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theme/themeOverride10.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84" r:id="rId3"/>
    <p:sldMasterId id="2147483688" r:id="rId4"/>
    <p:sldMasterId id="2147483736" r:id="rId5"/>
  </p:sldMasterIdLst>
  <p:notesMasterIdLst>
    <p:notesMasterId r:id="rId15"/>
  </p:notesMasterIdLst>
  <p:sldIdLst>
    <p:sldId id="277" r:id="rId6"/>
    <p:sldId id="5030" r:id="rId7"/>
    <p:sldId id="2147375653" r:id="rId8"/>
    <p:sldId id="2147375656" r:id="rId9"/>
    <p:sldId id="2147375652" r:id="rId10"/>
    <p:sldId id="2147375655" r:id="rId11"/>
    <p:sldId id="2147375629" r:id="rId12"/>
    <p:sldId id="2147375654"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9999"/>
    <a:srgbClr val="FF7C80"/>
    <a:srgbClr val="F26B73"/>
    <a:srgbClr val="F15B40"/>
    <a:srgbClr val="70C8BE"/>
    <a:srgbClr val="00A9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7" autoAdjust="0"/>
    <p:restoredTop sz="94660"/>
  </p:normalViewPr>
  <p:slideViewPr>
    <p:cSldViewPr snapToGrid="0">
      <p:cViewPr varScale="1">
        <p:scale>
          <a:sx n="112" d="100"/>
          <a:sy n="112" d="100"/>
        </p:scale>
        <p:origin x="1950"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009999"/>
              </a:solidFill>
              <a:ln w="19050">
                <a:solidFill>
                  <a:schemeClr val="lt1"/>
                </a:solidFill>
              </a:ln>
              <a:effectLst/>
            </c:spPr>
            <c:extLst>
              <c:ext xmlns:c16="http://schemas.microsoft.com/office/drawing/2014/chart" uri="{C3380CC4-5D6E-409C-BE32-E72D297353CC}">
                <c16:uniqueId val="{00000001-0B87-4FC6-8BBC-AF5A8BCA89AC}"/>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0B87-4FC6-8BBC-AF5A8BCA89AC}"/>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0B87-4FC6-8BBC-AF5A8BCA89AC}"/>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0B87-4FC6-8BBC-AF5A8BCA89AC}"/>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0B87-4FC6-8BBC-AF5A8BCA89AC}"/>
              </c:ext>
            </c:extLst>
          </c:dPt>
          <c:val>
            <c:numRef>
              <c:f>'TB Burden Doughnut'!$R$5:$R$6</c:f>
              <c:numCache>
                <c:formatCode>0%</c:formatCode>
                <c:ptCount val="2"/>
                <c:pt idx="0">
                  <c:v>0.69837364910124944</c:v>
                </c:pt>
                <c:pt idx="1">
                  <c:v>0.30162635089875056</c:v>
                </c:pt>
              </c:numCache>
            </c:numRef>
          </c:val>
          <c:extLst>
            <c:ext xmlns:c16="http://schemas.microsoft.com/office/drawing/2014/chart" uri="{C3380CC4-5D6E-409C-BE32-E72D297353CC}">
              <c16:uniqueId val="{0000000A-0B87-4FC6-8BBC-AF5A8BCA89A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438F"/>
              </a:solidFill>
              <a:ln w="19050">
                <a:solidFill>
                  <a:schemeClr val="lt1"/>
                </a:solidFill>
              </a:ln>
              <a:effectLst/>
            </c:spPr>
            <c:extLst>
              <c:ext xmlns:c16="http://schemas.microsoft.com/office/drawing/2014/chart" uri="{C3380CC4-5D6E-409C-BE32-E72D297353CC}">
                <c16:uniqueId val="{00000001-BFDC-43C9-856E-67BCBC9CD221}"/>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BFDC-43C9-856E-67BCBC9CD221}"/>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BFDC-43C9-856E-67BCBC9CD221}"/>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BFDC-43C9-856E-67BCBC9CD221}"/>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BFDC-43C9-856E-67BCBC9CD221}"/>
              </c:ext>
            </c:extLst>
          </c:dPt>
          <c:val>
            <c:numRef>
              <c:f>'TB Burden Doughnut'!$T$5:$T$6</c:f>
              <c:numCache>
                <c:formatCode>0%</c:formatCode>
                <c:ptCount val="2"/>
                <c:pt idx="0">
                  <c:v>0.20557277963557155</c:v>
                </c:pt>
                <c:pt idx="1">
                  <c:v>0.79442722036442848</c:v>
                </c:pt>
              </c:numCache>
            </c:numRef>
          </c:val>
          <c:extLst>
            <c:ext xmlns:c16="http://schemas.microsoft.com/office/drawing/2014/chart" uri="{C3380CC4-5D6E-409C-BE32-E72D297353CC}">
              <c16:uniqueId val="{0000000A-BFDC-43C9-856E-67BCBC9CD2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AA2D"/>
              </a:solidFill>
              <a:ln w="19050">
                <a:solidFill>
                  <a:schemeClr val="lt1"/>
                </a:solidFill>
              </a:ln>
              <a:effectLst/>
            </c:spPr>
            <c:extLst>
              <c:ext xmlns:c16="http://schemas.microsoft.com/office/drawing/2014/chart" uri="{C3380CC4-5D6E-409C-BE32-E72D297353CC}">
                <c16:uniqueId val="{00000001-0016-4B83-8CCC-959C4166AFB5}"/>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0016-4B83-8CCC-959C4166AF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16-4B83-8CCC-959C4166AFB5}"/>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0016-4B83-8CCC-959C4166AFB5}"/>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0016-4B83-8CCC-959C4166AFB5}"/>
              </c:ext>
            </c:extLst>
          </c:dPt>
          <c:val>
            <c:numRef>
              <c:f>'TB Burden Doughnut'!$V$5:$V$6</c:f>
              <c:numCache>
                <c:formatCode>0%</c:formatCode>
                <c:ptCount val="2"/>
                <c:pt idx="0">
                  <c:v>0.66200958090723716</c:v>
                </c:pt>
                <c:pt idx="1">
                  <c:v>0.33799041909276284</c:v>
                </c:pt>
              </c:numCache>
            </c:numRef>
          </c:val>
          <c:extLst>
            <c:ext xmlns:c16="http://schemas.microsoft.com/office/drawing/2014/chart" uri="{C3380CC4-5D6E-409C-BE32-E72D297353CC}">
              <c16:uniqueId val="{0000000A-0016-4B83-8CCC-959C4166AFB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04414425760095"/>
          <c:y val="0.2007998030565401"/>
          <c:w val="0.84588738132640473"/>
          <c:h val="0.59024298099101247"/>
        </c:manualLayout>
      </c:layout>
      <c:areaChart>
        <c:grouping val="standard"/>
        <c:varyColors val="0"/>
        <c:ser>
          <c:idx val="1"/>
          <c:order val="1"/>
          <c:tx>
            <c:strRef>
              <c:f>'Declining Tb-HIV Incidence'!$D$2</c:f>
              <c:strCache>
                <c:ptCount val="1"/>
                <c:pt idx="0">
                  <c:v>a</c:v>
                </c:pt>
              </c:strCache>
            </c:strRef>
          </c:tx>
          <c:spPr>
            <a:solidFill>
              <a:srgbClr val="33CCCC"/>
            </a:solidFill>
            <a:ln>
              <a:solidFill>
                <a:schemeClr val="bg1"/>
              </a:solidFill>
            </a:ln>
          </c:spPr>
          <c:cat>
            <c:strRef>
              <c:f>'Declining Tb-HIV Incidence'!$B$23:$B$35</c:f>
              <c:strCache>
                <c:ptCount val="13"/>
                <c:pt idx="0">
                  <c:v>2010</c:v>
                </c:pt>
                <c:pt idx="5">
                  <c:v>2015</c:v>
                </c:pt>
                <c:pt idx="10">
                  <c:v>2020</c:v>
                </c:pt>
                <c:pt idx="12">
                  <c:v>2022</c:v>
                </c:pt>
              </c:strCache>
            </c:strRef>
          </c:cat>
          <c:val>
            <c:numRef>
              <c:f>'Declining Tb-HIV Incidence'!$D$23:$D$35</c:f>
              <c:numCache>
                <c:formatCode>General</c:formatCode>
                <c:ptCount val="13"/>
                <c:pt idx="5">
                  <c:v>5.234816246222997</c:v>
                </c:pt>
                <c:pt idx="6">
                  <c:v>5.234816246222997</c:v>
                </c:pt>
                <c:pt idx="7">
                  <c:v>5.234816246222997</c:v>
                </c:pt>
                <c:pt idx="8">
                  <c:v>5.234816246222997</c:v>
                </c:pt>
                <c:pt idx="9">
                  <c:v>5.234816246222997</c:v>
                </c:pt>
                <c:pt idx="10">
                  <c:v>5.234816246222997</c:v>
                </c:pt>
                <c:pt idx="11">
                  <c:v>5.234816246222997</c:v>
                </c:pt>
                <c:pt idx="12">
                  <c:v>5.234816246222997</c:v>
                </c:pt>
              </c:numCache>
            </c:numRef>
          </c:val>
          <c:extLst>
            <c:ext xmlns:c16="http://schemas.microsoft.com/office/drawing/2014/chart" uri="{C3380CC4-5D6E-409C-BE32-E72D297353CC}">
              <c16:uniqueId val="{00000000-E234-42E8-A194-6E017E0842D3}"/>
            </c:ext>
          </c:extLst>
        </c:ser>
        <c:ser>
          <c:idx val="2"/>
          <c:order val="2"/>
          <c:tx>
            <c:strRef>
              <c:f>'Declining Tb-HIV Incidence'!$E$2</c:f>
              <c:strCache>
                <c:ptCount val="1"/>
                <c:pt idx="0">
                  <c:v>b</c:v>
                </c:pt>
              </c:strCache>
            </c:strRef>
          </c:tx>
          <c:spPr>
            <a:solidFill>
              <a:schemeClr val="bg1"/>
            </a:solidFill>
            <a:ln>
              <a:noFill/>
            </a:ln>
          </c:spPr>
          <c:cat>
            <c:strRef>
              <c:f>'Declining Tb-HIV Incidence'!$B$23:$B$35</c:f>
              <c:strCache>
                <c:ptCount val="13"/>
                <c:pt idx="0">
                  <c:v>2010</c:v>
                </c:pt>
                <c:pt idx="5">
                  <c:v>2015</c:v>
                </c:pt>
                <c:pt idx="10">
                  <c:v>2020</c:v>
                </c:pt>
                <c:pt idx="12">
                  <c:v>2022</c:v>
                </c:pt>
              </c:strCache>
            </c:strRef>
          </c:cat>
          <c:val>
            <c:numRef>
              <c:f>'Declining Tb-HIV Incidence'!$E$23:$E$35</c:f>
              <c:numCache>
                <c:formatCode>General</c:formatCode>
                <c:ptCount val="13"/>
                <c:pt idx="5">
                  <c:v>5.234816246222997</c:v>
                </c:pt>
                <c:pt idx="6">
                  <c:v>4.4208850335823975</c:v>
                </c:pt>
                <c:pt idx="7">
                  <c:v>4.0400951439545629</c:v>
                </c:pt>
                <c:pt idx="8">
                  <c:v>4.37806995324752</c:v>
                </c:pt>
                <c:pt idx="9">
                  <c:v>3.7066451539859413</c:v>
                </c:pt>
                <c:pt idx="10">
                  <c:v>3.4207227181058868</c:v>
                </c:pt>
                <c:pt idx="11">
                  <c:v>3.4622994834949177</c:v>
                </c:pt>
                <c:pt idx="12">
                  <c:v>3.1315130892988385</c:v>
                </c:pt>
              </c:numCache>
            </c:numRef>
          </c:val>
          <c:extLst>
            <c:ext xmlns:c16="http://schemas.microsoft.com/office/drawing/2014/chart" uri="{C3380CC4-5D6E-409C-BE32-E72D297353CC}">
              <c16:uniqueId val="{00000001-E234-42E8-A194-6E017E0842D3}"/>
            </c:ext>
          </c:extLst>
        </c:ser>
        <c:dLbls>
          <c:showLegendKey val="0"/>
          <c:showVal val="0"/>
          <c:showCatName val="0"/>
          <c:showSerName val="0"/>
          <c:showPercent val="0"/>
          <c:showBubbleSize val="0"/>
        </c:dLbls>
        <c:axId val="76560256"/>
        <c:axId val="76561792"/>
      </c:areaChart>
      <c:lineChart>
        <c:grouping val="standard"/>
        <c:varyColors val="0"/>
        <c:ser>
          <c:idx val="0"/>
          <c:order val="0"/>
          <c:tx>
            <c:strRef>
              <c:f>'Declining Tb-HIV Incidence'!$C$2</c:f>
              <c:strCache>
                <c:ptCount val="1"/>
                <c:pt idx="0">
                  <c:v>Estimated incidence of TB cases who are HIV-positive per 100 000 population AP</c:v>
                </c:pt>
              </c:strCache>
            </c:strRef>
          </c:tx>
          <c:spPr>
            <a:ln w="38100">
              <a:solidFill>
                <a:srgbClr val="E21837"/>
              </a:solidFill>
            </a:ln>
          </c:spPr>
          <c:marker>
            <c:symbol val="none"/>
          </c:marker>
          <c:cat>
            <c:strRef>
              <c:f>'Declining Tb-HIV Incidence'!$B$23:$B$35</c:f>
              <c:strCache>
                <c:ptCount val="13"/>
                <c:pt idx="0">
                  <c:v>2010</c:v>
                </c:pt>
                <c:pt idx="5">
                  <c:v>2015</c:v>
                </c:pt>
                <c:pt idx="10">
                  <c:v>2020</c:v>
                </c:pt>
                <c:pt idx="12">
                  <c:v>2022</c:v>
                </c:pt>
              </c:strCache>
            </c:strRef>
          </c:cat>
          <c:val>
            <c:numRef>
              <c:f>'Declining Tb-HIV Incidence'!$C$23:$C$35</c:f>
              <c:numCache>
                <c:formatCode>General</c:formatCode>
                <c:ptCount val="13"/>
                <c:pt idx="0">
                  <c:v>8.1083639521665418</c:v>
                </c:pt>
                <c:pt idx="1">
                  <c:v>7.8792651191370471</c:v>
                </c:pt>
                <c:pt idx="2">
                  <c:v>7.5424586544692005</c:v>
                </c:pt>
                <c:pt idx="3">
                  <c:v>6.6047412126133063</c:v>
                </c:pt>
                <c:pt idx="4">
                  <c:v>5.9271703938318598</c:v>
                </c:pt>
                <c:pt idx="5">
                  <c:v>5.234816246222997</c:v>
                </c:pt>
                <c:pt idx="6">
                  <c:v>4.4208850335823975</c:v>
                </c:pt>
                <c:pt idx="7">
                  <c:v>4.0400951439545629</c:v>
                </c:pt>
                <c:pt idx="8">
                  <c:v>4.37806995324752</c:v>
                </c:pt>
                <c:pt idx="9">
                  <c:v>3.7066451539859413</c:v>
                </c:pt>
                <c:pt idx="10">
                  <c:v>3.4207227181058868</c:v>
                </c:pt>
                <c:pt idx="11">
                  <c:v>3.4622994834949177</c:v>
                </c:pt>
                <c:pt idx="12">
                  <c:v>3.1315130892988385</c:v>
                </c:pt>
              </c:numCache>
            </c:numRef>
          </c:val>
          <c:smooth val="0"/>
          <c:extLst>
            <c:ext xmlns:c16="http://schemas.microsoft.com/office/drawing/2014/chart" uri="{C3380CC4-5D6E-409C-BE32-E72D297353CC}">
              <c16:uniqueId val="{00000002-E234-42E8-A194-6E017E0842D3}"/>
            </c:ext>
          </c:extLst>
        </c:ser>
        <c:dLbls>
          <c:showLegendKey val="0"/>
          <c:showVal val="0"/>
          <c:showCatName val="0"/>
          <c:showSerName val="0"/>
          <c:showPercent val="0"/>
          <c:showBubbleSize val="0"/>
        </c:dLbls>
        <c:marker val="1"/>
        <c:smooth val="0"/>
        <c:axId val="76560256"/>
        <c:axId val="76561792"/>
      </c:lineChart>
      <c:catAx>
        <c:axId val="76560256"/>
        <c:scaling>
          <c:orientation val="minMax"/>
        </c:scaling>
        <c:delete val="0"/>
        <c:axPos val="b"/>
        <c:numFmt formatCode="General" sourceLinked="1"/>
        <c:majorTickMark val="out"/>
        <c:minorTickMark val="none"/>
        <c:tickLblPos val="nextTo"/>
        <c:txPr>
          <a:bodyPr rot="0"/>
          <a:lstStyle/>
          <a:p>
            <a:pPr>
              <a:defRPr b="0"/>
            </a:pPr>
            <a:endParaRPr lang="en-US"/>
          </a:p>
        </c:txPr>
        <c:crossAx val="76561792"/>
        <c:crosses val="autoZero"/>
        <c:auto val="1"/>
        <c:lblAlgn val="ctr"/>
        <c:lblOffset val="100"/>
        <c:noMultiLvlLbl val="0"/>
      </c:catAx>
      <c:valAx>
        <c:axId val="76561792"/>
        <c:scaling>
          <c:orientation val="minMax"/>
        </c:scaling>
        <c:delete val="0"/>
        <c:axPos val="l"/>
        <c:title>
          <c:tx>
            <c:rich>
              <a:bodyPr rot="-5400000" vert="horz"/>
              <a:lstStyle/>
              <a:p>
                <a:pPr>
                  <a:defRPr b="0"/>
                </a:pPr>
                <a:r>
                  <a:rPr lang="en-US" b="0" dirty="0"/>
                  <a:t>Incidence rate per 100,000 population</a:t>
                </a:r>
              </a:p>
            </c:rich>
          </c:tx>
          <c:layout>
            <c:manualLayout>
              <c:xMode val="edge"/>
              <c:yMode val="edge"/>
              <c:x val="6.5334826902809706E-3"/>
              <c:y val="0.16716949935453873"/>
            </c:manualLayout>
          </c:layout>
          <c:overlay val="0"/>
        </c:title>
        <c:numFmt formatCode="#,##0" sourceLinked="0"/>
        <c:majorTickMark val="out"/>
        <c:minorTickMark val="none"/>
        <c:tickLblPos val="nextTo"/>
        <c:txPr>
          <a:bodyPr/>
          <a:lstStyle/>
          <a:p>
            <a:pPr>
              <a:defRPr b="0"/>
            </a:pPr>
            <a:endParaRPr lang="en-US"/>
          </a:p>
        </c:txPr>
        <c:crossAx val="76560256"/>
        <c:crosses val="autoZero"/>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04414425760095"/>
          <c:y val="0.2007998030565401"/>
          <c:w val="0.84588738132640473"/>
          <c:h val="0.59024298099101247"/>
        </c:manualLayout>
      </c:layout>
      <c:areaChart>
        <c:grouping val="standard"/>
        <c:varyColors val="0"/>
        <c:ser>
          <c:idx val="1"/>
          <c:order val="1"/>
          <c:tx>
            <c:strRef>
              <c:f>'Declining Tb Incidence'!$D$2</c:f>
              <c:strCache>
                <c:ptCount val="1"/>
                <c:pt idx="0">
                  <c:v>a</c:v>
                </c:pt>
              </c:strCache>
            </c:strRef>
          </c:tx>
          <c:spPr>
            <a:solidFill>
              <a:srgbClr val="97E4FF"/>
            </a:solidFill>
            <a:ln>
              <a:solidFill>
                <a:schemeClr val="bg1"/>
              </a:solidFill>
            </a:ln>
          </c:spPr>
          <c:cat>
            <c:strRef>
              <c:f>'Declining Tb Incidence'!$B$23:$B$35</c:f>
              <c:strCache>
                <c:ptCount val="13"/>
                <c:pt idx="0">
                  <c:v>2010</c:v>
                </c:pt>
                <c:pt idx="5">
                  <c:v>2015</c:v>
                </c:pt>
                <c:pt idx="10">
                  <c:v>2020</c:v>
                </c:pt>
                <c:pt idx="12">
                  <c:v>2022</c:v>
                </c:pt>
              </c:strCache>
            </c:strRef>
          </c:cat>
          <c:val>
            <c:numRef>
              <c:f>'Declining Tb Incidence'!$D$23:$D$35</c:f>
              <c:numCache>
                <c:formatCode>General</c:formatCode>
                <c:ptCount val="13"/>
                <c:pt idx="5">
                  <c:v>178.53340420681809</c:v>
                </c:pt>
                <c:pt idx="6">
                  <c:v>173.78284041230049</c:v>
                </c:pt>
                <c:pt idx="7">
                  <c:v>173.78284041230049</c:v>
                </c:pt>
                <c:pt idx="8">
                  <c:v>173.78284041230049</c:v>
                </c:pt>
                <c:pt idx="9">
                  <c:v>173.78284041230049</c:v>
                </c:pt>
                <c:pt idx="10">
                  <c:v>173.78284041230049</c:v>
                </c:pt>
                <c:pt idx="11">
                  <c:v>173.78284041230049</c:v>
                </c:pt>
                <c:pt idx="12">
                  <c:v>173.78284041230049</c:v>
                </c:pt>
              </c:numCache>
            </c:numRef>
          </c:val>
          <c:extLst>
            <c:ext xmlns:c16="http://schemas.microsoft.com/office/drawing/2014/chart" uri="{C3380CC4-5D6E-409C-BE32-E72D297353CC}">
              <c16:uniqueId val="{00000000-73EF-4C86-B61D-7AA575B56086}"/>
            </c:ext>
          </c:extLst>
        </c:ser>
        <c:ser>
          <c:idx val="2"/>
          <c:order val="2"/>
          <c:tx>
            <c:strRef>
              <c:f>'Declining Tb Incidence'!$E$2</c:f>
              <c:strCache>
                <c:ptCount val="1"/>
                <c:pt idx="0">
                  <c:v>b</c:v>
                </c:pt>
              </c:strCache>
            </c:strRef>
          </c:tx>
          <c:spPr>
            <a:solidFill>
              <a:schemeClr val="bg1"/>
            </a:solidFill>
            <a:ln>
              <a:noFill/>
            </a:ln>
          </c:spPr>
          <c:cat>
            <c:strRef>
              <c:f>'Declining Tb Incidence'!$B$23:$B$35</c:f>
              <c:strCache>
                <c:ptCount val="13"/>
                <c:pt idx="0">
                  <c:v>2010</c:v>
                </c:pt>
                <c:pt idx="5">
                  <c:v>2015</c:v>
                </c:pt>
                <c:pt idx="10">
                  <c:v>2020</c:v>
                </c:pt>
                <c:pt idx="12">
                  <c:v>2022</c:v>
                </c:pt>
              </c:strCache>
            </c:strRef>
          </c:cat>
          <c:val>
            <c:numRef>
              <c:f>'Declining Tb Incidence'!$E$23:$E$35</c:f>
              <c:numCache>
                <c:formatCode>General</c:formatCode>
                <c:ptCount val="13"/>
                <c:pt idx="5">
                  <c:v>178.53340420681809</c:v>
                </c:pt>
                <c:pt idx="6">
                  <c:v>173.78284041230049</c:v>
                </c:pt>
                <c:pt idx="7">
                  <c:v>169.9953569852012</c:v>
                </c:pt>
                <c:pt idx="8">
                  <c:v>166.27188135573098</c:v>
                </c:pt>
                <c:pt idx="9">
                  <c:v>163.04325966492272</c:v>
                </c:pt>
                <c:pt idx="10">
                  <c:v>159.69724827183771</c:v>
                </c:pt>
                <c:pt idx="11">
                  <c:v>164.61904481574447</c:v>
                </c:pt>
                <c:pt idx="12">
                  <c:v>169.67217483980252</c:v>
                </c:pt>
              </c:numCache>
            </c:numRef>
          </c:val>
          <c:extLst>
            <c:ext xmlns:c16="http://schemas.microsoft.com/office/drawing/2014/chart" uri="{C3380CC4-5D6E-409C-BE32-E72D297353CC}">
              <c16:uniqueId val="{00000001-73EF-4C86-B61D-7AA575B56086}"/>
            </c:ext>
          </c:extLst>
        </c:ser>
        <c:dLbls>
          <c:showLegendKey val="0"/>
          <c:showVal val="0"/>
          <c:showCatName val="0"/>
          <c:showSerName val="0"/>
          <c:showPercent val="0"/>
          <c:showBubbleSize val="0"/>
        </c:dLbls>
        <c:axId val="76560256"/>
        <c:axId val="76561792"/>
      </c:areaChart>
      <c:lineChart>
        <c:grouping val="standard"/>
        <c:varyColors val="0"/>
        <c:ser>
          <c:idx val="0"/>
          <c:order val="0"/>
          <c:tx>
            <c:strRef>
              <c:f>'Declining Tb Incidence'!$C$2</c:f>
              <c:strCache>
                <c:ptCount val="1"/>
                <c:pt idx="0">
                  <c:v>Estimated TB incidence (all forms) per 100 000 population AP</c:v>
                </c:pt>
              </c:strCache>
            </c:strRef>
          </c:tx>
          <c:spPr>
            <a:ln w="38100">
              <a:solidFill>
                <a:srgbClr val="E21837"/>
              </a:solidFill>
            </a:ln>
          </c:spPr>
          <c:marker>
            <c:symbol val="none"/>
          </c:marker>
          <c:cat>
            <c:strRef>
              <c:f>'Declining Tb Incidence'!$B$23:$B$35</c:f>
              <c:strCache>
                <c:ptCount val="13"/>
                <c:pt idx="0">
                  <c:v>2010</c:v>
                </c:pt>
                <c:pt idx="5">
                  <c:v>2015</c:v>
                </c:pt>
                <c:pt idx="10">
                  <c:v>2020</c:v>
                </c:pt>
                <c:pt idx="12">
                  <c:v>2022</c:v>
                </c:pt>
              </c:strCache>
            </c:strRef>
          </c:cat>
          <c:val>
            <c:numRef>
              <c:f>'Declining Tb Incidence'!$C$23:$C$35</c:f>
              <c:numCache>
                <c:formatCode>General</c:formatCode>
                <c:ptCount val="13"/>
                <c:pt idx="0">
                  <c:v>197.08820692707476</c:v>
                </c:pt>
                <c:pt idx="1">
                  <c:v>193.88596653310762</c:v>
                </c:pt>
                <c:pt idx="2">
                  <c:v>189.93793682506046</c:v>
                </c:pt>
                <c:pt idx="3">
                  <c:v>185.24415494314428</c:v>
                </c:pt>
                <c:pt idx="4">
                  <c:v>181.86910035214058</c:v>
                </c:pt>
                <c:pt idx="5">
                  <c:v>178.53340420681809</c:v>
                </c:pt>
                <c:pt idx="6">
                  <c:v>173.78284041230049</c:v>
                </c:pt>
                <c:pt idx="7">
                  <c:v>169.9953569852012</c:v>
                </c:pt>
                <c:pt idx="8">
                  <c:v>166.27188135573098</c:v>
                </c:pt>
                <c:pt idx="9">
                  <c:v>163.04325966492272</c:v>
                </c:pt>
                <c:pt idx="10">
                  <c:v>159.69724827183771</c:v>
                </c:pt>
                <c:pt idx="11">
                  <c:v>164.61904481574447</c:v>
                </c:pt>
                <c:pt idx="12">
                  <c:v>169.67217483980252</c:v>
                </c:pt>
              </c:numCache>
            </c:numRef>
          </c:val>
          <c:smooth val="0"/>
          <c:extLst>
            <c:ext xmlns:c16="http://schemas.microsoft.com/office/drawing/2014/chart" uri="{C3380CC4-5D6E-409C-BE32-E72D297353CC}">
              <c16:uniqueId val="{00000002-73EF-4C86-B61D-7AA575B56086}"/>
            </c:ext>
          </c:extLst>
        </c:ser>
        <c:dLbls>
          <c:showLegendKey val="0"/>
          <c:showVal val="0"/>
          <c:showCatName val="0"/>
          <c:showSerName val="0"/>
          <c:showPercent val="0"/>
          <c:showBubbleSize val="0"/>
        </c:dLbls>
        <c:marker val="1"/>
        <c:smooth val="0"/>
        <c:axId val="76560256"/>
        <c:axId val="76561792"/>
      </c:lineChart>
      <c:catAx>
        <c:axId val="76560256"/>
        <c:scaling>
          <c:orientation val="minMax"/>
        </c:scaling>
        <c:delete val="0"/>
        <c:axPos val="b"/>
        <c:numFmt formatCode="General" sourceLinked="1"/>
        <c:majorTickMark val="out"/>
        <c:minorTickMark val="none"/>
        <c:tickLblPos val="nextTo"/>
        <c:txPr>
          <a:bodyPr rot="0"/>
          <a:lstStyle/>
          <a:p>
            <a:pPr>
              <a:defRPr b="0"/>
            </a:pPr>
            <a:endParaRPr lang="en-US"/>
          </a:p>
        </c:txPr>
        <c:crossAx val="76561792"/>
        <c:crosses val="autoZero"/>
        <c:auto val="1"/>
        <c:lblAlgn val="ctr"/>
        <c:lblOffset val="100"/>
        <c:noMultiLvlLbl val="0"/>
      </c:catAx>
      <c:valAx>
        <c:axId val="76561792"/>
        <c:scaling>
          <c:orientation val="minMax"/>
        </c:scaling>
        <c:delete val="0"/>
        <c:axPos val="l"/>
        <c:title>
          <c:tx>
            <c:rich>
              <a:bodyPr rot="-5400000" vert="horz"/>
              <a:lstStyle/>
              <a:p>
                <a:pPr>
                  <a:defRPr b="0"/>
                </a:pPr>
                <a:r>
                  <a:rPr lang="en-US" b="0" dirty="0"/>
                  <a:t>Incidence rate per 100000 population</a:t>
                </a:r>
              </a:p>
            </c:rich>
          </c:tx>
          <c:layout>
            <c:manualLayout>
              <c:xMode val="edge"/>
              <c:yMode val="edge"/>
              <c:x val="6.5334826902809706E-3"/>
              <c:y val="0.16716949935453873"/>
            </c:manualLayout>
          </c:layout>
          <c:overlay val="0"/>
        </c:title>
        <c:numFmt formatCode="#,##0" sourceLinked="0"/>
        <c:majorTickMark val="out"/>
        <c:minorTickMark val="none"/>
        <c:tickLblPos val="nextTo"/>
        <c:txPr>
          <a:bodyPr/>
          <a:lstStyle/>
          <a:p>
            <a:pPr>
              <a:defRPr b="0"/>
            </a:pPr>
            <a:endParaRPr lang="en-US"/>
          </a:p>
        </c:txPr>
        <c:crossAx val="76560256"/>
        <c:crosses val="autoZero"/>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56413543688027E-2"/>
          <c:y val="0.10265766270007057"/>
          <c:w val="0.93731401949322757"/>
          <c:h val="0.50965146193686894"/>
        </c:manualLayout>
      </c:layout>
      <c:barChart>
        <c:barDir val="col"/>
        <c:grouping val="percentStacked"/>
        <c:varyColors val="0"/>
        <c:ser>
          <c:idx val="0"/>
          <c:order val="0"/>
          <c:tx>
            <c:strRef>
              <c:f>'Notified TB cases tested Dx Tx'!$J$65</c:f>
              <c:strCache>
                <c:ptCount val="1"/>
                <c:pt idx="0">
                  <c:v>HIV testing coverage among notified TB cases</c:v>
                </c:pt>
              </c:strCache>
            </c:strRef>
          </c:tx>
          <c:spPr>
            <a:solidFill>
              <a:srgbClr val="33CCCC"/>
            </a:solidFill>
            <a:ln w="15875">
              <a:solidFill>
                <a:sysClr val="window" lastClr="FFFFFF"/>
              </a:solidFill>
            </a:ln>
            <a:effectLst/>
          </c:spPr>
          <c:invertIfNegative val="0"/>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88-4F7E-9FA6-770E63D3080F}"/>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'Notified TB cases tested Dx Tx'!$A$66:$A$91</c:f>
              <c:strCache>
                <c:ptCount val="26"/>
                <c:pt idx="0">
                  <c:v>Bangladesh</c:v>
                </c:pt>
                <c:pt idx="1">
                  <c:v>Indonesia</c:v>
                </c:pt>
                <c:pt idx="2">
                  <c:v>Kiribati</c:v>
                </c:pt>
                <c:pt idx="3">
                  <c:v>Philippines</c:v>
                </c:pt>
                <c:pt idx="4">
                  <c:v>Pakistan</c:v>
                </c:pt>
                <c:pt idx="5">
                  <c:v>Papua New Guinea</c:v>
                </c:pt>
                <c:pt idx="6">
                  <c:v>Brunei Darussalam</c:v>
                </c:pt>
                <c:pt idx="7">
                  <c:v>China</c:v>
                </c:pt>
                <c:pt idx="8">
                  <c:v>Nepal</c:v>
                </c:pt>
                <c:pt idx="9">
                  <c:v>Afghanistan</c:v>
                </c:pt>
                <c:pt idx="10">
                  <c:v>Singapore</c:v>
                </c:pt>
                <c:pt idx="11">
                  <c:v>Sri Lanka</c:v>
                </c:pt>
                <c:pt idx="12">
                  <c:v>Thailand</c:v>
                </c:pt>
                <c:pt idx="13">
                  <c:v>Viet Nam</c:v>
                </c:pt>
                <c:pt idx="14">
                  <c:v>Australia</c:v>
                </c:pt>
                <c:pt idx="15">
                  <c:v>Myanmar</c:v>
                </c:pt>
                <c:pt idx="16">
                  <c:v>Lao PDR</c:v>
                </c:pt>
                <c:pt idx="17">
                  <c:v>Cambodia</c:v>
                </c:pt>
                <c:pt idx="18">
                  <c:v>Mongolia</c:v>
                </c:pt>
                <c:pt idx="19">
                  <c:v>Timor-Leste</c:v>
                </c:pt>
                <c:pt idx="20">
                  <c:v>Iran</c:v>
                </c:pt>
                <c:pt idx="21">
                  <c:v>Malaysia</c:v>
                </c:pt>
                <c:pt idx="22">
                  <c:v>India</c:v>
                </c:pt>
                <c:pt idx="23">
                  <c:v>New Zealand</c:v>
                </c:pt>
                <c:pt idx="25">
                  <c:v>Asia and the Pacific</c:v>
                </c:pt>
              </c:strCache>
            </c:strRef>
          </c:cat>
          <c:val>
            <c:numRef>
              <c:f>'Notified TB cases tested Dx Tx'!$J$66:$J$91</c:f>
              <c:numCache>
                <c:formatCode>0</c:formatCode>
                <c:ptCount val="26"/>
                <c:pt idx="0">
                  <c:v>26.904033868153931</c:v>
                </c:pt>
                <c:pt idx="1">
                  <c:v>51.652277967651528</c:v>
                </c:pt>
                <c:pt idx="2">
                  <c:v>60.277777777777771</c:v>
                </c:pt>
                <c:pt idx="3">
                  <c:v>60.530409048154354</c:v>
                </c:pt>
                <c:pt idx="4">
                  <c:v>61.397050164167645</c:v>
                </c:pt>
                <c:pt idx="5">
                  <c:v>63.425085130533489</c:v>
                </c:pt>
                <c:pt idx="6">
                  <c:v>65.178571428571431</c:v>
                </c:pt>
                <c:pt idx="7">
                  <c:v>68.15092337125769</c:v>
                </c:pt>
                <c:pt idx="8">
                  <c:v>75.422344783272194</c:v>
                </c:pt>
                <c:pt idx="9">
                  <c:v>75.727067189704144</c:v>
                </c:pt>
                <c:pt idx="10">
                  <c:v>81.189229618548993</c:v>
                </c:pt>
                <c:pt idx="11">
                  <c:v>82.32976234453885</c:v>
                </c:pt>
                <c:pt idx="12">
                  <c:v>84.284805047458292</c:v>
                </c:pt>
                <c:pt idx="13">
                  <c:v>85.602904009601971</c:v>
                </c:pt>
                <c:pt idx="14">
                  <c:v>86.635220125786162</c:v>
                </c:pt>
                <c:pt idx="15">
                  <c:v>88.170161692488449</c:v>
                </c:pt>
                <c:pt idx="16">
                  <c:v>89.371924068432151</c:v>
                </c:pt>
                <c:pt idx="17">
                  <c:v>90.156230928841694</c:v>
                </c:pt>
                <c:pt idx="18">
                  <c:v>90.545843738851232</c:v>
                </c:pt>
                <c:pt idx="19">
                  <c:v>91.693655934463706</c:v>
                </c:pt>
                <c:pt idx="20">
                  <c:v>93.609695634210169</c:v>
                </c:pt>
                <c:pt idx="21">
                  <c:v>94.873966525509175</c:v>
                </c:pt>
                <c:pt idx="22">
                  <c:v>96.242886168499325</c:v>
                </c:pt>
                <c:pt idx="23">
                  <c:v>97.378277153558059</c:v>
                </c:pt>
                <c:pt idx="25">
                  <c:v>74.89032628852344</c:v>
                </c:pt>
              </c:numCache>
            </c:numRef>
          </c:val>
          <c:extLst>
            <c:ext xmlns:c16="http://schemas.microsoft.com/office/drawing/2014/chart" uri="{C3380CC4-5D6E-409C-BE32-E72D297353CC}">
              <c16:uniqueId val="{00000000-8A88-4F7E-9FA6-770E63D3080F}"/>
            </c:ext>
          </c:extLst>
        </c:ser>
        <c:ser>
          <c:idx val="1"/>
          <c:order val="1"/>
          <c:tx>
            <c:strRef>
              <c:f>'Notified TB cases tested Dx Tx'!$K$65</c:f>
              <c:strCache>
                <c:ptCount val="1"/>
                <c:pt idx="0">
                  <c:v>HIV testing service gap</c:v>
                </c:pt>
              </c:strCache>
            </c:strRef>
          </c:tx>
          <c:spPr>
            <a:solidFill>
              <a:srgbClr val="FF5050"/>
            </a:solidFill>
            <a:ln w="15875">
              <a:solidFill>
                <a:sysClr val="window" lastClr="FFFFFF"/>
              </a:solidFill>
            </a:ln>
            <a:effectLst/>
          </c:spPr>
          <c:invertIfNegative val="0"/>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88-4F7E-9FA6-770E63D3080F}"/>
                </c:ext>
              </c:extLst>
            </c:dLbl>
            <c:spPr>
              <a:noFill/>
              <a:ln>
                <a:noFill/>
              </a:ln>
              <a:effectLst/>
            </c:spPr>
            <c:txPr>
              <a:bodyPr rot="0" spcFirstLastPara="1" vertOverflow="ellipsis" vert="horz" wrap="square" anchor="ctr" anchorCtr="1"/>
              <a:lstStyle/>
              <a:p>
                <a:pPr algn="ctr">
                  <a:defRPr sz="105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'Notified TB cases tested Dx Tx'!$A$66:$A$91</c:f>
              <c:strCache>
                <c:ptCount val="26"/>
                <c:pt idx="0">
                  <c:v>Bangladesh</c:v>
                </c:pt>
                <c:pt idx="1">
                  <c:v>Indonesia</c:v>
                </c:pt>
                <c:pt idx="2">
                  <c:v>Kiribati</c:v>
                </c:pt>
                <c:pt idx="3">
                  <c:v>Philippines</c:v>
                </c:pt>
                <c:pt idx="4">
                  <c:v>Pakistan</c:v>
                </c:pt>
                <c:pt idx="5">
                  <c:v>Papua New Guinea</c:v>
                </c:pt>
                <c:pt idx="6">
                  <c:v>Brunei Darussalam</c:v>
                </c:pt>
                <c:pt idx="7">
                  <c:v>China</c:v>
                </c:pt>
                <c:pt idx="8">
                  <c:v>Nepal</c:v>
                </c:pt>
                <c:pt idx="9">
                  <c:v>Afghanistan</c:v>
                </c:pt>
                <c:pt idx="10">
                  <c:v>Singapore</c:v>
                </c:pt>
                <c:pt idx="11">
                  <c:v>Sri Lanka</c:v>
                </c:pt>
                <c:pt idx="12">
                  <c:v>Thailand</c:v>
                </c:pt>
                <c:pt idx="13">
                  <c:v>Viet Nam</c:v>
                </c:pt>
                <c:pt idx="14">
                  <c:v>Australia</c:v>
                </c:pt>
                <c:pt idx="15">
                  <c:v>Myanmar</c:v>
                </c:pt>
                <c:pt idx="16">
                  <c:v>Lao PDR</c:v>
                </c:pt>
                <c:pt idx="17">
                  <c:v>Cambodia</c:v>
                </c:pt>
                <c:pt idx="18">
                  <c:v>Mongolia</c:v>
                </c:pt>
                <c:pt idx="19">
                  <c:v>Timor-Leste</c:v>
                </c:pt>
                <c:pt idx="20">
                  <c:v>Iran</c:v>
                </c:pt>
                <c:pt idx="21">
                  <c:v>Malaysia</c:v>
                </c:pt>
                <c:pt idx="22">
                  <c:v>India</c:v>
                </c:pt>
                <c:pt idx="23">
                  <c:v>New Zealand</c:v>
                </c:pt>
                <c:pt idx="25">
                  <c:v>Asia and the Pacific</c:v>
                </c:pt>
              </c:strCache>
            </c:strRef>
          </c:cat>
          <c:val>
            <c:numRef>
              <c:f>'Notified TB cases tested Dx Tx'!$K$66:$K$91</c:f>
              <c:numCache>
                <c:formatCode>0</c:formatCode>
                <c:ptCount val="26"/>
                <c:pt idx="0">
                  <c:v>73.095966131846069</c:v>
                </c:pt>
                <c:pt idx="1">
                  <c:v>48.347722032348472</c:v>
                </c:pt>
                <c:pt idx="2">
                  <c:v>39.722222222222229</c:v>
                </c:pt>
                <c:pt idx="3">
                  <c:v>39.469590951845646</c:v>
                </c:pt>
                <c:pt idx="4">
                  <c:v>38.602949835832355</c:v>
                </c:pt>
                <c:pt idx="5">
                  <c:v>36.574914869466511</c:v>
                </c:pt>
                <c:pt idx="6">
                  <c:v>34.821428571428569</c:v>
                </c:pt>
                <c:pt idx="7">
                  <c:v>31.84907662874231</c:v>
                </c:pt>
                <c:pt idx="8">
                  <c:v>24.577655216727806</c:v>
                </c:pt>
                <c:pt idx="9">
                  <c:v>24.272932810295856</c:v>
                </c:pt>
                <c:pt idx="10">
                  <c:v>18.810770381451007</c:v>
                </c:pt>
                <c:pt idx="11">
                  <c:v>17.67023765546115</c:v>
                </c:pt>
                <c:pt idx="12">
                  <c:v>15.715194952541708</c:v>
                </c:pt>
                <c:pt idx="13">
                  <c:v>14.397095990398029</c:v>
                </c:pt>
                <c:pt idx="14">
                  <c:v>13.364779874213838</c:v>
                </c:pt>
                <c:pt idx="15">
                  <c:v>11.829838307511551</c:v>
                </c:pt>
                <c:pt idx="16">
                  <c:v>10.628075931567849</c:v>
                </c:pt>
                <c:pt idx="17">
                  <c:v>9.8437690711583059</c:v>
                </c:pt>
                <c:pt idx="18">
                  <c:v>9.4541562611487677</c:v>
                </c:pt>
                <c:pt idx="19">
                  <c:v>8.3063440655362939</c:v>
                </c:pt>
                <c:pt idx="20">
                  <c:v>6.3903043657898309</c:v>
                </c:pt>
                <c:pt idx="21">
                  <c:v>5.1260334744908249</c:v>
                </c:pt>
                <c:pt idx="22">
                  <c:v>3.7571138315006749</c:v>
                </c:pt>
                <c:pt idx="23">
                  <c:v>2.6217228464419406</c:v>
                </c:pt>
                <c:pt idx="25">
                  <c:v>25.10967371147656</c:v>
                </c:pt>
              </c:numCache>
            </c:numRef>
          </c:val>
          <c:extLst>
            <c:ext xmlns:c16="http://schemas.microsoft.com/office/drawing/2014/chart" uri="{C3380CC4-5D6E-409C-BE32-E72D297353CC}">
              <c16:uniqueId val="{00000001-8A88-4F7E-9FA6-770E63D3080F}"/>
            </c:ext>
          </c:extLst>
        </c:ser>
        <c:dLbls>
          <c:showLegendKey val="0"/>
          <c:showVal val="0"/>
          <c:showCatName val="0"/>
          <c:showSerName val="0"/>
          <c:showPercent val="0"/>
          <c:showBubbleSize val="0"/>
        </c:dLbls>
        <c:gapWidth val="101"/>
        <c:overlap val="100"/>
        <c:axId val="1616817584"/>
        <c:axId val="1616818416"/>
      </c:barChart>
      <c:catAx>
        <c:axId val="161681758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Nova" panose="020B0504020202020204" pitchFamily="34" charset="0"/>
                <a:ea typeface="+mn-ea"/>
                <a:cs typeface="+mn-cs"/>
              </a:defRPr>
            </a:pPr>
            <a:endParaRPr lang="en-US"/>
          </a:p>
        </c:txPr>
        <c:crossAx val="1616818416"/>
        <c:crosses val="autoZero"/>
        <c:auto val="1"/>
        <c:lblAlgn val="ctr"/>
        <c:lblOffset val="100"/>
        <c:noMultiLvlLbl val="0"/>
      </c:catAx>
      <c:valAx>
        <c:axId val="1616818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Nova" panose="020B0504020202020204" pitchFamily="34" charset="0"/>
                <a:ea typeface="+mn-ea"/>
                <a:cs typeface="+mn-cs"/>
              </a:defRPr>
            </a:pPr>
            <a:endParaRPr lang="en-US"/>
          </a:p>
        </c:txPr>
        <c:crossAx val="1616817584"/>
        <c:crosses val="autoZero"/>
        <c:crossBetween val="between"/>
        <c:majorUnit val="1"/>
      </c:valAx>
      <c:spPr>
        <a:noFill/>
        <a:ln>
          <a:noFill/>
        </a:ln>
        <a:effectLst/>
      </c:spPr>
    </c:plotArea>
    <c:legend>
      <c:legendPos val="b"/>
      <c:layout>
        <c:manualLayout>
          <c:xMode val="edge"/>
          <c:yMode val="edge"/>
          <c:x val="0.20209187843418802"/>
          <c:y val="0.87747370872404606"/>
          <c:w val="0.57307665940237085"/>
          <c:h val="0.11123308881160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050">
          <a:solidFill>
            <a:schemeClr val="tx1"/>
          </a:solidFill>
          <a:latin typeface="Arial Nova" panose="020B05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1"/>
          <c:tx>
            <c:strRef>
              <c:f>'Tx targets and gaps_959595'!$C$2</c:f>
              <c:strCache>
                <c:ptCount val="1"/>
                <c:pt idx="0">
                  <c:v>Progress (%)</c:v>
                </c:pt>
              </c:strCache>
            </c:strRef>
          </c:tx>
          <c:spPr>
            <a:solidFill>
              <a:srgbClr val="B469FF"/>
            </a:solidFill>
            <a:ln>
              <a:noFill/>
            </a:ln>
            <a:effectLst/>
          </c:spPr>
          <c:invertIfNegative val="0"/>
          <c:dLbls>
            <c:dLbl>
              <c:idx val="0"/>
              <c:tx>
                <c:rich>
                  <a:bodyPr/>
                  <a:lstStyle/>
                  <a:p>
                    <a:r>
                      <a:rPr lang="en-US"/>
                      <a:t>78</a:t>
                    </a:r>
                    <a:r>
                      <a:rPr lang="en-US" sz="1400"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2AA-4A7A-A298-BAD310249ED8}"/>
                </c:ext>
              </c:extLst>
            </c:dLbl>
            <c:dLbl>
              <c:idx val="1"/>
              <c:tx>
                <c:rich>
                  <a:bodyPr/>
                  <a:lstStyle/>
                  <a:p>
                    <a:r>
                      <a:rPr lang="en-US"/>
                      <a:t>65</a:t>
                    </a:r>
                    <a:r>
                      <a:rPr lang="en-US" sz="140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2AA-4A7A-A298-BAD310249ED8}"/>
                </c:ext>
              </c:extLst>
            </c:dLbl>
            <c:dLbl>
              <c:idx val="2"/>
              <c:tx>
                <c:rich>
                  <a:bodyPr/>
                  <a:lstStyle/>
                  <a:p>
                    <a:r>
                      <a:rPr lang="en-US"/>
                      <a:t>62</a:t>
                    </a:r>
                    <a:r>
                      <a:rPr lang="en-US" sz="140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2AA-4A7A-A298-BAD310249ED8}"/>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targets and gaps_959595'!$B$3:$B$5</c:f>
              <c:strCache>
                <c:ptCount val="3"/>
                <c:pt idx="0">
                  <c:v>PLHIV who know 
their status</c:v>
                </c:pt>
                <c:pt idx="1">
                  <c:v>PLHIV on 
treatment</c:v>
                </c:pt>
                <c:pt idx="2">
                  <c:v>PLHIV with 
suppressed  viral load</c:v>
                </c:pt>
              </c:strCache>
            </c:strRef>
          </c:cat>
          <c:val>
            <c:numRef>
              <c:f>'Tx targets and gaps_959595'!$C$3:$C$5</c:f>
              <c:numCache>
                <c:formatCode>General</c:formatCode>
                <c:ptCount val="3"/>
                <c:pt idx="0">
                  <c:v>78</c:v>
                </c:pt>
                <c:pt idx="1">
                  <c:v>65</c:v>
                </c:pt>
                <c:pt idx="2">
                  <c:v>62</c:v>
                </c:pt>
              </c:numCache>
            </c:numRef>
          </c:val>
          <c:extLst>
            <c:ext xmlns:c16="http://schemas.microsoft.com/office/drawing/2014/chart" uri="{C3380CC4-5D6E-409C-BE32-E72D297353CC}">
              <c16:uniqueId val="{00000003-32AA-4A7A-A298-BAD310249ED8}"/>
            </c:ext>
          </c:extLst>
        </c:ser>
        <c:ser>
          <c:idx val="1"/>
          <c:order val="2"/>
          <c:tx>
            <c:strRef>
              <c:f>'Tx targets and gaps_959595'!$D$2</c:f>
              <c:strCache>
                <c:ptCount val="1"/>
                <c:pt idx="0">
                  <c:v>Gap</c:v>
                </c:pt>
              </c:strCache>
            </c:strRef>
          </c:tx>
          <c:spPr>
            <a:pattFill prst="dkDnDiag">
              <a:fgClr>
                <a:srgbClr val="BFBFBF"/>
              </a:fgClr>
              <a:bgClr>
                <a:schemeClr val="bg1"/>
              </a:bgClr>
            </a:pattFill>
            <a:ln>
              <a:noFill/>
            </a:ln>
            <a:effectLst/>
          </c:spPr>
          <c:invertIfNegative val="0"/>
          <c:cat>
            <c:strRef>
              <c:f>'Tx targets and gaps_959595'!$B$3:$B$5</c:f>
              <c:strCache>
                <c:ptCount val="3"/>
                <c:pt idx="0">
                  <c:v>PLHIV who know 
their status</c:v>
                </c:pt>
                <c:pt idx="1">
                  <c:v>PLHIV on 
treatment</c:v>
                </c:pt>
                <c:pt idx="2">
                  <c:v>PLHIV with 
suppressed  viral load</c:v>
                </c:pt>
              </c:strCache>
            </c:strRef>
          </c:cat>
          <c:val>
            <c:numRef>
              <c:f>'Tx targets and gaps_959595'!$D$3:$D$5</c:f>
              <c:numCache>
                <c:formatCode>General</c:formatCode>
                <c:ptCount val="3"/>
                <c:pt idx="0">
                  <c:v>17</c:v>
                </c:pt>
                <c:pt idx="1">
                  <c:v>25</c:v>
                </c:pt>
                <c:pt idx="2">
                  <c:v>24</c:v>
                </c:pt>
              </c:numCache>
            </c:numRef>
          </c:val>
          <c:extLst>
            <c:ext xmlns:c16="http://schemas.microsoft.com/office/drawing/2014/chart" uri="{C3380CC4-5D6E-409C-BE32-E72D297353CC}">
              <c16:uniqueId val="{00000004-32AA-4A7A-A298-BAD310249ED8}"/>
            </c:ext>
          </c:extLst>
        </c:ser>
        <c:dLbls>
          <c:showLegendKey val="0"/>
          <c:showVal val="0"/>
          <c:showCatName val="0"/>
          <c:showSerName val="0"/>
          <c:showPercent val="0"/>
          <c:showBubbleSize val="0"/>
        </c:dLbls>
        <c:gapWidth val="140"/>
        <c:overlap val="100"/>
        <c:axId val="445550712"/>
        <c:axId val="445551040"/>
      </c:barChart>
      <c:scatterChart>
        <c:scatterStyle val="lineMarker"/>
        <c:varyColors val="0"/>
        <c:ser>
          <c:idx val="2"/>
          <c:order val="0"/>
          <c:tx>
            <c:strRef>
              <c:f>'Tx targets and gaps_959595'!$E$2</c:f>
              <c:strCache>
                <c:ptCount val="1"/>
                <c:pt idx="0">
                  <c:v>Target</c:v>
                </c:pt>
              </c:strCache>
            </c:strRef>
          </c:tx>
          <c:spPr>
            <a:ln w="25400" cap="rnd">
              <a:noFill/>
              <a:round/>
            </a:ln>
            <a:effectLst/>
          </c:spPr>
          <c:marker>
            <c:symbol val="dash"/>
            <c:size val="22"/>
            <c:spPr>
              <a:solidFill>
                <a:srgbClr val="00A99A"/>
              </a:solidFill>
              <a:ln w="12700" cap="rnd" cmpd="dbl">
                <a:no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99A"/>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'Tx targets and gaps_959595'!$B$3:$B$5</c:f>
              <c:strCache>
                <c:ptCount val="3"/>
                <c:pt idx="0">
                  <c:v>PLHIV who know 
their status</c:v>
                </c:pt>
                <c:pt idx="1">
                  <c:v>PLHIV on 
treatment</c:v>
                </c:pt>
                <c:pt idx="2">
                  <c:v>PLHIV with 
suppressed  viral load</c:v>
                </c:pt>
              </c:strCache>
            </c:strRef>
          </c:xVal>
          <c:yVal>
            <c:numRef>
              <c:f>'Tx targets and gaps_959595'!$E$3:$E$5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5-32AA-4A7A-A298-BAD310249ED8}"/>
            </c:ext>
          </c:extLst>
        </c:ser>
        <c:dLbls>
          <c:showLegendKey val="0"/>
          <c:showVal val="0"/>
          <c:showCatName val="0"/>
          <c:showSerName val="0"/>
          <c:showPercent val="0"/>
          <c:showBubbleSize val="0"/>
        </c:dLbls>
        <c:axId val="445725480"/>
        <c:axId val="445232560"/>
      </c:scatterChart>
      <c:catAx>
        <c:axId val="44555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1040"/>
        <c:crosses val="autoZero"/>
        <c:auto val="1"/>
        <c:lblAlgn val="ctr"/>
        <c:lblOffset val="100"/>
        <c:noMultiLvlLbl val="0"/>
      </c:catAx>
      <c:valAx>
        <c:axId val="44555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xPr>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0712"/>
        <c:crosses val="autoZero"/>
        <c:crossBetween val="between"/>
        <c:majorUnit val="20"/>
      </c:valAx>
      <c:valAx>
        <c:axId val="445232560"/>
        <c:scaling>
          <c:orientation val="minMax"/>
        </c:scaling>
        <c:delete val="1"/>
        <c:axPos val="r"/>
        <c:numFmt formatCode="General" sourceLinked="1"/>
        <c:majorTickMark val="out"/>
        <c:minorTickMark val="none"/>
        <c:tickLblPos val="nextTo"/>
        <c:crossAx val="445725480"/>
        <c:crosses val="max"/>
        <c:crossBetween val="midCat"/>
      </c:valAx>
      <c:valAx>
        <c:axId val="445725480"/>
        <c:scaling>
          <c:orientation val="minMax"/>
        </c:scaling>
        <c:delete val="1"/>
        <c:axPos val="b"/>
        <c:numFmt formatCode="General" sourceLinked="1"/>
        <c:majorTickMark val="out"/>
        <c:minorTickMark val="none"/>
        <c:tickLblPos val="nextTo"/>
        <c:crossAx val="4452325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1"/>
          <c:tx>
            <c:strRef>
              <c:f>'Tx targets and gaps_959595'!$C$2</c:f>
              <c:strCache>
                <c:ptCount val="1"/>
                <c:pt idx="0">
                  <c:v>Progress (%)</c:v>
                </c:pt>
              </c:strCache>
            </c:strRef>
          </c:tx>
          <c:spPr>
            <a:solidFill>
              <a:srgbClr val="FF5050"/>
            </a:solidFill>
            <a:ln>
              <a:noFill/>
            </a:ln>
            <a:effectLst/>
          </c:spPr>
          <c:invertIfNegative val="0"/>
          <c:dLbls>
            <c:dLbl>
              <c:idx val="0"/>
              <c:tx>
                <c:rich>
                  <a:bodyPr/>
                  <a:lstStyle/>
                  <a:p>
                    <a:r>
                      <a:rPr lang="en-US"/>
                      <a:t>58</a:t>
                    </a:r>
                    <a:r>
                      <a:rPr lang="en-US" sz="1400"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50-473B-A8FC-7358725E0646}"/>
                </c:ext>
              </c:extLst>
            </c:dLbl>
            <c:dLbl>
              <c:idx val="1"/>
              <c:tx>
                <c:rich>
                  <a:bodyPr/>
                  <a:lstStyle/>
                  <a:p>
                    <a:r>
                      <a:rPr lang="en-US"/>
                      <a:t>45</a:t>
                    </a:r>
                    <a:r>
                      <a:rPr lang="en-US" sz="140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50-473B-A8FC-7358725E0646}"/>
                </c:ext>
              </c:extLst>
            </c:dLbl>
            <c:dLbl>
              <c:idx val="2"/>
              <c:tx>
                <c:rich>
                  <a:bodyPr/>
                  <a:lstStyle/>
                  <a:p>
                    <a:r>
                      <a:rPr lang="en-US"/>
                      <a:t>48</a:t>
                    </a:r>
                    <a:r>
                      <a:rPr lang="en-US" sz="140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50-473B-A8FC-7358725E0646}"/>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targets and gaps_959595'!$B$3:$B$5</c:f>
              <c:strCache>
                <c:ptCount val="3"/>
                <c:pt idx="0">
                  <c:v>PLHIV who know 
their status</c:v>
                </c:pt>
                <c:pt idx="1">
                  <c:v>PLHIV on 
treatment</c:v>
                </c:pt>
                <c:pt idx="2">
                  <c:v>PLHIV with 
suppressed viral load</c:v>
                </c:pt>
              </c:strCache>
            </c:strRef>
          </c:cat>
          <c:val>
            <c:numRef>
              <c:f>'Tx targets and gaps_959595'!$C$3:$C$5</c:f>
              <c:numCache>
                <c:formatCode>_(* #,##0_);_(* \(#,##0\);_(* "-"??_);_(@_)</c:formatCode>
                <c:ptCount val="3"/>
                <c:pt idx="0">
                  <c:v>57.882451082263756</c:v>
                </c:pt>
                <c:pt idx="1">
                  <c:v>45.269943947664977</c:v>
                </c:pt>
                <c:pt idx="2" formatCode="General">
                  <c:v>0</c:v>
                </c:pt>
              </c:numCache>
            </c:numRef>
          </c:val>
          <c:extLst>
            <c:ext xmlns:c16="http://schemas.microsoft.com/office/drawing/2014/chart" uri="{C3380CC4-5D6E-409C-BE32-E72D297353CC}">
              <c16:uniqueId val="{00000003-5350-473B-A8FC-7358725E0646}"/>
            </c:ext>
          </c:extLst>
        </c:ser>
        <c:ser>
          <c:idx val="1"/>
          <c:order val="2"/>
          <c:tx>
            <c:strRef>
              <c:f>'Tx targets and gaps_959595'!$D$2</c:f>
              <c:strCache>
                <c:ptCount val="1"/>
                <c:pt idx="0">
                  <c:v>Gap</c:v>
                </c:pt>
              </c:strCache>
            </c:strRef>
          </c:tx>
          <c:spPr>
            <a:pattFill prst="dkDnDiag">
              <a:fgClr>
                <a:srgbClr val="BFBFBF"/>
              </a:fgClr>
              <a:bgClr>
                <a:schemeClr val="bg1"/>
              </a:bgClr>
            </a:pattFill>
            <a:ln>
              <a:noFill/>
            </a:ln>
            <a:effectLst/>
          </c:spPr>
          <c:invertIfNegative val="0"/>
          <c:cat>
            <c:strRef>
              <c:f>'Tx targets and gaps_959595'!$B$3:$B$5</c:f>
              <c:strCache>
                <c:ptCount val="3"/>
                <c:pt idx="0">
                  <c:v>PLHIV who know 
their status</c:v>
                </c:pt>
                <c:pt idx="1">
                  <c:v>PLHIV on 
treatment</c:v>
                </c:pt>
                <c:pt idx="2">
                  <c:v>PLHIV with 
suppressed viral load</c:v>
                </c:pt>
              </c:strCache>
            </c:strRef>
          </c:cat>
          <c:val>
            <c:numRef>
              <c:f>'Tx targets and gaps_959595'!$D$3:$D$5</c:f>
              <c:numCache>
                <c:formatCode>_(* #,##0_);_(* \(#,##0\);_(* "-"??_);_(@_)</c:formatCode>
                <c:ptCount val="3"/>
                <c:pt idx="0">
                  <c:v>37.117548917736244</c:v>
                </c:pt>
                <c:pt idx="1">
                  <c:v>44.730056052335023</c:v>
                </c:pt>
                <c:pt idx="2" formatCode="General">
                  <c:v>86</c:v>
                </c:pt>
              </c:numCache>
            </c:numRef>
          </c:val>
          <c:extLst>
            <c:ext xmlns:c16="http://schemas.microsoft.com/office/drawing/2014/chart" uri="{C3380CC4-5D6E-409C-BE32-E72D297353CC}">
              <c16:uniqueId val="{00000004-5350-473B-A8FC-7358725E0646}"/>
            </c:ext>
          </c:extLst>
        </c:ser>
        <c:dLbls>
          <c:showLegendKey val="0"/>
          <c:showVal val="0"/>
          <c:showCatName val="0"/>
          <c:showSerName val="0"/>
          <c:showPercent val="0"/>
          <c:showBubbleSize val="0"/>
        </c:dLbls>
        <c:gapWidth val="140"/>
        <c:overlap val="100"/>
        <c:axId val="445550712"/>
        <c:axId val="445551040"/>
      </c:barChart>
      <c:scatterChart>
        <c:scatterStyle val="lineMarker"/>
        <c:varyColors val="0"/>
        <c:ser>
          <c:idx val="2"/>
          <c:order val="0"/>
          <c:tx>
            <c:strRef>
              <c:f>'Tx targets and gaps_959595'!$E$2</c:f>
              <c:strCache>
                <c:ptCount val="1"/>
                <c:pt idx="0">
                  <c:v>Target</c:v>
                </c:pt>
              </c:strCache>
            </c:strRef>
          </c:tx>
          <c:spPr>
            <a:ln w="25400" cap="rnd">
              <a:noFill/>
              <a:round/>
            </a:ln>
            <a:effectLst/>
          </c:spPr>
          <c:marker>
            <c:symbol val="dash"/>
            <c:size val="22"/>
            <c:spPr>
              <a:solidFill>
                <a:srgbClr val="00A99A"/>
              </a:solidFill>
              <a:ln w="12700" cap="rnd" cmpd="dbl">
                <a:no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99A"/>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'Tx targets and gaps_959595'!$B$3:$B$5</c:f>
              <c:strCache>
                <c:ptCount val="3"/>
                <c:pt idx="0">
                  <c:v>PLHIV who know 
their status</c:v>
                </c:pt>
                <c:pt idx="1">
                  <c:v>PLHIV on 
treatment</c:v>
                </c:pt>
                <c:pt idx="2">
                  <c:v>PLHIV with 
suppressed viral load</c:v>
                </c:pt>
              </c:strCache>
            </c:strRef>
          </c:xVal>
          <c:yVal>
            <c:numRef>
              <c:f>'Tx targets and gaps_959595'!$E$3:$E$5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5-5350-473B-A8FC-7358725E0646}"/>
            </c:ext>
          </c:extLst>
        </c:ser>
        <c:dLbls>
          <c:showLegendKey val="0"/>
          <c:showVal val="0"/>
          <c:showCatName val="0"/>
          <c:showSerName val="0"/>
          <c:showPercent val="0"/>
          <c:showBubbleSize val="0"/>
        </c:dLbls>
        <c:axId val="445725480"/>
        <c:axId val="445232560"/>
      </c:scatterChart>
      <c:catAx>
        <c:axId val="44555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1040"/>
        <c:crosses val="autoZero"/>
        <c:auto val="1"/>
        <c:lblAlgn val="ctr"/>
        <c:lblOffset val="100"/>
        <c:noMultiLvlLbl val="0"/>
      </c:catAx>
      <c:valAx>
        <c:axId val="44555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xPr>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0712"/>
        <c:crosses val="autoZero"/>
        <c:crossBetween val="between"/>
        <c:majorUnit val="20"/>
      </c:valAx>
      <c:valAx>
        <c:axId val="445232560"/>
        <c:scaling>
          <c:orientation val="minMax"/>
        </c:scaling>
        <c:delete val="1"/>
        <c:axPos val="r"/>
        <c:numFmt formatCode="General" sourceLinked="1"/>
        <c:majorTickMark val="out"/>
        <c:minorTickMark val="none"/>
        <c:tickLblPos val="nextTo"/>
        <c:crossAx val="445725480"/>
        <c:crosses val="max"/>
        <c:crossBetween val="midCat"/>
      </c:valAx>
      <c:valAx>
        <c:axId val="445725480"/>
        <c:scaling>
          <c:orientation val="minMax"/>
        </c:scaling>
        <c:delete val="1"/>
        <c:axPos val="b"/>
        <c:numFmt formatCode="General" sourceLinked="1"/>
        <c:majorTickMark val="out"/>
        <c:minorTickMark val="none"/>
        <c:tickLblPos val="nextTo"/>
        <c:crossAx val="4452325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177513347729534E-2"/>
          <c:y val="9.1735267785404376E-2"/>
          <c:w val="0.93707740947483864"/>
          <c:h val="0.48452239388443796"/>
        </c:manualLayout>
      </c:layout>
      <c:barChart>
        <c:barDir val="col"/>
        <c:grouping val="percentStacked"/>
        <c:varyColors val="0"/>
        <c:ser>
          <c:idx val="2"/>
          <c:order val="0"/>
          <c:tx>
            <c:strRef>
              <c:f>'TB treatment'!$J$93</c:f>
              <c:strCache>
                <c:ptCount val="1"/>
                <c:pt idx="0">
                  <c:v>TB patients living with HIV who are on ART</c:v>
                </c:pt>
              </c:strCache>
            </c:strRef>
          </c:tx>
          <c:spPr>
            <a:solidFill>
              <a:srgbClr val="009999"/>
            </a:solidFill>
            <a:ln>
              <a:noFill/>
            </a:ln>
            <a:effectLst/>
          </c:spPr>
          <c:invertIfNegative val="0"/>
          <c:dPt>
            <c:idx val="28"/>
            <c:invertIfNegative val="0"/>
            <c:bubble3D val="0"/>
            <c:spPr>
              <a:solidFill>
                <a:srgbClr val="009999"/>
              </a:solidFill>
              <a:ln>
                <a:noFill/>
              </a:ln>
              <a:effectLst/>
            </c:spPr>
            <c:extLst>
              <c:ext xmlns:c16="http://schemas.microsoft.com/office/drawing/2014/chart" uri="{C3380CC4-5D6E-409C-BE32-E72D297353CC}">
                <c16:uniqueId val="{00000001-DF6D-46F7-A3E8-54E019A5789D}"/>
              </c:ext>
            </c:extLst>
          </c:dPt>
          <c:dLbls>
            <c:dLbl>
              <c:idx val="19"/>
              <c:tx>
                <c:rich>
                  <a:bodyPr/>
                  <a:lstStyle/>
                  <a:p>
                    <a:r>
                      <a:rPr lang="en-US" dirty="0"/>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F6D-46F7-A3E8-54E019A5789D}"/>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ova" panose="020B05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treatment'!$E$94:$E$113</c:f>
              <c:strCache>
                <c:ptCount val="20"/>
                <c:pt idx="0">
                  <c:v>India</c:v>
                </c:pt>
                <c:pt idx="1">
                  <c:v>Timor-Leste</c:v>
                </c:pt>
                <c:pt idx="2">
                  <c:v>Iran </c:v>
                </c:pt>
                <c:pt idx="3">
                  <c:v>Bhutan</c:v>
                </c:pt>
                <c:pt idx="4">
                  <c:v>Brunei Darussalam</c:v>
                </c:pt>
                <c:pt idx="5">
                  <c:v>Cambodia</c:v>
                </c:pt>
                <c:pt idx="6">
                  <c:v>Thailand</c:v>
                </c:pt>
                <c:pt idx="7">
                  <c:v>Lao PDR</c:v>
                </c:pt>
                <c:pt idx="8">
                  <c:v>Papua New Guinea</c:v>
                </c:pt>
                <c:pt idx="9">
                  <c:v>Nepal</c:v>
                </c:pt>
                <c:pt idx="10">
                  <c:v>Viet Nam</c:v>
                </c:pt>
                <c:pt idx="11">
                  <c:v>Pakistan</c:v>
                </c:pt>
                <c:pt idx="12">
                  <c:v>China</c:v>
                </c:pt>
                <c:pt idx="13">
                  <c:v>Myanmar</c:v>
                </c:pt>
                <c:pt idx="14">
                  <c:v>Sri Lanka</c:v>
                </c:pt>
                <c:pt idx="15">
                  <c:v>Malaysia</c:v>
                </c:pt>
                <c:pt idx="16">
                  <c:v>Indonesia</c:v>
                </c:pt>
                <c:pt idx="17">
                  <c:v>Philippines</c:v>
                </c:pt>
                <c:pt idx="19">
                  <c:v>Asia-Pacific region</c:v>
                </c:pt>
              </c:strCache>
            </c:strRef>
          </c:cat>
          <c:val>
            <c:numRef>
              <c:f>'TB treatment'!$J$94:$J$113</c:f>
              <c:numCache>
                <c:formatCode>0%</c:formatCode>
                <c:ptCount val="20"/>
                <c:pt idx="0">
                  <c:v>0.77533333333333332</c:v>
                </c:pt>
                <c:pt idx="1">
                  <c:v>0.72340425531914898</c:v>
                </c:pt>
                <c:pt idx="2">
                  <c:v>0.68947368421052635</c:v>
                </c:pt>
                <c:pt idx="3">
                  <c:v>0.6</c:v>
                </c:pt>
                <c:pt idx="4">
                  <c:v>0.5714285714285714</c:v>
                </c:pt>
                <c:pt idx="5">
                  <c:v>0.54</c:v>
                </c:pt>
                <c:pt idx="6">
                  <c:v>0.50967391304347831</c:v>
                </c:pt>
                <c:pt idx="7">
                  <c:v>0.5</c:v>
                </c:pt>
                <c:pt idx="8">
                  <c:v>0.45083333333333331</c:v>
                </c:pt>
                <c:pt idx="9">
                  <c:v>0.39074074074074072</c:v>
                </c:pt>
                <c:pt idx="10">
                  <c:v>0.38465116279069766</c:v>
                </c:pt>
                <c:pt idx="11">
                  <c:v>0.34136363636363637</c:v>
                </c:pt>
                <c:pt idx="12">
                  <c:v>0.30815384615384617</c:v>
                </c:pt>
                <c:pt idx="13">
                  <c:v>0.30013333333333331</c:v>
                </c:pt>
                <c:pt idx="14">
                  <c:v>0.29629629629629628</c:v>
                </c:pt>
                <c:pt idx="15">
                  <c:v>0.20352941176470588</c:v>
                </c:pt>
                <c:pt idx="16">
                  <c:v>0.18329166666666666</c:v>
                </c:pt>
                <c:pt idx="17">
                  <c:v>0.15721428571428572</c:v>
                </c:pt>
                <c:pt idx="19">
                  <c:v>0.45269943947664976</c:v>
                </c:pt>
              </c:numCache>
            </c:numRef>
          </c:val>
          <c:extLst>
            <c:ext xmlns:c16="http://schemas.microsoft.com/office/drawing/2014/chart" uri="{C3380CC4-5D6E-409C-BE32-E72D297353CC}">
              <c16:uniqueId val="{00000002-DF6D-46F7-A3E8-54E019A5789D}"/>
            </c:ext>
          </c:extLst>
        </c:ser>
        <c:ser>
          <c:idx val="1"/>
          <c:order val="1"/>
          <c:tx>
            <c:strRef>
              <c:f>'TB treatment'!$K$93</c:f>
              <c:strCache>
                <c:ptCount val="1"/>
                <c:pt idx="0">
                  <c:v>Treatment gap</c:v>
                </c:pt>
              </c:strCache>
            </c:strRef>
          </c:tx>
          <c:spPr>
            <a:pattFill prst="narHorz">
              <a:fgClr>
                <a:srgbClr val="FF7C80"/>
              </a:fgClr>
              <a:bgClr>
                <a:sysClr val="window" lastClr="FFFFFF"/>
              </a:bgClr>
            </a:pattFill>
            <a:ln>
              <a:noFill/>
            </a:ln>
            <a:effectLst/>
          </c:spPr>
          <c:invertIfNegative val="0"/>
          <c:dPt>
            <c:idx val="28"/>
            <c:invertIfNegative val="0"/>
            <c:bubble3D val="0"/>
            <c:spPr>
              <a:pattFill prst="narHorz">
                <a:fgClr>
                  <a:srgbClr val="FF7C80"/>
                </a:fgClr>
                <a:bgClr>
                  <a:sysClr val="window" lastClr="FFFFFF"/>
                </a:bgClr>
              </a:pattFill>
              <a:ln>
                <a:noFill/>
              </a:ln>
              <a:effectLst/>
            </c:spPr>
            <c:extLst>
              <c:ext xmlns:c16="http://schemas.microsoft.com/office/drawing/2014/chart" uri="{C3380CC4-5D6E-409C-BE32-E72D297353CC}">
                <c16:uniqueId val="{00000004-DF6D-46F7-A3E8-54E019A5789D}"/>
              </c:ext>
            </c:extLst>
          </c:dPt>
          <c:cat>
            <c:strRef>
              <c:f>'TB treatment'!$E$94:$E$113</c:f>
              <c:strCache>
                <c:ptCount val="20"/>
                <c:pt idx="0">
                  <c:v>India</c:v>
                </c:pt>
                <c:pt idx="1">
                  <c:v>Timor-Leste</c:v>
                </c:pt>
                <c:pt idx="2">
                  <c:v>Iran </c:v>
                </c:pt>
                <c:pt idx="3">
                  <c:v>Bhutan</c:v>
                </c:pt>
                <c:pt idx="4">
                  <c:v>Brunei Darussalam</c:v>
                </c:pt>
                <c:pt idx="5">
                  <c:v>Cambodia</c:v>
                </c:pt>
                <c:pt idx="6">
                  <c:v>Thailand</c:v>
                </c:pt>
                <c:pt idx="7">
                  <c:v>Lao PDR</c:v>
                </c:pt>
                <c:pt idx="8">
                  <c:v>Papua New Guinea</c:v>
                </c:pt>
                <c:pt idx="9">
                  <c:v>Nepal</c:v>
                </c:pt>
                <c:pt idx="10">
                  <c:v>Viet Nam</c:v>
                </c:pt>
                <c:pt idx="11">
                  <c:v>Pakistan</c:v>
                </c:pt>
                <c:pt idx="12">
                  <c:v>China</c:v>
                </c:pt>
                <c:pt idx="13">
                  <c:v>Myanmar</c:v>
                </c:pt>
                <c:pt idx="14">
                  <c:v>Sri Lanka</c:v>
                </c:pt>
                <c:pt idx="15">
                  <c:v>Malaysia</c:v>
                </c:pt>
                <c:pt idx="16">
                  <c:v>Indonesia</c:v>
                </c:pt>
                <c:pt idx="17">
                  <c:v>Philippines</c:v>
                </c:pt>
                <c:pt idx="19">
                  <c:v>Asia-Pacific region</c:v>
                </c:pt>
              </c:strCache>
            </c:strRef>
          </c:cat>
          <c:val>
            <c:numRef>
              <c:f>'TB treatment'!$K$94:$K$113</c:f>
              <c:numCache>
                <c:formatCode>0%</c:formatCode>
                <c:ptCount val="20"/>
                <c:pt idx="0">
                  <c:v>0.22466666666666668</c:v>
                </c:pt>
                <c:pt idx="1">
                  <c:v>0.27659574468085102</c:v>
                </c:pt>
                <c:pt idx="2">
                  <c:v>0.31052631578947365</c:v>
                </c:pt>
                <c:pt idx="3">
                  <c:v>0.4</c:v>
                </c:pt>
                <c:pt idx="4">
                  <c:v>0.4285714285714286</c:v>
                </c:pt>
                <c:pt idx="5">
                  <c:v>0.45999999999999996</c:v>
                </c:pt>
                <c:pt idx="6">
                  <c:v>0.49032608695652169</c:v>
                </c:pt>
                <c:pt idx="7">
                  <c:v>0.5</c:v>
                </c:pt>
                <c:pt idx="8">
                  <c:v>0.54916666666666669</c:v>
                </c:pt>
                <c:pt idx="9">
                  <c:v>0.60925925925925928</c:v>
                </c:pt>
                <c:pt idx="10">
                  <c:v>0.61534883720930234</c:v>
                </c:pt>
                <c:pt idx="11">
                  <c:v>0.65863636363636369</c:v>
                </c:pt>
                <c:pt idx="12">
                  <c:v>0.69184615384615378</c:v>
                </c:pt>
                <c:pt idx="13">
                  <c:v>0.69986666666666664</c:v>
                </c:pt>
                <c:pt idx="14">
                  <c:v>0.70370370370370372</c:v>
                </c:pt>
                <c:pt idx="15">
                  <c:v>0.79647058823529415</c:v>
                </c:pt>
                <c:pt idx="16">
                  <c:v>0.81670833333333337</c:v>
                </c:pt>
                <c:pt idx="17">
                  <c:v>0.84278571428571425</c:v>
                </c:pt>
                <c:pt idx="19">
                  <c:v>0.5473005605233503</c:v>
                </c:pt>
              </c:numCache>
            </c:numRef>
          </c:val>
          <c:extLst>
            <c:ext xmlns:c16="http://schemas.microsoft.com/office/drawing/2014/chart" uri="{C3380CC4-5D6E-409C-BE32-E72D297353CC}">
              <c16:uniqueId val="{00000005-DF6D-46F7-A3E8-54E019A5789D}"/>
            </c:ext>
          </c:extLst>
        </c:ser>
        <c:dLbls>
          <c:showLegendKey val="0"/>
          <c:showVal val="0"/>
          <c:showCatName val="0"/>
          <c:showSerName val="0"/>
          <c:showPercent val="0"/>
          <c:showBubbleSize val="0"/>
        </c:dLbls>
        <c:gapWidth val="72"/>
        <c:overlap val="100"/>
        <c:axId val="518174544"/>
        <c:axId val="518175200"/>
      </c:barChart>
      <c:catAx>
        <c:axId val="51817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Arial" panose="020B0604020202020204" pitchFamily="34" charset="0"/>
              </a:defRPr>
            </a:pPr>
            <a:endParaRPr lang="en-US"/>
          </a:p>
        </c:txPr>
        <c:crossAx val="518175200"/>
        <c:crosses val="autoZero"/>
        <c:auto val="1"/>
        <c:lblAlgn val="ctr"/>
        <c:lblOffset val="100"/>
        <c:noMultiLvlLbl val="0"/>
      </c:catAx>
      <c:valAx>
        <c:axId val="51817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Arial" panose="020B0604020202020204" pitchFamily="34" charset="0"/>
              </a:defRPr>
            </a:pPr>
            <a:endParaRPr lang="en-US"/>
          </a:p>
        </c:txPr>
        <c:crossAx val="518174544"/>
        <c:crosses val="autoZero"/>
        <c:crossBetween val="between"/>
        <c:majorUnit val="0.25"/>
      </c:valAx>
      <c:spPr>
        <a:noFill/>
        <a:ln>
          <a:noFill/>
        </a:ln>
        <a:effectLst/>
      </c:spPr>
    </c:plotArea>
    <c:plotVisOnly val="1"/>
    <c:dispBlanksAs val="gap"/>
    <c:showDLblsOverMax val="0"/>
    <c:extLst/>
  </c:chart>
  <c:spPr>
    <a:noFill/>
    <a:ln>
      <a:noFill/>
    </a:ln>
    <a:effectLst/>
  </c:spPr>
  <c:txPr>
    <a:bodyPr/>
    <a:lstStyle/>
    <a:p>
      <a:pPr>
        <a:defRPr sz="1200" b="0">
          <a:solidFill>
            <a:schemeClr val="tx1"/>
          </a:solidFill>
          <a:latin typeface="Arial Nova" panose="020B05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0.63513</cdr:x>
      <cdr:y>0.21772</cdr:y>
    </cdr:from>
    <cdr:to>
      <cdr:x>0.90154</cdr:x>
      <cdr:y>0.44561</cdr:y>
    </cdr:to>
    <cdr:sp macro="" textlink="">
      <cdr:nvSpPr>
        <cdr:cNvPr id="3" name="TextBox 1"/>
        <cdr:cNvSpPr txBox="1"/>
      </cdr:nvSpPr>
      <cdr:spPr>
        <a:xfrm xmlns:a="http://schemas.openxmlformats.org/drawingml/2006/main">
          <a:off x="5678479" y="570749"/>
          <a:ext cx="2381872" cy="59742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rgbClr val="33CCCC"/>
              </a:solidFill>
              <a:latin typeface="Arial" pitchFamily="34" charset="0"/>
              <a:cs typeface="Arial" pitchFamily="34" charset="0"/>
            </a:rPr>
            <a:t>40</a:t>
          </a:r>
          <a:r>
            <a:rPr lang="en-US" sz="1400" b="1" dirty="0">
              <a:solidFill>
                <a:srgbClr val="33CCCC"/>
              </a:solidFill>
              <a:latin typeface="Arial" pitchFamily="34" charset="0"/>
              <a:cs typeface="Arial" pitchFamily="34" charset="0"/>
            </a:rPr>
            <a:t>% </a:t>
          </a:r>
          <a:r>
            <a:rPr lang="en-US" sz="1400" b="1" dirty="0">
              <a:solidFill>
                <a:sysClr val="windowText" lastClr="000000"/>
              </a:solidFill>
              <a:latin typeface="Arial" pitchFamily="34" charset="0"/>
              <a:cs typeface="Arial" pitchFamily="34" charset="0"/>
            </a:rPr>
            <a:t>decline </a:t>
          </a:r>
        </a:p>
        <a:p xmlns:a="http://schemas.openxmlformats.org/drawingml/2006/main">
          <a:r>
            <a:rPr lang="en-US" sz="1400" b="1" dirty="0">
              <a:solidFill>
                <a:sysClr val="windowText" lastClr="000000"/>
              </a:solidFill>
              <a:latin typeface="Arial" pitchFamily="34" charset="0"/>
              <a:cs typeface="Arial" pitchFamily="34" charset="0"/>
            </a:rPr>
            <a:t>between 2015 and 2022</a:t>
          </a:r>
          <a:endParaRPr lang="en-GB" sz="1400" b="1" dirty="0">
            <a:solidFill>
              <a:sysClr val="windowText" lastClr="00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0.63583</cdr:x>
      <cdr:y>0.14082</cdr:y>
    </cdr:from>
    <cdr:to>
      <cdr:x>0.90224</cdr:x>
      <cdr:y>0.36872</cdr:y>
    </cdr:to>
    <cdr:sp macro="" textlink="">
      <cdr:nvSpPr>
        <cdr:cNvPr id="3" name="TextBox 1"/>
        <cdr:cNvSpPr txBox="1"/>
      </cdr:nvSpPr>
      <cdr:spPr>
        <a:xfrm xmlns:a="http://schemas.openxmlformats.org/drawingml/2006/main">
          <a:off x="5680674" y="368277"/>
          <a:ext cx="2380184" cy="59599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rgbClr val="00B0F0"/>
              </a:solidFill>
              <a:latin typeface="Arial" pitchFamily="34" charset="0"/>
              <a:cs typeface="Arial" pitchFamily="34" charset="0"/>
            </a:rPr>
            <a:t>5</a:t>
          </a:r>
          <a:r>
            <a:rPr lang="en-US" sz="1400" b="1" dirty="0">
              <a:solidFill>
                <a:srgbClr val="00B0F0"/>
              </a:solidFill>
              <a:latin typeface="Arial" pitchFamily="34" charset="0"/>
              <a:cs typeface="Arial" pitchFamily="34" charset="0"/>
            </a:rPr>
            <a:t>% </a:t>
          </a:r>
          <a:r>
            <a:rPr lang="en-US" sz="1400" b="1" dirty="0">
              <a:solidFill>
                <a:sysClr val="windowText" lastClr="000000"/>
              </a:solidFill>
              <a:latin typeface="Arial" pitchFamily="34" charset="0"/>
              <a:cs typeface="Arial" pitchFamily="34" charset="0"/>
            </a:rPr>
            <a:t>decline </a:t>
          </a:r>
        </a:p>
        <a:p xmlns:a="http://schemas.openxmlformats.org/drawingml/2006/main">
          <a:r>
            <a:rPr lang="en-US" sz="1400" b="1" dirty="0">
              <a:solidFill>
                <a:sysClr val="windowText" lastClr="000000"/>
              </a:solidFill>
              <a:latin typeface="Arial" pitchFamily="34" charset="0"/>
              <a:cs typeface="Arial" pitchFamily="34" charset="0"/>
            </a:rPr>
            <a:t>between 2015 and 2022</a:t>
          </a:r>
          <a:endParaRPr lang="en-GB" sz="1400" b="1" dirty="0">
            <a:solidFill>
              <a:sysClr val="windowText" lastClr="000000"/>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0C1CF-B3DD-4F0F-B3E1-12498BC19B21}"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1A719-9A9C-4C01-AF3D-30968212D3E8}" type="slidenum">
              <a:rPr lang="en-GB" smtClean="0"/>
              <a:t>‹#›</a:t>
            </a:fld>
            <a:endParaRPr lang="en-GB"/>
          </a:p>
        </p:txBody>
      </p:sp>
    </p:spTree>
    <p:extLst>
      <p:ext uri="{BB962C8B-B14F-4D97-AF65-F5344CB8AC3E}">
        <p14:creationId xmlns:p14="http://schemas.microsoft.com/office/powerpoint/2010/main" val="198758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955FF-89FE-47A4-A150-268EB0A7FB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37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0E589-3CDB-A371-43B5-624164CA4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70682-D8E6-5FB2-57C0-FCA32C2895D0}"/>
              </a:ext>
            </a:extLst>
          </p:cNvPr>
          <p:cNvSpPr>
            <a:spLocks noGrp="1" noRot="1" noChangeAspect="1"/>
          </p:cNvSpPr>
          <p:nvPr>
            <p:ph type="sldImg"/>
          </p:nvPr>
        </p:nvSpPr>
        <p:spPr>
          <a:xfrm>
            <a:off x="779463" y="1200150"/>
            <a:ext cx="5765800" cy="3243263"/>
          </a:xfrm>
        </p:spPr>
      </p:sp>
      <p:sp>
        <p:nvSpPr>
          <p:cNvPr id="3" name="Notes Placeholder 2">
            <a:extLst>
              <a:ext uri="{FF2B5EF4-FFF2-40B4-BE49-F238E27FC236}">
                <a16:creationId xmlns:a16="http://schemas.microsoft.com/office/drawing/2014/main" id="{8D1550A4-1D15-EBAD-361A-ED3F8861807F}"/>
              </a:ext>
            </a:extLst>
          </p:cNvPr>
          <p:cNvSpPr>
            <a:spLocks noGrp="1"/>
          </p:cNvSpPr>
          <p:nvPr>
            <p:ph type="body" idx="1"/>
          </p:nvPr>
        </p:nvSpPr>
        <p:spPr/>
        <p:txBody>
          <a:bodyPr/>
          <a:lstStyle/>
          <a:p>
            <a:pPr>
              <a:spcAft>
                <a:spcPts val="1019"/>
              </a:spcAft>
            </a:pPr>
            <a:endParaRPr lang="en-GB" sz="2000" dirty="0">
              <a:latin typeface="Arial Nova"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CDFC0851-9476-782B-1A8D-7DF8D93B0BCF}"/>
              </a:ext>
            </a:extLst>
          </p:cNvPr>
          <p:cNvSpPr>
            <a:spLocks noGrp="1"/>
          </p:cNvSpPr>
          <p:nvPr>
            <p:ph type="sldNum" sz="quarter" idx="10"/>
          </p:nvPr>
        </p:nvSpPr>
        <p:spPr/>
        <p:txBody>
          <a:bodyPr/>
          <a:lstStyle/>
          <a:p>
            <a:pPr marL="0" marR="0" lvl="0" indent="0" algn="r" defTabSz="967376" rtl="0" eaLnBrk="1" fontAlgn="auto" latinLnBrk="0" hangingPunct="1">
              <a:lnSpc>
                <a:spcPct val="100000"/>
              </a:lnSpc>
              <a:spcBef>
                <a:spcPts val="0"/>
              </a:spcBef>
              <a:spcAft>
                <a:spcPts val="0"/>
              </a:spcAft>
              <a:buClrTx/>
              <a:buSzTx/>
              <a:buFontTx/>
              <a:buNone/>
              <a:tabLst/>
              <a:defRPr/>
            </a:pPr>
            <a:fld id="{34FB30B6-8F69-4374-8587-E38A4EDAABE6}"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67376"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2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31717" rtl="0" eaLnBrk="1" fontAlgn="auto" latinLnBrk="0" hangingPunct="1">
              <a:lnSpc>
                <a:spcPct val="100000"/>
              </a:lnSpc>
              <a:spcBef>
                <a:spcPts val="0"/>
              </a:spcBef>
              <a:spcAft>
                <a:spcPts val="0"/>
              </a:spcAft>
              <a:buClrTx/>
              <a:buSzTx/>
              <a:buFontTx/>
              <a:buNone/>
              <a:tabLst/>
              <a:defRPr/>
            </a:pPr>
            <a:fld id="{813747B4-41B8-4163-9F0A-50F3C4BDA987}"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31717"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4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8A9AA-4AEA-4C1E-875C-8CEC94565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684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62869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95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85884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92880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8058" y="3083249"/>
            <a:ext cx="8189383" cy="58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36" tIns="44220" rIns="88436" bIns="4422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224" b="1">
                <a:solidFill>
                  <a:prstClr val="white"/>
                </a:solidFill>
                <a:cs typeface="Arial" charset="0"/>
              </a:rPr>
              <a:t>HIV and AIDS</a:t>
            </a:r>
            <a:endParaRPr lang="th-TH" sz="3224" b="1">
              <a:solidFill>
                <a:prstClr val="white"/>
              </a:solidFill>
            </a:endParaRPr>
          </a:p>
        </p:txBody>
      </p:sp>
      <p:sp>
        <p:nvSpPr>
          <p:cNvPr id="5" name="TextBox 4"/>
          <p:cNvSpPr txBox="1"/>
          <p:nvPr userDrawn="1"/>
        </p:nvSpPr>
        <p:spPr>
          <a:xfrm>
            <a:off x="359834" y="3570606"/>
            <a:ext cx="8191500" cy="573924"/>
          </a:xfrm>
          <a:prstGeom prst="rect">
            <a:avLst/>
          </a:prstGeom>
          <a:noFill/>
        </p:spPr>
        <p:txBody>
          <a:bodyPr lIns="88436" tIns="44220" rIns="88436" bIns="44220">
            <a:spAutoFit/>
          </a:bodyPr>
          <a:lstStyle/>
          <a:p>
            <a:pPr>
              <a:defRPr/>
            </a:pPr>
            <a:r>
              <a:rPr lang="en-US" sz="3149" kern="700" dirty="0">
                <a:solidFill>
                  <a:srgbClr val="21416C"/>
                </a:solidFill>
                <a:cs typeface="Arial" pitchFamily="34" charset="0"/>
              </a:rPr>
              <a:t>Data Hub for Asia-Pacific</a:t>
            </a:r>
            <a:endParaRPr lang="th-TH" sz="3149" kern="700" dirty="0">
              <a:solidFill>
                <a:srgbClr val="21416C"/>
              </a:solidFill>
            </a:endParaRPr>
          </a:p>
        </p:txBody>
      </p:sp>
      <p:sp>
        <p:nvSpPr>
          <p:cNvPr id="6" name="TextBox 5"/>
          <p:cNvSpPr txBox="1"/>
          <p:nvPr userDrawn="1"/>
        </p:nvSpPr>
        <p:spPr>
          <a:xfrm>
            <a:off x="359834" y="4025914"/>
            <a:ext cx="8191500" cy="446966"/>
          </a:xfrm>
          <a:prstGeom prst="rect">
            <a:avLst/>
          </a:prstGeom>
          <a:noFill/>
        </p:spPr>
        <p:txBody>
          <a:bodyPr lIns="88436" tIns="44220" rIns="88436" bIns="44220">
            <a:spAutoFit/>
          </a:bodyPr>
          <a:lstStyle/>
          <a:p>
            <a:pPr>
              <a:defRPr/>
            </a:pPr>
            <a:r>
              <a:rPr lang="en-US" sz="2324" kern="700" dirty="0">
                <a:solidFill>
                  <a:srgbClr val="21416C"/>
                </a:solidFill>
                <a:cs typeface="Arial" pitchFamily="34" charset="0"/>
              </a:rPr>
              <a:t>Review in slides</a:t>
            </a:r>
            <a:endParaRPr lang="th-TH" sz="2324" kern="700" dirty="0">
              <a:solidFill>
                <a:srgbClr val="21416C"/>
              </a:solidFill>
            </a:endParaRPr>
          </a:p>
        </p:txBody>
      </p:sp>
      <p:sp>
        <p:nvSpPr>
          <p:cNvPr id="7" name="Rectangle 6"/>
          <p:cNvSpPr/>
          <p:nvPr userDrawn="1"/>
        </p:nvSpPr>
        <p:spPr>
          <a:xfrm>
            <a:off x="304"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88436" tIns="44220" rIns="88436" bIns="44220" anchor="ctr"/>
          <a:lstStyle/>
          <a:p>
            <a:pPr algn="ctr">
              <a:defRPr/>
            </a:pPr>
            <a:endParaRPr lang="th-TH" sz="2474">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940" y="609602"/>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1067" y="4289395"/>
            <a:ext cx="10820437" cy="1357200"/>
          </a:xfrm>
          <a:prstGeom prst="rect">
            <a:avLst/>
          </a:prstGeom>
        </p:spPr>
        <p:txBody>
          <a:bodyPr lIns="108322" tIns="54157" rIns="108322" bIns="54157"/>
          <a:lstStyle>
            <a:lvl1pPr algn="l">
              <a:defRPr sz="5999"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98662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304"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88436" tIns="44220" rIns="88436" bIns="44220" anchor="ctr"/>
          <a:lstStyle/>
          <a:p>
            <a:pPr algn="ctr">
              <a:defRPr/>
            </a:pPr>
            <a:endParaRPr lang="th-TH" sz="2474">
              <a:solidFill>
                <a:prstClr val="white"/>
              </a:solidFill>
            </a:endParaRPr>
          </a:p>
        </p:txBody>
      </p:sp>
      <p:sp>
        <p:nvSpPr>
          <p:cNvPr id="3" name="Title 6"/>
          <p:cNvSpPr>
            <a:spLocks noGrp="1"/>
          </p:cNvSpPr>
          <p:nvPr>
            <p:ph type="title"/>
          </p:nvPr>
        </p:nvSpPr>
        <p:spPr>
          <a:xfrm>
            <a:off x="301067" y="3390900"/>
            <a:ext cx="10820437" cy="1747850"/>
          </a:xfrm>
          <a:prstGeom prst="rect">
            <a:avLst/>
          </a:prstGeom>
        </p:spPr>
        <p:txBody>
          <a:bodyPr lIns="108322" tIns="54157" rIns="108322" bIns="54157"/>
          <a:lstStyle>
            <a:lvl1pPr algn="l">
              <a:defRPr sz="4499"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1512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99" y="6356352"/>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defTabSz="407405" fontAlgn="base">
              <a:spcBef>
                <a:spcPct val="0"/>
              </a:spcBef>
              <a:spcAft>
                <a:spcPct val="0"/>
              </a:spcAft>
              <a:defRPr/>
            </a:pPr>
            <a:fld id="{D5AC3E0F-2DFF-4CBC-84A3-0532AC50AC10}" type="datetime1">
              <a:rPr lang="en-US" smtClean="0">
                <a:ea typeface="ＭＳ Ｐゴシック" charset="-128"/>
              </a:rPr>
              <a:pPr defTabSz="407405" fontAlgn="base">
                <a:spcBef>
                  <a:spcPct val="0"/>
                </a:spcBef>
                <a:spcAft>
                  <a:spcPct val="0"/>
                </a:spcAft>
                <a:defRPr/>
              </a:pPr>
              <a:t>09/07/2024</a:t>
            </a:fld>
            <a:endParaRPr lang="en-US">
              <a:ea typeface="ＭＳ Ｐゴシック" charset="-128"/>
            </a:endParaRPr>
          </a:p>
        </p:txBody>
      </p:sp>
      <p:sp>
        <p:nvSpPr>
          <p:cNvPr id="3" name="Footer Placeholder 4"/>
          <p:cNvSpPr>
            <a:spLocks noGrp="1"/>
          </p:cNvSpPr>
          <p:nvPr>
            <p:ph type="ftr" sz="quarter" idx="11"/>
          </p:nvPr>
        </p:nvSpPr>
        <p:spPr>
          <a:xfrm>
            <a:off x="4165904" y="6356352"/>
            <a:ext cx="3860800" cy="365125"/>
          </a:xfrm>
          <a:prstGeom prst="rect">
            <a:avLst/>
          </a:prstGeom>
        </p:spPr>
        <p:txBody>
          <a:bodyPr lIns="108322" tIns="54157" rIns="108322" bIns="54157"/>
          <a:lstStyle>
            <a:lvl1pPr>
              <a:defRPr>
                <a:solidFill>
                  <a:prstClr val="black"/>
                </a:solidFill>
                <a:cs typeface="ＭＳ Ｐゴシック" charset="-128"/>
              </a:defRPr>
            </a:lvl1pPr>
          </a:lstStyle>
          <a:p>
            <a:pPr defTabSz="407405" fontAlgn="base">
              <a:spcBef>
                <a:spcPct val="0"/>
              </a:spcBef>
              <a:spcAft>
                <a:spcPct val="0"/>
              </a:spcAft>
              <a:defRPr/>
            </a:pPr>
            <a:endParaRPr lang="en-US">
              <a:ea typeface="ＭＳ Ｐゴシック" charset="-128"/>
            </a:endParaRPr>
          </a:p>
        </p:txBody>
      </p:sp>
      <p:sp>
        <p:nvSpPr>
          <p:cNvPr id="4" name="Slide Number Placeholder 5"/>
          <p:cNvSpPr>
            <a:spLocks noGrp="1"/>
          </p:cNvSpPr>
          <p:nvPr>
            <p:ph type="sldNum" sz="quarter" idx="12"/>
          </p:nvPr>
        </p:nvSpPr>
        <p:spPr>
          <a:xfrm>
            <a:off x="8737601" y="6356352"/>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defTabSz="407405" fontAlgn="base">
              <a:spcBef>
                <a:spcPct val="0"/>
              </a:spcBef>
              <a:spcAft>
                <a:spcPct val="0"/>
              </a:spcAft>
              <a:defRPr/>
            </a:pPr>
            <a:fld id="{55ABE95C-8C15-42F1-9190-9AA29157F801}" type="slidenum">
              <a:rPr lang="en-US" smtClean="0">
                <a:ea typeface="ＭＳ Ｐゴシック" charset="-128"/>
              </a:rPr>
              <a:pPr defTabSz="407405"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66224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8" name="Subtitle 2"/>
          <p:cNvSpPr>
            <a:spLocks noGrp="1"/>
          </p:cNvSpPr>
          <p:nvPr>
            <p:ph type="subTitle" idx="1"/>
          </p:nvPr>
        </p:nvSpPr>
        <p:spPr>
          <a:xfrm>
            <a:off x="660339" y="1978293"/>
            <a:ext cx="10769700" cy="3448055"/>
          </a:xfrm>
          <a:prstGeom prst="rect">
            <a:avLst/>
          </a:prstGeom>
        </p:spPr>
        <p:txBody>
          <a:bodyPr>
            <a:normAutofit/>
          </a:bodyPr>
          <a:lstStyle>
            <a:lvl1pPr marL="400050" marR="0" indent="-400050" algn="l" defTabSz="685800" rtl="0" eaLnBrk="1" fontAlgn="auto" latinLnBrk="0" hangingPunct="1">
              <a:lnSpc>
                <a:spcPct val="150000"/>
              </a:lnSpc>
              <a:spcBef>
                <a:spcPct val="20000"/>
              </a:spcBef>
              <a:spcAft>
                <a:spcPts val="0"/>
              </a:spcAft>
              <a:buClrTx/>
              <a:buSzPct val="250000"/>
              <a:buFontTx/>
              <a:buBlip>
                <a:blip r:embed="rId2"/>
              </a:buBlip>
              <a:tabLst/>
              <a:defRPr sz="135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12582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9" y="1978289"/>
            <a:ext cx="10769700" cy="3448056"/>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91177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472688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350" b="1"/>
            </a:lvl1pPr>
            <a:lvl2pPr>
              <a:defRPr sz="1350" b="1"/>
            </a:lvl2pPr>
            <a:lvl3pPr>
              <a:defRPr sz="1350" b="1"/>
            </a:lvl3pPr>
            <a:lvl4pPr>
              <a:defRPr sz="1350" b="1"/>
            </a:lvl4pPr>
            <a:lvl5pPr>
              <a:defRPr sz="135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350" b="1"/>
            </a:lvl1pPr>
            <a:lvl2pPr>
              <a:defRPr sz="1350" b="1"/>
            </a:lvl2pPr>
            <a:lvl3pPr>
              <a:defRPr sz="1350" b="1"/>
            </a:lvl3pPr>
            <a:lvl4pPr>
              <a:defRPr sz="1350" b="1"/>
            </a:lvl4pPr>
            <a:lvl5pPr>
              <a:defRPr sz="135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899890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061664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577204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759260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4"/>
            <a:ext cx="6572296" cy="3854733"/>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6" y="2857496"/>
            <a:ext cx="4006905" cy="2571768"/>
          </a:xfrm>
          <a:prstGeom prst="rect">
            <a:avLst/>
          </a:prstGeom>
        </p:spPr>
        <p:txBody>
          <a:bodyPr/>
          <a:lstStyle>
            <a:lvl1pPr>
              <a:buFontTx/>
              <a:buNone/>
              <a:defRPr sz="1350"/>
            </a:lvl1pPr>
            <a:lvl2pPr>
              <a:defRPr sz="1350"/>
            </a:lvl2pPr>
            <a:lvl3pPr>
              <a:defRPr sz="1350"/>
            </a:lvl3pPr>
            <a:lvl4pPr>
              <a:defRPr sz="1350"/>
            </a:lvl4pPr>
            <a:lvl5pPr>
              <a:defRPr sz="135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837084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33"/>
            <a:ext cx="10198197" cy="788737"/>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7" name="Content Placeholder 27"/>
          <p:cNvSpPr>
            <a:spLocks noGrp="1"/>
          </p:cNvSpPr>
          <p:nvPr>
            <p:ph sz="quarter" idx="15"/>
          </p:nvPr>
        </p:nvSpPr>
        <p:spPr>
          <a:xfrm>
            <a:off x="660339" y="1571612"/>
            <a:ext cx="10769700" cy="4000528"/>
          </a:xfrm>
          <a:prstGeom prst="rect">
            <a:avLst/>
          </a:prstGeom>
        </p:spPr>
        <p:txBody>
          <a:bodyPr>
            <a:normAutofit/>
          </a:bodyPr>
          <a:lstStyle>
            <a:lvl1pPr>
              <a:buFontTx/>
              <a:buNone/>
              <a:defRPr sz="1350" b="1"/>
            </a:lvl1pPr>
            <a:lvl2pPr>
              <a:defRPr sz="1350" b="1"/>
            </a:lvl2pPr>
            <a:lvl3pPr>
              <a:defRPr sz="1350" b="1"/>
            </a:lvl3pPr>
            <a:lvl4pPr>
              <a:defRPr sz="1350" b="1"/>
            </a:lvl4pPr>
            <a:lvl5pPr>
              <a:defRPr sz="135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350" b="1"/>
            </a:lvl1pPr>
            <a:lvl2pPr>
              <a:defRPr sz="1350"/>
            </a:lvl2pPr>
            <a:lvl3pPr>
              <a:defRPr sz="1350"/>
            </a:lvl3pPr>
            <a:lvl4pPr>
              <a:defRPr sz="1350"/>
            </a:lvl4pPr>
            <a:lvl5pPr>
              <a:defRPr sz="135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29074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221414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22F1-444D-7539-5EAE-B5B8B4A80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A56CED-2930-184C-F26A-53B10064E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6182D3-FB71-D292-9D05-C4C0494ABA25}"/>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5" name="Footer Placeholder 4">
            <a:extLst>
              <a:ext uri="{FF2B5EF4-FFF2-40B4-BE49-F238E27FC236}">
                <a16:creationId xmlns:a16="http://schemas.microsoft.com/office/drawing/2014/main" id="{01180469-A4A2-64E7-80EE-09033C3BC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FFD5D-E379-029F-507E-A55195054F48}"/>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3055996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E6B6-14F1-A4E0-4846-40258071B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310304-7A33-639D-B026-266B9230F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40906-3E82-9A80-9B42-63C97C6BB936}"/>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5" name="Footer Placeholder 4">
            <a:extLst>
              <a:ext uri="{FF2B5EF4-FFF2-40B4-BE49-F238E27FC236}">
                <a16:creationId xmlns:a16="http://schemas.microsoft.com/office/drawing/2014/main" id="{C5199468-D381-7E6F-B375-C6502C074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FE2C4-6993-2FD4-B8FE-84F523B967F2}"/>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18577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5902-77AC-1E72-FFC4-BCC992537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8D62FE-5919-728F-F8E8-4D5D0811C3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62DC4-7670-FBF4-D06A-2CD2ABE68103}"/>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5" name="Footer Placeholder 4">
            <a:extLst>
              <a:ext uri="{FF2B5EF4-FFF2-40B4-BE49-F238E27FC236}">
                <a16:creationId xmlns:a16="http://schemas.microsoft.com/office/drawing/2014/main" id="{74D9B8CE-0C63-6A54-16A6-6ACEAFA0D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7418B-B4EF-8932-BC85-134E8E6D5B75}"/>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2339718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8CF7-C35F-638A-F7D4-BF414BAA2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80C3F-3417-F090-3BF8-61D39CDFE9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5CC24-CD50-C58D-FCCD-DE19A4E431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2C1478-C8B5-584E-41E4-661127F46984}"/>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6" name="Footer Placeholder 5">
            <a:extLst>
              <a:ext uri="{FF2B5EF4-FFF2-40B4-BE49-F238E27FC236}">
                <a16:creationId xmlns:a16="http://schemas.microsoft.com/office/drawing/2014/main" id="{8133A670-5654-6FA0-C183-077CF9A42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27C77-30E5-52F7-33D7-C4AA228433E5}"/>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1975579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6BB2-7DC9-97B1-635C-E476C3492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E28F42-4680-10AE-7290-4F8F25AB9F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0CABC6-4E87-12CB-80F2-1080A5CD4F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0E4EF0-81BE-0F7E-DF38-308B3AA93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577269-89C7-8667-97D0-A94ED372F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041DD-6F8C-D986-35D1-6514CC5C358A}"/>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8" name="Footer Placeholder 7">
            <a:extLst>
              <a:ext uri="{FF2B5EF4-FFF2-40B4-BE49-F238E27FC236}">
                <a16:creationId xmlns:a16="http://schemas.microsoft.com/office/drawing/2014/main" id="{6420148D-6C10-2F86-1B82-E4BF752EB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06200A-8A47-BB51-664F-823160105A94}"/>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234385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599246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4A54-B5DE-E547-AECB-1B272B4D5C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E8424-E61D-4028-9D01-F0321FA27341}"/>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4" name="Footer Placeholder 3">
            <a:extLst>
              <a:ext uri="{FF2B5EF4-FFF2-40B4-BE49-F238E27FC236}">
                <a16:creationId xmlns:a16="http://schemas.microsoft.com/office/drawing/2014/main" id="{C3F19008-E74E-7AB4-CD08-6AD6F97775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482940-1E0A-79AF-0DD0-0D694308430D}"/>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1037396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A0BF8-B75F-3076-4025-9536A9F447D6}"/>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3" name="Footer Placeholder 2">
            <a:extLst>
              <a:ext uri="{FF2B5EF4-FFF2-40B4-BE49-F238E27FC236}">
                <a16:creationId xmlns:a16="http://schemas.microsoft.com/office/drawing/2014/main" id="{A5D96FAB-8DD5-17EC-43D3-791BE1C0BB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82B2BF-5B21-2082-1E47-1A81199009AF}"/>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241882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E8FD-3387-2F7E-D8E0-104E8560D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7F4094-666D-6E12-920A-86C8A00D6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30E16A-1F8B-922D-F56D-82AF4F9C6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2805C-B5A4-CAE5-BC46-DC0338DA8703}"/>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6" name="Footer Placeholder 5">
            <a:extLst>
              <a:ext uri="{FF2B5EF4-FFF2-40B4-BE49-F238E27FC236}">
                <a16:creationId xmlns:a16="http://schemas.microsoft.com/office/drawing/2014/main" id="{B5ACD220-3311-B073-66D3-DFF271457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E0119-CADB-C721-6D34-D818BB89B7E8}"/>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1337945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D1C5-3934-00CD-9815-95FA53320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187148-B09E-E844-0D42-F2CC083F4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B07F7E-0F6D-FFD1-E7B5-61095FA05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A8601-AF35-709B-1AB4-354FE896B33E}"/>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6" name="Footer Placeholder 5">
            <a:extLst>
              <a:ext uri="{FF2B5EF4-FFF2-40B4-BE49-F238E27FC236}">
                <a16:creationId xmlns:a16="http://schemas.microsoft.com/office/drawing/2014/main" id="{3317C863-18C6-6D4F-E7BF-4C7CE609F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7B92B-E462-08F4-C2E2-18455F6FDA76}"/>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525719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F11C-7648-D269-F989-B1B4E97254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F0E73-3BD3-CE1A-5FD2-B409C4DF5F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DD513-A3B3-0DA0-BF76-3957B792A0A2}"/>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5" name="Footer Placeholder 4">
            <a:extLst>
              <a:ext uri="{FF2B5EF4-FFF2-40B4-BE49-F238E27FC236}">
                <a16:creationId xmlns:a16="http://schemas.microsoft.com/office/drawing/2014/main" id="{48DEF96D-6AA7-4C64-794A-AAF7C1FCE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6B216-D6BA-A696-F565-89520E6DC673}"/>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4038954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F7F9-BA45-CD52-D3ED-A049D94029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464C5-1B0F-B3B3-C805-B93F3B4EBF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8A6CA-63A4-4E76-BDBD-C29945F98132}"/>
              </a:ext>
            </a:extLst>
          </p:cNvPr>
          <p:cNvSpPr>
            <a:spLocks noGrp="1"/>
          </p:cNvSpPr>
          <p:nvPr>
            <p:ph type="dt" sz="half" idx="10"/>
          </p:nvPr>
        </p:nvSpPr>
        <p:spPr/>
        <p:txBody>
          <a:bodyPr/>
          <a:lstStyle/>
          <a:p>
            <a:fld id="{E945B50D-472E-4D1C-ADDC-049E4D7942D8}" type="datetimeFigureOut">
              <a:rPr lang="en-US" smtClean="0"/>
              <a:t>09/07/2024</a:t>
            </a:fld>
            <a:endParaRPr lang="en-US"/>
          </a:p>
        </p:txBody>
      </p:sp>
      <p:sp>
        <p:nvSpPr>
          <p:cNvPr id="5" name="Footer Placeholder 4">
            <a:extLst>
              <a:ext uri="{FF2B5EF4-FFF2-40B4-BE49-F238E27FC236}">
                <a16:creationId xmlns:a16="http://schemas.microsoft.com/office/drawing/2014/main" id="{9A647772-0748-944C-260D-2EE119F3A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E15A4-2303-B07A-BE0E-696F4864F4C1}"/>
              </a:ext>
            </a:extLst>
          </p:cNvPr>
          <p:cNvSpPr>
            <a:spLocks noGrp="1"/>
          </p:cNvSpPr>
          <p:nvPr>
            <p:ph type="sldNum" sz="quarter" idx="12"/>
          </p:nvPr>
        </p:nvSpPr>
        <p:spPr/>
        <p:txBody>
          <a:bodyPr/>
          <a:lstStyle/>
          <a:p>
            <a:fld id="{81AAF62F-7CB5-4FBD-A43C-E675F00EB4DB}" type="slidenum">
              <a:rPr lang="en-US" smtClean="0"/>
              <a:t>‹#›</a:t>
            </a:fld>
            <a:endParaRPr lang="en-US"/>
          </a:p>
        </p:txBody>
      </p:sp>
    </p:spTree>
    <p:extLst>
      <p:ext uri="{BB962C8B-B14F-4D97-AF65-F5344CB8AC3E}">
        <p14:creationId xmlns:p14="http://schemas.microsoft.com/office/powerpoint/2010/main" val="206142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41348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41456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61352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832202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711363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3651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95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710" r:id="rId9"/>
    <p:sldLayoutId id="2147483711"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095291"/>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88436" tIns="44220" rIns="88436" bIns="44220" anchor="ctr"/>
          <a:lstStyle/>
          <a:p>
            <a:pPr algn="ctr">
              <a:defRPr/>
            </a:pPr>
            <a:endParaRPr lang="th-TH" sz="2474" dirty="0">
              <a:solidFill>
                <a:prstClr val="white"/>
              </a:solidFill>
            </a:endParaRPr>
          </a:p>
        </p:txBody>
      </p:sp>
      <p:sp>
        <p:nvSpPr>
          <p:cNvPr id="14" name="TextBox 13"/>
          <p:cNvSpPr txBox="1"/>
          <p:nvPr/>
        </p:nvSpPr>
        <p:spPr>
          <a:xfrm>
            <a:off x="9340851" y="6508771"/>
            <a:ext cx="2286000" cy="250886"/>
          </a:xfrm>
          <a:prstGeom prst="rect">
            <a:avLst/>
          </a:prstGeom>
          <a:noFill/>
        </p:spPr>
        <p:txBody>
          <a:bodyPr lIns="88436" tIns="44220" rIns="88436" bIns="44220">
            <a:spAutoFit/>
          </a:bodyPr>
          <a:lstStyle/>
          <a:p>
            <a:pPr algn="r">
              <a:defRPr/>
            </a:pPr>
            <a:r>
              <a:rPr lang="en-US" sz="1050" kern="700" dirty="0">
                <a:solidFill>
                  <a:srgbClr val="8782AF"/>
                </a:solidFill>
                <a:cs typeface="Arial" pitchFamily="34" charset="0"/>
              </a:rPr>
              <a:t>www.aidsdatahub.org</a:t>
            </a:r>
            <a:endParaRPr lang="th-TH" sz="1050" kern="700" dirty="0">
              <a:solidFill>
                <a:srgbClr val="8782AF"/>
              </a:solidFill>
            </a:endParaRPr>
          </a:p>
        </p:txBody>
      </p:sp>
      <p:pic>
        <p:nvPicPr>
          <p:cNvPr id="1028" name="Picture 3" descr="color-01.png"/>
          <p:cNvPicPr>
            <a:picLocks noChangeAspect="1"/>
          </p:cNvPicPr>
          <p:nvPr/>
        </p:nvPicPr>
        <p:blipFill>
          <a:blip r:embed="rId5" cstate="print">
            <a:extLst>
              <a:ext uri="{28A0092B-C50C-407E-A947-70E740481C1C}">
                <a14:useLocalDpi xmlns:a14="http://schemas.microsoft.com/office/drawing/2010/main" val="0"/>
              </a:ext>
            </a:extLst>
          </a:blip>
          <a:srcRect b="10271"/>
          <a:stretch>
            <a:fillRect/>
          </a:stretch>
        </p:blipFill>
        <p:spPr bwMode="auto">
          <a:xfrm>
            <a:off x="3327402" y="1189371"/>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9441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ctr" rtl="0" eaLnBrk="0" fontAlgn="base" hangingPunct="0">
        <a:spcBef>
          <a:spcPct val="0"/>
        </a:spcBef>
        <a:spcAft>
          <a:spcPct val="0"/>
        </a:spcAft>
        <a:defRPr sz="3899" kern="1200">
          <a:solidFill>
            <a:schemeClr val="tx1"/>
          </a:solidFill>
          <a:latin typeface="+mj-lt"/>
          <a:ea typeface="+mj-ea"/>
          <a:cs typeface="+mj-cs"/>
        </a:defRPr>
      </a:lvl1pPr>
      <a:lvl2pPr algn="ctr" rtl="0" eaLnBrk="0" fontAlgn="base" hangingPunct="0">
        <a:spcBef>
          <a:spcPct val="0"/>
        </a:spcBef>
        <a:spcAft>
          <a:spcPct val="0"/>
        </a:spcAft>
        <a:defRPr sz="3899">
          <a:solidFill>
            <a:schemeClr val="tx1"/>
          </a:solidFill>
          <a:latin typeface="Arial" charset="0"/>
          <a:cs typeface="Cordia New" pitchFamily="34" charset="-34"/>
        </a:defRPr>
      </a:lvl2pPr>
      <a:lvl3pPr algn="ctr" rtl="0" eaLnBrk="0" fontAlgn="base" hangingPunct="0">
        <a:spcBef>
          <a:spcPct val="0"/>
        </a:spcBef>
        <a:spcAft>
          <a:spcPct val="0"/>
        </a:spcAft>
        <a:defRPr sz="3899">
          <a:solidFill>
            <a:schemeClr val="tx1"/>
          </a:solidFill>
          <a:latin typeface="Arial" charset="0"/>
          <a:cs typeface="Cordia New" pitchFamily="34" charset="-34"/>
        </a:defRPr>
      </a:lvl3pPr>
      <a:lvl4pPr algn="ctr" rtl="0" eaLnBrk="0" fontAlgn="base" hangingPunct="0">
        <a:spcBef>
          <a:spcPct val="0"/>
        </a:spcBef>
        <a:spcAft>
          <a:spcPct val="0"/>
        </a:spcAft>
        <a:defRPr sz="3899">
          <a:solidFill>
            <a:schemeClr val="tx1"/>
          </a:solidFill>
          <a:latin typeface="Arial" charset="0"/>
          <a:cs typeface="Cordia New" pitchFamily="34" charset="-34"/>
        </a:defRPr>
      </a:lvl4pPr>
      <a:lvl5pPr algn="ctr" rtl="0" eaLnBrk="0" fontAlgn="base" hangingPunct="0">
        <a:spcBef>
          <a:spcPct val="0"/>
        </a:spcBef>
        <a:spcAft>
          <a:spcPct val="0"/>
        </a:spcAft>
        <a:defRPr sz="3899">
          <a:solidFill>
            <a:schemeClr val="tx1"/>
          </a:solidFill>
          <a:latin typeface="Arial" charset="0"/>
          <a:cs typeface="Cordia New" pitchFamily="34" charset="-34"/>
        </a:defRPr>
      </a:lvl5pPr>
      <a:lvl6pPr marL="407405" algn="ctr" rtl="0" fontAlgn="base">
        <a:spcBef>
          <a:spcPct val="0"/>
        </a:spcBef>
        <a:spcAft>
          <a:spcPct val="0"/>
        </a:spcAft>
        <a:defRPr sz="3899">
          <a:solidFill>
            <a:schemeClr val="tx1"/>
          </a:solidFill>
          <a:latin typeface="Arial" charset="0"/>
          <a:cs typeface="Cordia New" pitchFamily="34" charset="-34"/>
        </a:defRPr>
      </a:lvl6pPr>
      <a:lvl7pPr marL="814812" algn="ctr" rtl="0" fontAlgn="base">
        <a:spcBef>
          <a:spcPct val="0"/>
        </a:spcBef>
        <a:spcAft>
          <a:spcPct val="0"/>
        </a:spcAft>
        <a:defRPr sz="3899">
          <a:solidFill>
            <a:schemeClr val="tx1"/>
          </a:solidFill>
          <a:latin typeface="Arial" charset="0"/>
          <a:cs typeface="Cordia New" pitchFamily="34" charset="-34"/>
        </a:defRPr>
      </a:lvl7pPr>
      <a:lvl8pPr marL="1222205" algn="ctr" rtl="0" fontAlgn="base">
        <a:spcBef>
          <a:spcPct val="0"/>
        </a:spcBef>
        <a:spcAft>
          <a:spcPct val="0"/>
        </a:spcAft>
        <a:defRPr sz="3899">
          <a:solidFill>
            <a:schemeClr val="tx1"/>
          </a:solidFill>
          <a:latin typeface="Arial" charset="0"/>
          <a:cs typeface="Cordia New" pitchFamily="34" charset="-34"/>
        </a:defRPr>
      </a:lvl8pPr>
      <a:lvl9pPr marL="1629606" algn="ctr" rtl="0" fontAlgn="base">
        <a:spcBef>
          <a:spcPct val="0"/>
        </a:spcBef>
        <a:spcAft>
          <a:spcPct val="0"/>
        </a:spcAft>
        <a:defRPr sz="3899">
          <a:solidFill>
            <a:schemeClr val="tx1"/>
          </a:solidFill>
          <a:latin typeface="Arial" charset="0"/>
          <a:cs typeface="Cordia New" pitchFamily="34" charset="-34"/>
        </a:defRPr>
      </a:lvl9pPr>
    </p:titleStyle>
    <p:bodyStyle>
      <a:lvl1pPr marL="305550" indent="-305550" algn="l" rtl="0" eaLnBrk="0" fontAlgn="base" hangingPunct="0">
        <a:spcBef>
          <a:spcPct val="20000"/>
        </a:spcBef>
        <a:spcAft>
          <a:spcPct val="0"/>
        </a:spcAft>
        <a:buFont typeface="Arial" pitchFamily="34" charset="0"/>
        <a:buChar char="•"/>
        <a:defRPr sz="2849" kern="1200">
          <a:solidFill>
            <a:schemeClr val="tx1"/>
          </a:solidFill>
          <a:latin typeface="+mn-lt"/>
          <a:ea typeface="+mn-ea"/>
          <a:cs typeface="+mn-cs"/>
        </a:defRPr>
      </a:lvl1pPr>
      <a:lvl2pPr marL="662035" indent="-254624" algn="l" rtl="0" eaLnBrk="0" fontAlgn="base" hangingPunct="0">
        <a:spcBef>
          <a:spcPct val="20000"/>
        </a:spcBef>
        <a:spcAft>
          <a:spcPct val="0"/>
        </a:spcAft>
        <a:buFont typeface="Arial" pitchFamily="34" charset="0"/>
        <a:buChar char="–"/>
        <a:defRPr sz="2474" kern="1200">
          <a:solidFill>
            <a:schemeClr val="tx1"/>
          </a:solidFill>
          <a:latin typeface="+mn-lt"/>
          <a:ea typeface="+mn-ea"/>
          <a:cs typeface="+mn-cs"/>
        </a:defRPr>
      </a:lvl2pPr>
      <a:lvl3pPr marL="1018507" indent="-203697" algn="l" rtl="0" eaLnBrk="0" fontAlgn="base" hangingPunct="0">
        <a:spcBef>
          <a:spcPct val="20000"/>
        </a:spcBef>
        <a:spcAft>
          <a:spcPct val="0"/>
        </a:spcAft>
        <a:buFont typeface="Arial" pitchFamily="34" charset="0"/>
        <a:buChar char="•"/>
        <a:defRPr sz="2174" kern="1200">
          <a:solidFill>
            <a:schemeClr val="tx1"/>
          </a:solidFill>
          <a:latin typeface="+mn-lt"/>
          <a:ea typeface="+mn-ea"/>
          <a:cs typeface="+mn-cs"/>
        </a:defRPr>
      </a:lvl3pPr>
      <a:lvl4pPr marL="1425906" indent="-20369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833315" indent="-20369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240705"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8113"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5516"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2916"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th-TH"/>
      </a:defPPr>
      <a:lvl1pPr marL="0" algn="l" defTabSz="814812" rtl="0" eaLnBrk="1" latinLnBrk="0" hangingPunct="1">
        <a:defRPr sz="2474" kern="1200">
          <a:solidFill>
            <a:schemeClr val="tx1"/>
          </a:solidFill>
          <a:latin typeface="+mn-lt"/>
          <a:ea typeface="+mn-ea"/>
          <a:cs typeface="+mn-cs"/>
        </a:defRPr>
      </a:lvl1pPr>
      <a:lvl2pPr marL="407405" algn="l" defTabSz="814812" rtl="0" eaLnBrk="1" latinLnBrk="0" hangingPunct="1">
        <a:defRPr sz="2474" kern="1200">
          <a:solidFill>
            <a:schemeClr val="tx1"/>
          </a:solidFill>
          <a:latin typeface="+mn-lt"/>
          <a:ea typeface="+mn-ea"/>
          <a:cs typeface="+mn-cs"/>
        </a:defRPr>
      </a:lvl2pPr>
      <a:lvl3pPr marL="814812" algn="l" defTabSz="814812" rtl="0" eaLnBrk="1" latinLnBrk="0" hangingPunct="1">
        <a:defRPr sz="2474" kern="1200">
          <a:solidFill>
            <a:schemeClr val="tx1"/>
          </a:solidFill>
          <a:latin typeface="+mn-lt"/>
          <a:ea typeface="+mn-ea"/>
          <a:cs typeface="+mn-cs"/>
        </a:defRPr>
      </a:lvl3pPr>
      <a:lvl4pPr marL="1222205" algn="l" defTabSz="814812" rtl="0" eaLnBrk="1" latinLnBrk="0" hangingPunct="1">
        <a:defRPr sz="2474" kern="1200">
          <a:solidFill>
            <a:schemeClr val="tx1"/>
          </a:solidFill>
          <a:latin typeface="+mn-lt"/>
          <a:ea typeface="+mn-ea"/>
          <a:cs typeface="+mn-cs"/>
        </a:defRPr>
      </a:lvl4pPr>
      <a:lvl5pPr marL="1629606" algn="l" defTabSz="814812" rtl="0" eaLnBrk="1" latinLnBrk="0" hangingPunct="1">
        <a:defRPr sz="2474" kern="1200">
          <a:solidFill>
            <a:schemeClr val="tx1"/>
          </a:solidFill>
          <a:latin typeface="+mn-lt"/>
          <a:ea typeface="+mn-ea"/>
          <a:cs typeface="+mn-cs"/>
        </a:defRPr>
      </a:lvl5pPr>
      <a:lvl6pPr marL="2037006" algn="l" defTabSz="814812" rtl="0" eaLnBrk="1" latinLnBrk="0" hangingPunct="1">
        <a:defRPr sz="2474" kern="1200">
          <a:solidFill>
            <a:schemeClr val="tx1"/>
          </a:solidFill>
          <a:latin typeface="+mn-lt"/>
          <a:ea typeface="+mn-ea"/>
          <a:cs typeface="+mn-cs"/>
        </a:defRPr>
      </a:lvl6pPr>
      <a:lvl7pPr marL="2444414" algn="l" defTabSz="814812" rtl="0" eaLnBrk="1" latinLnBrk="0" hangingPunct="1">
        <a:defRPr sz="2474" kern="1200">
          <a:solidFill>
            <a:schemeClr val="tx1"/>
          </a:solidFill>
          <a:latin typeface="+mn-lt"/>
          <a:ea typeface="+mn-ea"/>
          <a:cs typeface="+mn-cs"/>
        </a:defRPr>
      </a:lvl7pPr>
      <a:lvl8pPr marL="2851808" algn="l" defTabSz="814812" rtl="0" eaLnBrk="1" latinLnBrk="0" hangingPunct="1">
        <a:defRPr sz="2474" kern="1200">
          <a:solidFill>
            <a:schemeClr val="tx1"/>
          </a:solidFill>
          <a:latin typeface="+mn-lt"/>
          <a:ea typeface="+mn-ea"/>
          <a:cs typeface="+mn-cs"/>
        </a:defRPr>
      </a:lvl8pPr>
      <a:lvl9pPr marL="3259216" algn="l" defTabSz="814812" rtl="0" eaLnBrk="1" latinLnBrk="0" hangingPunct="1">
        <a:defRPr sz="247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9" y="1103316"/>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2" y="6357941"/>
            <a:ext cx="723900" cy="365125"/>
          </a:xfrm>
          <a:prstGeom prst="rect">
            <a:avLst/>
          </a:prstGeom>
        </p:spPr>
        <p:txBody>
          <a:bodyPr vert="horz" lIns="91440" tIns="45720" rIns="91440" bIns="45720" rtlCol="0" anchor="b" anchorCtr="0"/>
          <a:lstStyle>
            <a:lvl1pPr algn="r" fontAlgn="auto">
              <a:spcBef>
                <a:spcPts val="0"/>
              </a:spcBef>
              <a:spcAft>
                <a:spcPts val="0"/>
              </a:spcAft>
              <a:defRPr sz="9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74677" tIns="37339" rIns="74677" bIns="37339" anchor="ctr"/>
          <a:lstStyle/>
          <a:p>
            <a:pPr algn="ctr" fontAlgn="auto">
              <a:spcBef>
                <a:spcPts val="0"/>
              </a:spcBef>
              <a:spcAft>
                <a:spcPts val="0"/>
              </a:spcAft>
              <a:defRPr/>
            </a:pPr>
            <a:endParaRPr lang="th-TH" sz="2100" dirty="0">
              <a:solidFill>
                <a:prstClr val="white"/>
              </a:solidFill>
            </a:endParaRPr>
          </a:p>
        </p:txBody>
      </p:sp>
      <p:cxnSp>
        <p:nvCxnSpPr>
          <p:cNvPr id="25" name="Straight Connector 24"/>
          <p:cNvCxnSpPr/>
          <p:nvPr userDrawn="1"/>
        </p:nvCxnSpPr>
        <p:spPr>
          <a:xfrm>
            <a:off x="2" y="1246191"/>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2" y="642939"/>
            <a:ext cx="4341284" cy="4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677" tIns="37339" rIns="74677" bIns="37339">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2700" b="1">
                <a:solidFill>
                  <a:prstClr val="white"/>
                </a:solidFill>
              </a:rPr>
              <a:t>HIV and AIDS</a:t>
            </a:r>
            <a:endParaRPr lang="th-TH" sz="2700" b="1">
              <a:solidFill>
                <a:prstClr val="white"/>
              </a:solidFill>
            </a:endParaRPr>
          </a:p>
        </p:txBody>
      </p:sp>
      <p:sp>
        <p:nvSpPr>
          <p:cNvPr id="27" name="TextBox 26"/>
          <p:cNvSpPr txBox="1"/>
          <p:nvPr userDrawn="1"/>
        </p:nvSpPr>
        <p:spPr>
          <a:xfrm>
            <a:off x="7147986" y="800101"/>
            <a:ext cx="4948767" cy="329323"/>
          </a:xfrm>
          <a:prstGeom prst="rect">
            <a:avLst/>
          </a:prstGeom>
          <a:noFill/>
        </p:spPr>
        <p:txBody>
          <a:bodyPr lIns="74677" tIns="37339" rIns="74677" bIns="37339">
            <a:spAutoFit/>
          </a:bodyPr>
          <a:lstStyle/>
          <a:p>
            <a:pPr fontAlgn="auto">
              <a:spcBef>
                <a:spcPts val="0"/>
              </a:spcBef>
              <a:spcAft>
                <a:spcPts val="0"/>
              </a:spcAft>
              <a:defRPr/>
            </a:pPr>
            <a:r>
              <a:rPr lang="en-US" sz="1650" kern="700" dirty="0">
                <a:solidFill>
                  <a:prstClr val="white"/>
                </a:solidFill>
                <a:latin typeface="Arial"/>
                <a:cs typeface="Arial" pitchFamily="34" charset="0"/>
              </a:rPr>
              <a:t>Data Hub for Asia-Pacific</a:t>
            </a:r>
            <a:endParaRPr lang="th-TH" sz="165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3220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Arial" charset="0"/>
          <a:cs typeface="Cordia New" pitchFamily="34" charset="-34"/>
        </a:defRPr>
      </a:lvl2pPr>
      <a:lvl3pPr algn="ctr" rtl="0" eaLnBrk="0" fontAlgn="base" hangingPunct="0">
        <a:spcBef>
          <a:spcPct val="0"/>
        </a:spcBef>
        <a:spcAft>
          <a:spcPct val="0"/>
        </a:spcAft>
        <a:defRPr sz="3300">
          <a:solidFill>
            <a:schemeClr val="tx1"/>
          </a:solidFill>
          <a:latin typeface="Arial" charset="0"/>
          <a:cs typeface="Cordia New" pitchFamily="34" charset="-34"/>
        </a:defRPr>
      </a:lvl3pPr>
      <a:lvl4pPr algn="ctr" rtl="0" eaLnBrk="0" fontAlgn="base" hangingPunct="0">
        <a:spcBef>
          <a:spcPct val="0"/>
        </a:spcBef>
        <a:spcAft>
          <a:spcPct val="0"/>
        </a:spcAft>
        <a:defRPr sz="3300">
          <a:solidFill>
            <a:schemeClr val="tx1"/>
          </a:solidFill>
          <a:latin typeface="Arial" charset="0"/>
          <a:cs typeface="Cordia New" pitchFamily="34" charset="-34"/>
        </a:defRPr>
      </a:lvl4pPr>
      <a:lvl5pPr algn="ctr" rtl="0" eaLnBrk="0" fontAlgn="base" hangingPunct="0">
        <a:spcBef>
          <a:spcPct val="0"/>
        </a:spcBef>
        <a:spcAft>
          <a:spcPct val="0"/>
        </a:spcAft>
        <a:defRPr sz="3300">
          <a:solidFill>
            <a:schemeClr val="tx1"/>
          </a:solidFill>
          <a:latin typeface="Arial" charset="0"/>
          <a:cs typeface="Cordia New" pitchFamily="34" charset="-34"/>
        </a:defRPr>
      </a:lvl5pPr>
      <a:lvl6pPr marL="342900" algn="ctr" rtl="0" fontAlgn="base">
        <a:spcBef>
          <a:spcPct val="0"/>
        </a:spcBef>
        <a:spcAft>
          <a:spcPct val="0"/>
        </a:spcAft>
        <a:defRPr sz="3300">
          <a:solidFill>
            <a:schemeClr val="tx1"/>
          </a:solidFill>
          <a:latin typeface="Arial" charset="0"/>
          <a:cs typeface="Cordia New" pitchFamily="34" charset="-34"/>
        </a:defRPr>
      </a:lvl6pPr>
      <a:lvl7pPr marL="685800" algn="ctr" rtl="0" fontAlgn="base">
        <a:spcBef>
          <a:spcPct val="0"/>
        </a:spcBef>
        <a:spcAft>
          <a:spcPct val="0"/>
        </a:spcAft>
        <a:defRPr sz="3300">
          <a:solidFill>
            <a:schemeClr val="tx1"/>
          </a:solidFill>
          <a:latin typeface="Arial" charset="0"/>
          <a:cs typeface="Cordia New" pitchFamily="34" charset="-34"/>
        </a:defRPr>
      </a:lvl7pPr>
      <a:lvl8pPr marL="1028700" algn="ctr" rtl="0" fontAlgn="base">
        <a:spcBef>
          <a:spcPct val="0"/>
        </a:spcBef>
        <a:spcAft>
          <a:spcPct val="0"/>
        </a:spcAft>
        <a:defRPr sz="3300">
          <a:solidFill>
            <a:schemeClr val="tx1"/>
          </a:solidFill>
          <a:latin typeface="Arial" charset="0"/>
          <a:cs typeface="Cordia New" pitchFamily="34" charset="-34"/>
        </a:defRPr>
      </a:lvl8pPr>
      <a:lvl9pPr marL="1371600" algn="ctr" rtl="0" fontAlgn="base">
        <a:spcBef>
          <a:spcPct val="0"/>
        </a:spcBef>
        <a:spcAft>
          <a:spcPct val="0"/>
        </a:spcAft>
        <a:defRPr sz="3300">
          <a:solidFill>
            <a:schemeClr val="tx1"/>
          </a:solidFill>
          <a:latin typeface="Arial" charset="0"/>
          <a:cs typeface="Cordia New" pitchFamily="34" charset="-34"/>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th-TH"/>
      </a:defPPr>
      <a:lvl1pPr marL="0" algn="l" defTabSz="685800" rtl="0" eaLnBrk="1" latinLnBrk="0" hangingPunct="1">
        <a:defRPr sz="2100" kern="1200">
          <a:solidFill>
            <a:schemeClr val="tx1"/>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B66A4-20FD-C4D7-2EA3-C0C5C43E4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D51C47-DC10-9257-D4C8-B401FF7E1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8BA1C-1F83-5051-D708-731F243CF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45B50D-472E-4D1C-ADDC-049E4D7942D8}" type="datetimeFigureOut">
              <a:rPr lang="en-US" smtClean="0"/>
              <a:t>09/07/2024</a:t>
            </a:fld>
            <a:endParaRPr lang="en-US"/>
          </a:p>
        </p:txBody>
      </p:sp>
      <p:sp>
        <p:nvSpPr>
          <p:cNvPr id="5" name="Footer Placeholder 4">
            <a:extLst>
              <a:ext uri="{FF2B5EF4-FFF2-40B4-BE49-F238E27FC236}">
                <a16:creationId xmlns:a16="http://schemas.microsoft.com/office/drawing/2014/main" id="{600B1B54-6303-E829-9EB5-A71FF510E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7E89C1-1012-C2AA-4262-155C2344E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AAF62F-7CB5-4FBD-A43C-E675F00EB4DB}" type="slidenum">
              <a:rPr lang="en-US" smtClean="0"/>
              <a:t>‹#›</a:t>
            </a:fld>
            <a:endParaRPr lang="en-US"/>
          </a:p>
        </p:txBody>
      </p:sp>
    </p:spTree>
    <p:extLst>
      <p:ext uri="{BB962C8B-B14F-4D97-AF65-F5344CB8AC3E}">
        <p14:creationId xmlns:p14="http://schemas.microsoft.com/office/powerpoint/2010/main" val="75660416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1.xml"/><Relationship Id="rId5" Type="http://schemas.openxmlformats.org/officeDocument/2006/relationships/hyperlink" Target="http://www.aidsdatahub.org/" TargetMode="Externa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hyperlink" Target="http://www.aidsdatahub.org/" TargetMode="Externa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hemeOverride" Target="../theme/themeOverride10.xml"/><Relationship Id="rId5" Type="http://schemas.openxmlformats.org/officeDocument/2006/relationships/hyperlink" Target="http://www.aidsdatahub.org/" TargetMode="Externa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47345" y="4519959"/>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sz="7200" dirty="0"/>
              <a:t>TB-HIV</a:t>
            </a:r>
            <a:endParaRPr lang="th-TH" dirty="0"/>
          </a:p>
        </p:txBody>
      </p:sp>
      <p:sp>
        <p:nvSpPr>
          <p:cNvPr id="3" name="TextBox 2"/>
          <p:cNvSpPr txBox="1"/>
          <p:nvPr/>
        </p:nvSpPr>
        <p:spPr>
          <a:xfrm>
            <a:off x="140648" y="6034026"/>
            <a:ext cx="4038600" cy="400110"/>
          </a:xfrm>
          <a:prstGeom prst="rect">
            <a:avLst/>
          </a:prstGeom>
          <a:noFill/>
        </p:spPr>
        <p:txBody>
          <a:bodyPr wrap="square" rtlCol="0">
            <a:spAutoFit/>
          </a:bodyPr>
          <a:lstStyle/>
          <a:p>
            <a:pPr defTabSz="914400" fontAlgn="base">
              <a:spcBef>
                <a:spcPct val="0"/>
              </a:spcBef>
              <a:spcAft>
                <a:spcPct val="0"/>
              </a:spcAft>
              <a:defRPr/>
            </a:pPr>
            <a:r>
              <a:rPr lang="en-US" sz="2000" b="1" dirty="0">
                <a:solidFill>
                  <a:prstClr val="white"/>
                </a:solidFill>
                <a:latin typeface="Arial"/>
                <a:cs typeface="Cordia New" pitchFamily="34" charset="-34"/>
              </a:rPr>
              <a:t>Last updated: May 2024</a:t>
            </a:r>
            <a:endParaRPr lang="en-GB" sz="2000" b="1" dirty="0">
              <a:solidFill>
                <a:prstClr val="white"/>
              </a:solidFill>
              <a:latin typeface="Arial"/>
              <a:cs typeface="Cordia New" pitchFamily="34" charset="-34"/>
            </a:endParaRPr>
          </a:p>
        </p:txBody>
      </p:sp>
    </p:spTree>
    <p:extLst>
      <p:ext uri="{BB962C8B-B14F-4D97-AF65-F5344CB8AC3E}">
        <p14:creationId xmlns:p14="http://schemas.microsoft.com/office/powerpoint/2010/main" val="1154392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F78BB-75DE-932B-F89C-90B7FDFC95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h-TH"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Cordia New" panose="020B0304020202020204" pitchFamily="34" charset="-34"/>
            </a:endParaRPr>
          </a:p>
        </p:txBody>
      </p:sp>
      <p:pic>
        <p:nvPicPr>
          <p:cNvPr id="6" name="Picture 5">
            <a:extLst>
              <a:ext uri="{FF2B5EF4-FFF2-40B4-BE49-F238E27FC236}">
                <a16:creationId xmlns:a16="http://schemas.microsoft.com/office/drawing/2014/main" id="{7995C9C5-BF5D-7C57-C058-58B45AE8C45F}"/>
              </a:ext>
            </a:extLst>
          </p:cNvPr>
          <p:cNvPicPr>
            <a:picLocks noChangeAspect="1"/>
          </p:cNvPicPr>
          <p:nvPr/>
        </p:nvPicPr>
        <p:blipFill rotWithShape="1">
          <a:blip r:embed="rId2"/>
          <a:srcRect t="14960"/>
          <a:stretch/>
        </p:blipFill>
        <p:spPr>
          <a:xfrm>
            <a:off x="1113610" y="1453016"/>
            <a:ext cx="8960683" cy="5043684"/>
          </a:xfrm>
          <a:prstGeom prst="rect">
            <a:avLst/>
          </a:prstGeom>
        </p:spPr>
      </p:pic>
      <p:sp>
        <p:nvSpPr>
          <p:cNvPr id="8" name="Rectangle 37">
            <a:extLst>
              <a:ext uri="{FF2B5EF4-FFF2-40B4-BE49-F238E27FC236}">
                <a16:creationId xmlns:a16="http://schemas.microsoft.com/office/drawing/2014/main" id="{37B390CB-6F22-FAC0-3A66-D8A844D1D783}"/>
              </a:ext>
            </a:extLst>
          </p:cNvPr>
          <p:cNvSpPr>
            <a:spLocks noChangeArrowheads="1"/>
          </p:cNvSpPr>
          <p:nvPr/>
        </p:nvSpPr>
        <p:spPr bwMode="auto">
          <a:xfrm>
            <a:off x="19737" y="52627"/>
            <a:ext cx="12145951" cy="8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High TB burden countries, Global and Asia and the Pacific, 2022</a:t>
            </a:r>
          </a:p>
        </p:txBody>
      </p:sp>
      <p:grpSp>
        <p:nvGrpSpPr>
          <p:cNvPr id="2" name="Group 1">
            <a:extLst>
              <a:ext uri="{FF2B5EF4-FFF2-40B4-BE49-F238E27FC236}">
                <a16:creationId xmlns:a16="http://schemas.microsoft.com/office/drawing/2014/main" id="{B8098E38-2A52-6E24-DE4A-004AFCE6734F}"/>
              </a:ext>
            </a:extLst>
          </p:cNvPr>
          <p:cNvGrpSpPr/>
          <p:nvPr/>
        </p:nvGrpSpPr>
        <p:grpSpPr>
          <a:xfrm>
            <a:off x="-1" y="1368556"/>
            <a:ext cx="11895487" cy="4075680"/>
            <a:chOff x="-1" y="1368556"/>
            <a:chExt cx="11895487" cy="4075680"/>
          </a:xfrm>
        </p:grpSpPr>
        <p:sp>
          <p:nvSpPr>
            <p:cNvPr id="9" name="Oval 8">
              <a:extLst>
                <a:ext uri="{FF2B5EF4-FFF2-40B4-BE49-F238E27FC236}">
                  <a16:creationId xmlns:a16="http://schemas.microsoft.com/office/drawing/2014/main" id="{9404DA37-2742-39EB-0477-B3F4D0462D0C}"/>
                </a:ext>
              </a:extLst>
            </p:cNvPr>
            <p:cNvSpPr/>
            <p:nvPr/>
          </p:nvSpPr>
          <p:spPr>
            <a:xfrm>
              <a:off x="6392514" y="2276304"/>
              <a:ext cx="3295937" cy="3167932"/>
            </a:xfrm>
            <a:prstGeom prst="ellipse">
              <a:avLst/>
            </a:prstGeom>
            <a:noFill/>
            <a:ln w="44450">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28488046-8B54-C54C-5678-F7996CF49509}"/>
                </a:ext>
              </a:extLst>
            </p:cNvPr>
            <p:cNvSpPr txBox="1">
              <a:spLocks/>
            </p:cNvSpPr>
            <p:nvPr/>
          </p:nvSpPr>
          <p:spPr>
            <a:xfrm>
              <a:off x="-1" y="1368556"/>
              <a:ext cx="11895487" cy="104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Avenir Next LT Pro Light" panose="020B0304020202020204" pitchFamily="34" charset="0"/>
                  <a:ea typeface="+mj-ea"/>
                  <a:cs typeface="+mj-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Nova" panose="020B0504020202020204" pitchFamily="34" charset="0"/>
                  <a:ea typeface="ＭＳ Ｐゴシック" panose="020B0600070205080204" pitchFamily="34" charset="-128"/>
                  <a:cs typeface="Arial" panose="020B0604020202020204" pitchFamily="34" charset="0"/>
                </a:rPr>
                <a:t>6 out of those 8 countries </a:t>
              </a:r>
              <a:r>
                <a:rPr kumimoji="0" lang="en-GB" sz="2800" b="1" i="0" u="none" strike="noStrike" kern="1200" cap="none" spc="0" normalizeH="0" baseline="0" noProof="0" dirty="0">
                  <a:ln>
                    <a:noFill/>
                  </a:ln>
                  <a:solidFill>
                    <a:prstClr val="black"/>
                  </a:solidFill>
                  <a:effectLst/>
                  <a:uLnTx/>
                  <a:uFillTx/>
                  <a:latin typeface="Arial Nova" panose="020B0504020202020204" pitchFamily="34" charset="0"/>
                  <a:ea typeface="ＭＳ Ｐゴシック" panose="020B0600070205080204" pitchFamily="34" charset="-128"/>
                  <a:cs typeface="Arial" panose="020B0604020202020204" pitchFamily="34" charset="0"/>
                </a:rPr>
                <a:t>are in Asia and the Pacific region</a:t>
              </a:r>
            </a:p>
          </p:txBody>
        </p:sp>
      </p:grpSp>
      <p:sp>
        <p:nvSpPr>
          <p:cNvPr id="13" name="Rectangle 37">
            <a:extLst>
              <a:ext uri="{FF2B5EF4-FFF2-40B4-BE49-F238E27FC236}">
                <a16:creationId xmlns:a16="http://schemas.microsoft.com/office/drawing/2014/main" id="{48626AE2-1EAA-BAE5-7C6D-50587728385B}"/>
              </a:ext>
            </a:extLst>
          </p:cNvPr>
          <p:cNvSpPr>
            <a:spLocks noChangeArrowheads="1"/>
          </p:cNvSpPr>
          <p:nvPr/>
        </p:nvSpPr>
        <p:spPr bwMode="auto">
          <a:xfrm>
            <a:off x="46049" y="707994"/>
            <a:ext cx="12117444" cy="78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2F5597"/>
                </a:solidFill>
                <a:effectLst/>
                <a:uLnTx/>
                <a:uFillTx/>
                <a:latin typeface="Arial Nova" panose="020B0504020202020204" pitchFamily="34" charset="0"/>
                <a:ea typeface="ＭＳ Ｐゴシック" panose="020B0600070205080204" pitchFamily="34" charset="-128"/>
                <a:cs typeface="Arial" panose="020B0604020202020204" pitchFamily="34" charset="0"/>
              </a:rPr>
              <a:t>8 countries accounted for 68% of global TB  burden</a:t>
            </a:r>
          </a:p>
        </p:txBody>
      </p:sp>
      <p:sp>
        <p:nvSpPr>
          <p:cNvPr id="14" name="Text Box 10">
            <a:extLst>
              <a:ext uri="{FF2B5EF4-FFF2-40B4-BE49-F238E27FC236}">
                <a16:creationId xmlns:a16="http://schemas.microsoft.com/office/drawing/2014/main" id="{43AB4CCF-8D6F-16F9-D421-590437F83659}"/>
              </a:ext>
            </a:extLst>
          </p:cNvPr>
          <p:cNvSpPr txBox="1">
            <a:spLocks noChangeArrowheads="1"/>
          </p:cNvSpPr>
          <p:nvPr/>
        </p:nvSpPr>
        <p:spPr bwMode="auto">
          <a:xfrm>
            <a:off x="0" y="6602575"/>
            <a:ext cx="883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10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(2023). Global TB Report 2023</a:t>
            </a:r>
          </a:p>
        </p:txBody>
      </p:sp>
    </p:spTree>
    <p:extLst>
      <p:ext uri="{BB962C8B-B14F-4D97-AF65-F5344CB8AC3E}">
        <p14:creationId xmlns:p14="http://schemas.microsoft.com/office/powerpoint/2010/main" val="1369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pSp>
        <p:nvGrpSpPr>
          <p:cNvPr id="24" name="Group 23"/>
          <p:cNvGrpSpPr/>
          <p:nvPr/>
        </p:nvGrpSpPr>
        <p:grpSpPr>
          <a:xfrm>
            <a:off x="3649832" y="1716133"/>
            <a:ext cx="6448246" cy="769441"/>
            <a:chOff x="1663253" y="2653072"/>
            <a:chExt cx="6448246" cy="769441"/>
          </a:xfrm>
        </p:grpSpPr>
        <p:sp>
          <p:nvSpPr>
            <p:cNvPr id="14" name="TextBox 13"/>
            <p:cNvSpPr txBox="1"/>
            <p:nvPr/>
          </p:nvSpPr>
          <p:spPr>
            <a:xfrm>
              <a:off x="1663253" y="2653072"/>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70</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sp>
          <p:nvSpPr>
            <p:cNvPr id="15" name="TextBox 14"/>
            <p:cNvSpPr txBox="1"/>
            <p:nvPr/>
          </p:nvSpPr>
          <p:spPr>
            <a:xfrm>
              <a:off x="2638891" y="2883515"/>
              <a:ext cx="5472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new TB cases globally </a:t>
              </a:r>
            </a:p>
          </p:txBody>
        </p:sp>
      </p:grpSp>
      <p:grpSp>
        <p:nvGrpSpPr>
          <p:cNvPr id="13" name="Group 12">
            <a:extLst>
              <a:ext uri="{FF2B5EF4-FFF2-40B4-BE49-F238E27FC236}">
                <a16:creationId xmlns:a16="http://schemas.microsoft.com/office/drawing/2014/main" id="{2765CD1E-9B57-5759-5CB7-01BDE9512431}"/>
              </a:ext>
            </a:extLst>
          </p:cNvPr>
          <p:cNvGrpSpPr/>
          <p:nvPr/>
        </p:nvGrpSpPr>
        <p:grpSpPr>
          <a:xfrm>
            <a:off x="5277367" y="3532479"/>
            <a:ext cx="7354006" cy="769441"/>
            <a:chOff x="4192050" y="3267559"/>
            <a:chExt cx="7354006" cy="769441"/>
          </a:xfrm>
        </p:grpSpPr>
        <p:sp>
          <p:nvSpPr>
            <p:cNvPr id="20" name="TextBox 19"/>
            <p:cNvSpPr txBox="1"/>
            <p:nvPr/>
          </p:nvSpPr>
          <p:spPr>
            <a:xfrm>
              <a:off x="5146868" y="3432607"/>
              <a:ext cx="6399188" cy="46166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i="0" u="none" strike="noStrike" cap="none" spc="0" normalizeH="0" baseline="0">
                  <a:ln>
                    <a:noFill/>
                  </a:ln>
                  <a:effectLst/>
                  <a:uLnTx/>
                  <a:uFillTx/>
                  <a:latin typeface="Arial Nova" panose="020B05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TB-HIV co-infections globally </a:t>
              </a:r>
            </a:p>
          </p:txBody>
        </p:sp>
        <p:sp>
          <p:nvSpPr>
            <p:cNvPr id="41" name="TextBox 40">
              <a:extLst>
                <a:ext uri="{FF2B5EF4-FFF2-40B4-BE49-F238E27FC236}">
                  <a16:creationId xmlns:a16="http://schemas.microsoft.com/office/drawing/2014/main" id="{02151F06-C732-47AE-B7C1-E0285473C7F5}"/>
                </a:ext>
              </a:extLst>
            </p:cNvPr>
            <p:cNvSpPr txBox="1"/>
            <p:nvPr/>
          </p:nvSpPr>
          <p:spPr>
            <a:xfrm>
              <a:off x="4192050" y="3267559"/>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21</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grpSp>
      <p:grpSp>
        <p:nvGrpSpPr>
          <p:cNvPr id="16" name="Group 15">
            <a:extLst>
              <a:ext uri="{FF2B5EF4-FFF2-40B4-BE49-F238E27FC236}">
                <a16:creationId xmlns:a16="http://schemas.microsoft.com/office/drawing/2014/main" id="{CF1A70D2-9F66-FEDA-1DF6-BD9A1A73D868}"/>
              </a:ext>
            </a:extLst>
          </p:cNvPr>
          <p:cNvGrpSpPr/>
          <p:nvPr/>
        </p:nvGrpSpPr>
        <p:grpSpPr>
          <a:xfrm>
            <a:off x="3653348" y="5213197"/>
            <a:ext cx="7515827" cy="769441"/>
            <a:chOff x="2568031" y="4948277"/>
            <a:chExt cx="7515827" cy="769441"/>
          </a:xfrm>
        </p:grpSpPr>
        <p:sp>
          <p:nvSpPr>
            <p:cNvPr id="22" name="TextBox 21"/>
            <p:cNvSpPr txBox="1"/>
            <p:nvPr/>
          </p:nvSpPr>
          <p:spPr>
            <a:xfrm>
              <a:off x="3540153" y="5204916"/>
              <a:ext cx="6543705" cy="46166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i="0" u="none" strike="noStrike" cap="none" spc="0" normalizeH="0" baseline="0">
                  <a:ln>
                    <a:noFill/>
                  </a:ln>
                  <a:effectLst/>
                  <a:uLnTx/>
                  <a:uFillTx/>
                  <a:latin typeface="Arial Nova" panose="020B05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TB mortality globally</a:t>
              </a:r>
            </a:p>
          </p:txBody>
        </p:sp>
        <p:sp>
          <p:nvSpPr>
            <p:cNvPr id="46" name="TextBox 45">
              <a:extLst>
                <a:ext uri="{FF2B5EF4-FFF2-40B4-BE49-F238E27FC236}">
                  <a16:creationId xmlns:a16="http://schemas.microsoft.com/office/drawing/2014/main" id="{DCF09DF1-6990-4068-A600-895A82593C47}"/>
                </a:ext>
              </a:extLst>
            </p:cNvPr>
            <p:cNvSpPr txBox="1"/>
            <p:nvPr/>
          </p:nvSpPr>
          <p:spPr>
            <a:xfrm>
              <a:off x="2568031" y="4948277"/>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66</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grpSp>
      <p:sp>
        <p:nvSpPr>
          <p:cNvPr id="4" name="Rectangle 37">
            <a:extLst>
              <a:ext uri="{FF2B5EF4-FFF2-40B4-BE49-F238E27FC236}">
                <a16:creationId xmlns:a16="http://schemas.microsoft.com/office/drawing/2014/main" id="{9C9FD8FB-968A-66EB-20CE-2B7BD422E06E}"/>
              </a:ext>
            </a:extLst>
          </p:cNvPr>
          <p:cNvSpPr>
            <a:spLocks noChangeArrowheads="1"/>
          </p:cNvSpPr>
          <p:nvPr/>
        </p:nvSpPr>
        <p:spPr bwMode="auto">
          <a:xfrm>
            <a:off x="861939" y="55296"/>
            <a:ext cx="10491861" cy="74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High TB-HIV burden in Asia and the Pacific, 2022</a:t>
            </a:r>
          </a:p>
        </p:txBody>
      </p:sp>
      <p:grpSp>
        <p:nvGrpSpPr>
          <p:cNvPr id="2" name="Group 1">
            <a:extLst>
              <a:ext uri="{FF2B5EF4-FFF2-40B4-BE49-F238E27FC236}">
                <a16:creationId xmlns:a16="http://schemas.microsoft.com/office/drawing/2014/main" id="{8B52787D-BDEF-487B-AE54-0D39EE54F08F}"/>
              </a:ext>
            </a:extLst>
          </p:cNvPr>
          <p:cNvGrpSpPr/>
          <p:nvPr/>
        </p:nvGrpSpPr>
        <p:grpSpPr>
          <a:xfrm>
            <a:off x="456873" y="1093388"/>
            <a:ext cx="3962400" cy="2236788"/>
            <a:chOff x="30211" y="0"/>
            <a:chExt cx="3962400" cy="2233613"/>
          </a:xfrm>
        </p:grpSpPr>
        <p:graphicFrame>
          <p:nvGraphicFramePr>
            <p:cNvPr id="11" name="Chart 10">
              <a:extLst>
                <a:ext uri="{FF2B5EF4-FFF2-40B4-BE49-F238E27FC236}">
                  <a16:creationId xmlns:a16="http://schemas.microsoft.com/office/drawing/2014/main" id="{08E603EE-B675-45F1-AF05-CE3437B88A6E}"/>
                </a:ext>
              </a:extLst>
            </p:cNvPr>
            <p:cNvGraphicFramePr>
              <a:graphicFrameLocks/>
            </p:cNvGraphicFramePr>
            <p:nvPr/>
          </p:nvGraphicFramePr>
          <p:xfrm>
            <a:off x="30211" y="0"/>
            <a:ext cx="3962400" cy="223361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5">
              <a:extLst>
                <a:ext uri="{FF2B5EF4-FFF2-40B4-BE49-F238E27FC236}">
                  <a16:creationId xmlns:a16="http://schemas.microsoft.com/office/drawing/2014/main" id="{2CA78B0E-BAF0-472B-BA5C-45FF0F798255}"/>
                </a:ext>
              </a:extLst>
            </p:cNvPr>
            <p:cNvSpPr txBox="1"/>
            <p:nvPr/>
          </p:nvSpPr>
          <p:spPr>
            <a:xfrm>
              <a:off x="1268462" y="762000"/>
              <a:ext cx="1447800" cy="6762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rPr>
                <a:t>7.4</a:t>
              </a:r>
              <a:r>
                <a:rPr kumimoji="0" lang="en-US" sz="28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rPr>
                <a:t>M</a:t>
              </a:r>
              <a:endParaRPr kumimoji="0" lang="en-US" sz="40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4EBCEE98-301F-4C28-92D5-3B441D058E3E}"/>
              </a:ext>
            </a:extLst>
          </p:cNvPr>
          <p:cNvGrpSpPr/>
          <p:nvPr/>
        </p:nvGrpSpPr>
        <p:grpSpPr>
          <a:xfrm>
            <a:off x="2116758" y="2769096"/>
            <a:ext cx="3962400" cy="2230438"/>
            <a:chOff x="1690096" y="1675708"/>
            <a:chExt cx="3962400" cy="2233613"/>
          </a:xfrm>
        </p:grpSpPr>
        <p:graphicFrame>
          <p:nvGraphicFramePr>
            <p:cNvPr id="9" name="Chart 8">
              <a:extLst>
                <a:ext uri="{FF2B5EF4-FFF2-40B4-BE49-F238E27FC236}">
                  <a16:creationId xmlns:a16="http://schemas.microsoft.com/office/drawing/2014/main" id="{A83A2262-A031-44CB-A800-84C1B21135CD}"/>
                </a:ext>
              </a:extLst>
            </p:cNvPr>
            <p:cNvGraphicFramePr>
              <a:graphicFrameLocks/>
            </p:cNvGraphicFramePr>
            <p:nvPr/>
          </p:nvGraphicFramePr>
          <p:xfrm>
            <a:off x="1690096" y="1675708"/>
            <a:ext cx="3962400" cy="22336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8">
              <a:extLst>
                <a:ext uri="{FF2B5EF4-FFF2-40B4-BE49-F238E27FC236}">
                  <a16:creationId xmlns:a16="http://schemas.microsoft.com/office/drawing/2014/main" id="{51394715-FB1E-46FB-9F63-BC4F88A0A961}"/>
                </a:ext>
              </a:extLst>
            </p:cNvPr>
            <p:cNvSpPr txBox="1"/>
            <p:nvPr/>
          </p:nvSpPr>
          <p:spPr>
            <a:xfrm>
              <a:off x="2937871" y="2447233"/>
              <a:ext cx="1390650" cy="7143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rPr>
                <a:t>136</a:t>
              </a:r>
              <a:r>
                <a:rPr kumimoji="0" lang="en-US" sz="28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rPr>
                <a:t>K</a:t>
              </a:r>
              <a:endParaRPr kumimoji="0" lang="en-US" sz="44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grpSp>
        <p:nvGrpSpPr>
          <p:cNvPr id="6" name="Group 5">
            <a:extLst>
              <a:ext uri="{FF2B5EF4-FFF2-40B4-BE49-F238E27FC236}">
                <a16:creationId xmlns:a16="http://schemas.microsoft.com/office/drawing/2014/main" id="{536A0796-16ED-40B1-B457-4CE5ECF21DD3}"/>
              </a:ext>
            </a:extLst>
          </p:cNvPr>
          <p:cNvGrpSpPr/>
          <p:nvPr/>
        </p:nvGrpSpPr>
        <p:grpSpPr>
          <a:xfrm>
            <a:off x="426662" y="4427163"/>
            <a:ext cx="3962400" cy="2236788"/>
            <a:chOff x="0" y="3333775"/>
            <a:chExt cx="3962400" cy="2233613"/>
          </a:xfrm>
        </p:grpSpPr>
        <p:graphicFrame>
          <p:nvGraphicFramePr>
            <p:cNvPr id="7" name="Chart 6">
              <a:extLst>
                <a:ext uri="{FF2B5EF4-FFF2-40B4-BE49-F238E27FC236}">
                  <a16:creationId xmlns:a16="http://schemas.microsoft.com/office/drawing/2014/main" id="{244D4471-A544-402A-8510-A590E83C6CBB}"/>
                </a:ext>
              </a:extLst>
            </p:cNvPr>
            <p:cNvGraphicFramePr>
              <a:graphicFrameLocks/>
            </p:cNvGraphicFramePr>
            <p:nvPr/>
          </p:nvGraphicFramePr>
          <p:xfrm>
            <a:off x="0" y="3333775"/>
            <a:ext cx="3962400" cy="22336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1">
              <a:extLst>
                <a:ext uri="{FF2B5EF4-FFF2-40B4-BE49-F238E27FC236}">
                  <a16:creationId xmlns:a16="http://schemas.microsoft.com/office/drawing/2014/main" id="{C19A7BF2-F531-4622-922D-BAF48E96DA94}"/>
                </a:ext>
              </a:extLst>
            </p:cNvPr>
            <p:cNvSpPr txBox="1"/>
            <p:nvPr/>
          </p:nvSpPr>
          <p:spPr>
            <a:xfrm>
              <a:off x="1316453" y="4067200"/>
              <a:ext cx="1409701" cy="7143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rPr>
                <a:t>736</a:t>
              </a:r>
              <a:r>
                <a:rPr kumimoji="0" lang="en-US" sz="28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rPr>
                <a:t>K</a:t>
              </a:r>
              <a:endParaRPr kumimoji="0" lang="en-US" sz="4400" b="1" i="0" u="none" strike="noStrike" kern="1200" cap="none" spc="0" normalizeH="0" baseline="0" noProof="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sp>
        <p:nvSpPr>
          <p:cNvPr id="18" name="TextBox 17">
            <a:extLst>
              <a:ext uri="{FF2B5EF4-FFF2-40B4-BE49-F238E27FC236}">
                <a16:creationId xmlns:a16="http://schemas.microsoft.com/office/drawing/2014/main" id="{459DDD26-D9C6-1905-89E9-6121262453E6}"/>
              </a:ext>
            </a:extLst>
          </p:cNvPr>
          <p:cNvSpPr txBox="1"/>
          <p:nvPr/>
        </p:nvSpPr>
        <p:spPr>
          <a:xfrm>
            <a:off x="1350235" y="789019"/>
            <a:ext cx="64224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Asia and the Pacific region accounted for:</a:t>
            </a:r>
          </a:p>
        </p:txBody>
      </p:sp>
      <p:sp>
        <p:nvSpPr>
          <p:cNvPr id="19" name="Text Box 10">
            <a:extLst>
              <a:ext uri="{FF2B5EF4-FFF2-40B4-BE49-F238E27FC236}">
                <a16:creationId xmlns:a16="http://schemas.microsoft.com/office/drawing/2014/main" id="{2EA40E89-1B41-6AB8-06AA-5029EEC29ABA}"/>
              </a:ext>
            </a:extLst>
          </p:cNvPr>
          <p:cNvSpPr txBox="1">
            <a:spLocks noChangeArrowheads="1"/>
          </p:cNvSpPr>
          <p:nvPr/>
        </p:nvSpPr>
        <p:spPr bwMode="auto">
          <a:xfrm>
            <a:off x="0" y="6602575"/>
            <a:ext cx="883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5"/>
              </a:rPr>
              <a:t>www.aidsdatahub.org</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10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(2023). Global TB Report 2023</a:t>
            </a:r>
          </a:p>
        </p:txBody>
      </p:sp>
    </p:spTree>
    <p:extLst>
      <p:ext uri="{BB962C8B-B14F-4D97-AF65-F5344CB8AC3E}">
        <p14:creationId xmlns:p14="http://schemas.microsoft.com/office/powerpoint/2010/main" val="388913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9538"/>
            <a:ext cx="11668125" cy="825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defTabSz="457200" fontAlgn="base">
              <a:spcAft>
                <a:spcPct val="0"/>
              </a:spcAft>
            </a:pPr>
            <a:r>
              <a:rPr lang="en-US" sz="3200" dirty="0">
                <a:solidFill>
                  <a:srgbClr val="15A194"/>
                </a:solidFill>
                <a:latin typeface="Arial" panose="020B0604020202020204" pitchFamily="34" charset="0"/>
                <a:ea typeface="ＭＳ Ｐゴシック" panose="020B0600070205080204" pitchFamily="34" charset="-128"/>
                <a:cs typeface="Arial" panose="020B0604020202020204" pitchFamily="34" charset="0"/>
              </a:rPr>
              <a:t>Over a third of high TB burden countries are in Asia and the Pacific</a:t>
            </a:r>
            <a:endParaRPr lang="en-GB" sz="3200" dirty="0">
              <a:solidFill>
                <a:srgbClr val="15A194"/>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p:cNvSpPr txBox="1"/>
          <p:nvPr/>
        </p:nvSpPr>
        <p:spPr>
          <a:xfrm>
            <a:off x="2829344" y="1124415"/>
            <a:ext cx="62800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30 high TB burden countries </a:t>
            </a:r>
            <a:endParaRPr kumimoji="0" lang="en-GB"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8" name="Group 7"/>
          <p:cNvGrpSpPr/>
          <p:nvPr/>
        </p:nvGrpSpPr>
        <p:grpSpPr>
          <a:xfrm>
            <a:off x="8605020" y="5679773"/>
            <a:ext cx="2367780" cy="307777"/>
            <a:chOff x="7192546" y="4326165"/>
            <a:chExt cx="1522144" cy="365907"/>
          </a:xfrm>
        </p:grpSpPr>
        <p:sp>
          <p:nvSpPr>
            <p:cNvPr id="9" name="TextBox 8"/>
            <p:cNvSpPr txBox="1"/>
            <p:nvPr/>
          </p:nvSpPr>
          <p:spPr>
            <a:xfrm>
              <a:off x="7192546" y="4326165"/>
              <a:ext cx="226003" cy="365906"/>
            </a:xfrm>
            <a:prstGeom prst="rect">
              <a:avLst/>
            </a:prstGeom>
            <a:solidFill>
              <a:srgbClr val="FFCC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highlight>
                  <a:srgbClr val="FFCC99"/>
                </a:highlight>
                <a:uLnTx/>
                <a:uFillTx/>
                <a:latin typeface="Arial"/>
                <a:ea typeface="+mn-ea"/>
                <a:cs typeface="+mn-cs"/>
              </a:endParaRPr>
            </a:p>
          </p:txBody>
        </p:sp>
        <p:sp>
          <p:nvSpPr>
            <p:cNvPr id="10" name="TextBox 9"/>
            <p:cNvSpPr txBox="1"/>
            <p:nvPr/>
          </p:nvSpPr>
          <p:spPr>
            <a:xfrm>
              <a:off x="7418548" y="4326165"/>
              <a:ext cx="1296142" cy="3659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Asia and the Pacific </a:t>
              </a:r>
              <a:endParaRPr kumimoji="0" lang="en-GB"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11" name="Text Box 10"/>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(2023). Global TB Report 2023</a:t>
            </a:r>
          </a:p>
        </p:txBody>
      </p:sp>
      <p:graphicFrame>
        <p:nvGraphicFramePr>
          <p:cNvPr id="3" name="Table 2">
            <a:extLst>
              <a:ext uri="{FF2B5EF4-FFF2-40B4-BE49-F238E27FC236}">
                <a16:creationId xmlns:a16="http://schemas.microsoft.com/office/drawing/2014/main" id="{AC40EAEF-CFD7-1195-69E9-68ADD24AD9DC}"/>
              </a:ext>
            </a:extLst>
          </p:cNvPr>
          <p:cNvGraphicFramePr>
            <a:graphicFrameLocks noGrp="1"/>
          </p:cNvGraphicFramePr>
          <p:nvPr/>
        </p:nvGraphicFramePr>
        <p:xfrm>
          <a:off x="914400" y="1711521"/>
          <a:ext cx="10058400" cy="3840480"/>
        </p:xfrm>
        <a:graphic>
          <a:graphicData uri="http://schemas.openxmlformats.org/drawingml/2006/table">
            <a:tbl>
              <a:tblPr/>
              <a:tblGrid>
                <a:gridCol w="2011680">
                  <a:extLst>
                    <a:ext uri="{9D8B030D-6E8A-4147-A177-3AD203B41FA5}">
                      <a16:colId xmlns:a16="http://schemas.microsoft.com/office/drawing/2014/main" val="923912907"/>
                    </a:ext>
                  </a:extLst>
                </a:gridCol>
                <a:gridCol w="2011680">
                  <a:extLst>
                    <a:ext uri="{9D8B030D-6E8A-4147-A177-3AD203B41FA5}">
                      <a16:colId xmlns:a16="http://schemas.microsoft.com/office/drawing/2014/main" val="2599190241"/>
                    </a:ext>
                  </a:extLst>
                </a:gridCol>
                <a:gridCol w="2011680">
                  <a:extLst>
                    <a:ext uri="{9D8B030D-6E8A-4147-A177-3AD203B41FA5}">
                      <a16:colId xmlns:a16="http://schemas.microsoft.com/office/drawing/2014/main" val="3494051802"/>
                    </a:ext>
                  </a:extLst>
                </a:gridCol>
                <a:gridCol w="2011680">
                  <a:extLst>
                    <a:ext uri="{9D8B030D-6E8A-4147-A177-3AD203B41FA5}">
                      <a16:colId xmlns:a16="http://schemas.microsoft.com/office/drawing/2014/main" val="1972298747"/>
                    </a:ext>
                  </a:extLst>
                </a:gridCol>
                <a:gridCol w="2011680">
                  <a:extLst>
                    <a:ext uri="{9D8B030D-6E8A-4147-A177-3AD203B41FA5}">
                      <a16:colId xmlns:a16="http://schemas.microsoft.com/office/drawing/2014/main" val="3547530240"/>
                    </a:ext>
                  </a:extLst>
                </a:gridCol>
              </a:tblGrid>
              <a:tr h="640080">
                <a:tc>
                  <a:txBody>
                    <a:bodyPr/>
                    <a:lstStyle/>
                    <a:p>
                      <a:pPr algn="ctr" rtl="0" fontAlgn="ctr"/>
                      <a:r>
                        <a:rPr lang="en-US" sz="1600" b="1" i="0" u="none" strike="noStrike">
                          <a:solidFill>
                            <a:srgbClr val="000000"/>
                          </a:solidFill>
                          <a:effectLst/>
                          <a:latin typeface="Arial" panose="020B0604020202020204" pitchFamily="34" charset="0"/>
                        </a:rPr>
                        <a:t>Angola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panose="020B0604020202020204" pitchFamily="34" charset="0"/>
                        </a:rPr>
                        <a:t>Bangladesh</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a:solidFill>
                            <a:srgbClr val="000000"/>
                          </a:solidFill>
                          <a:effectLst/>
                          <a:latin typeface="Arial" panose="020B0604020202020204" pitchFamily="34" charset="0"/>
                        </a:rPr>
                        <a:t>Brazil</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rPr>
                        <a:t>Central African Republic</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panose="020B0604020202020204" pitchFamily="34" charset="0"/>
                        </a:rPr>
                        <a:t>China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extLst>
                  <a:ext uri="{0D108BD9-81ED-4DB2-BD59-A6C34878D82A}">
                    <a16:rowId xmlns:a16="http://schemas.microsoft.com/office/drawing/2014/main" val="2239917957"/>
                  </a:ext>
                </a:extLst>
              </a:tr>
              <a:tr h="640080">
                <a:tc>
                  <a:txBody>
                    <a:bodyPr/>
                    <a:lstStyle/>
                    <a:p>
                      <a:pPr algn="ctr" rtl="0" fontAlgn="ctr"/>
                      <a:r>
                        <a:rPr lang="en-US" sz="1600" b="1" i="0" u="none" strike="noStrike">
                          <a:solidFill>
                            <a:srgbClr val="000000"/>
                          </a:solidFill>
                          <a:effectLst/>
                          <a:latin typeface="Arial" panose="020B0604020202020204" pitchFamily="34" charset="0"/>
                        </a:rPr>
                        <a:t>Congo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panose="020B0604020202020204" pitchFamily="34" charset="0"/>
                        </a:rPr>
                        <a:t>DPR Korea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a:solidFill>
                            <a:srgbClr val="000000"/>
                          </a:solidFill>
                          <a:effectLst/>
                          <a:latin typeface="Arial" panose="020B0604020202020204" pitchFamily="34" charset="0"/>
                        </a:rPr>
                        <a:t>DR Congo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rPr>
                        <a:t>Ethiopia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rPr>
                        <a:t>Gabon</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3953407589"/>
                  </a:ext>
                </a:extLst>
              </a:tr>
              <a:tr h="640080">
                <a:tc>
                  <a:txBody>
                    <a:bodyPr/>
                    <a:lstStyle/>
                    <a:p>
                      <a:pPr algn="ctr" rtl="0" fontAlgn="ctr"/>
                      <a:r>
                        <a:rPr lang="en-US" sz="1600" b="1" i="0" u="none" strike="noStrike" dirty="0">
                          <a:solidFill>
                            <a:srgbClr val="000000"/>
                          </a:solidFill>
                          <a:effectLst/>
                          <a:latin typeface="Arial" panose="020B0604020202020204" pitchFamily="34" charset="0"/>
                        </a:rPr>
                        <a:t>India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dirty="0">
                          <a:solidFill>
                            <a:srgbClr val="000000"/>
                          </a:solidFill>
                          <a:effectLst/>
                          <a:latin typeface="Arial" panose="020B0604020202020204" pitchFamily="34" charset="0"/>
                        </a:rPr>
                        <a:t>Indonesia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a:solidFill>
                            <a:srgbClr val="000000"/>
                          </a:solidFill>
                          <a:effectLst/>
                          <a:latin typeface="Arial" panose="020B0604020202020204" pitchFamily="34" charset="0"/>
                        </a:rPr>
                        <a:t>Kenya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rPr>
                        <a:t>Lesotho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rPr>
                        <a:t>Liberia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56120022"/>
                  </a:ext>
                </a:extLst>
              </a:tr>
              <a:tr h="640080">
                <a:tc>
                  <a:txBody>
                    <a:bodyPr/>
                    <a:lstStyle/>
                    <a:p>
                      <a:pPr algn="ctr" rtl="0" fontAlgn="ctr"/>
                      <a:r>
                        <a:rPr lang="en-US" sz="1600" b="1" i="0" u="none" strike="noStrike">
                          <a:solidFill>
                            <a:srgbClr val="000000"/>
                          </a:solidFill>
                          <a:effectLst/>
                          <a:latin typeface="Arial" panose="020B0604020202020204" pitchFamily="34" charset="0"/>
                        </a:rPr>
                        <a:t>Mongolia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a:solidFill>
                            <a:srgbClr val="000000"/>
                          </a:solidFill>
                          <a:effectLst/>
                          <a:latin typeface="Arial" panose="020B0604020202020204" pitchFamily="34" charset="0"/>
                        </a:rPr>
                        <a:t>Mozambique</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panose="020B0604020202020204" pitchFamily="34" charset="0"/>
                        </a:rPr>
                        <a:t>Myanmar</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a:solidFill>
                            <a:srgbClr val="000000"/>
                          </a:solidFill>
                          <a:effectLst/>
                          <a:latin typeface="Arial" panose="020B0604020202020204" pitchFamily="34" charset="0"/>
                        </a:rPr>
                        <a:t>Namibia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rPr>
                        <a:t>Nigeria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706577957"/>
                  </a:ext>
                </a:extLst>
              </a:tr>
              <a:tr h="640080">
                <a:tc>
                  <a:txBody>
                    <a:bodyPr/>
                    <a:lstStyle/>
                    <a:p>
                      <a:pPr algn="ctr" rtl="0" fontAlgn="ctr"/>
                      <a:r>
                        <a:rPr lang="en-US" sz="1600" b="1" i="0" u="none" strike="noStrike" dirty="0">
                          <a:solidFill>
                            <a:srgbClr val="000000"/>
                          </a:solidFill>
                          <a:effectLst/>
                          <a:latin typeface="Arial" panose="020B0604020202020204" pitchFamily="34" charset="0"/>
                        </a:rPr>
                        <a:t>Pakistan</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dirty="0">
                          <a:solidFill>
                            <a:srgbClr val="000000"/>
                          </a:solidFill>
                          <a:effectLst/>
                          <a:latin typeface="Arial" panose="020B0604020202020204" pitchFamily="34" charset="0"/>
                        </a:rPr>
                        <a:t>Papua New Guinea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dirty="0">
                          <a:solidFill>
                            <a:srgbClr val="000000"/>
                          </a:solidFill>
                          <a:effectLst/>
                          <a:latin typeface="Arial" panose="020B0604020202020204" pitchFamily="34" charset="0"/>
                        </a:rPr>
                        <a:t>Philippines </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a:solidFill>
                            <a:srgbClr val="000000"/>
                          </a:solidFill>
                          <a:effectLst/>
                          <a:latin typeface="Arial" panose="020B0604020202020204" pitchFamily="34" charset="0"/>
                        </a:rPr>
                        <a:t>Sierra Leone</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rPr>
                        <a:t>South Africa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3625457322"/>
                  </a:ext>
                </a:extLst>
              </a:tr>
              <a:tr h="640080">
                <a:tc>
                  <a:txBody>
                    <a:bodyPr/>
                    <a:lstStyle/>
                    <a:p>
                      <a:pPr algn="ctr" rtl="0" fontAlgn="ctr"/>
                      <a:r>
                        <a:rPr lang="en-US" sz="1600" b="1" i="0" u="none" strike="noStrike" dirty="0">
                          <a:solidFill>
                            <a:srgbClr val="000000"/>
                          </a:solidFill>
                          <a:effectLst/>
                          <a:latin typeface="Arial" panose="020B0604020202020204" pitchFamily="34" charset="0"/>
                        </a:rPr>
                        <a:t>Thailand</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dirty="0">
                          <a:solidFill>
                            <a:srgbClr val="000000"/>
                          </a:solidFill>
                          <a:effectLst/>
                          <a:latin typeface="Arial" panose="020B0604020202020204" pitchFamily="34" charset="0"/>
                        </a:rPr>
                        <a:t>Uganda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a:noFill/>
                    </a:lnB>
                    <a:noFill/>
                  </a:tcPr>
                </a:tc>
                <a:tc>
                  <a:txBody>
                    <a:bodyPr/>
                    <a:lstStyle/>
                    <a:p>
                      <a:pPr algn="ctr" rtl="0" fontAlgn="ctr"/>
                      <a:r>
                        <a:rPr lang="en-US" sz="1600" b="1" i="0" u="none" strike="noStrike">
                          <a:solidFill>
                            <a:srgbClr val="000000"/>
                          </a:solidFill>
                          <a:effectLst/>
                          <a:latin typeface="Arial" panose="020B0604020202020204" pitchFamily="34" charset="0"/>
                        </a:rPr>
                        <a:t>UR Tanzania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panose="020B0604020202020204" pitchFamily="34" charset="0"/>
                        </a:rPr>
                        <a:t>Viet Nam</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FFCC99"/>
                    </a:solidFill>
                  </a:tcPr>
                </a:tc>
                <a:tc>
                  <a:txBody>
                    <a:bodyPr/>
                    <a:lstStyle/>
                    <a:p>
                      <a:pPr algn="ctr" rtl="0" fontAlgn="ctr"/>
                      <a:r>
                        <a:rPr lang="en-US" sz="1600" b="1" i="0" u="none" strike="noStrike" dirty="0">
                          <a:solidFill>
                            <a:srgbClr val="000000"/>
                          </a:solidFill>
                          <a:effectLst/>
                          <a:latin typeface="Arial" panose="020B0604020202020204" pitchFamily="34" charset="0"/>
                        </a:rPr>
                        <a:t>Zambia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2849100066"/>
                  </a:ext>
                </a:extLst>
              </a:tr>
            </a:tbl>
          </a:graphicData>
        </a:graphic>
      </p:graphicFrame>
    </p:spTree>
    <p:extLst>
      <p:ext uri="{BB962C8B-B14F-4D97-AF65-F5344CB8AC3E}">
        <p14:creationId xmlns:p14="http://schemas.microsoft.com/office/powerpoint/2010/main" val="18635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77A6-A960-DB3D-17C2-6665240BC8A0}"/>
            </a:ext>
          </a:extLst>
        </p:cNvPr>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D74F00D2-DE43-4714-B279-5411F64BD431}"/>
              </a:ext>
            </a:extLst>
          </p:cNvPr>
          <p:cNvGraphicFramePr>
            <a:graphicFrameLocks/>
          </p:cNvGraphicFramePr>
          <p:nvPr/>
        </p:nvGraphicFramePr>
        <p:xfrm>
          <a:off x="2195" y="3678144"/>
          <a:ext cx="8940625" cy="2621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74F00D2-DE43-4714-B279-5411F64BD431}"/>
              </a:ext>
            </a:extLst>
          </p:cNvPr>
          <p:cNvGraphicFramePr>
            <a:graphicFrameLocks/>
          </p:cNvGraphicFramePr>
          <p:nvPr/>
        </p:nvGraphicFramePr>
        <p:xfrm>
          <a:off x="0" y="890204"/>
          <a:ext cx="8934275" cy="261518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8B760D18-8B01-C03F-A5CE-4344C44A6198}"/>
              </a:ext>
            </a:extLst>
          </p:cNvPr>
          <p:cNvSpPr/>
          <p:nvPr/>
        </p:nvSpPr>
        <p:spPr>
          <a:xfrm>
            <a:off x="52236" y="33743"/>
            <a:ext cx="12050117" cy="70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State of the TB-HIV epidemic in Asia and the Pacific</a:t>
            </a:r>
            <a:endParaRPr kumimoji="0" lang="en-GB" sz="28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TextBox 5">
            <a:extLst>
              <a:ext uri="{FF2B5EF4-FFF2-40B4-BE49-F238E27FC236}">
                <a16:creationId xmlns:a16="http://schemas.microsoft.com/office/drawing/2014/main" id="{8355625F-75A0-E84D-5E97-75DE8ED06E80}"/>
              </a:ext>
            </a:extLst>
          </p:cNvPr>
          <p:cNvSpPr txBox="1"/>
          <p:nvPr/>
        </p:nvSpPr>
        <p:spPr>
          <a:xfrm>
            <a:off x="279919" y="931861"/>
            <a:ext cx="5506636"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Estimated TB incidence (per 100 000 population)</a:t>
            </a:r>
            <a:endParaRPr kumimoji="0" lang="en-GB"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sp>
        <p:nvSpPr>
          <p:cNvPr id="16" name="TextBox 6">
            <a:extLst>
              <a:ext uri="{FF2B5EF4-FFF2-40B4-BE49-F238E27FC236}">
                <a16:creationId xmlns:a16="http://schemas.microsoft.com/office/drawing/2014/main" id="{603E36C2-8901-C199-1AC2-302B8FC830DB}"/>
              </a:ext>
            </a:extLst>
          </p:cNvPr>
          <p:cNvSpPr txBox="1"/>
          <p:nvPr/>
        </p:nvSpPr>
        <p:spPr>
          <a:xfrm>
            <a:off x="279919" y="3591856"/>
            <a:ext cx="8815298"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05F12"/>
                </a:solidFill>
                <a:effectLst/>
                <a:uLnTx/>
                <a:uFillTx/>
                <a:latin typeface="Arial" pitchFamily="34" charset="0"/>
                <a:ea typeface="+mn-ea"/>
                <a:cs typeface="Arial" pitchFamily="34" charset="0"/>
              </a:rPr>
              <a:t>Estimated incidence of TB cases who are HIV-positive (per 100 000 population)</a:t>
            </a:r>
            <a:endParaRPr kumimoji="0" lang="en-GB" sz="1800" b="1" i="0" u="none" strike="noStrike" kern="1200" cap="none" spc="0" normalizeH="0" baseline="0" noProof="0" dirty="0">
              <a:ln>
                <a:noFill/>
              </a:ln>
              <a:solidFill>
                <a:srgbClr val="D05F12"/>
              </a:solidFill>
              <a:effectLst/>
              <a:uLnTx/>
              <a:uFillTx/>
              <a:latin typeface="Arial" pitchFamily="34" charset="0"/>
              <a:ea typeface="+mn-ea"/>
              <a:cs typeface="Arial" pitchFamily="34" charset="0"/>
            </a:endParaRPr>
          </a:p>
        </p:txBody>
      </p:sp>
      <p:grpSp>
        <p:nvGrpSpPr>
          <p:cNvPr id="17" name="Group 16">
            <a:extLst>
              <a:ext uri="{FF2B5EF4-FFF2-40B4-BE49-F238E27FC236}">
                <a16:creationId xmlns:a16="http://schemas.microsoft.com/office/drawing/2014/main" id="{229542B9-C2E8-B862-FC86-16DD18F849E6}"/>
              </a:ext>
            </a:extLst>
          </p:cNvPr>
          <p:cNvGrpSpPr/>
          <p:nvPr/>
        </p:nvGrpSpPr>
        <p:grpSpPr>
          <a:xfrm>
            <a:off x="2899649" y="6156063"/>
            <a:ext cx="4737145" cy="311786"/>
            <a:chOff x="-9201" y="5954796"/>
            <a:chExt cx="4737145" cy="311786"/>
          </a:xfrm>
        </p:grpSpPr>
        <p:cxnSp>
          <p:nvCxnSpPr>
            <p:cNvPr id="18" name="Straight Connector 17">
              <a:extLst>
                <a:ext uri="{FF2B5EF4-FFF2-40B4-BE49-F238E27FC236}">
                  <a16:creationId xmlns:a16="http://schemas.microsoft.com/office/drawing/2014/main" id="{450BA6F3-E57D-FE76-C77B-64211CBE89E6}"/>
                </a:ext>
              </a:extLst>
            </p:cNvPr>
            <p:cNvCxnSpPr/>
            <p:nvPr/>
          </p:nvCxnSpPr>
          <p:spPr>
            <a:xfrm>
              <a:off x="-9201" y="6093296"/>
              <a:ext cx="432048" cy="0"/>
            </a:xfrm>
            <a:prstGeom prst="line">
              <a:avLst/>
            </a:prstGeom>
            <a:ln w="34925">
              <a:solidFill>
                <a:srgbClr val="FF0000"/>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DD5F28C-169A-C4A2-D0F4-99A8E959C128}"/>
                </a:ext>
              </a:extLst>
            </p:cNvPr>
            <p:cNvSpPr txBox="1"/>
            <p:nvPr/>
          </p:nvSpPr>
          <p:spPr>
            <a:xfrm>
              <a:off x="414768" y="5954796"/>
              <a:ext cx="1220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TB incidence</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 name="Oval 19">
              <a:extLst>
                <a:ext uri="{FF2B5EF4-FFF2-40B4-BE49-F238E27FC236}">
                  <a16:creationId xmlns:a16="http://schemas.microsoft.com/office/drawing/2014/main" id="{AFCBE325-EEC1-4A0E-A258-2714F38FEE0C}"/>
                </a:ext>
              </a:extLst>
            </p:cNvPr>
            <p:cNvSpPr/>
            <p:nvPr/>
          </p:nvSpPr>
          <p:spPr>
            <a:xfrm>
              <a:off x="2771824" y="5985295"/>
              <a:ext cx="216000" cy="216000"/>
            </a:xfrm>
            <a:prstGeom prst="ellipse">
              <a:avLst/>
            </a:prstGeom>
            <a:solidFill>
              <a:schemeClr val="bg1"/>
            </a:solidFill>
            <a:ln w="63500">
              <a:solidFill>
                <a:srgbClr val="33CCCC"/>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481C761-4AA0-9903-A40A-3610F7B45762}"/>
                </a:ext>
              </a:extLst>
            </p:cNvPr>
            <p:cNvSpPr txBox="1"/>
            <p:nvPr/>
          </p:nvSpPr>
          <p:spPr>
            <a:xfrm>
              <a:off x="2994841" y="5958805"/>
              <a:ext cx="17331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2030 End TB target</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25" name="Rectangle 24">
            <a:extLst>
              <a:ext uri="{FF2B5EF4-FFF2-40B4-BE49-F238E27FC236}">
                <a16:creationId xmlns:a16="http://schemas.microsoft.com/office/drawing/2014/main" id="{29F28E31-D26C-E857-D204-C6310C2CEDC9}"/>
              </a:ext>
            </a:extLst>
          </p:cNvPr>
          <p:cNvSpPr/>
          <p:nvPr/>
        </p:nvSpPr>
        <p:spPr>
          <a:xfrm>
            <a:off x="10113319" y="2485697"/>
            <a:ext cx="1920240" cy="776568"/>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End TB Target 2030</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pitchFamily="34" charset="0"/>
                <a:ea typeface="+mn-ea"/>
                <a:cs typeface="Arial" pitchFamily="34" charset="0"/>
              </a:rPr>
              <a:t>80</a:t>
            </a:r>
            <a:r>
              <a:rPr kumimoji="0" lang="en-US" sz="1050" b="1" i="0" u="none" strike="noStrike" kern="1200" cap="none" spc="0" normalizeH="0" baseline="0" noProof="0" dirty="0">
                <a:ln>
                  <a:noFill/>
                </a:ln>
                <a:solidFill>
                  <a:srgbClr val="009999"/>
                </a:solidFill>
                <a:effectLst/>
                <a:uLnTx/>
                <a:uFillTx/>
                <a:latin typeface="Arial" pitchFamily="34" charset="0"/>
                <a:ea typeface="+mn-ea"/>
                <a:cs typeface="Arial" pitchFamily="34" charset="0"/>
              </a:rPr>
              <a:t>%</a:t>
            </a:r>
            <a:r>
              <a:rPr kumimoji="0" lang="en-US" sz="1600" b="0" i="0" u="none" strike="noStrike" kern="1200" cap="none" spc="0" normalizeH="0" baseline="0" noProof="0" dirty="0">
                <a:ln>
                  <a:noFill/>
                </a:ln>
                <a:solidFill>
                  <a:srgbClr val="009999"/>
                </a:solidFill>
                <a:effectLst/>
                <a:uLnTx/>
                <a:uFillTx/>
                <a:latin typeface="Arial" pitchFamily="34" charset="0"/>
                <a:ea typeface="+mn-ea"/>
                <a:cs typeface="Arial" pitchFamily="34" charset="0"/>
              </a:rPr>
              <a:t> </a:t>
            </a: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reduction of 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incidence since 2015</a:t>
            </a:r>
          </a:p>
        </p:txBody>
      </p:sp>
      <p:sp>
        <p:nvSpPr>
          <p:cNvPr id="10" name="Oval 9">
            <a:extLst>
              <a:ext uri="{FF2B5EF4-FFF2-40B4-BE49-F238E27FC236}">
                <a16:creationId xmlns:a16="http://schemas.microsoft.com/office/drawing/2014/main" id="{CDA7C88D-5347-D0B7-DBD8-14B10E8F934F}"/>
              </a:ext>
            </a:extLst>
          </p:cNvPr>
          <p:cNvSpPr/>
          <p:nvPr/>
        </p:nvSpPr>
        <p:spPr>
          <a:xfrm>
            <a:off x="9943113" y="2725690"/>
            <a:ext cx="216000" cy="216000"/>
          </a:xfrm>
          <a:prstGeom prst="ellipse">
            <a:avLst/>
          </a:prstGeom>
          <a:solidFill>
            <a:schemeClr val="bg1"/>
          </a:solidFill>
          <a:ln w="63500">
            <a:solidFill>
              <a:srgbClr val="33CCCC"/>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FE5089F7-5230-A30E-09EF-EA13E816E830}"/>
              </a:ext>
            </a:extLst>
          </p:cNvPr>
          <p:cNvCxnSpPr>
            <a:cxnSpLocks/>
            <a:endCxn id="10" idx="1"/>
          </p:cNvCxnSpPr>
          <p:nvPr/>
        </p:nvCxnSpPr>
        <p:spPr>
          <a:xfrm>
            <a:off x="8551827" y="1928182"/>
            <a:ext cx="1422918" cy="829140"/>
          </a:xfrm>
          <a:prstGeom prst="line">
            <a:avLst/>
          </a:prstGeom>
          <a:ln w="12700">
            <a:solidFill>
              <a:srgbClr val="15A194"/>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C0E7814-127A-DF35-D7FD-06D998795ABB}"/>
              </a:ext>
            </a:extLst>
          </p:cNvPr>
          <p:cNvSpPr/>
          <p:nvPr/>
        </p:nvSpPr>
        <p:spPr>
          <a:xfrm>
            <a:off x="10113319" y="5365637"/>
            <a:ext cx="1920240" cy="776568"/>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End TB Target 2030</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pitchFamily="34" charset="0"/>
                <a:ea typeface="+mn-ea"/>
                <a:cs typeface="Arial" pitchFamily="34" charset="0"/>
              </a:rPr>
              <a:t>80</a:t>
            </a:r>
            <a:r>
              <a:rPr kumimoji="0" lang="en-US" sz="1050" b="1" i="0" u="none" strike="noStrike" kern="1200" cap="none" spc="0" normalizeH="0" baseline="0" noProof="0" dirty="0">
                <a:ln>
                  <a:noFill/>
                </a:ln>
                <a:solidFill>
                  <a:srgbClr val="009999"/>
                </a:solidFill>
                <a:effectLst/>
                <a:uLnTx/>
                <a:uFillTx/>
                <a:latin typeface="Arial" pitchFamily="34" charset="0"/>
                <a:ea typeface="+mn-ea"/>
                <a:cs typeface="Arial" pitchFamily="34" charset="0"/>
              </a:rPr>
              <a:t>%</a:t>
            </a:r>
            <a:r>
              <a:rPr kumimoji="0" lang="en-US" sz="1600" b="0" i="0" u="none" strike="noStrike" kern="1200" cap="none" spc="0" normalizeH="0" baseline="0" noProof="0" dirty="0">
                <a:ln>
                  <a:noFill/>
                </a:ln>
                <a:solidFill>
                  <a:srgbClr val="009999"/>
                </a:solidFill>
                <a:effectLst/>
                <a:uLnTx/>
                <a:uFillTx/>
                <a:latin typeface="Arial" pitchFamily="34" charset="0"/>
                <a:ea typeface="+mn-ea"/>
                <a:cs typeface="Arial" pitchFamily="34" charset="0"/>
              </a:rPr>
              <a:t> </a:t>
            </a: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reduction of 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incidence since 2015</a:t>
            </a:r>
          </a:p>
        </p:txBody>
      </p:sp>
      <p:sp>
        <p:nvSpPr>
          <p:cNvPr id="44" name="Oval 43">
            <a:extLst>
              <a:ext uri="{FF2B5EF4-FFF2-40B4-BE49-F238E27FC236}">
                <a16:creationId xmlns:a16="http://schemas.microsoft.com/office/drawing/2014/main" id="{155DED2F-9D0B-26F4-45C2-D92769EE993E}"/>
              </a:ext>
            </a:extLst>
          </p:cNvPr>
          <p:cNvSpPr/>
          <p:nvPr/>
        </p:nvSpPr>
        <p:spPr>
          <a:xfrm>
            <a:off x="9962589" y="5572981"/>
            <a:ext cx="216000" cy="216000"/>
          </a:xfrm>
          <a:prstGeom prst="ellipse">
            <a:avLst/>
          </a:prstGeom>
          <a:solidFill>
            <a:schemeClr val="bg1"/>
          </a:solidFill>
          <a:ln w="63500">
            <a:solidFill>
              <a:srgbClr val="33CCCC"/>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5" name="Straight Connector 44">
            <a:extLst>
              <a:ext uri="{FF2B5EF4-FFF2-40B4-BE49-F238E27FC236}">
                <a16:creationId xmlns:a16="http://schemas.microsoft.com/office/drawing/2014/main" id="{4228A699-C2F5-BC4E-CE79-B3FD8FDB759F}"/>
              </a:ext>
            </a:extLst>
          </p:cNvPr>
          <p:cNvCxnSpPr>
            <a:cxnSpLocks/>
          </p:cNvCxnSpPr>
          <p:nvPr/>
        </p:nvCxnSpPr>
        <p:spPr>
          <a:xfrm>
            <a:off x="8551827" y="5203263"/>
            <a:ext cx="1442394" cy="435534"/>
          </a:xfrm>
          <a:prstGeom prst="line">
            <a:avLst/>
          </a:prstGeom>
          <a:ln w="12700">
            <a:solidFill>
              <a:srgbClr val="15A194"/>
            </a:solidFill>
            <a:prstDash val="sysDash"/>
          </a:ln>
        </p:spPr>
        <p:style>
          <a:lnRef idx="1">
            <a:schemeClr val="accent1"/>
          </a:lnRef>
          <a:fillRef idx="0">
            <a:schemeClr val="accent1"/>
          </a:fillRef>
          <a:effectRef idx="0">
            <a:schemeClr val="accent1"/>
          </a:effectRef>
          <a:fontRef idx="minor">
            <a:schemeClr val="tx1"/>
          </a:fontRef>
        </p:style>
      </p:cxnSp>
      <p:sp>
        <p:nvSpPr>
          <p:cNvPr id="47" name="Text Box 10">
            <a:extLst>
              <a:ext uri="{FF2B5EF4-FFF2-40B4-BE49-F238E27FC236}">
                <a16:creationId xmlns:a16="http://schemas.microsoft.com/office/drawing/2014/main" id="{26779863-D054-01AC-83FF-74F3C7225C1D}"/>
              </a:ext>
            </a:extLst>
          </p:cNvPr>
          <p:cNvSpPr txBox="1">
            <a:spLocks noChangeArrowheads="1"/>
          </p:cNvSpPr>
          <p:nvPr/>
        </p:nvSpPr>
        <p:spPr bwMode="auto">
          <a:xfrm>
            <a:off x="0" y="6541062"/>
            <a:ext cx="883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5"/>
              </a:rPr>
              <a:t>www.aidsdatahub.org</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10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(2023). Global TB Report 2023</a:t>
            </a:r>
          </a:p>
        </p:txBody>
      </p:sp>
    </p:spTree>
    <p:extLst>
      <p:ext uri="{BB962C8B-B14F-4D97-AF65-F5344CB8AC3E}">
        <p14:creationId xmlns:p14="http://schemas.microsoft.com/office/powerpoint/2010/main" val="281838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2B0AE9-007B-56CA-A61D-16621B4D200B}"/>
              </a:ext>
            </a:extLst>
          </p:cNvPr>
          <p:cNvSpPr/>
          <p:nvPr/>
        </p:nvSpPr>
        <p:spPr>
          <a:xfrm>
            <a:off x="528507" y="1251787"/>
            <a:ext cx="11274803" cy="584647"/>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0099CC"/>
                </a:solidFill>
                <a:effectLst/>
                <a:uLnTx/>
                <a:uFillTx/>
                <a:latin typeface="Arial Nova" panose="020B0504020202020204" pitchFamily="34" charset="0"/>
                <a:ea typeface="+mn-ea"/>
                <a:cs typeface="Arial" pitchFamily="34" charset="0"/>
              </a:rPr>
              <a:t>75</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 of </a:t>
            </a:r>
            <a:r>
              <a:rPr kumimoji="0" lang="en-US" sz="3199" b="1" i="0" u="none" strike="noStrike" kern="1200" cap="none" spc="0" normalizeH="0" baseline="0" noProof="0" dirty="0">
                <a:ln>
                  <a:noFill/>
                </a:ln>
                <a:solidFill>
                  <a:srgbClr val="E31837"/>
                </a:solidFill>
                <a:effectLst/>
                <a:uLnTx/>
                <a:uFillTx/>
                <a:latin typeface="Arial Nova" panose="020B0504020202020204" pitchFamily="34" charset="0"/>
                <a:ea typeface="+mn-ea"/>
                <a:cs typeface="Arial" pitchFamily="34" charset="0"/>
              </a:rPr>
              <a:t>5.2 M</a:t>
            </a:r>
            <a:r>
              <a:rPr kumimoji="0" lang="en-US" sz="2000" b="0" i="0" u="none" strike="noStrike" kern="1200" cap="none" spc="0" normalizeH="0" baseline="0" noProof="0" dirty="0">
                <a:ln>
                  <a:noFill/>
                </a:ln>
                <a:solidFill>
                  <a:srgbClr val="E31837"/>
                </a:solidFill>
                <a:effectLst/>
                <a:uLnTx/>
                <a:uFillTx/>
                <a:latin typeface="Arial Nova" panose="020B0504020202020204" pitchFamily="34" charset="0"/>
                <a:ea typeface="+mn-ea"/>
                <a:cs typeface="Arial" pitchFamily="34" charset="0"/>
              </a:rPr>
              <a:t> </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notified TB cases accessed HIV testing and knew their status in Asia and the Pacific region </a:t>
            </a:r>
          </a:p>
        </p:txBody>
      </p:sp>
      <p:grpSp>
        <p:nvGrpSpPr>
          <p:cNvPr id="15" name="Group 14">
            <a:extLst>
              <a:ext uri="{FF2B5EF4-FFF2-40B4-BE49-F238E27FC236}">
                <a16:creationId xmlns:a16="http://schemas.microsoft.com/office/drawing/2014/main" id="{CF867251-A52A-5BB3-1A09-7BC09F6A04FA}"/>
              </a:ext>
            </a:extLst>
          </p:cNvPr>
          <p:cNvGrpSpPr/>
          <p:nvPr/>
        </p:nvGrpSpPr>
        <p:grpSpPr>
          <a:xfrm>
            <a:off x="411061" y="1604125"/>
            <a:ext cx="11392249" cy="4002088"/>
            <a:chOff x="651545" y="1604125"/>
            <a:chExt cx="10888910" cy="4002088"/>
          </a:xfrm>
        </p:grpSpPr>
        <p:graphicFrame>
          <p:nvGraphicFramePr>
            <p:cNvPr id="2" name="Chart 1">
              <a:extLst>
                <a:ext uri="{FF2B5EF4-FFF2-40B4-BE49-F238E27FC236}">
                  <a16:creationId xmlns:a16="http://schemas.microsoft.com/office/drawing/2014/main" id="{1B07D3E1-C244-CCA1-1C0B-8435700CB48B}"/>
                </a:ext>
              </a:extLst>
            </p:cNvPr>
            <p:cNvGraphicFramePr>
              <a:graphicFrameLocks/>
            </p:cNvGraphicFramePr>
            <p:nvPr/>
          </p:nvGraphicFramePr>
          <p:xfrm>
            <a:off x="651545" y="1604125"/>
            <a:ext cx="10888910" cy="400208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Rounded Corners 3">
              <a:extLst>
                <a:ext uri="{FF2B5EF4-FFF2-40B4-BE49-F238E27FC236}">
                  <a16:creationId xmlns:a16="http://schemas.microsoft.com/office/drawing/2014/main" id="{214FE2D8-E26D-38B6-490A-1D79481D45B6}"/>
                </a:ext>
              </a:extLst>
            </p:cNvPr>
            <p:cNvSpPr/>
            <p:nvPr/>
          </p:nvSpPr>
          <p:spPr>
            <a:xfrm rot="18978683">
              <a:off x="1132739" y="4303099"/>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26F87EA4-0E66-AC5D-FA85-A68A74EA87F4}"/>
                </a:ext>
              </a:extLst>
            </p:cNvPr>
            <p:cNvSpPr/>
            <p:nvPr/>
          </p:nvSpPr>
          <p:spPr>
            <a:xfrm rot="18978683">
              <a:off x="1816081" y="4322767"/>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019B48D-FEDB-9921-8C7A-FB58EA3102A3}"/>
                </a:ext>
              </a:extLst>
            </p:cNvPr>
            <p:cNvSpPr/>
            <p:nvPr/>
          </p:nvSpPr>
          <p:spPr>
            <a:xfrm rot="18978683">
              <a:off x="2241759" y="4337515"/>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3F3BA65B-D26D-3650-037B-0CFA45B2850C}"/>
                </a:ext>
              </a:extLst>
            </p:cNvPr>
            <p:cNvSpPr/>
            <p:nvPr/>
          </p:nvSpPr>
          <p:spPr>
            <a:xfrm rot="18978683">
              <a:off x="652585" y="4352262"/>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810A974-C4C5-FE00-134C-4EEE2773675B}"/>
                </a:ext>
              </a:extLst>
            </p:cNvPr>
            <p:cNvSpPr/>
            <p:nvPr/>
          </p:nvSpPr>
          <p:spPr>
            <a:xfrm rot="18978683">
              <a:off x="3443317" y="4303099"/>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81207F59-790E-640B-371C-BC2EDB541002}"/>
                </a:ext>
              </a:extLst>
            </p:cNvPr>
            <p:cNvSpPr/>
            <p:nvPr/>
          </p:nvSpPr>
          <p:spPr>
            <a:xfrm rot="18978683">
              <a:off x="9313183" y="4303099"/>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E85D8144-4E77-0721-CB5B-25EEDE4257E7}"/>
                </a:ext>
              </a:extLst>
            </p:cNvPr>
            <p:cNvSpPr/>
            <p:nvPr/>
          </p:nvSpPr>
          <p:spPr>
            <a:xfrm rot="18978683">
              <a:off x="5852226" y="4303099"/>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77ED688C-D634-E5FD-786E-C32A956C6A2D}"/>
                </a:ext>
              </a:extLst>
            </p:cNvPr>
            <p:cNvSpPr/>
            <p:nvPr/>
          </p:nvSpPr>
          <p:spPr>
            <a:xfrm rot="18978683">
              <a:off x="6569975" y="4327682"/>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BC206E1B-52E2-9102-8138-4DF717502247}"/>
                </a:ext>
              </a:extLst>
            </p:cNvPr>
            <p:cNvSpPr/>
            <p:nvPr/>
          </p:nvSpPr>
          <p:spPr>
            <a:xfrm rot="18978683">
              <a:off x="5345860" y="4327682"/>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9263B88-FBD1-4DE2-C754-C05C4E9A78AA}"/>
                </a:ext>
              </a:extLst>
            </p:cNvPr>
            <p:cNvSpPr/>
            <p:nvPr/>
          </p:nvSpPr>
          <p:spPr>
            <a:xfrm rot="18978683">
              <a:off x="2219640" y="4531213"/>
              <a:ext cx="1432542"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AF69F3F-8790-75D5-4EB8-2D379848309B}"/>
                </a:ext>
              </a:extLst>
            </p:cNvPr>
            <p:cNvSpPr/>
            <p:nvPr/>
          </p:nvSpPr>
          <p:spPr>
            <a:xfrm rot="18978683">
              <a:off x="7730188" y="4352263"/>
              <a:ext cx="914400" cy="274320"/>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Rounded Corners 15">
            <a:extLst>
              <a:ext uri="{FF2B5EF4-FFF2-40B4-BE49-F238E27FC236}">
                <a16:creationId xmlns:a16="http://schemas.microsoft.com/office/drawing/2014/main" id="{2004C398-7FC0-F0EA-CADE-E48D0C031FBD}"/>
              </a:ext>
            </a:extLst>
          </p:cNvPr>
          <p:cNvSpPr/>
          <p:nvPr/>
        </p:nvSpPr>
        <p:spPr>
          <a:xfrm>
            <a:off x="4865676" y="5671560"/>
            <a:ext cx="2929602" cy="427432"/>
          </a:xfrm>
          <a:prstGeom prst="roundRect">
            <a:avLst/>
          </a:prstGeom>
          <a:noFill/>
          <a:ln w="158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High TB burden countries</a:t>
            </a:r>
          </a:p>
        </p:txBody>
      </p:sp>
      <p:sp>
        <p:nvSpPr>
          <p:cNvPr id="17" name="Text Box 10">
            <a:extLst>
              <a:ext uri="{FF2B5EF4-FFF2-40B4-BE49-F238E27FC236}">
                <a16:creationId xmlns:a16="http://schemas.microsoft.com/office/drawing/2014/main" id="{DCB1586F-B498-7F9D-57E7-479DA99F5889}"/>
              </a:ext>
            </a:extLst>
          </p:cNvPr>
          <p:cNvSpPr txBox="1">
            <a:spLocks noChangeArrowheads="1"/>
          </p:cNvSpPr>
          <p:nvPr/>
        </p:nvSpPr>
        <p:spPr bwMode="auto">
          <a:xfrm>
            <a:off x="0" y="6602575"/>
            <a:ext cx="883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10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(2023). Global TB Report 2023</a:t>
            </a:r>
          </a:p>
        </p:txBody>
      </p:sp>
      <p:sp>
        <p:nvSpPr>
          <p:cNvPr id="18" name="Rectangle 37">
            <a:extLst>
              <a:ext uri="{FF2B5EF4-FFF2-40B4-BE49-F238E27FC236}">
                <a16:creationId xmlns:a16="http://schemas.microsoft.com/office/drawing/2014/main" id="{87C10AC4-477E-EAC9-4066-57D8EB023A84}"/>
              </a:ext>
            </a:extLst>
          </p:cNvPr>
          <p:cNvSpPr>
            <a:spLocks noChangeArrowheads="1"/>
          </p:cNvSpPr>
          <p:nvPr/>
        </p:nvSpPr>
        <p:spPr bwMode="auto">
          <a:xfrm>
            <a:off x="57875" y="111433"/>
            <a:ext cx="12072533" cy="99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Close the gap: Unequal progress in integrated TB-HIV testing service among TB patients in Asia and the Pacific countries </a:t>
            </a:r>
          </a:p>
        </p:txBody>
      </p:sp>
    </p:spTree>
    <p:extLst>
      <p:ext uri="{BB962C8B-B14F-4D97-AF65-F5344CB8AC3E}">
        <p14:creationId xmlns:p14="http://schemas.microsoft.com/office/powerpoint/2010/main" val="125892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C368A74-2FF1-423C-91AC-783F969F1524}"/>
              </a:ext>
            </a:extLst>
          </p:cNvPr>
          <p:cNvSpPr txBox="1"/>
          <p:nvPr/>
        </p:nvSpPr>
        <p:spPr>
          <a:xfrm>
            <a:off x="1086845" y="1438158"/>
            <a:ext cx="36650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HIV testing and treatment cascade, Asia and the Pacific, 2022</a:t>
            </a:r>
          </a:p>
        </p:txBody>
      </p:sp>
      <p:sp>
        <p:nvSpPr>
          <p:cNvPr id="29" name="TextBox 28">
            <a:extLst>
              <a:ext uri="{FF2B5EF4-FFF2-40B4-BE49-F238E27FC236}">
                <a16:creationId xmlns:a16="http://schemas.microsoft.com/office/drawing/2014/main" id="{3B7C0896-6FAD-40E7-635A-6C8D628ACDF7}"/>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 Global AIDS Monitoring 2023 and WHO. (2023). Global TB Report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00000000-0008-0000-0000-000015000000}"/>
              </a:ext>
            </a:extLst>
          </p:cNvPr>
          <p:cNvGrpSpPr/>
          <p:nvPr/>
        </p:nvGrpSpPr>
        <p:grpSpPr>
          <a:xfrm>
            <a:off x="84753" y="1775646"/>
            <a:ext cx="5669280" cy="4480560"/>
            <a:chOff x="0" y="0"/>
            <a:chExt cx="7302499" cy="4628429"/>
          </a:xfrm>
        </p:grpSpPr>
        <p:graphicFrame>
          <p:nvGraphicFramePr>
            <p:cNvPr id="14" name="Chart 13">
              <a:extLst>
                <a:ext uri="{FF2B5EF4-FFF2-40B4-BE49-F238E27FC236}">
                  <a16:creationId xmlns:a16="http://schemas.microsoft.com/office/drawing/2014/main" id="{00000000-0008-0000-0000-000016000000}"/>
                </a:ext>
              </a:extLst>
            </p:cNvPr>
            <p:cNvGraphicFramePr>
              <a:graphicFrameLocks/>
            </p:cNvGraphicFramePr>
            <p:nvPr/>
          </p:nvGraphicFramePr>
          <p:xfrm>
            <a:off x="0" y="0"/>
            <a:ext cx="7302499" cy="462842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a:extLst>
                <a:ext uri="{FF2B5EF4-FFF2-40B4-BE49-F238E27FC236}">
                  <a16:creationId xmlns:a16="http://schemas.microsoft.com/office/drawing/2014/main" id="{00000000-0008-0000-0000-000017000000}"/>
                </a:ext>
              </a:extLst>
            </p:cNvPr>
            <p:cNvSpPr txBox="1"/>
            <p:nvPr/>
          </p:nvSpPr>
          <p:spPr>
            <a:xfrm>
              <a:off x="1382530" y="715276"/>
              <a:ext cx="940564"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1.1</a:t>
              </a:r>
              <a:r>
                <a:rPr kumimoji="0" lang="en-US" sz="16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p:txBody>
        </p:sp>
        <p:sp>
          <p:nvSpPr>
            <p:cNvPr id="17" name="TextBox 1">
              <a:extLst>
                <a:ext uri="{FF2B5EF4-FFF2-40B4-BE49-F238E27FC236}">
                  <a16:creationId xmlns:a16="http://schemas.microsoft.com/office/drawing/2014/main" id="{00000000-0008-0000-0000-000018000000}"/>
                </a:ext>
              </a:extLst>
            </p:cNvPr>
            <p:cNvSpPr txBox="1"/>
            <p:nvPr/>
          </p:nvSpPr>
          <p:spPr>
            <a:xfrm>
              <a:off x="3489287" y="1061964"/>
              <a:ext cx="940563"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1.6</a:t>
              </a:r>
              <a:r>
                <a:rPr kumimoji="0" lang="en-US" sz="16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p:txBody>
        </p:sp>
        <p:sp>
          <p:nvSpPr>
            <p:cNvPr id="18" name="TextBox 1">
              <a:extLst>
                <a:ext uri="{FF2B5EF4-FFF2-40B4-BE49-F238E27FC236}">
                  <a16:creationId xmlns:a16="http://schemas.microsoft.com/office/drawing/2014/main" id="{00000000-0008-0000-0000-000019000000}"/>
                </a:ext>
              </a:extLst>
            </p:cNvPr>
            <p:cNvSpPr txBox="1"/>
            <p:nvPr/>
          </p:nvSpPr>
          <p:spPr>
            <a:xfrm>
              <a:off x="5607518" y="1172407"/>
              <a:ext cx="940563"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1.6 </a:t>
              </a:r>
              <a:r>
                <a:rPr kumimoji="0" lang="en-US" sz="12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p:txBody>
        </p:sp>
        <p:sp>
          <p:nvSpPr>
            <p:cNvPr id="19" name="TextBox 1">
              <a:extLst>
                <a:ext uri="{FF2B5EF4-FFF2-40B4-BE49-F238E27FC236}">
                  <a16:creationId xmlns:a16="http://schemas.microsoft.com/office/drawing/2014/main" id="{00000000-0008-0000-0000-00001A000000}"/>
                </a:ext>
              </a:extLst>
            </p:cNvPr>
            <p:cNvSpPr txBox="1"/>
            <p:nvPr/>
          </p:nvSpPr>
          <p:spPr>
            <a:xfrm>
              <a:off x="1430278" y="3026680"/>
              <a:ext cx="892816"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5.1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p:txBody>
        </p:sp>
        <p:sp>
          <p:nvSpPr>
            <p:cNvPr id="21" name="TextBox 1">
              <a:extLst>
                <a:ext uri="{FF2B5EF4-FFF2-40B4-BE49-F238E27FC236}">
                  <a16:creationId xmlns:a16="http://schemas.microsoft.com/office/drawing/2014/main" id="{00000000-0008-0000-0000-00001B000000}"/>
                </a:ext>
              </a:extLst>
            </p:cNvPr>
            <p:cNvSpPr txBox="1"/>
            <p:nvPr/>
          </p:nvSpPr>
          <p:spPr>
            <a:xfrm>
              <a:off x="3517936" y="3026680"/>
              <a:ext cx="892816"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4.2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p:txBody>
        </p:sp>
        <p:sp>
          <p:nvSpPr>
            <p:cNvPr id="22" name="TextBox 1">
              <a:extLst>
                <a:ext uri="{FF2B5EF4-FFF2-40B4-BE49-F238E27FC236}">
                  <a16:creationId xmlns:a16="http://schemas.microsoft.com/office/drawing/2014/main" id="{00000000-0008-0000-0000-00001C000000}"/>
                </a:ext>
              </a:extLst>
            </p:cNvPr>
            <p:cNvSpPr txBox="1"/>
            <p:nvPr/>
          </p:nvSpPr>
          <p:spPr>
            <a:xfrm>
              <a:off x="5647706" y="3026680"/>
              <a:ext cx="892816"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4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p:txBody>
        </p:sp>
      </p:grpSp>
      <p:sp>
        <p:nvSpPr>
          <p:cNvPr id="10" name="TextBox 9">
            <a:extLst>
              <a:ext uri="{FF2B5EF4-FFF2-40B4-BE49-F238E27FC236}">
                <a16:creationId xmlns:a16="http://schemas.microsoft.com/office/drawing/2014/main" id="{52B973BD-749F-74DC-1E33-FE43A9D6FDC4}"/>
              </a:ext>
            </a:extLst>
          </p:cNvPr>
          <p:cNvSpPr txBox="1"/>
          <p:nvPr/>
        </p:nvSpPr>
        <p:spPr>
          <a:xfrm>
            <a:off x="171466" y="-24215"/>
            <a:ext cx="11857624" cy="139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nSpc>
                <a:spcPct val="90000"/>
              </a:lnSpc>
              <a:spcBef>
                <a:spcPct val="0"/>
              </a:spcBef>
              <a:buNone/>
              <a:defRPr sz="3200" b="1">
                <a:solidFill>
                  <a:srgbClr val="15A194"/>
                </a:solidFill>
                <a:latin typeface="Arial" panose="020B0604020202020204" pitchFamily="34" charset="0"/>
                <a:ea typeface="ＭＳ Ｐゴシック" panose="020B0600070205080204" pitchFamily="34" charset="-128"/>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undetectable = </a:t>
            </a:r>
            <a:r>
              <a:rPr kumimoji="0" lang="en-US" sz="2800" b="1" i="0" u="none" strike="noStrike" kern="1200" cap="all" spc="0" normalizeH="0" baseline="0" noProof="0" dirty="0" err="1">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untransmittable</a:t>
            </a:r>
            <a:r>
              <a:rPr kumimoji="0" lang="en-US" sz="28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Address inequalities and close the gaps along continuum of care cascade </a:t>
            </a:r>
            <a:r>
              <a:rPr kumimoji="0" lang="en-US" sz="2800" b="1" i="0" u="sng"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in all settings</a:t>
            </a:r>
            <a:r>
              <a:rPr kumimoji="0" lang="en-US" sz="28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rPr>
              <a:t> to maximize the benefits of U=U</a:t>
            </a:r>
            <a:endParaRPr kumimoji="0" lang="en-US" altLang="en-US" sz="2800" b="1" i="0" u="none" strike="noStrike" kern="1200" cap="none" spc="0" normalizeH="0" baseline="0" noProof="0" dirty="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8" name="Straight Connector 7">
            <a:extLst>
              <a:ext uri="{FF2B5EF4-FFF2-40B4-BE49-F238E27FC236}">
                <a16:creationId xmlns:a16="http://schemas.microsoft.com/office/drawing/2014/main" id="{C4E92FCA-F988-0F02-737B-D5327E8699FC}"/>
              </a:ext>
            </a:extLst>
          </p:cNvPr>
          <p:cNvCxnSpPr>
            <a:cxnSpLocks/>
          </p:cNvCxnSpPr>
          <p:nvPr/>
        </p:nvCxnSpPr>
        <p:spPr>
          <a:xfrm>
            <a:off x="6096000" y="1726590"/>
            <a:ext cx="0" cy="4572000"/>
          </a:xfrm>
          <a:prstGeom prst="line">
            <a:avLst/>
          </a:prstGeom>
          <a:noFill/>
          <a:ln w="19050" cap="flat" cmpd="sng" algn="ctr">
            <a:solidFill>
              <a:sysClr val="window" lastClr="FFFFFF">
                <a:lumMod val="50000"/>
              </a:sysClr>
            </a:solidFill>
            <a:prstDash val="sysDash"/>
            <a:headEnd type="oval"/>
            <a:tailEnd type="oval"/>
          </a:ln>
          <a:effectLst/>
        </p:spPr>
      </p:cxnSp>
      <p:sp>
        <p:nvSpPr>
          <p:cNvPr id="28" name="TextBox 27">
            <a:extLst>
              <a:ext uri="{FF2B5EF4-FFF2-40B4-BE49-F238E27FC236}">
                <a16:creationId xmlns:a16="http://schemas.microsoft.com/office/drawing/2014/main" id="{C8FD5534-F442-19C0-3A94-A291F787F377}"/>
              </a:ext>
            </a:extLst>
          </p:cNvPr>
          <p:cNvSpPr txBox="1"/>
          <p:nvPr/>
        </p:nvSpPr>
        <p:spPr>
          <a:xfrm>
            <a:off x="6974390" y="1438158"/>
            <a:ext cx="46863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HIV testing and treatment cascade among </a:t>
            </a:r>
            <a:r>
              <a:rPr kumimoji="0" lang="en-US" sz="1600" b="1" i="0" u="sng" strike="noStrike" kern="1200" cap="none" spc="0" normalizeH="0" baseline="0" noProof="0" dirty="0">
                <a:ln>
                  <a:noFill/>
                </a:ln>
                <a:solidFill>
                  <a:srgbClr val="FF5050"/>
                </a:solidFill>
                <a:effectLst/>
                <a:uLnTx/>
                <a:uFillTx/>
                <a:latin typeface="Arial" panose="020B0604020202020204" pitchFamily="34" charset="0"/>
                <a:ea typeface="+mn-ea"/>
                <a:cs typeface="Arial" panose="020B0604020202020204" pitchFamily="34" charset="0"/>
              </a:rPr>
              <a:t>PLHIV with TB co-infection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Asia and the Pacific, 2022</a:t>
            </a:r>
          </a:p>
        </p:txBody>
      </p:sp>
      <p:grpSp>
        <p:nvGrpSpPr>
          <p:cNvPr id="2" name="Group 1">
            <a:extLst>
              <a:ext uri="{FF2B5EF4-FFF2-40B4-BE49-F238E27FC236}">
                <a16:creationId xmlns:a16="http://schemas.microsoft.com/office/drawing/2014/main" id="{C03BAB60-810E-44A7-A967-CE441727D3BB}"/>
              </a:ext>
            </a:extLst>
          </p:cNvPr>
          <p:cNvGrpSpPr/>
          <p:nvPr/>
        </p:nvGrpSpPr>
        <p:grpSpPr>
          <a:xfrm>
            <a:off x="6232759" y="1799948"/>
            <a:ext cx="5669280" cy="4480560"/>
            <a:chOff x="0" y="0"/>
            <a:chExt cx="7302499" cy="4628429"/>
          </a:xfrm>
        </p:grpSpPr>
        <p:graphicFrame>
          <p:nvGraphicFramePr>
            <p:cNvPr id="3" name="Chart 2">
              <a:extLst>
                <a:ext uri="{FF2B5EF4-FFF2-40B4-BE49-F238E27FC236}">
                  <a16:creationId xmlns:a16="http://schemas.microsoft.com/office/drawing/2014/main" id="{19AEC062-B009-C1E2-B832-AA3ADC0C5DDA}"/>
                </a:ext>
              </a:extLst>
            </p:cNvPr>
            <p:cNvGraphicFramePr>
              <a:graphicFrameLocks/>
            </p:cNvGraphicFramePr>
            <p:nvPr/>
          </p:nvGraphicFramePr>
          <p:xfrm>
            <a:off x="0" y="0"/>
            <a:ext cx="7302499" cy="4628429"/>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1">
              <a:extLst>
                <a:ext uri="{FF2B5EF4-FFF2-40B4-BE49-F238E27FC236}">
                  <a16:creationId xmlns:a16="http://schemas.microsoft.com/office/drawing/2014/main" id="{FAAD09EB-653B-F7FF-31A7-D254D3ABA446}"/>
                </a:ext>
              </a:extLst>
            </p:cNvPr>
            <p:cNvSpPr txBox="1"/>
            <p:nvPr/>
          </p:nvSpPr>
          <p:spPr>
            <a:xfrm>
              <a:off x="1209637" y="1134175"/>
              <a:ext cx="1307798"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51000</a:t>
              </a:r>
              <a:endParaRPr kumimoji="0" lang="en-US" sz="12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endParaRPr>
            </a:p>
          </p:txBody>
        </p:sp>
        <p:sp>
          <p:nvSpPr>
            <p:cNvPr id="6" name="TextBox 1">
              <a:extLst>
                <a:ext uri="{FF2B5EF4-FFF2-40B4-BE49-F238E27FC236}">
                  <a16:creationId xmlns:a16="http://schemas.microsoft.com/office/drawing/2014/main" id="{096F3211-CCAF-F7D0-A9AE-A7DA97769280}"/>
                </a:ext>
              </a:extLst>
            </p:cNvPr>
            <p:cNvSpPr txBox="1"/>
            <p:nvPr/>
          </p:nvSpPr>
          <p:spPr>
            <a:xfrm>
              <a:off x="3341133" y="1446226"/>
              <a:ext cx="1242657"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61000</a:t>
              </a:r>
              <a:endParaRPr kumimoji="0" lang="en-US" sz="12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84FF0A37-14C3-86B4-7510-C19A6F3C6654}"/>
                </a:ext>
              </a:extLst>
            </p:cNvPr>
            <p:cNvSpPr txBox="1"/>
            <p:nvPr/>
          </p:nvSpPr>
          <p:spPr>
            <a:xfrm>
              <a:off x="1209637" y="3055361"/>
              <a:ext cx="1212782"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79000</a:t>
              </a:r>
              <a:endPar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endParaRPr>
            </a:p>
          </p:txBody>
        </p:sp>
        <p:sp>
          <p:nvSpPr>
            <p:cNvPr id="16" name="TextBox 1">
              <a:extLst>
                <a:ext uri="{FF2B5EF4-FFF2-40B4-BE49-F238E27FC236}">
                  <a16:creationId xmlns:a16="http://schemas.microsoft.com/office/drawing/2014/main" id="{F873993F-23C0-1D5B-DA60-040B1B6B78DD}"/>
                </a:ext>
              </a:extLst>
            </p:cNvPr>
            <p:cNvSpPr txBox="1"/>
            <p:nvPr/>
          </p:nvSpPr>
          <p:spPr>
            <a:xfrm>
              <a:off x="3341133" y="3055361"/>
              <a:ext cx="1242657"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62000</a:t>
              </a:r>
              <a:endPar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endParaRPr>
            </a:p>
          </p:txBody>
        </p:sp>
        <p:sp>
          <p:nvSpPr>
            <p:cNvPr id="23" name="TextBox 1">
              <a:extLst>
                <a:ext uri="{FF2B5EF4-FFF2-40B4-BE49-F238E27FC236}">
                  <a16:creationId xmlns:a16="http://schemas.microsoft.com/office/drawing/2014/main" id="{60D1B516-B9C7-57EF-FFD5-3CDCCC37E325}"/>
                </a:ext>
              </a:extLst>
            </p:cNvPr>
            <p:cNvSpPr txBox="1"/>
            <p:nvPr/>
          </p:nvSpPr>
          <p:spPr>
            <a:xfrm>
              <a:off x="5715628" y="3026680"/>
              <a:ext cx="747424" cy="5486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Arial Nova" panose="020B0504020202020204" pitchFamily="34" charset="0"/>
                  <a:ea typeface="+mn-ea"/>
                  <a:cs typeface="Arial" panose="020B0604020202020204" pitchFamily="34" charset="0"/>
                </a:rPr>
                <a:t>n/a</a:t>
              </a:r>
              <a:endParaRPr kumimoji="0" lang="en-US" sz="1200" b="1" i="0" u="none" strike="noStrike" kern="0" cap="none" spc="0" normalizeH="0" baseline="0" noProof="0">
                <a:ln>
                  <a:noFill/>
                </a:ln>
                <a:solidFill>
                  <a:srgbClr val="FF0000"/>
                </a:solidFill>
                <a:effectLst/>
                <a:uLnTx/>
                <a:uFillTx/>
                <a:latin typeface="Arial Nova" panose="020B05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27740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9180A1-33BE-4153-995D-E3803E94BEE6}"/>
              </a:ext>
            </a:extLst>
          </p:cNvPr>
          <p:cNvSpPr txBox="1">
            <a:spLocks/>
          </p:cNvSpPr>
          <p:nvPr/>
        </p:nvSpPr>
        <p:spPr>
          <a:xfrm>
            <a:off x="85060" y="121954"/>
            <a:ext cx="12021879" cy="11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a:bodyPr>
          <a:lstStyle>
            <a:lvl1pPr algn="ctr" defTabSz="457200" fontAlgn="base">
              <a:lnSpc>
                <a:spcPct val="100000"/>
              </a:lnSpc>
              <a:spcBef>
                <a:spcPct val="0"/>
              </a:spcBef>
              <a:spcAft>
                <a:spcPct val="0"/>
              </a:spcAft>
              <a:buNone/>
              <a:defRPr sz="2800" b="1">
                <a:solidFill>
                  <a:srgbClr val="15A194"/>
                </a:solidFill>
                <a:latin typeface="Arial Nova" panose="020B0504020202020204" pitchFamily="34" charset="0"/>
                <a:ea typeface="ＭＳ Ｐゴシック" panose="020B0600070205080204" pitchFamily="34" charset="-128"/>
                <a:cs typeface="Arial" panose="020B060402020202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5A194"/>
                </a:solidFill>
                <a:effectLst/>
                <a:uLnTx/>
                <a:uFillTx/>
                <a:latin typeface="Arial Nova" panose="020B0504020202020204" pitchFamily="34" charset="0"/>
                <a:ea typeface="ＭＳ Ｐゴシック" panose="020B0600070205080204" pitchFamily="34" charset="-128"/>
                <a:cs typeface="Arial" panose="020B0604020202020204" pitchFamily="34" charset="0"/>
              </a:rPr>
              <a:t>Integrate HIV into systems for health: Integrated efforts are needed to close the health service gaps</a:t>
            </a:r>
          </a:p>
        </p:txBody>
      </p:sp>
      <p:sp>
        <p:nvSpPr>
          <p:cNvPr id="19" name="TextBox 1">
            <a:extLst>
              <a:ext uri="{FF2B5EF4-FFF2-40B4-BE49-F238E27FC236}">
                <a16:creationId xmlns:a16="http://schemas.microsoft.com/office/drawing/2014/main" id="{458ED8EF-0B14-494B-9FAE-17FCAA8D2D25}"/>
              </a:ext>
            </a:extLst>
          </p:cNvPr>
          <p:cNvSpPr txBox="1"/>
          <p:nvPr/>
        </p:nvSpPr>
        <p:spPr>
          <a:xfrm>
            <a:off x="1112690" y="1371599"/>
            <a:ext cx="10198480" cy="598714"/>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Proportion of tuberculosis patients living with HIV who are on antiretroviral therapy, 2022</a:t>
            </a:r>
          </a:p>
        </p:txBody>
      </p:sp>
      <p:grpSp>
        <p:nvGrpSpPr>
          <p:cNvPr id="22" name="Group 21">
            <a:extLst>
              <a:ext uri="{FF2B5EF4-FFF2-40B4-BE49-F238E27FC236}">
                <a16:creationId xmlns:a16="http://schemas.microsoft.com/office/drawing/2014/main" id="{3B76CD52-2643-6E8F-A9DC-BCFBFD68C4C7}"/>
              </a:ext>
            </a:extLst>
          </p:cNvPr>
          <p:cNvGrpSpPr/>
          <p:nvPr/>
        </p:nvGrpSpPr>
        <p:grpSpPr>
          <a:xfrm>
            <a:off x="2877123" y="5486401"/>
            <a:ext cx="7732965" cy="682160"/>
            <a:chOff x="828221" y="4235569"/>
            <a:chExt cx="7715049" cy="693956"/>
          </a:xfrm>
        </p:grpSpPr>
        <p:sp>
          <p:nvSpPr>
            <p:cNvPr id="23" name="TextBox 7">
              <a:extLst>
                <a:ext uri="{FF2B5EF4-FFF2-40B4-BE49-F238E27FC236}">
                  <a16:creationId xmlns:a16="http://schemas.microsoft.com/office/drawing/2014/main" id="{4129F64B-455A-2B99-DECA-18B762FFE5D5}"/>
                </a:ext>
              </a:extLst>
            </p:cNvPr>
            <p:cNvSpPr txBox="1"/>
            <p:nvPr/>
          </p:nvSpPr>
          <p:spPr>
            <a:xfrm>
              <a:off x="828221" y="4316708"/>
              <a:ext cx="180000" cy="193263"/>
            </a:xfrm>
            <a:prstGeom prst="rect">
              <a:avLst/>
            </a:prstGeom>
            <a:solidFill>
              <a:srgbClr val="009999"/>
            </a:solid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4" name="TextBox 8">
              <a:extLst>
                <a:ext uri="{FF2B5EF4-FFF2-40B4-BE49-F238E27FC236}">
                  <a16:creationId xmlns:a16="http://schemas.microsoft.com/office/drawing/2014/main" id="{41F54F71-2C9D-14B8-7A54-12239BF42A1C}"/>
                </a:ext>
              </a:extLst>
            </p:cNvPr>
            <p:cNvSpPr txBox="1"/>
            <p:nvPr/>
          </p:nvSpPr>
          <p:spPr>
            <a:xfrm>
              <a:off x="4549762" y="4316708"/>
              <a:ext cx="180000" cy="193263"/>
            </a:xfrm>
            <a:prstGeom prst="rect">
              <a:avLst/>
            </a:prstGeom>
            <a:pattFill prst="narHorz">
              <a:fgClr>
                <a:srgbClr val="FF5050"/>
              </a:fgClr>
              <a:bgClr>
                <a:sysClr val="window" lastClr="FFFFFF"/>
              </a:bgClr>
            </a:patt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 name="TextBox 10">
              <a:extLst>
                <a:ext uri="{FF2B5EF4-FFF2-40B4-BE49-F238E27FC236}">
                  <a16:creationId xmlns:a16="http://schemas.microsoft.com/office/drawing/2014/main" id="{3F99B97E-90E9-383E-729E-402F832D89D6}"/>
                </a:ext>
              </a:extLst>
            </p:cNvPr>
            <p:cNvSpPr txBox="1"/>
            <p:nvPr/>
          </p:nvSpPr>
          <p:spPr>
            <a:xfrm>
              <a:off x="4703648" y="4235569"/>
              <a:ext cx="3839622" cy="69395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Arial Nova" panose="020B0504020202020204" pitchFamily="34" charset="0"/>
                  <a:ea typeface="+mn-ea"/>
                  <a:cs typeface="Arial" panose="020B0604020202020204" pitchFamily="34" charset="0"/>
                </a:rPr>
                <a:t>TB patients living with HIV NOT on antiretroviral therapy</a:t>
              </a:r>
              <a:endParaRPr kumimoji="0" lang="en-CH" sz="1200" b="0" i="0" u="none" strike="noStrike" kern="0" cap="none" spc="0" normalizeH="0" baseline="0" noProof="0" dirty="0">
                <a:ln>
                  <a:noFill/>
                </a:ln>
                <a:solidFill>
                  <a:sysClr val="windowText" lastClr="000000">
                    <a:lumMod val="65000"/>
                    <a:lumOff val="35000"/>
                  </a:sysClr>
                </a:solidFill>
                <a:effectLst/>
                <a:uLnTx/>
                <a:uFillTx/>
                <a:latin typeface="Arial Nova" panose="020B05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588713BA-5A64-D2EF-7411-ADE4F3670E0D}"/>
                </a:ext>
              </a:extLst>
            </p:cNvPr>
            <p:cNvSpPr/>
            <p:nvPr/>
          </p:nvSpPr>
          <p:spPr>
            <a:xfrm>
              <a:off x="957696" y="4235569"/>
              <a:ext cx="3290000" cy="49568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Arial Nova" panose="020B0504020202020204" pitchFamily="34" charset="0"/>
                  <a:ea typeface="+mn-ea"/>
                  <a:cs typeface="Arial" panose="020B0604020202020204" pitchFamily="34" charset="0"/>
                </a:rPr>
                <a:t>TB patients living with HIV on antiretroviral therapy</a:t>
              </a:r>
            </a:p>
          </p:txBody>
        </p:sp>
      </p:grpSp>
      <p:graphicFrame>
        <p:nvGraphicFramePr>
          <p:cNvPr id="2" name="Chart 1">
            <a:extLst>
              <a:ext uri="{FF2B5EF4-FFF2-40B4-BE49-F238E27FC236}">
                <a16:creationId xmlns:a16="http://schemas.microsoft.com/office/drawing/2014/main" id="{147EFB37-9F68-4E00-ABF8-C3DD5CEF72A4}"/>
              </a:ext>
            </a:extLst>
          </p:cNvPr>
          <p:cNvGraphicFramePr>
            <a:graphicFrameLocks/>
          </p:cNvGraphicFramePr>
          <p:nvPr/>
        </p:nvGraphicFramePr>
        <p:xfrm>
          <a:off x="771787" y="1840975"/>
          <a:ext cx="10539383" cy="389255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10">
            <a:extLst>
              <a:ext uri="{FF2B5EF4-FFF2-40B4-BE49-F238E27FC236}">
                <a16:creationId xmlns:a16="http://schemas.microsoft.com/office/drawing/2014/main" id="{43536E89-CB90-5026-0F77-6E91224AF904}"/>
              </a:ext>
            </a:extLst>
          </p:cNvPr>
          <p:cNvSpPr txBox="1">
            <a:spLocks noChangeArrowheads="1"/>
          </p:cNvSpPr>
          <p:nvPr/>
        </p:nvSpPr>
        <p:spPr bwMode="auto">
          <a:xfrm>
            <a:off x="0" y="6602575"/>
            <a:ext cx="883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5"/>
              </a:rPr>
              <a:t>www.aidsdatahub.org</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10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(2023). Global TB Report 2023</a:t>
            </a:r>
          </a:p>
        </p:txBody>
      </p:sp>
    </p:spTree>
    <p:extLst>
      <p:ext uri="{BB962C8B-B14F-4D97-AF65-F5344CB8AC3E}">
        <p14:creationId xmlns:p14="http://schemas.microsoft.com/office/powerpoint/2010/main" val="205070626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400">
              <a:defRPr/>
            </a:pPr>
            <a:fld id="{9734A0AC-F953-4587-90BC-4DB593D9F0A7}" type="slidenum">
              <a:rPr lang="th-TH">
                <a:solidFill>
                  <a:prstClr val="black">
                    <a:tint val="75000"/>
                  </a:prstClr>
                </a:solidFill>
                <a:latin typeface="Arial"/>
                <a:cs typeface="Cordia New" panose="020B0304020202020204" pitchFamily="34" charset="-34"/>
              </a:rPr>
              <a:pPr defTabSz="914400">
                <a:defRPr/>
              </a:pPr>
              <a:t>9</a:t>
            </a:fld>
            <a:endParaRPr lang="th-TH" dirty="0">
              <a:solidFill>
                <a:prstClr val="black">
                  <a:tint val="75000"/>
                </a:prstClr>
              </a:solidFill>
              <a:latin typeface="Arial"/>
              <a:cs typeface="Cordia New" panose="020B0304020202020204" pitchFamily="34" charset="-34"/>
            </a:endParaRPr>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defTabSz="914400" eaLnBrk="1" fontAlgn="base" hangingPunct="1">
              <a:spcBef>
                <a:spcPct val="20000"/>
              </a:spcBef>
              <a:spcAft>
                <a:spcPct val="0"/>
              </a:spcAft>
              <a:defRPr/>
            </a:pPr>
            <a:r>
              <a:rPr lang="en-US" sz="4000" dirty="0">
                <a:solidFill>
                  <a:srgbClr val="C00000"/>
                </a:solidFill>
              </a:rPr>
              <a:t>THANK YOU</a:t>
            </a:r>
          </a:p>
          <a:p>
            <a:pPr algn="ctr" defTabSz="914400" eaLnBrk="1" fontAlgn="base" hangingPunct="1">
              <a:spcBef>
                <a:spcPct val="20000"/>
              </a:spcBef>
              <a:spcAft>
                <a:spcPct val="0"/>
              </a:spcAft>
              <a:defRPr/>
            </a:pPr>
            <a:endParaRPr lang="en-US" sz="4000" dirty="0">
              <a:solidFill>
                <a:srgbClr val="C00000"/>
              </a:solidFill>
            </a:endParaRPr>
          </a:p>
          <a:p>
            <a:pPr algn="ctr" defTabSz="914400" eaLnBrk="1" fontAlgn="base" hangingPunct="1">
              <a:spcBef>
                <a:spcPct val="20000"/>
              </a:spcBef>
              <a:spcAft>
                <a:spcPct val="0"/>
              </a:spcAft>
              <a:defRPr/>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r>
              <a:rPr lang="en-US" sz="1400" i="1" dirty="0">
                <a:solidFill>
                  <a:srgbClr val="C00000"/>
                </a:solidFill>
              </a:rPr>
              <a:t>Data shown in this slide set  are comprehensive to the extent they are available from country reports. Please inform us if you know of sources where more recent data can be used.  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defTabSz="914400" eaLnBrk="1" fontAlgn="base" hangingPunct="1">
              <a:spcBef>
                <a:spcPct val="20000"/>
              </a:spcBef>
              <a:spcAft>
                <a:spcPct val="0"/>
              </a:spcAft>
              <a:defRPr/>
            </a:pPr>
            <a:endParaRPr lang="en-US" sz="1600" dirty="0">
              <a:solidFill>
                <a:srgbClr val="C00000"/>
              </a:solidFill>
            </a:endParaRPr>
          </a:p>
        </p:txBody>
      </p:sp>
    </p:spTree>
    <p:extLst>
      <p:ext uri="{BB962C8B-B14F-4D97-AF65-F5344CB8AC3E}">
        <p14:creationId xmlns:p14="http://schemas.microsoft.com/office/powerpoint/2010/main" val="2046338014"/>
      </p:ext>
    </p:extLst>
  </p:cSld>
  <p:clrMapOvr>
    <a:masterClrMapping/>
  </p:clrMapOvr>
</p:sld>
</file>

<file path=ppt/theme/theme1.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2781</TotalTime>
  <Words>635</Words>
  <Application>Microsoft Office PowerPoint</Application>
  <PresentationFormat>Widescreen</PresentationFormat>
  <Paragraphs>122</Paragraphs>
  <Slides>9</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ＭＳ Ｐゴシック</vt:lpstr>
      <vt:lpstr>Aptos</vt:lpstr>
      <vt:lpstr>Aptos Display</vt:lpstr>
      <vt:lpstr>Arial</vt:lpstr>
      <vt:lpstr>Arial Nova</vt:lpstr>
      <vt:lpstr>Calibri</vt:lpstr>
      <vt:lpstr>1_Layout</vt:lpstr>
      <vt:lpstr>2_Cover Design</vt:lpstr>
      <vt:lpstr>3_Cover Design</vt:lpstr>
      <vt:lpstr>4_Layout</vt:lpstr>
      <vt:lpstr>Office Theme</vt:lpstr>
      <vt:lpstr>TB-HIV</vt:lpstr>
      <vt:lpstr>PowerPoint Presentation</vt:lpstr>
      <vt:lpstr>PowerPoint Presentation</vt:lpstr>
      <vt:lpstr>Over a third of high TB burden countries are in Asia and the Pacific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HTIN, Khin Cho</dc:creator>
  <cp:lastModifiedBy>SHWE, Ye Yu</cp:lastModifiedBy>
  <cp:revision>62</cp:revision>
  <dcterms:created xsi:type="dcterms:W3CDTF">2018-03-28T09:34:02Z</dcterms:created>
  <dcterms:modified xsi:type="dcterms:W3CDTF">2024-07-09T02:36:48Z</dcterms:modified>
</cp:coreProperties>
</file>