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0.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4.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7.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0.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1.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12.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13.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800" r:id="rId5"/>
    <p:sldMasterId id="2147483935" r:id="rId6"/>
    <p:sldMasterId id="2147483968" r:id="rId7"/>
    <p:sldMasterId id="2147483978" r:id="rId8"/>
    <p:sldMasterId id="2147483988" r:id="rId9"/>
    <p:sldMasterId id="2147484010" r:id="rId10"/>
    <p:sldMasterId id="2147484020" r:id="rId11"/>
    <p:sldMasterId id="2147484030" r:id="rId12"/>
    <p:sldMasterId id="2147484039" r:id="rId13"/>
    <p:sldMasterId id="2147484049" r:id="rId14"/>
    <p:sldMasterId id="2147484058" r:id="rId15"/>
    <p:sldMasterId id="2147484067" r:id="rId16"/>
    <p:sldMasterId id="2147484080" r:id="rId17"/>
    <p:sldMasterId id="2147484090" r:id="rId18"/>
  </p:sldMasterIdLst>
  <p:notesMasterIdLst>
    <p:notesMasterId r:id="rId43"/>
  </p:notesMasterIdLst>
  <p:handoutMasterIdLst>
    <p:handoutMasterId r:id="rId44"/>
  </p:handoutMasterIdLst>
  <p:sldIdLst>
    <p:sldId id="266" r:id="rId19"/>
    <p:sldId id="268" r:id="rId20"/>
    <p:sldId id="271" r:id="rId21"/>
    <p:sldId id="2147375651" r:id="rId22"/>
    <p:sldId id="2147375656" r:id="rId23"/>
    <p:sldId id="5020" r:id="rId24"/>
    <p:sldId id="5021" r:id="rId25"/>
    <p:sldId id="360" r:id="rId26"/>
    <p:sldId id="292" r:id="rId27"/>
    <p:sldId id="5022" r:id="rId28"/>
    <p:sldId id="1008" r:id="rId29"/>
    <p:sldId id="1009" r:id="rId30"/>
    <p:sldId id="1010" r:id="rId31"/>
    <p:sldId id="606" r:id="rId32"/>
    <p:sldId id="1011" r:id="rId33"/>
    <p:sldId id="296" r:id="rId34"/>
    <p:sldId id="1015" r:id="rId35"/>
    <p:sldId id="351" r:id="rId36"/>
    <p:sldId id="925" r:id="rId37"/>
    <p:sldId id="308" r:id="rId38"/>
    <p:sldId id="2147375658" r:id="rId39"/>
    <p:sldId id="5023" r:id="rId40"/>
    <p:sldId id="2147375657" r:id="rId41"/>
    <p:sldId id="311" r:id="rId42"/>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6903C"/>
    <a:srgbClr val="FF99CC"/>
    <a:srgbClr val="FACA00"/>
    <a:srgbClr val="CC99FF"/>
    <a:srgbClr val="ABFFF7"/>
    <a:srgbClr val="00A99A"/>
    <a:srgbClr val="FFFFFF"/>
    <a:srgbClr val="EC008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5" autoAdjust="0"/>
    <p:restoredTop sz="75574" autoAdjust="0"/>
  </p:normalViewPr>
  <p:slideViewPr>
    <p:cSldViewPr>
      <p:cViewPr varScale="1">
        <p:scale>
          <a:sx n="75" d="100"/>
          <a:sy n="75" d="100"/>
        </p:scale>
        <p:origin x="1500" y="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12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w="50800">
              <a:solidFill>
                <a:sysClr val="window" lastClr="FFFFFF"/>
              </a:solidFill>
            </a:ln>
          </c:spPr>
          <c:dPt>
            <c:idx val="0"/>
            <c:bubble3D val="0"/>
            <c:spPr>
              <a:solidFill>
                <a:srgbClr val="92D050"/>
              </a:solidFill>
              <a:ln w="50800">
                <a:solidFill>
                  <a:sysClr val="window" lastClr="FFFFFF"/>
                </a:solidFill>
              </a:ln>
              <a:effectLst/>
            </c:spPr>
            <c:extLst>
              <c:ext xmlns:c16="http://schemas.microsoft.com/office/drawing/2014/chart" uri="{C3380CC4-5D6E-409C-BE32-E72D297353CC}">
                <c16:uniqueId val="{00000001-6CC6-4298-9D21-FD3985F3C0B8}"/>
              </c:ext>
            </c:extLst>
          </c:dPt>
          <c:dPt>
            <c:idx val="1"/>
            <c:bubble3D val="0"/>
            <c:spPr>
              <a:noFill/>
              <a:ln w="50800">
                <a:solidFill>
                  <a:sysClr val="window" lastClr="FFFFFF"/>
                </a:solidFill>
              </a:ln>
              <a:effectLst/>
            </c:spPr>
            <c:extLst>
              <c:ext xmlns:c16="http://schemas.microsoft.com/office/drawing/2014/chart" uri="{C3380CC4-5D6E-409C-BE32-E72D297353CC}">
                <c16:uniqueId val="{00000003-6CC6-4298-9D21-FD3985F3C0B8}"/>
              </c:ext>
            </c:extLst>
          </c:dPt>
          <c:val>
            <c:numRef>
              <c:f>Sheet1!$B$4:$B$5</c:f>
              <c:numCache>
                <c:formatCode>General</c:formatCode>
                <c:ptCount val="2"/>
                <c:pt idx="0">
                  <c:v>79</c:v>
                </c:pt>
                <c:pt idx="1">
                  <c:v>21</c:v>
                </c:pt>
              </c:numCache>
            </c:numRef>
          </c:val>
          <c:extLst>
            <c:ext xmlns:c16="http://schemas.microsoft.com/office/drawing/2014/chart" uri="{C3380CC4-5D6E-409C-BE32-E72D297353CC}">
              <c16:uniqueId val="{00000004-6CC6-4298-9D21-FD3985F3C0B8}"/>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159401880970375E-2"/>
          <c:y val="0.13719581584408136"/>
          <c:w val="0.88996793585029887"/>
          <c:h val="0.54923153853090767"/>
        </c:manualLayout>
      </c:layout>
      <c:barChart>
        <c:barDir val="col"/>
        <c:grouping val="clustered"/>
        <c:varyColors val="0"/>
        <c:ser>
          <c:idx val="0"/>
          <c:order val="0"/>
          <c:tx>
            <c:strRef>
              <c:f>'Consis cnd use withmale clients'!$C$3</c:f>
              <c:strCache>
                <c:ptCount val="1"/>
                <c:pt idx="0">
                  <c:v>last week</c:v>
                </c:pt>
              </c:strCache>
            </c:strRef>
          </c:tx>
          <c:spPr>
            <a:solidFill>
              <a:srgbClr val="E31837"/>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 cnd use withmale clients'!$B$4:$B$11</c:f>
              <c:strCache>
                <c:ptCount val="8"/>
                <c:pt idx="0">
                  <c:v>Bangladesh 
(2020)</c:v>
                </c:pt>
                <c:pt idx="1">
                  <c:v>Pakistan 
(2016)</c:v>
                </c:pt>
                <c:pt idx="2">
                  <c:v>Indonesia*
(2018-19)</c:v>
                </c:pt>
                <c:pt idx="3">
                  <c:v>India 
(2014-2015)</c:v>
                </c:pt>
                <c:pt idx="4">
                  <c:v>Nepal 
(2017)**</c:v>
                </c:pt>
                <c:pt idx="5">
                  <c:v>Lao PDR 
(2012)</c:v>
                </c:pt>
                <c:pt idx="6">
                  <c:v>Cambodia
(2019)</c:v>
                </c:pt>
                <c:pt idx="7">
                  <c:v>Hong Kong SAR 
(2017)</c:v>
                </c:pt>
              </c:strCache>
            </c:strRef>
          </c:cat>
          <c:val>
            <c:numRef>
              <c:f>'Consis cnd use withmale clients'!$C$4:$C$11</c:f>
              <c:numCache>
                <c:formatCode>General</c:formatCode>
                <c:ptCount val="8"/>
              </c:numCache>
            </c:numRef>
          </c:val>
          <c:extLst>
            <c:ext xmlns:c16="http://schemas.microsoft.com/office/drawing/2014/chart" uri="{C3380CC4-5D6E-409C-BE32-E72D297353CC}">
              <c16:uniqueId val="{00000000-5B49-4120-B4C1-D201CF3B9B5D}"/>
            </c:ext>
          </c:extLst>
        </c:ser>
        <c:ser>
          <c:idx val="1"/>
          <c:order val="1"/>
          <c:tx>
            <c:strRef>
              <c:f>'Consis cnd use withmale clients'!$D$3</c:f>
              <c:strCache>
                <c:ptCount val="1"/>
                <c:pt idx="0">
                  <c:v>last month</c:v>
                </c:pt>
              </c:strCache>
            </c:strRef>
          </c:tx>
          <c:spPr>
            <a:solidFill>
              <a:srgbClr val="F6903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 cnd use withmale clients'!$B$4:$B$11</c:f>
              <c:strCache>
                <c:ptCount val="8"/>
                <c:pt idx="0">
                  <c:v>Bangladesh 
(2020)</c:v>
                </c:pt>
                <c:pt idx="1">
                  <c:v>Pakistan 
(2016)</c:v>
                </c:pt>
                <c:pt idx="2">
                  <c:v>Indonesia*
(2018-19)</c:v>
                </c:pt>
                <c:pt idx="3">
                  <c:v>India 
(2014-2015)</c:v>
                </c:pt>
                <c:pt idx="4">
                  <c:v>Nepal 
(2017)**</c:v>
                </c:pt>
                <c:pt idx="5">
                  <c:v>Lao PDR 
(2012)</c:v>
                </c:pt>
                <c:pt idx="6">
                  <c:v>Cambodia
(2019)</c:v>
                </c:pt>
                <c:pt idx="7">
                  <c:v>Hong Kong SAR 
(2017)</c:v>
                </c:pt>
              </c:strCache>
            </c:strRef>
          </c:cat>
          <c:val>
            <c:numRef>
              <c:f>'Consis cnd use withmale clients'!$D$4:$D$11</c:f>
              <c:numCache>
                <c:formatCode>0</c:formatCode>
                <c:ptCount val="8"/>
                <c:pt idx="0" formatCode="General">
                  <c:v>15.6</c:v>
                </c:pt>
                <c:pt idx="1">
                  <c:v>13.1</c:v>
                </c:pt>
                <c:pt idx="2">
                  <c:v>74.099999999999994</c:v>
                </c:pt>
                <c:pt idx="3">
                  <c:v>65.2</c:v>
                </c:pt>
                <c:pt idx="4">
                  <c:v>67.8</c:v>
                </c:pt>
                <c:pt idx="5">
                  <c:v>69.2</c:v>
                </c:pt>
              </c:numCache>
            </c:numRef>
          </c:val>
          <c:extLst>
            <c:ext xmlns:c16="http://schemas.microsoft.com/office/drawing/2014/chart" uri="{C3380CC4-5D6E-409C-BE32-E72D297353CC}">
              <c16:uniqueId val="{00000001-5B49-4120-B4C1-D201CF3B9B5D}"/>
            </c:ext>
          </c:extLst>
        </c:ser>
        <c:ser>
          <c:idx val="2"/>
          <c:order val="2"/>
          <c:tx>
            <c:strRef>
              <c:f>'Consis cnd use withmale clients'!$E$3</c:f>
              <c:strCache>
                <c:ptCount val="1"/>
                <c:pt idx="0">
                  <c:v>last three months</c:v>
                </c:pt>
              </c:strCache>
            </c:strRef>
          </c:tx>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 cnd use withmale clients'!$B$4:$B$11</c:f>
              <c:strCache>
                <c:ptCount val="8"/>
                <c:pt idx="0">
                  <c:v>Bangladesh 
(2020)</c:v>
                </c:pt>
                <c:pt idx="1">
                  <c:v>Pakistan 
(2016)</c:v>
                </c:pt>
                <c:pt idx="2">
                  <c:v>Indonesia*
(2018-19)</c:v>
                </c:pt>
                <c:pt idx="3">
                  <c:v>India 
(2014-2015)</c:v>
                </c:pt>
                <c:pt idx="4">
                  <c:v>Nepal 
(2017)**</c:v>
                </c:pt>
                <c:pt idx="5">
                  <c:v>Lao PDR 
(2012)</c:v>
                </c:pt>
                <c:pt idx="6">
                  <c:v>Cambodia
(2019)</c:v>
                </c:pt>
                <c:pt idx="7">
                  <c:v>Hong Kong SAR 
(2017)</c:v>
                </c:pt>
              </c:strCache>
            </c:strRef>
          </c:cat>
          <c:val>
            <c:numRef>
              <c:f>'Consis cnd use withmale clients'!$E$4:$E$11</c:f>
              <c:numCache>
                <c:formatCode>General</c:formatCode>
                <c:ptCount val="8"/>
              </c:numCache>
            </c:numRef>
          </c:val>
          <c:extLst>
            <c:ext xmlns:c16="http://schemas.microsoft.com/office/drawing/2014/chart" uri="{C3380CC4-5D6E-409C-BE32-E72D297353CC}">
              <c16:uniqueId val="{00000002-5B49-4120-B4C1-D201CF3B9B5D}"/>
            </c:ext>
          </c:extLst>
        </c:ser>
        <c:ser>
          <c:idx val="3"/>
          <c:order val="3"/>
          <c:tx>
            <c:strRef>
              <c:f>'Consis cnd use withmale clients'!$F$3</c:f>
              <c:strCache>
                <c:ptCount val="1"/>
                <c:pt idx="0">
                  <c:v>Last 6 months</c:v>
                </c:pt>
              </c:strCache>
            </c:strRef>
          </c:tx>
          <c:spPr>
            <a:solidFill>
              <a:srgbClr val="00A99A"/>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 cnd use withmale clients'!$B$4:$B$11</c:f>
              <c:strCache>
                <c:ptCount val="8"/>
                <c:pt idx="0">
                  <c:v>Bangladesh 
(2020)</c:v>
                </c:pt>
                <c:pt idx="1">
                  <c:v>Pakistan 
(2016)</c:v>
                </c:pt>
                <c:pt idx="2">
                  <c:v>Indonesia*
(2018-19)</c:v>
                </c:pt>
                <c:pt idx="3">
                  <c:v>India 
(2014-2015)</c:v>
                </c:pt>
                <c:pt idx="4">
                  <c:v>Nepal 
(2017)**</c:v>
                </c:pt>
                <c:pt idx="5">
                  <c:v>Lao PDR 
(2012)</c:v>
                </c:pt>
                <c:pt idx="6">
                  <c:v>Cambodia
(2019)</c:v>
                </c:pt>
                <c:pt idx="7">
                  <c:v>Hong Kong SAR 
(2017)</c:v>
                </c:pt>
              </c:strCache>
            </c:strRef>
          </c:cat>
          <c:val>
            <c:numRef>
              <c:f>'Consis cnd use withmale clients'!$F$4:$F$11</c:f>
              <c:numCache>
                <c:formatCode>General</c:formatCode>
                <c:ptCount val="8"/>
                <c:pt idx="6" formatCode="0">
                  <c:v>56.3</c:v>
                </c:pt>
                <c:pt idx="7" formatCode="0">
                  <c:v>73.3</c:v>
                </c:pt>
              </c:numCache>
            </c:numRef>
          </c:val>
          <c:extLst>
            <c:ext xmlns:c16="http://schemas.microsoft.com/office/drawing/2014/chart" uri="{C3380CC4-5D6E-409C-BE32-E72D297353CC}">
              <c16:uniqueId val="{00000000-05DC-443E-9C96-FBB980D20369}"/>
            </c:ext>
          </c:extLst>
        </c:ser>
        <c:dLbls>
          <c:dLblPos val="outEnd"/>
          <c:showLegendKey val="0"/>
          <c:showVal val="1"/>
          <c:showCatName val="0"/>
          <c:showSerName val="0"/>
          <c:showPercent val="0"/>
          <c:showBubbleSize val="0"/>
        </c:dLbls>
        <c:gapWidth val="86"/>
        <c:overlap val="89"/>
        <c:axId val="317762560"/>
        <c:axId val="317784832"/>
      </c:barChart>
      <c:catAx>
        <c:axId val="317762560"/>
        <c:scaling>
          <c:orientation val="minMax"/>
        </c:scaling>
        <c:delete val="0"/>
        <c:axPos val="b"/>
        <c:numFmt formatCode="General" sourceLinked="0"/>
        <c:majorTickMark val="out"/>
        <c:minorTickMark val="none"/>
        <c:tickLblPos val="nextTo"/>
        <c:crossAx val="317784832"/>
        <c:crosses val="autoZero"/>
        <c:auto val="1"/>
        <c:lblAlgn val="ctr"/>
        <c:lblOffset val="100"/>
        <c:noMultiLvlLbl val="0"/>
      </c:catAx>
      <c:valAx>
        <c:axId val="317784832"/>
        <c:scaling>
          <c:orientation val="minMax"/>
          <c:max val="100"/>
          <c:min val="0"/>
        </c:scaling>
        <c:delete val="0"/>
        <c:axPos val="l"/>
        <c:title>
          <c:tx>
            <c:rich>
              <a:bodyPr rot="0" vert="horz"/>
              <a:lstStyle/>
              <a:p>
                <a:pPr>
                  <a:defRPr/>
                </a:pPr>
                <a:r>
                  <a:rPr lang="en-GB"/>
                  <a:t>%</a:t>
                </a:r>
              </a:p>
            </c:rich>
          </c:tx>
          <c:layout>
            <c:manualLayout>
              <c:xMode val="edge"/>
              <c:yMode val="edge"/>
              <c:x val="5.3820443577694152E-2"/>
              <c:y val="0.1027091660459841"/>
            </c:manualLayout>
          </c:layout>
          <c:overlay val="0"/>
        </c:title>
        <c:numFmt formatCode="General" sourceLinked="1"/>
        <c:majorTickMark val="out"/>
        <c:minorTickMark val="none"/>
        <c:tickLblPos val="nextTo"/>
        <c:crossAx val="317762560"/>
        <c:crosses val="autoZero"/>
        <c:crossBetween val="between"/>
        <c:majorUnit val="20"/>
      </c:valAx>
    </c:plotArea>
    <c:legend>
      <c:legendPos val="t"/>
      <c:legendEntry>
        <c:idx val="0"/>
        <c:delete val="1"/>
      </c:legendEntry>
      <c:legendEntry>
        <c:idx val="2"/>
        <c:delete val="1"/>
      </c:legendEntry>
      <c:layout>
        <c:manualLayout>
          <c:xMode val="edge"/>
          <c:yMode val="edge"/>
          <c:x val="0.1816360856269113"/>
          <c:y val="1.9253287119014431E-2"/>
          <c:w val="0.78910640757061334"/>
          <c:h val="8.6193363810000048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79699786443486E-2"/>
          <c:y val="0.12682887163709536"/>
          <c:w val="0.89753310885685067"/>
          <c:h val="0.61682350488699522"/>
        </c:manualLayout>
      </c:layout>
      <c:barChart>
        <c:barDir val="col"/>
        <c:grouping val="clustered"/>
        <c:varyColors val="0"/>
        <c:ser>
          <c:idx val="0"/>
          <c:order val="0"/>
          <c:tx>
            <c:strRef>
              <c:f>'TG_sold sex'!$C$3</c:f>
              <c:strCache>
                <c:ptCount val="1"/>
                <c:pt idx="0">
                  <c:v>in the last 6 months</c:v>
                </c:pt>
              </c:strCache>
            </c:strRef>
          </c:tx>
          <c:spPr>
            <a:solidFill>
              <a:srgbClr val="FF5050"/>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'TG_sold sex'!$B$4:$B$10</c:f>
              <c:strCache>
                <c:ptCount val="7"/>
                <c:pt idx="0">
                  <c:v>Bangladesh 
(2020)</c:v>
                </c:pt>
                <c:pt idx="1">
                  <c:v>Dhaka, 
Bangladesh 
(2020)</c:v>
                </c:pt>
                <c:pt idx="2">
                  <c:v>Cambodia 
(2016)</c:v>
                </c:pt>
                <c:pt idx="3">
                  <c:v>Philippines 
(2018)*</c:v>
                </c:pt>
                <c:pt idx="4">
                  <c:v>India 
(2014-2015)</c:v>
                </c:pt>
                <c:pt idx="5">
                  <c:v>Indonesia 
(2018-19)**</c:v>
                </c:pt>
                <c:pt idx="6">
                  <c:v>Malaysia 
(2014)</c:v>
                </c:pt>
              </c:strCache>
            </c:strRef>
          </c:cat>
          <c:val>
            <c:numRef>
              <c:f>'TG_sold sex'!$C$4:$C$10</c:f>
              <c:numCache>
                <c:formatCode>General</c:formatCode>
                <c:ptCount val="7"/>
                <c:pt idx="0">
                  <c:v>60.6</c:v>
                </c:pt>
                <c:pt idx="1">
                  <c:v>56.7</c:v>
                </c:pt>
              </c:numCache>
            </c:numRef>
          </c:val>
          <c:extLst>
            <c:ext xmlns:c16="http://schemas.microsoft.com/office/drawing/2014/chart" uri="{C3380CC4-5D6E-409C-BE32-E72D297353CC}">
              <c16:uniqueId val="{00000000-BD33-4185-BB27-085F080EA635}"/>
            </c:ext>
          </c:extLst>
        </c:ser>
        <c:ser>
          <c:idx val="1"/>
          <c:order val="1"/>
          <c:tx>
            <c:strRef>
              <c:f>'TG_sold sex'!$D$3</c:f>
              <c:strCache>
                <c:ptCount val="1"/>
                <c:pt idx="0">
                  <c:v>in last last 12 months</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'TG_sold sex'!$B$4:$B$10</c:f>
              <c:strCache>
                <c:ptCount val="7"/>
                <c:pt idx="0">
                  <c:v>Bangladesh 
(2020)</c:v>
                </c:pt>
                <c:pt idx="1">
                  <c:v>Dhaka, 
Bangladesh 
(2020)</c:v>
                </c:pt>
                <c:pt idx="2">
                  <c:v>Cambodia 
(2016)</c:v>
                </c:pt>
                <c:pt idx="3">
                  <c:v>Philippines 
(2018)*</c:v>
                </c:pt>
                <c:pt idx="4">
                  <c:v>India 
(2014-2015)</c:v>
                </c:pt>
                <c:pt idx="5">
                  <c:v>Indonesia 
(2018-19)**</c:v>
                </c:pt>
                <c:pt idx="6">
                  <c:v>Malaysia 
(2014)</c:v>
                </c:pt>
              </c:strCache>
            </c:strRef>
          </c:cat>
          <c:val>
            <c:numRef>
              <c:f>'TG_sold sex'!$D$4:$D$10</c:f>
              <c:numCache>
                <c:formatCode>General</c:formatCode>
                <c:ptCount val="7"/>
                <c:pt idx="2" formatCode="0">
                  <c:v>29.8</c:v>
                </c:pt>
                <c:pt idx="3" formatCode="0">
                  <c:v>37</c:v>
                </c:pt>
                <c:pt idx="4" formatCode="0">
                  <c:v>54.7</c:v>
                </c:pt>
                <c:pt idx="5" formatCode="0">
                  <c:v>72.5</c:v>
                </c:pt>
              </c:numCache>
            </c:numRef>
          </c:val>
          <c:extLst>
            <c:ext xmlns:c16="http://schemas.microsoft.com/office/drawing/2014/chart" uri="{C3380CC4-5D6E-409C-BE32-E72D297353CC}">
              <c16:uniqueId val="{00000001-BD33-4185-BB27-085F080EA635}"/>
            </c:ext>
          </c:extLst>
        </c:ser>
        <c:ser>
          <c:idx val="2"/>
          <c:order val="2"/>
          <c:tx>
            <c:strRef>
              <c:f>'TG_sold sex'!$E$3</c:f>
              <c:strCache>
                <c:ptCount val="1"/>
                <c:pt idx="0">
                  <c:v>undefined period</c:v>
                </c:pt>
              </c:strCache>
            </c:strRef>
          </c:tx>
          <c:spPr>
            <a:solidFill>
              <a:srgbClr val="00A99A"/>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'TG_sold sex'!$B$4:$B$10</c:f>
              <c:strCache>
                <c:ptCount val="7"/>
                <c:pt idx="0">
                  <c:v>Bangladesh 
(2020)</c:v>
                </c:pt>
                <c:pt idx="1">
                  <c:v>Dhaka, 
Bangladesh 
(2020)</c:v>
                </c:pt>
                <c:pt idx="2">
                  <c:v>Cambodia 
(2016)</c:v>
                </c:pt>
                <c:pt idx="3">
                  <c:v>Philippines 
(2018)*</c:v>
                </c:pt>
                <c:pt idx="4">
                  <c:v>India 
(2014-2015)</c:v>
                </c:pt>
                <c:pt idx="5">
                  <c:v>Indonesia 
(2018-19)**</c:v>
                </c:pt>
                <c:pt idx="6">
                  <c:v>Malaysia 
(2014)</c:v>
                </c:pt>
              </c:strCache>
            </c:strRef>
          </c:cat>
          <c:val>
            <c:numRef>
              <c:f>'TG_sold sex'!$E$4:$E$10</c:f>
              <c:numCache>
                <c:formatCode>General</c:formatCode>
                <c:ptCount val="7"/>
                <c:pt idx="6" formatCode="0">
                  <c:v>86.6</c:v>
                </c:pt>
              </c:numCache>
            </c:numRef>
          </c:val>
          <c:extLst>
            <c:ext xmlns:c16="http://schemas.microsoft.com/office/drawing/2014/chart" uri="{C3380CC4-5D6E-409C-BE32-E72D297353CC}">
              <c16:uniqueId val="{00000002-BD33-4185-BB27-085F080EA635}"/>
            </c:ext>
          </c:extLst>
        </c:ser>
        <c:dLbls>
          <c:dLblPos val="outEnd"/>
          <c:showLegendKey val="0"/>
          <c:showVal val="1"/>
          <c:showCatName val="0"/>
          <c:showSerName val="0"/>
          <c:showPercent val="0"/>
          <c:showBubbleSize val="0"/>
        </c:dLbls>
        <c:gapWidth val="110"/>
        <c:overlap val="99"/>
        <c:axId val="318051456"/>
        <c:axId val="318052992"/>
      </c:barChart>
      <c:catAx>
        <c:axId val="318051456"/>
        <c:scaling>
          <c:orientation val="minMax"/>
        </c:scaling>
        <c:delete val="0"/>
        <c:axPos val="b"/>
        <c:numFmt formatCode="General" sourceLinked="0"/>
        <c:majorTickMark val="out"/>
        <c:minorTickMark val="none"/>
        <c:tickLblPos val="nextTo"/>
        <c:crossAx val="318052992"/>
        <c:crosses val="autoZero"/>
        <c:auto val="1"/>
        <c:lblAlgn val="ctr"/>
        <c:lblOffset val="100"/>
        <c:noMultiLvlLbl val="0"/>
      </c:catAx>
      <c:valAx>
        <c:axId val="318052992"/>
        <c:scaling>
          <c:orientation val="minMax"/>
          <c:max val="100"/>
          <c:min val="0"/>
        </c:scaling>
        <c:delete val="0"/>
        <c:axPos val="l"/>
        <c:title>
          <c:tx>
            <c:rich>
              <a:bodyPr rot="0" vert="horz"/>
              <a:lstStyle/>
              <a:p>
                <a:pPr>
                  <a:defRPr/>
                </a:pPr>
                <a:r>
                  <a:rPr lang="en-GB"/>
                  <a:t>%</a:t>
                </a:r>
              </a:p>
            </c:rich>
          </c:tx>
          <c:layout>
            <c:manualLayout>
              <c:xMode val="edge"/>
              <c:yMode val="edge"/>
              <c:x val="2.1583664071138892E-2"/>
              <c:y val="7.620844279975815E-2"/>
            </c:manualLayout>
          </c:layout>
          <c:overlay val="0"/>
        </c:title>
        <c:numFmt formatCode="General" sourceLinked="1"/>
        <c:majorTickMark val="out"/>
        <c:minorTickMark val="none"/>
        <c:tickLblPos val="nextTo"/>
        <c:crossAx val="318051456"/>
        <c:crosses val="autoZero"/>
        <c:crossBetween val="between"/>
        <c:majorUnit val="20"/>
      </c:valAx>
    </c:plotArea>
    <c:legend>
      <c:legendPos val="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631720550413824E-2"/>
          <c:y val="0.1223778784031702"/>
          <c:w val="0.90584078113531807"/>
          <c:h val="0.69863216316710408"/>
        </c:manualLayout>
      </c:layout>
      <c:barChart>
        <c:barDir val="col"/>
        <c:grouping val="clustered"/>
        <c:varyColors val="0"/>
        <c:ser>
          <c:idx val="0"/>
          <c:order val="0"/>
          <c:tx>
            <c:strRef>
              <c:f>'TG_Drug use'!$B$3</c:f>
              <c:strCache>
                <c:ptCount val="1"/>
                <c:pt idx="0">
                  <c:v>ever</c:v>
                </c:pt>
              </c:strCache>
            </c:strRef>
          </c:tx>
          <c:spPr>
            <a:solidFill>
              <a:srgbClr val="CDC884"/>
            </a:solidFill>
            <a:ln>
              <a:noFill/>
            </a:ln>
          </c:spPr>
          <c:invertIfNegative val="0"/>
          <c:dLbls>
            <c:dLbl>
              <c:idx val="2"/>
              <c:numFmt formatCode="#,##0" sourceLinked="0"/>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599-449D-AE57-2CFEBD66138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'TG_Drug use'!$A$4:$A$10</c:f>
              <c:strCache>
                <c:ptCount val="7"/>
                <c:pt idx="0">
                  <c:v>Bangladesh
(2020)</c:v>
                </c:pt>
                <c:pt idx="1">
                  <c:v>Cambodia
 (2019)</c:v>
                </c:pt>
                <c:pt idx="2">
                  <c:v>India
(2014-2015)</c:v>
                </c:pt>
                <c:pt idx="3">
                  <c:v>Indonesia 
(2018-19)</c:v>
                </c:pt>
                <c:pt idx="4">
                  <c:v>Malaysia 
(2014)</c:v>
                </c:pt>
                <c:pt idx="5">
                  <c:v>PNG 
(2016-17) *</c:v>
                </c:pt>
                <c:pt idx="6">
                  <c:v>Paksitan 
(2016-17)</c:v>
                </c:pt>
              </c:strCache>
            </c:strRef>
          </c:cat>
          <c:val>
            <c:numRef>
              <c:f>'TG_Drug use'!$B$4:$B$10</c:f>
              <c:numCache>
                <c:formatCode>General</c:formatCode>
                <c:ptCount val="7"/>
                <c:pt idx="0">
                  <c:v>0.1</c:v>
                </c:pt>
                <c:pt idx="5">
                  <c:v>1.9</c:v>
                </c:pt>
              </c:numCache>
            </c:numRef>
          </c:val>
          <c:extLst>
            <c:ext xmlns:c16="http://schemas.microsoft.com/office/drawing/2014/chart" uri="{C3380CC4-5D6E-409C-BE32-E72D297353CC}">
              <c16:uniqueId val="{00000001-2D86-495A-AED7-16FC910FB6EE}"/>
            </c:ext>
          </c:extLst>
        </c:ser>
        <c:ser>
          <c:idx val="1"/>
          <c:order val="1"/>
          <c:tx>
            <c:strRef>
              <c:f>'TG_Drug use'!$C$3</c:f>
              <c:strCache>
                <c:ptCount val="1"/>
                <c:pt idx="0">
                  <c:v>last 3 months</c:v>
                </c:pt>
              </c:strCache>
            </c:strRef>
          </c:tx>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'TG_Drug use'!$A$4:$A$10</c:f>
              <c:strCache>
                <c:ptCount val="7"/>
                <c:pt idx="0">
                  <c:v>Bangladesh
(2020)</c:v>
                </c:pt>
                <c:pt idx="1">
                  <c:v>Cambodia
 (2019)</c:v>
                </c:pt>
                <c:pt idx="2">
                  <c:v>India
(2014-2015)</c:v>
                </c:pt>
                <c:pt idx="3">
                  <c:v>Indonesia 
(2018-19)</c:v>
                </c:pt>
                <c:pt idx="4">
                  <c:v>Malaysia 
(2014)</c:v>
                </c:pt>
                <c:pt idx="5">
                  <c:v>PNG 
(2016-17) *</c:v>
                </c:pt>
                <c:pt idx="6">
                  <c:v>Paksitan 
(2016-17)</c:v>
                </c:pt>
              </c:strCache>
            </c:strRef>
          </c:cat>
          <c:val>
            <c:numRef>
              <c:f>'TG_Drug use'!$C$4:$C$10</c:f>
              <c:numCache>
                <c:formatCode>General</c:formatCode>
                <c:ptCount val="7"/>
                <c:pt idx="1">
                  <c:v>0.2</c:v>
                </c:pt>
                <c:pt idx="2">
                  <c:v>3.7</c:v>
                </c:pt>
              </c:numCache>
            </c:numRef>
          </c:val>
          <c:extLst>
            <c:ext xmlns:c16="http://schemas.microsoft.com/office/drawing/2014/chart" uri="{C3380CC4-5D6E-409C-BE32-E72D297353CC}">
              <c16:uniqueId val="{00000002-2D86-495A-AED7-16FC910FB6EE}"/>
            </c:ext>
          </c:extLst>
        </c:ser>
        <c:ser>
          <c:idx val="2"/>
          <c:order val="2"/>
          <c:tx>
            <c:strRef>
              <c:f>'TG_Drug use'!$D$3</c:f>
              <c:strCache>
                <c:ptCount val="1"/>
                <c:pt idx="0">
                  <c:v>last year</c:v>
                </c:pt>
              </c:strCache>
            </c:strRef>
          </c:tx>
          <c:spPr>
            <a:solidFill>
              <a:srgbClr val="00A99A"/>
            </a:solidFill>
            <a:ln>
              <a:noFill/>
            </a:ln>
          </c:spPr>
          <c:invertIfNegative val="0"/>
          <c:dLbls>
            <c:dLbl>
              <c:idx val="4"/>
              <c:numFmt formatCode="#,##0" sourceLinked="0"/>
              <c:spPr>
                <a:noFill/>
                <a:ln>
                  <a:noFill/>
                </a:ln>
                <a:effectLst/>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599-449D-AE57-2CFEBD66138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'TG_Drug use'!$A$4:$A$10</c:f>
              <c:strCache>
                <c:ptCount val="7"/>
                <c:pt idx="0">
                  <c:v>Bangladesh
(2020)</c:v>
                </c:pt>
                <c:pt idx="1">
                  <c:v>Cambodia
 (2019)</c:v>
                </c:pt>
                <c:pt idx="2">
                  <c:v>India
(2014-2015)</c:v>
                </c:pt>
                <c:pt idx="3">
                  <c:v>Indonesia 
(2018-19)</c:v>
                </c:pt>
                <c:pt idx="4">
                  <c:v>Malaysia 
(2014)</c:v>
                </c:pt>
                <c:pt idx="5">
                  <c:v>PNG 
(2016-17) *</c:v>
                </c:pt>
                <c:pt idx="6">
                  <c:v>Paksitan 
(2016-17)</c:v>
                </c:pt>
              </c:strCache>
            </c:strRef>
          </c:cat>
          <c:val>
            <c:numRef>
              <c:f>'TG_Drug use'!$D$4:$D$10</c:f>
              <c:numCache>
                <c:formatCode>General</c:formatCode>
                <c:ptCount val="7"/>
                <c:pt idx="3">
                  <c:v>1.2</c:v>
                </c:pt>
                <c:pt idx="4" formatCode="0.0">
                  <c:v>1.2</c:v>
                </c:pt>
                <c:pt idx="6" formatCode="0.0">
                  <c:v>2.4</c:v>
                </c:pt>
              </c:numCache>
            </c:numRef>
          </c:val>
          <c:extLst>
            <c:ext xmlns:c16="http://schemas.microsoft.com/office/drawing/2014/chart" uri="{C3380CC4-5D6E-409C-BE32-E72D297353CC}">
              <c16:uniqueId val="{00000003-2D86-495A-AED7-16FC910FB6EE}"/>
            </c:ext>
          </c:extLst>
        </c:ser>
        <c:dLbls>
          <c:dLblPos val="outEnd"/>
          <c:showLegendKey val="0"/>
          <c:showVal val="1"/>
          <c:showCatName val="0"/>
          <c:showSerName val="0"/>
          <c:showPercent val="0"/>
          <c:showBubbleSize val="0"/>
        </c:dLbls>
        <c:gapWidth val="72"/>
        <c:overlap val="100"/>
        <c:axId val="317909248"/>
        <c:axId val="317919232"/>
      </c:barChart>
      <c:catAx>
        <c:axId val="317909248"/>
        <c:scaling>
          <c:orientation val="minMax"/>
        </c:scaling>
        <c:delete val="0"/>
        <c:axPos val="b"/>
        <c:numFmt formatCode="General" sourceLinked="0"/>
        <c:majorTickMark val="out"/>
        <c:minorTickMark val="none"/>
        <c:tickLblPos val="nextTo"/>
        <c:crossAx val="317919232"/>
        <c:crosses val="autoZero"/>
        <c:auto val="1"/>
        <c:lblAlgn val="ctr"/>
        <c:lblOffset val="100"/>
        <c:noMultiLvlLbl val="0"/>
      </c:catAx>
      <c:valAx>
        <c:axId val="317919232"/>
        <c:scaling>
          <c:orientation val="minMax"/>
          <c:max val="5"/>
        </c:scaling>
        <c:delete val="0"/>
        <c:axPos val="l"/>
        <c:title>
          <c:tx>
            <c:rich>
              <a:bodyPr rot="0" vert="horz"/>
              <a:lstStyle/>
              <a:p>
                <a:pPr>
                  <a:defRPr/>
                </a:pPr>
                <a:r>
                  <a:rPr lang="en-GB"/>
                  <a:t>%</a:t>
                </a:r>
              </a:p>
            </c:rich>
          </c:tx>
          <c:layout>
            <c:manualLayout>
              <c:xMode val="edge"/>
              <c:yMode val="edge"/>
              <c:x val="1.3474797445408236E-2"/>
              <c:y val="5.217101238956371E-2"/>
            </c:manualLayout>
          </c:layout>
          <c:overlay val="0"/>
        </c:title>
        <c:numFmt formatCode="General" sourceLinked="1"/>
        <c:majorTickMark val="out"/>
        <c:minorTickMark val="none"/>
        <c:tickLblPos val="nextTo"/>
        <c:crossAx val="317909248"/>
        <c:crosses val="autoZero"/>
        <c:crossBetween val="between"/>
        <c:majorUnit val="1"/>
      </c:valAx>
    </c:plotArea>
    <c:legend>
      <c:legendPos val="t"/>
      <c:layout>
        <c:manualLayout>
          <c:xMode val="edge"/>
          <c:yMode val="edge"/>
          <c:x val="0.25674645020526288"/>
          <c:y val="2.4781765349408683E-2"/>
          <c:w val="0.52746874597951621"/>
          <c:h val="0.10157737139019327"/>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185325075892503"/>
          <c:y val="2.4366607735639225E-2"/>
          <c:w val="0.36081905316441093"/>
          <c:h val="0.91467119548977027"/>
        </c:manualLayout>
      </c:layout>
      <c:barChart>
        <c:barDir val="bar"/>
        <c:grouping val="clustered"/>
        <c:varyColors val="0"/>
        <c:ser>
          <c:idx val="0"/>
          <c:order val="0"/>
          <c:tx>
            <c:strRef>
              <c:f>'TG stigma and violence'!$D$2</c:f>
              <c:strCache>
                <c:ptCount val="1"/>
                <c:pt idx="0">
                  <c:v>Bangladesh (2015)*</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violence'!$D$3:$D$15</c:f>
              <c:numCache>
                <c:formatCode>General</c:formatCode>
                <c:ptCount val="13"/>
                <c:pt idx="0" formatCode="0">
                  <c:v>10</c:v>
                </c:pt>
                <c:pt idx="3" formatCode="0">
                  <c:v>32</c:v>
                </c:pt>
              </c:numCache>
            </c:numRef>
          </c:val>
          <c:extLst>
            <c:ext xmlns:c16="http://schemas.microsoft.com/office/drawing/2014/chart" uri="{C3380CC4-5D6E-409C-BE32-E72D297353CC}">
              <c16:uniqueId val="{00000000-9118-494C-BCC2-3069CFA7395B}"/>
            </c:ext>
          </c:extLst>
        </c:ser>
        <c:ser>
          <c:idx val="1"/>
          <c:order val="1"/>
          <c:tx>
            <c:strRef>
              <c:f>'TG stigma and violence'!$E$2</c:f>
              <c:strCache>
                <c:ptCount val="1"/>
                <c:pt idx="0">
                  <c:v>Cambodia (2016)</c:v>
                </c:pt>
              </c:strCache>
            </c:strRef>
          </c:tx>
          <c:spPr>
            <a:solidFill>
              <a:srgbClr val="33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violence'!$E$3:$E$15</c:f>
              <c:numCache>
                <c:formatCode>General</c:formatCode>
                <c:ptCount val="13"/>
                <c:pt idx="6" formatCode="0">
                  <c:v>39.200000000000003</c:v>
                </c:pt>
                <c:pt idx="8" formatCode="0">
                  <c:v>23.6</c:v>
                </c:pt>
                <c:pt idx="10" formatCode="0">
                  <c:v>10.5</c:v>
                </c:pt>
              </c:numCache>
            </c:numRef>
          </c:val>
          <c:extLst>
            <c:ext xmlns:c16="http://schemas.microsoft.com/office/drawing/2014/chart" uri="{C3380CC4-5D6E-409C-BE32-E72D297353CC}">
              <c16:uniqueId val="{00000001-9118-494C-BCC2-3069CFA7395B}"/>
            </c:ext>
          </c:extLst>
        </c:ser>
        <c:ser>
          <c:idx val="2"/>
          <c:order val="2"/>
          <c:tx>
            <c:strRef>
              <c:f>'TG stigma and violence'!$F$2</c:f>
              <c:strCache>
                <c:ptCount val="1"/>
                <c:pt idx="0">
                  <c:v>Fiji (2012)*</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violence'!$F$3:$F$15</c:f>
              <c:numCache>
                <c:formatCode>0</c:formatCode>
                <c:ptCount val="13"/>
                <c:pt idx="1">
                  <c:v>20</c:v>
                </c:pt>
              </c:numCache>
            </c:numRef>
          </c:val>
          <c:extLst>
            <c:ext xmlns:c16="http://schemas.microsoft.com/office/drawing/2014/chart" uri="{C3380CC4-5D6E-409C-BE32-E72D297353CC}">
              <c16:uniqueId val="{00000002-9118-494C-BCC2-3069CFA7395B}"/>
            </c:ext>
          </c:extLst>
        </c:ser>
        <c:ser>
          <c:idx val="3"/>
          <c:order val="3"/>
          <c:tx>
            <c:strRef>
              <c:f>'TG stigma and violence'!$G$2</c:f>
              <c:strCache>
                <c:ptCount val="1"/>
                <c:pt idx="0">
                  <c:v>Nepal (Kathmandu, 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violence'!$G$3:$G$15</c:f>
              <c:numCache>
                <c:formatCode>General</c:formatCode>
                <c:ptCount val="13"/>
                <c:pt idx="2" formatCode="0">
                  <c:v>15.9</c:v>
                </c:pt>
                <c:pt idx="4" formatCode="0">
                  <c:v>7.9</c:v>
                </c:pt>
              </c:numCache>
            </c:numRef>
          </c:val>
          <c:extLst>
            <c:ext xmlns:c16="http://schemas.microsoft.com/office/drawing/2014/chart" uri="{C3380CC4-5D6E-409C-BE32-E72D297353CC}">
              <c16:uniqueId val="{00000003-9118-494C-BCC2-3069CFA7395B}"/>
            </c:ext>
          </c:extLst>
        </c:ser>
        <c:ser>
          <c:idx val="4"/>
          <c:order val="4"/>
          <c:tx>
            <c:strRef>
              <c:f>'TG stigma and violence'!$H$2</c:f>
              <c:strCache>
                <c:ptCount val="1"/>
                <c:pt idx="0">
                  <c:v>Pakistan (2016-17)</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violence'!$H$3:$H$15</c:f>
              <c:numCache>
                <c:formatCode>General</c:formatCode>
                <c:ptCount val="13"/>
                <c:pt idx="7" formatCode="0">
                  <c:v>51.4</c:v>
                </c:pt>
                <c:pt idx="11" formatCode="0">
                  <c:v>19.899999999999999</c:v>
                </c:pt>
              </c:numCache>
            </c:numRef>
          </c:val>
          <c:extLst>
            <c:ext xmlns:c16="http://schemas.microsoft.com/office/drawing/2014/chart" uri="{C3380CC4-5D6E-409C-BE32-E72D297353CC}">
              <c16:uniqueId val="{00000004-9118-494C-BCC2-3069CFA7395B}"/>
            </c:ext>
          </c:extLst>
        </c:ser>
        <c:ser>
          <c:idx val="5"/>
          <c:order val="5"/>
          <c:tx>
            <c:strRef>
              <c:f>'TG stigma and violence'!$I$2</c:f>
              <c:strCache>
                <c:ptCount val="1"/>
                <c:pt idx="0">
                  <c:v>PNG (Port Moresby, 2016-17)</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violence'!$I$3:$I$15</c:f>
              <c:numCache>
                <c:formatCode>General</c:formatCode>
                <c:ptCount val="13"/>
                <c:pt idx="5" formatCode="0">
                  <c:v>24.1</c:v>
                </c:pt>
                <c:pt idx="9" formatCode="0">
                  <c:v>58.5</c:v>
                </c:pt>
              </c:numCache>
            </c:numRef>
          </c:val>
          <c:extLst>
            <c:ext xmlns:c16="http://schemas.microsoft.com/office/drawing/2014/chart" uri="{C3380CC4-5D6E-409C-BE32-E72D297353CC}">
              <c16:uniqueId val="{00000005-9118-494C-BCC2-3069CFA7395B}"/>
            </c:ext>
          </c:extLst>
        </c:ser>
        <c:ser>
          <c:idx val="6"/>
          <c:order val="6"/>
          <c:tx>
            <c:strRef>
              <c:f>'TG stigma and violence'!$J$2</c:f>
              <c:strCache>
                <c:ptCount val="1"/>
                <c:pt idx="0">
                  <c:v>Philippines (Cebu City,2015)*</c:v>
                </c:pt>
              </c:strCache>
            </c:strRef>
          </c:tx>
          <c:spPr>
            <a:solidFill>
              <a:srgbClr val="BA91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violence'!$J$3:$J$15</c:f>
              <c:numCache>
                <c:formatCode>General</c:formatCode>
                <c:ptCount val="13"/>
                <c:pt idx="12" formatCode="0">
                  <c:v>7</c:v>
                </c:pt>
              </c:numCache>
            </c:numRef>
          </c:val>
          <c:extLst>
            <c:ext xmlns:c16="http://schemas.microsoft.com/office/drawing/2014/chart" uri="{C3380CC4-5D6E-409C-BE32-E72D297353CC}">
              <c16:uniqueId val="{00000006-9118-494C-BCC2-3069CFA7395B}"/>
            </c:ext>
          </c:extLst>
        </c:ser>
        <c:dLbls>
          <c:dLblPos val="inBase"/>
          <c:showLegendKey val="0"/>
          <c:showVal val="1"/>
          <c:showCatName val="0"/>
          <c:showSerName val="0"/>
          <c:showPercent val="0"/>
          <c:showBubbleSize val="0"/>
        </c:dLbls>
        <c:gapWidth val="0"/>
        <c:overlap val="90"/>
        <c:axId val="190220544"/>
        <c:axId val="190226432"/>
      </c:barChart>
      <c:catAx>
        <c:axId val="190220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226432"/>
        <c:crosses val="autoZero"/>
        <c:auto val="1"/>
        <c:lblAlgn val="ctr"/>
        <c:lblOffset val="100"/>
        <c:noMultiLvlLbl val="0"/>
      </c:catAx>
      <c:valAx>
        <c:axId val="190226432"/>
        <c:scaling>
          <c:orientation val="minMax"/>
          <c:max val="60"/>
          <c:min val="0"/>
        </c:scaling>
        <c:delete val="0"/>
        <c:axPos val="b"/>
        <c:majorGridlines>
          <c:spPr>
            <a:ln w="15875" cap="flat" cmpd="sng" algn="ctr">
              <a:solidFill>
                <a:schemeClr val="bg1">
                  <a:lumMod val="7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0.71064826921653301"/>
              <c:y val="0.94906067862612264"/>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220544"/>
        <c:crosses val="autoZero"/>
        <c:crossBetween val="between"/>
        <c:majorUnit val="15"/>
      </c:valAx>
      <c:spPr>
        <a:noFill/>
        <a:ln>
          <a:noFill/>
        </a:ln>
        <a:effectLst/>
      </c:spPr>
    </c:plotArea>
    <c:legend>
      <c:legendPos val="r"/>
      <c:layout>
        <c:manualLayout>
          <c:xMode val="edge"/>
          <c:yMode val="edge"/>
          <c:x val="0.72539372029829574"/>
          <c:y val="4.3162764928098618E-2"/>
          <c:w val="0.26553604992994168"/>
          <c:h val="0.8358151842035430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495796763322596E-2"/>
          <c:y val="0.10159090909090909"/>
          <c:w val="0.91924813909565584"/>
          <c:h val="0.67315309636797727"/>
        </c:manualLayout>
      </c:layout>
      <c:barChart>
        <c:barDir val="col"/>
        <c:grouping val="clustered"/>
        <c:varyColors val="0"/>
        <c:ser>
          <c:idx val="0"/>
          <c:order val="0"/>
          <c:spPr>
            <a:solidFill>
              <a:srgbClr val="FF505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knowledge!$B$4:$B$8</c:f>
              <c:strCache>
                <c:ptCount val="5"/>
                <c:pt idx="0">
                  <c:v>Indonesia 
(2018-19)*</c:v>
                </c:pt>
                <c:pt idx="1">
                  <c:v>Bangladesh 
(2020)</c:v>
                </c:pt>
                <c:pt idx="2">
                  <c:v>Philippines
(2018)</c:v>
                </c:pt>
                <c:pt idx="3">
                  <c:v>Fiji 
(2012)</c:v>
                </c:pt>
                <c:pt idx="4">
                  <c:v>India 
(2019-20)</c:v>
                </c:pt>
              </c:strCache>
            </c:strRef>
          </c:cat>
          <c:val>
            <c:numRef>
              <c:f>knowledge!$C$4:$C$8</c:f>
              <c:numCache>
                <c:formatCode>0</c:formatCode>
                <c:ptCount val="5"/>
                <c:pt idx="0">
                  <c:v>43.5</c:v>
                </c:pt>
                <c:pt idx="1">
                  <c:v>19.899999999999999</c:v>
                </c:pt>
                <c:pt idx="2" formatCode="General">
                  <c:v>32</c:v>
                </c:pt>
                <c:pt idx="3" formatCode="General">
                  <c:v>41</c:v>
                </c:pt>
                <c:pt idx="4">
                  <c:v>45.3</c:v>
                </c:pt>
              </c:numCache>
            </c:numRef>
          </c:val>
          <c:extLst>
            <c:ext xmlns:c16="http://schemas.microsoft.com/office/drawing/2014/chart" uri="{C3380CC4-5D6E-409C-BE32-E72D297353CC}">
              <c16:uniqueId val="{00000000-CB31-4965-A470-44B1CA6750B0}"/>
            </c:ext>
          </c:extLst>
        </c:ser>
        <c:dLbls>
          <c:showLegendKey val="0"/>
          <c:showVal val="0"/>
          <c:showCatName val="0"/>
          <c:showSerName val="0"/>
          <c:showPercent val="0"/>
          <c:showBubbleSize val="0"/>
        </c:dLbls>
        <c:gapWidth val="150"/>
        <c:axId val="182427008"/>
        <c:axId val="182441088"/>
      </c:barChart>
      <c:catAx>
        <c:axId val="182427008"/>
        <c:scaling>
          <c:orientation val="minMax"/>
        </c:scaling>
        <c:delete val="0"/>
        <c:axPos val="b"/>
        <c:numFmt formatCode="General" sourceLinked="0"/>
        <c:majorTickMark val="out"/>
        <c:minorTickMark val="none"/>
        <c:tickLblPos val="nextTo"/>
        <c:crossAx val="182441088"/>
        <c:crosses val="autoZero"/>
        <c:auto val="1"/>
        <c:lblAlgn val="ctr"/>
        <c:lblOffset val="100"/>
        <c:noMultiLvlLbl val="0"/>
      </c:catAx>
      <c:valAx>
        <c:axId val="182441088"/>
        <c:scaling>
          <c:orientation val="minMax"/>
          <c:max val="100"/>
        </c:scaling>
        <c:delete val="0"/>
        <c:axPos val="l"/>
        <c:title>
          <c:tx>
            <c:rich>
              <a:bodyPr rot="0" vert="horz"/>
              <a:lstStyle/>
              <a:p>
                <a:pPr>
                  <a:defRPr/>
                </a:pPr>
                <a:r>
                  <a:rPr lang="en-GB"/>
                  <a:t>%</a:t>
                </a:r>
              </a:p>
            </c:rich>
          </c:tx>
          <c:layout>
            <c:manualLayout>
              <c:xMode val="edge"/>
              <c:yMode val="edge"/>
              <c:x val="4.7051438729030101E-2"/>
              <c:y val="5.8031287928175697E-2"/>
            </c:manualLayout>
          </c:layout>
          <c:overlay val="0"/>
        </c:title>
        <c:numFmt formatCode="0" sourceLinked="1"/>
        <c:majorTickMark val="out"/>
        <c:minorTickMark val="none"/>
        <c:tickLblPos val="nextTo"/>
        <c:crossAx val="182427008"/>
        <c:crosses val="autoZero"/>
        <c:crossBetween val="between"/>
        <c:majorUnit val="20"/>
      </c:valAx>
    </c:plotArea>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F26B73"/>
              </a:solidFill>
              <a:ln w="31750">
                <a:solidFill>
                  <a:schemeClr val="bg1"/>
                </a:solidFill>
              </a:ln>
            </c:spPr>
            <c:extLst>
              <c:ext xmlns:c16="http://schemas.microsoft.com/office/drawing/2014/chart" uri="{C3380CC4-5D6E-409C-BE32-E72D297353CC}">
                <c16:uniqueId val="{00000001-DAE3-417F-881F-028F3A20D88F}"/>
              </c:ext>
            </c:extLst>
          </c:dPt>
          <c:val>
            <c:numRef>
              <c:f>Sheet7!$D$6:$E$6</c:f>
              <c:numCache>
                <c:formatCode>0</c:formatCode>
                <c:ptCount val="2"/>
                <c:pt idx="0">
                  <c:v>20.3</c:v>
                </c:pt>
                <c:pt idx="1">
                  <c:v>79.7</c:v>
                </c:pt>
              </c:numCache>
            </c:numRef>
          </c:val>
          <c:extLst>
            <c:ext xmlns:c16="http://schemas.microsoft.com/office/drawing/2014/chart" uri="{C3380CC4-5D6E-409C-BE32-E72D297353CC}">
              <c16:uniqueId val="{00000002-DAE3-417F-881F-028F3A20D88F}"/>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C54C3F"/>
              </a:solidFill>
              <a:ln w="31750">
                <a:solidFill>
                  <a:schemeClr val="bg1"/>
                </a:solidFill>
              </a:ln>
            </c:spPr>
            <c:extLst>
              <c:ext xmlns:c16="http://schemas.microsoft.com/office/drawing/2014/chart" uri="{C3380CC4-5D6E-409C-BE32-E72D297353CC}">
                <c16:uniqueId val="{00000001-3D30-43E2-A8B8-3C8C752DCD0B}"/>
              </c:ext>
            </c:extLst>
          </c:dPt>
          <c:val>
            <c:numRef>
              <c:f>Sheet7!$D$4:$E$4</c:f>
              <c:numCache>
                <c:formatCode>0</c:formatCode>
                <c:ptCount val="2"/>
                <c:pt idx="0">
                  <c:v>25.9</c:v>
                </c:pt>
                <c:pt idx="1">
                  <c:v>74.099999999999994</c:v>
                </c:pt>
              </c:numCache>
            </c:numRef>
          </c:val>
          <c:extLst>
            <c:ext xmlns:c16="http://schemas.microsoft.com/office/drawing/2014/chart" uri="{C3380CC4-5D6E-409C-BE32-E72D297353CC}">
              <c16:uniqueId val="{00000002-3D30-43E2-A8B8-3C8C752DCD0B}"/>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FF9900"/>
              </a:solidFill>
              <a:ln w="31750">
                <a:solidFill>
                  <a:schemeClr val="bg1"/>
                </a:solidFill>
              </a:ln>
            </c:spPr>
            <c:extLst>
              <c:ext xmlns:c16="http://schemas.microsoft.com/office/drawing/2014/chart" uri="{C3380CC4-5D6E-409C-BE32-E72D297353CC}">
                <c16:uniqueId val="{00000001-903F-4FF3-BBD4-BEAF5F99791A}"/>
              </c:ext>
            </c:extLst>
          </c:dPt>
          <c:val>
            <c:numRef>
              <c:f>Sheet7!$D$5:$E$5</c:f>
              <c:numCache>
                <c:formatCode>0</c:formatCode>
                <c:ptCount val="2"/>
                <c:pt idx="0">
                  <c:v>18.100000000000001</c:v>
                </c:pt>
                <c:pt idx="1">
                  <c:v>81.900000000000006</c:v>
                </c:pt>
              </c:numCache>
            </c:numRef>
          </c:val>
          <c:extLst>
            <c:ext xmlns:c16="http://schemas.microsoft.com/office/drawing/2014/chart" uri="{C3380CC4-5D6E-409C-BE32-E72D297353CC}">
              <c16:uniqueId val="{00000002-903F-4FF3-BBD4-BEAF5F99791A}"/>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FB5033"/>
              </a:solidFill>
              <a:ln w="31750">
                <a:solidFill>
                  <a:schemeClr val="bg1"/>
                </a:solidFill>
              </a:ln>
            </c:spPr>
            <c:extLst>
              <c:ext xmlns:c16="http://schemas.microsoft.com/office/drawing/2014/chart" uri="{C3380CC4-5D6E-409C-BE32-E72D297353CC}">
                <c16:uniqueId val="{00000001-4D85-4663-9895-A19882BD3E7A}"/>
              </c:ext>
            </c:extLst>
          </c:dPt>
          <c:val>
            <c:numRef>
              <c:f>Sheet7!$D$7:$E$7</c:f>
              <c:numCache>
                <c:formatCode>0</c:formatCode>
                <c:ptCount val="2"/>
                <c:pt idx="0">
                  <c:v>16.600000000000001</c:v>
                </c:pt>
                <c:pt idx="1">
                  <c:v>83.4</c:v>
                </c:pt>
              </c:numCache>
            </c:numRef>
          </c:val>
          <c:extLst>
            <c:ext xmlns:c16="http://schemas.microsoft.com/office/drawing/2014/chart" uri="{C3380CC4-5D6E-409C-BE32-E72D297353CC}">
              <c16:uniqueId val="{00000002-4D85-4663-9895-A19882BD3E7A}"/>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76253070076686"/>
          <c:y val="9.1246688664304243E-2"/>
          <c:w val="0.8070506947625592"/>
          <c:h val="0.73596003830272572"/>
        </c:manualLayout>
      </c:layout>
      <c:lineChart>
        <c:grouping val="standard"/>
        <c:varyColors val="0"/>
        <c:ser>
          <c:idx val="0"/>
          <c:order val="0"/>
          <c:tx>
            <c:strRef>
              <c:f>'D:\! My Data\! YEYU_WORKSHOP\@ 5th May 2023 Regional Profile and FS in GR\[!!! Bespoke Data_Prevent coverage by age and Prev Spending Vs NI (version 1).xlsx]Prev coverage (18-22)_Clean_WI'!$C$2</c:f>
              <c:strCache>
                <c:ptCount val="1"/>
                <c:pt idx="0">
                  <c:v>Bangladesh</c:v>
                </c:pt>
              </c:strCache>
            </c:strRef>
          </c:tx>
          <c:spPr>
            <a:ln w="28575" cap="rnd">
              <a:noFill/>
              <a:round/>
            </a:ln>
            <a:effectLst/>
          </c:spPr>
          <c:marker>
            <c:symbol val="circle"/>
            <c:size val="14"/>
            <c:spPr>
              <a:solidFill>
                <a:srgbClr val="FF5050"/>
              </a:solidFill>
              <a:ln w="9525">
                <a:noFill/>
              </a:ln>
              <a:effectLst/>
            </c:spPr>
          </c:marker>
          <c:dPt>
            <c:idx val="0"/>
            <c:marker>
              <c:spPr>
                <a:solidFill>
                  <a:srgbClr val="FF66FF"/>
                </a:solidFill>
                <a:ln w="9525">
                  <a:noFill/>
                </a:ln>
                <a:effectLst/>
              </c:spPr>
            </c:marker>
            <c:bubble3D val="0"/>
            <c:extLst>
              <c:ext xmlns:c16="http://schemas.microsoft.com/office/drawing/2014/chart" uri="{C3380CC4-5D6E-409C-BE32-E72D297353CC}">
                <c16:uniqueId val="{00000000-F302-4773-983B-E52593339C36}"/>
              </c:ext>
            </c:extLst>
          </c:dPt>
          <c:dPt>
            <c:idx val="1"/>
            <c:marker>
              <c:spPr>
                <a:solidFill>
                  <a:srgbClr val="FF9933"/>
                </a:solidFill>
                <a:ln w="9525">
                  <a:noFill/>
                </a:ln>
                <a:effectLst/>
              </c:spPr>
            </c:marker>
            <c:bubble3D val="0"/>
            <c:extLst>
              <c:ext xmlns:c16="http://schemas.microsoft.com/office/drawing/2014/chart" uri="{C3380CC4-5D6E-409C-BE32-E72D297353CC}">
                <c16:uniqueId val="{00000001-F302-4773-983B-E52593339C36}"/>
              </c:ext>
            </c:extLst>
          </c:dPt>
          <c:dPt>
            <c:idx val="3"/>
            <c:marker>
              <c:spPr>
                <a:solidFill>
                  <a:srgbClr val="00CCFF"/>
                </a:solidFill>
                <a:ln w="9525">
                  <a:noFill/>
                </a:ln>
                <a:effectLst/>
              </c:spPr>
            </c:marker>
            <c:bubble3D val="0"/>
            <c:extLst>
              <c:ext xmlns:c16="http://schemas.microsoft.com/office/drawing/2014/chart" uri="{C3380CC4-5D6E-409C-BE32-E72D297353CC}">
                <c16:uniqueId val="{00000002-F302-4773-983B-E52593339C36}"/>
              </c:ext>
            </c:extLst>
          </c:dPt>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(18-22)_Clean_WI'!$C$3:$C$6</c:f>
              <c:numCache>
                <c:formatCode>General</c:formatCode>
                <c:ptCount val="4"/>
                <c:pt idx="0">
                  <c:v>73.400000000000006</c:v>
                </c:pt>
                <c:pt idx="1">
                  <c:v>30.5</c:v>
                </c:pt>
                <c:pt idx="2">
                  <c:v>64.5</c:v>
                </c:pt>
                <c:pt idx="3">
                  <c:v>53.7</c:v>
                </c:pt>
              </c:numCache>
            </c:numRef>
          </c:val>
          <c:smooth val="0"/>
          <c:extLst>
            <c:ext xmlns:c16="http://schemas.microsoft.com/office/drawing/2014/chart" uri="{C3380CC4-5D6E-409C-BE32-E72D297353CC}">
              <c16:uniqueId val="{00000003-F302-4773-983B-E52593339C36}"/>
            </c:ext>
          </c:extLst>
        </c:ser>
        <c:ser>
          <c:idx val="1"/>
          <c:order val="1"/>
          <c:tx>
            <c:strRef>
              <c:f>'D:\! My Data\! YEYU_WORKSHOP\@ 5th May 2023 Regional Profile and FS in GR\[!!! Bespoke Data_Prevent coverage by age and Prev Spending Vs NI (version 1).xlsx]Prev coverage (18-22)_Clean_WI'!$E$2</c:f>
              <c:strCache>
                <c:ptCount val="1"/>
                <c:pt idx="0">
                  <c:v>Cambodia</c:v>
                </c:pt>
              </c:strCache>
            </c:strRef>
          </c:tx>
          <c:spPr>
            <a:ln w="28575" cap="rnd">
              <a:noFill/>
              <a:round/>
            </a:ln>
            <a:effectLst/>
          </c:spPr>
          <c:marker>
            <c:symbol val="circle"/>
            <c:size val="10"/>
            <c:spPr>
              <a:solidFill>
                <a:srgbClr val="FF5050"/>
              </a:solidFill>
              <a:ln w="9525">
                <a:noFill/>
              </a:ln>
              <a:effectLst/>
            </c:spPr>
          </c:marker>
          <c:dPt>
            <c:idx val="0"/>
            <c:marker>
              <c:symbol val="circle"/>
              <c:size val="14"/>
              <c:spPr>
                <a:solidFill>
                  <a:srgbClr val="FF66FF"/>
                </a:solidFill>
                <a:ln w="9525">
                  <a:noFill/>
                </a:ln>
                <a:effectLst/>
              </c:spPr>
            </c:marker>
            <c:bubble3D val="0"/>
            <c:extLst>
              <c:ext xmlns:c16="http://schemas.microsoft.com/office/drawing/2014/chart" uri="{C3380CC4-5D6E-409C-BE32-E72D297353CC}">
                <c16:uniqueId val="{00000004-F302-4773-983B-E52593339C36}"/>
              </c:ext>
            </c:extLst>
          </c:dPt>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05-F302-4773-983B-E52593339C36}"/>
              </c:ext>
            </c:extLst>
          </c:dPt>
          <c:dPt>
            <c:idx val="2"/>
            <c:marker>
              <c:symbol val="circle"/>
              <c:size val="14"/>
            </c:marker>
            <c:bubble3D val="0"/>
            <c:extLst>
              <c:ext xmlns:c16="http://schemas.microsoft.com/office/drawing/2014/chart" uri="{C3380CC4-5D6E-409C-BE32-E72D297353CC}">
                <c16:uniqueId val="{00000006-F302-4773-983B-E52593339C36}"/>
              </c:ext>
            </c:extLst>
          </c:dPt>
          <c:dPt>
            <c:idx val="3"/>
            <c:marker>
              <c:symbol val="circle"/>
              <c:size val="14"/>
              <c:spPr>
                <a:solidFill>
                  <a:srgbClr val="00CCFF"/>
                </a:solidFill>
                <a:ln w="9525">
                  <a:noFill/>
                </a:ln>
                <a:effectLst/>
              </c:spPr>
            </c:marker>
            <c:bubble3D val="0"/>
            <c:extLst>
              <c:ext xmlns:c16="http://schemas.microsoft.com/office/drawing/2014/chart" uri="{C3380CC4-5D6E-409C-BE32-E72D297353CC}">
                <c16:uniqueId val="{00000007-F302-4773-983B-E52593339C36}"/>
              </c:ext>
            </c:extLst>
          </c:dPt>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(18-22)_Clean_WI'!$E$3:$E$6</c:f>
              <c:numCache>
                <c:formatCode>General</c:formatCode>
                <c:ptCount val="4"/>
                <c:pt idx="0">
                  <c:v>70.05</c:v>
                </c:pt>
                <c:pt idx="1">
                  <c:v>20.100000000000001</c:v>
                </c:pt>
                <c:pt idx="2">
                  <c:v>89.3</c:v>
                </c:pt>
              </c:numCache>
            </c:numRef>
          </c:val>
          <c:smooth val="0"/>
          <c:extLst>
            <c:ext xmlns:c16="http://schemas.microsoft.com/office/drawing/2014/chart" uri="{C3380CC4-5D6E-409C-BE32-E72D297353CC}">
              <c16:uniqueId val="{00000008-F302-4773-983B-E52593339C36}"/>
            </c:ext>
          </c:extLst>
        </c:ser>
        <c:ser>
          <c:idx val="2"/>
          <c:order val="2"/>
          <c:tx>
            <c:strRef>
              <c:f>'D:\! My Data\! YEYU_WORKSHOP\@ 5th May 2023 Regional Profile and FS in GR\[!!! Bespoke Data_Prevent coverage by age and Prev Spending Vs NI (version 1).xlsx]Prev coverage (18-22)_Clean_WI'!$F$2</c:f>
              <c:strCache>
                <c:ptCount val="1"/>
                <c:pt idx="0">
                  <c:v>India</c:v>
                </c:pt>
              </c:strCache>
            </c:strRef>
          </c:tx>
          <c:spPr>
            <a:ln w="25400" cap="rnd">
              <a:noFill/>
              <a:round/>
            </a:ln>
            <a:effectLst/>
          </c:spPr>
          <c:marker>
            <c:symbol val="circle"/>
            <c:size val="14"/>
            <c:spPr>
              <a:solidFill>
                <a:srgbClr val="FF9933"/>
              </a:solidFill>
              <a:ln w="9525">
                <a:noFill/>
              </a:ln>
              <a:effectLst/>
            </c:spPr>
          </c:marker>
          <c:dPt>
            <c:idx val="0"/>
            <c:marker>
              <c:spPr>
                <a:solidFill>
                  <a:srgbClr val="FF66FF"/>
                </a:solidFill>
                <a:ln w="9525">
                  <a:noFill/>
                </a:ln>
                <a:effectLst/>
              </c:spPr>
            </c:marker>
            <c:bubble3D val="0"/>
            <c:extLst>
              <c:ext xmlns:c16="http://schemas.microsoft.com/office/drawing/2014/chart" uri="{C3380CC4-5D6E-409C-BE32-E72D297353CC}">
                <c16:uniqueId val="{00000009-F302-4773-983B-E52593339C36}"/>
              </c:ext>
            </c:extLst>
          </c:dPt>
          <c:dPt>
            <c:idx val="2"/>
            <c:marker>
              <c:spPr>
                <a:solidFill>
                  <a:srgbClr val="FF5050"/>
                </a:solidFill>
                <a:ln w="9525">
                  <a:noFill/>
                </a:ln>
                <a:effectLst/>
              </c:spPr>
            </c:marker>
            <c:bubble3D val="0"/>
            <c:extLst>
              <c:ext xmlns:c16="http://schemas.microsoft.com/office/drawing/2014/chart" uri="{C3380CC4-5D6E-409C-BE32-E72D297353CC}">
                <c16:uniqueId val="{0000000A-F302-4773-983B-E52593339C36}"/>
              </c:ext>
            </c:extLst>
          </c:dPt>
          <c:dPt>
            <c:idx val="3"/>
            <c:marker>
              <c:spPr>
                <a:solidFill>
                  <a:srgbClr val="00CCFF"/>
                </a:solidFill>
                <a:ln w="9525">
                  <a:noFill/>
                </a:ln>
                <a:effectLst/>
              </c:spPr>
            </c:marker>
            <c:bubble3D val="0"/>
            <c:extLst>
              <c:ext xmlns:c16="http://schemas.microsoft.com/office/drawing/2014/chart" uri="{C3380CC4-5D6E-409C-BE32-E72D297353CC}">
                <c16:uniqueId val="{0000000B-F302-4773-983B-E52593339C36}"/>
              </c:ext>
            </c:extLst>
          </c:dPt>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(18-22)_Clean_WI'!$F$3:$F$6</c:f>
              <c:numCache>
                <c:formatCode>General</c:formatCode>
                <c:ptCount val="4"/>
              </c:numCache>
            </c:numRef>
          </c:val>
          <c:smooth val="0"/>
          <c:extLst>
            <c:ext xmlns:c16="http://schemas.microsoft.com/office/drawing/2014/chart" uri="{C3380CC4-5D6E-409C-BE32-E72D297353CC}">
              <c16:uniqueId val="{0000000C-F302-4773-983B-E52593339C36}"/>
            </c:ext>
          </c:extLst>
        </c:ser>
        <c:ser>
          <c:idx val="3"/>
          <c:order val="3"/>
          <c:tx>
            <c:strRef>
              <c:f>'D:\! My Data\! YEYU_WORKSHOP\@ 5th May 2023 Regional Profile and FS in GR\[!!! Bespoke Data_Prevent coverage by age and Prev Spending Vs NI (version 1).xlsx]Prev coverage (18-22)_Clean_WI'!$G$2</c:f>
              <c:strCache>
                <c:ptCount val="1"/>
                <c:pt idx="0">
                  <c:v>Iran</c:v>
                </c:pt>
              </c:strCache>
            </c:strRef>
          </c:tx>
          <c:spPr>
            <a:ln w="25400" cap="rnd">
              <a:noFill/>
              <a:round/>
            </a:ln>
            <a:effectLst/>
          </c:spPr>
          <c:marker>
            <c:symbol val="circle"/>
            <c:size val="14"/>
            <c:spPr>
              <a:solidFill>
                <a:srgbClr val="FFC000"/>
              </a:solidFill>
              <a:ln w="9525">
                <a:noFill/>
              </a:ln>
              <a:effectLst/>
            </c:spPr>
          </c:marker>
          <c:dPt>
            <c:idx val="0"/>
            <c:marker>
              <c:spPr>
                <a:solidFill>
                  <a:srgbClr val="FF66FF"/>
                </a:solidFill>
                <a:ln w="9525">
                  <a:noFill/>
                </a:ln>
                <a:effectLst/>
              </c:spPr>
            </c:marker>
            <c:bubble3D val="0"/>
            <c:extLst>
              <c:ext xmlns:c16="http://schemas.microsoft.com/office/drawing/2014/chart" uri="{C3380CC4-5D6E-409C-BE32-E72D297353CC}">
                <c16:uniqueId val="{0000000D-F302-4773-983B-E52593339C36}"/>
              </c:ext>
            </c:extLst>
          </c:dPt>
          <c:dPt>
            <c:idx val="3"/>
            <c:marker>
              <c:spPr>
                <a:solidFill>
                  <a:srgbClr val="00CCFF"/>
                </a:solidFill>
                <a:ln w="9525">
                  <a:noFill/>
                </a:ln>
                <a:effectLst/>
              </c:spPr>
            </c:marker>
            <c:bubble3D val="0"/>
            <c:extLst>
              <c:ext xmlns:c16="http://schemas.microsoft.com/office/drawing/2014/chart" uri="{C3380CC4-5D6E-409C-BE32-E72D297353CC}">
                <c16:uniqueId val="{0000000E-F302-4773-983B-E52593339C36}"/>
              </c:ext>
            </c:extLst>
          </c:dPt>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(18-22)_Clean_WI'!$G$3:$G$6</c:f>
              <c:numCache>
                <c:formatCode>General</c:formatCode>
                <c:ptCount val="4"/>
                <c:pt idx="0">
                  <c:v>35.1</c:v>
                </c:pt>
                <c:pt idx="3">
                  <c:v>25.6</c:v>
                </c:pt>
              </c:numCache>
            </c:numRef>
          </c:val>
          <c:smooth val="0"/>
          <c:extLst>
            <c:ext xmlns:c16="http://schemas.microsoft.com/office/drawing/2014/chart" uri="{C3380CC4-5D6E-409C-BE32-E72D297353CC}">
              <c16:uniqueId val="{0000000F-F302-4773-983B-E52593339C36}"/>
            </c:ext>
          </c:extLst>
        </c:ser>
        <c:ser>
          <c:idx val="4"/>
          <c:order val="4"/>
          <c:tx>
            <c:strRef>
              <c:f>'D:\! My Data\! YEYU_WORKSHOP\@ 5th May 2023 Regional Profile and FS in GR\[!!! Bespoke Data_Prevent coverage by age and Prev Spending Vs NI (version 1).xlsx]Prev coverage (18-22)_Clean_WI'!$H$2</c:f>
              <c:strCache>
                <c:ptCount val="1"/>
                <c:pt idx="0">
                  <c:v>Lao PDR</c:v>
                </c:pt>
              </c:strCache>
            </c:strRef>
          </c:tx>
          <c:spPr>
            <a:ln w="25400" cap="rnd">
              <a:noFill/>
              <a:round/>
            </a:ln>
            <a:effectLst/>
          </c:spPr>
          <c:marker>
            <c:symbol val="circle"/>
            <c:size val="14"/>
            <c:spPr>
              <a:solidFill>
                <a:srgbClr val="FF66FF"/>
              </a:solidFill>
              <a:ln w="9525">
                <a:noFill/>
              </a:ln>
              <a:effectLst/>
            </c:spPr>
          </c:marker>
          <c:dPt>
            <c:idx val="1"/>
            <c:marker>
              <c:spPr>
                <a:solidFill>
                  <a:srgbClr val="FF9933"/>
                </a:solidFill>
                <a:ln w="9525">
                  <a:noFill/>
                </a:ln>
                <a:effectLst/>
              </c:spPr>
            </c:marker>
            <c:bubble3D val="0"/>
            <c:extLst>
              <c:ext xmlns:c16="http://schemas.microsoft.com/office/drawing/2014/chart" uri="{C3380CC4-5D6E-409C-BE32-E72D297353CC}">
                <c16:uniqueId val="{00000010-F302-4773-983B-E52593339C36}"/>
              </c:ext>
            </c:extLst>
          </c:dPt>
          <c:dPt>
            <c:idx val="2"/>
            <c:marker>
              <c:spPr>
                <a:solidFill>
                  <a:srgbClr val="FF5050"/>
                </a:solidFill>
                <a:ln w="9525">
                  <a:noFill/>
                </a:ln>
                <a:effectLst/>
              </c:spPr>
            </c:marker>
            <c:bubble3D val="0"/>
            <c:extLst>
              <c:ext xmlns:c16="http://schemas.microsoft.com/office/drawing/2014/chart" uri="{C3380CC4-5D6E-409C-BE32-E72D297353CC}">
                <c16:uniqueId val="{00000011-F302-4773-983B-E52593339C36}"/>
              </c:ext>
            </c:extLst>
          </c:dPt>
          <c:dPt>
            <c:idx val="3"/>
            <c:marker>
              <c:spPr>
                <a:solidFill>
                  <a:srgbClr val="00CCFF"/>
                </a:solidFill>
                <a:ln w="9525">
                  <a:noFill/>
                </a:ln>
                <a:effectLst/>
              </c:spPr>
            </c:marker>
            <c:bubble3D val="0"/>
            <c:extLst>
              <c:ext xmlns:c16="http://schemas.microsoft.com/office/drawing/2014/chart" uri="{C3380CC4-5D6E-409C-BE32-E72D297353CC}">
                <c16:uniqueId val="{00000012-F302-4773-983B-E52593339C36}"/>
              </c:ext>
            </c:extLst>
          </c:dPt>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(18-22)_Clean_WI'!$H$3:$H$6</c:f>
              <c:numCache>
                <c:formatCode>General</c:formatCode>
                <c:ptCount val="4"/>
                <c:pt idx="0">
                  <c:v>36.799999999999997</c:v>
                </c:pt>
              </c:numCache>
            </c:numRef>
          </c:val>
          <c:smooth val="0"/>
          <c:extLst>
            <c:ext xmlns:c16="http://schemas.microsoft.com/office/drawing/2014/chart" uri="{C3380CC4-5D6E-409C-BE32-E72D297353CC}">
              <c16:uniqueId val="{00000013-F302-4773-983B-E52593339C36}"/>
            </c:ext>
          </c:extLst>
        </c:ser>
        <c:ser>
          <c:idx val="5"/>
          <c:order val="5"/>
          <c:tx>
            <c:strRef>
              <c:f>'D:\! My Data\! YEYU_WORKSHOP\@ 5th May 2023 Regional Profile and FS in GR\[!!! Bespoke Data_Prevent coverage by age and Prev Spending Vs NI (version 1).xlsx]Prev coverage (18-22)_Clean_WI'!$I$2</c:f>
              <c:strCache>
                <c:ptCount val="1"/>
                <c:pt idx="0">
                  <c:v>Malaysia</c:v>
                </c:pt>
              </c:strCache>
            </c:strRef>
          </c:tx>
          <c:spPr>
            <a:ln w="25400" cap="rnd">
              <a:noFill/>
              <a:round/>
            </a:ln>
            <a:effectLst/>
          </c:spPr>
          <c:marker>
            <c:symbol val="circle"/>
            <c:size val="14"/>
            <c:spPr>
              <a:solidFill>
                <a:srgbClr val="FF5050"/>
              </a:solidFill>
              <a:ln w="9525">
                <a:noFill/>
              </a:ln>
              <a:effectLst/>
            </c:spPr>
          </c:marker>
          <c:dPt>
            <c:idx val="0"/>
            <c:marker>
              <c:spPr>
                <a:solidFill>
                  <a:srgbClr val="FF66FF"/>
                </a:solidFill>
                <a:ln w="9525">
                  <a:noFill/>
                </a:ln>
                <a:effectLst/>
              </c:spPr>
            </c:marker>
            <c:bubble3D val="0"/>
            <c:extLst>
              <c:ext xmlns:c16="http://schemas.microsoft.com/office/drawing/2014/chart" uri="{C3380CC4-5D6E-409C-BE32-E72D297353CC}">
                <c16:uniqueId val="{00000014-F302-4773-983B-E52593339C36}"/>
              </c:ext>
            </c:extLst>
          </c:dPt>
          <c:dPt>
            <c:idx val="1"/>
            <c:marker>
              <c:spPr>
                <a:solidFill>
                  <a:srgbClr val="FF9933"/>
                </a:solidFill>
                <a:ln w="9525">
                  <a:noFill/>
                </a:ln>
                <a:effectLst/>
              </c:spPr>
            </c:marker>
            <c:bubble3D val="0"/>
            <c:extLst>
              <c:ext xmlns:c16="http://schemas.microsoft.com/office/drawing/2014/chart" uri="{C3380CC4-5D6E-409C-BE32-E72D297353CC}">
                <c16:uniqueId val="{00000015-F302-4773-983B-E52593339C36}"/>
              </c:ext>
            </c:extLst>
          </c:dPt>
          <c:dPt>
            <c:idx val="3"/>
            <c:marker>
              <c:spPr>
                <a:solidFill>
                  <a:srgbClr val="00CCFF"/>
                </a:solidFill>
                <a:ln w="9525">
                  <a:noFill/>
                </a:ln>
                <a:effectLst/>
              </c:spPr>
            </c:marker>
            <c:bubble3D val="0"/>
            <c:extLst>
              <c:ext xmlns:c16="http://schemas.microsoft.com/office/drawing/2014/chart" uri="{C3380CC4-5D6E-409C-BE32-E72D297353CC}">
                <c16:uniqueId val="{00000016-F302-4773-983B-E52593339C36}"/>
              </c:ext>
            </c:extLst>
          </c:dPt>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(18-22)_Clean_WI'!$I$3:$I$6</c:f>
              <c:numCache>
                <c:formatCode>General</c:formatCode>
                <c:ptCount val="4"/>
                <c:pt idx="0">
                  <c:v>47</c:v>
                </c:pt>
                <c:pt idx="1">
                  <c:v>60.1</c:v>
                </c:pt>
                <c:pt idx="2">
                  <c:v>65.8</c:v>
                </c:pt>
                <c:pt idx="3">
                  <c:v>20.6</c:v>
                </c:pt>
              </c:numCache>
            </c:numRef>
          </c:val>
          <c:smooth val="0"/>
          <c:extLst>
            <c:ext xmlns:c16="http://schemas.microsoft.com/office/drawing/2014/chart" uri="{C3380CC4-5D6E-409C-BE32-E72D297353CC}">
              <c16:uniqueId val="{00000017-F302-4773-983B-E52593339C36}"/>
            </c:ext>
          </c:extLst>
        </c:ser>
        <c:ser>
          <c:idx val="6"/>
          <c:order val="6"/>
          <c:tx>
            <c:strRef>
              <c:f>'D:\! My Data\! YEYU_WORKSHOP\@ 5th May 2023 Regional Profile and FS in GR\[!!! Bespoke Data_Prevent coverage by age and Prev Spending Vs NI (version 1).xlsx]Prev coverage (18-22)_Clean_WI'!$J$2</c:f>
              <c:strCache>
                <c:ptCount val="1"/>
                <c:pt idx="0">
                  <c:v>Mongolia</c:v>
                </c:pt>
              </c:strCache>
            </c:strRef>
          </c:tx>
          <c:spPr>
            <a:ln w="25400" cap="rnd">
              <a:noFill/>
              <a:round/>
            </a:ln>
            <a:effectLst/>
          </c:spPr>
          <c:marker>
            <c:symbol val="circle"/>
            <c:size val="14"/>
            <c:spPr>
              <a:solidFill>
                <a:srgbClr val="FF5050"/>
              </a:solidFill>
              <a:ln w="9525">
                <a:noFill/>
              </a:ln>
              <a:effectLst/>
            </c:spPr>
          </c:marker>
          <c:dPt>
            <c:idx val="0"/>
            <c:marker>
              <c:spPr>
                <a:solidFill>
                  <a:srgbClr val="FF66FF"/>
                </a:solidFill>
                <a:ln w="9525">
                  <a:noFill/>
                </a:ln>
                <a:effectLst/>
              </c:spPr>
            </c:marker>
            <c:bubble3D val="0"/>
            <c:extLst>
              <c:ext xmlns:c16="http://schemas.microsoft.com/office/drawing/2014/chart" uri="{C3380CC4-5D6E-409C-BE32-E72D297353CC}">
                <c16:uniqueId val="{00000018-F302-4773-983B-E52593339C36}"/>
              </c:ext>
            </c:extLst>
          </c:dPt>
          <c:dPt>
            <c:idx val="1"/>
            <c:marker>
              <c:spPr>
                <a:solidFill>
                  <a:srgbClr val="FF9933"/>
                </a:solidFill>
                <a:ln w="9525">
                  <a:noFill/>
                </a:ln>
                <a:effectLst/>
              </c:spPr>
            </c:marker>
            <c:bubble3D val="0"/>
            <c:extLst>
              <c:ext xmlns:c16="http://schemas.microsoft.com/office/drawing/2014/chart" uri="{C3380CC4-5D6E-409C-BE32-E72D297353CC}">
                <c16:uniqueId val="{00000019-F302-4773-983B-E52593339C36}"/>
              </c:ext>
            </c:extLst>
          </c:dPt>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(18-22)_Clean_WI'!$J$3:$J$6</c:f>
              <c:numCache>
                <c:formatCode>General</c:formatCode>
                <c:ptCount val="4"/>
                <c:pt idx="0">
                  <c:v>24.6</c:v>
                </c:pt>
                <c:pt idx="1">
                  <c:v>37.6</c:v>
                </c:pt>
              </c:numCache>
            </c:numRef>
          </c:val>
          <c:smooth val="0"/>
          <c:extLst>
            <c:ext xmlns:c16="http://schemas.microsoft.com/office/drawing/2014/chart" uri="{C3380CC4-5D6E-409C-BE32-E72D297353CC}">
              <c16:uniqueId val="{0000001A-F302-4773-983B-E52593339C36}"/>
            </c:ext>
          </c:extLst>
        </c:ser>
        <c:ser>
          <c:idx val="7"/>
          <c:order val="7"/>
          <c:tx>
            <c:strRef>
              <c:f>'D:\! My Data\! YEYU_WORKSHOP\@ 5th May 2023 Regional Profile and FS in GR\[!!! Bespoke Data_Prevent coverage by age and Prev Spending Vs NI (version 1).xlsx]Prev coverage (18-22)_Clean_WI'!$K$2</c:f>
              <c:strCache>
                <c:ptCount val="1"/>
                <c:pt idx="0">
                  <c:v>Myanmar</c:v>
                </c:pt>
              </c:strCache>
            </c:strRef>
          </c:tx>
          <c:spPr>
            <a:ln w="25400" cap="rnd">
              <a:noFill/>
              <a:round/>
            </a:ln>
            <a:effectLst/>
          </c:spPr>
          <c:marker>
            <c:symbol val="circle"/>
            <c:size val="14"/>
            <c:spPr>
              <a:solidFill>
                <a:srgbClr val="9999FF"/>
              </a:solidFill>
              <a:ln w="9525">
                <a:noFill/>
              </a:ln>
              <a:effectLst/>
            </c:spPr>
          </c:marker>
          <c:dPt>
            <c:idx val="0"/>
            <c:marker>
              <c:spPr>
                <a:solidFill>
                  <a:srgbClr val="FF66FF"/>
                </a:solidFill>
                <a:ln w="9525">
                  <a:noFill/>
                </a:ln>
                <a:effectLst/>
              </c:spPr>
            </c:marker>
            <c:bubble3D val="0"/>
            <c:extLst>
              <c:ext xmlns:c16="http://schemas.microsoft.com/office/drawing/2014/chart" uri="{C3380CC4-5D6E-409C-BE32-E72D297353CC}">
                <c16:uniqueId val="{0000001B-F302-4773-983B-E52593339C36}"/>
              </c:ext>
            </c:extLst>
          </c:dPt>
          <c:dPt>
            <c:idx val="1"/>
            <c:marker>
              <c:spPr>
                <a:solidFill>
                  <a:srgbClr val="FF9933"/>
                </a:solidFill>
                <a:ln w="9525">
                  <a:noFill/>
                </a:ln>
                <a:effectLst/>
              </c:spPr>
            </c:marker>
            <c:bubble3D val="0"/>
            <c:extLst>
              <c:ext xmlns:c16="http://schemas.microsoft.com/office/drawing/2014/chart" uri="{C3380CC4-5D6E-409C-BE32-E72D297353CC}">
                <c16:uniqueId val="{0000001C-F302-4773-983B-E52593339C36}"/>
              </c:ext>
            </c:extLst>
          </c:dPt>
          <c:dPt>
            <c:idx val="2"/>
            <c:marker>
              <c:spPr>
                <a:solidFill>
                  <a:srgbClr val="FF5050"/>
                </a:solidFill>
                <a:ln w="9525">
                  <a:noFill/>
                </a:ln>
                <a:effectLst/>
              </c:spPr>
            </c:marker>
            <c:bubble3D val="0"/>
            <c:extLst>
              <c:ext xmlns:c16="http://schemas.microsoft.com/office/drawing/2014/chart" uri="{C3380CC4-5D6E-409C-BE32-E72D297353CC}">
                <c16:uniqueId val="{0000001D-F302-4773-983B-E52593339C36}"/>
              </c:ext>
            </c:extLst>
          </c:dPt>
          <c:dPt>
            <c:idx val="3"/>
            <c:marker>
              <c:spPr>
                <a:solidFill>
                  <a:srgbClr val="00CCFF"/>
                </a:solidFill>
                <a:ln w="9525">
                  <a:noFill/>
                </a:ln>
                <a:effectLst/>
              </c:spPr>
            </c:marker>
            <c:bubble3D val="0"/>
            <c:extLst>
              <c:ext xmlns:c16="http://schemas.microsoft.com/office/drawing/2014/chart" uri="{C3380CC4-5D6E-409C-BE32-E72D297353CC}">
                <c16:uniqueId val="{0000001E-F302-4773-983B-E52593339C36}"/>
              </c:ext>
            </c:extLst>
          </c:dPt>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(18-22)_Clean_WI'!$K$3:$K$6</c:f>
              <c:numCache>
                <c:formatCode>General</c:formatCode>
                <c:ptCount val="4"/>
                <c:pt idx="0">
                  <c:v>50.42</c:v>
                </c:pt>
                <c:pt idx="1">
                  <c:v>28.63</c:v>
                </c:pt>
              </c:numCache>
            </c:numRef>
          </c:val>
          <c:smooth val="0"/>
          <c:extLst>
            <c:ext xmlns:c16="http://schemas.microsoft.com/office/drawing/2014/chart" uri="{C3380CC4-5D6E-409C-BE32-E72D297353CC}">
              <c16:uniqueId val="{0000001F-F302-4773-983B-E52593339C36}"/>
            </c:ext>
          </c:extLst>
        </c:ser>
        <c:ser>
          <c:idx val="8"/>
          <c:order val="8"/>
          <c:tx>
            <c:strRef>
              <c:f>'D:\! My Data\! YEYU_WORKSHOP\@ 5th May 2023 Regional Profile and FS in GR\[!!! Bespoke Data_Prevent coverage by age and Prev Spending Vs NI (version 1).xlsx]Prev coverage (18-22)_Clean_WI'!$L$2</c:f>
              <c:strCache>
                <c:ptCount val="1"/>
                <c:pt idx="0">
                  <c:v>Nepal</c:v>
                </c:pt>
              </c:strCache>
            </c:strRef>
          </c:tx>
          <c:spPr>
            <a:ln w="25400" cap="rnd">
              <a:noFill/>
              <a:round/>
            </a:ln>
            <a:effectLst/>
          </c:spPr>
          <c:marker>
            <c:symbol val="circle"/>
            <c:size val="14"/>
            <c:spPr>
              <a:solidFill>
                <a:srgbClr val="00CCFF"/>
              </a:solidFill>
              <a:ln w="9525">
                <a:noFill/>
              </a:ln>
              <a:effectLst/>
            </c:spPr>
          </c:marker>
          <c:dPt>
            <c:idx val="0"/>
            <c:marker>
              <c:spPr>
                <a:solidFill>
                  <a:srgbClr val="FF66FF"/>
                </a:solidFill>
                <a:ln w="9525">
                  <a:noFill/>
                </a:ln>
                <a:effectLst/>
              </c:spPr>
            </c:marker>
            <c:bubble3D val="0"/>
            <c:extLst>
              <c:ext xmlns:c16="http://schemas.microsoft.com/office/drawing/2014/chart" uri="{C3380CC4-5D6E-409C-BE32-E72D297353CC}">
                <c16:uniqueId val="{00000020-F302-4773-983B-E52593339C36}"/>
              </c:ext>
            </c:extLst>
          </c:dPt>
          <c:dPt>
            <c:idx val="1"/>
            <c:marker>
              <c:spPr>
                <a:solidFill>
                  <a:srgbClr val="FF9933"/>
                </a:solidFill>
                <a:ln w="9525">
                  <a:noFill/>
                </a:ln>
                <a:effectLst/>
              </c:spPr>
            </c:marker>
            <c:bubble3D val="0"/>
            <c:extLst>
              <c:ext xmlns:c16="http://schemas.microsoft.com/office/drawing/2014/chart" uri="{C3380CC4-5D6E-409C-BE32-E72D297353CC}">
                <c16:uniqueId val="{00000021-F302-4773-983B-E52593339C36}"/>
              </c:ext>
            </c:extLst>
          </c:dPt>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(18-22)_Clean_WI'!$L$3:$L$6</c:f>
              <c:numCache>
                <c:formatCode>General</c:formatCode>
                <c:ptCount val="4"/>
              </c:numCache>
            </c:numRef>
          </c:val>
          <c:smooth val="0"/>
          <c:extLst>
            <c:ext xmlns:c16="http://schemas.microsoft.com/office/drawing/2014/chart" uri="{C3380CC4-5D6E-409C-BE32-E72D297353CC}">
              <c16:uniqueId val="{00000022-F302-4773-983B-E52593339C36}"/>
            </c:ext>
          </c:extLst>
        </c:ser>
        <c:ser>
          <c:idx val="9"/>
          <c:order val="9"/>
          <c:tx>
            <c:strRef>
              <c:f>'D:\! My Data\! YEYU_WORKSHOP\@ 5th May 2023 Regional Profile and FS in GR\[!!! Bespoke Data_Prevent coverage by age and Prev Spending Vs NI (version 1).xlsx]Prev coverage (18-22)_Clean_WI'!$M$2</c:f>
              <c:strCache>
                <c:ptCount val="1"/>
                <c:pt idx="0">
                  <c:v>Philippines</c:v>
                </c:pt>
              </c:strCache>
            </c:strRef>
          </c:tx>
          <c:spPr>
            <a:ln w="25400" cap="rnd">
              <a:noFill/>
              <a:round/>
            </a:ln>
            <a:effectLst/>
          </c:spPr>
          <c:marker>
            <c:symbol val="circle"/>
            <c:size val="14"/>
            <c:spPr>
              <a:solidFill>
                <a:srgbClr val="FF66FF"/>
              </a:solidFill>
              <a:ln w="9525">
                <a:noFill/>
              </a:ln>
              <a:effectLst/>
            </c:spPr>
          </c:marker>
          <c:dPt>
            <c:idx val="1"/>
            <c:marker>
              <c:spPr>
                <a:solidFill>
                  <a:srgbClr val="FF9933"/>
                </a:solidFill>
                <a:ln w="9525">
                  <a:noFill/>
                </a:ln>
                <a:effectLst/>
              </c:spPr>
            </c:marker>
            <c:bubble3D val="0"/>
            <c:extLst>
              <c:ext xmlns:c16="http://schemas.microsoft.com/office/drawing/2014/chart" uri="{C3380CC4-5D6E-409C-BE32-E72D297353CC}">
                <c16:uniqueId val="{00000023-F302-4773-983B-E52593339C36}"/>
              </c:ext>
            </c:extLst>
          </c:dPt>
          <c:dPt>
            <c:idx val="2"/>
            <c:marker>
              <c:spPr>
                <a:solidFill>
                  <a:srgbClr val="FF5050"/>
                </a:solidFill>
                <a:ln w="9525">
                  <a:noFill/>
                </a:ln>
                <a:effectLst/>
              </c:spPr>
            </c:marker>
            <c:bubble3D val="0"/>
            <c:extLst>
              <c:ext xmlns:c16="http://schemas.microsoft.com/office/drawing/2014/chart" uri="{C3380CC4-5D6E-409C-BE32-E72D297353CC}">
                <c16:uniqueId val="{00000024-F302-4773-983B-E52593339C36}"/>
              </c:ext>
            </c:extLst>
          </c:dPt>
          <c:dPt>
            <c:idx val="3"/>
            <c:marker>
              <c:spPr>
                <a:solidFill>
                  <a:srgbClr val="00CCFF"/>
                </a:solidFill>
                <a:ln w="9525">
                  <a:noFill/>
                </a:ln>
                <a:effectLst/>
              </c:spPr>
            </c:marker>
            <c:bubble3D val="0"/>
            <c:extLst>
              <c:ext xmlns:c16="http://schemas.microsoft.com/office/drawing/2014/chart" uri="{C3380CC4-5D6E-409C-BE32-E72D297353CC}">
                <c16:uniqueId val="{00000025-F302-4773-983B-E52593339C36}"/>
              </c:ext>
            </c:extLst>
          </c:dPt>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(18-22)_Clean_WI'!$M$3:$M$6</c:f>
              <c:numCache>
                <c:formatCode>General</c:formatCode>
                <c:ptCount val="4"/>
                <c:pt idx="0">
                  <c:v>71.81</c:v>
                </c:pt>
                <c:pt idx="1">
                  <c:v>14.62</c:v>
                </c:pt>
                <c:pt idx="2">
                  <c:v>17.82</c:v>
                </c:pt>
              </c:numCache>
            </c:numRef>
          </c:val>
          <c:smooth val="0"/>
          <c:extLst>
            <c:ext xmlns:c16="http://schemas.microsoft.com/office/drawing/2014/chart" uri="{C3380CC4-5D6E-409C-BE32-E72D297353CC}">
              <c16:uniqueId val="{00000026-F302-4773-983B-E52593339C36}"/>
            </c:ext>
          </c:extLst>
        </c:ser>
        <c:ser>
          <c:idx val="10"/>
          <c:order val="10"/>
          <c:tx>
            <c:strRef>
              <c:f>'D:\! My Data\! YEYU_WORKSHOP\@ 5th May 2023 Regional Profile and FS in GR\[!!! Bespoke Data_Prevent coverage by age and Prev Spending Vs NI (version 1).xlsx]Prev coverage (18-22)_Clean_WI'!$N$2</c:f>
              <c:strCache>
                <c:ptCount val="1"/>
                <c:pt idx="0">
                  <c:v>Sri Lanka</c:v>
                </c:pt>
              </c:strCache>
            </c:strRef>
          </c:tx>
          <c:spPr>
            <a:ln w="25400" cap="rnd">
              <a:noFill/>
              <a:round/>
            </a:ln>
            <a:effectLst/>
          </c:spPr>
          <c:marker>
            <c:symbol val="circle"/>
            <c:size val="14"/>
            <c:spPr>
              <a:solidFill>
                <a:srgbClr val="00CCFF"/>
              </a:solidFill>
              <a:ln w="9525">
                <a:noFill/>
              </a:ln>
              <a:effectLst/>
            </c:spPr>
          </c:marker>
          <c:dPt>
            <c:idx val="0"/>
            <c:marker>
              <c:spPr>
                <a:solidFill>
                  <a:srgbClr val="FF66FF"/>
                </a:solidFill>
                <a:ln w="9525">
                  <a:noFill/>
                </a:ln>
                <a:effectLst/>
              </c:spPr>
            </c:marker>
            <c:bubble3D val="0"/>
            <c:extLst>
              <c:ext xmlns:c16="http://schemas.microsoft.com/office/drawing/2014/chart" uri="{C3380CC4-5D6E-409C-BE32-E72D297353CC}">
                <c16:uniqueId val="{00000027-F302-4773-983B-E52593339C36}"/>
              </c:ext>
            </c:extLst>
          </c:dPt>
          <c:dPt>
            <c:idx val="1"/>
            <c:marker>
              <c:spPr>
                <a:solidFill>
                  <a:srgbClr val="FF9933"/>
                </a:solidFill>
                <a:ln w="9525">
                  <a:noFill/>
                </a:ln>
                <a:effectLst/>
              </c:spPr>
            </c:marker>
            <c:bubble3D val="0"/>
            <c:extLst>
              <c:ext xmlns:c16="http://schemas.microsoft.com/office/drawing/2014/chart" uri="{C3380CC4-5D6E-409C-BE32-E72D297353CC}">
                <c16:uniqueId val="{00000028-F302-4773-983B-E52593339C36}"/>
              </c:ext>
            </c:extLst>
          </c:dPt>
          <c:dPt>
            <c:idx val="2"/>
            <c:marker>
              <c:spPr>
                <a:solidFill>
                  <a:srgbClr val="FF5050"/>
                </a:solidFill>
                <a:ln w="9525">
                  <a:noFill/>
                </a:ln>
                <a:effectLst/>
              </c:spPr>
            </c:marker>
            <c:bubble3D val="0"/>
            <c:extLst>
              <c:ext xmlns:c16="http://schemas.microsoft.com/office/drawing/2014/chart" uri="{C3380CC4-5D6E-409C-BE32-E72D297353CC}">
                <c16:uniqueId val="{00000029-F302-4773-983B-E52593339C36}"/>
              </c:ext>
            </c:extLst>
          </c:dPt>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(18-22)_Clean_WI'!$N$3:$N$6</c:f>
              <c:numCache>
                <c:formatCode>General</c:formatCode>
                <c:ptCount val="4"/>
                <c:pt idx="0">
                  <c:v>12.7</c:v>
                </c:pt>
                <c:pt idx="1">
                  <c:v>27</c:v>
                </c:pt>
                <c:pt idx="2">
                  <c:v>38.5</c:v>
                </c:pt>
                <c:pt idx="3">
                  <c:v>2.7</c:v>
                </c:pt>
              </c:numCache>
            </c:numRef>
          </c:val>
          <c:smooth val="0"/>
          <c:extLst>
            <c:ext xmlns:c16="http://schemas.microsoft.com/office/drawing/2014/chart" uri="{C3380CC4-5D6E-409C-BE32-E72D297353CC}">
              <c16:uniqueId val="{0000002A-F302-4773-983B-E52593339C36}"/>
            </c:ext>
          </c:extLst>
        </c:ser>
        <c:ser>
          <c:idx val="11"/>
          <c:order val="11"/>
          <c:tx>
            <c:strRef>
              <c:f>'D:\! My Data\! YEYU_WORKSHOP\@ 5th May 2023 Regional Profile and FS in GR\[!!! Bespoke Data_Prevent coverage by age and Prev Spending Vs NI (version 1).xlsx]Prev coverage (18-22)_Clean_WI'!$O$2</c:f>
              <c:strCache>
                <c:ptCount val="1"/>
                <c:pt idx="0">
                  <c:v>Thailand</c:v>
                </c:pt>
              </c:strCache>
            </c:strRef>
          </c:tx>
          <c:spPr>
            <a:ln w="25400" cap="rnd">
              <a:noFill/>
              <a:round/>
            </a:ln>
            <a:effectLst/>
          </c:spPr>
          <c:marker>
            <c:symbol val="circle"/>
            <c:size val="14"/>
            <c:spPr>
              <a:solidFill>
                <a:srgbClr val="FF99FF"/>
              </a:solidFill>
              <a:ln w="9525">
                <a:noFill/>
              </a:ln>
              <a:effectLst/>
            </c:spPr>
          </c:marker>
          <c:dPt>
            <c:idx val="0"/>
            <c:marker>
              <c:spPr>
                <a:solidFill>
                  <a:srgbClr val="FF66FF"/>
                </a:solidFill>
                <a:ln w="9525">
                  <a:noFill/>
                </a:ln>
                <a:effectLst/>
              </c:spPr>
            </c:marker>
            <c:bubble3D val="0"/>
            <c:extLst>
              <c:ext xmlns:c16="http://schemas.microsoft.com/office/drawing/2014/chart" uri="{C3380CC4-5D6E-409C-BE32-E72D297353CC}">
                <c16:uniqueId val="{0000002B-F302-4773-983B-E52593339C36}"/>
              </c:ext>
            </c:extLst>
          </c:dPt>
          <c:dPt>
            <c:idx val="1"/>
            <c:marker>
              <c:spPr>
                <a:solidFill>
                  <a:srgbClr val="FF9933"/>
                </a:solidFill>
                <a:ln w="9525">
                  <a:noFill/>
                </a:ln>
                <a:effectLst/>
              </c:spPr>
            </c:marker>
            <c:bubble3D val="0"/>
            <c:extLst>
              <c:ext xmlns:c16="http://schemas.microsoft.com/office/drawing/2014/chart" uri="{C3380CC4-5D6E-409C-BE32-E72D297353CC}">
                <c16:uniqueId val="{0000002C-F302-4773-983B-E52593339C36}"/>
              </c:ext>
            </c:extLst>
          </c:dPt>
          <c:dPt>
            <c:idx val="2"/>
            <c:marker>
              <c:spPr>
                <a:solidFill>
                  <a:srgbClr val="FF5050"/>
                </a:solidFill>
                <a:ln w="9525">
                  <a:noFill/>
                </a:ln>
                <a:effectLst/>
              </c:spPr>
            </c:marker>
            <c:bubble3D val="0"/>
            <c:extLst>
              <c:ext xmlns:c16="http://schemas.microsoft.com/office/drawing/2014/chart" uri="{C3380CC4-5D6E-409C-BE32-E72D297353CC}">
                <c16:uniqueId val="{0000002D-F302-4773-983B-E52593339C36}"/>
              </c:ext>
            </c:extLst>
          </c:dPt>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(18-22)_Clean_WI'!$O$3:$O$6</c:f>
              <c:numCache>
                <c:formatCode>General</c:formatCode>
                <c:ptCount val="4"/>
                <c:pt idx="0">
                  <c:v>85.94</c:v>
                </c:pt>
                <c:pt idx="1">
                  <c:v>49.5</c:v>
                </c:pt>
                <c:pt idx="2">
                  <c:v>44.2</c:v>
                </c:pt>
              </c:numCache>
            </c:numRef>
          </c:val>
          <c:smooth val="0"/>
          <c:extLst>
            <c:ext xmlns:c16="http://schemas.microsoft.com/office/drawing/2014/chart" uri="{C3380CC4-5D6E-409C-BE32-E72D297353CC}">
              <c16:uniqueId val="{0000002E-F302-4773-983B-E52593339C36}"/>
            </c:ext>
          </c:extLst>
        </c:ser>
        <c:ser>
          <c:idx val="12"/>
          <c:order val="12"/>
          <c:tx>
            <c:strRef>
              <c:f>'D:\! My Data\! YEYU_WORKSHOP\@ 5th May 2023 Regional Profile and FS in GR\[!!! Bespoke Data_Prevent coverage by age and Prev Spending Vs NI (version 1).xlsx]Prev coverage (18-22)_Clean_WI'!$P$2</c:f>
              <c:strCache>
                <c:ptCount val="1"/>
                <c:pt idx="0">
                  <c:v>Viet Nam</c:v>
                </c:pt>
              </c:strCache>
            </c:strRef>
          </c:tx>
          <c:spPr>
            <a:ln w="28575" cap="rnd">
              <a:noFill/>
              <a:round/>
            </a:ln>
            <a:effectLst/>
          </c:spPr>
          <c:marker>
            <c:symbol val="circle"/>
            <c:size val="14"/>
            <c:spPr>
              <a:solidFill>
                <a:srgbClr val="FF9933"/>
              </a:solidFill>
              <a:ln w="9525">
                <a:noFill/>
              </a:ln>
              <a:effectLst/>
            </c:spPr>
          </c:marker>
          <c:dPt>
            <c:idx val="0"/>
            <c:marker>
              <c:spPr>
                <a:solidFill>
                  <a:srgbClr val="FF66FF"/>
                </a:solidFill>
                <a:ln w="9525">
                  <a:noFill/>
                </a:ln>
                <a:effectLst/>
              </c:spPr>
            </c:marker>
            <c:bubble3D val="0"/>
            <c:extLst>
              <c:ext xmlns:c16="http://schemas.microsoft.com/office/drawing/2014/chart" uri="{C3380CC4-5D6E-409C-BE32-E72D297353CC}">
                <c16:uniqueId val="{0000002F-F302-4773-983B-E52593339C36}"/>
              </c:ext>
            </c:extLst>
          </c:dPt>
          <c:dPt>
            <c:idx val="2"/>
            <c:marker>
              <c:spPr>
                <a:solidFill>
                  <a:srgbClr val="FF5050"/>
                </a:solidFill>
                <a:ln w="9525">
                  <a:noFill/>
                </a:ln>
                <a:effectLst/>
              </c:spPr>
            </c:marker>
            <c:bubble3D val="0"/>
            <c:extLst>
              <c:ext xmlns:c16="http://schemas.microsoft.com/office/drawing/2014/chart" uri="{C3380CC4-5D6E-409C-BE32-E72D297353CC}">
                <c16:uniqueId val="{00000030-F302-4773-983B-E52593339C36}"/>
              </c:ext>
            </c:extLst>
          </c:dPt>
          <c:dPt>
            <c:idx val="3"/>
            <c:marker>
              <c:spPr>
                <a:solidFill>
                  <a:srgbClr val="00CCFF"/>
                </a:solidFill>
                <a:ln w="9525">
                  <a:noFill/>
                </a:ln>
                <a:effectLst/>
              </c:spPr>
            </c:marker>
            <c:bubble3D val="0"/>
            <c:extLst>
              <c:ext xmlns:c16="http://schemas.microsoft.com/office/drawing/2014/chart" uri="{C3380CC4-5D6E-409C-BE32-E72D297353CC}">
                <c16:uniqueId val="{00000031-F302-4773-983B-E52593339C36}"/>
              </c:ext>
            </c:extLst>
          </c:dPt>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(18-22)_Clean_WI'!$P$3:$P$6</c:f>
              <c:numCache>
                <c:formatCode>General</c:formatCode>
                <c:ptCount val="4"/>
                <c:pt idx="0">
                  <c:v>18.100000000000001</c:v>
                </c:pt>
                <c:pt idx="1">
                  <c:v>30.5</c:v>
                </c:pt>
                <c:pt idx="3">
                  <c:v>19.3</c:v>
                </c:pt>
              </c:numCache>
            </c:numRef>
          </c:val>
          <c:smooth val="0"/>
          <c:extLst>
            <c:ext xmlns:c16="http://schemas.microsoft.com/office/drawing/2014/chart" uri="{C3380CC4-5D6E-409C-BE32-E72D297353CC}">
              <c16:uniqueId val="{00000032-F302-4773-983B-E52593339C36}"/>
            </c:ext>
          </c:extLst>
        </c:ser>
        <c:ser>
          <c:idx val="13"/>
          <c:order val="13"/>
          <c:tx>
            <c:strRef>
              <c:f>'D:\! My Data\! YEYU_WORKSHOP\@ 5th May 2023 Regional Profile and FS in GR\[!!! Bespoke Data_Prevent coverage by age and Prev Spending Vs NI (version 1).xlsx]Prev coverage (18-22)_Clean_WI'!$Q$2</c:f>
              <c:strCache>
                <c:ptCount val="1"/>
                <c:pt idx="0">
                  <c:v>Median*</c:v>
                </c:pt>
              </c:strCache>
            </c:strRef>
          </c:tx>
          <c:spPr>
            <a:ln w="28575" cap="rnd">
              <a:noFill/>
              <a:round/>
            </a:ln>
            <a:effectLst/>
          </c:spPr>
          <c:marker>
            <c:symbol val="circle"/>
            <c:size val="30"/>
            <c:spPr>
              <a:solidFill>
                <a:srgbClr val="A5A5A5">
                  <a:alpha val="68000"/>
                </a:srgbClr>
              </a:solidFill>
              <a:ln w="9525">
                <a:noFill/>
              </a:ln>
              <a:effectLst/>
            </c:spPr>
          </c:marker>
          <c:dPt>
            <c:idx val="0"/>
            <c:marker>
              <c:spPr>
                <a:solidFill>
                  <a:srgbClr val="FF97FF">
                    <a:alpha val="67843"/>
                  </a:srgbClr>
                </a:solidFill>
                <a:ln w="9525">
                  <a:noFill/>
                </a:ln>
                <a:effectLst/>
              </c:spPr>
            </c:marker>
            <c:bubble3D val="0"/>
            <c:extLst>
              <c:ext xmlns:c16="http://schemas.microsoft.com/office/drawing/2014/chart" uri="{C3380CC4-5D6E-409C-BE32-E72D297353CC}">
                <c16:uniqueId val="{00000033-F302-4773-983B-E52593339C36}"/>
              </c:ext>
            </c:extLst>
          </c:dPt>
          <c:dPt>
            <c:idx val="1"/>
            <c:marker>
              <c:spPr>
                <a:solidFill>
                  <a:srgbClr val="FFAD5B">
                    <a:alpha val="67451"/>
                  </a:srgbClr>
                </a:solidFill>
                <a:ln w="9525">
                  <a:noFill/>
                </a:ln>
                <a:effectLst/>
              </c:spPr>
            </c:marker>
            <c:bubble3D val="0"/>
            <c:extLst>
              <c:ext xmlns:c16="http://schemas.microsoft.com/office/drawing/2014/chart" uri="{C3380CC4-5D6E-409C-BE32-E72D297353CC}">
                <c16:uniqueId val="{00000034-F302-4773-983B-E52593339C36}"/>
              </c:ext>
            </c:extLst>
          </c:dPt>
          <c:dPt>
            <c:idx val="2"/>
            <c:marker>
              <c:spPr>
                <a:solidFill>
                  <a:srgbClr val="FF7575">
                    <a:alpha val="67843"/>
                  </a:srgbClr>
                </a:solidFill>
                <a:ln w="9525">
                  <a:noFill/>
                </a:ln>
                <a:effectLst/>
              </c:spPr>
            </c:marker>
            <c:bubble3D val="0"/>
            <c:extLst>
              <c:ext xmlns:c16="http://schemas.microsoft.com/office/drawing/2014/chart" uri="{C3380CC4-5D6E-409C-BE32-E72D297353CC}">
                <c16:uniqueId val="{00000035-F302-4773-983B-E52593339C36}"/>
              </c:ext>
            </c:extLst>
          </c:dPt>
          <c:dPt>
            <c:idx val="3"/>
            <c:marker>
              <c:spPr>
                <a:solidFill>
                  <a:srgbClr val="33D8FF">
                    <a:alpha val="67451"/>
                  </a:srgbClr>
                </a:solidFill>
                <a:ln w="9525">
                  <a:noFill/>
                </a:ln>
                <a:effectLst/>
              </c:spPr>
            </c:marker>
            <c:bubble3D val="0"/>
            <c:extLst>
              <c:ext xmlns:c16="http://schemas.microsoft.com/office/drawing/2014/chart" uri="{C3380CC4-5D6E-409C-BE32-E72D297353CC}">
                <c16:uniqueId val="{00000036-F302-4773-983B-E52593339C36}"/>
              </c:ext>
            </c:extLst>
          </c:dPt>
          <c:dLbls>
            <c:numFmt formatCode="#,##0" sourceLinked="0"/>
            <c:spPr>
              <a:noFill/>
              <a:ln>
                <a:noFill/>
              </a:ln>
              <a:effectLst/>
            </c:spPr>
            <c:txPr>
              <a:bodyPr wrap="square" lIns="38100" tIns="19050" rIns="38100" bIns="19050" anchor="ctr">
                <a:spAutoFit/>
              </a:bodyPr>
              <a:lstStyle/>
              <a:p>
                <a:pPr>
                  <a:defRPr sz="1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'[1]Prev coverage (18-22)_Clean_WI'!$B$3:$B$6</c:f>
              <c:strCache>
                <c:ptCount val="4"/>
                <c:pt idx="0">
                  <c:v>Female sex workers</c:v>
                </c:pt>
                <c:pt idx="1">
                  <c:v>Men who have sex with men</c:v>
                </c:pt>
                <c:pt idx="2">
                  <c:v>Transgender</c:v>
                </c:pt>
                <c:pt idx="3">
                  <c:v>People who inject drugs</c:v>
                </c:pt>
              </c:strCache>
            </c:strRef>
          </c:cat>
          <c:val>
            <c:numRef>
              <c:f>'[1]Prev coverage (18-22)_Clean_WI'!$Q$3:$Q$6</c:f>
              <c:numCache>
                <c:formatCode>General</c:formatCode>
                <c:ptCount val="4"/>
                <c:pt idx="0">
                  <c:v>47</c:v>
                </c:pt>
                <c:pt idx="1">
                  <c:v>30.5</c:v>
                </c:pt>
                <c:pt idx="2">
                  <c:v>54.35</c:v>
                </c:pt>
                <c:pt idx="3">
                  <c:v>20.6</c:v>
                </c:pt>
              </c:numCache>
            </c:numRef>
          </c:val>
          <c:smooth val="0"/>
          <c:extLst>
            <c:ext xmlns:c16="http://schemas.microsoft.com/office/drawing/2014/chart" uri="{C3380CC4-5D6E-409C-BE32-E72D297353CC}">
              <c16:uniqueId val="{00000037-F302-4773-983B-E52593339C36}"/>
            </c:ext>
          </c:extLst>
        </c:ser>
        <c:dLbls>
          <c:showLegendKey val="0"/>
          <c:showVal val="0"/>
          <c:showCatName val="0"/>
          <c:showSerName val="0"/>
          <c:showPercent val="0"/>
          <c:showBubbleSize val="0"/>
        </c:dLbls>
        <c:marker val="1"/>
        <c:smooth val="0"/>
        <c:axId val="699060528"/>
        <c:axId val="699059544"/>
      </c:lineChart>
      <c:catAx>
        <c:axId val="699060528"/>
        <c:scaling>
          <c:orientation val="minMax"/>
        </c:scaling>
        <c:delete val="0"/>
        <c:axPos val="b"/>
        <c:majorGridlines>
          <c:spPr>
            <a:ln w="9525" cap="flat" cmpd="sng" algn="ctr">
              <a:solidFill>
                <a:srgbClr val="FFE2C5"/>
              </a:solidFill>
              <a:prstDash val="sysDot"/>
              <a:round/>
            </a:ln>
            <a:effectLst/>
          </c:spPr>
        </c:majorGridlines>
        <c:numFmt formatCode="General" sourceLinked="1"/>
        <c:majorTickMark val="none"/>
        <c:minorTickMark val="none"/>
        <c:tickLblPos val="nextTo"/>
        <c:spPr>
          <a:noFill/>
          <a:ln w="9525" cap="flat" cmpd="sng" algn="ctr">
            <a:noFill/>
            <a:round/>
          </a:ln>
          <a:effectLst/>
        </c:spPr>
        <c:txPr>
          <a:bodyPr rot="-60000000" vert="horz"/>
          <a:lstStyle/>
          <a:p>
            <a:pPr>
              <a:defRPr/>
            </a:pPr>
            <a:endParaRPr lang="en-US"/>
          </a:p>
        </c:txPr>
        <c:crossAx val="699059544"/>
        <c:crosses val="autoZero"/>
        <c:auto val="1"/>
        <c:lblAlgn val="ctr"/>
        <c:lblOffset val="100"/>
        <c:noMultiLvlLbl val="0"/>
      </c:catAx>
      <c:valAx>
        <c:axId val="699059544"/>
        <c:scaling>
          <c:orientation val="minMax"/>
          <c:max val="100"/>
        </c:scaling>
        <c:delete val="0"/>
        <c:axPos val="l"/>
        <c:majorGridlines>
          <c:spPr>
            <a:ln w="9525" cap="flat" cmpd="sng" algn="ctr">
              <a:solidFill>
                <a:srgbClr val="FFE2C5"/>
              </a:solidFill>
              <a:prstDash val="sysDot"/>
              <a:round/>
            </a:ln>
            <a:effectLst/>
          </c:spPr>
        </c:majorGridlines>
        <c:title>
          <c:tx>
            <c:rich>
              <a:bodyPr/>
              <a:lstStyle/>
              <a:p>
                <a:pPr>
                  <a:defRPr/>
                </a:pPr>
                <a:r>
                  <a:rPr lang="fr-FR" dirty="0"/>
                  <a:t>Per</a:t>
                </a:r>
                <a:r>
                  <a:rPr lang="fr-FR" baseline="0" dirty="0"/>
                  <a:t>cent</a:t>
                </a:r>
                <a:endParaRPr lang="fr-FR" dirty="0"/>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699060528"/>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sz="1400">
          <a:solidFill>
            <a:sysClr val="windowText" lastClr="000000"/>
          </a:solidFill>
          <a:latin typeface="Arial Nova" panose="020B05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5142577513834"/>
          <c:y val="0.12984463196009335"/>
          <c:w val="0.50365435189315511"/>
          <c:h val="0.83571584655022602"/>
        </c:manualLayout>
      </c:layout>
      <c:doughnutChart>
        <c:varyColors val="1"/>
        <c:ser>
          <c:idx val="0"/>
          <c:order val="0"/>
          <c:dPt>
            <c:idx val="0"/>
            <c:bubble3D val="0"/>
            <c:spPr>
              <a:solidFill>
                <a:srgbClr val="FF99FF"/>
              </a:solidFill>
              <a:ln w="19050">
                <a:solidFill>
                  <a:schemeClr val="lt1"/>
                </a:solidFill>
              </a:ln>
              <a:effectLst/>
            </c:spPr>
            <c:extLst>
              <c:ext xmlns:c16="http://schemas.microsoft.com/office/drawing/2014/chart" uri="{C3380CC4-5D6E-409C-BE32-E72D297353CC}">
                <c16:uniqueId val="{00000001-647C-45AB-AE7A-47388450A455}"/>
              </c:ext>
            </c:extLst>
          </c:dPt>
          <c:dPt>
            <c:idx val="1"/>
            <c:bubble3D val="0"/>
            <c:spPr>
              <a:solidFill>
                <a:srgbClr val="FF5050"/>
              </a:solidFill>
              <a:ln w="19050">
                <a:solidFill>
                  <a:schemeClr val="lt1"/>
                </a:solidFill>
              </a:ln>
              <a:effectLst/>
            </c:spPr>
            <c:extLst>
              <c:ext xmlns:c16="http://schemas.microsoft.com/office/drawing/2014/chart" uri="{C3380CC4-5D6E-409C-BE32-E72D297353CC}">
                <c16:uniqueId val="{00000003-647C-45AB-AE7A-47388450A455}"/>
              </c:ext>
            </c:extLst>
          </c:dPt>
          <c:dPt>
            <c:idx val="2"/>
            <c:bubble3D val="0"/>
            <c:spPr>
              <a:solidFill>
                <a:srgbClr val="F6C700"/>
              </a:solidFill>
              <a:ln w="19050">
                <a:solidFill>
                  <a:schemeClr val="lt1"/>
                </a:solidFill>
              </a:ln>
              <a:effectLst/>
            </c:spPr>
            <c:extLst>
              <c:ext xmlns:c16="http://schemas.microsoft.com/office/drawing/2014/chart" uri="{C3380CC4-5D6E-409C-BE32-E72D297353CC}">
                <c16:uniqueId val="{00000005-647C-45AB-AE7A-47388450A455}"/>
              </c:ext>
            </c:extLst>
          </c:dPt>
          <c:dPt>
            <c:idx val="3"/>
            <c:bubble3D val="0"/>
            <c:spPr>
              <a:solidFill>
                <a:srgbClr val="0099FF"/>
              </a:solidFill>
              <a:ln w="19050">
                <a:solidFill>
                  <a:schemeClr val="lt1"/>
                </a:solidFill>
              </a:ln>
              <a:effectLst/>
            </c:spPr>
            <c:extLst>
              <c:ext xmlns:c16="http://schemas.microsoft.com/office/drawing/2014/chart" uri="{C3380CC4-5D6E-409C-BE32-E72D297353CC}">
                <c16:uniqueId val="{00000007-647C-45AB-AE7A-47388450A455}"/>
              </c:ext>
            </c:extLst>
          </c:dPt>
          <c:dPt>
            <c:idx val="4"/>
            <c:bubble3D val="0"/>
            <c:spPr>
              <a:solidFill>
                <a:srgbClr val="BC9BFF"/>
              </a:solidFill>
              <a:ln w="19050">
                <a:solidFill>
                  <a:schemeClr val="lt1"/>
                </a:solidFill>
              </a:ln>
              <a:effectLst/>
            </c:spPr>
            <c:extLst>
              <c:ext xmlns:c16="http://schemas.microsoft.com/office/drawing/2014/chart" uri="{C3380CC4-5D6E-409C-BE32-E72D297353CC}">
                <c16:uniqueId val="{00000009-647C-45AB-AE7A-47388450A455}"/>
              </c:ext>
            </c:extLst>
          </c:dPt>
          <c:dPt>
            <c:idx val="5"/>
            <c:bubble3D val="0"/>
            <c:spPr>
              <a:solidFill>
                <a:srgbClr val="00A99A"/>
              </a:solidFill>
              <a:ln w="19050">
                <a:solidFill>
                  <a:schemeClr val="lt1"/>
                </a:solidFill>
              </a:ln>
              <a:effectLst/>
            </c:spPr>
            <c:extLst>
              <c:ext xmlns:c16="http://schemas.microsoft.com/office/drawing/2014/chart" uri="{C3380CC4-5D6E-409C-BE32-E72D297353CC}">
                <c16:uniqueId val="{0000000B-647C-45AB-AE7A-47388450A455}"/>
              </c:ext>
            </c:extLst>
          </c:dPt>
          <c:dPt>
            <c:idx val="6"/>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D-647C-45AB-AE7A-47388450A455}"/>
              </c:ext>
            </c:extLst>
          </c:dPt>
          <c:dLbls>
            <c:dLbl>
              <c:idx val="0"/>
              <c:tx>
                <c:rich>
                  <a:bodyPr/>
                  <a:lstStyle/>
                  <a:p>
                    <a:r>
                      <a:rPr lang="en-US" dirty="0"/>
                      <a:t>7</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47C-45AB-AE7A-47388450A455}"/>
                </c:ext>
              </c:extLst>
            </c:dLbl>
            <c:dLbl>
              <c:idx val="1"/>
              <c:tx>
                <c:rich>
                  <a:bodyPr/>
                  <a:lstStyle/>
                  <a:p>
                    <a:r>
                      <a:rPr lang="en-US" dirty="0"/>
                      <a:t>43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47C-45AB-AE7A-47388450A455}"/>
                </c:ext>
              </c:extLst>
            </c:dLbl>
            <c:dLbl>
              <c:idx val="2"/>
              <c:layout>
                <c:manualLayout>
                  <c:x val="4.2631161667814326E-17"/>
                  <c:y val="0"/>
                </c:manualLayout>
              </c:layout>
              <c:tx>
                <c:rich>
                  <a:bodyPr/>
                  <a:lstStyle/>
                  <a:p>
                    <a:r>
                      <a:rPr lang="en-US" dirty="0"/>
                      <a:t>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647C-45AB-AE7A-47388450A455}"/>
                </c:ext>
              </c:extLst>
            </c:dLbl>
            <c:dLbl>
              <c:idx val="3"/>
              <c:tx>
                <c:rich>
                  <a:bodyPr/>
                  <a:lstStyle/>
                  <a:p>
                    <a:r>
                      <a:rPr lang="en-US" dirty="0"/>
                      <a:t>12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647C-45AB-AE7A-47388450A455}"/>
                </c:ext>
              </c:extLst>
            </c:dLbl>
            <c:dLbl>
              <c:idx val="4"/>
              <c:layout>
                <c:manualLayout>
                  <c:x val="2.0005570054780239E-3"/>
                  <c:y val="-1.537375784273493E-2"/>
                </c:manualLayout>
              </c:layout>
              <c:tx>
                <c:rich>
                  <a:bodyPr/>
                  <a:lstStyle/>
                  <a:p>
                    <a:r>
                      <a:rPr lang="en-US" dirty="0"/>
                      <a:t>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647C-45AB-AE7A-47388450A455}"/>
                </c:ext>
              </c:extLst>
            </c:dLbl>
            <c:dLbl>
              <c:idx val="5"/>
              <c:tx>
                <c:rich>
                  <a:bodyPr/>
                  <a:lstStyle/>
                  <a:p>
                    <a:r>
                      <a:rPr lang="en-US" dirty="0"/>
                      <a:t>12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647C-45AB-AE7A-47388450A455}"/>
                </c:ext>
              </c:extLst>
            </c:dLbl>
            <c:dLbl>
              <c:idx val="6"/>
              <c:tx>
                <c:rich>
                  <a:bodyPr/>
                  <a:lstStyle/>
                  <a:p>
                    <a:r>
                      <a:rPr lang="en-US" dirty="0"/>
                      <a:t>21</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647C-45AB-AE7A-47388450A4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'NI donut'!$A$35:$G$35</c:f>
              <c:strCache>
                <c:ptCount val="7"/>
                <c:pt idx="0">
                  <c:v>Sex workers</c:v>
                </c:pt>
                <c:pt idx="1">
                  <c:v>Men who have sex with men</c:v>
                </c:pt>
                <c:pt idx="2">
                  <c:v>Transgender</c:v>
                </c:pt>
                <c:pt idx="3">
                  <c:v>People who inject drugs</c:v>
                </c:pt>
                <c:pt idx="4">
                  <c:v>Clients of female sex workers</c:v>
                </c:pt>
                <c:pt idx="5">
                  <c:v>Non-client partners of KP</c:v>
                </c:pt>
                <c:pt idx="6">
                  <c:v>Remaining population</c:v>
                </c:pt>
              </c:strCache>
            </c:strRef>
          </c:cat>
          <c:val>
            <c:numRef>
              <c:f>'NI donut'!$A$36:$G$36</c:f>
              <c:numCache>
                <c:formatCode>_-* #,##0_-;\-* #,##0_-;_-* "-"??_-;_-@_-</c:formatCode>
                <c:ptCount val="7"/>
                <c:pt idx="0">
                  <c:v>17000</c:v>
                </c:pt>
                <c:pt idx="1">
                  <c:v>110000</c:v>
                </c:pt>
                <c:pt idx="2">
                  <c:v>5690</c:v>
                </c:pt>
                <c:pt idx="3">
                  <c:v>32000</c:v>
                </c:pt>
                <c:pt idx="4">
                  <c:v>8260</c:v>
                </c:pt>
                <c:pt idx="5">
                  <c:v>30000</c:v>
                </c:pt>
                <c:pt idx="6">
                  <c:v>55000</c:v>
                </c:pt>
              </c:numCache>
            </c:numRef>
          </c:val>
          <c:extLst>
            <c:ext xmlns:c16="http://schemas.microsoft.com/office/drawing/2014/chart" uri="{C3380CC4-5D6E-409C-BE32-E72D297353CC}">
              <c16:uniqueId val="{0000000E-647C-45AB-AE7A-47388450A455}"/>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23924972534337E-2"/>
          <c:y val="9.9643099016768003E-2"/>
          <c:w val="0.90121575049354308"/>
          <c:h val="0.62917710415731709"/>
        </c:manualLayout>
      </c:layout>
      <c:barChart>
        <c:barDir val="col"/>
        <c:grouping val="clustered"/>
        <c:varyColors val="0"/>
        <c:ser>
          <c:idx val="0"/>
          <c:order val="0"/>
          <c:spPr>
            <a:solidFill>
              <a:srgbClr val="FF99CC"/>
            </a:solidFill>
            <a:ln>
              <a:noFill/>
            </a:ln>
          </c:spPr>
          <c:invertIfNegative val="0"/>
          <c:dPt>
            <c:idx val="0"/>
            <c:invertIfNegative val="0"/>
            <c:bubble3D val="0"/>
            <c:extLst>
              <c:ext xmlns:c16="http://schemas.microsoft.com/office/drawing/2014/chart" uri="{C3380CC4-5D6E-409C-BE32-E72D297353CC}">
                <c16:uniqueId val="{00000000-7FDA-4601-B5A7-CA62A74C0717}"/>
              </c:ext>
            </c:extLst>
          </c:dPt>
          <c:dPt>
            <c:idx val="1"/>
            <c:invertIfNegative val="0"/>
            <c:bubble3D val="0"/>
            <c:extLst>
              <c:ext xmlns:c16="http://schemas.microsoft.com/office/drawing/2014/chart" uri="{C3380CC4-5D6E-409C-BE32-E72D297353CC}">
                <c16:uniqueId val="{00000001-7FDA-4601-B5A7-CA62A74C0717}"/>
              </c:ext>
            </c:extLst>
          </c:dPt>
          <c:dPt>
            <c:idx val="2"/>
            <c:invertIfNegative val="0"/>
            <c:bubble3D val="0"/>
            <c:extLst>
              <c:ext xmlns:c16="http://schemas.microsoft.com/office/drawing/2014/chart" uri="{C3380CC4-5D6E-409C-BE32-E72D297353CC}">
                <c16:uniqueId val="{00000002-7FDA-4601-B5A7-CA62A74C071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coverage'!$B$3:$B$14</c:f>
              <c:strCache>
                <c:ptCount val="12"/>
                <c:pt idx="0">
                  <c:v>Bangladesh</c:v>
                </c:pt>
                <c:pt idx="1">
                  <c:v>Cambodia</c:v>
                </c:pt>
                <c:pt idx="2">
                  <c:v>India</c:v>
                </c:pt>
                <c:pt idx="3">
                  <c:v>Indonesia</c:v>
                </c:pt>
                <c:pt idx="4">
                  <c:v>Malaysia</c:v>
                </c:pt>
                <c:pt idx="5">
                  <c:v>Mongolia*</c:v>
                </c:pt>
                <c:pt idx="6">
                  <c:v>Nepal</c:v>
                </c:pt>
                <c:pt idx="7">
                  <c:v>Pakistan</c:v>
                </c:pt>
                <c:pt idx="8">
                  <c:v>Philippines</c:v>
                </c:pt>
                <c:pt idx="9">
                  <c:v>Sri Lanka</c:v>
                </c:pt>
                <c:pt idx="10">
                  <c:v>Thailand</c:v>
                </c:pt>
                <c:pt idx="11">
                  <c:v>Viet Nam**</c:v>
                </c:pt>
              </c:strCache>
            </c:strRef>
          </c:cat>
          <c:val>
            <c:numRef>
              <c:f>'HIV testing coverage'!$C$3:$C$14</c:f>
              <c:numCache>
                <c:formatCode>0</c:formatCode>
                <c:ptCount val="12"/>
                <c:pt idx="0">
                  <c:v>48.7</c:v>
                </c:pt>
                <c:pt idx="1">
                  <c:v>66.8</c:v>
                </c:pt>
                <c:pt idx="2">
                  <c:v>88.4</c:v>
                </c:pt>
                <c:pt idx="3">
                  <c:v>65</c:v>
                </c:pt>
                <c:pt idx="4">
                  <c:v>43</c:v>
                </c:pt>
                <c:pt idx="5">
                  <c:v>97.9</c:v>
                </c:pt>
                <c:pt idx="6">
                  <c:v>89.4</c:v>
                </c:pt>
                <c:pt idx="7">
                  <c:v>16.7</c:v>
                </c:pt>
                <c:pt idx="8">
                  <c:v>36.200000000000003</c:v>
                </c:pt>
                <c:pt idx="9">
                  <c:v>36.9</c:v>
                </c:pt>
                <c:pt idx="10">
                  <c:v>68.400000000000006</c:v>
                </c:pt>
                <c:pt idx="11">
                  <c:v>94.1</c:v>
                </c:pt>
              </c:numCache>
            </c:numRef>
          </c:val>
          <c:extLst>
            <c:ext xmlns:c16="http://schemas.microsoft.com/office/drawing/2014/chart" uri="{C3380CC4-5D6E-409C-BE32-E72D297353CC}">
              <c16:uniqueId val="{00000003-7FDA-4601-B5A7-CA62A74C0717}"/>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6.3306816177046907E-2"/>
              <c:y val="6.9968911917098461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100" b="0">
          <a:latin typeface="Arial Nova" panose="020B0504020202020204"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819492023822026E-2"/>
          <c:y val="5.02754215939831E-2"/>
          <c:w val="0.79007837049706009"/>
          <c:h val="0.83130395072382135"/>
        </c:manualLayout>
      </c:layout>
      <c:areaChart>
        <c:grouping val="standard"/>
        <c:varyColors val="0"/>
        <c:ser>
          <c:idx val="0"/>
          <c:order val="0"/>
          <c:tx>
            <c:strRef>
              <c:f>'NI Trend 2010-22 Kee El'!$C$48</c:f>
              <c:strCache>
                <c:ptCount val="1"/>
                <c:pt idx="0">
                  <c:v>Transgender</c:v>
                </c:pt>
              </c:strCache>
            </c:strRef>
          </c:tx>
          <c:spPr>
            <a:solidFill>
              <a:srgbClr val="FF5050"/>
            </a:solidFill>
            <a:ln>
              <a:noFill/>
            </a:ln>
            <a:effectLst/>
          </c:spPr>
          <c:cat>
            <c:strRef>
              <c:f>'NI Trend 2010-22 Kee El'!$B$49:$B$61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'NI Trend 2010-22 Kee El'!$C$49:$C$61</c:f>
              <c:numCache>
                <c:formatCode>General</c:formatCode>
                <c:ptCount val="13"/>
                <c:pt idx="0">
                  <c:v>5320</c:v>
                </c:pt>
                <c:pt idx="1">
                  <c:v>5350.8333333333339</c:v>
                </c:pt>
                <c:pt idx="2">
                  <c:v>5381.666666666667</c:v>
                </c:pt>
                <c:pt idx="3">
                  <c:v>5412.5</c:v>
                </c:pt>
                <c:pt idx="4">
                  <c:v>5443.3333333333339</c:v>
                </c:pt>
                <c:pt idx="5">
                  <c:v>5474.166666666667</c:v>
                </c:pt>
                <c:pt idx="6">
                  <c:v>5505</c:v>
                </c:pt>
                <c:pt idx="7">
                  <c:v>5535.8333333333339</c:v>
                </c:pt>
                <c:pt idx="8">
                  <c:v>5566.666666666667</c:v>
                </c:pt>
                <c:pt idx="9">
                  <c:v>5597.5</c:v>
                </c:pt>
                <c:pt idx="10">
                  <c:v>5628.3333333333339</c:v>
                </c:pt>
                <c:pt idx="11">
                  <c:v>5659.166666666667</c:v>
                </c:pt>
                <c:pt idx="12">
                  <c:v>5690</c:v>
                </c:pt>
              </c:numCache>
            </c:numRef>
          </c:val>
          <c:extLst>
            <c:ext xmlns:c16="http://schemas.microsoft.com/office/drawing/2014/chart" uri="{C3380CC4-5D6E-409C-BE32-E72D297353CC}">
              <c16:uniqueId val="{00000000-C67E-4E9A-9193-8D89196E2902}"/>
            </c:ext>
          </c:extLst>
        </c:ser>
        <c:ser>
          <c:idx val="1"/>
          <c:order val="1"/>
          <c:tx>
            <c:strRef>
              <c:f>'NI Trend 2010-22 Kee El'!$D$48</c:f>
              <c:strCache>
                <c:ptCount val="1"/>
              </c:strCache>
            </c:strRef>
          </c:tx>
          <c:spPr>
            <a:solidFill>
              <a:sysClr val="window" lastClr="FFFFFF"/>
            </a:solidFill>
            <a:ln>
              <a:noFill/>
            </a:ln>
            <a:effectLst/>
          </c:spPr>
          <c:cat>
            <c:strRef>
              <c:f>'NI Trend 2010-22 Kee El'!$B$49:$B$61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'NI Trend 2010-22 Kee El'!$D$49:$D$61</c:f>
              <c:numCache>
                <c:formatCode>General</c:formatCode>
                <c:ptCount val="13"/>
                <c:pt idx="0">
                  <c:v>5320</c:v>
                </c:pt>
                <c:pt idx="1">
                  <c:v>5320</c:v>
                </c:pt>
                <c:pt idx="2">
                  <c:v>5320</c:v>
                </c:pt>
                <c:pt idx="3">
                  <c:v>5320</c:v>
                </c:pt>
                <c:pt idx="4">
                  <c:v>5320</c:v>
                </c:pt>
                <c:pt idx="5">
                  <c:v>5320</c:v>
                </c:pt>
                <c:pt idx="6">
                  <c:v>5320</c:v>
                </c:pt>
                <c:pt idx="7">
                  <c:v>5320</c:v>
                </c:pt>
                <c:pt idx="8">
                  <c:v>5320</c:v>
                </c:pt>
                <c:pt idx="9">
                  <c:v>5320</c:v>
                </c:pt>
                <c:pt idx="10">
                  <c:v>5320</c:v>
                </c:pt>
                <c:pt idx="11">
                  <c:v>5320</c:v>
                </c:pt>
                <c:pt idx="12">
                  <c:v>5320</c:v>
                </c:pt>
              </c:numCache>
            </c:numRef>
          </c:val>
          <c:extLst>
            <c:ext xmlns:c16="http://schemas.microsoft.com/office/drawing/2014/chart" uri="{C3380CC4-5D6E-409C-BE32-E72D297353CC}">
              <c16:uniqueId val="{00000001-C67E-4E9A-9193-8D89196E2902}"/>
            </c:ext>
          </c:extLst>
        </c:ser>
        <c:dLbls>
          <c:showLegendKey val="0"/>
          <c:showVal val="0"/>
          <c:showCatName val="0"/>
          <c:showSerName val="0"/>
          <c:showPercent val="0"/>
          <c:showBubbleSize val="0"/>
        </c:dLbls>
        <c:axId val="1416782783"/>
        <c:axId val="1416778207"/>
      </c:areaChart>
      <c:catAx>
        <c:axId val="1416782783"/>
        <c:scaling>
          <c:orientation val="minMax"/>
        </c:scaling>
        <c:delete val="0"/>
        <c:axPos val="b"/>
        <c:majorGridlines>
          <c:spPr>
            <a:ln w="9525" cap="flat" cmpd="sng" algn="ctr">
              <a:noFill/>
              <a:prstDash val="sysDot"/>
              <a:round/>
            </a:ln>
            <a:effectLst/>
          </c:spPr>
        </c:majorGridlines>
        <c:numFmt formatCode="General" sourceLinked="1"/>
        <c:majorTickMark val="out"/>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416778207"/>
        <c:crosses val="autoZero"/>
        <c:auto val="1"/>
        <c:lblAlgn val="ctr"/>
        <c:lblOffset val="100"/>
        <c:noMultiLvlLbl val="0"/>
      </c:catAx>
      <c:valAx>
        <c:axId val="1416778207"/>
        <c:scaling>
          <c:orientation val="minMax"/>
          <c:max val="8000"/>
          <c:min val="0"/>
        </c:scaling>
        <c:delete val="0"/>
        <c:axPos val="l"/>
        <c:majorGridlines>
          <c:spPr>
            <a:ln w="9525" cap="flat" cmpd="sng" algn="ctr">
              <a:noFill/>
              <a:prstDash val="sysDot"/>
              <a:round/>
            </a:ln>
            <a:effectLst/>
          </c:spPr>
        </c:majorGridlines>
        <c:numFmt formatCode="General" sourceLinked="1"/>
        <c:majorTickMark val="out"/>
        <c:minorTickMark val="none"/>
        <c:tickLblPos val="nextTo"/>
        <c:spPr>
          <a:noFill/>
          <a:ln>
            <a:solidFill>
              <a:sysClr val="windowText" lastClr="000000">
                <a:lumMod val="50000"/>
                <a:lumOff val="50000"/>
              </a:sys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416782783"/>
        <c:crosses val="autoZero"/>
        <c:crossBetween val="midCat"/>
        <c:majorUnit val="2000"/>
      </c:valAx>
      <c:spPr>
        <a:noFill/>
        <a:ln>
          <a:noFill/>
        </a:ln>
        <a:effectLst/>
      </c:spPr>
    </c:plotArea>
    <c:plotVisOnly val="1"/>
    <c:dispBlanksAs val="gap"/>
    <c:showDLblsOverMax val="0"/>
    <c:extLst/>
  </c:chart>
  <c:spPr>
    <a:solidFill>
      <a:sysClr val="window" lastClr="FFFFFF"/>
    </a:solidFill>
    <a:ln w="9525" cap="flat" cmpd="sng" algn="ctr">
      <a:noFill/>
      <a:round/>
    </a:ln>
    <a:effectLst/>
  </c:spPr>
  <c:txPr>
    <a:bodyPr/>
    <a:lstStyle/>
    <a:p>
      <a:pPr>
        <a:defRPr sz="1200">
          <a:latin typeface="Arial Nova" panose="020B05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752429195380568E-2"/>
          <c:y val="6.9809075241533014E-2"/>
          <c:w val="0.92858382453101851"/>
          <c:h val="0.60677443258688735"/>
        </c:manualLayout>
      </c:layout>
      <c:barChart>
        <c:barDir val="col"/>
        <c:grouping val="clustered"/>
        <c:varyColors val="0"/>
        <c:ser>
          <c:idx val="0"/>
          <c:order val="0"/>
          <c:tx>
            <c:strRef>
              <c:f>'HIV prev TG'!$D$3</c:f>
              <c:strCache>
                <c:ptCount val="1"/>
                <c:pt idx="0">
                  <c:v>Yogyakarta City</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(2022)</c:v>
                  </c:pt>
                  <c:pt idx="4">
                    <c:v>Pakistan 
(2016-17)</c:v>
                  </c:pt>
                  <c:pt idx="6">
                    <c:v>Cambodia
 (2019)</c:v>
                  </c:pt>
                  <c:pt idx="8">
                    <c:v>Thailand 
(2020)</c:v>
                  </c:pt>
                  <c:pt idx="10">
                    <c:v>India
 (2021, 2016-17)</c:v>
                  </c:pt>
                  <c:pt idx="12">
                    <c:v>Philippines
 (2018) *</c:v>
                  </c:pt>
                  <c:pt idx="14">
                    <c:v>Nepal
 (2017) *</c:v>
                  </c:pt>
                  <c:pt idx="16">
                    <c:v>Bangladesh
 (2020)</c:v>
                  </c:pt>
                  <c:pt idx="18">
                    <c:v>Sri Lanka
(2018)</c:v>
                  </c:pt>
                </c:lvl>
              </c:multiLvlStrCache>
            </c:multiLvlStrRef>
          </c:cat>
          <c:val>
            <c:numRef>
              <c:f>'HIV prev TG'!$D$4:$D$23</c:f>
              <c:numCache>
                <c:formatCode>General</c:formatCode>
                <c:ptCount val="20"/>
                <c:pt idx="0">
                  <c:v>36.6</c:v>
                </c:pt>
              </c:numCache>
            </c:numRef>
          </c:val>
          <c:extLst>
            <c:ext xmlns:c16="http://schemas.microsoft.com/office/drawing/2014/chart" uri="{C3380CC4-5D6E-409C-BE32-E72D297353CC}">
              <c16:uniqueId val="{00000000-7415-43E9-9205-583674EC9600}"/>
            </c:ext>
          </c:extLst>
        </c:ser>
        <c:ser>
          <c:idx val="1"/>
          <c:order val="1"/>
          <c:tx>
            <c:strRef>
              <c:f>'HIV prev TG'!$E$3</c:f>
              <c:strCache>
                <c:ptCount val="1"/>
                <c:pt idx="0">
                  <c:v>North East Delhi</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(2022)</c:v>
                  </c:pt>
                  <c:pt idx="4">
                    <c:v>Pakistan 
(2016-17)</c:v>
                  </c:pt>
                  <c:pt idx="6">
                    <c:v>Cambodia
 (2019)</c:v>
                  </c:pt>
                  <c:pt idx="8">
                    <c:v>Thailand 
(2020)</c:v>
                  </c:pt>
                  <c:pt idx="10">
                    <c:v>India
 (2021, 2016-17)</c:v>
                  </c:pt>
                  <c:pt idx="12">
                    <c:v>Philippines
 (2018) *</c:v>
                  </c:pt>
                  <c:pt idx="14">
                    <c:v>Nepal
 (2017) *</c:v>
                  </c:pt>
                  <c:pt idx="16">
                    <c:v>Bangladesh
 (2020)</c:v>
                  </c:pt>
                  <c:pt idx="18">
                    <c:v>Sri Lanka
(2018)</c:v>
                  </c:pt>
                </c:lvl>
              </c:multiLvlStrCache>
            </c:multiLvlStrRef>
          </c:cat>
          <c:val>
            <c:numRef>
              <c:f>'HIV prev TG'!$E$4:$E$23</c:f>
              <c:numCache>
                <c:formatCode>General</c:formatCode>
                <c:ptCount val="20"/>
                <c:pt idx="10">
                  <c:v>10.9</c:v>
                </c:pt>
              </c:numCache>
            </c:numRef>
          </c:val>
          <c:extLst>
            <c:ext xmlns:c16="http://schemas.microsoft.com/office/drawing/2014/chart" uri="{C3380CC4-5D6E-409C-BE32-E72D297353CC}">
              <c16:uniqueId val="{00000001-7415-43E9-9205-583674EC9600}"/>
            </c:ext>
          </c:extLst>
        </c:ser>
        <c:ser>
          <c:idx val="2"/>
          <c:order val="2"/>
          <c:tx>
            <c:strRef>
              <c:f>'HIV prev TG'!$F$3</c:f>
              <c:strCache>
                <c:ptCount val="1"/>
                <c:pt idx="0">
                  <c:v>Johor</c:v>
                </c:pt>
              </c:strCache>
            </c:strRef>
          </c:tx>
          <c:spPr>
            <a:solidFill>
              <a:srgbClr val="F78F2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(2022)</c:v>
                  </c:pt>
                  <c:pt idx="4">
                    <c:v>Pakistan 
(2016-17)</c:v>
                  </c:pt>
                  <c:pt idx="6">
                    <c:v>Cambodia
 (2019)</c:v>
                  </c:pt>
                  <c:pt idx="8">
                    <c:v>Thailand 
(2020)</c:v>
                  </c:pt>
                  <c:pt idx="10">
                    <c:v>India
 (2021, 2016-17)</c:v>
                  </c:pt>
                  <c:pt idx="12">
                    <c:v>Philippines
 (2018) *</c:v>
                  </c:pt>
                  <c:pt idx="14">
                    <c:v>Nepal
 (2017) *</c:v>
                  </c:pt>
                  <c:pt idx="16">
                    <c:v>Bangladesh
 (2020)</c:v>
                  </c:pt>
                  <c:pt idx="18">
                    <c:v>Sri Lanka
(2018)</c:v>
                  </c:pt>
                </c:lvl>
              </c:multiLvlStrCache>
            </c:multiLvlStrRef>
          </c:cat>
          <c:val>
            <c:numRef>
              <c:f>'HIV prev TG'!$F$4:$F$23</c:f>
              <c:numCache>
                <c:formatCode>General</c:formatCode>
                <c:ptCount val="20"/>
                <c:pt idx="2">
                  <c:v>14</c:v>
                </c:pt>
              </c:numCache>
            </c:numRef>
          </c:val>
          <c:extLst>
            <c:ext xmlns:c16="http://schemas.microsoft.com/office/drawing/2014/chart" uri="{C3380CC4-5D6E-409C-BE32-E72D297353CC}">
              <c16:uniqueId val="{00000002-7415-43E9-9205-583674EC9600}"/>
            </c:ext>
          </c:extLst>
        </c:ser>
        <c:ser>
          <c:idx val="3"/>
          <c:order val="3"/>
          <c:tx>
            <c:strRef>
              <c:f>'HIV prev TG'!$G$3</c:f>
              <c:strCache>
                <c:ptCount val="1"/>
                <c:pt idx="0">
                  <c:v>Larkana</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(2022)</c:v>
                  </c:pt>
                  <c:pt idx="4">
                    <c:v>Pakistan 
(2016-17)</c:v>
                  </c:pt>
                  <c:pt idx="6">
                    <c:v>Cambodia
 (2019)</c:v>
                  </c:pt>
                  <c:pt idx="8">
                    <c:v>Thailand 
(2020)</c:v>
                  </c:pt>
                  <c:pt idx="10">
                    <c:v>India
 (2021, 2016-17)</c:v>
                  </c:pt>
                  <c:pt idx="12">
                    <c:v>Philippines
 (2018) *</c:v>
                  </c:pt>
                  <c:pt idx="14">
                    <c:v>Nepal
 (2017) *</c:v>
                  </c:pt>
                  <c:pt idx="16">
                    <c:v>Bangladesh
 (2020)</c:v>
                  </c:pt>
                  <c:pt idx="18">
                    <c:v>Sri Lanka
(2018)</c:v>
                  </c:pt>
                </c:lvl>
              </c:multiLvlStrCache>
            </c:multiLvlStrRef>
          </c:cat>
          <c:val>
            <c:numRef>
              <c:f>'HIV prev TG'!$G$4:$G$23</c:f>
              <c:numCache>
                <c:formatCode>General</c:formatCode>
                <c:ptCount val="20"/>
                <c:pt idx="4">
                  <c:v>18.2</c:v>
                </c:pt>
              </c:numCache>
            </c:numRef>
          </c:val>
          <c:extLst>
            <c:ext xmlns:c16="http://schemas.microsoft.com/office/drawing/2014/chart" uri="{C3380CC4-5D6E-409C-BE32-E72D297353CC}">
              <c16:uniqueId val="{00000003-7415-43E9-9205-583674EC9600}"/>
            </c:ext>
          </c:extLst>
        </c:ser>
        <c:ser>
          <c:idx val="4"/>
          <c:order val="4"/>
          <c:tx>
            <c:strRef>
              <c:f>'HIV prev TG'!$H$3</c:f>
              <c:strCache>
                <c:ptCount val="1"/>
                <c:pt idx="0">
                  <c:v>Iloilo</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(2022)</c:v>
                  </c:pt>
                  <c:pt idx="4">
                    <c:v>Pakistan 
(2016-17)</c:v>
                  </c:pt>
                  <c:pt idx="6">
                    <c:v>Cambodia
 (2019)</c:v>
                  </c:pt>
                  <c:pt idx="8">
                    <c:v>Thailand 
(2020)</c:v>
                  </c:pt>
                  <c:pt idx="10">
                    <c:v>India
 (2021, 2016-17)</c:v>
                  </c:pt>
                  <c:pt idx="12">
                    <c:v>Philippines
 (2018) *</c:v>
                  </c:pt>
                  <c:pt idx="14">
                    <c:v>Nepal
 (2017) *</c:v>
                  </c:pt>
                  <c:pt idx="16">
                    <c:v>Bangladesh
 (2020)</c:v>
                  </c:pt>
                  <c:pt idx="18">
                    <c:v>Sri Lanka
(2018)</c:v>
                  </c:pt>
                </c:lvl>
              </c:multiLvlStrCache>
            </c:multiLvlStrRef>
          </c:cat>
          <c:val>
            <c:numRef>
              <c:f>'HIV prev TG'!$H$4:$H$23</c:f>
              <c:numCache>
                <c:formatCode>General</c:formatCode>
                <c:ptCount val="20"/>
                <c:pt idx="12">
                  <c:v>6.1</c:v>
                </c:pt>
              </c:numCache>
            </c:numRef>
          </c:val>
          <c:extLst>
            <c:ext xmlns:c16="http://schemas.microsoft.com/office/drawing/2014/chart" uri="{C3380CC4-5D6E-409C-BE32-E72D297353CC}">
              <c16:uniqueId val="{00000004-7415-43E9-9205-583674EC9600}"/>
            </c:ext>
          </c:extLst>
        </c:ser>
        <c:ser>
          <c:idx val="5"/>
          <c:order val="5"/>
          <c:tx>
            <c:strRef>
              <c:f>'HIV prev TG'!$I$3</c:f>
              <c:strCache>
                <c:ptCount val="1"/>
                <c:pt idx="0">
                  <c:v>Banteay Meanchey</c:v>
                </c:pt>
              </c:strCache>
            </c:strRef>
          </c:tx>
          <c:spPr>
            <a:solidFill>
              <a:srgbClr val="CC99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(2022)</c:v>
                  </c:pt>
                  <c:pt idx="4">
                    <c:v>Pakistan 
(2016-17)</c:v>
                  </c:pt>
                  <c:pt idx="6">
                    <c:v>Cambodia
 (2019)</c:v>
                  </c:pt>
                  <c:pt idx="8">
                    <c:v>Thailand 
(2020)</c:v>
                  </c:pt>
                  <c:pt idx="10">
                    <c:v>India
 (2021, 2016-17)</c:v>
                  </c:pt>
                  <c:pt idx="12">
                    <c:v>Philippines
 (2018) *</c:v>
                  </c:pt>
                  <c:pt idx="14">
                    <c:v>Nepal
 (2017) *</c:v>
                  </c:pt>
                  <c:pt idx="16">
                    <c:v>Bangladesh
 (2020)</c:v>
                  </c:pt>
                  <c:pt idx="18">
                    <c:v>Sri Lanka
(2018)</c:v>
                  </c:pt>
                </c:lvl>
              </c:multiLvlStrCache>
            </c:multiLvlStrRef>
          </c:cat>
          <c:val>
            <c:numRef>
              <c:f>'HIV prev TG'!$I$4:$I$23</c:f>
              <c:numCache>
                <c:formatCode>General</c:formatCode>
                <c:ptCount val="20"/>
                <c:pt idx="6">
                  <c:v>17.7</c:v>
                </c:pt>
              </c:numCache>
            </c:numRef>
          </c:val>
          <c:extLst>
            <c:ext xmlns:c16="http://schemas.microsoft.com/office/drawing/2014/chart" uri="{C3380CC4-5D6E-409C-BE32-E72D297353CC}">
              <c16:uniqueId val="{00000005-7415-43E9-9205-583674EC9600}"/>
            </c:ext>
          </c:extLst>
        </c:ser>
        <c:ser>
          <c:idx val="6"/>
          <c:order val="6"/>
          <c:tx>
            <c:strRef>
              <c:f>'HIV prev TG'!$J$3</c:f>
              <c:strCache>
                <c:ptCount val="1"/>
                <c:pt idx="0">
                  <c:v>Pokhara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(2022)</c:v>
                  </c:pt>
                  <c:pt idx="4">
                    <c:v>Pakistan 
(2016-17)</c:v>
                  </c:pt>
                  <c:pt idx="6">
                    <c:v>Cambodia
 (2019)</c:v>
                  </c:pt>
                  <c:pt idx="8">
                    <c:v>Thailand 
(2020)</c:v>
                  </c:pt>
                  <c:pt idx="10">
                    <c:v>India
 (2021, 2016-17)</c:v>
                  </c:pt>
                  <c:pt idx="12">
                    <c:v>Philippines
 (2018) *</c:v>
                  </c:pt>
                  <c:pt idx="14">
                    <c:v>Nepal
 (2017) *</c:v>
                  </c:pt>
                  <c:pt idx="16">
                    <c:v>Bangladesh
 (2020)</c:v>
                  </c:pt>
                  <c:pt idx="18">
                    <c:v>Sri Lanka
(2018)</c:v>
                  </c:pt>
                </c:lvl>
              </c:multiLvlStrCache>
            </c:multiLvlStrRef>
          </c:cat>
          <c:val>
            <c:numRef>
              <c:f>'HIV prev TG'!$J$4:$J$23</c:f>
              <c:numCache>
                <c:formatCode>General</c:formatCode>
                <c:ptCount val="20"/>
                <c:pt idx="14">
                  <c:v>4.8</c:v>
                </c:pt>
              </c:numCache>
            </c:numRef>
          </c:val>
          <c:extLst>
            <c:ext xmlns:c16="http://schemas.microsoft.com/office/drawing/2014/chart" uri="{C3380CC4-5D6E-409C-BE32-E72D297353CC}">
              <c16:uniqueId val="{00000006-7415-43E9-9205-583674EC9600}"/>
            </c:ext>
          </c:extLst>
        </c:ser>
        <c:ser>
          <c:idx val="7"/>
          <c:order val="7"/>
          <c:tx>
            <c:strRef>
              <c:f>'HIV prev TG'!$K$3</c:f>
              <c:strCache>
                <c:ptCount val="1"/>
                <c:pt idx="0">
                  <c:v>Rajshahi</c:v>
                </c:pt>
              </c:strCache>
            </c:strRef>
          </c:tx>
          <c:spPr>
            <a:solidFill>
              <a:srgbClr val="FF66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(2022)</c:v>
                  </c:pt>
                  <c:pt idx="4">
                    <c:v>Pakistan 
(2016-17)</c:v>
                  </c:pt>
                  <c:pt idx="6">
                    <c:v>Cambodia
 (2019)</c:v>
                  </c:pt>
                  <c:pt idx="8">
                    <c:v>Thailand 
(2020)</c:v>
                  </c:pt>
                  <c:pt idx="10">
                    <c:v>India
 (2021, 2016-17)</c:v>
                  </c:pt>
                  <c:pt idx="12">
                    <c:v>Philippines
 (2018) *</c:v>
                  </c:pt>
                  <c:pt idx="14">
                    <c:v>Nepal
 (2017) *</c:v>
                  </c:pt>
                  <c:pt idx="16">
                    <c:v>Bangladesh
 (2020)</c:v>
                  </c:pt>
                  <c:pt idx="18">
                    <c:v>Sri Lanka
(2018)</c:v>
                  </c:pt>
                </c:lvl>
              </c:multiLvlStrCache>
            </c:multiLvlStrRef>
          </c:cat>
          <c:val>
            <c:numRef>
              <c:f>'HIV prev TG'!$K$4:$K$23</c:f>
              <c:numCache>
                <c:formatCode>General</c:formatCode>
                <c:ptCount val="20"/>
                <c:pt idx="16">
                  <c:v>2.2999999999999998</c:v>
                </c:pt>
              </c:numCache>
            </c:numRef>
          </c:val>
          <c:extLst>
            <c:ext xmlns:c16="http://schemas.microsoft.com/office/drawing/2014/chart" uri="{C3380CC4-5D6E-409C-BE32-E72D297353CC}">
              <c16:uniqueId val="{00000007-7415-43E9-9205-583674EC9600}"/>
            </c:ext>
          </c:extLst>
        </c:ser>
        <c:ser>
          <c:idx val="8"/>
          <c:order val="8"/>
          <c:tx>
            <c:strRef>
              <c:f>'HIV prev TG'!$L$3</c:f>
              <c:strCache>
                <c:ptCount val="1"/>
                <c:pt idx="0">
                  <c:v>Colombo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(2022)</c:v>
                  </c:pt>
                  <c:pt idx="4">
                    <c:v>Pakistan 
(2016-17)</c:v>
                  </c:pt>
                  <c:pt idx="6">
                    <c:v>Cambodia
 (2019)</c:v>
                  </c:pt>
                  <c:pt idx="8">
                    <c:v>Thailand 
(2020)</c:v>
                  </c:pt>
                  <c:pt idx="10">
                    <c:v>India
 (2021, 2016-17)</c:v>
                  </c:pt>
                  <c:pt idx="12">
                    <c:v>Philippines
 (2018) *</c:v>
                  </c:pt>
                  <c:pt idx="14">
                    <c:v>Nepal
 (2017) *</c:v>
                  </c:pt>
                  <c:pt idx="16">
                    <c:v>Bangladesh
 (2020)</c:v>
                  </c:pt>
                  <c:pt idx="18">
                    <c:v>Sri Lanka
(2018)</c:v>
                  </c:pt>
                </c:lvl>
              </c:multiLvlStrCache>
            </c:multiLvlStrRef>
          </c:cat>
          <c:val>
            <c:numRef>
              <c:f>'HIV prev TG'!$L$4:$L$23</c:f>
              <c:numCache>
                <c:formatCode>General</c:formatCode>
                <c:ptCount val="20"/>
                <c:pt idx="18">
                  <c:v>0.6</c:v>
                </c:pt>
              </c:numCache>
            </c:numRef>
          </c:val>
          <c:extLst>
            <c:ext xmlns:c16="http://schemas.microsoft.com/office/drawing/2014/chart" uri="{C3380CC4-5D6E-409C-BE32-E72D297353CC}">
              <c16:uniqueId val="{00000008-7415-43E9-9205-583674EC9600}"/>
            </c:ext>
          </c:extLst>
        </c:ser>
        <c:ser>
          <c:idx val="9"/>
          <c:order val="9"/>
          <c:tx>
            <c:strRef>
              <c:f>'HIV prev TG'!$M$3</c:f>
              <c:strCache>
                <c:ptCount val="1"/>
                <c:pt idx="0">
                  <c:v>Chon Buri</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(2022)</c:v>
                  </c:pt>
                  <c:pt idx="4">
                    <c:v>Pakistan 
(2016-17)</c:v>
                  </c:pt>
                  <c:pt idx="6">
                    <c:v>Cambodia
 (2019)</c:v>
                  </c:pt>
                  <c:pt idx="8">
                    <c:v>Thailand 
(2020)</c:v>
                  </c:pt>
                  <c:pt idx="10">
                    <c:v>India
 (2021, 2016-17)</c:v>
                  </c:pt>
                  <c:pt idx="12">
                    <c:v>Philippines
 (2018) *</c:v>
                  </c:pt>
                  <c:pt idx="14">
                    <c:v>Nepal
 (2017) *</c:v>
                  </c:pt>
                  <c:pt idx="16">
                    <c:v>Bangladesh
 (2020)</c:v>
                  </c:pt>
                  <c:pt idx="18">
                    <c:v>Sri Lanka
(2018)</c:v>
                  </c:pt>
                </c:lvl>
              </c:multiLvlStrCache>
            </c:multiLvlStrRef>
          </c:cat>
          <c:val>
            <c:numRef>
              <c:f>'HIV prev TG'!$M$4:$M$23</c:f>
              <c:numCache>
                <c:formatCode>General</c:formatCode>
                <c:ptCount val="20"/>
                <c:pt idx="8">
                  <c:v>8</c:v>
                </c:pt>
              </c:numCache>
            </c:numRef>
          </c:val>
          <c:extLst>
            <c:ext xmlns:c16="http://schemas.microsoft.com/office/drawing/2014/chart" uri="{C3380CC4-5D6E-409C-BE32-E72D297353CC}">
              <c16:uniqueId val="{00000009-7415-43E9-9205-583674EC9600}"/>
            </c:ext>
          </c:extLst>
        </c:ser>
        <c:ser>
          <c:idx val="10"/>
          <c:order val="10"/>
          <c:tx>
            <c:strRef>
              <c:f>'HIV prev TG'!$N$3</c:f>
              <c:strCache>
                <c:ptCount val="1"/>
                <c:pt idx="0">
                  <c:v>National</c:v>
                </c:pt>
              </c:strCache>
            </c:strRef>
          </c:tx>
          <c:spPr>
            <a:pattFill prst="dkUpDiag">
              <a:fgClr>
                <a:srgbClr val="00A99A"/>
              </a:fgClr>
              <a:bgClr>
                <a:schemeClr val="bg1"/>
              </a:bgClr>
            </a:patt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(2022)</c:v>
                  </c:pt>
                  <c:pt idx="4">
                    <c:v>Pakistan 
(2016-17)</c:v>
                  </c:pt>
                  <c:pt idx="6">
                    <c:v>Cambodia
 (2019)</c:v>
                  </c:pt>
                  <c:pt idx="8">
                    <c:v>Thailand 
(2020)</c:v>
                  </c:pt>
                  <c:pt idx="10">
                    <c:v>India
 (2021, 2016-17)</c:v>
                  </c:pt>
                  <c:pt idx="12">
                    <c:v>Philippines
 (2018) *</c:v>
                  </c:pt>
                  <c:pt idx="14">
                    <c:v>Nepal
 (2017) *</c:v>
                  </c:pt>
                  <c:pt idx="16">
                    <c:v>Bangladesh
 (2020)</c:v>
                  </c:pt>
                  <c:pt idx="18">
                    <c:v>Sri Lanka
(2018)</c:v>
                  </c:pt>
                </c:lvl>
              </c:multiLvlStrCache>
            </c:multiLvlStrRef>
          </c:cat>
          <c:val>
            <c:numRef>
              <c:f>'HIV prev TG'!$N$4:$N$23</c:f>
              <c:numCache>
                <c:formatCode>General</c:formatCode>
                <c:ptCount val="20"/>
                <c:pt idx="1">
                  <c:v>11.9</c:v>
                </c:pt>
                <c:pt idx="3">
                  <c:v>5.9</c:v>
                </c:pt>
                <c:pt idx="5">
                  <c:v>7.1</c:v>
                </c:pt>
                <c:pt idx="7">
                  <c:v>9.6</c:v>
                </c:pt>
                <c:pt idx="9">
                  <c:v>4.2</c:v>
                </c:pt>
                <c:pt idx="11">
                  <c:v>3.8</c:v>
                </c:pt>
                <c:pt idx="13" formatCode="0.0">
                  <c:v>3.9</c:v>
                </c:pt>
                <c:pt idx="15">
                  <c:v>8.5</c:v>
                </c:pt>
                <c:pt idx="17">
                  <c:v>0.9</c:v>
                </c:pt>
                <c:pt idx="19">
                  <c:v>0.5</c:v>
                </c:pt>
              </c:numCache>
            </c:numRef>
          </c:val>
          <c:extLst>
            <c:ext xmlns:c16="http://schemas.microsoft.com/office/drawing/2014/chart" uri="{C3380CC4-5D6E-409C-BE32-E72D297353CC}">
              <c16:uniqueId val="{0000000A-7415-43E9-9205-583674EC9600}"/>
            </c:ext>
          </c:extLst>
        </c:ser>
        <c:dLbls>
          <c:showLegendKey val="0"/>
          <c:showVal val="0"/>
          <c:showCatName val="0"/>
          <c:showSerName val="0"/>
          <c:showPercent val="0"/>
          <c:showBubbleSize val="0"/>
        </c:dLbls>
        <c:gapWidth val="150"/>
        <c:overlap val="100"/>
        <c:axId val="313868288"/>
        <c:axId val="313869824"/>
      </c:barChart>
      <c:scatterChart>
        <c:scatterStyle val="smoothMarker"/>
        <c:varyColors val="0"/>
        <c:ser>
          <c:idx val="11"/>
          <c:order val="11"/>
          <c:tx>
            <c:strRef>
              <c:f>'HIV prev TG'!$C$28</c:f>
              <c:strCache>
                <c:ptCount val="1"/>
                <c:pt idx="0">
                  <c:v>t</c:v>
                </c:pt>
              </c:strCache>
            </c:strRef>
          </c:tx>
          <c:spPr>
            <a:ln w="22225">
              <a:solidFill>
                <a:srgbClr val="E31837"/>
              </a:solidFill>
              <a:prstDash val="dash"/>
            </a:ln>
          </c:spPr>
          <c:marker>
            <c:symbol val="none"/>
          </c:marker>
          <c:xVal>
            <c:numRef>
              <c:f>'HIV prev TG'!$B$29:$B$30</c:f>
              <c:numCache>
                <c:formatCode>General</c:formatCode>
                <c:ptCount val="2"/>
                <c:pt idx="0">
                  <c:v>0</c:v>
                </c:pt>
                <c:pt idx="1">
                  <c:v>1</c:v>
                </c:pt>
              </c:numCache>
            </c:numRef>
          </c:xVal>
          <c:yVal>
            <c:numRef>
              <c:f>'HIV prev TG'!$C$29:$C$30</c:f>
              <c:numCache>
                <c:formatCode>General</c:formatCode>
                <c:ptCount val="2"/>
                <c:pt idx="0">
                  <c:v>5</c:v>
                </c:pt>
                <c:pt idx="1">
                  <c:v>5</c:v>
                </c:pt>
              </c:numCache>
            </c:numRef>
          </c:yVal>
          <c:smooth val="1"/>
          <c:extLst>
            <c:ext xmlns:c16="http://schemas.microsoft.com/office/drawing/2014/chart" uri="{C3380CC4-5D6E-409C-BE32-E72D297353CC}">
              <c16:uniqueId val="{0000000B-7415-43E9-9205-583674EC9600}"/>
            </c:ext>
          </c:extLst>
        </c:ser>
        <c:dLbls>
          <c:showLegendKey val="0"/>
          <c:showVal val="0"/>
          <c:showCatName val="0"/>
          <c:showSerName val="0"/>
          <c:showPercent val="0"/>
          <c:showBubbleSize val="0"/>
        </c:dLbls>
        <c:axId val="313873536"/>
        <c:axId val="313871744"/>
      </c:scatterChart>
      <c:catAx>
        <c:axId val="313868288"/>
        <c:scaling>
          <c:orientation val="minMax"/>
        </c:scaling>
        <c:delete val="0"/>
        <c:axPos val="b"/>
        <c:numFmt formatCode="General" sourceLinked="0"/>
        <c:majorTickMark val="out"/>
        <c:minorTickMark val="none"/>
        <c:tickLblPos val="nextTo"/>
        <c:crossAx val="313869824"/>
        <c:crosses val="autoZero"/>
        <c:auto val="1"/>
        <c:lblAlgn val="ctr"/>
        <c:lblOffset val="100"/>
        <c:noMultiLvlLbl val="0"/>
      </c:catAx>
      <c:valAx>
        <c:axId val="313869824"/>
        <c:scaling>
          <c:orientation val="minMax"/>
          <c:max val="50"/>
        </c:scaling>
        <c:delete val="0"/>
        <c:axPos val="l"/>
        <c:title>
          <c:tx>
            <c:rich>
              <a:bodyPr rot="0" vert="horz"/>
              <a:lstStyle/>
              <a:p>
                <a:pPr>
                  <a:defRPr/>
                </a:pPr>
                <a:r>
                  <a:rPr lang="en-US"/>
                  <a:t>%</a:t>
                </a:r>
              </a:p>
            </c:rich>
          </c:tx>
          <c:layout>
            <c:manualLayout>
              <c:xMode val="edge"/>
              <c:yMode val="edge"/>
              <c:x val="4.4462176688145935E-2"/>
              <c:y val="0"/>
            </c:manualLayout>
          </c:layout>
          <c:overlay val="0"/>
        </c:title>
        <c:numFmt formatCode="General" sourceLinked="1"/>
        <c:majorTickMark val="out"/>
        <c:minorTickMark val="none"/>
        <c:tickLblPos val="nextTo"/>
        <c:crossAx val="313868288"/>
        <c:crosses val="autoZero"/>
        <c:crossBetween val="between"/>
        <c:majorUnit val="10"/>
      </c:valAx>
      <c:valAx>
        <c:axId val="313871744"/>
        <c:scaling>
          <c:orientation val="minMax"/>
          <c:max val="40"/>
          <c:min val="0"/>
        </c:scaling>
        <c:delete val="1"/>
        <c:axPos val="r"/>
        <c:numFmt formatCode="General" sourceLinked="1"/>
        <c:majorTickMark val="out"/>
        <c:minorTickMark val="none"/>
        <c:tickLblPos val="nextTo"/>
        <c:crossAx val="313873536"/>
        <c:crosses val="max"/>
        <c:crossBetween val="midCat"/>
        <c:majorUnit val="1"/>
      </c:valAx>
      <c:valAx>
        <c:axId val="313873536"/>
        <c:scaling>
          <c:orientation val="minMax"/>
          <c:max val="1"/>
          <c:min val="0"/>
        </c:scaling>
        <c:delete val="1"/>
        <c:axPos val="t"/>
        <c:numFmt formatCode="General" sourceLinked="1"/>
        <c:majorTickMark val="out"/>
        <c:minorTickMark val="none"/>
        <c:tickLblPos val="nextTo"/>
        <c:crossAx val="313871744"/>
        <c:crosses val="max"/>
        <c:crossBetween val="midCat"/>
      </c:valAx>
    </c:plotArea>
    <c:legend>
      <c:legendPos val="r"/>
      <c:legendEntry>
        <c:idx val="11"/>
        <c:delete val="1"/>
      </c:legendEntry>
      <c:layout>
        <c:manualLayout>
          <c:xMode val="edge"/>
          <c:yMode val="edge"/>
          <c:x val="0.44266281906047594"/>
          <c:y val="2.5317405976426857E-2"/>
          <c:w val="0.55587662544356042"/>
          <c:h val="0.37578487708495328"/>
        </c:manualLayout>
      </c:layout>
      <c:overlay val="0"/>
    </c:legend>
    <c:plotVisOnly val="1"/>
    <c:dispBlanksAs val="gap"/>
    <c:showDLblsOverMax val="0"/>
  </c:chart>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93299190954603E-2"/>
          <c:y val="3.5329015972097033E-2"/>
          <c:w val="0.91948318331080392"/>
          <c:h val="0.3809057933859577"/>
        </c:manualLayout>
      </c:layout>
      <c:barChart>
        <c:barDir val="col"/>
        <c:grouping val="clustered"/>
        <c:varyColors val="0"/>
        <c:ser>
          <c:idx val="0"/>
          <c:order val="0"/>
          <c:tx>
            <c:strRef>
              <c:f>'Subnational HIV prevalence'!$B$2</c:f>
              <c:strCache>
                <c:ptCount val="1"/>
                <c:pt idx="0">
                  <c:v>Bangladesh (2020)</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prevalence'!$A$3:$A$23</c:f>
              <c:strCache>
                <c:ptCount val="21"/>
                <c:pt idx="0">
                  <c:v>Rajshahi</c:v>
                </c:pt>
                <c:pt idx="1">
                  <c:v>Pokhara</c:v>
                </c:pt>
                <c:pt idx="2">
                  <c:v>General Santos</c:v>
                </c:pt>
                <c:pt idx="3">
                  <c:v>Iloilo</c:v>
                </c:pt>
                <c:pt idx="4">
                  <c:v>Kuala Lumpur</c:v>
                </c:pt>
                <c:pt idx="5">
                  <c:v>Hyderabad</c:v>
                </c:pt>
                <c:pt idx="6">
                  <c:v>Perak</c:v>
                </c:pt>
                <c:pt idx="7">
                  <c:v>Thane</c:v>
                </c:pt>
                <c:pt idx="8">
                  <c:v>Kolkata</c:v>
                </c:pt>
                <c:pt idx="9">
                  <c:v>Chon Buri</c:v>
                </c:pt>
                <c:pt idx="10">
                  <c:v>Kathmandu</c:v>
                </c:pt>
                <c:pt idx="11">
                  <c:v>North East Delhi</c:v>
                </c:pt>
                <c:pt idx="12">
                  <c:v>Karachi</c:v>
                </c:pt>
                <c:pt idx="13">
                  <c:v>Johor</c:v>
                </c:pt>
                <c:pt idx="14">
                  <c:v>Phnom Penh</c:v>
                </c:pt>
                <c:pt idx="15">
                  <c:v>Siem Reap</c:v>
                </c:pt>
                <c:pt idx="16">
                  <c:v>Banteay Meanchey</c:v>
                </c:pt>
                <c:pt idx="17">
                  <c:v>Larkana</c:v>
                </c:pt>
                <c:pt idx="18">
                  <c:v>Purwakarta</c:v>
                </c:pt>
                <c:pt idx="19">
                  <c:v>Banyuwangi</c:v>
                </c:pt>
                <c:pt idx="20">
                  <c:v>Yogyakarta City</c:v>
                </c:pt>
              </c:strCache>
            </c:strRef>
          </c:cat>
          <c:val>
            <c:numRef>
              <c:f>'Subnational HIV prevalence'!$B$3:$B$23</c:f>
              <c:numCache>
                <c:formatCode>General</c:formatCode>
                <c:ptCount val="21"/>
                <c:pt idx="0">
                  <c:v>2.2999999999999998</c:v>
                </c:pt>
              </c:numCache>
            </c:numRef>
          </c:val>
          <c:extLst>
            <c:ext xmlns:c16="http://schemas.microsoft.com/office/drawing/2014/chart" uri="{C3380CC4-5D6E-409C-BE32-E72D297353CC}">
              <c16:uniqueId val="{00000000-B25A-4365-8B76-D9DA9C5E445E}"/>
            </c:ext>
          </c:extLst>
        </c:ser>
        <c:ser>
          <c:idx val="1"/>
          <c:order val="1"/>
          <c:tx>
            <c:strRef>
              <c:f>'Subnational HIV prevalence'!#REF!</c:f>
              <c:strCache>
                <c:ptCount val="1"/>
                <c:pt idx="0">
                  <c:v>#REF!</c:v>
                </c:pt>
              </c:strCache>
            </c:strRef>
          </c:tx>
          <c:invertIfNegative val="0"/>
          <c:cat>
            <c:strRef>
              <c:f>'Subnational HIV prevalence'!$A$3:$A$23</c:f>
              <c:strCache>
                <c:ptCount val="21"/>
                <c:pt idx="0">
                  <c:v>Rajshahi</c:v>
                </c:pt>
                <c:pt idx="1">
                  <c:v>Pokhara</c:v>
                </c:pt>
                <c:pt idx="2">
                  <c:v>General Santos</c:v>
                </c:pt>
                <c:pt idx="3">
                  <c:v>Iloilo</c:v>
                </c:pt>
                <c:pt idx="4">
                  <c:v>Kuala Lumpur</c:v>
                </c:pt>
                <c:pt idx="5">
                  <c:v>Hyderabad</c:v>
                </c:pt>
                <c:pt idx="6">
                  <c:v>Perak</c:v>
                </c:pt>
                <c:pt idx="7">
                  <c:v>Thane</c:v>
                </c:pt>
                <c:pt idx="8">
                  <c:v>Kolkata</c:v>
                </c:pt>
                <c:pt idx="9">
                  <c:v>Chon Buri</c:v>
                </c:pt>
                <c:pt idx="10">
                  <c:v>Kathmandu</c:v>
                </c:pt>
                <c:pt idx="11">
                  <c:v>North East Delhi</c:v>
                </c:pt>
                <c:pt idx="12">
                  <c:v>Karachi</c:v>
                </c:pt>
                <c:pt idx="13">
                  <c:v>Johor</c:v>
                </c:pt>
                <c:pt idx="14">
                  <c:v>Phnom Penh</c:v>
                </c:pt>
                <c:pt idx="15">
                  <c:v>Siem Reap</c:v>
                </c:pt>
                <c:pt idx="16">
                  <c:v>Banteay Meanchey</c:v>
                </c:pt>
                <c:pt idx="17">
                  <c:v>Larkana</c:v>
                </c:pt>
                <c:pt idx="18">
                  <c:v>Purwakarta</c:v>
                </c:pt>
                <c:pt idx="19">
                  <c:v>Banyuwangi</c:v>
                </c:pt>
                <c:pt idx="20">
                  <c:v>Yogyakarta City</c:v>
                </c:pt>
              </c:strCache>
            </c:strRef>
          </c:cat>
          <c:val>
            <c:numRef>
              <c:f>'Subnational HIV prevalence'!#REF!</c:f>
              <c:numCache>
                <c:formatCode>General</c:formatCode>
                <c:ptCount val="1"/>
                <c:pt idx="0">
                  <c:v>1</c:v>
                </c:pt>
              </c:numCache>
            </c:numRef>
          </c:val>
          <c:extLst>
            <c:ext xmlns:c16="http://schemas.microsoft.com/office/drawing/2014/chart" uri="{C3380CC4-5D6E-409C-BE32-E72D297353CC}">
              <c16:uniqueId val="{00000001-B25A-4365-8B76-D9DA9C5E445E}"/>
            </c:ext>
          </c:extLst>
        </c:ser>
        <c:ser>
          <c:idx val="2"/>
          <c:order val="2"/>
          <c:tx>
            <c:strRef>
              <c:f>'Subnational HIV prevalence'!#REF!</c:f>
              <c:strCache>
                <c:ptCount val="1"/>
                <c:pt idx="0">
                  <c:v>#REF!</c:v>
                </c:pt>
              </c:strCache>
            </c:strRef>
          </c:tx>
          <c:spPr>
            <a:solidFill>
              <a:srgbClr val="0070C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B25A-4365-8B76-D9DA9C5E445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prevalence'!$A$3:$A$23</c:f>
              <c:strCache>
                <c:ptCount val="21"/>
                <c:pt idx="0">
                  <c:v>Rajshahi</c:v>
                </c:pt>
                <c:pt idx="1">
                  <c:v>Pokhara</c:v>
                </c:pt>
                <c:pt idx="2">
                  <c:v>General Santos</c:v>
                </c:pt>
                <c:pt idx="3">
                  <c:v>Iloilo</c:v>
                </c:pt>
                <c:pt idx="4">
                  <c:v>Kuala Lumpur</c:v>
                </c:pt>
                <c:pt idx="5">
                  <c:v>Hyderabad</c:v>
                </c:pt>
                <c:pt idx="6">
                  <c:v>Perak</c:v>
                </c:pt>
                <c:pt idx="7">
                  <c:v>Thane</c:v>
                </c:pt>
                <c:pt idx="8">
                  <c:v>Kolkata</c:v>
                </c:pt>
                <c:pt idx="9">
                  <c:v>Chon Buri</c:v>
                </c:pt>
                <c:pt idx="10">
                  <c:v>Kathmandu</c:v>
                </c:pt>
                <c:pt idx="11">
                  <c:v>North East Delhi</c:v>
                </c:pt>
                <c:pt idx="12">
                  <c:v>Karachi</c:v>
                </c:pt>
                <c:pt idx="13">
                  <c:v>Johor</c:v>
                </c:pt>
                <c:pt idx="14">
                  <c:v>Phnom Penh</c:v>
                </c:pt>
                <c:pt idx="15">
                  <c:v>Siem Reap</c:v>
                </c:pt>
                <c:pt idx="16">
                  <c:v>Banteay Meanchey</c:v>
                </c:pt>
                <c:pt idx="17">
                  <c:v>Larkana</c:v>
                </c:pt>
                <c:pt idx="18">
                  <c:v>Purwakarta</c:v>
                </c:pt>
                <c:pt idx="19">
                  <c:v>Banyuwangi</c:v>
                </c:pt>
                <c:pt idx="20">
                  <c:v>Yogyakarta City</c:v>
                </c:pt>
              </c:strCache>
            </c:strRef>
          </c:cat>
          <c:val>
            <c:numRef>
              <c:f>'Subnational HIV prevalence'!#REF!</c:f>
              <c:numCache>
                <c:formatCode>General</c:formatCode>
                <c:ptCount val="1"/>
                <c:pt idx="0">
                  <c:v>1</c:v>
                </c:pt>
              </c:numCache>
            </c:numRef>
          </c:val>
          <c:extLst>
            <c:ext xmlns:c16="http://schemas.microsoft.com/office/drawing/2014/chart" uri="{C3380CC4-5D6E-409C-BE32-E72D297353CC}">
              <c16:uniqueId val="{00000003-B25A-4365-8B76-D9DA9C5E445E}"/>
            </c:ext>
          </c:extLst>
        </c:ser>
        <c:ser>
          <c:idx val="4"/>
          <c:order val="3"/>
          <c:tx>
            <c:strRef>
              <c:f>'Subnational HIV prevalence'!$C$2</c:f>
              <c:strCache>
                <c:ptCount val="1"/>
                <c:pt idx="0">
                  <c:v>Malaysia (2022)</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prevalence'!$A$3:$A$23</c:f>
              <c:strCache>
                <c:ptCount val="21"/>
                <c:pt idx="0">
                  <c:v>Rajshahi</c:v>
                </c:pt>
                <c:pt idx="1">
                  <c:v>Pokhara</c:v>
                </c:pt>
                <c:pt idx="2">
                  <c:v>General Santos</c:v>
                </c:pt>
                <c:pt idx="3">
                  <c:v>Iloilo</c:v>
                </c:pt>
                <c:pt idx="4">
                  <c:v>Kuala Lumpur</c:v>
                </c:pt>
                <c:pt idx="5">
                  <c:v>Hyderabad</c:v>
                </c:pt>
                <c:pt idx="6">
                  <c:v>Perak</c:v>
                </c:pt>
                <c:pt idx="7">
                  <c:v>Thane</c:v>
                </c:pt>
                <c:pt idx="8">
                  <c:v>Kolkata</c:v>
                </c:pt>
                <c:pt idx="9">
                  <c:v>Chon Buri</c:v>
                </c:pt>
                <c:pt idx="10">
                  <c:v>Kathmandu</c:v>
                </c:pt>
                <c:pt idx="11">
                  <c:v>North East Delhi</c:v>
                </c:pt>
                <c:pt idx="12">
                  <c:v>Karachi</c:v>
                </c:pt>
                <c:pt idx="13">
                  <c:v>Johor</c:v>
                </c:pt>
                <c:pt idx="14">
                  <c:v>Phnom Penh</c:v>
                </c:pt>
                <c:pt idx="15">
                  <c:v>Siem Reap</c:v>
                </c:pt>
                <c:pt idx="16">
                  <c:v>Banteay Meanchey</c:v>
                </c:pt>
                <c:pt idx="17">
                  <c:v>Larkana</c:v>
                </c:pt>
                <c:pt idx="18">
                  <c:v>Purwakarta</c:v>
                </c:pt>
                <c:pt idx="19">
                  <c:v>Banyuwangi</c:v>
                </c:pt>
                <c:pt idx="20">
                  <c:v>Yogyakarta City</c:v>
                </c:pt>
              </c:strCache>
            </c:strRef>
          </c:cat>
          <c:val>
            <c:numRef>
              <c:f>'Subnational HIV prevalence'!$C$3:$C$23</c:f>
              <c:numCache>
                <c:formatCode>General</c:formatCode>
                <c:ptCount val="21"/>
                <c:pt idx="4" formatCode="0.0">
                  <c:v>6.1</c:v>
                </c:pt>
                <c:pt idx="6" formatCode="0.0">
                  <c:v>6.5</c:v>
                </c:pt>
                <c:pt idx="13" formatCode="0.0">
                  <c:v>14</c:v>
                </c:pt>
              </c:numCache>
            </c:numRef>
          </c:val>
          <c:extLst>
            <c:ext xmlns:c16="http://schemas.microsoft.com/office/drawing/2014/chart" uri="{C3380CC4-5D6E-409C-BE32-E72D297353CC}">
              <c16:uniqueId val="{00000004-B25A-4365-8B76-D9DA9C5E445E}"/>
            </c:ext>
          </c:extLst>
        </c:ser>
        <c:ser>
          <c:idx val="3"/>
          <c:order val="4"/>
          <c:tx>
            <c:strRef>
              <c:f>'Subnational HIV prevalence'!$D$2</c:f>
              <c:strCache>
                <c:ptCount val="1"/>
                <c:pt idx="0">
                  <c:v>Cambodia (2019)</c:v>
                </c:pt>
              </c:strCache>
            </c:strRef>
          </c:tx>
          <c:spPr>
            <a:solidFill>
              <a:srgbClr val="FFD68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prevalence'!$A$3:$A$23</c:f>
              <c:strCache>
                <c:ptCount val="21"/>
                <c:pt idx="0">
                  <c:v>Rajshahi</c:v>
                </c:pt>
                <c:pt idx="1">
                  <c:v>Pokhara</c:v>
                </c:pt>
                <c:pt idx="2">
                  <c:v>General Santos</c:v>
                </c:pt>
                <c:pt idx="3">
                  <c:v>Iloilo</c:v>
                </c:pt>
                <c:pt idx="4">
                  <c:v>Kuala Lumpur</c:v>
                </c:pt>
                <c:pt idx="5">
                  <c:v>Hyderabad</c:v>
                </c:pt>
                <c:pt idx="6">
                  <c:v>Perak</c:v>
                </c:pt>
                <c:pt idx="7">
                  <c:v>Thane</c:v>
                </c:pt>
                <c:pt idx="8">
                  <c:v>Kolkata</c:v>
                </c:pt>
                <c:pt idx="9">
                  <c:v>Chon Buri</c:v>
                </c:pt>
                <c:pt idx="10">
                  <c:v>Kathmandu</c:v>
                </c:pt>
                <c:pt idx="11">
                  <c:v>North East Delhi</c:v>
                </c:pt>
                <c:pt idx="12">
                  <c:v>Karachi</c:v>
                </c:pt>
                <c:pt idx="13">
                  <c:v>Johor</c:v>
                </c:pt>
                <c:pt idx="14">
                  <c:v>Phnom Penh</c:v>
                </c:pt>
                <c:pt idx="15">
                  <c:v>Siem Reap</c:v>
                </c:pt>
                <c:pt idx="16">
                  <c:v>Banteay Meanchey</c:v>
                </c:pt>
                <c:pt idx="17">
                  <c:v>Larkana</c:v>
                </c:pt>
                <c:pt idx="18">
                  <c:v>Purwakarta</c:v>
                </c:pt>
                <c:pt idx="19">
                  <c:v>Banyuwangi</c:v>
                </c:pt>
                <c:pt idx="20">
                  <c:v>Yogyakarta City</c:v>
                </c:pt>
              </c:strCache>
            </c:strRef>
          </c:cat>
          <c:val>
            <c:numRef>
              <c:f>'Subnational HIV prevalence'!$D$3:$D$23</c:f>
              <c:numCache>
                <c:formatCode>General</c:formatCode>
                <c:ptCount val="21"/>
                <c:pt idx="14" formatCode="0">
                  <c:v>14</c:v>
                </c:pt>
                <c:pt idx="15" formatCode="0.0">
                  <c:v>16.399999999999999</c:v>
                </c:pt>
                <c:pt idx="16" formatCode="0.0">
                  <c:v>17.7</c:v>
                </c:pt>
              </c:numCache>
            </c:numRef>
          </c:val>
          <c:extLst>
            <c:ext xmlns:c16="http://schemas.microsoft.com/office/drawing/2014/chart" uri="{C3380CC4-5D6E-409C-BE32-E72D297353CC}">
              <c16:uniqueId val="{00000005-B25A-4365-8B76-D9DA9C5E445E}"/>
            </c:ext>
          </c:extLst>
        </c:ser>
        <c:ser>
          <c:idx val="5"/>
          <c:order val="5"/>
          <c:tx>
            <c:strRef>
              <c:f>'Subnational HIV prevalence'!$E$2</c:f>
              <c:strCache>
                <c:ptCount val="1"/>
                <c:pt idx="0">
                  <c:v>Nepal (2017)</c:v>
                </c:pt>
              </c:strCache>
            </c:strRef>
          </c:tx>
          <c:spPr>
            <a:solidFill>
              <a:srgbClr val="7DDF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prevalence'!$A$3:$A$23</c:f>
              <c:strCache>
                <c:ptCount val="21"/>
                <c:pt idx="0">
                  <c:v>Rajshahi</c:v>
                </c:pt>
                <c:pt idx="1">
                  <c:v>Pokhara</c:v>
                </c:pt>
                <c:pt idx="2">
                  <c:v>General Santos</c:v>
                </c:pt>
                <c:pt idx="3">
                  <c:v>Iloilo</c:v>
                </c:pt>
                <c:pt idx="4">
                  <c:v>Kuala Lumpur</c:v>
                </c:pt>
                <c:pt idx="5">
                  <c:v>Hyderabad</c:v>
                </c:pt>
                <c:pt idx="6">
                  <c:v>Perak</c:v>
                </c:pt>
                <c:pt idx="7">
                  <c:v>Thane</c:v>
                </c:pt>
                <c:pt idx="8">
                  <c:v>Kolkata</c:v>
                </c:pt>
                <c:pt idx="9">
                  <c:v>Chon Buri</c:v>
                </c:pt>
                <c:pt idx="10">
                  <c:v>Kathmandu</c:v>
                </c:pt>
                <c:pt idx="11">
                  <c:v>North East Delhi</c:v>
                </c:pt>
                <c:pt idx="12">
                  <c:v>Karachi</c:v>
                </c:pt>
                <c:pt idx="13">
                  <c:v>Johor</c:v>
                </c:pt>
                <c:pt idx="14">
                  <c:v>Phnom Penh</c:v>
                </c:pt>
                <c:pt idx="15">
                  <c:v>Siem Reap</c:v>
                </c:pt>
                <c:pt idx="16">
                  <c:v>Banteay Meanchey</c:v>
                </c:pt>
                <c:pt idx="17">
                  <c:v>Larkana</c:v>
                </c:pt>
                <c:pt idx="18">
                  <c:v>Purwakarta</c:v>
                </c:pt>
                <c:pt idx="19">
                  <c:v>Banyuwangi</c:v>
                </c:pt>
                <c:pt idx="20">
                  <c:v>Yogyakarta City</c:v>
                </c:pt>
              </c:strCache>
            </c:strRef>
          </c:cat>
          <c:val>
            <c:numRef>
              <c:f>'Subnational HIV prevalence'!$E$3:$E$23</c:f>
              <c:numCache>
                <c:formatCode>0.0</c:formatCode>
                <c:ptCount val="21"/>
                <c:pt idx="1">
                  <c:v>4.9000000000000004</c:v>
                </c:pt>
                <c:pt idx="10">
                  <c:v>8.6</c:v>
                </c:pt>
              </c:numCache>
            </c:numRef>
          </c:val>
          <c:extLst>
            <c:ext xmlns:c16="http://schemas.microsoft.com/office/drawing/2014/chart" uri="{C3380CC4-5D6E-409C-BE32-E72D297353CC}">
              <c16:uniqueId val="{00000006-B25A-4365-8B76-D9DA9C5E445E}"/>
            </c:ext>
          </c:extLst>
        </c:ser>
        <c:ser>
          <c:idx val="6"/>
          <c:order val="6"/>
          <c:tx>
            <c:strRef>
              <c:f>'Subnational HIV prevalence'!$F$2</c:f>
              <c:strCache>
                <c:ptCount val="1"/>
                <c:pt idx="0">
                  <c:v>India (2016-17)</c:v>
                </c:pt>
              </c:strCache>
            </c:strRef>
          </c:tx>
          <c:spPr>
            <a:solidFill>
              <a:srgbClr val="00CC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prevalence'!$A$3:$A$23</c:f>
              <c:strCache>
                <c:ptCount val="21"/>
                <c:pt idx="0">
                  <c:v>Rajshahi</c:v>
                </c:pt>
                <c:pt idx="1">
                  <c:v>Pokhara</c:v>
                </c:pt>
                <c:pt idx="2">
                  <c:v>General Santos</c:v>
                </c:pt>
                <c:pt idx="3">
                  <c:v>Iloilo</c:v>
                </c:pt>
                <c:pt idx="4">
                  <c:v>Kuala Lumpur</c:v>
                </c:pt>
                <c:pt idx="5">
                  <c:v>Hyderabad</c:v>
                </c:pt>
                <c:pt idx="6">
                  <c:v>Perak</c:v>
                </c:pt>
                <c:pt idx="7">
                  <c:v>Thane</c:v>
                </c:pt>
                <c:pt idx="8">
                  <c:v>Kolkata</c:v>
                </c:pt>
                <c:pt idx="9">
                  <c:v>Chon Buri</c:v>
                </c:pt>
                <c:pt idx="10">
                  <c:v>Kathmandu</c:v>
                </c:pt>
                <c:pt idx="11">
                  <c:v>North East Delhi</c:v>
                </c:pt>
                <c:pt idx="12">
                  <c:v>Karachi</c:v>
                </c:pt>
                <c:pt idx="13">
                  <c:v>Johor</c:v>
                </c:pt>
                <c:pt idx="14">
                  <c:v>Phnom Penh</c:v>
                </c:pt>
                <c:pt idx="15">
                  <c:v>Siem Reap</c:v>
                </c:pt>
                <c:pt idx="16">
                  <c:v>Banteay Meanchey</c:v>
                </c:pt>
                <c:pt idx="17">
                  <c:v>Larkana</c:v>
                </c:pt>
                <c:pt idx="18">
                  <c:v>Purwakarta</c:v>
                </c:pt>
                <c:pt idx="19">
                  <c:v>Banyuwangi</c:v>
                </c:pt>
                <c:pt idx="20">
                  <c:v>Yogyakarta City</c:v>
                </c:pt>
              </c:strCache>
            </c:strRef>
          </c:cat>
          <c:val>
            <c:numRef>
              <c:f>'Subnational HIV prevalence'!$F$3:$F$23</c:f>
              <c:numCache>
                <c:formatCode>General</c:formatCode>
                <c:ptCount val="21"/>
                <c:pt idx="5" formatCode="0.0">
                  <c:v>6.47</c:v>
                </c:pt>
                <c:pt idx="7" formatCode="0.0">
                  <c:v>6.8</c:v>
                </c:pt>
                <c:pt idx="8" formatCode="0.0">
                  <c:v>7.28</c:v>
                </c:pt>
                <c:pt idx="11" formatCode="0.0">
                  <c:v>10.9</c:v>
                </c:pt>
              </c:numCache>
            </c:numRef>
          </c:val>
          <c:extLst>
            <c:ext xmlns:c16="http://schemas.microsoft.com/office/drawing/2014/chart" uri="{C3380CC4-5D6E-409C-BE32-E72D297353CC}">
              <c16:uniqueId val="{00000007-B25A-4365-8B76-D9DA9C5E445E}"/>
            </c:ext>
          </c:extLst>
        </c:ser>
        <c:ser>
          <c:idx val="7"/>
          <c:order val="7"/>
          <c:tx>
            <c:strRef>
              <c:f>'Subnational HIV prevalence'!$G$2</c:f>
              <c:strCache>
                <c:ptCount val="1"/>
                <c:pt idx="0">
                  <c:v>Philippines (2018)</c:v>
                </c:pt>
              </c:strCache>
            </c:strRef>
          </c:tx>
          <c:spPr>
            <a:solidFill>
              <a:srgbClr val="FFCCC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prevalence'!$A$3:$A$23</c:f>
              <c:strCache>
                <c:ptCount val="21"/>
                <c:pt idx="0">
                  <c:v>Rajshahi</c:v>
                </c:pt>
                <c:pt idx="1">
                  <c:v>Pokhara</c:v>
                </c:pt>
                <c:pt idx="2">
                  <c:v>General Santos</c:v>
                </c:pt>
                <c:pt idx="3">
                  <c:v>Iloilo</c:v>
                </c:pt>
                <c:pt idx="4">
                  <c:v>Kuala Lumpur</c:v>
                </c:pt>
                <c:pt idx="5">
                  <c:v>Hyderabad</c:v>
                </c:pt>
                <c:pt idx="6">
                  <c:v>Perak</c:v>
                </c:pt>
                <c:pt idx="7">
                  <c:v>Thane</c:v>
                </c:pt>
                <c:pt idx="8">
                  <c:v>Kolkata</c:v>
                </c:pt>
                <c:pt idx="9">
                  <c:v>Chon Buri</c:v>
                </c:pt>
                <c:pt idx="10">
                  <c:v>Kathmandu</c:v>
                </c:pt>
                <c:pt idx="11">
                  <c:v>North East Delhi</c:v>
                </c:pt>
                <c:pt idx="12">
                  <c:v>Karachi</c:v>
                </c:pt>
                <c:pt idx="13">
                  <c:v>Johor</c:v>
                </c:pt>
                <c:pt idx="14">
                  <c:v>Phnom Penh</c:v>
                </c:pt>
                <c:pt idx="15">
                  <c:v>Siem Reap</c:v>
                </c:pt>
                <c:pt idx="16">
                  <c:v>Banteay Meanchey</c:v>
                </c:pt>
                <c:pt idx="17">
                  <c:v>Larkana</c:v>
                </c:pt>
                <c:pt idx="18">
                  <c:v>Purwakarta</c:v>
                </c:pt>
                <c:pt idx="19">
                  <c:v>Banyuwangi</c:v>
                </c:pt>
                <c:pt idx="20">
                  <c:v>Yogyakarta City</c:v>
                </c:pt>
              </c:strCache>
            </c:strRef>
          </c:cat>
          <c:val>
            <c:numRef>
              <c:f>'Subnational HIV prevalence'!$G$3:$G$23</c:f>
              <c:numCache>
                <c:formatCode>General</c:formatCode>
                <c:ptCount val="21"/>
                <c:pt idx="2" formatCode="0.0">
                  <c:v>5.9</c:v>
                </c:pt>
                <c:pt idx="3" formatCode="0.0">
                  <c:v>6.1</c:v>
                </c:pt>
              </c:numCache>
            </c:numRef>
          </c:val>
          <c:extLst>
            <c:ext xmlns:c16="http://schemas.microsoft.com/office/drawing/2014/chart" uri="{C3380CC4-5D6E-409C-BE32-E72D297353CC}">
              <c16:uniqueId val="{00000008-B25A-4365-8B76-D9DA9C5E445E}"/>
            </c:ext>
          </c:extLst>
        </c:ser>
        <c:ser>
          <c:idx val="8"/>
          <c:order val="8"/>
          <c:tx>
            <c:strRef>
              <c:f>'Subnational HIV prevalence'!$H$2</c:f>
              <c:strCache>
                <c:ptCount val="1"/>
                <c:pt idx="0">
                  <c:v>Thailand (2020)</c:v>
                </c:pt>
              </c:strCache>
            </c:strRef>
          </c:tx>
          <c:spPr>
            <a:solidFill>
              <a:srgbClr val="33CCC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prevalence'!$A$3:$A$23</c:f>
              <c:strCache>
                <c:ptCount val="21"/>
                <c:pt idx="0">
                  <c:v>Rajshahi</c:v>
                </c:pt>
                <c:pt idx="1">
                  <c:v>Pokhara</c:v>
                </c:pt>
                <c:pt idx="2">
                  <c:v>General Santos</c:v>
                </c:pt>
                <c:pt idx="3">
                  <c:v>Iloilo</c:v>
                </c:pt>
                <c:pt idx="4">
                  <c:v>Kuala Lumpur</c:v>
                </c:pt>
                <c:pt idx="5">
                  <c:v>Hyderabad</c:v>
                </c:pt>
                <c:pt idx="6">
                  <c:v>Perak</c:v>
                </c:pt>
                <c:pt idx="7">
                  <c:v>Thane</c:v>
                </c:pt>
                <c:pt idx="8">
                  <c:v>Kolkata</c:v>
                </c:pt>
                <c:pt idx="9">
                  <c:v>Chon Buri</c:v>
                </c:pt>
                <c:pt idx="10">
                  <c:v>Kathmandu</c:v>
                </c:pt>
                <c:pt idx="11">
                  <c:v>North East Delhi</c:v>
                </c:pt>
                <c:pt idx="12">
                  <c:v>Karachi</c:v>
                </c:pt>
                <c:pt idx="13">
                  <c:v>Johor</c:v>
                </c:pt>
                <c:pt idx="14">
                  <c:v>Phnom Penh</c:v>
                </c:pt>
                <c:pt idx="15">
                  <c:v>Siem Reap</c:v>
                </c:pt>
                <c:pt idx="16">
                  <c:v>Banteay Meanchey</c:v>
                </c:pt>
                <c:pt idx="17">
                  <c:v>Larkana</c:v>
                </c:pt>
                <c:pt idx="18">
                  <c:v>Purwakarta</c:v>
                </c:pt>
                <c:pt idx="19">
                  <c:v>Banyuwangi</c:v>
                </c:pt>
                <c:pt idx="20">
                  <c:v>Yogyakarta City</c:v>
                </c:pt>
              </c:strCache>
            </c:strRef>
          </c:cat>
          <c:val>
            <c:numRef>
              <c:f>'Subnational HIV prevalence'!$H$3:$H$23</c:f>
              <c:numCache>
                <c:formatCode>General</c:formatCode>
                <c:ptCount val="21"/>
                <c:pt idx="9" formatCode="0.0">
                  <c:v>8</c:v>
                </c:pt>
              </c:numCache>
            </c:numRef>
          </c:val>
          <c:extLst>
            <c:ext xmlns:c16="http://schemas.microsoft.com/office/drawing/2014/chart" uri="{C3380CC4-5D6E-409C-BE32-E72D297353CC}">
              <c16:uniqueId val="{00000009-B25A-4365-8B76-D9DA9C5E445E}"/>
            </c:ext>
          </c:extLst>
        </c:ser>
        <c:ser>
          <c:idx val="9"/>
          <c:order val="9"/>
          <c:tx>
            <c:strRef>
              <c:f>'Subnational HIV prevalence'!$I$2</c:f>
              <c:strCache>
                <c:ptCount val="1"/>
                <c:pt idx="0">
                  <c:v>Pakistan (2016-17)</c:v>
                </c:pt>
              </c:strCache>
            </c:strRef>
          </c:tx>
          <c:spPr>
            <a:solidFill>
              <a:srgbClr val="9B9B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prevalence'!$A$3:$A$23</c:f>
              <c:strCache>
                <c:ptCount val="21"/>
                <c:pt idx="0">
                  <c:v>Rajshahi</c:v>
                </c:pt>
                <c:pt idx="1">
                  <c:v>Pokhara</c:v>
                </c:pt>
                <c:pt idx="2">
                  <c:v>General Santos</c:v>
                </c:pt>
                <c:pt idx="3">
                  <c:v>Iloilo</c:v>
                </c:pt>
                <c:pt idx="4">
                  <c:v>Kuala Lumpur</c:v>
                </c:pt>
                <c:pt idx="5">
                  <c:v>Hyderabad</c:v>
                </c:pt>
                <c:pt idx="6">
                  <c:v>Perak</c:v>
                </c:pt>
                <c:pt idx="7">
                  <c:v>Thane</c:v>
                </c:pt>
                <c:pt idx="8">
                  <c:v>Kolkata</c:v>
                </c:pt>
                <c:pt idx="9">
                  <c:v>Chon Buri</c:v>
                </c:pt>
                <c:pt idx="10">
                  <c:v>Kathmandu</c:v>
                </c:pt>
                <c:pt idx="11">
                  <c:v>North East Delhi</c:v>
                </c:pt>
                <c:pt idx="12">
                  <c:v>Karachi</c:v>
                </c:pt>
                <c:pt idx="13">
                  <c:v>Johor</c:v>
                </c:pt>
                <c:pt idx="14">
                  <c:v>Phnom Penh</c:v>
                </c:pt>
                <c:pt idx="15">
                  <c:v>Siem Reap</c:v>
                </c:pt>
                <c:pt idx="16">
                  <c:v>Banteay Meanchey</c:v>
                </c:pt>
                <c:pt idx="17">
                  <c:v>Larkana</c:v>
                </c:pt>
                <c:pt idx="18">
                  <c:v>Purwakarta</c:v>
                </c:pt>
                <c:pt idx="19">
                  <c:v>Banyuwangi</c:v>
                </c:pt>
                <c:pt idx="20">
                  <c:v>Yogyakarta City</c:v>
                </c:pt>
              </c:strCache>
            </c:strRef>
          </c:cat>
          <c:val>
            <c:numRef>
              <c:f>'Subnational HIV prevalence'!$I$3:$I$23</c:f>
              <c:numCache>
                <c:formatCode>General</c:formatCode>
                <c:ptCount val="21"/>
                <c:pt idx="12" formatCode="0.0">
                  <c:v>12.9</c:v>
                </c:pt>
                <c:pt idx="17" formatCode="0.0">
                  <c:v>18.2</c:v>
                </c:pt>
              </c:numCache>
            </c:numRef>
          </c:val>
          <c:extLst>
            <c:ext xmlns:c16="http://schemas.microsoft.com/office/drawing/2014/chart" uri="{C3380CC4-5D6E-409C-BE32-E72D297353CC}">
              <c16:uniqueId val="{0000000A-B25A-4365-8B76-D9DA9C5E445E}"/>
            </c:ext>
          </c:extLst>
        </c:ser>
        <c:ser>
          <c:idx val="10"/>
          <c:order val="10"/>
          <c:tx>
            <c:strRef>
              <c:f>'Subnational HIV prevalence'!$J$2</c:f>
              <c:strCache>
                <c:ptCount val="1"/>
                <c:pt idx="0">
                  <c:v>Indonesia (2018-19)</c:v>
                </c:pt>
              </c:strCache>
            </c:strRef>
          </c:tx>
          <c:spPr>
            <a:solidFill>
              <a:srgbClr val="FF5050"/>
            </a:solidFill>
            <a:ln>
              <a:noFill/>
            </a:ln>
          </c:spPr>
          <c:invertIfNegative val="0"/>
          <c:dLbls>
            <c:dLbl>
              <c:idx val="20"/>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B-B25A-4365-8B76-D9DA9C5E445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prevalence'!$A$3:$A$23</c:f>
              <c:strCache>
                <c:ptCount val="21"/>
                <c:pt idx="0">
                  <c:v>Rajshahi</c:v>
                </c:pt>
                <c:pt idx="1">
                  <c:v>Pokhara</c:v>
                </c:pt>
                <c:pt idx="2">
                  <c:v>General Santos</c:v>
                </c:pt>
                <c:pt idx="3">
                  <c:v>Iloilo</c:v>
                </c:pt>
                <c:pt idx="4">
                  <c:v>Kuala Lumpur</c:v>
                </c:pt>
                <c:pt idx="5">
                  <c:v>Hyderabad</c:v>
                </c:pt>
                <c:pt idx="6">
                  <c:v>Perak</c:v>
                </c:pt>
                <c:pt idx="7">
                  <c:v>Thane</c:v>
                </c:pt>
                <c:pt idx="8">
                  <c:v>Kolkata</c:v>
                </c:pt>
                <c:pt idx="9">
                  <c:v>Chon Buri</c:v>
                </c:pt>
                <c:pt idx="10">
                  <c:v>Kathmandu</c:v>
                </c:pt>
                <c:pt idx="11">
                  <c:v>North East Delhi</c:v>
                </c:pt>
                <c:pt idx="12">
                  <c:v>Karachi</c:v>
                </c:pt>
                <c:pt idx="13">
                  <c:v>Johor</c:v>
                </c:pt>
                <c:pt idx="14">
                  <c:v>Phnom Penh</c:v>
                </c:pt>
                <c:pt idx="15">
                  <c:v>Siem Reap</c:v>
                </c:pt>
                <c:pt idx="16">
                  <c:v>Banteay Meanchey</c:v>
                </c:pt>
                <c:pt idx="17">
                  <c:v>Larkana</c:v>
                </c:pt>
                <c:pt idx="18">
                  <c:v>Purwakarta</c:v>
                </c:pt>
                <c:pt idx="19">
                  <c:v>Banyuwangi</c:v>
                </c:pt>
                <c:pt idx="20">
                  <c:v>Yogyakarta City</c:v>
                </c:pt>
              </c:strCache>
            </c:strRef>
          </c:cat>
          <c:val>
            <c:numRef>
              <c:f>'Subnational HIV prevalence'!$J$3:$J$23</c:f>
              <c:numCache>
                <c:formatCode>General</c:formatCode>
                <c:ptCount val="21"/>
                <c:pt idx="18" formatCode="0">
                  <c:v>20</c:v>
                </c:pt>
                <c:pt idx="19" formatCode="0.0">
                  <c:v>32.4</c:v>
                </c:pt>
                <c:pt idx="20" formatCode="0.0">
                  <c:v>36.6</c:v>
                </c:pt>
              </c:numCache>
            </c:numRef>
          </c:val>
          <c:extLst>
            <c:ext xmlns:c16="http://schemas.microsoft.com/office/drawing/2014/chart" uri="{C3380CC4-5D6E-409C-BE32-E72D297353CC}">
              <c16:uniqueId val="{0000000C-B25A-4365-8B76-D9DA9C5E445E}"/>
            </c:ext>
          </c:extLst>
        </c:ser>
        <c:dLbls>
          <c:showLegendKey val="0"/>
          <c:showVal val="0"/>
          <c:showCatName val="0"/>
          <c:showSerName val="0"/>
          <c:showPercent val="0"/>
          <c:showBubbleSize val="0"/>
        </c:dLbls>
        <c:gapWidth val="70"/>
        <c:overlap val="100"/>
        <c:axId val="107263872"/>
        <c:axId val="107265408"/>
      </c:barChart>
      <c:scatterChart>
        <c:scatterStyle val="smoothMarker"/>
        <c:varyColors val="0"/>
        <c:ser>
          <c:idx val="11"/>
          <c:order val="11"/>
          <c:tx>
            <c:strRef>
              <c:f>'Subnational HIV prevalence'!$J$26</c:f>
              <c:strCache>
                <c:ptCount val="1"/>
                <c:pt idx="0">
                  <c:v>t</c:v>
                </c:pt>
              </c:strCache>
            </c:strRef>
          </c:tx>
          <c:spPr>
            <a:ln w="22225">
              <a:solidFill>
                <a:srgbClr val="E31837"/>
              </a:solidFill>
              <a:prstDash val="sysDot"/>
            </a:ln>
          </c:spPr>
          <c:marker>
            <c:symbol val="none"/>
          </c:marker>
          <c:xVal>
            <c:numRef>
              <c:f>'Subnational HIV prevalence'!$I$27:$I$28</c:f>
              <c:numCache>
                <c:formatCode>General</c:formatCode>
                <c:ptCount val="2"/>
                <c:pt idx="0">
                  <c:v>0</c:v>
                </c:pt>
                <c:pt idx="1">
                  <c:v>1</c:v>
                </c:pt>
              </c:numCache>
            </c:numRef>
          </c:xVal>
          <c:yVal>
            <c:numRef>
              <c:f>'Subnational HIV prevalence'!$J$27:$J$28</c:f>
              <c:numCache>
                <c:formatCode>General</c:formatCode>
                <c:ptCount val="2"/>
                <c:pt idx="0">
                  <c:v>5</c:v>
                </c:pt>
                <c:pt idx="1">
                  <c:v>5</c:v>
                </c:pt>
              </c:numCache>
            </c:numRef>
          </c:yVal>
          <c:smooth val="1"/>
          <c:extLst>
            <c:ext xmlns:c16="http://schemas.microsoft.com/office/drawing/2014/chart" uri="{C3380CC4-5D6E-409C-BE32-E72D297353CC}">
              <c16:uniqueId val="{0000000D-B25A-4365-8B76-D9DA9C5E445E}"/>
            </c:ext>
          </c:extLst>
        </c:ser>
        <c:dLbls>
          <c:showLegendKey val="0"/>
          <c:showVal val="0"/>
          <c:showCatName val="0"/>
          <c:showSerName val="0"/>
          <c:showPercent val="0"/>
          <c:showBubbleSize val="0"/>
        </c:dLbls>
        <c:axId val="107277312"/>
        <c:axId val="107275776"/>
      </c:scatterChart>
      <c:catAx>
        <c:axId val="107263872"/>
        <c:scaling>
          <c:orientation val="minMax"/>
        </c:scaling>
        <c:delete val="0"/>
        <c:axPos val="b"/>
        <c:numFmt formatCode="General" sourceLinked="0"/>
        <c:majorTickMark val="out"/>
        <c:minorTickMark val="none"/>
        <c:tickLblPos val="nextTo"/>
        <c:txPr>
          <a:bodyPr rot="-3000000"/>
          <a:lstStyle/>
          <a:p>
            <a:pPr>
              <a:defRPr sz="1400"/>
            </a:pPr>
            <a:endParaRPr lang="en-US"/>
          </a:p>
        </c:txPr>
        <c:crossAx val="107265408"/>
        <c:crosses val="autoZero"/>
        <c:auto val="1"/>
        <c:lblAlgn val="ctr"/>
        <c:lblOffset val="100"/>
        <c:noMultiLvlLbl val="0"/>
      </c:catAx>
      <c:valAx>
        <c:axId val="107265408"/>
        <c:scaling>
          <c:orientation val="minMax"/>
          <c:max val="50"/>
          <c:min val="0"/>
        </c:scaling>
        <c:delete val="0"/>
        <c:axPos val="l"/>
        <c:title>
          <c:tx>
            <c:rich>
              <a:bodyPr rot="0" vert="horz"/>
              <a:lstStyle/>
              <a:p>
                <a:pPr>
                  <a:defRPr/>
                </a:pPr>
                <a:r>
                  <a:rPr lang="en-GB" dirty="0"/>
                  <a:t>%</a:t>
                </a:r>
              </a:p>
            </c:rich>
          </c:tx>
          <c:layout>
            <c:manualLayout>
              <c:xMode val="edge"/>
              <c:yMode val="edge"/>
              <c:x val="3.7178364924532283E-2"/>
              <c:y val="2.23147518311261E-4"/>
            </c:manualLayout>
          </c:layout>
          <c:overlay val="0"/>
        </c:title>
        <c:numFmt formatCode="0" sourceLinked="0"/>
        <c:majorTickMark val="out"/>
        <c:minorTickMark val="none"/>
        <c:tickLblPos val="nextTo"/>
        <c:txPr>
          <a:bodyPr/>
          <a:lstStyle/>
          <a:p>
            <a:pPr>
              <a:defRPr sz="1400"/>
            </a:pPr>
            <a:endParaRPr lang="en-US"/>
          </a:p>
        </c:txPr>
        <c:crossAx val="107263872"/>
        <c:crosses val="autoZero"/>
        <c:crossBetween val="between"/>
        <c:majorUnit val="10"/>
      </c:valAx>
      <c:valAx>
        <c:axId val="107275776"/>
        <c:scaling>
          <c:orientation val="minMax"/>
          <c:max val="40"/>
          <c:min val="0"/>
        </c:scaling>
        <c:delete val="1"/>
        <c:axPos val="r"/>
        <c:numFmt formatCode="General" sourceLinked="1"/>
        <c:majorTickMark val="out"/>
        <c:minorTickMark val="none"/>
        <c:tickLblPos val="nextTo"/>
        <c:crossAx val="107277312"/>
        <c:crosses val="max"/>
        <c:crossBetween val="midCat"/>
        <c:majorUnit val="10"/>
      </c:valAx>
      <c:valAx>
        <c:axId val="107277312"/>
        <c:scaling>
          <c:orientation val="minMax"/>
          <c:max val="1"/>
          <c:min val="0"/>
        </c:scaling>
        <c:delete val="1"/>
        <c:axPos val="t"/>
        <c:numFmt formatCode="General" sourceLinked="1"/>
        <c:majorTickMark val="out"/>
        <c:minorTickMark val="none"/>
        <c:tickLblPos val="nextTo"/>
        <c:crossAx val="107275776"/>
        <c:crosses val="max"/>
        <c:crossBetween val="midCat"/>
        <c:majorUnit val="0.2"/>
      </c:valAx>
    </c:plotArea>
    <c:legend>
      <c:legendPos val="b"/>
      <c:legendEntry>
        <c:idx val="1"/>
        <c:delete val="1"/>
      </c:legendEntry>
      <c:legendEntry>
        <c:idx val="2"/>
        <c:delete val="1"/>
      </c:legendEntry>
      <c:legendEntry>
        <c:idx val="11"/>
        <c:delete val="1"/>
      </c:legendEntry>
      <c:layout>
        <c:manualLayout>
          <c:xMode val="edge"/>
          <c:yMode val="edge"/>
          <c:x val="5.6603382767637059E-2"/>
          <c:y val="0.79472083117185277"/>
          <c:w val="0.90478018171242647"/>
          <c:h val="0.18617372961992462"/>
        </c:manualLayout>
      </c:layout>
      <c:overlay val="0"/>
      <c:txPr>
        <a:bodyPr/>
        <a:lstStyle/>
        <a:p>
          <a:pPr>
            <a:defRPr sz="1400"/>
          </a:pPr>
          <a:endParaRPr lang="en-US"/>
        </a:p>
      </c:txPr>
    </c:legend>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994288383911757E-2"/>
          <c:y val="0.1374726679227054"/>
          <c:w val="0.9296006491543134"/>
          <c:h val="0.5611886393092228"/>
        </c:manualLayout>
      </c:layout>
      <c:barChart>
        <c:barDir val="col"/>
        <c:grouping val="clustered"/>
        <c:varyColors val="0"/>
        <c:ser>
          <c:idx val="0"/>
          <c:order val="0"/>
          <c:tx>
            <c:strRef>
              <c:f>sti!$B$2</c:f>
              <c:strCache>
                <c:ptCount val="1"/>
                <c:pt idx="0">
                  <c:v>Gonorrhoea</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sti!$A$3:$A$9</c:f>
              <c:strCache>
                <c:ptCount val="7"/>
                <c:pt idx="0">
                  <c:v>Bangladesh,
Sylhet (2020)</c:v>
                </c:pt>
                <c:pt idx="1">
                  <c:v>Cambodia (2019)</c:v>
                </c:pt>
                <c:pt idx="2">
                  <c:v>Indonesia (2018-19)</c:v>
                </c:pt>
                <c:pt idx="3">
                  <c:v>Philippines, 
Baguio (2018)*</c:v>
                </c:pt>
                <c:pt idx="4">
                  <c:v>Philippines, 
Cebu (2018)*</c:v>
                </c:pt>
                <c:pt idx="5">
                  <c:v>PNG, Lae (2016-17)*</c:v>
                </c:pt>
                <c:pt idx="6">
                  <c:v>PNG, 
Port Moresby (2016-17)*</c:v>
                </c:pt>
              </c:strCache>
            </c:strRef>
          </c:cat>
          <c:val>
            <c:numRef>
              <c:f>sti!$B$3:$B$9</c:f>
              <c:numCache>
                <c:formatCode>0.0</c:formatCode>
                <c:ptCount val="7"/>
                <c:pt idx="1">
                  <c:v>5.6</c:v>
                </c:pt>
                <c:pt idx="2">
                  <c:v>8.6</c:v>
                </c:pt>
                <c:pt idx="5">
                  <c:v>4.5999999999999996</c:v>
                </c:pt>
                <c:pt idx="6">
                  <c:v>7.1</c:v>
                </c:pt>
              </c:numCache>
            </c:numRef>
          </c:val>
          <c:extLst>
            <c:ext xmlns:c16="http://schemas.microsoft.com/office/drawing/2014/chart" uri="{C3380CC4-5D6E-409C-BE32-E72D297353CC}">
              <c16:uniqueId val="{00000000-857C-445D-A9A7-F890909CB4AA}"/>
            </c:ext>
          </c:extLst>
        </c:ser>
        <c:ser>
          <c:idx val="1"/>
          <c:order val="1"/>
          <c:tx>
            <c:strRef>
              <c:f>sti!$C$2</c:f>
              <c:strCache>
                <c:ptCount val="1"/>
                <c:pt idx="0">
                  <c:v>Chlamydia</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sti!$A$3:$A$9</c:f>
              <c:strCache>
                <c:ptCount val="7"/>
                <c:pt idx="0">
                  <c:v>Bangladesh,
Sylhet (2020)</c:v>
                </c:pt>
                <c:pt idx="1">
                  <c:v>Cambodia (2019)</c:v>
                </c:pt>
                <c:pt idx="2">
                  <c:v>Indonesia (2018-19)</c:v>
                </c:pt>
                <c:pt idx="3">
                  <c:v>Philippines, 
Baguio (2018)*</c:v>
                </c:pt>
                <c:pt idx="4">
                  <c:v>Philippines, 
Cebu (2018)*</c:v>
                </c:pt>
                <c:pt idx="5">
                  <c:v>PNG, Lae (2016-17)*</c:v>
                </c:pt>
                <c:pt idx="6">
                  <c:v>PNG, 
Port Moresby (2016-17)*</c:v>
                </c:pt>
              </c:strCache>
            </c:strRef>
          </c:cat>
          <c:val>
            <c:numRef>
              <c:f>sti!$C$3:$C$9</c:f>
              <c:numCache>
                <c:formatCode>0.0</c:formatCode>
                <c:ptCount val="7"/>
                <c:pt idx="1">
                  <c:v>9.1999999999999993</c:v>
                </c:pt>
                <c:pt idx="2">
                  <c:v>13.9</c:v>
                </c:pt>
                <c:pt idx="5">
                  <c:v>6.5</c:v>
                </c:pt>
                <c:pt idx="6">
                  <c:v>9.6</c:v>
                </c:pt>
              </c:numCache>
            </c:numRef>
          </c:val>
          <c:extLst>
            <c:ext xmlns:c16="http://schemas.microsoft.com/office/drawing/2014/chart" uri="{C3380CC4-5D6E-409C-BE32-E72D297353CC}">
              <c16:uniqueId val="{00000001-857C-445D-A9A7-F890909CB4AA}"/>
            </c:ext>
          </c:extLst>
        </c:ser>
        <c:ser>
          <c:idx val="2"/>
          <c:order val="2"/>
          <c:tx>
            <c:strRef>
              <c:f>sti!$D$2</c:f>
              <c:strCache>
                <c:ptCount val="1"/>
                <c:pt idx="0">
                  <c:v>Hepatitis B</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sti!$A$3:$A$9</c:f>
              <c:strCache>
                <c:ptCount val="7"/>
                <c:pt idx="0">
                  <c:v>Bangladesh,
Sylhet (2020)</c:v>
                </c:pt>
                <c:pt idx="1">
                  <c:v>Cambodia (2019)</c:v>
                </c:pt>
                <c:pt idx="2">
                  <c:v>Indonesia (2018-19)</c:v>
                </c:pt>
                <c:pt idx="3">
                  <c:v>Philippines, 
Baguio (2018)*</c:v>
                </c:pt>
                <c:pt idx="4">
                  <c:v>Philippines, 
Cebu (2018)*</c:v>
                </c:pt>
                <c:pt idx="5">
                  <c:v>PNG, Lae (2016-17)*</c:v>
                </c:pt>
                <c:pt idx="6">
                  <c:v>PNG, 
Port Moresby (2016-17)*</c:v>
                </c:pt>
              </c:strCache>
            </c:strRef>
          </c:cat>
          <c:val>
            <c:numRef>
              <c:f>sti!$D$3:$D$9</c:f>
              <c:numCache>
                <c:formatCode>General</c:formatCode>
                <c:ptCount val="7"/>
                <c:pt idx="2" formatCode="0.0">
                  <c:v>2.9</c:v>
                </c:pt>
                <c:pt idx="3" formatCode="0.0">
                  <c:v>5</c:v>
                </c:pt>
                <c:pt idx="4" formatCode="0.0">
                  <c:v>4</c:v>
                </c:pt>
                <c:pt idx="5" formatCode="0.0">
                  <c:v>13.8</c:v>
                </c:pt>
                <c:pt idx="6" formatCode="0.0">
                  <c:v>11.6</c:v>
                </c:pt>
              </c:numCache>
            </c:numRef>
          </c:val>
          <c:extLst>
            <c:ext xmlns:c16="http://schemas.microsoft.com/office/drawing/2014/chart" uri="{C3380CC4-5D6E-409C-BE32-E72D297353CC}">
              <c16:uniqueId val="{00000002-857C-445D-A9A7-F890909CB4AA}"/>
            </c:ext>
          </c:extLst>
        </c:ser>
        <c:ser>
          <c:idx val="3"/>
          <c:order val="3"/>
          <c:tx>
            <c:strRef>
              <c:f>sti!$E$2</c:f>
              <c:strCache>
                <c:ptCount val="1"/>
                <c:pt idx="0">
                  <c:v>Hepatitis C</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sti!$A$3:$A$9</c:f>
              <c:strCache>
                <c:ptCount val="7"/>
                <c:pt idx="0">
                  <c:v>Bangladesh,
Sylhet (2020)</c:v>
                </c:pt>
                <c:pt idx="1">
                  <c:v>Cambodia (2019)</c:v>
                </c:pt>
                <c:pt idx="2">
                  <c:v>Indonesia (2018-19)</c:v>
                </c:pt>
                <c:pt idx="3">
                  <c:v>Philippines, 
Baguio (2018)*</c:v>
                </c:pt>
                <c:pt idx="4">
                  <c:v>Philippines, 
Cebu (2018)*</c:v>
                </c:pt>
                <c:pt idx="5">
                  <c:v>PNG, Lae (2016-17)*</c:v>
                </c:pt>
                <c:pt idx="6">
                  <c:v>PNG, 
Port Moresby (2016-17)*</c:v>
                </c:pt>
              </c:strCache>
            </c:strRef>
          </c:cat>
          <c:val>
            <c:numRef>
              <c:f>sti!$E$3:$E$9</c:f>
              <c:numCache>
                <c:formatCode>General</c:formatCode>
                <c:ptCount val="7"/>
                <c:pt idx="0" formatCode="0.0">
                  <c:v>0.5</c:v>
                </c:pt>
                <c:pt idx="2" formatCode="0.0">
                  <c:v>1.6</c:v>
                </c:pt>
                <c:pt idx="4" formatCode="0.0">
                  <c:v>1.5</c:v>
                </c:pt>
              </c:numCache>
            </c:numRef>
          </c:val>
          <c:extLst>
            <c:ext xmlns:c16="http://schemas.microsoft.com/office/drawing/2014/chart" uri="{C3380CC4-5D6E-409C-BE32-E72D297353CC}">
              <c16:uniqueId val="{00000003-857C-445D-A9A7-F890909CB4AA}"/>
            </c:ext>
          </c:extLst>
        </c:ser>
        <c:ser>
          <c:idx val="4"/>
          <c:order val="4"/>
          <c:tx>
            <c:strRef>
              <c:f>sti!$F$2</c:f>
              <c:strCache>
                <c:ptCount val="1"/>
                <c:pt idx="0">
                  <c:v>Syphilis</c:v>
                </c:pt>
              </c:strCache>
            </c:strRef>
          </c:tx>
          <c:spPr>
            <a:solidFill>
              <a:srgbClr val="CC99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sti!$A$3:$A$9</c:f>
              <c:strCache>
                <c:ptCount val="7"/>
                <c:pt idx="0">
                  <c:v>Bangladesh,
Sylhet (2020)</c:v>
                </c:pt>
                <c:pt idx="1">
                  <c:v>Cambodia (2019)</c:v>
                </c:pt>
                <c:pt idx="2">
                  <c:v>Indonesia (2018-19)</c:v>
                </c:pt>
                <c:pt idx="3">
                  <c:v>Philippines, 
Baguio (2018)*</c:v>
                </c:pt>
                <c:pt idx="4">
                  <c:v>Philippines, 
Cebu (2018)*</c:v>
                </c:pt>
                <c:pt idx="5">
                  <c:v>PNG, Lae (2016-17)*</c:v>
                </c:pt>
                <c:pt idx="6">
                  <c:v>PNG, 
Port Moresby (2016-17)*</c:v>
                </c:pt>
              </c:strCache>
            </c:strRef>
          </c:cat>
          <c:val>
            <c:numRef>
              <c:f>sti!$F$3:$F$9</c:f>
              <c:numCache>
                <c:formatCode>0.0</c:formatCode>
                <c:ptCount val="7"/>
                <c:pt idx="0">
                  <c:v>13.5</c:v>
                </c:pt>
                <c:pt idx="1">
                  <c:v>15.6</c:v>
                </c:pt>
                <c:pt idx="2">
                  <c:v>9.9</c:v>
                </c:pt>
                <c:pt idx="3">
                  <c:v>2.8</c:v>
                </c:pt>
                <c:pt idx="4">
                  <c:v>5.8</c:v>
                </c:pt>
                <c:pt idx="5">
                  <c:v>21.1</c:v>
                </c:pt>
                <c:pt idx="6">
                  <c:v>10</c:v>
                </c:pt>
              </c:numCache>
            </c:numRef>
          </c:val>
          <c:extLst>
            <c:ext xmlns:c16="http://schemas.microsoft.com/office/drawing/2014/chart" uri="{C3380CC4-5D6E-409C-BE32-E72D297353CC}">
              <c16:uniqueId val="{00000004-857C-445D-A9A7-F890909CB4AA}"/>
            </c:ext>
          </c:extLst>
        </c:ser>
        <c:dLbls>
          <c:showLegendKey val="0"/>
          <c:showVal val="0"/>
          <c:showCatName val="0"/>
          <c:showSerName val="0"/>
          <c:showPercent val="0"/>
          <c:showBubbleSize val="0"/>
        </c:dLbls>
        <c:gapWidth val="60"/>
        <c:overlap val="-10"/>
        <c:axId val="181523968"/>
        <c:axId val="181525504"/>
      </c:barChart>
      <c:catAx>
        <c:axId val="181523968"/>
        <c:scaling>
          <c:orientation val="minMax"/>
        </c:scaling>
        <c:delete val="0"/>
        <c:axPos val="b"/>
        <c:majorGridlines>
          <c:spPr>
            <a:ln>
              <a:solidFill>
                <a:srgbClr val="4BACC6">
                  <a:lumMod val="40000"/>
                  <a:lumOff val="60000"/>
                </a:srgbClr>
              </a:solidFill>
              <a:prstDash val="sysDot"/>
            </a:ln>
          </c:spPr>
        </c:majorGridlines>
        <c:numFmt formatCode="General" sourceLinked="0"/>
        <c:majorTickMark val="out"/>
        <c:minorTickMark val="none"/>
        <c:tickLblPos val="nextTo"/>
        <c:crossAx val="181525504"/>
        <c:crosses val="autoZero"/>
        <c:auto val="1"/>
        <c:lblAlgn val="ctr"/>
        <c:lblOffset val="100"/>
        <c:noMultiLvlLbl val="0"/>
      </c:catAx>
      <c:valAx>
        <c:axId val="181525504"/>
        <c:scaling>
          <c:orientation val="minMax"/>
          <c:max val="30"/>
          <c:min val="0"/>
        </c:scaling>
        <c:delete val="0"/>
        <c:axPos val="l"/>
        <c:majorGridlines>
          <c:spPr>
            <a:ln>
              <a:solidFill>
                <a:srgbClr val="4BACC6">
                  <a:lumMod val="40000"/>
                  <a:lumOff val="60000"/>
                </a:srgbClr>
              </a:solidFill>
              <a:prstDash val="sysDot"/>
            </a:ln>
          </c:spPr>
        </c:majorGridlines>
        <c:title>
          <c:tx>
            <c:rich>
              <a:bodyPr rot="0" vert="horz"/>
              <a:lstStyle/>
              <a:p>
                <a:pPr>
                  <a:defRPr/>
                </a:pPr>
                <a:r>
                  <a:rPr lang="en-US"/>
                  <a:t>%</a:t>
                </a:r>
              </a:p>
            </c:rich>
          </c:tx>
          <c:layout>
            <c:manualLayout>
              <c:xMode val="edge"/>
              <c:yMode val="edge"/>
              <c:x val="6.4092737937697473E-4"/>
              <c:y val="9.6640796804678769E-2"/>
            </c:manualLayout>
          </c:layout>
          <c:overlay val="0"/>
        </c:title>
        <c:numFmt formatCode="0" sourceLinked="0"/>
        <c:majorTickMark val="out"/>
        <c:minorTickMark val="none"/>
        <c:tickLblPos val="nextTo"/>
        <c:spPr>
          <a:ln>
            <a:noFill/>
          </a:ln>
        </c:spPr>
        <c:crossAx val="181523968"/>
        <c:crosses val="autoZero"/>
        <c:crossBetween val="between"/>
        <c:majorUnit val="10"/>
      </c:valAx>
    </c:plotArea>
    <c:legend>
      <c:legendPos val="t"/>
      <c:layout>
        <c:manualLayout>
          <c:xMode val="edge"/>
          <c:yMode val="edge"/>
          <c:x val="0.18243015192404782"/>
          <c:y val="1.8565188663247943E-2"/>
          <c:w val="0.67755762721160373"/>
          <c:h val="0.10296224396119728"/>
        </c:manualLayout>
      </c:layout>
      <c:overlay val="0"/>
    </c:legend>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777031484662961E-2"/>
          <c:y val="0.10450363123074988"/>
          <c:w val="0.91107738656807513"/>
          <c:h val="0.52797350668976406"/>
        </c:manualLayout>
      </c:layout>
      <c:barChart>
        <c:barDir val="col"/>
        <c:grouping val="clustered"/>
        <c:varyColors val="0"/>
        <c:ser>
          <c:idx val="0"/>
          <c:order val="0"/>
          <c:spPr>
            <a:solidFill>
              <a:srgbClr val="CC99FF"/>
            </a:solidFill>
            <a:ln>
              <a:noFill/>
            </a:ln>
          </c:spPr>
          <c:invertIfNegative val="0"/>
          <c:dPt>
            <c:idx val="13"/>
            <c:invertIfNegative val="0"/>
            <c:bubble3D val="0"/>
            <c:spPr>
              <a:pattFill prst="dkUpDiag">
                <a:fgClr>
                  <a:srgbClr val="CC99FF"/>
                </a:fgClr>
                <a:bgClr>
                  <a:sysClr val="window" lastClr="FFFFFF"/>
                </a:bgClr>
              </a:pattFill>
              <a:ln>
                <a:noFill/>
              </a:ln>
            </c:spPr>
            <c:extLst>
              <c:ext xmlns:c16="http://schemas.microsoft.com/office/drawing/2014/chart" uri="{C3380CC4-5D6E-409C-BE32-E72D297353CC}">
                <c16:uniqueId val="{00000001-1C72-4B18-A203-FB59779C5AD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'TG_Condom use-last sex_client'!$B$4:$B$17</c:f>
              <c:strCache>
                <c:ptCount val="14"/>
                <c:pt idx="0">
                  <c:v>Pakistan (2016)</c:v>
                </c:pt>
                <c:pt idx="1">
                  <c:v>Bangladesh (2020)</c:v>
                </c:pt>
                <c:pt idx="2">
                  <c:v>Philippines (2019)</c:v>
                </c:pt>
                <c:pt idx="3">
                  <c:v>India (2020)</c:v>
                </c:pt>
                <c:pt idx="4">
                  <c:v>Indonesia (2020)</c:v>
                </c:pt>
                <c:pt idx="5">
                  <c:v>Mongolia (2022)</c:v>
                </c:pt>
                <c:pt idx="6">
                  <c:v>Sri Lanka (2018)</c:v>
                </c:pt>
                <c:pt idx="7">
                  <c:v>Thailand (2020)</c:v>
                </c:pt>
                <c:pt idx="8">
                  <c:v>Viet Nam (2022)</c:v>
                </c:pt>
                <c:pt idx="9">
                  <c:v>Cambodia (2019)</c:v>
                </c:pt>
                <c:pt idx="10">
                  <c:v>Malaysia (2022)</c:v>
                </c:pt>
                <c:pt idx="11">
                  <c:v>Nepal (2017)</c:v>
                </c:pt>
                <c:pt idx="13">
                  <c:v>Median</c:v>
                </c:pt>
              </c:strCache>
            </c:strRef>
          </c:cat>
          <c:val>
            <c:numRef>
              <c:f>'TG_Condom use-last sex_client'!$C$4:$C$17</c:f>
              <c:numCache>
                <c:formatCode>0</c:formatCode>
                <c:ptCount val="14"/>
                <c:pt idx="0">
                  <c:v>24.4</c:v>
                </c:pt>
                <c:pt idx="1">
                  <c:v>40</c:v>
                </c:pt>
                <c:pt idx="2">
                  <c:v>40.61</c:v>
                </c:pt>
                <c:pt idx="3">
                  <c:v>68.599999999999994</c:v>
                </c:pt>
                <c:pt idx="4">
                  <c:v>68.900000000000006</c:v>
                </c:pt>
                <c:pt idx="5">
                  <c:v>72.599999999999994</c:v>
                </c:pt>
                <c:pt idx="6">
                  <c:v>76.3</c:v>
                </c:pt>
                <c:pt idx="7">
                  <c:v>78.8</c:v>
                </c:pt>
                <c:pt idx="8">
                  <c:v>79.2</c:v>
                </c:pt>
                <c:pt idx="9">
                  <c:v>83.8</c:v>
                </c:pt>
                <c:pt idx="10">
                  <c:v>91.4</c:v>
                </c:pt>
                <c:pt idx="11">
                  <c:v>91.5</c:v>
                </c:pt>
                <c:pt idx="13">
                  <c:v>74.449999999999989</c:v>
                </c:pt>
              </c:numCache>
            </c:numRef>
          </c:val>
          <c:extLst>
            <c:ext xmlns:c16="http://schemas.microsoft.com/office/drawing/2014/chart" uri="{C3380CC4-5D6E-409C-BE32-E72D297353CC}">
              <c16:uniqueId val="{00000002-1C72-4B18-A203-FB59779C5ADB}"/>
            </c:ext>
          </c:extLst>
        </c:ser>
        <c:dLbls>
          <c:showLegendKey val="0"/>
          <c:showVal val="0"/>
          <c:showCatName val="0"/>
          <c:showSerName val="0"/>
          <c:showPercent val="0"/>
          <c:showBubbleSize val="0"/>
        </c:dLbls>
        <c:gapWidth val="100"/>
        <c:axId val="316938880"/>
        <c:axId val="316944768"/>
      </c:barChart>
      <c:scatterChart>
        <c:scatterStyle val="lineMarker"/>
        <c:varyColors val="0"/>
        <c:ser>
          <c:idx val="1"/>
          <c:order val="1"/>
          <c:tx>
            <c:strRef>
              <c:f>'TG_Condom use-last sex_client'!$H$1</c:f>
              <c:strCache>
                <c:ptCount val="1"/>
                <c:pt idx="0">
                  <c:v>t</c:v>
                </c:pt>
              </c:strCache>
            </c:strRef>
          </c:tx>
          <c:spPr>
            <a:ln w="19050">
              <a:solidFill>
                <a:srgbClr val="E31837"/>
              </a:solidFill>
              <a:prstDash val="dash"/>
            </a:ln>
          </c:spPr>
          <c:marker>
            <c:symbol val="none"/>
          </c:marker>
          <c:xVal>
            <c:numRef>
              <c:f>'TG_Condom use-last sex_client'!$G$2:$G$3</c:f>
              <c:numCache>
                <c:formatCode>General</c:formatCode>
                <c:ptCount val="2"/>
                <c:pt idx="0">
                  <c:v>0</c:v>
                </c:pt>
                <c:pt idx="1">
                  <c:v>1</c:v>
                </c:pt>
              </c:numCache>
            </c:numRef>
          </c:xVal>
          <c:yVal>
            <c:numRef>
              <c:f>'TG_Condom use-last sex_client'!$H$2:$H$3</c:f>
              <c:numCache>
                <c:formatCode>General</c:formatCode>
                <c:ptCount val="2"/>
                <c:pt idx="0">
                  <c:v>95</c:v>
                </c:pt>
                <c:pt idx="1">
                  <c:v>95</c:v>
                </c:pt>
              </c:numCache>
            </c:numRef>
          </c:yVal>
          <c:smooth val="0"/>
          <c:extLst>
            <c:ext xmlns:c16="http://schemas.microsoft.com/office/drawing/2014/chart" uri="{C3380CC4-5D6E-409C-BE32-E72D297353CC}">
              <c16:uniqueId val="{00000003-1C72-4B18-A203-FB59779C5ADB}"/>
            </c:ext>
          </c:extLst>
        </c:ser>
        <c:dLbls>
          <c:showLegendKey val="0"/>
          <c:showVal val="0"/>
          <c:showCatName val="0"/>
          <c:showSerName val="0"/>
          <c:showPercent val="0"/>
          <c:showBubbleSize val="0"/>
        </c:dLbls>
        <c:axId val="316948480"/>
        <c:axId val="316946688"/>
      </c:scatterChart>
      <c:catAx>
        <c:axId val="316938880"/>
        <c:scaling>
          <c:orientation val="minMax"/>
        </c:scaling>
        <c:delete val="0"/>
        <c:axPos val="b"/>
        <c:numFmt formatCode="General" sourceLinked="0"/>
        <c:majorTickMark val="out"/>
        <c:minorTickMark val="none"/>
        <c:tickLblPos val="nextTo"/>
        <c:crossAx val="316944768"/>
        <c:crosses val="autoZero"/>
        <c:auto val="1"/>
        <c:lblAlgn val="ctr"/>
        <c:lblOffset val="100"/>
        <c:noMultiLvlLbl val="0"/>
      </c:catAx>
      <c:valAx>
        <c:axId val="316944768"/>
        <c:scaling>
          <c:orientation val="minMax"/>
          <c:max val="100"/>
        </c:scaling>
        <c:delete val="0"/>
        <c:axPos val="l"/>
        <c:title>
          <c:tx>
            <c:rich>
              <a:bodyPr rot="0" vert="horz"/>
              <a:lstStyle/>
              <a:p>
                <a:pPr>
                  <a:defRPr/>
                </a:pPr>
                <a:r>
                  <a:rPr lang="en-GB"/>
                  <a:t>%</a:t>
                </a:r>
              </a:p>
            </c:rich>
          </c:tx>
          <c:layout>
            <c:manualLayout>
              <c:xMode val="edge"/>
              <c:yMode val="edge"/>
              <c:x val="5.0902164049887302E-2"/>
              <c:y val="7.7424363969177401E-2"/>
            </c:manualLayout>
          </c:layout>
          <c:overlay val="0"/>
        </c:title>
        <c:numFmt formatCode="0" sourceLinked="1"/>
        <c:majorTickMark val="out"/>
        <c:minorTickMark val="none"/>
        <c:tickLblPos val="nextTo"/>
        <c:crossAx val="316938880"/>
        <c:crosses val="autoZero"/>
        <c:crossBetween val="between"/>
        <c:majorUnit val="20"/>
      </c:valAx>
      <c:valAx>
        <c:axId val="316946688"/>
        <c:scaling>
          <c:orientation val="minMax"/>
          <c:max val="100"/>
          <c:min val="0"/>
        </c:scaling>
        <c:delete val="1"/>
        <c:axPos val="r"/>
        <c:numFmt formatCode="General" sourceLinked="1"/>
        <c:majorTickMark val="out"/>
        <c:minorTickMark val="none"/>
        <c:tickLblPos val="nextTo"/>
        <c:crossAx val="316948480"/>
        <c:crosses val="max"/>
        <c:crossBetween val="midCat"/>
        <c:majorUnit val="10"/>
      </c:valAx>
      <c:valAx>
        <c:axId val="316948480"/>
        <c:scaling>
          <c:orientation val="minMax"/>
          <c:max val="1"/>
          <c:min val="0"/>
        </c:scaling>
        <c:delete val="1"/>
        <c:axPos val="t"/>
        <c:numFmt formatCode="General" sourceLinked="1"/>
        <c:majorTickMark val="out"/>
        <c:minorTickMark val="none"/>
        <c:tickLblPos val="nextTo"/>
        <c:crossAx val="316946688"/>
        <c:crosses val="max"/>
        <c:crossBetween val="midCat"/>
        <c:majorUnit val="0.2"/>
      </c:valAx>
    </c:plotArea>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874868654449536E-2"/>
          <c:y val="8.9446816515336675E-2"/>
          <c:w val="0.85796740228031554"/>
          <c:h val="0.65995444950561044"/>
        </c:manualLayout>
      </c:layout>
      <c:barChart>
        <c:barDir val="col"/>
        <c:grouping val="clustered"/>
        <c:varyColors val="0"/>
        <c:ser>
          <c:idx val="0"/>
          <c:order val="0"/>
          <c:spPr>
            <a:solidFill>
              <a:srgbClr val="FF99CC"/>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'TG_Condom use-casual partner'!$B$4:$B$10</c:f>
              <c:strCache>
                <c:ptCount val="7"/>
                <c:pt idx="0">
                  <c:v>Bangladesh
(2020)</c:v>
                </c:pt>
                <c:pt idx="1">
                  <c:v>Malaysia 
(2014)</c:v>
                </c:pt>
                <c:pt idx="2">
                  <c:v>Lao PDR 
(2012)</c:v>
                </c:pt>
                <c:pt idx="3">
                  <c:v>Indonesia 
(2018)</c:v>
                </c:pt>
                <c:pt idx="4">
                  <c:v>Cambodia
(2019)</c:v>
                </c:pt>
                <c:pt idx="5">
                  <c:v>Nepal
(2017) *</c:v>
                </c:pt>
                <c:pt idx="6">
                  <c:v>India 
(2014-2015)</c:v>
                </c:pt>
              </c:strCache>
            </c:strRef>
          </c:cat>
          <c:val>
            <c:numRef>
              <c:f>'TG_Condom use-casual partner'!$C$4:$C$10</c:f>
              <c:numCache>
                <c:formatCode>0</c:formatCode>
                <c:ptCount val="7"/>
                <c:pt idx="0" formatCode="General">
                  <c:v>48</c:v>
                </c:pt>
                <c:pt idx="1">
                  <c:v>58.7</c:v>
                </c:pt>
                <c:pt idx="2" formatCode="General">
                  <c:v>70</c:v>
                </c:pt>
                <c:pt idx="3" formatCode="General">
                  <c:v>74.599999999999994</c:v>
                </c:pt>
                <c:pt idx="4">
                  <c:v>83.8</c:v>
                </c:pt>
                <c:pt idx="5" formatCode="General">
                  <c:v>87</c:v>
                </c:pt>
                <c:pt idx="6" formatCode="General">
                  <c:v>92.7</c:v>
                </c:pt>
              </c:numCache>
            </c:numRef>
          </c:val>
          <c:extLst>
            <c:ext xmlns:c16="http://schemas.microsoft.com/office/drawing/2014/chart" uri="{C3380CC4-5D6E-409C-BE32-E72D297353CC}">
              <c16:uniqueId val="{00000000-493B-48BC-86AB-F2636230BA93}"/>
            </c:ext>
          </c:extLst>
        </c:ser>
        <c:dLbls>
          <c:dLblPos val="outEnd"/>
          <c:showLegendKey val="0"/>
          <c:showVal val="1"/>
          <c:showCatName val="0"/>
          <c:showSerName val="0"/>
          <c:showPercent val="0"/>
          <c:showBubbleSize val="0"/>
        </c:dLbls>
        <c:gapWidth val="140"/>
        <c:axId val="314938880"/>
        <c:axId val="314940416"/>
      </c:barChart>
      <c:scatterChart>
        <c:scatterStyle val="lineMarker"/>
        <c:varyColors val="0"/>
        <c:ser>
          <c:idx val="1"/>
          <c:order val="1"/>
          <c:tx>
            <c:strRef>
              <c:f>'TG_Condom use-casual partner'!$I$2</c:f>
              <c:strCache>
                <c:ptCount val="1"/>
                <c:pt idx="0">
                  <c:v>t</c:v>
                </c:pt>
              </c:strCache>
            </c:strRef>
          </c:tx>
          <c:spPr>
            <a:ln w="19050">
              <a:solidFill>
                <a:srgbClr val="E31837"/>
              </a:solidFill>
              <a:prstDash val="dash"/>
            </a:ln>
          </c:spPr>
          <c:marker>
            <c:symbol val="none"/>
          </c:marker>
          <c:xVal>
            <c:numRef>
              <c:f>'TG_Condom use-casual partner'!$H$3:$H$4</c:f>
              <c:numCache>
                <c:formatCode>General</c:formatCode>
                <c:ptCount val="2"/>
                <c:pt idx="0">
                  <c:v>0</c:v>
                </c:pt>
                <c:pt idx="1">
                  <c:v>1</c:v>
                </c:pt>
              </c:numCache>
            </c:numRef>
          </c:xVal>
          <c:yVal>
            <c:numRef>
              <c:f>'TG_Condom use-casual partner'!$I$3:$I$4</c:f>
              <c:numCache>
                <c:formatCode>General</c:formatCode>
                <c:ptCount val="2"/>
                <c:pt idx="0">
                  <c:v>95</c:v>
                </c:pt>
                <c:pt idx="1">
                  <c:v>95</c:v>
                </c:pt>
              </c:numCache>
            </c:numRef>
          </c:yVal>
          <c:smooth val="0"/>
          <c:extLst>
            <c:ext xmlns:c16="http://schemas.microsoft.com/office/drawing/2014/chart" uri="{C3380CC4-5D6E-409C-BE32-E72D297353CC}">
              <c16:uniqueId val="{00000001-493B-48BC-86AB-F2636230BA93}"/>
            </c:ext>
          </c:extLst>
        </c:ser>
        <c:dLbls>
          <c:showLegendKey val="0"/>
          <c:showVal val="0"/>
          <c:showCatName val="0"/>
          <c:showSerName val="0"/>
          <c:showPercent val="0"/>
          <c:showBubbleSize val="0"/>
        </c:dLbls>
        <c:axId val="314956416"/>
        <c:axId val="314954880"/>
      </c:scatterChart>
      <c:catAx>
        <c:axId val="314938880"/>
        <c:scaling>
          <c:orientation val="minMax"/>
        </c:scaling>
        <c:delete val="0"/>
        <c:axPos val="b"/>
        <c:numFmt formatCode="General" sourceLinked="0"/>
        <c:majorTickMark val="out"/>
        <c:minorTickMark val="none"/>
        <c:tickLblPos val="nextTo"/>
        <c:crossAx val="314940416"/>
        <c:crosses val="autoZero"/>
        <c:auto val="1"/>
        <c:lblAlgn val="ctr"/>
        <c:lblOffset val="100"/>
        <c:noMultiLvlLbl val="0"/>
      </c:catAx>
      <c:valAx>
        <c:axId val="314940416"/>
        <c:scaling>
          <c:orientation val="minMax"/>
          <c:max val="100"/>
          <c:min val="0"/>
        </c:scaling>
        <c:delete val="0"/>
        <c:axPos val="l"/>
        <c:title>
          <c:tx>
            <c:rich>
              <a:bodyPr rot="0" vert="horz"/>
              <a:lstStyle/>
              <a:p>
                <a:pPr>
                  <a:defRPr/>
                </a:pPr>
                <a:r>
                  <a:rPr lang="en-GB"/>
                  <a:t>%</a:t>
                </a:r>
              </a:p>
            </c:rich>
          </c:tx>
          <c:layout>
            <c:manualLayout>
              <c:xMode val="edge"/>
              <c:yMode val="edge"/>
              <c:x val="0"/>
              <c:y val="2.6117678843764834E-2"/>
            </c:manualLayout>
          </c:layout>
          <c:overlay val="0"/>
        </c:title>
        <c:numFmt formatCode="General" sourceLinked="1"/>
        <c:majorTickMark val="out"/>
        <c:minorTickMark val="none"/>
        <c:tickLblPos val="nextTo"/>
        <c:crossAx val="314938880"/>
        <c:crosses val="autoZero"/>
        <c:crossBetween val="between"/>
        <c:majorUnit val="20"/>
      </c:valAx>
      <c:valAx>
        <c:axId val="314954880"/>
        <c:scaling>
          <c:orientation val="minMax"/>
          <c:max val="100"/>
          <c:min val="0"/>
        </c:scaling>
        <c:delete val="1"/>
        <c:axPos val="r"/>
        <c:numFmt formatCode="General" sourceLinked="1"/>
        <c:majorTickMark val="out"/>
        <c:minorTickMark val="none"/>
        <c:tickLblPos val="nextTo"/>
        <c:crossAx val="314956416"/>
        <c:crosses val="max"/>
        <c:crossBetween val="midCat"/>
        <c:majorUnit val="10"/>
      </c:valAx>
      <c:valAx>
        <c:axId val="314956416"/>
        <c:scaling>
          <c:orientation val="minMax"/>
          <c:max val="1"/>
          <c:min val="0"/>
        </c:scaling>
        <c:delete val="1"/>
        <c:axPos val="t"/>
        <c:numFmt formatCode="General" sourceLinked="1"/>
        <c:majorTickMark val="out"/>
        <c:minorTickMark val="none"/>
        <c:tickLblPos val="nextTo"/>
        <c:crossAx val="314954880"/>
        <c:crosses val="max"/>
        <c:crossBetween val="midCat"/>
        <c:majorUnit val="0.2"/>
      </c:valAx>
    </c:plotArea>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91470862486222E-2"/>
          <c:y val="0.16035991040678019"/>
          <c:w val="0.90235577047111049"/>
          <c:h val="0.57823237894202228"/>
        </c:manualLayout>
      </c:layout>
      <c:barChart>
        <c:barDir val="col"/>
        <c:grouping val="clustered"/>
        <c:varyColors val="0"/>
        <c:ser>
          <c:idx val="0"/>
          <c:order val="0"/>
          <c:tx>
            <c:strRef>
              <c:f>'consist cndm use_casual partner'!$C$2</c:f>
              <c:strCache>
                <c:ptCount val="1"/>
                <c:pt idx="0">
                  <c:v>last month</c:v>
                </c:pt>
              </c:strCache>
            </c:strRef>
          </c:tx>
          <c:spPr>
            <a:solidFill>
              <a:srgbClr val="FF5050"/>
            </a:solidFill>
            <a:ln w="12700">
              <a:solidFill>
                <a:sysClr val="window" lastClr="FFFFFF"/>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use_casual partner'!$B$3:$B$9</c:f>
              <c:strCache>
                <c:ptCount val="7"/>
                <c:pt idx="0">
                  <c:v>Pakistan 
(2016)</c:v>
                </c:pt>
                <c:pt idx="1">
                  <c:v>Bangladesh
(2020)</c:v>
                </c:pt>
                <c:pt idx="2">
                  <c:v>Lao PDR
(2012)</c:v>
                </c:pt>
                <c:pt idx="3">
                  <c:v>India
(2014-2015)</c:v>
                </c:pt>
                <c:pt idx="4">
                  <c:v>Nepal*
(2017)</c:v>
                </c:pt>
                <c:pt idx="5">
                  <c:v>Cambodia
(2019)</c:v>
                </c:pt>
                <c:pt idx="6">
                  <c:v>Indonesia
(2018-19)</c:v>
                </c:pt>
              </c:strCache>
            </c:strRef>
          </c:cat>
          <c:val>
            <c:numRef>
              <c:f>'consist cndm use_casual partner'!$C$3:$C$9</c:f>
              <c:numCache>
                <c:formatCode>0</c:formatCode>
                <c:ptCount val="7"/>
                <c:pt idx="0">
                  <c:v>6.7</c:v>
                </c:pt>
                <c:pt idx="1">
                  <c:v>33.1</c:v>
                </c:pt>
                <c:pt idx="2">
                  <c:v>59.8</c:v>
                </c:pt>
                <c:pt idx="3">
                  <c:v>60.4</c:v>
                </c:pt>
                <c:pt idx="4">
                  <c:v>77.2</c:v>
                </c:pt>
                <c:pt idx="6">
                  <c:v>63</c:v>
                </c:pt>
              </c:numCache>
            </c:numRef>
          </c:val>
          <c:extLst>
            <c:ext xmlns:c16="http://schemas.microsoft.com/office/drawing/2014/chart" uri="{C3380CC4-5D6E-409C-BE32-E72D297353CC}">
              <c16:uniqueId val="{00000000-0457-4892-9B36-087EC58279E6}"/>
            </c:ext>
          </c:extLst>
        </c:ser>
        <c:ser>
          <c:idx val="1"/>
          <c:order val="1"/>
          <c:tx>
            <c:strRef>
              <c:f>'consist cndm use_casual partner'!$D$2</c:f>
              <c:strCache>
                <c:ptCount val="1"/>
                <c:pt idx="0">
                  <c:v>last 6 months</c:v>
                </c:pt>
              </c:strCache>
            </c:strRef>
          </c:tx>
          <c:spPr>
            <a:solidFill>
              <a:srgbClr val="63CDF6"/>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use_casual partner'!$B$3:$B$9</c:f>
              <c:strCache>
                <c:ptCount val="7"/>
                <c:pt idx="0">
                  <c:v>Pakistan 
(2016)</c:v>
                </c:pt>
                <c:pt idx="1">
                  <c:v>Bangladesh
(2020)</c:v>
                </c:pt>
                <c:pt idx="2">
                  <c:v>Lao PDR
(2012)</c:v>
                </c:pt>
                <c:pt idx="3">
                  <c:v>India
(2014-2015)</c:v>
                </c:pt>
                <c:pt idx="4">
                  <c:v>Nepal*
(2017)</c:v>
                </c:pt>
                <c:pt idx="5">
                  <c:v>Cambodia
(2019)</c:v>
                </c:pt>
                <c:pt idx="6">
                  <c:v>Indonesia
(2018-19)</c:v>
                </c:pt>
              </c:strCache>
            </c:strRef>
          </c:cat>
          <c:val>
            <c:numRef>
              <c:f>'consist cndm use_casual partner'!$D$3:$D$9</c:f>
              <c:numCache>
                <c:formatCode>General</c:formatCode>
                <c:ptCount val="7"/>
                <c:pt idx="5" formatCode="0">
                  <c:v>51.2</c:v>
                </c:pt>
              </c:numCache>
            </c:numRef>
          </c:val>
          <c:extLst>
            <c:ext xmlns:c16="http://schemas.microsoft.com/office/drawing/2014/chart" uri="{C3380CC4-5D6E-409C-BE32-E72D297353CC}">
              <c16:uniqueId val="{00000001-0457-4892-9B36-087EC58279E6}"/>
            </c:ext>
          </c:extLst>
        </c:ser>
        <c:ser>
          <c:idx val="2"/>
          <c:order val="2"/>
          <c:tx>
            <c:strRef>
              <c:f>'consist cndm use_casual partner'!$E$2</c:f>
              <c:strCache>
                <c:ptCount val="1"/>
                <c:pt idx="0">
                  <c:v>last year</c:v>
                </c:pt>
              </c:strCache>
            </c:strRef>
          </c:tx>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use_casual partner'!$B$3:$B$9</c:f>
              <c:strCache>
                <c:ptCount val="7"/>
                <c:pt idx="0">
                  <c:v>Pakistan 
(2016)</c:v>
                </c:pt>
                <c:pt idx="1">
                  <c:v>Bangladesh
(2020)</c:v>
                </c:pt>
                <c:pt idx="2">
                  <c:v>Lao PDR
(2012)</c:v>
                </c:pt>
                <c:pt idx="3">
                  <c:v>India
(2014-2015)</c:v>
                </c:pt>
                <c:pt idx="4">
                  <c:v>Nepal*
(2017)</c:v>
                </c:pt>
                <c:pt idx="5">
                  <c:v>Cambodia
(2019)</c:v>
                </c:pt>
                <c:pt idx="6">
                  <c:v>Indonesia
(2018-19)</c:v>
                </c:pt>
              </c:strCache>
            </c:strRef>
          </c:cat>
          <c:val>
            <c:numRef>
              <c:f>'consist cndm use_casual partner'!$E$3:$E$9</c:f>
              <c:numCache>
                <c:formatCode>General</c:formatCode>
                <c:ptCount val="7"/>
              </c:numCache>
            </c:numRef>
          </c:val>
          <c:extLst>
            <c:ext xmlns:c16="http://schemas.microsoft.com/office/drawing/2014/chart" uri="{C3380CC4-5D6E-409C-BE32-E72D297353CC}">
              <c16:uniqueId val="{00000002-0457-4892-9B36-087EC58279E6}"/>
            </c:ext>
          </c:extLst>
        </c:ser>
        <c:ser>
          <c:idx val="3"/>
          <c:order val="3"/>
          <c:tx>
            <c:strRef>
              <c:f>'consist cndm use_casual partner'!$F$2</c:f>
              <c:strCache>
                <c:ptCount val="1"/>
                <c:pt idx="0">
                  <c:v>undefined period</c:v>
                </c:pt>
              </c:strCache>
            </c:strRef>
          </c:tx>
          <c:spPr>
            <a:solidFill>
              <a:srgbClr val="F76C63"/>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use_casual partner'!$B$3:$B$9</c:f>
              <c:strCache>
                <c:ptCount val="7"/>
                <c:pt idx="0">
                  <c:v>Pakistan 
(2016)</c:v>
                </c:pt>
                <c:pt idx="1">
                  <c:v>Bangladesh
(2020)</c:v>
                </c:pt>
                <c:pt idx="2">
                  <c:v>Lao PDR
(2012)</c:v>
                </c:pt>
                <c:pt idx="3">
                  <c:v>India
(2014-2015)</c:v>
                </c:pt>
                <c:pt idx="4">
                  <c:v>Nepal*
(2017)</c:v>
                </c:pt>
                <c:pt idx="5">
                  <c:v>Cambodia
(2019)</c:v>
                </c:pt>
                <c:pt idx="6">
                  <c:v>Indonesia
(2018-19)</c:v>
                </c:pt>
              </c:strCache>
            </c:strRef>
          </c:cat>
          <c:val>
            <c:numRef>
              <c:f>'consist cndm use_casual partner'!$F$3:$F$9</c:f>
              <c:numCache>
                <c:formatCode>General</c:formatCode>
                <c:ptCount val="7"/>
              </c:numCache>
            </c:numRef>
          </c:val>
          <c:extLst>
            <c:ext xmlns:c16="http://schemas.microsoft.com/office/drawing/2014/chart" uri="{C3380CC4-5D6E-409C-BE32-E72D297353CC}">
              <c16:uniqueId val="{00000003-0457-4892-9B36-087EC58279E6}"/>
            </c:ext>
          </c:extLst>
        </c:ser>
        <c:dLbls>
          <c:dLblPos val="outEnd"/>
          <c:showLegendKey val="0"/>
          <c:showVal val="1"/>
          <c:showCatName val="0"/>
          <c:showSerName val="0"/>
          <c:showPercent val="0"/>
          <c:showBubbleSize val="0"/>
        </c:dLbls>
        <c:gapWidth val="140"/>
        <c:overlap val="100"/>
        <c:axId val="315016704"/>
        <c:axId val="315018240"/>
      </c:barChart>
      <c:catAx>
        <c:axId val="315016704"/>
        <c:scaling>
          <c:orientation val="minMax"/>
        </c:scaling>
        <c:delete val="0"/>
        <c:axPos val="b"/>
        <c:numFmt formatCode="General" sourceLinked="0"/>
        <c:majorTickMark val="out"/>
        <c:minorTickMark val="none"/>
        <c:tickLblPos val="nextTo"/>
        <c:spPr>
          <a:ln>
            <a:solidFill>
              <a:sysClr val="window" lastClr="FFFFFF">
                <a:lumMod val="50000"/>
              </a:sysClr>
            </a:solidFill>
          </a:ln>
        </c:spPr>
        <c:txPr>
          <a:bodyPr rot="0" vert="horz"/>
          <a:lstStyle/>
          <a:p>
            <a:pPr>
              <a:defRPr/>
            </a:pPr>
            <a:endParaRPr lang="en-US"/>
          </a:p>
        </c:txPr>
        <c:crossAx val="315018240"/>
        <c:crosses val="autoZero"/>
        <c:auto val="1"/>
        <c:lblAlgn val="ctr"/>
        <c:lblOffset val="100"/>
        <c:noMultiLvlLbl val="0"/>
      </c:catAx>
      <c:valAx>
        <c:axId val="315018240"/>
        <c:scaling>
          <c:orientation val="minMax"/>
          <c:max val="100"/>
        </c:scaling>
        <c:delete val="0"/>
        <c:axPos val="l"/>
        <c:title>
          <c:tx>
            <c:rich>
              <a:bodyPr rot="0" vert="horz"/>
              <a:lstStyle/>
              <a:p>
                <a:pPr>
                  <a:defRPr/>
                </a:pPr>
                <a:r>
                  <a:rPr lang="en-GB"/>
                  <a:t>%</a:t>
                </a:r>
              </a:p>
            </c:rich>
          </c:tx>
          <c:layout>
            <c:manualLayout>
              <c:xMode val="edge"/>
              <c:yMode val="edge"/>
              <c:x val="4.1368088730881734E-3"/>
              <c:y val="0.10876643666576731"/>
            </c:manualLayout>
          </c:layout>
          <c:overlay val="0"/>
        </c:title>
        <c:numFmt formatCode="0" sourceLinked="1"/>
        <c:majorTickMark val="out"/>
        <c:minorTickMark val="none"/>
        <c:tickLblPos val="nextTo"/>
        <c:crossAx val="315016704"/>
        <c:crosses val="autoZero"/>
        <c:crossBetween val="between"/>
        <c:majorUnit val="20"/>
      </c:valAx>
    </c:plotArea>
    <c:legend>
      <c:legendPos val="t"/>
      <c:legendEntry>
        <c:idx val="2"/>
        <c:delete val="1"/>
      </c:legendEntry>
      <c:legendEntry>
        <c:idx val="3"/>
        <c:delete val="1"/>
      </c:legendEntry>
      <c:layout>
        <c:manualLayout>
          <c:xMode val="edge"/>
          <c:yMode val="edge"/>
          <c:x val="0.18206183109284155"/>
          <c:y val="5.3737580744996585E-2"/>
          <c:w val="0.70705982618547891"/>
          <c:h val="0.11380404315094871"/>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0.12628</cdr:x>
      <cdr:y>0.87736</cdr:y>
    </cdr:from>
    <cdr:to>
      <cdr:x>0.83635</cdr:x>
      <cdr:y>0.93922</cdr:y>
    </cdr:to>
    <cdr:sp macro="" textlink="">
      <cdr:nvSpPr>
        <cdr:cNvPr id="3" name="TextBox 6"/>
        <cdr:cNvSpPr txBox="1"/>
      </cdr:nvSpPr>
      <cdr:spPr>
        <a:xfrm xmlns:a="http://schemas.openxmlformats.org/drawingml/2006/main">
          <a:off x="1436721" y="3601086"/>
          <a:ext cx="8078654" cy="253916"/>
        </a:xfrm>
        <a:prstGeom xmlns:a="http://schemas.openxmlformats.org/drawingml/2006/main" prst="rect">
          <a:avLst/>
        </a:prstGeom>
        <a:noFill xmlns:a="http://schemas.openxmlformats.org/drawingml/2006/main"/>
        <a:ln xmlns:a="http://schemas.openxmlformats.org/drawingml/2006/main">
          <a:no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pPr>
          <a:r>
            <a:rPr lang="en-US" sz="1050" b="0" dirty="0">
              <a:solidFill>
                <a:prstClr val="black"/>
              </a:solidFill>
              <a:latin typeface="Arial"/>
            </a:rPr>
            <a:t>* Mixed survey samples of MSM and TG</a:t>
          </a:r>
        </a:p>
      </cdr:txBody>
    </cdr:sp>
  </cdr:relSizeAnchor>
</c:userShapes>
</file>

<file path=ppt/drawings/drawing2.xml><?xml version="1.0" encoding="utf-8"?>
<c:userShapes xmlns:c="http://schemas.openxmlformats.org/drawingml/2006/chart">
  <cdr:relSizeAnchor xmlns:cdr="http://schemas.openxmlformats.org/drawingml/2006/chartDrawing">
    <cdr:from>
      <cdr:x>0.2</cdr:x>
      <cdr:y>0.89297</cdr:y>
    </cdr:from>
    <cdr:to>
      <cdr:x>0.89868</cdr:x>
      <cdr:y>0.97608</cdr:y>
    </cdr:to>
    <cdr:sp macro="" textlink="">
      <cdr:nvSpPr>
        <cdr:cNvPr id="2" name="TextBox 5"/>
        <cdr:cNvSpPr txBox="1"/>
      </cdr:nvSpPr>
      <cdr:spPr>
        <a:xfrm xmlns:a="http://schemas.openxmlformats.org/drawingml/2006/main">
          <a:off x="2131158" y="3601689"/>
          <a:ext cx="7445031" cy="335215"/>
        </a:xfrm>
        <a:prstGeom xmlns:a="http://schemas.openxmlformats.org/drawingml/2006/main" prst="rect">
          <a:avLst/>
        </a:prstGeom>
        <a:noFill xmlns:a="http://schemas.openxmlformats.org/drawingml/2006/main"/>
        <a:ln xmlns:a="http://schemas.openxmlformats.org/drawingml/2006/main">
          <a:noFill/>
          <a:prstDash val="sysDash"/>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50000"/>
            </a:lnSpc>
          </a:pPr>
          <a:r>
            <a:rPr lang="en-US" sz="1200" b="0" dirty="0"/>
            <a:t>*  Kathmandu (Mixed sample of MSM and TG)</a:t>
          </a:r>
        </a:p>
      </cdr:txBody>
    </cdr:sp>
  </cdr:relSizeAnchor>
</c:userShapes>
</file>

<file path=ppt/drawings/drawing3.xml><?xml version="1.0" encoding="utf-8"?>
<c:userShapes xmlns:c="http://schemas.openxmlformats.org/drawingml/2006/chart">
  <cdr:relSizeAnchor xmlns:cdr="http://schemas.openxmlformats.org/drawingml/2006/chartDrawing">
    <cdr:from>
      <cdr:x>0.16514</cdr:x>
      <cdr:y>0.88989</cdr:y>
    </cdr:from>
    <cdr:to>
      <cdr:x>0.70947</cdr:x>
      <cdr:y>0.95595</cdr:y>
    </cdr:to>
    <cdr:sp macro="" textlink="">
      <cdr:nvSpPr>
        <cdr:cNvPr id="3" name="TextBox 5"/>
        <cdr:cNvSpPr txBox="1"/>
      </cdr:nvSpPr>
      <cdr:spPr>
        <a:xfrm xmlns:a="http://schemas.openxmlformats.org/drawingml/2006/main">
          <a:off x="1759698" y="3730927"/>
          <a:ext cx="5800311" cy="276999"/>
        </a:xfrm>
        <a:prstGeom xmlns:a="http://schemas.openxmlformats.org/drawingml/2006/main" prst="rect">
          <a:avLst/>
        </a:prstGeom>
        <a:noFill xmlns:a="http://schemas.openxmlformats.org/drawingml/2006/main"/>
        <a:ln xmlns:a="http://schemas.openxmlformats.org/drawingml/2006/main">
          <a:no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r>
            <a:rPr lang="en-US" sz="1200" b="0" dirty="0"/>
            <a:t>*TG living with HIV; **Kathmandu (mixed sample of MSM and TG)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A7C5D31D-D6CE-45A8-B841-0ACFDFCF5FE0}" type="datetimeFigureOut">
              <a:rPr lang="th-TH"/>
              <a:pPr>
                <a:defRPr/>
              </a:pPr>
              <a:t>13/05/67</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2E4025E6-D577-4823-B8E2-9DF85E106D68}" type="slidenum">
              <a:rPr lang="th-TH"/>
              <a:pPr>
                <a:defRPr/>
              </a:pPr>
              <a:t>‹#›</a:t>
            </a:fld>
            <a:endParaRPr lang="th-TH"/>
          </a:p>
        </p:txBody>
      </p:sp>
    </p:spTree>
    <p:extLst>
      <p:ext uri="{BB962C8B-B14F-4D97-AF65-F5344CB8AC3E}">
        <p14:creationId xmlns:p14="http://schemas.microsoft.com/office/powerpoint/2010/main" val="91358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77222556-3EF5-4740-AC64-7AE151C6BF5D}" type="datetimeFigureOut">
              <a:rPr lang="th-TH"/>
              <a:pPr>
                <a:defRPr/>
              </a:pPr>
              <a:t>13/05/67</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6288F76-ABC8-45E4-A7BD-E658DF7FCD40}" type="slidenum">
              <a:rPr lang="th-TH"/>
              <a:pPr>
                <a:defRPr/>
              </a:pPr>
              <a:t>‹#›</a:t>
            </a:fld>
            <a:endParaRPr lang="th-TH"/>
          </a:p>
        </p:txBody>
      </p:sp>
    </p:spTree>
    <p:extLst>
      <p:ext uri="{BB962C8B-B14F-4D97-AF65-F5344CB8AC3E}">
        <p14:creationId xmlns:p14="http://schemas.microsoft.com/office/powerpoint/2010/main" val="1467281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17"/>
              </a:spcAft>
            </a:pPr>
            <a:endParaRPr lang="en-GB" sz="15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1041891"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1041891"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9545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15</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750399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925300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973"/>
              </a:spcAft>
            </a:pPr>
            <a:endParaRPr lang="en-US" sz="140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C0151A-5CE7-4A3B-82F9-3E99DCA8BD3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5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778835" eaLnBrk="0" fontAlgn="base" hangingPunct="0">
              <a:spcBef>
                <a:spcPct val="30000"/>
              </a:spcBef>
              <a:spcAft>
                <a:spcPct val="0"/>
              </a:spcAft>
              <a:defRPr/>
            </a:pPr>
            <a:endParaRPr lang="th-TH" b="0"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22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13133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981"/>
              </a:spcAft>
            </a:pP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266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sz="1300" b="0" dirty="0">
              <a:latin typeface="Arial" panose="020B0604020202020204"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39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8</a:t>
            </a:fld>
            <a:endParaRPr lang="th-TH"/>
          </a:p>
        </p:txBody>
      </p:sp>
    </p:spTree>
    <p:extLst>
      <p:ext uri="{BB962C8B-B14F-4D97-AF65-F5344CB8AC3E}">
        <p14:creationId xmlns:p14="http://schemas.microsoft.com/office/powerpoint/2010/main" val="212922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778835" eaLnBrk="0" fontAlgn="base" hangingPunct="0">
              <a:spcBef>
                <a:spcPct val="30000"/>
              </a:spcBef>
              <a:spcAft>
                <a:spcPct val="0"/>
              </a:spcAft>
              <a:defRPr/>
            </a:pPr>
            <a:endParaRPr lang="th-TH"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10</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520633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11</a:t>
            </a:fld>
            <a:endParaRPr lang="th-TH"/>
          </a:p>
        </p:txBody>
      </p:sp>
    </p:spTree>
    <p:extLst>
      <p:ext uri="{BB962C8B-B14F-4D97-AF65-F5344CB8AC3E}">
        <p14:creationId xmlns:p14="http://schemas.microsoft.com/office/powerpoint/2010/main" val="3475864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b="1"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685669" indent="-263719" eaLnBrk="0" hangingPunct="0">
              <a:defRPr>
                <a:solidFill>
                  <a:schemeClr val="tx1"/>
                </a:solidFill>
                <a:latin typeface="Arial" charset="0"/>
                <a:ea typeface="ＭＳ Ｐゴシック" charset="-128"/>
              </a:defRPr>
            </a:lvl2pPr>
            <a:lvl3pPr marL="1054875" indent="-210975" eaLnBrk="0" hangingPunct="0">
              <a:defRPr>
                <a:solidFill>
                  <a:schemeClr val="tx1"/>
                </a:solidFill>
                <a:latin typeface="Arial" charset="0"/>
                <a:ea typeface="ＭＳ Ｐゴシック" charset="-128"/>
              </a:defRPr>
            </a:lvl3pPr>
            <a:lvl4pPr marL="1476825" indent="-210975" eaLnBrk="0" hangingPunct="0">
              <a:defRPr>
                <a:solidFill>
                  <a:schemeClr val="tx1"/>
                </a:solidFill>
                <a:latin typeface="Arial" charset="0"/>
                <a:ea typeface="ＭＳ Ｐゴシック" charset="-128"/>
              </a:defRPr>
            </a:lvl4pPr>
            <a:lvl5pPr marL="1898774" indent="-210975" eaLnBrk="0" hangingPunct="0">
              <a:defRPr>
                <a:solidFill>
                  <a:schemeClr val="tx1"/>
                </a:solidFill>
                <a:latin typeface="Arial" charset="0"/>
                <a:ea typeface="ＭＳ Ｐゴシック" charset="-128"/>
              </a:defRPr>
            </a:lvl5pPr>
            <a:lvl6pPr marL="2320724" indent="-210975" defTabSz="421950" eaLnBrk="0" fontAlgn="base" hangingPunct="0">
              <a:spcBef>
                <a:spcPct val="0"/>
              </a:spcBef>
              <a:spcAft>
                <a:spcPct val="0"/>
              </a:spcAft>
              <a:defRPr>
                <a:solidFill>
                  <a:schemeClr val="tx1"/>
                </a:solidFill>
                <a:latin typeface="Arial" charset="0"/>
                <a:ea typeface="ＭＳ Ｐゴシック" charset="-128"/>
              </a:defRPr>
            </a:lvl6pPr>
            <a:lvl7pPr marL="2742674" indent="-210975" defTabSz="421950" eaLnBrk="0" fontAlgn="base" hangingPunct="0">
              <a:spcBef>
                <a:spcPct val="0"/>
              </a:spcBef>
              <a:spcAft>
                <a:spcPct val="0"/>
              </a:spcAft>
              <a:defRPr>
                <a:solidFill>
                  <a:schemeClr val="tx1"/>
                </a:solidFill>
                <a:latin typeface="Arial" charset="0"/>
                <a:ea typeface="ＭＳ Ｐゴシック" charset="-128"/>
              </a:defRPr>
            </a:lvl7pPr>
            <a:lvl8pPr marL="3164624" indent="-210975" defTabSz="421950" eaLnBrk="0" fontAlgn="base" hangingPunct="0">
              <a:spcBef>
                <a:spcPct val="0"/>
              </a:spcBef>
              <a:spcAft>
                <a:spcPct val="0"/>
              </a:spcAft>
              <a:defRPr>
                <a:solidFill>
                  <a:schemeClr val="tx1"/>
                </a:solidFill>
                <a:latin typeface="Arial" charset="0"/>
                <a:ea typeface="ＭＳ Ｐゴシック" charset="-128"/>
              </a:defRPr>
            </a:lvl8pPr>
            <a:lvl9pPr marL="3586574" indent="-210975" defTabSz="42195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1086633" rtl="0" eaLnBrk="1" fontAlgn="auto" latinLnBrk="0" hangingPunct="1">
              <a:lnSpc>
                <a:spcPct val="100000"/>
              </a:lnSpc>
              <a:spcBef>
                <a:spcPts val="0"/>
              </a:spcBef>
              <a:spcAft>
                <a:spcPts val="0"/>
              </a:spcAft>
              <a:buClrTx/>
              <a:buSzTx/>
              <a:buFontTx/>
              <a:buNone/>
              <a:tabLst/>
              <a:defRPr/>
            </a:pPr>
            <a:fld id="{0952D087-53CF-4670-9A2F-1DD7B4B0CA0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1086633"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507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b="0" strike="noStrike" dirty="0">
              <a:effectLst/>
            </a:endParaRPr>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19531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38761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2200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59563622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40854354"/>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440867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274977457"/>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4005259202"/>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910146031"/>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748201269"/>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81793162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503097149"/>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164496228"/>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227457807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pPr>
                <a:defRPr/>
              </a:pPr>
              <a:t>‹#›</a:t>
            </a:fld>
            <a:endParaRPr lang="th-TH"/>
          </a:p>
        </p:txBody>
      </p:sp>
    </p:spTree>
    <p:extLst>
      <p:ext uri="{BB962C8B-B14F-4D97-AF65-F5344CB8AC3E}">
        <p14:creationId xmlns:p14="http://schemas.microsoft.com/office/powerpoint/2010/main" val="2349220464"/>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622"/>
            <a:ext cx="10769700" cy="3448055"/>
          </a:xfrm>
          <a:prstGeom prst="rect">
            <a:avLst/>
          </a:prstGeom>
        </p:spPr>
        <p:txBody>
          <a:bodyPr lIns="108322" tIns="54157" rIns="108322" bIns="54157">
            <a:normAutofit/>
          </a:bodyPr>
          <a:lstStyle>
            <a:lvl1pPr marL="633547" marR="0" indent="-633547" algn="l" defTabSz="1086090"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043" indent="0" algn="ctr">
              <a:buNone/>
              <a:defRPr>
                <a:solidFill>
                  <a:schemeClr val="tx1">
                    <a:tint val="75000"/>
                  </a:schemeClr>
                </a:solidFill>
              </a:defRPr>
            </a:lvl2pPr>
            <a:lvl3pPr marL="1086090" indent="0" algn="ctr">
              <a:buNone/>
              <a:defRPr>
                <a:solidFill>
                  <a:schemeClr val="tx1">
                    <a:tint val="75000"/>
                  </a:schemeClr>
                </a:solidFill>
              </a:defRPr>
            </a:lvl3pPr>
            <a:lvl4pPr marL="1629118" indent="0" algn="ctr">
              <a:buNone/>
              <a:defRPr>
                <a:solidFill>
                  <a:schemeClr val="tx1">
                    <a:tint val="75000"/>
                  </a:schemeClr>
                </a:solidFill>
              </a:defRPr>
            </a:lvl4pPr>
            <a:lvl5pPr marL="2172156" indent="0" algn="ctr">
              <a:buNone/>
              <a:defRPr>
                <a:solidFill>
                  <a:schemeClr val="tx1">
                    <a:tint val="75000"/>
                  </a:schemeClr>
                </a:solidFill>
              </a:defRPr>
            </a:lvl5pPr>
            <a:lvl6pPr marL="2715193" indent="0" algn="ctr">
              <a:buNone/>
              <a:defRPr>
                <a:solidFill>
                  <a:schemeClr val="tx1">
                    <a:tint val="75000"/>
                  </a:schemeClr>
                </a:solidFill>
              </a:defRPr>
            </a:lvl6pPr>
            <a:lvl7pPr marL="3258240" indent="0" algn="ctr">
              <a:buNone/>
              <a:defRPr>
                <a:solidFill>
                  <a:schemeClr val="tx1">
                    <a:tint val="75000"/>
                  </a:schemeClr>
                </a:solidFill>
              </a:defRPr>
            </a:lvl7pPr>
            <a:lvl8pPr marL="3801271" indent="0" algn="ctr">
              <a:buNone/>
              <a:defRPr>
                <a:solidFill>
                  <a:schemeClr val="tx1">
                    <a:tint val="75000"/>
                  </a:schemeClr>
                </a:solidFill>
              </a:defRPr>
            </a:lvl8pPr>
            <a:lvl9pPr marL="434431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3857392"/>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2718070"/>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1"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22709334"/>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1"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1"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25525747"/>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5067972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71934818"/>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26492908"/>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48221473"/>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7366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EC76-4FA3-4647-A65F-B8BEC1B8D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3685E-0746-49B4-A365-15692FAAC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C2CCF-D7E3-4313-B42C-3BA51E96F796}"/>
              </a:ext>
            </a:extLst>
          </p:cNvPr>
          <p:cNvSpPr>
            <a:spLocks noGrp="1"/>
          </p:cNvSpPr>
          <p:nvPr>
            <p:ph type="dt" sz="half" idx="10"/>
          </p:nvPr>
        </p:nvSpPr>
        <p:spPr/>
        <p:txBody>
          <a:bodyPr/>
          <a:lstStyle/>
          <a:p>
            <a:fld id="{DF93BD42-6A70-4971-AD86-0C9FA4A0ADC5}" type="datetimeFigureOut">
              <a:rPr lang="en-US" smtClean="0"/>
              <a:t>13/05/2024</a:t>
            </a:fld>
            <a:endParaRPr lang="en-US"/>
          </a:p>
        </p:txBody>
      </p:sp>
      <p:sp>
        <p:nvSpPr>
          <p:cNvPr id="5" name="Footer Placeholder 4">
            <a:extLst>
              <a:ext uri="{FF2B5EF4-FFF2-40B4-BE49-F238E27FC236}">
                <a16:creationId xmlns:a16="http://schemas.microsoft.com/office/drawing/2014/main" id="{41D865EE-D529-41D8-9F2B-6E1D5A687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143EB-CF23-447C-9C30-D3EC96EA5129}"/>
              </a:ext>
            </a:extLst>
          </p:cNvPr>
          <p:cNvSpPr>
            <a:spLocks noGrp="1"/>
          </p:cNvSpPr>
          <p:nvPr>
            <p:ph type="sldNum" sz="quarter" idx="12"/>
          </p:nvPr>
        </p:nvSpPr>
        <p:spPr/>
        <p:txBody>
          <a:bodyPr/>
          <a:lstStyle/>
          <a:p>
            <a:fld id="{75DD692F-A5C1-4EB0-9044-931F12AD6C88}" type="slidenum">
              <a:rPr lang="en-US" smtClean="0"/>
              <a:t>‹#›</a:t>
            </a:fld>
            <a:endParaRPr lang="en-US"/>
          </a:p>
        </p:txBody>
      </p:sp>
    </p:spTree>
    <p:extLst>
      <p:ext uri="{BB962C8B-B14F-4D97-AF65-F5344CB8AC3E}">
        <p14:creationId xmlns:p14="http://schemas.microsoft.com/office/powerpoint/2010/main" val="1610521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pPr>
                <a:defRPr/>
              </a:pPr>
              <a:t>‹#›</a:t>
            </a:fld>
            <a:endParaRPr lang="th-TH"/>
          </a:p>
        </p:txBody>
      </p:sp>
    </p:spTree>
    <p:extLst>
      <p:ext uri="{BB962C8B-B14F-4D97-AF65-F5344CB8AC3E}">
        <p14:creationId xmlns:p14="http://schemas.microsoft.com/office/powerpoint/2010/main" val="226672733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10515600" cy="1325563"/>
          </a:xfrm>
          <a:prstGeom prst="rect">
            <a:avLst/>
          </a:prstGeom>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a:xfrm>
            <a:off x="11132811" y="6323839"/>
            <a:ext cx="673956"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3" y="1031842"/>
            <a:ext cx="11425767" cy="4799049"/>
          </a:xfrm>
          <a:prstGeom prst="rect">
            <a:avLst/>
          </a:prstGeo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S:\HMA PROJECT\Communication\Logos\Pepfar\PEPFAR logo VN_..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65800" y="76201"/>
            <a:ext cx="838200" cy="894927"/>
          </a:xfrm>
          <a:prstGeom prst="rect">
            <a:avLst/>
          </a:prstGeom>
          <a:noFill/>
          <a:ln>
            <a:noFill/>
          </a:ln>
        </p:spPr>
      </p:pic>
    </p:spTree>
    <p:extLst>
      <p:ext uri="{BB962C8B-B14F-4D97-AF65-F5344CB8AC3E}">
        <p14:creationId xmlns:p14="http://schemas.microsoft.com/office/powerpoint/2010/main" val="11372538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26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8" name="Subtitle 2"/>
          <p:cNvSpPr>
            <a:spLocks noGrp="1"/>
          </p:cNvSpPr>
          <p:nvPr>
            <p:ph type="subTitle" idx="1"/>
          </p:nvPr>
        </p:nvSpPr>
        <p:spPr>
          <a:xfrm>
            <a:off x="660338" y="1978556"/>
            <a:ext cx="10769700" cy="3448055"/>
          </a:xfrm>
          <a:prstGeom prst="rect">
            <a:avLst/>
          </a:prstGeom>
        </p:spPr>
        <p:txBody>
          <a:bodyPr>
            <a:normAutofit/>
          </a:bodyPr>
          <a:lstStyle>
            <a:lvl1pPr marL="533133" marR="0" indent="-533133" algn="l" defTabSz="913943"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972" indent="0" algn="ctr">
              <a:buNone/>
              <a:defRPr>
                <a:solidFill>
                  <a:schemeClr val="tx1">
                    <a:tint val="75000"/>
                  </a:schemeClr>
                </a:solidFill>
              </a:defRPr>
            </a:lvl2pPr>
            <a:lvl3pPr marL="913943" indent="0" algn="ctr">
              <a:buNone/>
              <a:defRPr>
                <a:solidFill>
                  <a:schemeClr val="tx1">
                    <a:tint val="75000"/>
                  </a:schemeClr>
                </a:solidFill>
              </a:defRPr>
            </a:lvl3pPr>
            <a:lvl4pPr marL="1370915" indent="0" algn="ctr">
              <a:buNone/>
              <a:defRPr>
                <a:solidFill>
                  <a:schemeClr val="tx1">
                    <a:tint val="75000"/>
                  </a:schemeClr>
                </a:solidFill>
              </a:defRPr>
            </a:lvl4pPr>
            <a:lvl5pPr marL="1827885" indent="0" algn="ctr">
              <a:buNone/>
              <a:defRPr>
                <a:solidFill>
                  <a:schemeClr val="tx1">
                    <a:tint val="75000"/>
                  </a:schemeClr>
                </a:solidFill>
              </a:defRPr>
            </a:lvl5pPr>
            <a:lvl6pPr marL="2284857" indent="0" algn="ctr">
              <a:buNone/>
              <a:defRPr>
                <a:solidFill>
                  <a:schemeClr val="tx1">
                    <a:tint val="75000"/>
                  </a:schemeClr>
                </a:solidFill>
              </a:defRPr>
            </a:lvl6pPr>
            <a:lvl7pPr marL="2741829"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740" y="1571877"/>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03" y="5429530"/>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6230113"/>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26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740" y="1571877"/>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03" y="5429530"/>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8596401"/>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26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740" y="1571877"/>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00"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03" y="5429530"/>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2795276"/>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26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740" y="1571877"/>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00" y="2500570"/>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00"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570"/>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03" y="5429530"/>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62368711"/>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6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740" y="1571877"/>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51347220"/>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74356750"/>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26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740"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99"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603" y="5429530"/>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29136153"/>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91483180"/>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810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pPr>
                <a:defRPr/>
              </a:pPr>
              <a:t>‹#›</a:t>
            </a:fld>
            <a:endParaRPr lang="th-TH"/>
          </a:p>
        </p:txBody>
      </p:sp>
    </p:spTree>
    <p:extLst>
      <p:ext uri="{BB962C8B-B14F-4D97-AF65-F5344CB8AC3E}">
        <p14:creationId xmlns:p14="http://schemas.microsoft.com/office/powerpoint/2010/main" val="8378707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22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8" name="Subtitle 2"/>
          <p:cNvSpPr>
            <a:spLocks noGrp="1"/>
          </p:cNvSpPr>
          <p:nvPr>
            <p:ph type="subTitle" idx="1"/>
          </p:nvPr>
        </p:nvSpPr>
        <p:spPr>
          <a:xfrm>
            <a:off x="660338" y="1978515"/>
            <a:ext cx="10769700" cy="3448055"/>
          </a:xfrm>
          <a:prstGeom prst="rect">
            <a:avLst/>
          </a:prstGeom>
        </p:spPr>
        <p:txBody>
          <a:bodyPr>
            <a:normAutofit/>
          </a:bodyPr>
          <a:lstStyle>
            <a:lvl1pPr marL="533133" marR="0" indent="-533133" algn="l" defTabSz="913943"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972" indent="0" algn="ctr">
              <a:buNone/>
              <a:defRPr>
                <a:solidFill>
                  <a:schemeClr val="tx1">
                    <a:tint val="75000"/>
                  </a:schemeClr>
                </a:solidFill>
              </a:defRPr>
            </a:lvl2pPr>
            <a:lvl3pPr marL="913943" indent="0" algn="ctr">
              <a:buNone/>
              <a:defRPr>
                <a:solidFill>
                  <a:schemeClr val="tx1">
                    <a:tint val="75000"/>
                  </a:schemeClr>
                </a:solidFill>
              </a:defRPr>
            </a:lvl3pPr>
            <a:lvl4pPr marL="1370915" indent="0" algn="ctr">
              <a:buNone/>
              <a:defRPr>
                <a:solidFill>
                  <a:schemeClr val="tx1">
                    <a:tint val="75000"/>
                  </a:schemeClr>
                </a:solidFill>
              </a:defRPr>
            </a:lvl4pPr>
            <a:lvl5pPr marL="1827885" indent="0" algn="ctr">
              <a:buNone/>
              <a:defRPr>
                <a:solidFill>
                  <a:schemeClr val="tx1">
                    <a:tint val="75000"/>
                  </a:schemeClr>
                </a:solidFill>
              </a:defRPr>
            </a:lvl5pPr>
            <a:lvl6pPr marL="2284857" indent="0" algn="ctr">
              <a:buNone/>
              <a:defRPr>
                <a:solidFill>
                  <a:schemeClr val="tx1">
                    <a:tint val="75000"/>
                  </a:schemeClr>
                </a:solidFill>
              </a:defRPr>
            </a:lvl6pPr>
            <a:lvl7pPr marL="2741829"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99" y="157183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62" y="542948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0741221"/>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22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699" y="157183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62" y="542948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1889385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22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699" y="157183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59"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62" y="542948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98539066"/>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22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699" y="157183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59" y="2500529"/>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59"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529"/>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62" y="542948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4030244"/>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699" y="157183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52272196"/>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98586158"/>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22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699"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58"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62" y="542948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3721384"/>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441414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pPr>
                <a:defRPr/>
              </a:pPr>
              <a:t>‹#›</a:t>
            </a:fld>
            <a:endParaRPr lang="th-TH"/>
          </a:p>
        </p:txBody>
      </p:sp>
    </p:spTree>
    <p:extLst>
      <p:ext uri="{BB962C8B-B14F-4D97-AF65-F5344CB8AC3E}">
        <p14:creationId xmlns:p14="http://schemas.microsoft.com/office/powerpoint/2010/main" val="34056304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pPr>
                <a:defRPr/>
              </a:pPr>
              <a:t>‹#›</a:t>
            </a:fld>
            <a:endParaRPr lang="th-TH" dirty="0"/>
          </a:p>
        </p:txBody>
      </p:sp>
    </p:spTree>
    <p:extLst>
      <p:ext uri="{BB962C8B-B14F-4D97-AF65-F5344CB8AC3E}">
        <p14:creationId xmlns:p14="http://schemas.microsoft.com/office/powerpoint/2010/main" val="35274436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pPr>
                <a:defRPr/>
              </a:pPr>
              <a:t>‹#›</a:t>
            </a:fld>
            <a:endParaRPr lang="th-TH" dirty="0"/>
          </a:p>
        </p:txBody>
      </p:sp>
    </p:spTree>
    <p:extLst>
      <p:ext uri="{BB962C8B-B14F-4D97-AF65-F5344CB8AC3E}">
        <p14:creationId xmlns:p14="http://schemas.microsoft.com/office/powerpoint/2010/main" val="36073159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pPr>
                <a:defRPr/>
              </a:pPr>
              <a:t>‹#›</a:t>
            </a:fld>
            <a:endParaRPr lang="th-TH"/>
          </a:p>
        </p:txBody>
      </p:sp>
    </p:spTree>
    <p:extLst>
      <p:ext uri="{BB962C8B-B14F-4D97-AF65-F5344CB8AC3E}">
        <p14:creationId xmlns:p14="http://schemas.microsoft.com/office/powerpoint/2010/main" val="246094458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pPr>
                <a:defRPr/>
              </a:pPr>
              <a:t>‹#›</a:t>
            </a:fld>
            <a:endParaRPr lang="th-TH"/>
          </a:p>
        </p:txBody>
      </p:sp>
    </p:spTree>
    <p:extLst>
      <p:ext uri="{BB962C8B-B14F-4D97-AF65-F5344CB8AC3E}">
        <p14:creationId xmlns:p14="http://schemas.microsoft.com/office/powerpoint/2010/main" val="20255997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27630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7119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57142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88190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08358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3350228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735009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373585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008134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8412547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8692052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16964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73492489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71824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a:defRPr/>
            </a:pPr>
            <a:fld id="{F1E8C53E-F3EA-43B8-9309-CFA456305E93}" type="datetime1">
              <a:rPr lang="en-US" smtClean="0">
                <a:latin typeface="Arial" charset="0"/>
                <a:ea typeface="ＭＳ Ｐゴシック" charset="-128"/>
              </a:rPr>
              <a:pPr defTabSz="457200">
                <a:defRPr/>
              </a:pPr>
              <a:t>13/05/2024</a:t>
            </a:fld>
            <a:endParaRPr lang="en-US">
              <a:latin typeface="Arial" charset="0"/>
              <a:ea typeface="ＭＳ Ｐゴシック" charset="-128"/>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defTabSz="457200">
              <a:defRPr/>
            </a:pPr>
            <a:endParaRPr lang="en-US">
              <a:latin typeface="Arial" charset="0"/>
              <a:ea typeface="ＭＳ Ｐゴシック" charset="-128"/>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454FA720-F685-4E62-A590-C103D9A1D044}" type="slidenum">
              <a:rPr lang="en-US" smtClean="0">
                <a:ea typeface="ＭＳ Ｐゴシック" charset="-128"/>
              </a:rPr>
              <a:pPr defTabSz="457200"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1904396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060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215505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515215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345926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478724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3807560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06259759"/>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700296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20345370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9692151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848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86687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409525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652013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893353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6516356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7530327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41160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7564973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120400845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fontAlgn="base">
              <a:spcBef>
                <a:spcPct val="0"/>
              </a:spcBef>
              <a:spcAft>
                <a:spcPct val="0"/>
              </a:spcAft>
              <a:defRPr/>
            </a:pPr>
            <a:fld id="{F5845613-47D0-4D7F-9152-CF8044F1764D}" type="datetime1">
              <a:rPr lang="en-US" sz="2800">
                <a:ea typeface="ＭＳ Ｐゴシック" charset="0"/>
                <a:cs typeface="Cordia New" pitchFamily="34" charset="-34"/>
              </a:rPr>
              <a:pPr fontAlgn="base">
                <a:spcBef>
                  <a:spcPct val="0"/>
                </a:spcBef>
                <a:spcAft>
                  <a:spcPct val="0"/>
                </a:spcAft>
                <a:defRPr/>
              </a:pPr>
              <a:t>13/05/2024</a:t>
            </a:fld>
            <a:endParaRPr lang="en-US" sz="2800">
              <a:ea typeface="ＭＳ Ｐゴシック" charset="0"/>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fontAlgn="base">
              <a:spcBef>
                <a:spcPct val="0"/>
              </a:spcBef>
              <a:spcAft>
                <a:spcPct val="0"/>
              </a:spcAft>
              <a:defRPr/>
            </a:pPr>
            <a:endParaRPr lang="en-US" sz="280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087787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297101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9471724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151978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9681654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96373571"/>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4519574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63708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725348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93453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389558798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188015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9817113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801806"/>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9295377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532087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555200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112565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355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26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555"/>
            <a:ext cx="10769700" cy="3448055"/>
          </a:xfrm>
          <a:prstGeom prst="rect">
            <a:avLst/>
          </a:prstGeom>
        </p:spPr>
        <p:txBody>
          <a:bodyPr>
            <a:normAutofit/>
          </a:bodyPr>
          <a:lstStyle>
            <a:lvl1pPr marL="533293" marR="0" indent="-533293" algn="l" defTabSz="91421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739" y="157187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02" y="542952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633197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26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739" y="157187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02" y="542952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668011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5543671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26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739" y="157187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99"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02" y="542952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88994204"/>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26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739" y="157187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99" y="2500569"/>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99"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569"/>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02" y="542952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146562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6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739" y="157187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38895609"/>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73714960"/>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26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739"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98"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602" y="542952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1557120"/>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3490768"/>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223"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514"/>
            <a:ext cx="10769700" cy="3448055"/>
          </a:xfrm>
          <a:prstGeom prst="rect">
            <a:avLst/>
          </a:prstGeom>
        </p:spPr>
        <p:txBody>
          <a:bodyPr>
            <a:normAutofit/>
          </a:bodyPr>
          <a:lstStyle>
            <a:lvl1pPr marL="533293" marR="0" indent="-533293" algn="l" defTabSz="91421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98" y="1571835"/>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61" y="5429488"/>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4887487"/>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223"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98" y="1571835"/>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61" y="5429488"/>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327320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223"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98" y="1571835"/>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58"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61" y="5429488"/>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73675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52603145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223"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98" y="1571835"/>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58" y="2500528"/>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58"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528"/>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61" y="5429488"/>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525272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3"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98" y="1571835"/>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87331279"/>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2108548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223"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98"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57"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61" y="5429488"/>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6337179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53560461"/>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471"/>
            <a:ext cx="10769700" cy="3448055"/>
          </a:xfrm>
          <a:prstGeom prst="rect">
            <a:avLst/>
          </a:prstGeom>
        </p:spPr>
        <p:txBody>
          <a:bodyPr>
            <a:normAutofit/>
          </a:bodyPr>
          <a:lstStyle>
            <a:lvl1pPr marL="533293" marR="0" indent="-533293" algn="l" defTabSz="91421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55" y="157179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18" y="542944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35675160"/>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55" y="157179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18" y="542944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46421758"/>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55" y="157179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1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18" y="542944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8737587"/>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55" y="157179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15" y="250048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1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48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18" y="542944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4928104"/>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55" y="157179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442976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7891740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41003146"/>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5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1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18" y="542944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214422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2513821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38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99"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914217">
              <a:defRPr/>
            </a:pPr>
            <a:fld id="{F5845613-47D0-4D7F-9152-CF8044F1764D}" type="datetime1">
              <a:rPr lang="en-US" sz="2799" smtClean="0">
                <a:ea typeface="ＭＳ Ｐゴシック" charset="0"/>
              </a:rPr>
              <a:pPr defTabSz="914217">
                <a:defRPr/>
              </a:pPr>
              <a:t>13/05/2024</a:t>
            </a:fld>
            <a:endParaRPr lang="en-US" sz="2799">
              <a:ea typeface="ＭＳ Ｐゴシック" charset="0"/>
            </a:endParaRPr>
          </a:p>
        </p:txBody>
      </p:sp>
      <p:sp>
        <p:nvSpPr>
          <p:cNvPr id="5" name="Footer Placeholder 4"/>
          <p:cNvSpPr>
            <a:spLocks noGrp="1"/>
          </p:cNvSpPr>
          <p:nvPr>
            <p:ph type="ftr" sz="quarter" idx="11"/>
          </p:nvPr>
        </p:nvSpPr>
        <p:spPr>
          <a:xfrm>
            <a:off x="4165780" y="6356351"/>
            <a:ext cx="3860800" cy="365125"/>
          </a:xfrm>
          <a:prstGeom prst="rect">
            <a:avLst/>
          </a:prstGeom>
        </p:spPr>
        <p:txBody>
          <a:bodyPr/>
          <a:lstStyle>
            <a:lvl1pPr>
              <a:defRPr>
                <a:solidFill>
                  <a:prstClr val="black"/>
                </a:solidFill>
                <a:cs typeface="ＭＳ Ｐゴシック" charset="-128"/>
              </a:defRPr>
            </a:lvl1pPr>
          </a:lstStyle>
          <a:p>
            <a:pPr defTabSz="914217">
              <a:defRPr/>
            </a:pPr>
            <a:endParaRPr lang="en-US" sz="2799">
              <a:ea typeface="ＭＳ Ｐゴシック" charset="0"/>
            </a:endParaRPr>
          </a:p>
        </p:txBody>
      </p:sp>
      <p:sp>
        <p:nvSpPr>
          <p:cNvPr id="6" name="Slide Number Placeholder 5"/>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7619690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a:normAutofit/>
          </a:bodyPr>
          <a:lstStyle>
            <a:lvl1pPr marL="533293" marR="0" indent="-533293" algn="l" defTabSz="91421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3748348"/>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078555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6"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3989607"/>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6"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6"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41031260"/>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61849829"/>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247648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4.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3.png"/><Relationship Id="rId5" Type="http://schemas.openxmlformats.org/officeDocument/2006/relationships/slideLayout" Target="../slideLayouts/slideLayout63.xml"/><Relationship Id="rId10" Type="http://schemas.openxmlformats.org/officeDocument/2006/relationships/theme" Target="../theme/theme10.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image" Target="../media/image4.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image" Target="../media/image3.png"/><Relationship Id="rId5" Type="http://schemas.openxmlformats.org/officeDocument/2006/relationships/slideLayout" Target="../slideLayouts/slideLayout72.xml"/><Relationship Id="rId10" Type="http://schemas.openxmlformats.org/officeDocument/2006/relationships/theme" Target="../theme/theme11.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4.png"/><Relationship Id="rId5" Type="http://schemas.openxmlformats.org/officeDocument/2006/relationships/slideLayout" Target="../slideLayouts/slideLayout81.xml"/><Relationship Id="rId10" Type="http://schemas.openxmlformats.org/officeDocument/2006/relationships/image" Target="../media/image3.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image" Target="../media/image7.pn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6.png"/><Relationship Id="rId5" Type="http://schemas.openxmlformats.org/officeDocument/2006/relationships/slideLayout" Target="../slideLayouts/slideLayout89.xml"/><Relationship Id="rId10" Type="http://schemas.openxmlformats.org/officeDocument/2006/relationships/theme" Target="../theme/theme13.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4.png"/><Relationship Id="rId5" Type="http://schemas.openxmlformats.org/officeDocument/2006/relationships/slideLayout" Target="../slideLayouts/slideLayout98.xml"/><Relationship Id="rId10" Type="http://schemas.openxmlformats.org/officeDocument/2006/relationships/image" Target="../media/image3.png"/><Relationship Id="rId4" Type="http://schemas.openxmlformats.org/officeDocument/2006/relationships/slideLayout" Target="../slideLayouts/slideLayout97.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image" Target="../media/image4.png"/><Relationship Id="rId5" Type="http://schemas.openxmlformats.org/officeDocument/2006/relationships/slideLayout" Target="../slideLayouts/slideLayout106.xml"/><Relationship Id="rId10" Type="http://schemas.openxmlformats.org/officeDocument/2006/relationships/image" Target="../media/image3.png"/><Relationship Id="rId4" Type="http://schemas.openxmlformats.org/officeDocument/2006/relationships/slideLayout" Target="../slideLayouts/slideLayout105.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3.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image" Target="../media/image4.png"/><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image" Target="../media/image3.png"/><Relationship Id="rId5" Type="http://schemas.openxmlformats.org/officeDocument/2006/relationships/slideLayout" Target="../slideLayouts/slideLayout125.xml"/><Relationship Id="rId10" Type="http://schemas.openxmlformats.org/officeDocument/2006/relationships/theme" Target="../theme/theme17.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image" Target="../media/image4.png"/><Relationship Id="rId5" Type="http://schemas.openxmlformats.org/officeDocument/2006/relationships/slideLayout" Target="../slideLayouts/slideLayout134.xml"/><Relationship Id="rId10" Type="http://schemas.openxmlformats.org/officeDocument/2006/relationships/image" Target="../media/image3.png"/><Relationship Id="rId4" Type="http://schemas.openxmlformats.org/officeDocument/2006/relationships/slideLayout" Target="../slideLayouts/slideLayout133.xml"/><Relationship Id="rId9"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6.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3.png"/><Relationship Id="rId5" Type="http://schemas.openxmlformats.org/officeDocument/2006/relationships/slideLayout" Target="../slideLayouts/slideLayout37.xml"/><Relationship Id="rId10" Type="http://schemas.openxmlformats.org/officeDocument/2006/relationships/theme" Target="../theme/theme7.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7.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6.png"/><Relationship Id="rId5" Type="http://schemas.openxmlformats.org/officeDocument/2006/relationships/slideLayout" Target="../slideLayouts/slideLayout46.xml"/><Relationship Id="rId10" Type="http://schemas.openxmlformats.org/officeDocument/2006/relationships/theme" Target="../theme/theme8.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4.png"/><Relationship Id="rId5" Type="http://schemas.openxmlformats.org/officeDocument/2006/relationships/slideLayout" Target="../slideLayouts/slideLayout55.xml"/><Relationship Id="rId10" Type="http://schemas.openxmlformats.org/officeDocument/2006/relationships/image" Target="../media/image3.png"/><Relationship Id="rId4" Type="http://schemas.openxmlformats.org/officeDocument/2006/relationships/slideLayout" Target="../slideLayouts/slideLayout54.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45350"/>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682" y="1103578"/>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46" tIns="49773" rIns="99546" bIns="49773" anchor="ctr"/>
          <a:lstStyle/>
          <a:p>
            <a:pPr algn="ctr" defTabSz="914217" fontAlgn="base">
              <a:spcBef>
                <a:spcPct val="0"/>
              </a:spcBef>
              <a:spcAft>
                <a:spcPct val="0"/>
              </a:spcAft>
              <a:defRPr/>
            </a:pPr>
            <a:endParaRPr lang="th-TH" sz="2799" dirty="0">
              <a:solidFill>
                <a:prstClr val="white"/>
              </a:solidFill>
            </a:endParaRPr>
          </a:p>
        </p:txBody>
      </p:sp>
      <p:cxnSp>
        <p:nvCxnSpPr>
          <p:cNvPr id="25" name="Straight Connector 24"/>
          <p:cNvCxnSpPr/>
          <p:nvPr/>
        </p:nvCxnSpPr>
        <p:spPr>
          <a:xfrm>
            <a:off x="1" y="1246453"/>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46" tIns="49773" rIns="99546" bIns="4977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3599" b="1">
                <a:solidFill>
                  <a:prstClr val="white"/>
                </a:solidFill>
              </a:rPr>
              <a:t>HIV and AIDS</a:t>
            </a:r>
            <a:endParaRPr lang="th-TH" sz="3599" b="1">
              <a:solidFill>
                <a:prstClr val="white"/>
              </a:solidFill>
            </a:endParaRPr>
          </a:p>
        </p:txBody>
      </p:sp>
      <p:sp>
        <p:nvSpPr>
          <p:cNvPr id="27" name="TextBox 26"/>
          <p:cNvSpPr txBox="1"/>
          <p:nvPr/>
        </p:nvSpPr>
        <p:spPr>
          <a:xfrm>
            <a:off x="7148249" y="800100"/>
            <a:ext cx="4948767" cy="438150"/>
          </a:xfrm>
          <a:prstGeom prst="rect">
            <a:avLst/>
          </a:prstGeom>
          <a:noFill/>
        </p:spPr>
        <p:txBody>
          <a:bodyPr lIns="99546" tIns="49773" rIns="99546" bIns="49773">
            <a:spAutoFit/>
          </a:bodyPr>
          <a:lstStyle/>
          <a:p>
            <a:pPr defTabSz="914217"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99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79816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109" algn="ctr" rtl="0" fontAlgn="base">
        <a:spcBef>
          <a:spcPct val="0"/>
        </a:spcBef>
        <a:spcAft>
          <a:spcPct val="0"/>
        </a:spcAft>
        <a:defRPr sz="4399">
          <a:solidFill>
            <a:schemeClr val="tx1"/>
          </a:solidFill>
          <a:latin typeface="Arial" charset="0"/>
          <a:cs typeface="Cordia New" pitchFamily="34" charset="-34"/>
        </a:defRPr>
      </a:lvl6pPr>
      <a:lvl7pPr marL="914217" algn="ctr" rtl="0" fontAlgn="base">
        <a:spcBef>
          <a:spcPct val="0"/>
        </a:spcBef>
        <a:spcAft>
          <a:spcPct val="0"/>
        </a:spcAft>
        <a:defRPr sz="4399">
          <a:solidFill>
            <a:schemeClr val="tx1"/>
          </a:solidFill>
          <a:latin typeface="Arial" charset="0"/>
          <a:cs typeface="Cordia New" pitchFamily="34" charset="-34"/>
        </a:defRPr>
      </a:lvl7pPr>
      <a:lvl8pPr marL="1371326" algn="ctr" rtl="0" fontAlgn="base">
        <a:spcBef>
          <a:spcPct val="0"/>
        </a:spcBef>
        <a:spcAft>
          <a:spcPct val="0"/>
        </a:spcAft>
        <a:defRPr sz="4399">
          <a:solidFill>
            <a:schemeClr val="tx1"/>
          </a:solidFill>
          <a:latin typeface="Arial" charset="0"/>
          <a:cs typeface="Cordia New" pitchFamily="34" charset="-34"/>
        </a:defRPr>
      </a:lvl8pPr>
      <a:lvl9pPr marL="1828434" algn="ctr" rtl="0" fontAlgn="base">
        <a:spcBef>
          <a:spcPct val="0"/>
        </a:spcBef>
        <a:spcAft>
          <a:spcPct val="0"/>
        </a:spcAft>
        <a:defRPr sz="4399">
          <a:solidFill>
            <a:schemeClr val="tx1"/>
          </a:solidFill>
          <a:latin typeface="Arial" charset="0"/>
          <a:cs typeface="Cordia New" pitchFamily="34" charset="-34"/>
        </a:defRPr>
      </a:lvl9pPr>
    </p:titleStyle>
    <p:bodyStyle>
      <a:lvl1pPr marL="342831" indent="-342831"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801" indent="-285693"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771" indent="-2285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880"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989"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217" rtl="0" eaLnBrk="1" latinLnBrk="0" hangingPunct="1">
        <a:defRPr sz="2799" kern="1200">
          <a:solidFill>
            <a:schemeClr val="tx1"/>
          </a:solidFill>
          <a:latin typeface="+mn-lt"/>
          <a:ea typeface="+mn-ea"/>
          <a:cs typeface="+mn-cs"/>
        </a:defRPr>
      </a:lvl1pPr>
      <a:lvl2pPr marL="457109" algn="l" defTabSz="914217" rtl="0" eaLnBrk="1" latinLnBrk="0" hangingPunct="1">
        <a:defRPr sz="2799" kern="1200">
          <a:solidFill>
            <a:schemeClr val="tx1"/>
          </a:solidFill>
          <a:latin typeface="+mn-lt"/>
          <a:ea typeface="+mn-ea"/>
          <a:cs typeface="+mn-cs"/>
        </a:defRPr>
      </a:lvl2pPr>
      <a:lvl3pPr marL="914217" algn="l" defTabSz="914217" rtl="0" eaLnBrk="1" latinLnBrk="0" hangingPunct="1">
        <a:defRPr sz="2799" kern="1200">
          <a:solidFill>
            <a:schemeClr val="tx1"/>
          </a:solidFill>
          <a:latin typeface="+mn-lt"/>
          <a:ea typeface="+mn-ea"/>
          <a:cs typeface="+mn-cs"/>
        </a:defRPr>
      </a:lvl3pPr>
      <a:lvl4pPr marL="1371326" algn="l" defTabSz="914217" rtl="0" eaLnBrk="1" latinLnBrk="0" hangingPunct="1">
        <a:defRPr sz="2799" kern="1200">
          <a:solidFill>
            <a:schemeClr val="tx1"/>
          </a:solidFill>
          <a:latin typeface="+mn-lt"/>
          <a:ea typeface="+mn-ea"/>
          <a:cs typeface="+mn-cs"/>
        </a:defRPr>
      </a:lvl4pPr>
      <a:lvl5pPr marL="1828434" algn="l" defTabSz="914217" rtl="0" eaLnBrk="1" latinLnBrk="0" hangingPunct="1">
        <a:defRPr sz="2799" kern="1200">
          <a:solidFill>
            <a:schemeClr val="tx1"/>
          </a:solidFill>
          <a:latin typeface="+mn-lt"/>
          <a:ea typeface="+mn-ea"/>
          <a:cs typeface="+mn-cs"/>
        </a:defRPr>
      </a:lvl5pPr>
      <a:lvl6pPr marL="2285543" algn="l" defTabSz="914217" rtl="0" eaLnBrk="1" latinLnBrk="0" hangingPunct="1">
        <a:defRPr sz="2799" kern="1200">
          <a:solidFill>
            <a:schemeClr val="tx1"/>
          </a:solidFill>
          <a:latin typeface="+mn-lt"/>
          <a:ea typeface="+mn-ea"/>
          <a:cs typeface="+mn-cs"/>
        </a:defRPr>
      </a:lvl6pPr>
      <a:lvl7pPr marL="2742651" algn="l" defTabSz="914217" rtl="0" eaLnBrk="1" latinLnBrk="0" hangingPunct="1">
        <a:defRPr sz="2799" kern="1200">
          <a:solidFill>
            <a:schemeClr val="tx1"/>
          </a:solidFill>
          <a:latin typeface="+mn-lt"/>
          <a:ea typeface="+mn-ea"/>
          <a:cs typeface="+mn-cs"/>
        </a:defRPr>
      </a:lvl7pPr>
      <a:lvl8pPr marL="3199760" algn="l" defTabSz="914217" rtl="0" eaLnBrk="1" latinLnBrk="0" hangingPunct="1">
        <a:defRPr sz="2799" kern="1200">
          <a:solidFill>
            <a:schemeClr val="tx1"/>
          </a:solidFill>
          <a:latin typeface="+mn-lt"/>
          <a:ea typeface="+mn-ea"/>
          <a:cs typeface="+mn-cs"/>
        </a:defRPr>
      </a:lvl8pPr>
      <a:lvl9pPr marL="3656868" algn="l" defTabSz="914217" rtl="0" eaLnBrk="1" latinLnBrk="0" hangingPunct="1">
        <a:defRPr sz="279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641" y="1103537"/>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46" tIns="49773" rIns="99546" bIns="49773" anchor="ctr"/>
          <a:lstStyle/>
          <a:p>
            <a:pPr algn="ctr" defTabSz="914217" fontAlgn="base">
              <a:spcBef>
                <a:spcPct val="0"/>
              </a:spcBef>
              <a:spcAft>
                <a:spcPct val="0"/>
              </a:spcAft>
              <a:defRPr/>
            </a:pPr>
            <a:endParaRPr lang="th-TH" sz="2799" dirty="0">
              <a:solidFill>
                <a:prstClr val="white"/>
              </a:solidFill>
            </a:endParaRPr>
          </a:p>
        </p:txBody>
      </p:sp>
      <p:cxnSp>
        <p:nvCxnSpPr>
          <p:cNvPr id="25" name="Straight Connector 24"/>
          <p:cNvCxnSpPr/>
          <p:nvPr userDrawn="1"/>
        </p:nvCxnSpPr>
        <p:spPr>
          <a:xfrm>
            <a:off x="1" y="124641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46" tIns="49773" rIns="99546" bIns="4977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3599" b="1">
                <a:solidFill>
                  <a:prstClr val="white"/>
                </a:solidFill>
              </a:rPr>
              <a:t>HIV and AIDS</a:t>
            </a:r>
            <a:endParaRPr lang="th-TH" sz="3599" b="1">
              <a:solidFill>
                <a:prstClr val="white"/>
              </a:solidFill>
            </a:endParaRPr>
          </a:p>
        </p:txBody>
      </p:sp>
      <p:sp>
        <p:nvSpPr>
          <p:cNvPr id="27" name="TextBox 26"/>
          <p:cNvSpPr txBox="1"/>
          <p:nvPr userDrawn="1"/>
        </p:nvSpPr>
        <p:spPr>
          <a:xfrm>
            <a:off x="7148208" y="800100"/>
            <a:ext cx="4948767" cy="438150"/>
          </a:xfrm>
          <a:prstGeom prst="rect">
            <a:avLst/>
          </a:prstGeom>
          <a:noFill/>
        </p:spPr>
        <p:txBody>
          <a:bodyPr lIns="99546" tIns="49773" rIns="99546" bIns="49773">
            <a:spAutoFit/>
          </a:bodyPr>
          <a:lstStyle/>
          <a:p>
            <a:pPr defTabSz="914217"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95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652073"/>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109" algn="ctr" rtl="0" fontAlgn="base">
        <a:spcBef>
          <a:spcPct val="0"/>
        </a:spcBef>
        <a:spcAft>
          <a:spcPct val="0"/>
        </a:spcAft>
        <a:defRPr sz="4399">
          <a:solidFill>
            <a:schemeClr val="tx1"/>
          </a:solidFill>
          <a:latin typeface="Arial" charset="0"/>
          <a:cs typeface="Cordia New" pitchFamily="34" charset="-34"/>
        </a:defRPr>
      </a:lvl6pPr>
      <a:lvl7pPr marL="914217" algn="ctr" rtl="0" fontAlgn="base">
        <a:spcBef>
          <a:spcPct val="0"/>
        </a:spcBef>
        <a:spcAft>
          <a:spcPct val="0"/>
        </a:spcAft>
        <a:defRPr sz="4399">
          <a:solidFill>
            <a:schemeClr val="tx1"/>
          </a:solidFill>
          <a:latin typeface="Arial" charset="0"/>
          <a:cs typeface="Cordia New" pitchFamily="34" charset="-34"/>
        </a:defRPr>
      </a:lvl7pPr>
      <a:lvl8pPr marL="1371326" algn="ctr" rtl="0" fontAlgn="base">
        <a:spcBef>
          <a:spcPct val="0"/>
        </a:spcBef>
        <a:spcAft>
          <a:spcPct val="0"/>
        </a:spcAft>
        <a:defRPr sz="4399">
          <a:solidFill>
            <a:schemeClr val="tx1"/>
          </a:solidFill>
          <a:latin typeface="Arial" charset="0"/>
          <a:cs typeface="Cordia New" pitchFamily="34" charset="-34"/>
        </a:defRPr>
      </a:lvl8pPr>
      <a:lvl9pPr marL="1828434" algn="ctr" rtl="0" fontAlgn="base">
        <a:spcBef>
          <a:spcPct val="0"/>
        </a:spcBef>
        <a:spcAft>
          <a:spcPct val="0"/>
        </a:spcAft>
        <a:defRPr sz="4399">
          <a:solidFill>
            <a:schemeClr val="tx1"/>
          </a:solidFill>
          <a:latin typeface="Arial" charset="0"/>
          <a:cs typeface="Cordia New" pitchFamily="34" charset="-34"/>
        </a:defRPr>
      </a:lvl9pPr>
    </p:titleStyle>
    <p:bodyStyle>
      <a:lvl1pPr marL="342831" indent="-342831"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801" indent="-285693"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771" indent="-2285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880"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989"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217" rtl="0" eaLnBrk="1" latinLnBrk="0" hangingPunct="1">
        <a:defRPr sz="2799" kern="1200">
          <a:solidFill>
            <a:schemeClr val="tx1"/>
          </a:solidFill>
          <a:latin typeface="+mn-lt"/>
          <a:ea typeface="+mn-ea"/>
          <a:cs typeface="+mn-cs"/>
        </a:defRPr>
      </a:lvl1pPr>
      <a:lvl2pPr marL="457109" algn="l" defTabSz="914217" rtl="0" eaLnBrk="1" latinLnBrk="0" hangingPunct="1">
        <a:defRPr sz="2799" kern="1200">
          <a:solidFill>
            <a:schemeClr val="tx1"/>
          </a:solidFill>
          <a:latin typeface="+mn-lt"/>
          <a:ea typeface="+mn-ea"/>
          <a:cs typeface="+mn-cs"/>
        </a:defRPr>
      </a:lvl2pPr>
      <a:lvl3pPr marL="914217" algn="l" defTabSz="914217" rtl="0" eaLnBrk="1" latinLnBrk="0" hangingPunct="1">
        <a:defRPr sz="2799" kern="1200">
          <a:solidFill>
            <a:schemeClr val="tx1"/>
          </a:solidFill>
          <a:latin typeface="+mn-lt"/>
          <a:ea typeface="+mn-ea"/>
          <a:cs typeface="+mn-cs"/>
        </a:defRPr>
      </a:lvl3pPr>
      <a:lvl4pPr marL="1371326" algn="l" defTabSz="914217" rtl="0" eaLnBrk="1" latinLnBrk="0" hangingPunct="1">
        <a:defRPr sz="2799" kern="1200">
          <a:solidFill>
            <a:schemeClr val="tx1"/>
          </a:solidFill>
          <a:latin typeface="+mn-lt"/>
          <a:ea typeface="+mn-ea"/>
          <a:cs typeface="+mn-cs"/>
        </a:defRPr>
      </a:lvl4pPr>
      <a:lvl5pPr marL="1828434" algn="l" defTabSz="914217" rtl="0" eaLnBrk="1" latinLnBrk="0" hangingPunct="1">
        <a:defRPr sz="2799" kern="1200">
          <a:solidFill>
            <a:schemeClr val="tx1"/>
          </a:solidFill>
          <a:latin typeface="+mn-lt"/>
          <a:ea typeface="+mn-ea"/>
          <a:cs typeface="+mn-cs"/>
        </a:defRPr>
      </a:lvl5pPr>
      <a:lvl6pPr marL="2285543" algn="l" defTabSz="914217" rtl="0" eaLnBrk="1" latinLnBrk="0" hangingPunct="1">
        <a:defRPr sz="2799" kern="1200">
          <a:solidFill>
            <a:schemeClr val="tx1"/>
          </a:solidFill>
          <a:latin typeface="+mn-lt"/>
          <a:ea typeface="+mn-ea"/>
          <a:cs typeface="+mn-cs"/>
        </a:defRPr>
      </a:lvl6pPr>
      <a:lvl7pPr marL="2742651" algn="l" defTabSz="914217" rtl="0" eaLnBrk="1" latinLnBrk="0" hangingPunct="1">
        <a:defRPr sz="2799" kern="1200">
          <a:solidFill>
            <a:schemeClr val="tx1"/>
          </a:solidFill>
          <a:latin typeface="+mn-lt"/>
          <a:ea typeface="+mn-ea"/>
          <a:cs typeface="+mn-cs"/>
        </a:defRPr>
      </a:lvl7pPr>
      <a:lvl8pPr marL="3199760" algn="l" defTabSz="914217" rtl="0" eaLnBrk="1" latinLnBrk="0" hangingPunct="1">
        <a:defRPr sz="2799" kern="1200">
          <a:solidFill>
            <a:schemeClr val="tx1"/>
          </a:solidFill>
          <a:latin typeface="+mn-lt"/>
          <a:ea typeface="+mn-ea"/>
          <a:cs typeface="+mn-cs"/>
        </a:defRPr>
      </a:lvl8pPr>
      <a:lvl9pPr marL="3656868" algn="l" defTabSz="914217" rtl="0" eaLnBrk="1" latinLnBrk="0" hangingPunct="1">
        <a:defRPr sz="27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598" y="110349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ea typeface="ＭＳ Ｐゴシック" charset="0"/>
              </a:rPr>
              <a:pPr defTabSz="914217">
                <a:defRPr/>
              </a:pPr>
              <a:t>‹#›</a:t>
            </a:fld>
            <a:endParaRPr lang="th-TH" dirty="0">
              <a:solidFill>
                <a:prstClr val="black">
                  <a:tint val="75000"/>
                </a:prstClr>
              </a:solidFill>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46" tIns="49773" rIns="99546" bIns="49773" anchor="ctr"/>
          <a:lstStyle/>
          <a:p>
            <a:pPr algn="ctr" defTabSz="914217" fontAlgn="base">
              <a:spcBef>
                <a:spcPct val="0"/>
              </a:spcBef>
              <a:spcAft>
                <a:spcPct val="0"/>
              </a:spcAft>
              <a:defRPr/>
            </a:pPr>
            <a:endParaRPr lang="th-TH" sz="2799" dirty="0">
              <a:solidFill>
                <a:prstClr val="white"/>
              </a:solidFill>
            </a:endParaRPr>
          </a:p>
        </p:txBody>
      </p:sp>
      <p:cxnSp>
        <p:nvCxnSpPr>
          <p:cNvPr id="25" name="Straight Connector 24"/>
          <p:cNvCxnSpPr/>
          <p:nvPr userDrawn="1"/>
        </p:nvCxnSpPr>
        <p:spPr>
          <a:xfrm>
            <a:off x="1" y="124636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46" tIns="49773" rIns="99546" bIns="4977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3599" b="1">
                <a:solidFill>
                  <a:prstClr val="white"/>
                </a:solidFill>
                <a:ea typeface="ＭＳ Ｐゴシック" charset="0"/>
              </a:rPr>
              <a:t>HIV and AIDS</a:t>
            </a:r>
            <a:endParaRPr lang="th-TH" sz="3599" b="1">
              <a:solidFill>
                <a:prstClr val="white"/>
              </a:solidFill>
              <a:ea typeface="ＭＳ Ｐゴシック" charset="0"/>
            </a:endParaRPr>
          </a:p>
        </p:txBody>
      </p:sp>
      <p:sp>
        <p:nvSpPr>
          <p:cNvPr id="27" name="TextBox 26"/>
          <p:cNvSpPr txBox="1"/>
          <p:nvPr userDrawn="1"/>
        </p:nvSpPr>
        <p:spPr>
          <a:xfrm>
            <a:off x="7148165" y="800100"/>
            <a:ext cx="4948767" cy="438150"/>
          </a:xfrm>
          <a:prstGeom prst="rect">
            <a:avLst/>
          </a:prstGeom>
          <a:noFill/>
        </p:spPr>
        <p:txBody>
          <a:bodyPr lIns="99546" tIns="49773" rIns="99546" bIns="49773">
            <a:spAutoFit/>
          </a:bodyPr>
          <a:lstStyle/>
          <a:p>
            <a:pPr defTabSz="914217" fontAlgn="base">
              <a:spcBef>
                <a:spcPct val="0"/>
              </a:spcBef>
              <a:spcAft>
                <a:spcPct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91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868710"/>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109" algn="ctr" rtl="0" fontAlgn="base">
        <a:spcBef>
          <a:spcPct val="0"/>
        </a:spcBef>
        <a:spcAft>
          <a:spcPct val="0"/>
        </a:spcAft>
        <a:defRPr sz="4399">
          <a:solidFill>
            <a:schemeClr val="tx1"/>
          </a:solidFill>
          <a:latin typeface="Arial" charset="0"/>
          <a:cs typeface="Cordia New" pitchFamily="34" charset="-34"/>
        </a:defRPr>
      </a:lvl6pPr>
      <a:lvl7pPr marL="914217" algn="ctr" rtl="0" fontAlgn="base">
        <a:spcBef>
          <a:spcPct val="0"/>
        </a:spcBef>
        <a:spcAft>
          <a:spcPct val="0"/>
        </a:spcAft>
        <a:defRPr sz="4399">
          <a:solidFill>
            <a:schemeClr val="tx1"/>
          </a:solidFill>
          <a:latin typeface="Arial" charset="0"/>
          <a:cs typeface="Cordia New" pitchFamily="34" charset="-34"/>
        </a:defRPr>
      </a:lvl7pPr>
      <a:lvl8pPr marL="1371326" algn="ctr" rtl="0" fontAlgn="base">
        <a:spcBef>
          <a:spcPct val="0"/>
        </a:spcBef>
        <a:spcAft>
          <a:spcPct val="0"/>
        </a:spcAft>
        <a:defRPr sz="4399">
          <a:solidFill>
            <a:schemeClr val="tx1"/>
          </a:solidFill>
          <a:latin typeface="Arial" charset="0"/>
          <a:cs typeface="Cordia New" pitchFamily="34" charset="-34"/>
        </a:defRPr>
      </a:lvl8pPr>
      <a:lvl9pPr marL="1828434" algn="ctr" rtl="0" fontAlgn="base">
        <a:spcBef>
          <a:spcPct val="0"/>
        </a:spcBef>
        <a:spcAft>
          <a:spcPct val="0"/>
        </a:spcAft>
        <a:defRPr sz="4399">
          <a:solidFill>
            <a:schemeClr val="tx1"/>
          </a:solidFill>
          <a:latin typeface="Arial" charset="0"/>
          <a:cs typeface="Cordia New" pitchFamily="34" charset="-34"/>
        </a:defRPr>
      </a:lvl9pPr>
    </p:titleStyle>
    <p:bodyStyle>
      <a:lvl1pPr marL="342831" indent="-342831"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801" indent="-285693"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771" indent="-2285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880"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989"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217" rtl="0" eaLnBrk="1" latinLnBrk="0" hangingPunct="1">
        <a:defRPr sz="2799" kern="1200">
          <a:solidFill>
            <a:schemeClr val="tx1"/>
          </a:solidFill>
          <a:latin typeface="+mn-lt"/>
          <a:ea typeface="+mn-ea"/>
          <a:cs typeface="+mn-cs"/>
        </a:defRPr>
      </a:lvl1pPr>
      <a:lvl2pPr marL="457109" algn="l" defTabSz="914217" rtl="0" eaLnBrk="1" latinLnBrk="0" hangingPunct="1">
        <a:defRPr sz="2799" kern="1200">
          <a:solidFill>
            <a:schemeClr val="tx1"/>
          </a:solidFill>
          <a:latin typeface="+mn-lt"/>
          <a:ea typeface="+mn-ea"/>
          <a:cs typeface="+mn-cs"/>
        </a:defRPr>
      </a:lvl2pPr>
      <a:lvl3pPr marL="914217" algn="l" defTabSz="914217" rtl="0" eaLnBrk="1" latinLnBrk="0" hangingPunct="1">
        <a:defRPr sz="2799" kern="1200">
          <a:solidFill>
            <a:schemeClr val="tx1"/>
          </a:solidFill>
          <a:latin typeface="+mn-lt"/>
          <a:ea typeface="+mn-ea"/>
          <a:cs typeface="+mn-cs"/>
        </a:defRPr>
      </a:lvl3pPr>
      <a:lvl4pPr marL="1371326" algn="l" defTabSz="914217" rtl="0" eaLnBrk="1" latinLnBrk="0" hangingPunct="1">
        <a:defRPr sz="2799" kern="1200">
          <a:solidFill>
            <a:schemeClr val="tx1"/>
          </a:solidFill>
          <a:latin typeface="+mn-lt"/>
          <a:ea typeface="+mn-ea"/>
          <a:cs typeface="+mn-cs"/>
        </a:defRPr>
      </a:lvl4pPr>
      <a:lvl5pPr marL="1828434" algn="l" defTabSz="914217" rtl="0" eaLnBrk="1" latinLnBrk="0" hangingPunct="1">
        <a:defRPr sz="2799" kern="1200">
          <a:solidFill>
            <a:schemeClr val="tx1"/>
          </a:solidFill>
          <a:latin typeface="+mn-lt"/>
          <a:ea typeface="+mn-ea"/>
          <a:cs typeface="+mn-cs"/>
        </a:defRPr>
      </a:lvl5pPr>
      <a:lvl6pPr marL="2285543" algn="l" defTabSz="914217" rtl="0" eaLnBrk="1" latinLnBrk="0" hangingPunct="1">
        <a:defRPr sz="2799" kern="1200">
          <a:solidFill>
            <a:schemeClr val="tx1"/>
          </a:solidFill>
          <a:latin typeface="+mn-lt"/>
          <a:ea typeface="+mn-ea"/>
          <a:cs typeface="+mn-cs"/>
        </a:defRPr>
      </a:lvl6pPr>
      <a:lvl7pPr marL="2742651" algn="l" defTabSz="914217" rtl="0" eaLnBrk="1" latinLnBrk="0" hangingPunct="1">
        <a:defRPr sz="2799" kern="1200">
          <a:solidFill>
            <a:schemeClr val="tx1"/>
          </a:solidFill>
          <a:latin typeface="+mn-lt"/>
          <a:ea typeface="+mn-ea"/>
          <a:cs typeface="+mn-cs"/>
        </a:defRPr>
      </a:lvl7pPr>
      <a:lvl8pPr marL="3199760" algn="l" defTabSz="914217" rtl="0" eaLnBrk="1" latinLnBrk="0" hangingPunct="1">
        <a:defRPr sz="2799" kern="1200">
          <a:solidFill>
            <a:schemeClr val="tx1"/>
          </a:solidFill>
          <a:latin typeface="+mn-lt"/>
          <a:ea typeface="+mn-ea"/>
          <a:cs typeface="+mn-cs"/>
        </a:defRPr>
      </a:lvl8pPr>
      <a:lvl9pPr marL="3656868" algn="l" defTabSz="914217" rtl="0" eaLnBrk="1" latinLnBrk="0" hangingPunct="1">
        <a:defRPr sz="2799"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5"/>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46" tIns="49773" rIns="99546" bIns="49773" anchor="ctr"/>
          <a:lstStyle/>
          <a:p>
            <a:pPr algn="ctr" defTabSz="914217">
              <a:defRPr/>
            </a:pPr>
            <a:endParaRPr lang="th-TH" sz="2799" dirty="0">
              <a:solidFill>
                <a:prstClr val="white"/>
              </a:solidFill>
            </a:endParaRPr>
          </a:p>
        </p:txBody>
      </p:sp>
      <p:cxnSp>
        <p:nvCxnSpPr>
          <p:cNvPr id="25" name="Straight Connector 24"/>
          <p:cNvCxnSpPr/>
          <p:nvPr userDrawn="1"/>
        </p:nvCxnSpPr>
        <p:spPr>
          <a:xfrm>
            <a:off x="1" y="124619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46" tIns="49773" rIns="99546" bIns="4977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3599" b="1">
                <a:solidFill>
                  <a:prstClr val="white"/>
                </a:solidFill>
              </a:rPr>
              <a:t>HIV and AIDS</a:t>
            </a:r>
            <a:endParaRPr lang="th-TH" sz="3599" b="1">
              <a:solidFill>
                <a:prstClr val="white"/>
              </a:solidFill>
            </a:endParaRPr>
          </a:p>
        </p:txBody>
      </p:sp>
      <p:sp>
        <p:nvSpPr>
          <p:cNvPr id="27" name="TextBox 26"/>
          <p:cNvSpPr txBox="1"/>
          <p:nvPr userDrawn="1"/>
        </p:nvSpPr>
        <p:spPr>
          <a:xfrm>
            <a:off x="7147986" y="800100"/>
            <a:ext cx="4948767" cy="438150"/>
          </a:xfrm>
          <a:prstGeom prst="rect">
            <a:avLst/>
          </a:prstGeom>
          <a:noFill/>
        </p:spPr>
        <p:txBody>
          <a:bodyPr lIns="99546" tIns="49773" rIns="99546" bIns="49773">
            <a:spAutoFit/>
          </a:bodyPr>
          <a:lstStyle/>
          <a:p>
            <a:pPr defTabSz="914217">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4"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315032"/>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109" algn="ctr" rtl="0" fontAlgn="base">
        <a:spcBef>
          <a:spcPct val="0"/>
        </a:spcBef>
        <a:spcAft>
          <a:spcPct val="0"/>
        </a:spcAft>
        <a:defRPr sz="4399">
          <a:solidFill>
            <a:schemeClr val="tx1"/>
          </a:solidFill>
          <a:latin typeface="Arial" charset="0"/>
          <a:cs typeface="Cordia New" pitchFamily="34" charset="-34"/>
        </a:defRPr>
      </a:lvl6pPr>
      <a:lvl7pPr marL="914217" algn="ctr" rtl="0" fontAlgn="base">
        <a:spcBef>
          <a:spcPct val="0"/>
        </a:spcBef>
        <a:spcAft>
          <a:spcPct val="0"/>
        </a:spcAft>
        <a:defRPr sz="4399">
          <a:solidFill>
            <a:schemeClr val="tx1"/>
          </a:solidFill>
          <a:latin typeface="Arial" charset="0"/>
          <a:cs typeface="Cordia New" pitchFamily="34" charset="-34"/>
        </a:defRPr>
      </a:lvl7pPr>
      <a:lvl8pPr marL="1371326" algn="ctr" rtl="0" fontAlgn="base">
        <a:spcBef>
          <a:spcPct val="0"/>
        </a:spcBef>
        <a:spcAft>
          <a:spcPct val="0"/>
        </a:spcAft>
        <a:defRPr sz="4399">
          <a:solidFill>
            <a:schemeClr val="tx1"/>
          </a:solidFill>
          <a:latin typeface="Arial" charset="0"/>
          <a:cs typeface="Cordia New" pitchFamily="34" charset="-34"/>
        </a:defRPr>
      </a:lvl8pPr>
      <a:lvl9pPr marL="1828434" algn="ctr" rtl="0" fontAlgn="base">
        <a:spcBef>
          <a:spcPct val="0"/>
        </a:spcBef>
        <a:spcAft>
          <a:spcPct val="0"/>
        </a:spcAft>
        <a:defRPr sz="4399">
          <a:solidFill>
            <a:schemeClr val="tx1"/>
          </a:solidFill>
          <a:latin typeface="Arial" charset="0"/>
          <a:cs typeface="Cordia New" pitchFamily="34" charset="-34"/>
        </a:defRPr>
      </a:lvl9pPr>
    </p:titleStyle>
    <p:bodyStyle>
      <a:lvl1pPr marL="342831" indent="-342831"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801" indent="-285693"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771" indent="-2285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880"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989"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217" rtl="0" eaLnBrk="1" latinLnBrk="0" hangingPunct="1">
        <a:defRPr sz="2799" kern="1200">
          <a:solidFill>
            <a:schemeClr val="tx1"/>
          </a:solidFill>
          <a:latin typeface="+mn-lt"/>
          <a:ea typeface="+mn-ea"/>
          <a:cs typeface="+mn-cs"/>
        </a:defRPr>
      </a:lvl1pPr>
      <a:lvl2pPr marL="457109" algn="l" defTabSz="914217" rtl="0" eaLnBrk="1" latinLnBrk="0" hangingPunct="1">
        <a:defRPr sz="2799" kern="1200">
          <a:solidFill>
            <a:schemeClr val="tx1"/>
          </a:solidFill>
          <a:latin typeface="+mn-lt"/>
          <a:ea typeface="+mn-ea"/>
          <a:cs typeface="+mn-cs"/>
        </a:defRPr>
      </a:lvl2pPr>
      <a:lvl3pPr marL="914217" algn="l" defTabSz="914217" rtl="0" eaLnBrk="1" latinLnBrk="0" hangingPunct="1">
        <a:defRPr sz="2799" kern="1200">
          <a:solidFill>
            <a:schemeClr val="tx1"/>
          </a:solidFill>
          <a:latin typeface="+mn-lt"/>
          <a:ea typeface="+mn-ea"/>
          <a:cs typeface="+mn-cs"/>
        </a:defRPr>
      </a:lvl3pPr>
      <a:lvl4pPr marL="1371326" algn="l" defTabSz="914217" rtl="0" eaLnBrk="1" latinLnBrk="0" hangingPunct="1">
        <a:defRPr sz="2799" kern="1200">
          <a:solidFill>
            <a:schemeClr val="tx1"/>
          </a:solidFill>
          <a:latin typeface="+mn-lt"/>
          <a:ea typeface="+mn-ea"/>
          <a:cs typeface="+mn-cs"/>
        </a:defRPr>
      </a:lvl4pPr>
      <a:lvl5pPr marL="1828434" algn="l" defTabSz="914217" rtl="0" eaLnBrk="1" latinLnBrk="0" hangingPunct="1">
        <a:defRPr sz="2799" kern="1200">
          <a:solidFill>
            <a:schemeClr val="tx1"/>
          </a:solidFill>
          <a:latin typeface="+mn-lt"/>
          <a:ea typeface="+mn-ea"/>
          <a:cs typeface="+mn-cs"/>
        </a:defRPr>
      </a:lvl5pPr>
      <a:lvl6pPr marL="2285543" algn="l" defTabSz="914217" rtl="0" eaLnBrk="1" latinLnBrk="0" hangingPunct="1">
        <a:defRPr sz="2799" kern="1200">
          <a:solidFill>
            <a:schemeClr val="tx1"/>
          </a:solidFill>
          <a:latin typeface="+mn-lt"/>
          <a:ea typeface="+mn-ea"/>
          <a:cs typeface="+mn-cs"/>
        </a:defRPr>
      </a:lvl6pPr>
      <a:lvl7pPr marL="2742651" algn="l" defTabSz="914217" rtl="0" eaLnBrk="1" latinLnBrk="0" hangingPunct="1">
        <a:defRPr sz="2799" kern="1200">
          <a:solidFill>
            <a:schemeClr val="tx1"/>
          </a:solidFill>
          <a:latin typeface="+mn-lt"/>
          <a:ea typeface="+mn-ea"/>
          <a:cs typeface="+mn-cs"/>
        </a:defRPr>
      </a:lvl7pPr>
      <a:lvl8pPr marL="3199760" algn="l" defTabSz="914217" rtl="0" eaLnBrk="1" latinLnBrk="0" hangingPunct="1">
        <a:defRPr sz="2799" kern="1200">
          <a:solidFill>
            <a:schemeClr val="tx1"/>
          </a:solidFill>
          <a:latin typeface="+mn-lt"/>
          <a:ea typeface="+mn-ea"/>
          <a:cs typeface="+mn-cs"/>
        </a:defRPr>
      </a:lvl8pPr>
      <a:lvl9pPr marL="3656868" algn="l" defTabSz="914217" rtl="0" eaLnBrk="1" latinLnBrk="0" hangingPunct="1">
        <a:defRPr sz="2799"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483906"/>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3" cstate="print">
            <a:extLst>
              <a:ext uri="{28A0092B-C50C-407E-A947-70E740481C1C}">
                <a14:useLocalDpi xmlns:a14="http://schemas.microsoft.com/office/drawing/2010/main" val="0"/>
              </a:ext>
            </a:extLst>
          </a:blip>
          <a:srcRect r="8307" b="15314"/>
          <a:stretch>
            <a:fillRect/>
          </a:stretch>
        </p:blipFill>
        <p:spPr bwMode="auto">
          <a:xfrm>
            <a:off x="4307418" y="1103645"/>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872" tIns="58938" rIns="117872" bIns="58938" anchor="ctr"/>
          <a:lstStyle/>
          <a:p>
            <a:pPr algn="ctr">
              <a:defRPr/>
            </a:pPr>
            <a:endParaRPr lang="th-TH" sz="3298" dirty="0">
              <a:solidFill>
                <a:prstClr val="white"/>
              </a:solidFill>
            </a:endParaRPr>
          </a:p>
        </p:txBody>
      </p:sp>
      <p:cxnSp>
        <p:nvCxnSpPr>
          <p:cNvPr id="25" name="Straight Connector 24"/>
          <p:cNvCxnSpPr/>
          <p:nvPr/>
        </p:nvCxnSpPr>
        <p:spPr>
          <a:xfrm>
            <a:off x="0" y="124652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1"/>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872" tIns="58938" rIns="117872" bIns="589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p:nvSpPr>
        <p:spPr>
          <a:xfrm>
            <a:off x="7147985" y="800415"/>
            <a:ext cx="4948766" cy="519089"/>
          </a:xfrm>
          <a:prstGeom prst="rect">
            <a:avLst/>
          </a:prstGeom>
          <a:noFill/>
        </p:spPr>
        <p:txBody>
          <a:bodyPr lIns="117872" tIns="58938" rIns="117872" bIns="58938">
            <a:spAutoFit/>
          </a:bodyPr>
          <a:lstStyle/>
          <a:p>
            <a:pPr>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p:nvPicPr>
        <p:blipFill>
          <a:blip r:embed="rId14">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197130"/>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8" r:id="rId10"/>
    <p:sldLayoutId id="2147484079" r:id="rId11"/>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043" algn="ctr" rtl="0" fontAlgn="base">
        <a:spcBef>
          <a:spcPct val="0"/>
        </a:spcBef>
        <a:spcAft>
          <a:spcPct val="0"/>
        </a:spcAft>
        <a:defRPr sz="5197">
          <a:solidFill>
            <a:schemeClr val="tx1"/>
          </a:solidFill>
          <a:latin typeface="Arial" charset="0"/>
          <a:cs typeface="Cordia New" pitchFamily="34" charset="-34"/>
        </a:defRPr>
      </a:lvl6pPr>
      <a:lvl7pPr marL="1086090" algn="ctr" rtl="0" fontAlgn="base">
        <a:spcBef>
          <a:spcPct val="0"/>
        </a:spcBef>
        <a:spcAft>
          <a:spcPct val="0"/>
        </a:spcAft>
        <a:defRPr sz="5197">
          <a:solidFill>
            <a:schemeClr val="tx1"/>
          </a:solidFill>
          <a:latin typeface="Arial" charset="0"/>
          <a:cs typeface="Cordia New" pitchFamily="34" charset="-34"/>
        </a:defRPr>
      </a:lvl7pPr>
      <a:lvl8pPr marL="1629118" algn="ctr" rtl="0" fontAlgn="base">
        <a:spcBef>
          <a:spcPct val="0"/>
        </a:spcBef>
        <a:spcAft>
          <a:spcPct val="0"/>
        </a:spcAft>
        <a:defRPr sz="5197">
          <a:solidFill>
            <a:schemeClr val="tx1"/>
          </a:solidFill>
          <a:latin typeface="Arial" charset="0"/>
          <a:cs typeface="Cordia New" pitchFamily="34" charset="-34"/>
        </a:defRPr>
      </a:lvl8pPr>
      <a:lvl9pPr marL="2172156" algn="ctr" rtl="0" fontAlgn="base">
        <a:spcBef>
          <a:spcPct val="0"/>
        </a:spcBef>
        <a:spcAft>
          <a:spcPct val="0"/>
        </a:spcAft>
        <a:defRPr sz="5197">
          <a:solidFill>
            <a:schemeClr val="tx1"/>
          </a:solidFill>
          <a:latin typeface="Arial" charset="0"/>
          <a:cs typeface="Cordia New" pitchFamily="34" charset="-34"/>
        </a:defRPr>
      </a:lvl9pPr>
    </p:titleStyle>
    <p:bodyStyle>
      <a:lvl1pPr marL="407278" indent="-407278" algn="l" rtl="0" eaLnBrk="0" fontAlgn="base" hangingPunct="0">
        <a:spcBef>
          <a:spcPct val="20000"/>
        </a:spcBef>
        <a:spcAft>
          <a:spcPct val="0"/>
        </a:spcAft>
        <a:buFont typeface="Arial" charset="0"/>
        <a:buChar char="•"/>
        <a:defRPr sz="3798" kern="1200">
          <a:solidFill>
            <a:schemeClr val="tx1"/>
          </a:solidFill>
          <a:latin typeface="+mn-lt"/>
          <a:ea typeface="+mn-ea"/>
          <a:cs typeface="+mn-cs"/>
        </a:defRPr>
      </a:lvl1pPr>
      <a:lvl2pPr marL="882448" indent="-339396" algn="l" rtl="0" eaLnBrk="0" fontAlgn="base" hangingPunct="0">
        <a:spcBef>
          <a:spcPct val="20000"/>
        </a:spcBef>
        <a:spcAft>
          <a:spcPct val="0"/>
        </a:spcAft>
        <a:buFont typeface="Arial" charset="0"/>
        <a:buChar char="–"/>
        <a:defRPr sz="3298" kern="1200">
          <a:solidFill>
            <a:schemeClr val="tx1"/>
          </a:solidFill>
          <a:latin typeface="+mn-lt"/>
          <a:ea typeface="+mn-ea"/>
          <a:cs typeface="+mn-cs"/>
        </a:defRPr>
      </a:lvl2pPr>
      <a:lvl3pPr marL="1357601" indent="-271515" algn="l" rtl="0" eaLnBrk="0" fontAlgn="base" hangingPunct="0">
        <a:spcBef>
          <a:spcPct val="20000"/>
        </a:spcBef>
        <a:spcAft>
          <a:spcPct val="0"/>
        </a:spcAft>
        <a:buFont typeface="Arial" charset="0"/>
        <a:buChar char="•"/>
        <a:defRPr sz="2898" kern="1200">
          <a:solidFill>
            <a:schemeClr val="tx1"/>
          </a:solidFill>
          <a:latin typeface="+mn-lt"/>
          <a:ea typeface="+mn-ea"/>
          <a:cs typeface="+mn-cs"/>
        </a:defRPr>
      </a:lvl3pPr>
      <a:lvl4pPr marL="1900638"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3687"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86711"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9758"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2799"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5836"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090" rtl="0" eaLnBrk="1" latinLnBrk="0" hangingPunct="1">
        <a:defRPr sz="3298" kern="1200">
          <a:solidFill>
            <a:schemeClr val="tx1"/>
          </a:solidFill>
          <a:latin typeface="+mn-lt"/>
          <a:ea typeface="+mn-ea"/>
          <a:cs typeface="+mn-cs"/>
        </a:defRPr>
      </a:lvl1pPr>
      <a:lvl2pPr marL="543043" algn="l" defTabSz="1086090" rtl="0" eaLnBrk="1" latinLnBrk="0" hangingPunct="1">
        <a:defRPr sz="3298" kern="1200">
          <a:solidFill>
            <a:schemeClr val="tx1"/>
          </a:solidFill>
          <a:latin typeface="+mn-lt"/>
          <a:ea typeface="+mn-ea"/>
          <a:cs typeface="+mn-cs"/>
        </a:defRPr>
      </a:lvl2pPr>
      <a:lvl3pPr marL="1086090" algn="l" defTabSz="1086090" rtl="0" eaLnBrk="1" latinLnBrk="0" hangingPunct="1">
        <a:defRPr sz="3298" kern="1200">
          <a:solidFill>
            <a:schemeClr val="tx1"/>
          </a:solidFill>
          <a:latin typeface="+mn-lt"/>
          <a:ea typeface="+mn-ea"/>
          <a:cs typeface="+mn-cs"/>
        </a:defRPr>
      </a:lvl3pPr>
      <a:lvl4pPr marL="1629118" algn="l" defTabSz="1086090" rtl="0" eaLnBrk="1" latinLnBrk="0" hangingPunct="1">
        <a:defRPr sz="3298" kern="1200">
          <a:solidFill>
            <a:schemeClr val="tx1"/>
          </a:solidFill>
          <a:latin typeface="+mn-lt"/>
          <a:ea typeface="+mn-ea"/>
          <a:cs typeface="+mn-cs"/>
        </a:defRPr>
      </a:lvl4pPr>
      <a:lvl5pPr marL="2172156" algn="l" defTabSz="1086090" rtl="0" eaLnBrk="1" latinLnBrk="0" hangingPunct="1">
        <a:defRPr sz="3298" kern="1200">
          <a:solidFill>
            <a:schemeClr val="tx1"/>
          </a:solidFill>
          <a:latin typeface="+mn-lt"/>
          <a:ea typeface="+mn-ea"/>
          <a:cs typeface="+mn-cs"/>
        </a:defRPr>
      </a:lvl5pPr>
      <a:lvl6pPr marL="2715193" algn="l" defTabSz="1086090" rtl="0" eaLnBrk="1" latinLnBrk="0" hangingPunct="1">
        <a:defRPr sz="3298" kern="1200">
          <a:solidFill>
            <a:schemeClr val="tx1"/>
          </a:solidFill>
          <a:latin typeface="+mn-lt"/>
          <a:ea typeface="+mn-ea"/>
          <a:cs typeface="+mn-cs"/>
        </a:defRPr>
      </a:lvl6pPr>
      <a:lvl7pPr marL="3258240" algn="l" defTabSz="1086090" rtl="0" eaLnBrk="1" latinLnBrk="0" hangingPunct="1">
        <a:defRPr sz="3298" kern="1200">
          <a:solidFill>
            <a:schemeClr val="tx1"/>
          </a:solidFill>
          <a:latin typeface="+mn-lt"/>
          <a:ea typeface="+mn-ea"/>
          <a:cs typeface="+mn-cs"/>
        </a:defRPr>
      </a:lvl7pPr>
      <a:lvl8pPr marL="3801271" algn="l" defTabSz="1086090" rtl="0" eaLnBrk="1" latinLnBrk="0" hangingPunct="1">
        <a:defRPr sz="3298" kern="1200">
          <a:solidFill>
            <a:schemeClr val="tx1"/>
          </a:solidFill>
          <a:latin typeface="+mn-lt"/>
          <a:ea typeface="+mn-ea"/>
          <a:cs typeface="+mn-cs"/>
        </a:defRPr>
      </a:lvl8pPr>
      <a:lvl9pPr marL="4344317" algn="l" defTabSz="1086090" rtl="0" eaLnBrk="1" latinLnBrk="0" hangingPunct="1">
        <a:defRPr sz="3298"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683" y="1103579"/>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3943">
              <a:defRPr/>
            </a:pPr>
            <a:fld id="{2037F788-FB31-48BA-8E9B-0E30FE84CCC1}" type="slidenum">
              <a:rPr lang="th-TH" smtClean="0">
                <a:solidFill>
                  <a:prstClr val="black">
                    <a:tint val="75000"/>
                  </a:prstClr>
                </a:solidFill>
              </a:rPr>
              <a:pPr defTabSz="913943">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10" tIns="49755" rIns="99510" bIns="49755" anchor="ctr"/>
          <a:lstStyle/>
          <a:p>
            <a:pPr algn="ctr" defTabSz="913943" fontAlgn="base">
              <a:spcBef>
                <a:spcPct val="0"/>
              </a:spcBef>
              <a:spcAft>
                <a:spcPct val="0"/>
              </a:spcAft>
              <a:defRPr/>
            </a:pPr>
            <a:endParaRPr lang="th-TH" sz="2798" dirty="0">
              <a:solidFill>
                <a:prstClr val="white"/>
              </a:solidFill>
            </a:endParaRPr>
          </a:p>
        </p:txBody>
      </p:sp>
      <p:cxnSp>
        <p:nvCxnSpPr>
          <p:cNvPr id="25" name="Straight Connector 24"/>
          <p:cNvCxnSpPr/>
          <p:nvPr/>
        </p:nvCxnSpPr>
        <p:spPr>
          <a:xfrm>
            <a:off x="1" y="1246454"/>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10" tIns="49755" rIns="99510" bIns="4975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3943" fontAlgn="base">
              <a:spcBef>
                <a:spcPct val="0"/>
              </a:spcBef>
              <a:spcAft>
                <a:spcPct val="0"/>
              </a:spcAft>
              <a:defRPr/>
            </a:pPr>
            <a:r>
              <a:rPr lang="en-US" sz="3598" b="1">
                <a:solidFill>
                  <a:prstClr val="white"/>
                </a:solidFill>
              </a:rPr>
              <a:t>HIV and AIDS</a:t>
            </a:r>
            <a:endParaRPr lang="th-TH" sz="3598" b="1">
              <a:solidFill>
                <a:prstClr val="white"/>
              </a:solidFill>
            </a:endParaRPr>
          </a:p>
        </p:txBody>
      </p:sp>
      <p:sp>
        <p:nvSpPr>
          <p:cNvPr id="27" name="TextBox 26"/>
          <p:cNvSpPr txBox="1"/>
          <p:nvPr/>
        </p:nvSpPr>
        <p:spPr>
          <a:xfrm>
            <a:off x="7148250" y="800100"/>
            <a:ext cx="4948767" cy="438150"/>
          </a:xfrm>
          <a:prstGeom prst="rect">
            <a:avLst/>
          </a:prstGeom>
          <a:noFill/>
        </p:spPr>
        <p:txBody>
          <a:bodyPr lIns="99510" tIns="49755" rIns="99510" bIns="49755">
            <a:spAutoFit/>
          </a:bodyPr>
          <a:lstStyle/>
          <a:p>
            <a:pPr defTabSz="913943"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998"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016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Lst>
  <p:hf hdr="0" ftr="0" dt="0"/>
  <p:txStyles>
    <p:titleStyle>
      <a:lvl1pPr algn="ctr" rtl="0" eaLnBrk="0" fontAlgn="base" hangingPunct="0">
        <a:spcBef>
          <a:spcPct val="0"/>
        </a:spcBef>
        <a:spcAft>
          <a:spcPct val="0"/>
        </a:spcAft>
        <a:defRPr sz="4398" kern="1200">
          <a:solidFill>
            <a:schemeClr val="tx1"/>
          </a:solidFill>
          <a:latin typeface="+mj-lt"/>
          <a:ea typeface="+mj-ea"/>
          <a:cs typeface="+mj-cs"/>
        </a:defRPr>
      </a:lvl1pPr>
      <a:lvl2pPr algn="ctr" rtl="0" eaLnBrk="0" fontAlgn="base" hangingPunct="0">
        <a:spcBef>
          <a:spcPct val="0"/>
        </a:spcBef>
        <a:spcAft>
          <a:spcPct val="0"/>
        </a:spcAft>
        <a:defRPr sz="4398">
          <a:solidFill>
            <a:schemeClr val="tx1"/>
          </a:solidFill>
          <a:latin typeface="Arial" charset="0"/>
          <a:cs typeface="Cordia New" pitchFamily="34" charset="-34"/>
        </a:defRPr>
      </a:lvl2pPr>
      <a:lvl3pPr algn="ctr" rtl="0" eaLnBrk="0" fontAlgn="base" hangingPunct="0">
        <a:spcBef>
          <a:spcPct val="0"/>
        </a:spcBef>
        <a:spcAft>
          <a:spcPct val="0"/>
        </a:spcAft>
        <a:defRPr sz="4398">
          <a:solidFill>
            <a:schemeClr val="tx1"/>
          </a:solidFill>
          <a:latin typeface="Arial" charset="0"/>
          <a:cs typeface="Cordia New" pitchFamily="34" charset="-34"/>
        </a:defRPr>
      </a:lvl3pPr>
      <a:lvl4pPr algn="ctr" rtl="0" eaLnBrk="0" fontAlgn="base" hangingPunct="0">
        <a:spcBef>
          <a:spcPct val="0"/>
        </a:spcBef>
        <a:spcAft>
          <a:spcPct val="0"/>
        </a:spcAft>
        <a:defRPr sz="4398">
          <a:solidFill>
            <a:schemeClr val="tx1"/>
          </a:solidFill>
          <a:latin typeface="Arial" charset="0"/>
          <a:cs typeface="Cordia New" pitchFamily="34" charset="-34"/>
        </a:defRPr>
      </a:lvl4pPr>
      <a:lvl5pPr algn="ctr" rtl="0" eaLnBrk="0" fontAlgn="base" hangingPunct="0">
        <a:spcBef>
          <a:spcPct val="0"/>
        </a:spcBef>
        <a:spcAft>
          <a:spcPct val="0"/>
        </a:spcAft>
        <a:defRPr sz="4398">
          <a:solidFill>
            <a:schemeClr val="tx1"/>
          </a:solidFill>
          <a:latin typeface="Arial" charset="0"/>
          <a:cs typeface="Cordia New" pitchFamily="34" charset="-34"/>
        </a:defRPr>
      </a:lvl5pPr>
      <a:lvl6pPr marL="456972" algn="ctr" rtl="0" fontAlgn="base">
        <a:spcBef>
          <a:spcPct val="0"/>
        </a:spcBef>
        <a:spcAft>
          <a:spcPct val="0"/>
        </a:spcAft>
        <a:defRPr sz="4398">
          <a:solidFill>
            <a:schemeClr val="tx1"/>
          </a:solidFill>
          <a:latin typeface="Arial" charset="0"/>
          <a:cs typeface="Cordia New" pitchFamily="34" charset="-34"/>
        </a:defRPr>
      </a:lvl6pPr>
      <a:lvl7pPr marL="913943" algn="ctr" rtl="0" fontAlgn="base">
        <a:spcBef>
          <a:spcPct val="0"/>
        </a:spcBef>
        <a:spcAft>
          <a:spcPct val="0"/>
        </a:spcAft>
        <a:defRPr sz="4398">
          <a:solidFill>
            <a:schemeClr val="tx1"/>
          </a:solidFill>
          <a:latin typeface="Arial" charset="0"/>
          <a:cs typeface="Cordia New" pitchFamily="34" charset="-34"/>
        </a:defRPr>
      </a:lvl7pPr>
      <a:lvl8pPr marL="1370915" algn="ctr" rtl="0" fontAlgn="base">
        <a:spcBef>
          <a:spcPct val="0"/>
        </a:spcBef>
        <a:spcAft>
          <a:spcPct val="0"/>
        </a:spcAft>
        <a:defRPr sz="4398">
          <a:solidFill>
            <a:schemeClr val="tx1"/>
          </a:solidFill>
          <a:latin typeface="Arial" charset="0"/>
          <a:cs typeface="Cordia New" pitchFamily="34" charset="-34"/>
        </a:defRPr>
      </a:lvl8pPr>
      <a:lvl9pPr marL="1827885" algn="ctr" rtl="0" fontAlgn="base">
        <a:spcBef>
          <a:spcPct val="0"/>
        </a:spcBef>
        <a:spcAft>
          <a:spcPct val="0"/>
        </a:spcAft>
        <a:defRPr sz="4398">
          <a:solidFill>
            <a:schemeClr val="tx1"/>
          </a:solidFill>
          <a:latin typeface="Arial" charset="0"/>
          <a:cs typeface="Cordia New" pitchFamily="34" charset="-34"/>
        </a:defRPr>
      </a:lvl9pPr>
    </p:titleStyle>
    <p:bodyStyle>
      <a:lvl1pPr marL="342728" indent="-342728" algn="l" rtl="0" eaLnBrk="0" fontAlgn="base" hangingPunct="0">
        <a:spcBef>
          <a:spcPct val="20000"/>
        </a:spcBef>
        <a:spcAft>
          <a:spcPct val="0"/>
        </a:spcAft>
        <a:buFont typeface="Arial" pitchFamily="34" charset="0"/>
        <a:buChar char="•"/>
        <a:defRPr sz="3198" kern="1200">
          <a:solidFill>
            <a:schemeClr val="tx1"/>
          </a:solidFill>
          <a:latin typeface="+mn-lt"/>
          <a:ea typeface="+mn-ea"/>
          <a:cs typeface="+mn-cs"/>
        </a:defRPr>
      </a:lvl1pPr>
      <a:lvl2pPr marL="742578" indent="-285607" algn="l" rtl="0" eaLnBrk="0" fontAlgn="base" hangingPunct="0">
        <a:spcBef>
          <a:spcPct val="20000"/>
        </a:spcBef>
        <a:spcAft>
          <a:spcPct val="0"/>
        </a:spcAft>
        <a:buFont typeface="Arial" pitchFamily="34" charset="0"/>
        <a:buChar char="–"/>
        <a:defRPr sz="2798" kern="1200">
          <a:solidFill>
            <a:schemeClr val="tx1"/>
          </a:solidFill>
          <a:latin typeface="+mn-lt"/>
          <a:ea typeface="+mn-ea"/>
          <a:cs typeface="+mn-cs"/>
        </a:defRPr>
      </a:lvl2pPr>
      <a:lvl3pPr marL="1142428" indent="-22848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400" indent="-22848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372" indent="-22848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343"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315"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85"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257"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3943" rtl="0" eaLnBrk="1" latinLnBrk="0" hangingPunct="1">
        <a:defRPr sz="2798" kern="1200">
          <a:solidFill>
            <a:schemeClr val="tx1"/>
          </a:solidFill>
          <a:latin typeface="+mn-lt"/>
          <a:ea typeface="+mn-ea"/>
          <a:cs typeface="+mn-cs"/>
        </a:defRPr>
      </a:lvl1pPr>
      <a:lvl2pPr marL="456972" algn="l" defTabSz="913943" rtl="0" eaLnBrk="1" latinLnBrk="0" hangingPunct="1">
        <a:defRPr sz="2798" kern="1200">
          <a:solidFill>
            <a:schemeClr val="tx1"/>
          </a:solidFill>
          <a:latin typeface="+mn-lt"/>
          <a:ea typeface="+mn-ea"/>
          <a:cs typeface="+mn-cs"/>
        </a:defRPr>
      </a:lvl2pPr>
      <a:lvl3pPr marL="913943" algn="l" defTabSz="913943" rtl="0" eaLnBrk="1" latinLnBrk="0" hangingPunct="1">
        <a:defRPr sz="2798" kern="1200">
          <a:solidFill>
            <a:schemeClr val="tx1"/>
          </a:solidFill>
          <a:latin typeface="+mn-lt"/>
          <a:ea typeface="+mn-ea"/>
          <a:cs typeface="+mn-cs"/>
        </a:defRPr>
      </a:lvl3pPr>
      <a:lvl4pPr marL="1370915" algn="l" defTabSz="913943" rtl="0" eaLnBrk="1" latinLnBrk="0" hangingPunct="1">
        <a:defRPr sz="2798" kern="1200">
          <a:solidFill>
            <a:schemeClr val="tx1"/>
          </a:solidFill>
          <a:latin typeface="+mn-lt"/>
          <a:ea typeface="+mn-ea"/>
          <a:cs typeface="+mn-cs"/>
        </a:defRPr>
      </a:lvl4pPr>
      <a:lvl5pPr marL="1827885" algn="l" defTabSz="913943" rtl="0" eaLnBrk="1" latinLnBrk="0" hangingPunct="1">
        <a:defRPr sz="2798" kern="1200">
          <a:solidFill>
            <a:schemeClr val="tx1"/>
          </a:solidFill>
          <a:latin typeface="+mn-lt"/>
          <a:ea typeface="+mn-ea"/>
          <a:cs typeface="+mn-cs"/>
        </a:defRPr>
      </a:lvl5pPr>
      <a:lvl6pPr marL="2284857" algn="l" defTabSz="913943" rtl="0" eaLnBrk="1" latinLnBrk="0" hangingPunct="1">
        <a:defRPr sz="2798" kern="1200">
          <a:solidFill>
            <a:schemeClr val="tx1"/>
          </a:solidFill>
          <a:latin typeface="+mn-lt"/>
          <a:ea typeface="+mn-ea"/>
          <a:cs typeface="+mn-cs"/>
        </a:defRPr>
      </a:lvl6pPr>
      <a:lvl7pPr marL="2741829" algn="l" defTabSz="913943" rtl="0" eaLnBrk="1" latinLnBrk="0" hangingPunct="1">
        <a:defRPr sz="2798" kern="1200">
          <a:solidFill>
            <a:schemeClr val="tx1"/>
          </a:solidFill>
          <a:latin typeface="+mn-lt"/>
          <a:ea typeface="+mn-ea"/>
          <a:cs typeface="+mn-cs"/>
        </a:defRPr>
      </a:lvl7pPr>
      <a:lvl8pPr marL="3198800" algn="l" defTabSz="913943" rtl="0" eaLnBrk="1" latinLnBrk="0" hangingPunct="1">
        <a:defRPr sz="2798" kern="1200">
          <a:solidFill>
            <a:schemeClr val="tx1"/>
          </a:solidFill>
          <a:latin typeface="+mn-lt"/>
          <a:ea typeface="+mn-ea"/>
          <a:cs typeface="+mn-cs"/>
        </a:defRPr>
      </a:lvl8pPr>
      <a:lvl9pPr marL="3655771" algn="l" defTabSz="913943" rtl="0" eaLnBrk="1" latinLnBrk="0" hangingPunct="1">
        <a:defRPr sz="2798"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642" y="1103538"/>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3943">
              <a:defRPr/>
            </a:pPr>
            <a:fld id="{2037F788-FB31-48BA-8E9B-0E30FE84CCC1}" type="slidenum">
              <a:rPr lang="th-TH" smtClean="0">
                <a:solidFill>
                  <a:prstClr val="black">
                    <a:tint val="75000"/>
                  </a:prstClr>
                </a:solidFill>
              </a:rPr>
              <a:pPr defTabSz="913943">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10" tIns="49755" rIns="99510" bIns="49755" anchor="ctr"/>
          <a:lstStyle/>
          <a:p>
            <a:pPr algn="ctr" defTabSz="913943" fontAlgn="base">
              <a:spcBef>
                <a:spcPct val="0"/>
              </a:spcBef>
              <a:spcAft>
                <a:spcPct val="0"/>
              </a:spcAft>
              <a:defRPr/>
            </a:pPr>
            <a:endParaRPr lang="th-TH" sz="2798" dirty="0">
              <a:solidFill>
                <a:prstClr val="white"/>
              </a:solidFill>
            </a:endParaRPr>
          </a:p>
        </p:txBody>
      </p:sp>
      <p:cxnSp>
        <p:nvCxnSpPr>
          <p:cNvPr id="25" name="Straight Connector 24"/>
          <p:cNvCxnSpPr/>
          <p:nvPr userDrawn="1"/>
        </p:nvCxnSpPr>
        <p:spPr>
          <a:xfrm>
            <a:off x="1" y="1246413"/>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10" tIns="49755" rIns="99510" bIns="4975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3943" fontAlgn="base">
              <a:spcBef>
                <a:spcPct val="0"/>
              </a:spcBef>
              <a:spcAft>
                <a:spcPct val="0"/>
              </a:spcAft>
              <a:defRPr/>
            </a:pPr>
            <a:r>
              <a:rPr lang="en-US" sz="3598" b="1">
                <a:solidFill>
                  <a:prstClr val="white"/>
                </a:solidFill>
              </a:rPr>
              <a:t>HIV and AIDS</a:t>
            </a:r>
            <a:endParaRPr lang="th-TH" sz="3598" b="1">
              <a:solidFill>
                <a:prstClr val="white"/>
              </a:solidFill>
            </a:endParaRPr>
          </a:p>
        </p:txBody>
      </p:sp>
      <p:sp>
        <p:nvSpPr>
          <p:cNvPr id="27" name="TextBox 26"/>
          <p:cNvSpPr txBox="1"/>
          <p:nvPr userDrawn="1"/>
        </p:nvSpPr>
        <p:spPr>
          <a:xfrm>
            <a:off x="7148209" y="800100"/>
            <a:ext cx="4948767" cy="438150"/>
          </a:xfrm>
          <a:prstGeom prst="rect">
            <a:avLst/>
          </a:prstGeom>
          <a:noFill/>
        </p:spPr>
        <p:txBody>
          <a:bodyPr lIns="99510" tIns="49755" rIns="99510" bIns="49755">
            <a:spAutoFit/>
          </a:bodyPr>
          <a:lstStyle/>
          <a:p>
            <a:pPr defTabSz="913943"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95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544978"/>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Lst>
  <p:hf hdr="0" ftr="0" dt="0"/>
  <p:txStyles>
    <p:titleStyle>
      <a:lvl1pPr algn="ctr" rtl="0" eaLnBrk="0" fontAlgn="base" hangingPunct="0">
        <a:spcBef>
          <a:spcPct val="0"/>
        </a:spcBef>
        <a:spcAft>
          <a:spcPct val="0"/>
        </a:spcAft>
        <a:defRPr sz="4398" kern="1200">
          <a:solidFill>
            <a:schemeClr val="tx1"/>
          </a:solidFill>
          <a:latin typeface="+mj-lt"/>
          <a:ea typeface="+mj-ea"/>
          <a:cs typeface="+mj-cs"/>
        </a:defRPr>
      </a:lvl1pPr>
      <a:lvl2pPr algn="ctr" rtl="0" eaLnBrk="0" fontAlgn="base" hangingPunct="0">
        <a:spcBef>
          <a:spcPct val="0"/>
        </a:spcBef>
        <a:spcAft>
          <a:spcPct val="0"/>
        </a:spcAft>
        <a:defRPr sz="4398">
          <a:solidFill>
            <a:schemeClr val="tx1"/>
          </a:solidFill>
          <a:latin typeface="Arial" charset="0"/>
          <a:cs typeface="Cordia New" pitchFamily="34" charset="-34"/>
        </a:defRPr>
      </a:lvl2pPr>
      <a:lvl3pPr algn="ctr" rtl="0" eaLnBrk="0" fontAlgn="base" hangingPunct="0">
        <a:spcBef>
          <a:spcPct val="0"/>
        </a:spcBef>
        <a:spcAft>
          <a:spcPct val="0"/>
        </a:spcAft>
        <a:defRPr sz="4398">
          <a:solidFill>
            <a:schemeClr val="tx1"/>
          </a:solidFill>
          <a:latin typeface="Arial" charset="0"/>
          <a:cs typeface="Cordia New" pitchFamily="34" charset="-34"/>
        </a:defRPr>
      </a:lvl3pPr>
      <a:lvl4pPr algn="ctr" rtl="0" eaLnBrk="0" fontAlgn="base" hangingPunct="0">
        <a:spcBef>
          <a:spcPct val="0"/>
        </a:spcBef>
        <a:spcAft>
          <a:spcPct val="0"/>
        </a:spcAft>
        <a:defRPr sz="4398">
          <a:solidFill>
            <a:schemeClr val="tx1"/>
          </a:solidFill>
          <a:latin typeface="Arial" charset="0"/>
          <a:cs typeface="Cordia New" pitchFamily="34" charset="-34"/>
        </a:defRPr>
      </a:lvl4pPr>
      <a:lvl5pPr algn="ctr" rtl="0" eaLnBrk="0" fontAlgn="base" hangingPunct="0">
        <a:spcBef>
          <a:spcPct val="0"/>
        </a:spcBef>
        <a:spcAft>
          <a:spcPct val="0"/>
        </a:spcAft>
        <a:defRPr sz="4398">
          <a:solidFill>
            <a:schemeClr val="tx1"/>
          </a:solidFill>
          <a:latin typeface="Arial" charset="0"/>
          <a:cs typeface="Cordia New" pitchFamily="34" charset="-34"/>
        </a:defRPr>
      </a:lvl5pPr>
      <a:lvl6pPr marL="456972" algn="ctr" rtl="0" fontAlgn="base">
        <a:spcBef>
          <a:spcPct val="0"/>
        </a:spcBef>
        <a:spcAft>
          <a:spcPct val="0"/>
        </a:spcAft>
        <a:defRPr sz="4398">
          <a:solidFill>
            <a:schemeClr val="tx1"/>
          </a:solidFill>
          <a:latin typeface="Arial" charset="0"/>
          <a:cs typeface="Cordia New" pitchFamily="34" charset="-34"/>
        </a:defRPr>
      </a:lvl6pPr>
      <a:lvl7pPr marL="913943" algn="ctr" rtl="0" fontAlgn="base">
        <a:spcBef>
          <a:spcPct val="0"/>
        </a:spcBef>
        <a:spcAft>
          <a:spcPct val="0"/>
        </a:spcAft>
        <a:defRPr sz="4398">
          <a:solidFill>
            <a:schemeClr val="tx1"/>
          </a:solidFill>
          <a:latin typeface="Arial" charset="0"/>
          <a:cs typeface="Cordia New" pitchFamily="34" charset="-34"/>
        </a:defRPr>
      </a:lvl7pPr>
      <a:lvl8pPr marL="1370915" algn="ctr" rtl="0" fontAlgn="base">
        <a:spcBef>
          <a:spcPct val="0"/>
        </a:spcBef>
        <a:spcAft>
          <a:spcPct val="0"/>
        </a:spcAft>
        <a:defRPr sz="4398">
          <a:solidFill>
            <a:schemeClr val="tx1"/>
          </a:solidFill>
          <a:latin typeface="Arial" charset="0"/>
          <a:cs typeface="Cordia New" pitchFamily="34" charset="-34"/>
        </a:defRPr>
      </a:lvl8pPr>
      <a:lvl9pPr marL="1827885" algn="ctr" rtl="0" fontAlgn="base">
        <a:spcBef>
          <a:spcPct val="0"/>
        </a:spcBef>
        <a:spcAft>
          <a:spcPct val="0"/>
        </a:spcAft>
        <a:defRPr sz="4398">
          <a:solidFill>
            <a:schemeClr val="tx1"/>
          </a:solidFill>
          <a:latin typeface="Arial" charset="0"/>
          <a:cs typeface="Cordia New" pitchFamily="34" charset="-34"/>
        </a:defRPr>
      </a:lvl9pPr>
    </p:titleStyle>
    <p:bodyStyle>
      <a:lvl1pPr marL="342728" indent="-342728" algn="l" rtl="0" eaLnBrk="0" fontAlgn="base" hangingPunct="0">
        <a:spcBef>
          <a:spcPct val="20000"/>
        </a:spcBef>
        <a:spcAft>
          <a:spcPct val="0"/>
        </a:spcAft>
        <a:buFont typeface="Arial" pitchFamily="34" charset="0"/>
        <a:buChar char="•"/>
        <a:defRPr sz="3198" kern="1200">
          <a:solidFill>
            <a:schemeClr val="tx1"/>
          </a:solidFill>
          <a:latin typeface="+mn-lt"/>
          <a:ea typeface="+mn-ea"/>
          <a:cs typeface="+mn-cs"/>
        </a:defRPr>
      </a:lvl1pPr>
      <a:lvl2pPr marL="742578" indent="-285607" algn="l" rtl="0" eaLnBrk="0" fontAlgn="base" hangingPunct="0">
        <a:spcBef>
          <a:spcPct val="20000"/>
        </a:spcBef>
        <a:spcAft>
          <a:spcPct val="0"/>
        </a:spcAft>
        <a:buFont typeface="Arial" pitchFamily="34" charset="0"/>
        <a:buChar char="–"/>
        <a:defRPr sz="2798" kern="1200">
          <a:solidFill>
            <a:schemeClr val="tx1"/>
          </a:solidFill>
          <a:latin typeface="+mn-lt"/>
          <a:ea typeface="+mn-ea"/>
          <a:cs typeface="+mn-cs"/>
        </a:defRPr>
      </a:lvl2pPr>
      <a:lvl3pPr marL="1142428" indent="-22848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400" indent="-22848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372" indent="-22848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343"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315"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85"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257"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3943" rtl="0" eaLnBrk="1" latinLnBrk="0" hangingPunct="1">
        <a:defRPr sz="2798" kern="1200">
          <a:solidFill>
            <a:schemeClr val="tx1"/>
          </a:solidFill>
          <a:latin typeface="+mn-lt"/>
          <a:ea typeface="+mn-ea"/>
          <a:cs typeface="+mn-cs"/>
        </a:defRPr>
      </a:lvl1pPr>
      <a:lvl2pPr marL="456972" algn="l" defTabSz="913943" rtl="0" eaLnBrk="1" latinLnBrk="0" hangingPunct="1">
        <a:defRPr sz="2798" kern="1200">
          <a:solidFill>
            <a:schemeClr val="tx1"/>
          </a:solidFill>
          <a:latin typeface="+mn-lt"/>
          <a:ea typeface="+mn-ea"/>
          <a:cs typeface="+mn-cs"/>
        </a:defRPr>
      </a:lvl2pPr>
      <a:lvl3pPr marL="913943" algn="l" defTabSz="913943" rtl="0" eaLnBrk="1" latinLnBrk="0" hangingPunct="1">
        <a:defRPr sz="2798" kern="1200">
          <a:solidFill>
            <a:schemeClr val="tx1"/>
          </a:solidFill>
          <a:latin typeface="+mn-lt"/>
          <a:ea typeface="+mn-ea"/>
          <a:cs typeface="+mn-cs"/>
        </a:defRPr>
      </a:lvl3pPr>
      <a:lvl4pPr marL="1370915" algn="l" defTabSz="913943" rtl="0" eaLnBrk="1" latinLnBrk="0" hangingPunct="1">
        <a:defRPr sz="2798" kern="1200">
          <a:solidFill>
            <a:schemeClr val="tx1"/>
          </a:solidFill>
          <a:latin typeface="+mn-lt"/>
          <a:ea typeface="+mn-ea"/>
          <a:cs typeface="+mn-cs"/>
        </a:defRPr>
      </a:lvl4pPr>
      <a:lvl5pPr marL="1827885" algn="l" defTabSz="913943" rtl="0" eaLnBrk="1" latinLnBrk="0" hangingPunct="1">
        <a:defRPr sz="2798" kern="1200">
          <a:solidFill>
            <a:schemeClr val="tx1"/>
          </a:solidFill>
          <a:latin typeface="+mn-lt"/>
          <a:ea typeface="+mn-ea"/>
          <a:cs typeface="+mn-cs"/>
        </a:defRPr>
      </a:lvl5pPr>
      <a:lvl6pPr marL="2284857" algn="l" defTabSz="913943" rtl="0" eaLnBrk="1" latinLnBrk="0" hangingPunct="1">
        <a:defRPr sz="2798" kern="1200">
          <a:solidFill>
            <a:schemeClr val="tx1"/>
          </a:solidFill>
          <a:latin typeface="+mn-lt"/>
          <a:ea typeface="+mn-ea"/>
          <a:cs typeface="+mn-cs"/>
        </a:defRPr>
      </a:lvl6pPr>
      <a:lvl7pPr marL="2741829" algn="l" defTabSz="913943" rtl="0" eaLnBrk="1" latinLnBrk="0" hangingPunct="1">
        <a:defRPr sz="2798" kern="1200">
          <a:solidFill>
            <a:schemeClr val="tx1"/>
          </a:solidFill>
          <a:latin typeface="+mn-lt"/>
          <a:ea typeface="+mn-ea"/>
          <a:cs typeface="+mn-cs"/>
        </a:defRPr>
      </a:lvl7pPr>
      <a:lvl8pPr marL="3198800" algn="l" defTabSz="913943" rtl="0" eaLnBrk="1" latinLnBrk="0" hangingPunct="1">
        <a:defRPr sz="2798" kern="1200">
          <a:solidFill>
            <a:schemeClr val="tx1"/>
          </a:solidFill>
          <a:latin typeface="+mn-lt"/>
          <a:ea typeface="+mn-ea"/>
          <a:cs typeface="+mn-cs"/>
        </a:defRPr>
      </a:lvl8pPr>
      <a:lvl9pPr marL="3655771" algn="l" defTabSz="913943" rtl="0" eaLnBrk="1" latinLnBrk="0" hangingPunct="1">
        <a:defRPr sz="2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4100"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5124"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2"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3">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803966"/>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4009" r:id="rId9"/>
    <p:sldLayoutId id="2147483998"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845876"/>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5173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26166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34.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81.xml"/><Relationship Id="rId4" Type="http://schemas.openxmlformats.org/officeDocument/2006/relationships/hyperlink" Target="http://www.aidsdatahub.org/"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89.xml"/><Relationship Id="rId4" Type="http://schemas.openxmlformats.org/officeDocument/2006/relationships/hyperlink" Target="http://www.aidsdatahub.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8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63.xml"/><Relationship Id="rId4" Type="http://schemas.openxmlformats.org/officeDocument/2006/relationships/hyperlink" Target="http://www.aidsdatahub.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81.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63.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slide" Target="slide20.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81.xml"/><Relationship Id="rId4" Type="http://schemas.openxmlformats.org/officeDocument/2006/relationships/hyperlink" Target="http://www.aidsdatahub.org/" TargetMode="Externa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1.xml"/><Relationship Id="rId4" Type="http://schemas.openxmlformats.org/officeDocument/2006/relationships/hyperlink" Target="http://www.aidsdatahub.org/"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11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125.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263352" y="4365104"/>
            <a:ext cx="8379023"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dirty="0"/>
              <a:t>Transgender people</a:t>
            </a:r>
            <a:br>
              <a:rPr lang="en-US" dirty="0"/>
            </a:br>
            <a:r>
              <a:rPr lang="en-US" sz="4000" i="1" dirty="0"/>
              <a:t>(male-to-female)</a:t>
            </a:r>
            <a:endParaRPr lang="th-TH" sz="4000" i="1" dirty="0"/>
          </a:p>
        </p:txBody>
      </p:sp>
      <p:sp>
        <p:nvSpPr>
          <p:cNvPr id="2" name="TextBox 1"/>
          <p:cNvSpPr txBox="1"/>
          <p:nvPr/>
        </p:nvSpPr>
        <p:spPr>
          <a:xfrm>
            <a:off x="271786" y="6093296"/>
            <a:ext cx="4392488" cy="338554"/>
          </a:xfrm>
          <a:prstGeom prst="rect">
            <a:avLst/>
          </a:prstGeom>
          <a:noFill/>
        </p:spPr>
        <p:txBody>
          <a:bodyPr wrap="square" rtlCol="0">
            <a:spAutoFit/>
          </a:bodyPr>
          <a:lstStyle/>
          <a:p>
            <a:r>
              <a:rPr lang="en-US" sz="1600" b="1" dirty="0">
                <a:solidFill>
                  <a:schemeClr val="bg1"/>
                </a:solidFill>
              </a:rPr>
              <a:t>Last update: May 2024</a:t>
            </a:r>
            <a:endParaRPr lang="en-GB" sz="16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11" y="1440948"/>
            <a:ext cx="10866762" cy="871070"/>
          </a:xfrm>
        </p:spPr>
        <p:txBody>
          <a:bodyPr/>
          <a:lstStyle/>
          <a:p>
            <a:r>
              <a:rPr lang="en-US" dirty="0"/>
              <a:t>Proportion of transgender people who reported condom use at last sex, 2016 - 2022</a:t>
            </a:r>
            <a:endParaRPr lang="en-GB" dirty="0"/>
          </a:p>
        </p:txBody>
      </p:sp>
      <p:sp>
        <p:nvSpPr>
          <p:cNvPr id="3" name="Slide Number Placeholder 2"/>
          <p:cNvSpPr>
            <a:spLocks noGrp="1"/>
          </p:cNvSpPr>
          <p:nvPr>
            <p:ph type="sldNum" sz="quarter" idx="10"/>
          </p:nvPr>
        </p:nvSpPr>
        <p:spPr/>
        <p:txBody>
          <a:bodyPr/>
          <a:lstStyle/>
          <a:p>
            <a:pPr defTabSz="1086090">
              <a:defRPr/>
            </a:pPr>
            <a:fld id="{9D28C68A-2064-4B7C-AFCD-A80A23DCD611}" type="slidenum">
              <a:rPr lang="th-TH">
                <a:solidFill>
                  <a:prstClr val="black">
                    <a:tint val="75000"/>
                  </a:prstClr>
                </a:solidFill>
                <a:latin typeface="Arial"/>
                <a:cs typeface="Cordia New" panose="020B0304020202020204" pitchFamily="34" charset="-34"/>
              </a:rPr>
              <a:pPr defTabSz="1086090">
                <a:defRPr/>
              </a:pPr>
              <a:t>10</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49516" y="6626012"/>
            <a:ext cx="10507086" cy="230749"/>
          </a:xfrm>
          <a:prstGeom prst="rect">
            <a:avLst/>
          </a:prstGeom>
          <a:noFill/>
        </p:spPr>
        <p:txBody>
          <a:bodyPr wrap="square" rtlCol="0">
            <a:spAutoFit/>
          </a:bodyPr>
          <a:lstStyle/>
          <a:p>
            <a:pPr defTabSz="913943">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1) Behavioral Surveillance Surveys; 2) Integrated Biological and Behavioral Surveillance (IBBS) surveys; 3)</a:t>
            </a:r>
            <a:r>
              <a:rPr lang="en-US" sz="900" dirty="0">
                <a:solidFill>
                  <a:prstClr val="black"/>
                </a:solidFill>
                <a:latin typeface="Arial"/>
                <a:cs typeface="Arial" pitchFamily="34" charset="0"/>
              </a:rPr>
              <a:t> Global AIDS Monitoring (GAM) reporting</a:t>
            </a:r>
            <a:endParaRPr lang="en-GB" sz="900" dirty="0">
              <a:solidFill>
                <a:prstClr val="black"/>
              </a:solidFill>
              <a:latin typeface="Arial"/>
            </a:endParaRPr>
          </a:p>
        </p:txBody>
      </p:sp>
      <p:graphicFrame>
        <p:nvGraphicFramePr>
          <p:cNvPr id="4" name="Chart 3">
            <a:extLst>
              <a:ext uri="{FF2B5EF4-FFF2-40B4-BE49-F238E27FC236}">
                <a16:creationId xmlns:a16="http://schemas.microsoft.com/office/drawing/2014/main" id="{4A51BCAD-EF24-4258-AC36-A6F1E1ACB4D6}"/>
              </a:ext>
            </a:extLst>
          </p:cNvPr>
          <p:cNvGraphicFramePr>
            <a:graphicFrameLocks/>
          </p:cNvGraphicFramePr>
          <p:nvPr>
            <p:extLst>
              <p:ext uri="{D42A27DB-BD31-4B8C-83A1-F6EECF244321}">
                <p14:modId xmlns:p14="http://schemas.microsoft.com/office/powerpoint/2010/main" val="45813914"/>
              </p:ext>
            </p:extLst>
          </p:nvPr>
        </p:nvGraphicFramePr>
        <p:xfrm>
          <a:off x="280048" y="2293470"/>
          <a:ext cx="11504584" cy="40339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420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190970286"/>
              </p:ext>
            </p:extLst>
          </p:nvPr>
        </p:nvGraphicFramePr>
        <p:xfrm>
          <a:off x="553611" y="2474795"/>
          <a:ext cx="11027028" cy="38833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7444" y="1528158"/>
            <a:ext cx="11157204" cy="777268"/>
          </a:xfrm>
          <a:noFill/>
        </p:spPr>
        <p:txBody>
          <a:bodyPr/>
          <a:lstStyle/>
          <a:p>
            <a:r>
              <a:rPr lang="en-US" dirty="0"/>
              <a:t>Proportion of transgender people who reported condom use at last sex with casual/non-commercial male partners, 2012 - 2020</a:t>
            </a:r>
            <a:endParaRPr lang="en-GB" dirty="0"/>
          </a:p>
        </p:txBody>
      </p:sp>
      <p:sp>
        <p:nvSpPr>
          <p:cNvPr id="3" name="Slide Number Placeholder 2"/>
          <p:cNvSpPr>
            <a:spLocks noGrp="1"/>
          </p:cNvSpPr>
          <p:nvPr>
            <p:ph type="sldNum" sz="quarter" idx="10"/>
          </p:nvPr>
        </p:nvSpPr>
        <p:spPr/>
        <p:txBody>
          <a:bodyPr/>
          <a:lstStyle/>
          <a:p>
            <a:pPr defTabSz="1086416">
              <a:defRPr/>
            </a:pPr>
            <a:fld id="{9D28C68A-2064-4B7C-AFCD-A80A23DCD611}" type="slidenum">
              <a:rPr lang="th-TH">
                <a:solidFill>
                  <a:prstClr val="black">
                    <a:tint val="75000"/>
                  </a:prstClr>
                </a:solidFill>
                <a:latin typeface="Arial"/>
                <a:cs typeface="Cordia New" panose="020B0304020202020204" pitchFamily="34" charset="-34"/>
              </a:rPr>
              <a:pPr defTabSz="1086416">
                <a:defRPr/>
              </a:pPr>
              <a:t>11</a:t>
            </a:fld>
            <a:endParaRPr lang="th-TH" dirty="0">
              <a:solidFill>
                <a:prstClr val="black">
                  <a:tint val="75000"/>
                </a:prstClr>
              </a:solidFill>
              <a:latin typeface="Arial"/>
              <a:cs typeface="Cordia New" panose="020B0304020202020204" pitchFamily="34" charset="-34"/>
            </a:endParaRPr>
          </a:p>
        </p:txBody>
      </p:sp>
      <p:sp>
        <p:nvSpPr>
          <p:cNvPr id="4" name="TextBox 3"/>
          <p:cNvSpPr txBox="1"/>
          <p:nvPr/>
        </p:nvSpPr>
        <p:spPr>
          <a:xfrm>
            <a:off x="4368432" y="6062461"/>
            <a:ext cx="5002239" cy="261549"/>
          </a:xfrm>
          <a:prstGeom prst="rect">
            <a:avLst/>
          </a:prstGeom>
          <a:noFill/>
          <a:ln>
            <a:noFill/>
            <a:prstDash val="sysDash"/>
          </a:ln>
        </p:spPr>
        <p:txBody>
          <a:bodyPr wrap="square" rtlCol="0" anchor="ctr">
            <a:spAutoFit/>
          </a:bodyPr>
          <a:lstStyle/>
          <a:p>
            <a:pPr algn="ctr" defTabSz="914217">
              <a:defRPr/>
            </a:pPr>
            <a:r>
              <a:rPr lang="en-US" sz="1100" dirty="0">
                <a:solidFill>
                  <a:prstClr val="black"/>
                </a:solidFill>
                <a:latin typeface="Arial"/>
              </a:rPr>
              <a:t>* Kathmandu (mixed sample of MSM and TG)</a:t>
            </a:r>
            <a:endParaRPr lang="en-GB" sz="1100" dirty="0">
              <a:solidFill>
                <a:prstClr val="black"/>
              </a:solidFill>
              <a:latin typeface="Arial"/>
            </a:endParaRPr>
          </a:p>
        </p:txBody>
      </p:sp>
      <p:sp>
        <p:nvSpPr>
          <p:cNvPr id="9" name="TextBox 8">
            <a:extLst>
              <a:ext uri="{FF2B5EF4-FFF2-40B4-BE49-F238E27FC236}">
                <a16:creationId xmlns:a16="http://schemas.microsoft.com/office/drawing/2014/main" id="{0D9AB526-901B-4F72-B2F4-6CD195C76AB4}"/>
              </a:ext>
            </a:extLst>
          </p:cNvPr>
          <p:cNvSpPr txBox="1"/>
          <p:nvPr/>
        </p:nvSpPr>
        <p:spPr>
          <a:xfrm>
            <a:off x="47328" y="6627168"/>
            <a:ext cx="9033229" cy="230832"/>
          </a:xfrm>
          <a:prstGeom prst="rect">
            <a:avLst/>
          </a:prstGeom>
          <a:noFill/>
        </p:spPr>
        <p:txBody>
          <a:bodyPr wrap="square" rtlCol="0">
            <a:spAutoFit/>
          </a:bodyPr>
          <a:lstStyle/>
          <a:p>
            <a:pPr defTabSz="914217">
              <a:defRPr/>
            </a:pPr>
            <a:r>
              <a:rPr lang="en-US" sz="900" dirty="0">
                <a:solidFill>
                  <a:prstClr val="black"/>
                </a:solidFill>
                <a:latin typeface="Arial"/>
              </a:rPr>
              <a:t>Source: Prepared by </a:t>
            </a:r>
            <a:r>
              <a:rPr lang="en-US" sz="900" dirty="0">
                <a:solidFill>
                  <a:prstClr val="black"/>
                </a:solidFill>
                <a:latin typeface="Arial"/>
                <a:hlinkClick r:id="rId4"/>
              </a:rPr>
              <a:t>www.aidsdatahub.org</a:t>
            </a:r>
            <a:r>
              <a:rPr lang="en-US" sz="900" dirty="0">
                <a:solidFill>
                  <a:prstClr val="black"/>
                </a:solidFill>
                <a:latin typeface="Arial"/>
              </a:rPr>
              <a:t> based on 1) Behavioral Surveillance Surveys; 2) Integrated Biological and Behavioral Surveillance (IBBS) surveys</a:t>
            </a:r>
            <a:endParaRPr lang="en-GB" sz="900" dirty="0">
              <a:solidFill>
                <a:prstClr val="black"/>
              </a:solidFill>
              <a:latin typeface="Arial"/>
            </a:endParaRPr>
          </a:p>
        </p:txBody>
      </p:sp>
    </p:spTree>
    <p:extLst>
      <p:ext uri="{BB962C8B-B14F-4D97-AF65-F5344CB8AC3E}">
        <p14:creationId xmlns:p14="http://schemas.microsoft.com/office/powerpoint/2010/main" val="156787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401681842"/>
              </p:ext>
            </p:extLst>
          </p:nvPr>
        </p:nvGraphicFramePr>
        <p:xfrm>
          <a:off x="769515" y="2492896"/>
          <a:ext cx="10653331" cy="37913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09606" y="1484965"/>
            <a:ext cx="11373150" cy="504000"/>
          </a:xfrm>
        </p:spPr>
        <p:txBody>
          <a:bodyPr>
            <a:noAutofit/>
          </a:bodyPr>
          <a:lstStyle/>
          <a:p>
            <a:r>
              <a:rPr lang="en-US" dirty="0"/>
              <a:t>Proportion of transgender people who reported consistent condom use with casual partners, 2012-2020</a:t>
            </a:r>
          </a:p>
        </p:txBody>
      </p:sp>
      <p:sp>
        <p:nvSpPr>
          <p:cNvPr id="4" name="TextBox 3"/>
          <p:cNvSpPr txBox="1"/>
          <p:nvPr/>
        </p:nvSpPr>
        <p:spPr>
          <a:xfrm>
            <a:off x="119336" y="6627168"/>
            <a:ext cx="8493872" cy="230832"/>
          </a:xfrm>
          <a:prstGeom prst="rect">
            <a:avLst/>
          </a:prstGeom>
          <a:noFill/>
        </p:spPr>
        <p:txBody>
          <a:bodyPr wrap="square" rtlCol="0">
            <a:spAutoFit/>
          </a:bodyPr>
          <a:lstStyle/>
          <a:p>
            <a:pPr defTabSz="914217" fontAlgn="auto">
              <a:spcBef>
                <a:spcPts val="0"/>
              </a:spcBef>
              <a:spcAft>
                <a:spcPts val="0"/>
              </a:spcAft>
              <a:defRPr/>
            </a:pPr>
            <a:r>
              <a:rPr lang="en-US" sz="900" kern="0" dirty="0">
                <a:solidFill>
                  <a:prstClr val="black"/>
                </a:solidFill>
                <a:latin typeface="Arial"/>
                <a:ea typeface="ＭＳ Ｐゴシック" charset="-128"/>
              </a:rPr>
              <a:t>Source: Prepared by </a:t>
            </a:r>
            <a:r>
              <a:rPr lang="en-US" sz="900" kern="0" dirty="0">
                <a:solidFill>
                  <a:prstClr val="black"/>
                </a:solidFill>
                <a:latin typeface="Arial"/>
                <a:ea typeface="ＭＳ Ｐゴシック" charset="-128"/>
                <a:hlinkClick r:id="rId4"/>
              </a:rPr>
              <a:t>www.aidsdatahub.org</a:t>
            </a:r>
            <a:r>
              <a:rPr lang="en-US" sz="900" kern="0" dirty="0">
                <a:solidFill>
                  <a:prstClr val="black"/>
                </a:solidFill>
                <a:latin typeface="Arial"/>
                <a:ea typeface="ＭＳ Ｐゴシック" charset="-128"/>
              </a:rPr>
              <a:t> based on Behavioral Surveillance Surveys and Integrated Biological and Behavioral Surveillance Surveys.</a:t>
            </a:r>
            <a:endParaRPr lang="en-GB" sz="900" kern="0" dirty="0">
              <a:solidFill>
                <a:prstClr val="black"/>
              </a:solidFill>
              <a:latin typeface="Arial"/>
              <a:ea typeface="ＭＳ Ｐゴシック" charset="-128"/>
            </a:endParaRPr>
          </a:p>
        </p:txBody>
      </p:sp>
    </p:spTree>
    <p:extLst>
      <p:ext uri="{BB962C8B-B14F-4D97-AF65-F5344CB8AC3E}">
        <p14:creationId xmlns:p14="http://schemas.microsoft.com/office/powerpoint/2010/main" val="42704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539160"/>
            <a:ext cx="11373150" cy="504000"/>
          </a:xfrm>
        </p:spPr>
        <p:txBody>
          <a:bodyPr/>
          <a:lstStyle/>
          <a:p>
            <a:r>
              <a:rPr lang="en-US" dirty="0"/>
              <a:t>Proportion of transgender people who reported consistent condom use with male clients, 2012-2020</a:t>
            </a:r>
            <a:endParaRPr lang="en-GB" dirty="0"/>
          </a:p>
        </p:txBody>
      </p:sp>
      <p:sp>
        <p:nvSpPr>
          <p:cNvPr id="3" name="Slide Number Placeholder 2"/>
          <p:cNvSpPr>
            <a:spLocks noGrp="1"/>
          </p:cNvSpPr>
          <p:nvPr>
            <p:ph type="sldNum" sz="quarter" idx="10"/>
          </p:nvPr>
        </p:nvSpPr>
        <p:spPr/>
        <p:txBody>
          <a:bodyPr/>
          <a:lstStyle/>
          <a:p>
            <a:pPr defTabSz="1086416">
              <a:defRPr/>
            </a:pPr>
            <a:fld id="{9D28C68A-2064-4B7C-AFCD-A80A23DCD611}" type="slidenum">
              <a:rPr lang="th-TH">
                <a:solidFill>
                  <a:prstClr val="black">
                    <a:tint val="75000"/>
                  </a:prstClr>
                </a:solidFill>
                <a:latin typeface="Arial"/>
                <a:cs typeface="Cordia New" panose="020B0304020202020204" pitchFamily="34" charset="-34"/>
              </a:rPr>
              <a:pPr defTabSz="1086416">
                <a:defRPr/>
              </a:pPr>
              <a:t>13</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191344" y="6605606"/>
            <a:ext cx="8493872" cy="230832"/>
          </a:xfrm>
          <a:prstGeom prst="rect">
            <a:avLst/>
          </a:prstGeom>
          <a:noFill/>
        </p:spPr>
        <p:txBody>
          <a:bodyPr wrap="square" rtlCol="0">
            <a:spAutoFit/>
          </a:bodyPr>
          <a:lstStyle/>
          <a:p>
            <a:pPr defTabSz="914217"/>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Behavioral Surveillance Surveys and Bio-Behavioral Surveys.</a:t>
            </a:r>
            <a:endParaRPr lang="en-GB" sz="900" dirty="0">
              <a:solidFill>
                <a:prstClr val="black"/>
              </a:solidFill>
              <a:latin typeface="Arial"/>
            </a:endParaRPr>
          </a:p>
        </p:txBody>
      </p:sp>
      <p:graphicFrame>
        <p:nvGraphicFramePr>
          <p:cNvPr id="7" name="Chart 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666747605"/>
              </p:ext>
            </p:extLst>
          </p:nvPr>
        </p:nvGraphicFramePr>
        <p:xfrm>
          <a:off x="769472" y="2348880"/>
          <a:ext cx="10653331" cy="41916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093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67" y="1340768"/>
            <a:ext cx="11613090" cy="1008112"/>
          </a:xfrm>
        </p:spPr>
        <p:txBody>
          <a:bodyPr/>
          <a:lstStyle/>
          <a:p>
            <a:r>
              <a:rPr lang="en-US" dirty="0"/>
              <a:t>Proportion of surveyed transgender who sold sex or had sex with clients, countries where data are available, 2014 – 2020</a:t>
            </a:r>
            <a:br>
              <a:rPr lang="en-US" dirty="0"/>
            </a:br>
            <a:endParaRPr lang="en-GB" dirty="0"/>
          </a:p>
        </p:txBody>
      </p:sp>
      <p:sp>
        <p:nvSpPr>
          <p:cNvPr id="3" name="Slide Number Placeholder 2"/>
          <p:cNvSpPr>
            <a:spLocks noGrp="1"/>
          </p:cNvSpPr>
          <p:nvPr>
            <p:ph type="sldNum" sz="quarter" idx="10"/>
          </p:nvPr>
        </p:nvSpPr>
        <p:spPr/>
        <p:txBody>
          <a:bodyPr/>
          <a:lstStyle/>
          <a:p>
            <a:pPr defTabSz="1086416">
              <a:defRPr/>
            </a:pPr>
            <a:fld id="{9D28C68A-2064-4B7C-AFCD-A80A23DCD611}" type="slidenum">
              <a:rPr lang="th-TH">
                <a:solidFill>
                  <a:prstClr val="black">
                    <a:tint val="75000"/>
                  </a:prstClr>
                </a:solidFill>
                <a:latin typeface="Arial"/>
                <a:cs typeface="Cordia New" panose="020B0304020202020204" pitchFamily="34" charset="-34"/>
              </a:rPr>
              <a:pPr defTabSz="1086416">
                <a:defRPr/>
              </a:pPr>
              <a:t>14</a:t>
            </a:fld>
            <a:endParaRPr lang="th-TH" dirty="0">
              <a:solidFill>
                <a:prstClr val="black">
                  <a:tint val="75000"/>
                </a:prstClr>
              </a:solidFill>
              <a:latin typeface="Arial"/>
              <a:cs typeface="Cordia New" panose="020B0304020202020204" pitchFamily="34" charset="-34"/>
            </a:endParaRPr>
          </a:p>
        </p:txBody>
      </p:sp>
      <p:sp>
        <p:nvSpPr>
          <p:cNvPr id="7" name="TextBox 1"/>
          <p:cNvSpPr txBox="1"/>
          <p:nvPr/>
        </p:nvSpPr>
        <p:spPr>
          <a:xfrm>
            <a:off x="5841941" y="6002101"/>
            <a:ext cx="5542533" cy="365125"/>
          </a:xfrm>
          <a:prstGeom prst="rect">
            <a:avLst/>
          </a:prstGeom>
          <a:ln>
            <a:noFill/>
            <a:prstDash val="dash"/>
          </a:ln>
        </p:spPr>
        <p:txBody>
          <a:bodyPr wrap="square" lIns="108297" tIns="54144" rIns="108297" bIns="5414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defTabSz="1086416"/>
            <a:r>
              <a:rPr lang="en-US" dirty="0">
                <a:solidFill>
                  <a:prstClr val="black"/>
                </a:solidFill>
                <a:latin typeface="Arial"/>
                <a:cs typeface="Arial" pitchFamily="34" charset="0"/>
              </a:rPr>
              <a:t>*mixed survey sample of MSM and TG; **TG living with HIV</a:t>
            </a:r>
            <a:endParaRPr lang="th-TH" dirty="0">
              <a:solidFill>
                <a:prstClr val="black"/>
              </a:solidFill>
              <a:latin typeface="Arial"/>
              <a:cs typeface="Cordia New" panose="020B0304020202020204" pitchFamily="34" charset="-34"/>
            </a:endParaRPr>
          </a:p>
        </p:txBody>
      </p:sp>
      <p:graphicFrame>
        <p:nvGraphicFramePr>
          <p:cNvPr id="8" name="Chart 7"/>
          <p:cNvGraphicFramePr>
            <a:graphicFrameLocks/>
          </p:cNvGraphicFramePr>
          <p:nvPr>
            <p:extLst>
              <p:ext uri="{D42A27DB-BD31-4B8C-83A1-F6EECF244321}">
                <p14:modId xmlns:p14="http://schemas.microsoft.com/office/powerpoint/2010/main" val="443321166"/>
              </p:ext>
            </p:extLst>
          </p:nvPr>
        </p:nvGraphicFramePr>
        <p:xfrm>
          <a:off x="226270" y="2557163"/>
          <a:ext cx="11229187" cy="338193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6C6C9B8-7A4E-4C40-8FD7-B78DDC3B3F41}"/>
              </a:ext>
            </a:extLst>
          </p:cNvPr>
          <p:cNvSpPr txBox="1"/>
          <p:nvPr/>
        </p:nvSpPr>
        <p:spPr>
          <a:xfrm>
            <a:off x="119336" y="6627168"/>
            <a:ext cx="8493872" cy="230832"/>
          </a:xfrm>
          <a:prstGeom prst="rect">
            <a:avLst/>
          </a:prstGeom>
          <a:noFill/>
        </p:spPr>
        <p:txBody>
          <a:bodyPr wrap="square" rtlCol="0">
            <a:spAutoFit/>
          </a:bodyPr>
          <a:lstStyle/>
          <a:p>
            <a:pPr defTabSz="914217" fontAlgn="auto">
              <a:spcBef>
                <a:spcPts val="0"/>
              </a:spcBef>
              <a:spcAft>
                <a:spcPts val="0"/>
              </a:spcAft>
              <a:defRPr/>
            </a:pPr>
            <a:r>
              <a:rPr lang="en-US" sz="900" kern="0" dirty="0">
                <a:solidFill>
                  <a:prstClr val="black"/>
                </a:solidFill>
                <a:latin typeface="Arial"/>
                <a:ea typeface="ＭＳ Ｐゴシック" charset="-128"/>
              </a:rPr>
              <a:t>Source: Prepared by </a:t>
            </a:r>
            <a:r>
              <a:rPr lang="en-US" sz="900" kern="0" dirty="0">
                <a:solidFill>
                  <a:prstClr val="black"/>
                </a:solidFill>
                <a:latin typeface="Arial"/>
                <a:ea typeface="ＭＳ Ｐゴシック" charset="-128"/>
                <a:hlinkClick r:id="rId4"/>
              </a:rPr>
              <a:t>www.aidsdatahub.org</a:t>
            </a:r>
            <a:r>
              <a:rPr lang="en-US" sz="900" kern="0" dirty="0">
                <a:solidFill>
                  <a:prstClr val="black"/>
                </a:solidFill>
                <a:latin typeface="Arial"/>
                <a:ea typeface="ＭＳ Ｐゴシック" charset="-128"/>
              </a:rPr>
              <a:t> based on Behavioral Surveillance Surveys and Integrated Biological and Behavioral Surveillance Surveys.</a:t>
            </a:r>
            <a:endParaRPr lang="en-GB" sz="900" kern="0" dirty="0">
              <a:solidFill>
                <a:prstClr val="black"/>
              </a:solidFill>
              <a:latin typeface="Arial"/>
              <a:ea typeface="ＭＳ Ｐゴシック" charset="-128"/>
            </a:endParaRPr>
          </a:p>
        </p:txBody>
      </p:sp>
    </p:spTree>
    <p:extLst>
      <p:ext uri="{BB962C8B-B14F-4D97-AF65-F5344CB8AC3E}">
        <p14:creationId xmlns:p14="http://schemas.microsoft.com/office/powerpoint/2010/main" val="152307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34" y="1571749"/>
            <a:ext cx="11626573" cy="504000"/>
          </a:xfrm>
        </p:spPr>
        <p:txBody>
          <a:bodyPr/>
          <a:lstStyle/>
          <a:p>
            <a:r>
              <a:rPr lang="en-US" dirty="0"/>
              <a:t>Proportion of transgender people who reported injecting drug use, countries where data is available, 2014-2020</a:t>
            </a:r>
            <a:endParaRPr lang="en-GB" dirty="0"/>
          </a:p>
        </p:txBody>
      </p:sp>
      <p:sp>
        <p:nvSpPr>
          <p:cNvPr id="3" name="Slide Number Placeholder 2"/>
          <p:cNvSpPr>
            <a:spLocks noGrp="1"/>
          </p:cNvSpPr>
          <p:nvPr>
            <p:ph type="sldNum" sz="quarter" idx="10"/>
          </p:nvPr>
        </p:nvSpPr>
        <p:spPr/>
        <p:txBody>
          <a:bodyPr/>
          <a:lstStyle/>
          <a:p>
            <a:pPr defTabSz="1086416">
              <a:defRPr/>
            </a:pPr>
            <a:fld id="{9D28C68A-2064-4B7C-AFCD-A80A23DCD611}" type="slidenum">
              <a:rPr lang="th-TH">
                <a:solidFill>
                  <a:prstClr val="black">
                    <a:tint val="75000"/>
                  </a:prstClr>
                </a:solidFill>
                <a:latin typeface="Arial"/>
                <a:cs typeface="Cordia New" panose="020B0304020202020204" pitchFamily="34" charset="-34"/>
              </a:rPr>
              <a:pPr defTabSz="1086416">
                <a:defRPr/>
              </a:pPr>
              <a:t>15</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119336" y="6607648"/>
            <a:ext cx="8529355" cy="230832"/>
          </a:xfrm>
          <a:prstGeom prst="rect">
            <a:avLst/>
          </a:prstGeom>
          <a:noFill/>
        </p:spPr>
        <p:txBody>
          <a:bodyPr wrap="square" rtlCol="0">
            <a:spAutoFit/>
          </a:bodyPr>
          <a:lstStyle/>
          <a:p>
            <a:pPr defTabSz="914217">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Behavioral Surveillance Surveys and Integrated Biological and Behavioral Surveillance Surveys</a:t>
            </a:r>
            <a:r>
              <a:rPr lang="en-GB" sz="900" dirty="0">
                <a:solidFill>
                  <a:prstClr val="black"/>
                </a:solidFill>
                <a:latin typeface="Arial"/>
              </a:rPr>
              <a:t>.</a:t>
            </a:r>
          </a:p>
        </p:txBody>
      </p:sp>
      <p:graphicFrame>
        <p:nvGraphicFramePr>
          <p:cNvPr id="10" name="Chart 9">
            <a:extLst>
              <a:ext uri="{FF2B5EF4-FFF2-40B4-BE49-F238E27FC236}">
                <a16:creationId xmlns:a16="http://schemas.microsoft.com/office/drawing/2014/main" id="{82CCFC1E-AE3D-4113-B14C-FB94DDEEA1C2}"/>
              </a:ext>
            </a:extLst>
          </p:cNvPr>
          <p:cNvGraphicFramePr>
            <a:graphicFrameLocks/>
          </p:cNvGraphicFramePr>
          <p:nvPr>
            <p:extLst>
              <p:ext uri="{D42A27DB-BD31-4B8C-83A1-F6EECF244321}">
                <p14:modId xmlns:p14="http://schemas.microsoft.com/office/powerpoint/2010/main" val="4029191616"/>
              </p:ext>
            </p:extLst>
          </p:nvPr>
        </p:nvGraphicFramePr>
        <p:xfrm>
          <a:off x="567671" y="2713892"/>
          <a:ext cx="11002063" cy="332268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5"/>
          <p:cNvSpPr txBox="1"/>
          <p:nvPr/>
        </p:nvSpPr>
        <p:spPr>
          <a:xfrm>
            <a:off x="3927362" y="6305364"/>
            <a:ext cx="4282683" cy="261610"/>
          </a:xfrm>
          <a:prstGeom prst="rect">
            <a:avLst/>
          </a:prstGeom>
          <a:noFill/>
          <a:ln>
            <a:no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217"/>
            <a:r>
              <a:rPr lang="en-US" dirty="0">
                <a:solidFill>
                  <a:prstClr val="black"/>
                </a:solidFill>
                <a:latin typeface="Arial"/>
                <a:cs typeface="Arial" panose="020B0604020202020204" pitchFamily="34" charset="0"/>
              </a:rPr>
              <a:t> *  Mixed survey sample of MSM and TG in Port Moresby</a:t>
            </a:r>
          </a:p>
        </p:txBody>
      </p:sp>
    </p:spTree>
    <p:extLst>
      <p:ext uri="{BB962C8B-B14F-4D97-AF65-F5344CB8AC3E}">
        <p14:creationId xmlns:p14="http://schemas.microsoft.com/office/powerpoint/2010/main" val="34357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35360" y="3390900"/>
            <a:ext cx="952936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1484784"/>
            <a:ext cx="11377264" cy="504000"/>
          </a:xfrm>
        </p:spPr>
        <p:txBody>
          <a:bodyPr>
            <a:noAutofit/>
          </a:bodyPr>
          <a:lstStyle/>
          <a:p>
            <a:r>
              <a:rPr lang="en-US" dirty="0"/>
              <a:t>Prevailing stigma, discrimination and violence against transgender people</a:t>
            </a:r>
            <a:endParaRPr lang="th-TH" dirty="0"/>
          </a:p>
        </p:txBody>
      </p:sp>
      <p:sp>
        <p:nvSpPr>
          <p:cNvPr id="6" name="Title 1"/>
          <p:cNvSpPr txBox="1">
            <a:spLocks/>
          </p:cNvSpPr>
          <p:nvPr/>
        </p:nvSpPr>
        <p:spPr>
          <a:xfrm>
            <a:off x="5709862" y="6589471"/>
            <a:ext cx="6120680" cy="26710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Integrated Behavioral and Surveillance Surveys</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5" name="TextBox 1">
            <a:extLst>
              <a:ext uri="{FF2B5EF4-FFF2-40B4-BE49-F238E27FC236}">
                <a16:creationId xmlns:a16="http://schemas.microsoft.com/office/drawing/2014/main" id="{BFE3DDB5-2ED8-47DD-A15E-6AFB922E646E}"/>
              </a:ext>
            </a:extLst>
          </p:cNvPr>
          <p:cNvSpPr txBox="1"/>
          <p:nvPr/>
        </p:nvSpPr>
        <p:spPr>
          <a:xfrm>
            <a:off x="335360" y="6332041"/>
            <a:ext cx="5054565" cy="435080"/>
          </a:xfrm>
          <a:prstGeom prst="rect">
            <a:avLst/>
          </a:prstGeom>
          <a:ln w="19050">
            <a:solidFill>
              <a:schemeClr val="bg1">
                <a:lumMod val="75000"/>
              </a:schemeClr>
            </a:solidFill>
            <a:prstDash val="sysDot"/>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Experienced  in the last 12 months; Arrested – ever arrested in Cambodia and last 12 months in Pakistan Data reported for PNG is a mixed survey sample of MSM and TG   </a:t>
            </a:r>
            <a:endParaRPr kumimoji="0" lang="th-TH" sz="1000" b="0" i="0" u="none" strike="noStrike" kern="1200" cap="none" spc="0" normalizeH="0" baseline="0" noProof="0" dirty="0">
              <a:ln>
                <a:noFill/>
              </a:ln>
              <a:solidFill>
                <a:prstClr val="black"/>
              </a:solidFill>
              <a:effectLst/>
              <a:uLnTx/>
              <a:uFillTx/>
              <a:latin typeface="Arial" panose="020B0604020202020204" pitchFamily="34" charset="0"/>
              <a:ea typeface="+mn-ea"/>
              <a:cs typeface="Cordia New" panose="020B0304020202020204" pitchFamily="34" charset="-34"/>
            </a:endParaRPr>
          </a:p>
        </p:txBody>
      </p:sp>
      <p:graphicFrame>
        <p:nvGraphicFramePr>
          <p:cNvPr id="9" name="Chart 8">
            <a:extLst>
              <a:ext uri="{FF2B5EF4-FFF2-40B4-BE49-F238E27FC236}">
                <a16:creationId xmlns:a16="http://schemas.microsoft.com/office/drawing/2014/main" id="{5C9C6FD2-14A6-4889-B32E-3304F493FBD4}"/>
              </a:ext>
            </a:extLst>
          </p:cNvPr>
          <p:cNvGraphicFramePr>
            <a:graphicFrameLocks/>
          </p:cNvGraphicFramePr>
          <p:nvPr>
            <p:extLst>
              <p:ext uri="{D42A27DB-BD31-4B8C-83A1-F6EECF244321}">
                <p14:modId xmlns:p14="http://schemas.microsoft.com/office/powerpoint/2010/main" val="2873972961"/>
              </p:ext>
            </p:extLst>
          </p:nvPr>
        </p:nvGraphicFramePr>
        <p:xfrm>
          <a:off x="659396" y="1988784"/>
          <a:ext cx="10873208" cy="4398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70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49" y="1507113"/>
            <a:ext cx="11203563" cy="504000"/>
          </a:xfrm>
        </p:spPr>
        <p:txBody>
          <a:bodyPr/>
          <a:lstStyle/>
          <a:p>
            <a:r>
              <a:rPr lang="en-US" dirty="0"/>
              <a:t>Proportion of transgender people with comprehensive HIV knowledge, 2012-2020</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pPr>
                <a:defRPr/>
              </a:pPr>
              <a:t>18</a:t>
            </a:fld>
            <a:endParaRPr lang="th-TH" dirty="0"/>
          </a:p>
        </p:txBody>
      </p:sp>
      <p:graphicFrame>
        <p:nvGraphicFramePr>
          <p:cNvPr id="8" name="Chart 7"/>
          <p:cNvGraphicFramePr>
            <a:graphicFrameLocks/>
          </p:cNvGraphicFramePr>
          <p:nvPr>
            <p:extLst>
              <p:ext uri="{D42A27DB-BD31-4B8C-83A1-F6EECF244321}">
                <p14:modId xmlns:p14="http://schemas.microsoft.com/office/powerpoint/2010/main" val="2888255203"/>
              </p:ext>
            </p:extLst>
          </p:nvPr>
        </p:nvGraphicFramePr>
        <p:xfrm>
          <a:off x="695400" y="2420888"/>
          <a:ext cx="1080120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8074A48-A4B5-482A-AE14-44DBEB24EE42}"/>
              </a:ext>
            </a:extLst>
          </p:cNvPr>
          <p:cNvSpPr txBox="1"/>
          <p:nvPr/>
        </p:nvSpPr>
        <p:spPr>
          <a:xfrm>
            <a:off x="127854" y="6599900"/>
            <a:ext cx="8529355" cy="230832"/>
          </a:xfrm>
          <a:prstGeom prst="rect">
            <a:avLst/>
          </a:prstGeom>
          <a:noFill/>
        </p:spPr>
        <p:txBody>
          <a:bodyPr wrap="square" rtlCol="0">
            <a:spAutoFit/>
          </a:bodyPr>
          <a:lstStyle/>
          <a:p>
            <a:pPr defTabSz="914217">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Behavioral Surveillance Surveys and Integrated Biological and Behavioral Surveillance Surveys</a:t>
            </a:r>
            <a:r>
              <a:rPr lang="en-GB" sz="900" dirty="0">
                <a:solidFill>
                  <a:prstClr val="black"/>
                </a:solidFill>
                <a:latin typeface="Arial"/>
              </a:rPr>
              <a:t>.</a:t>
            </a:r>
          </a:p>
        </p:txBody>
      </p:sp>
      <p:sp>
        <p:nvSpPr>
          <p:cNvPr id="4" name="TextBox 5">
            <a:extLst>
              <a:ext uri="{FF2B5EF4-FFF2-40B4-BE49-F238E27FC236}">
                <a16:creationId xmlns:a16="http://schemas.microsoft.com/office/drawing/2014/main" id="{17550099-7A96-CD9F-65BE-55D137CCE718}"/>
              </a:ext>
            </a:extLst>
          </p:cNvPr>
          <p:cNvSpPr txBox="1"/>
          <p:nvPr/>
        </p:nvSpPr>
        <p:spPr>
          <a:xfrm>
            <a:off x="1775520" y="6184494"/>
            <a:ext cx="5798928" cy="276898"/>
          </a:xfrm>
          <a:prstGeom prst="rect">
            <a:avLst/>
          </a:prstGeom>
          <a:noFill/>
          <a:ln>
            <a:no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0" dirty="0"/>
              <a:t>*TG living with HIV</a:t>
            </a:r>
          </a:p>
        </p:txBody>
      </p:sp>
    </p:spTree>
    <p:extLst>
      <p:ext uri="{BB962C8B-B14F-4D97-AF65-F5344CB8AC3E}">
        <p14:creationId xmlns:p14="http://schemas.microsoft.com/office/powerpoint/2010/main" val="231617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1368" y="2170787"/>
            <a:ext cx="10941258" cy="4642920"/>
            <a:chOff x="736166" y="908720"/>
            <a:chExt cx="8407834" cy="6011072"/>
          </a:xfrm>
        </p:grpSpPr>
        <p:graphicFrame>
          <p:nvGraphicFramePr>
            <p:cNvPr id="7" name="Chart 6"/>
            <p:cNvGraphicFramePr>
              <a:graphicFrameLocks/>
            </p:cNvGraphicFramePr>
            <p:nvPr/>
          </p:nvGraphicFramePr>
          <p:xfrm>
            <a:off x="736166" y="1052736"/>
            <a:ext cx="1404000" cy="140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736166" y="2540421"/>
            <a:ext cx="1404000" cy="140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nvGraphicFramePr>
          <p:xfrm>
            <a:off x="736166" y="4028106"/>
            <a:ext cx="1404000" cy="140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nvGraphicFramePr>
          <p:xfrm>
            <a:off x="736166" y="5515792"/>
            <a:ext cx="1404000" cy="1404000"/>
          </p:xfrm>
          <a:graphic>
            <a:graphicData uri="http://schemas.openxmlformats.org/drawingml/2006/chart">
              <c:chart xmlns:c="http://schemas.openxmlformats.org/drawingml/2006/chart" xmlns:r="http://schemas.openxmlformats.org/officeDocument/2006/relationships" r:id="rId6"/>
            </a:graphicData>
          </a:graphic>
        </p:graphicFrame>
        <p:cxnSp>
          <p:nvCxnSpPr>
            <p:cNvPr id="12" name="Straight Connector 11"/>
            <p:cNvCxnSpPr/>
            <p:nvPr/>
          </p:nvCxnSpPr>
          <p:spPr>
            <a:xfrm>
              <a:off x="994450" y="2420888"/>
              <a:ext cx="590400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4450" y="5373216"/>
              <a:ext cx="590400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4450" y="3915841"/>
              <a:ext cx="590400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5576" y="908720"/>
              <a:ext cx="1728191" cy="458135"/>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a:ea typeface="+mn-ea"/>
                  <a:cs typeface="+mn-cs"/>
                </a:rPr>
                <a:t>In India…</a:t>
              </a:r>
              <a:endParaRPr kumimoji="0" lang="en-GB" sz="17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p:cNvSpPr txBox="1"/>
            <p:nvPr/>
          </p:nvSpPr>
          <p:spPr>
            <a:xfrm>
              <a:off x="770190" y="2401142"/>
              <a:ext cx="1728191" cy="458135"/>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a:ea typeface="+mn-ea"/>
                  <a:cs typeface="+mn-cs"/>
                </a:rPr>
                <a:t>In Bangladesh…</a:t>
              </a:r>
              <a:endParaRPr kumimoji="0" lang="en-GB" sz="1700" b="1"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p:cNvSpPr txBox="1"/>
            <p:nvPr/>
          </p:nvSpPr>
          <p:spPr>
            <a:xfrm>
              <a:off x="768102" y="3891406"/>
              <a:ext cx="1728191" cy="458135"/>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a:ea typeface="+mn-ea"/>
                  <a:cs typeface="+mn-cs"/>
                </a:rPr>
                <a:t>In Cambodia…</a:t>
              </a:r>
              <a:endParaRPr kumimoji="0" lang="en-GB" sz="17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extBox 17"/>
            <p:cNvSpPr txBox="1"/>
            <p:nvPr/>
          </p:nvSpPr>
          <p:spPr>
            <a:xfrm>
              <a:off x="768102" y="5378522"/>
              <a:ext cx="1728191" cy="458135"/>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a:ea typeface="+mn-ea"/>
                  <a:cs typeface="+mn-cs"/>
                </a:rPr>
                <a:t>In Pakistan…</a:t>
              </a:r>
              <a:endParaRPr kumimoji="0" lang="en-GB" sz="1700" b="1" i="0" u="none" strike="noStrike" kern="1200" cap="none" spc="0" normalizeH="0" baseline="0" noProof="0" dirty="0">
                <a:ln>
                  <a:noFill/>
                </a:ln>
                <a:solidFill>
                  <a:prstClr val="black"/>
                </a:solidFill>
                <a:effectLst/>
                <a:uLnTx/>
                <a:uFillTx/>
                <a:latin typeface="Arial"/>
                <a:ea typeface="+mn-ea"/>
                <a:cs typeface="+mn-cs"/>
              </a:endParaRPr>
            </a:p>
          </p:txBody>
        </p:sp>
        <p:sp>
          <p:nvSpPr>
            <p:cNvPr id="19" name="TextBox 18"/>
            <p:cNvSpPr txBox="1"/>
            <p:nvPr/>
          </p:nvSpPr>
          <p:spPr>
            <a:xfrm>
              <a:off x="2412804" y="1046066"/>
              <a:ext cx="2232248" cy="1414243"/>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F26B73"/>
                  </a:solidFill>
                  <a:effectLst/>
                  <a:uLnTx/>
                  <a:uFillTx/>
                  <a:latin typeface="Arial"/>
                  <a:ea typeface="+mn-ea"/>
                  <a:cs typeface="+mn-cs"/>
                </a:rPr>
                <a:t>1 </a:t>
              </a:r>
              <a:r>
                <a:rPr kumimoji="0" lang="en-US" sz="3299" b="1" i="0" u="none" strike="noStrike" kern="1200" cap="none" spc="0" normalizeH="0" baseline="0" noProof="0" dirty="0">
                  <a:ln>
                    <a:noFill/>
                  </a:ln>
                  <a:solidFill>
                    <a:srgbClr val="F26B73"/>
                  </a:solidFill>
                  <a:effectLst/>
                  <a:uLnTx/>
                  <a:uFillTx/>
                  <a:latin typeface="Arial"/>
                  <a:ea typeface="+mn-ea"/>
                  <a:cs typeface="+mn-cs"/>
                </a:rPr>
                <a:t>in</a:t>
              </a:r>
              <a:r>
                <a:rPr kumimoji="0" lang="en-US" sz="4799" b="1" i="0" u="none" strike="noStrike" kern="1200" cap="none" spc="0" normalizeH="0" baseline="0" noProof="0" dirty="0">
                  <a:ln>
                    <a:noFill/>
                  </a:ln>
                  <a:solidFill>
                    <a:srgbClr val="F26B73"/>
                  </a:solidFill>
                  <a:effectLst/>
                  <a:uLnTx/>
                  <a:uFillTx/>
                  <a:latin typeface="Arial"/>
                  <a:ea typeface="+mn-ea"/>
                  <a:cs typeface="+mn-cs"/>
                </a:rPr>
                <a:t> 5</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lumMod val="50000"/>
                    </a:prstClr>
                  </a:solidFill>
                  <a:effectLst/>
                  <a:uLnTx/>
                  <a:uFillTx/>
                  <a:latin typeface="Arial"/>
                  <a:ea typeface="+mn-ea"/>
                  <a:cs typeface="+mn-cs"/>
                </a:rPr>
                <a:t>Transgender women</a:t>
              </a:r>
              <a:endParaRPr kumimoji="0" lang="en-GB" sz="17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0" name="TextBox 19"/>
            <p:cNvSpPr txBox="1"/>
            <p:nvPr/>
          </p:nvSpPr>
          <p:spPr>
            <a:xfrm>
              <a:off x="2412804" y="2444470"/>
              <a:ext cx="2232248" cy="1414243"/>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C54C3F"/>
                  </a:solidFill>
                  <a:effectLst/>
                  <a:uLnTx/>
                  <a:uFillTx/>
                  <a:latin typeface="Arial"/>
                  <a:ea typeface="+mn-ea"/>
                  <a:cs typeface="+mn-cs"/>
                </a:rPr>
                <a:t>1 </a:t>
              </a:r>
              <a:r>
                <a:rPr kumimoji="0" lang="en-US" sz="3299" b="1" i="0" u="none" strike="noStrike" kern="1200" cap="none" spc="0" normalizeH="0" baseline="0" noProof="0" dirty="0">
                  <a:ln>
                    <a:noFill/>
                  </a:ln>
                  <a:solidFill>
                    <a:srgbClr val="C54C3F"/>
                  </a:solidFill>
                  <a:effectLst/>
                  <a:uLnTx/>
                  <a:uFillTx/>
                  <a:latin typeface="Arial"/>
                  <a:ea typeface="+mn-ea"/>
                  <a:cs typeface="+mn-cs"/>
                </a:rPr>
                <a:t>in</a:t>
              </a:r>
              <a:r>
                <a:rPr kumimoji="0" lang="en-US" sz="4799" b="1" i="0" u="none" strike="noStrike" kern="1200" cap="none" spc="0" normalizeH="0" baseline="0" noProof="0" dirty="0">
                  <a:ln>
                    <a:noFill/>
                  </a:ln>
                  <a:solidFill>
                    <a:srgbClr val="C54C3F"/>
                  </a:solidFill>
                  <a:effectLst/>
                  <a:uLnTx/>
                  <a:uFillTx/>
                  <a:latin typeface="Arial"/>
                  <a:ea typeface="+mn-ea"/>
                  <a:cs typeface="+mn-cs"/>
                </a:rPr>
                <a:t> 4</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lumMod val="50000"/>
                    </a:prstClr>
                  </a:solidFill>
                  <a:effectLst/>
                  <a:uLnTx/>
                  <a:uFillTx/>
                  <a:latin typeface="Arial"/>
                  <a:ea typeface="+mn-ea"/>
                  <a:cs typeface="+mn-cs"/>
                </a:rPr>
                <a:t>Transgender women</a:t>
              </a:r>
              <a:endParaRPr kumimoji="0" lang="en-GB" sz="17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1" name="TextBox 20"/>
            <p:cNvSpPr txBox="1"/>
            <p:nvPr/>
          </p:nvSpPr>
          <p:spPr>
            <a:xfrm>
              <a:off x="2412804" y="3936101"/>
              <a:ext cx="2232248" cy="1414243"/>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FF9900"/>
                  </a:solidFill>
                  <a:effectLst/>
                  <a:uLnTx/>
                  <a:uFillTx/>
                  <a:latin typeface="Arial"/>
                  <a:ea typeface="+mn-ea"/>
                  <a:cs typeface="+mn-cs"/>
                </a:rPr>
                <a:t>1 </a:t>
              </a:r>
              <a:r>
                <a:rPr kumimoji="0" lang="en-US" sz="3299" b="1" i="0" u="none" strike="noStrike" kern="1200" cap="none" spc="0" normalizeH="0" baseline="0" noProof="0" dirty="0">
                  <a:ln>
                    <a:noFill/>
                  </a:ln>
                  <a:solidFill>
                    <a:srgbClr val="FF9900"/>
                  </a:solidFill>
                  <a:effectLst/>
                  <a:uLnTx/>
                  <a:uFillTx/>
                  <a:latin typeface="Arial"/>
                  <a:ea typeface="+mn-ea"/>
                  <a:cs typeface="+mn-cs"/>
                </a:rPr>
                <a:t>in</a:t>
              </a:r>
              <a:r>
                <a:rPr kumimoji="0" lang="en-US" sz="4799" b="1" i="0" u="none" strike="noStrike" kern="1200" cap="none" spc="0" normalizeH="0" baseline="0" noProof="0" dirty="0">
                  <a:ln>
                    <a:noFill/>
                  </a:ln>
                  <a:solidFill>
                    <a:srgbClr val="FF9900"/>
                  </a:solidFill>
                  <a:effectLst/>
                  <a:uLnTx/>
                  <a:uFillTx/>
                  <a:latin typeface="Arial"/>
                  <a:ea typeface="+mn-ea"/>
                  <a:cs typeface="+mn-cs"/>
                </a:rPr>
                <a:t> 5</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lumMod val="50000"/>
                    </a:prstClr>
                  </a:solidFill>
                  <a:effectLst/>
                  <a:uLnTx/>
                  <a:uFillTx/>
                  <a:latin typeface="Arial"/>
                  <a:ea typeface="+mn-ea"/>
                  <a:cs typeface="+mn-cs"/>
                </a:rPr>
                <a:t>Transgender women</a:t>
              </a:r>
              <a:endParaRPr kumimoji="0" lang="en-GB" sz="17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2" name="TextBox 21"/>
            <p:cNvSpPr txBox="1"/>
            <p:nvPr/>
          </p:nvSpPr>
          <p:spPr>
            <a:xfrm>
              <a:off x="2412804" y="5427732"/>
              <a:ext cx="2232248" cy="1414243"/>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FB5033"/>
                  </a:solidFill>
                  <a:effectLst/>
                  <a:uLnTx/>
                  <a:uFillTx/>
                  <a:latin typeface="Arial"/>
                  <a:ea typeface="+mn-ea"/>
                  <a:cs typeface="+mn-cs"/>
                </a:rPr>
                <a:t>1 </a:t>
              </a:r>
              <a:r>
                <a:rPr kumimoji="0" lang="en-US" sz="3299" b="1" i="0" u="none" strike="noStrike" kern="1200" cap="none" spc="0" normalizeH="0" baseline="0" noProof="0" dirty="0">
                  <a:ln>
                    <a:noFill/>
                  </a:ln>
                  <a:solidFill>
                    <a:srgbClr val="FB5033"/>
                  </a:solidFill>
                  <a:effectLst/>
                  <a:uLnTx/>
                  <a:uFillTx/>
                  <a:latin typeface="Arial"/>
                  <a:ea typeface="+mn-ea"/>
                  <a:cs typeface="+mn-cs"/>
                </a:rPr>
                <a:t>in</a:t>
              </a:r>
              <a:r>
                <a:rPr kumimoji="0" lang="en-US" sz="4799" b="1" i="0" u="none" strike="noStrike" kern="1200" cap="none" spc="0" normalizeH="0" baseline="0" noProof="0" dirty="0">
                  <a:ln>
                    <a:noFill/>
                  </a:ln>
                  <a:solidFill>
                    <a:srgbClr val="FB5033"/>
                  </a:solidFill>
                  <a:effectLst/>
                  <a:uLnTx/>
                  <a:uFillTx/>
                  <a:latin typeface="Arial"/>
                  <a:ea typeface="+mn-ea"/>
                  <a:cs typeface="+mn-cs"/>
                </a:rPr>
                <a:t> 6</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lumMod val="50000"/>
                    </a:prstClr>
                  </a:solidFill>
                  <a:effectLst/>
                  <a:uLnTx/>
                  <a:uFillTx/>
                  <a:latin typeface="Arial"/>
                  <a:ea typeface="+mn-ea"/>
                  <a:cs typeface="+mn-cs"/>
                </a:rPr>
                <a:t>Transgender women</a:t>
              </a:r>
              <a:endParaRPr kumimoji="0" lang="en-GB" sz="17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 name="TextBox 1"/>
            <p:cNvSpPr txBox="1"/>
            <p:nvPr/>
          </p:nvSpPr>
          <p:spPr>
            <a:xfrm>
              <a:off x="4645052" y="1232519"/>
              <a:ext cx="4031405" cy="1175217"/>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experienced </a:t>
              </a:r>
              <a:r>
                <a:rPr kumimoji="0" lang="en-US" sz="2899" b="1" i="0" u="none" strike="noStrike" kern="1200" cap="none" spc="0" normalizeH="0" baseline="0" noProof="0" dirty="0">
                  <a:ln>
                    <a:noFill/>
                  </a:ln>
                  <a:solidFill>
                    <a:srgbClr val="F26B73"/>
                  </a:solidFill>
                  <a:effectLst/>
                  <a:uLnTx/>
                  <a:uFillTx/>
                  <a:latin typeface="Arial"/>
                  <a:ea typeface="+mn-ea"/>
                  <a:cs typeface="+mn-cs"/>
                </a:rPr>
                <a:t>sexual violence </a:t>
              </a:r>
              <a:r>
                <a:rPr kumimoji="0" lang="en-US" sz="2400" b="0" i="0" u="none" strike="noStrike" kern="1200" cap="none" spc="0" normalizeH="0" baseline="0" noProof="0" dirty="0">
                  <a:ln>
                    <a:noFill/>
                  </a:ln>
                  <a:solidFill>
                    <a:prstClr val="black"/>
                  </a:solidFill>
                  <a:effectLst/>
                  <a:uLnTx/>
                  <a:uFillTx/>
                  <a:latin typeface="Arial"/>
                  <a:ea typeface="+mn-ea"/>
                  <a:cs typeface="+mn-cs"/>
                </a:rPr>
                <a:t>in last 12 months </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p:cNvSpPr txBox="1"/>
            <p:nvPr/>
          </p:nvSpPr>
          <p:spPr>
            <a:xfrm>
              <a:off x="4644008" y="2537697"/>
              <a:ext cx="4031405" cy="1175217"/>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reported being</a:t>
              </a:r>
              <a:r>
                <a:rPr kumimoji="0" lang="en-US" sz="2899" b="1" i="0" u="none" strike="noStrike" kern="1200" cap="none" spc="0" normalizeH="0" baseline="0" noProof="0" dirty="0">
                  <a:ln>
                    <a:noFill/>
                  </a:ln>
                  <a:solidFill>
                    <a:srgbClr val="C54C3F"/>
                  </a:solidFill>
                  <a:effectLst/>
                  <a:uLnTx/>
                  <a:uFillTx/>
                  <a:latin typeface="Arial"/>
                  <a:ea typeface="+mn-ea"/>
                  <a:cs typeface="+mn-cs"/>
                </a:rPr>
                <a:t> raped </a:t>
              </a:r>
              <a:r>
                <a:rPr kumimoji="0" lang="en-US" sz="2400" b="0" i="0" u="none" strike="noStrike" kern="1200" cap="none" spc="0" normalizeH="0" baseline="0" noProof="0" dirty="0">
                  <a:ln>
                    <a:noFill/>
                  </a:ln>
                  <a:solidFill>
                    <a:prstClr val="black"/>
                  </a:solidFill>
                  <a:effectLst/>
                  <a:uLnTx/>
                  <a:uFillTx/>
                  <a:latin typeface="Arial"/>
                  <a:ea typeface="+mn-ea"/>
                  <a:cs typeface="+mn-cs"/>
                </a:rPr>
                <a:t>in last 12 months </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p:cNvSpPr txBox="1"/>
            <p:nvPr/>
          </p:nvSpPr>
          <p:spPr>
            <a:xfrm>
              <a:off x="4644008" y="4122555"/>
              <a:ext cx="4392488" cy="1175217"/>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have been </a:t>
              </a:r>
              <a:r>
                <a:rPr kumimoji="0" lang="en-US" sz="2899" b="1" i="0" u="none" strike="noStrike" kern="1200" cap="none" spc="0" normalizeH="0" baseline="0" noProof="0" dirty="0">
                  <a:ln>
                    <a:noFill/>
                  </a:ln>
                  <a:solidFill>
                    <a:srgbClr val="FF9900"/>
                  </a:solidFill>
                  <a:effectLst/>
                  <a:uLnTx/>
                  <a:uFillTx/>
                  <a:latin typeface="Arial"/>
                  <a:ea typeface="+mn-ea"/>
                  <a:cs typeface="+mn-cs"/>
                </a:rPr>
                <a:t>denied/thrown out </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of a housing in </a:t>
              </a:r>
              <a:r>
                <a:rPr kumimoji="0" lang="en-US" sz="2400" b="0" i="0" u="none" strike="noStrike" kern="1200" cap="none" spc="0" normalizeH="0" baseline="0" noProof="0">
                  <a:ln>
                    <a:noFill/>
                  </a:ln>
                  <a:solidFill>
                    <a:prstClr val="black"/>
                  </a:solidFill>
                  <a:effectLst/>
                  <a:uLnTx/>
                  <a:uFillTx/>
                  <a:latin typeface="Arial"/>
                  <a:ea typeface="+mn-ea"/>
                  <a:cs typeface="+mn-cs"/>
                </a:rPr>
                <a:t>their life-time</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p:cNvSpPr txBox="1"/>
            <p:nvPr/>
          </p:nvSpPr>
          <p:spPr>
            <a:xfrm>
              <a:off x="4646096" y="5520959"/>
              <a:ext cx="4497904" cy="1175217"/>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have been </a:t>
              </a:r>
              <a:r>
                <a:rPr kumimoji="0" lang="en-US" sz="2899" b="1" i="0" u="none" strike="noStrike" kern="1200" cap="none" spc="0" normalizeH="0" baseline="0" noProof="0" dirty="0">
                  <a:ln>
                    <a:noFill/>
                  </a:ln>
                  <a:solidFill>
                    <a:srgbClr val="FB5033"/>
                  </a:solidFill>
                  <a:effectLst/>
                  <a:uLnTx/>
                  <a:uFillTx/>
                  <a:latin typeface="Arial"/>
                  <a:ea typeface="+mn-ea"/>
                  <a:cs typeface="+mn-cs"/>
                </a:rPr>
                <a:t>denied healthcare</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in their life-time</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 name="TextBox 25"/>
          <p:cNvSpPr txBox="1"/>
          <p:nvPr/>
        </p:nvSpPr>
        <p:spPr>
          <a:xfrm>
            <a:off x="5015880" y="6627196"/>
            <a:ext cx="7054910" cy="247845"/>
          </a:xfrm>
          <a:prstGeom prst="rect">
            <a:avLst/>
          </a:prstGeom>
          <a:noFill/>
        </p:spPr>
        <p:txBody>
          <a:bodyPr wrap="square" lIns="108297" tIns="54144" rIns="108297" bIns="54144" rtlCol="0">
            <a:spAutoFit/>
          </a:bodyPr>
          <a:lstStyle/>
          <a:p>
            <a:pPr marL="0" marR="0" lvl="0" indent="0" algn="r" defTabSz="108641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hlinkClick r:id="rId7"/>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based on Integrated Biological and Behavioral Surveillance Surveys </a:t>
            </a:r>
            <a:endParaRPr kumimoji="0" lang="en-GB"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4" name="Rectangle 3"/>
          <p:cNvSpPr/>
          <p:nvPr/>
        </p:nvSpPr>
        <p:spPr>
          <a:xfrm>
            <a:off x="27682" y="-747134"/>
            <a:ext cx="12476874" cy="918592"/>
          </a:xfrm>
          <a:prstGeom prst="rect">
            <a:avLst/>
          </a:prstGeom>
          <a:noFill/>
        </p:spPr>
        <p:txBody>
          <a:bodyPr lIns="108297" tIns="54144" rIns="108297" bIns="54144"/>
          <a:lstStyle/>
          <a:p>
            <a:pPr marL="0" marR="0" lvl="0" indent="0" algn="ctr" defTabSz="1086416" rtl="0" eaLnBrk="1" fontAlgn="auto" latinLnBrk="0" hangingPunct="1">
              <a:lnSpc>
                <a:spcPct val="100000"/>
              </a:lnSpc>
              <a:spcBef>
                <a:spcPct val="0"/>
              </a:spcBef>
              <a:spcAft>
                <a:spcPts val="0"/>
              </a:spcAft>
              <a:buClrTx/>
              <a:buSzTx/>
              <a:buFontTx/>
              <a:buNone/>
              <a:tabLst/>
              <a:defRPr/>
            </a:pPr>
            <a:endParaRPr kumimoji="0" lang="en-GB" sz="2899" b="1" i="0" u="none" strike="noStrike" kern="1200" cap="none" spc="0" normalizeH="0" baseline="0" noProof="0" dirty="0">
              <a:ln>
                <a:noFill/>
              </a:ln>
              <a:solidFill>
                <a:srgbClr val="00B0F0"/>
              </a:solidFill>
              <a:effectLst/>
              <a:uLnTx/>
              <a:uFillTx/>
              <a:latin typeface="Arial"/>
              <a:ea typeface="+mn-ea"/>
              <a:cs typeface="Arial" pitchFamily="34" charset="0"/>
            </a:endParaRPr>
          </a:p>
        </p:txBody>
      </p:sp>
      <p:sp>
        <p:nvSpPr>
          <p:cNvPr id="5" name="Title 4"/>
          <p:cNvSpPr>
            <a:spLocks noGrp="1"/>
          </p:cNvSpPr>
          <p:nvPr>
            <p:ph type="title"/>
          </p:nvPr>
        </p:nvSpPr>
        <p:spPr>
          <a:xfrm>
            <a:off x="206954" y="1264042"/>
            <a:ext cx="11649686" cy="380343"/>
          </a:xfrm>
        </p:spPr>
        <p:txBody>
          <a:bodyPr/>
          <a:lstStyle/>
          <a:p>
            <a:r>
              <a:rPr lang="en-GB" sz="2400" dirty="0"/>
              <a:t>Social justice and human rights are fundamental to address the public health needs of transgender women</a:t>
            </a:r>
            <a:br>
              <a:rPr lang="en-GB" sz="2400" dirty="0"/>
            </a:br>
            <a:endParaRPr lang="en-GB" sz="2400" dirty="0"/>
          </a:p>
        </p:txBody>
      </p:sp>
    </p:spTree>
    <p:extLst>
      <p:ext uri="{BB962C8B-B14F-4D97-AF65-F5344CB8AC3E}">
        <p14:creationId xmlns:p14="http://schemas.microsoft.com/office/powerpoint/2010/main" val="357166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pPr>
                <a:defRPr/>
              </a:pPr>
              <a:t>2</a:t>
            </a:fld>
            <a:endParaRPr lang="th-TH" dirty="0"/>
          </a:p>
        </p:txBody>
      </p:sp>
      <p:sp>
        <p:nvSpPr>
          <p:cNvPr id="29699" name="Subtitle 4"/>
          <p:cNvSpPr>
            <a:spLocks noGrp="1"/>
          </p:cNvSpPr>
          <p:nvPr>
            <p:ph type="subTitle" idx="1"/>
          </p:nvPr>
        </p:nvSpPr>
        <p:spPr bwMode="auto">
          <a:xfrm>
            <a:off x="570086" y="2492896"/>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 action="ppaction://noaction"/>
              </a:rPr>
              <a:t>Data availability and population size estimates</a:t>
            </a:r>
            <a:endParaRPr lang="en-US" dirty="0">
              <a:cs typeface="Cordia New" pitchFamily="34" charset="-34"/>
            </a:endParaRPr>
          </a:p>
          <a:p>
            <a:pPr fontAlgn="base">
              <a:spcAft>
                <a:spcPct val="0"/>
              </a:spcAft>
            </a:pPr>
            <a:r>
              <a:rPr lang="en-US" dirty="0">
                <a:cs typeface="Cordia New" pitchFamily="34" charset="-34"/>
                <a:hlinkClick r:id="rId2"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3"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4"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5" action="ppaction://hlinksldjump"/>
              </a:rPr>
              <a:t>National response </a:t>
            </a:r>
            <a:endParaRPr lang="en-US" dirty="0">
              <a:cs typeface="Cordia New" pitchFamily="34" charset="-34"/>
            </a:endParaRPr>
          </a:p>
        </p:txBody>
      </p:sp>
      <p:sp>
        <p:nvSpPr>
          <p:cNvPr id="29700" name="Title 3"/>
          <p:cNvSpPr>
            <a:spLocks noGrp="1"/>
          </p:cNvSpPr>
          <p:nvPr>
            <p:ph type="title"/>
          </p:nvPr>
        </p:nvSpPr>
        <p:spPr bwMode="auto">
          <a:xfrm>
            <a:off x="407368" y="1556792"/>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9E6A-7020-D44F-D22D-8595900558DA}"/>
              </a:ext>
            </a:extLst>
          </p:cNvPr>
          <p:cNvSpPr>
            <a:spLocks noGrp="1"/>
          </p:cNvSpPr>
          <p:nvPr>
            <p:ph type="title"/>
          </p:nvPr>
        </p:nvSpPr>
        <p:spPr>
          <a:xfrm>
            <a:off x="226476" y="1571613"/>
            <a:ext cx="11702172" cy="504000"/>
          </a:xfrm>
        </p:spPr>
        <p:txBody>
          <a:bodyPr/>
          <a:lstStyle/>
          <a:p>
            <a:r>
              <a:rPr lang="en-US" dirty="0"/>
              <a:t>Prevention coverage among key populations, Asia and the Pacific, 2018–2022</a:t>
            </a:r>
            <a:br>
              <a:rPr lang="en-US" dirty="0"/>
            </a:br>
            <a:endParaRPr lang="en-US" dirty="0"/>
          </a:p>
        </p:txBody>
      </p:sp>
      <p:sp>
        <p:nvSpPr>
          <p:cNvPr id="3" name="Slide Number Placeholder 2">
            <a:extLst>
              <a:ext uri="{FF2B5EF4-FFF2-40B4-BE49-F238E27FC236}">
                <a16:creationId xmlns:a16="http://schemas.microsoft.com/office/drawing/2014/main" id="{D6E9D498-77CB-7A20-38AA-9685040E3B7E}"/>
              </a:ext>
            </a:extLst>
          </p:cNvPr>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21</a:t>
            </a:fld>
            <a:endParaRPr lang="th-TH" dirty="0">
              <a:solidFill>
                <a:prstClr val="black">
                  <a:tint val="75000"/>
                </a:prstClr>
              </a:solidFill>
            </a:endParaRPr>
          </a:p>
        </p:txBody>
      </p:sp>
      <p:graphicFrame>
        <p:nvGraphicFramePr>
          <p:cNvPr id="4" name="Chart 3">
            <a:extLst>
              <a:ext uri="{FF2B5EF4-FFF2-40B4-BE49-F238E27FC236}">
                <a16:creationId xmlns:a16="http://schemas.microsoft.com/office/drawing/2014/main" id="{572AD8A6-C632-5534-E701-8735C9550995}"/>
              </a:ext>
            </a:extLst>
          </p:cNvPr>
          <p:cNvGraphicFramePr>
            <a:graphicFrameLocks/>
          </p:cNvGraphicFramePr>
          <p:nvPr>
            <p:extLst>
              <p:ext uri="{D42A27DB-BD31-4B8C-83A1-F6EECF244321}">
                <p14:modId xmlns:p14="http://schemas.microsoft.com/office/powerpoint/2010/main" val="1578605328"/>
              </p:ext>
            </p:extLst>
          </p:nvPr>
        </p:nvGraphicFramePr>
        <p:xfrm>
          <a:off x="1991544" y="1829748"/>
          <a:ext cx="6182256" cy="4665699"/>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9B6C358D-2C6D-D1D5-2D67-4FEE2D40BCD9}"/>
              </a:ext>
            </a:extLst>
          </p:cNvPr>
          <p:cNvGrpSpPr/>
          <p:nvPr/>
        </p:nvGrpSpPr>
        <p:grpSpPr>
          <a:xfrm>
            <a:off x="8400256" y="2718066"/>
            <a:ext cx="3337881" cy="2889062"/>
            <a:chOff x="8832459" y="2057721"/>
            <a:chExt cx="3337881" cy="2889062"/>
          </a:xfrm>
        </p:grpSpPr>
        <p:sp>
          <p:nvSpPr>
            <p:cNvPr id="6" name="TextBox 3">
              <a:extLst>
                <a:ext uri="{FF2B5EF4-FFF2-40B4-BE49-F238E27FC236}">
                  <a16:creationId xmlns:a16="http://schemas.microsoft.com/office/drawing/2014/main" id="{AB834108-1EF2-D82B-45F9-064965CC8CDD}"/>
                </a:ext>
              </a:extLst>
            </p:cNvPr>
            <p:cNvSpPr txBox="1"/>
            <p:nvPr/>
          </p:nvSpPr>
          <p:spPr>
            <a:xfrm>
              <a:off x="9168541" y="4616524"/>
              <a:ext cx="2171620" cy="307777"/>
            </a:xfrm>
            <a:prstGeom prst="rect">
              <a:avLst/>
            </a:prstGeom>
            <a:noFill/>
          </p:spPr>
          <p:txBody>
            <a:bodyPr wrap="square">
              <a:spAutoFit/>
            </a:bodyPr>
            <a:lstStyle>
              <a:defPPr>
                <a:defRPr lang="en-US"/>
              </a:defPPr>
              <a:lvl1pPr>
                <a:defRPr sz="1400">
                  <a:latin typeface="Arial Nova" panose="020B0504020202020204" pitchFamily="34" charset="0"/>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Nova" panose="020B0504020202020204" pitchFamily="34" charset="0"/>
                  <a:cs typeface="+mn-cs"/>
                </a:rPr>
                <a:t>Regional median*</a:t>
              </a:r>
            </a:p>
          </p:txBody>
        </p:sp>
        <p:sp>
          <p:nvSpPr>
            <p:cNvPr id="7" name="Oval 6">
              <a:extLst>
                <a:ext uri="{FF2B5EF4-FFF2-40B4-BE49-F238E27FC236}">
                  <a16:creationId xmlns:a16="http://schemas.microsoft.com/office/drawing/2014/main" id="{11CAFE1A-5B93-F1B8-19B7-EE9177D95406}"/>
                </a:ext>
              </a:extLst>
            </p:cNvPr>
            <p:cNvSpPr/>
            <p:nvPr/>
          </p:nvSpPr>
          <p:spPr>
            <a:xfrm>
              <a:off x="8925501" y="2102819"/>
              <a:ext cx="182880" cy="182880"/>
            </a:xfrm>
            <a:prstGeom prst="ellipse">
              <a:avLst/>
            </a:prstGeom>
            <a:solidFill>
              <a:srgbClr val="FF66FF"/>
            </a:solidFill>
            <a:ln w="6350" cap="flat" cmpd="sng" algn="ctr">
              <a:noFill/>
              <a:prstDash val="solid"/>
              <a:miter lim="800000"/>
            </a:ln>
            <a:effectLst>
              <a:outerShdw sx="1000" sy="1000" rotWithShape="0">
                <a:srgbClr val="000000"/>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27621404-5FC0-254B-ABF3-B4704C591E44}"/>
                </a:ext>
              </a:extLst>
            </p:cNvPr>
            <p:cNvSpPr/>
            <p:nvPr/>
          </p:nvSpPr>
          <p:spPr>
            <a:xfrm>
              <a:off x="8925501" y="3987431"/>
              <a:ext cx="182880" cy="182880"/>
            </a:xfrm>
            <a:prstGeom prst="ellipse">
              <a:avLst/>
            </a:prstGeom>
            <a:solidFill>
              <a:srgbClr val="00CCFF"/>
            </a:solidFill>
            <a:ln w="6350" cap="flat" cmpd="sng" algn="ctr">
              <a:noFill/>
              <a:prstDash val="solid"/>
              <a:miter lim="800000"/>
            </a:ln>
            <a:effectLst>
              <a:outerShdw sx="1000" sy="1000" rotWithShape="0">
                <a:srgbClr val="000000"/>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06F626CE-72E4-C131-29A5-1B9A62992F8F}"/>
                </a:ext>
              </a:extLst>
            </p:cNvPr>
            <p:cNvSpPr/>
            <p:nvPr/>
          </p:nvSpPr>
          <p:spPr>
            <a:xfrm>
              <a:off x="8925501" y="2745465"/>
              <a:ext cx="182880" cy="182880"/>
            </a:xfrm>
            <a:prstGeom prst="ellipse">
              <a:avLst/>
            </a:prstGeom>
            <a:solidFill>
              <a:srgbClr val="FF9933"/>
            </a:solidFill>
            <a:ln w="6350" cap="flat" cmpd="sng" algn="ctr">
              <a:noFill/>
              <a:prstDash val="solid"/>
              <a:miter lim="800000"/>
            </a:ln>
            <a:effectLst>
              <a:outerShdw sx="1000" sy="1000" rotWithShape="0">
                <a:srgbClr val="000000"/>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174ED71A-86E8-CFBA-EDBD-CBF5230584B2}"/>
                </a:ext>
              </a:extLst>
            </p:cNvPr>
            <p:cNvSpPr/>
            <p:nvPr/>
          </p:nvSpPr>
          <p:spPr>
            <a:xfrm>
              <a:off x="8933120" y="3320728"/>
              <a:ext cx="182880" cy="182880"/>
            </a:xfrm>
            <a:prstGeom prst="ellipse">
              <a:avLst/>
            </a:prstGeom>
            <a:solidFill>
              <a:srgbClr val="FF5050"/>
            </a:solidFill>
            <a:ln w="6350" cap="flat" cmpd="sng" algn="ctr">
              <a:noFill/>
              <a:prstDash val="solid"/>
              <a:miter lim="800000"/>
            </a:ln>
            <a:effectLst>
              <a:outerShdw sx="1000" sy="1000" rotWithShape="0">
                <a:srgbClr val="000000"/>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DD839E3A-43EE-BF16-D107-4FBEDD9C8A67}"/>
                </a:ext>
              </a:extLst>
            </p:cNvPr>
            <p:cNvSpPr txBox="1"/>
            <p:nvPr/>
          </p:nvSpPr>
          <p:spPr>
            <a:xfrm>
              <a:off x="9168541" y="2057721"/>
              <a:ext cx="2517997"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Nova" panose="020B0504020202020204" pitchFamily="34" charset="0"/>
                  <a:cs typeface="+mn-cs"/>
                </a:rPr>
                <a:t>Female sex workers</a:t>
              </a:r>
            </a:p>
          </p:txBody>
        </p:sp>
        <p:sp>
          <p:nvSpPr>
            <p:cNvPr id="12" name="TextBox 11">
              <a:extLst>
                <a:ext uri="{FF2B5EF4-FFF2-40B4-BE49-F238E27FC236}">
                  <a16:creationId xmlns:a16="http://schemas.microsoft.com/office/drawing/2014/main" id="{7B49411E-5AC3-B300-4089-8DDB744E64C3}"/>
                </a:ext>
              </a:extLst>
            </p:cNvPr>
            <p:cNvSpPr txBox="1"/>
            <p:nvPr/>
          </p:nvSpPr>
          <p:spPr>
            <a:xfrm>
              <a:off x="9168541" y="2700367"/>
              <a:ext cx="3001799"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Nova" panose="020B0504020202020204" pitchFamily="34" charset="0"/>
                  <a:cs typeface="+mn-cs"/>
                </a:rPr>
                <a:t>Men who have sex with men</a:t>
              </a:r>
            </a:p>
          </p:txBody>
        </p:sp>
        <p:sp>
          <p:nvSpPr>
            <p:cNvPr id="13" name="TextBox 12">
              <a:extLst>
                <a:ext uri="{FF2B5EF4-FFF2-40B4-BE49-F238E27FC236}">
                  <a16:creationId xmlns:a16="http://schemas.microsoft.com/office/drawing/2014/main" id="{9E7226CB-2B10-88CF-9E7C-EA630B0317AE}"/>
                </a:ext>
              </a:extLst>
            </p:cNvPr>
            <p:cNvSpPr txBox="1"/>
            <p:nvPr/>
          </p:nvSpPr>
          <p:spPr>
            <a:xfrm>
              <a:off x="9168541" y="3275630"/>
              <a:ext cx="2500483"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Nova" panose="020B0504020202020204" pitchFamily="34" charset="0"/>
                  <a:cs typeface="+mn-cs"/>
                </a:rPr>
                <a:t>Transgender people</a:t>
              </a:r>
            </a:p>
          </p:txBody>
        </p:sp>
        <p:sp>
          <p:nvSpPr>
            <p:cNvPr id="14" name="TextBox 13">
              <a:extLst>
                <a:ext uri="{FF2B5EF4-FFF2-40B4-BE49-F238E27FC236}">
                  <a16:creationId xmlns:a16="http://schemas.microsoft.com/office/drawing/2014/main" id="{B38CB227-6688-661E-5443-E1A9FB64B7E3}"/>
                </a:ext>
              </a:extLst>
            </p:cNvPr>
            <p:cNvSpPr txBox="1"/>
            <p:nvPr/>
          </p:nvSpPr>
          <p:spPr>
            <a:xfrm>
              <a:off x="9168541" y="3944119"/>
              <a:ext cx="2590321"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Nova" panose="020B0504020202020204" pitchFamily="34" charset="0"/>
                  <a:cs typeface="+mn-cs"/>
                </a:rPr>
                <a:t>People who inject drugs</a:t>
              </a:r>
            </a:p>
          </p:txBody>
        </p:sp>
        <p:sp>
          <p:nvSpPr>
            <p:cNvPr id="15" name="Oval 14">
              <a:extLst>
                <a:ext uri="{FF2B5EF4-FFF2-40B4-BE49-F238E27FC236}">
                  <a16:creationId xmlns:a16="http://schemas.microsoft.com/office/drawing/2014/main" id="{8709A3E3-9160-374A-3FBF-5AB22D05D1AD}"/>
                </a:ext>
              </a:extLst>
            </p:cNvPr>
            <p:cNvSpPr/>
            <p:nvPr/>
          </p:nvSpPr>
          <p:spPr>
            <a:xfrm>
              <a:off x="8832459" y="4581023"/>
              <a:ext cx="365760" cy="365760"/>
            </a:xfrm>
            <a:prstGeom prst="ellipse">
              <a:avLst/>
            </a:prstGeom>
            <a:solidFill>
              <a:sysClr val="window" lastClr="FFFFFF">
                <a:lumMod val="65000"/>
                <a:alpha val="46000"/>
              </a:sysClr>
            </a:solidFill>
            <a:ln w="6350" cap="flat" cmpd="sng" algn="ctr">
              <a:solidFill>
                <a:sysClr val="window" lastClr="FFFFFF">
                  <a:lumMod val="75000"/>
                </a:sysClr>
              </a:solidFill>
              <a:prstDash val="solid"/>
              <a:miter lim="800000"/>
            </a:ln>
            <a:effectLst>
              <a:outerShdw sx="1000" sy="1000" rotWithShape="0">
                <a:srgbClr val="000000"/>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BAC92D54-982E-62CE-8674-B70D9D8246D7}"/>
              </a:ext>
            </a:extLst>
          </p:cNvPr>
          <p:cNvSpPr txBox="1"/>
          <p:nvPr/>
        </p:nvSpPr>
        <p:spPr>
          <a:xfrm>
            <a:off x="8303718" y="5760034"/>
            <a:ext cx="3455560" cy="769441"/>
          </a:xfrm>
          <a:prstGeom prst="rect">
            <a:avLst/>
          </a:prstGeom>
          <a:noFill/>
        </p:spPr>
        <p:txBody>
          <a:bodyPr wrap="square">
            <a:spAutoFit/>
          </a:bodyPr>
          <a:lstStyle/>
          <a:p>
            <a:pPr fontAlgn="auto">
              <a:spcBef>
                <a:spcPts val="0"/>
              </a:spcBef>
              <a:spcAft>
                <a:spcPts val="0"/>
              </a:spcAft>
              <a:defRPr/>
            </a:pPr>
            <a:r>
              <a:rPr lang="en-US" sz="1100" dirty="0">
                <a:solidFill>
                  <a:prstClr val="black"/>
                </a:solidFill>
                <a:latin typeface="Arial Nova" panose="020B0504020202020204" pitchFamily="34" charset="0"/>
                <a:cs typeface="+mn-cs"/>
              </a:rPr>
              <a:t>Note: * Calculated based on 11 reporting countries for female sex workers, 9 for gay men and other men who have sex with men, 6 for transgender people and 5 for people who inject drugs.</a:t>
            </a:r>
          </a:p>
        </p:txBody>
      </p:sp>
      <p:sp>
        <p:nvSpPr>
          <p:cNvPr id="19" name="TextBox 18">
            <a:extLst>
              <a:ext uri="{FF2B5EF4-FFF2-40B4-BE49-F238E27FC236}">
                <a16:creationId xmlns:a16="http://schemas.microsoft.com/office/drawing/2014/main" id="{84ACE4E4-BA14-8609-F832-B45BF4FCD849}"/>
              </a:ext>
            </a:extLst>
          </p:cNvPr>
          <p:cNvSpPr txBox="1"/>
          <p:nvPr/>
        </p:nvSpPr>
        <p:spPr>
          <a:xfrm>
            <a:off x="47328" y="6522750"/>
            <a:ext cx="64674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(GAM) Reporting</a:t>
            </a:r>
            <a:endParaRPr kumimoji="0" lang="en-GB" sz="9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Tree>
    <p:extLst>
      <p:ext uri="{BB962C8B-B14F-4D97-AF65-F5344CB8AC3E}">
        <p14:creationId xmlns:p14="http://schemas.microsoft.com/office/powerpoint/2010/main" val="3740584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4D3AD96-A6D3-A98E-0E55-2DB71B19EAC9}"/>
              </a:ext>
            </a:extLst>
          </p:cNvPr>
          <p:cNvGraphicFramePr>
            <a:graphicFrameLocks/>
          </p:cNvGraphicFramePr>
          <p:nvPr>
            <p:extLst>
              <p:ext uri="{D42A27DB-BD31-4B8C-83A1-F6EECF244321}">
                <p14:modId xmlns:p14="http://schemas.microsoft.com/office/powerpoint/2010/main" val="130220205"/>
              </p:ext>
            </p:extLst>
          </p:nvPr>
        </p:nvGraphicFramePr>
        <p:xfrm>
          <a:off x="1055440" y="2479561"/>
          <a:ext cx="8784976" cy="306387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35360" y="1412776"/>
            <a:ext cx="9505056" cy="504000"/>
          </a:xfrm>
        </p:spPr>
        <p:txBody>
          <a:bodyPr/>
          <a:lstStyle/>
          <a:p>
            <a:r>
              <a:rPr lang="en-US" dirty="0"/>
              <a:t>HIV testing coverage among transgender people, 2017-2022</a:t>
            </a:r>
            <a:endParaRPr lang="en-GB" dirty="0"/>
          </a:p>
        </p:txBody>
      </p:sp>
      <p:sp>
        <p:nvSpPr>
          <p:cNvPr id="14" name="TextBox 13">
            <a:extLst>
              <a:ext uri="{FF2B5EF4-FFF2-40B4-BE49-F238E27FC236}">
                <a16:creationId xmlns:a16="http://schemas.microsoft.com/office/drawing/2014/main" id="{6722B5C9-F4BC-43BF-822B-43E80A101860}"/>
              </a:ext>
            </a:extLst>
          </p:cNvPr>
          <p:cNvSpPr txBox="1">
            <a:spLocks/>
          </p:cNvSpPr>
          <p:nvPr/>
        </p:nvSpPr>
        <p:spPr>
          <a:xfrm>
            <a:off x="7104112" y="5949280"/>
            <a:ext cx="3097553" cy="461665"/>
          </a:xfrm>
          <a:prstGeom prst="rect">
            <a:avLst/>
          </a:prstGeom>
          <a:noFill/>
        </p:spPr>
        <p:txBody>
          <a:bodyPr wrap="square" rtlCol="0">
            <a:spAutoFit/>
          </a:bodyPr>
          <a:lstStyle/>
          <a:p>
            <a:pPr defTabSz="914217" fontAlgn="auto">
              <a:spcBef>
                <a:spcPts val="0"/>
              </a:spcBef>
              <a:spcAft>
                <a:spcPts val="0"/>
              </a:spcAft>
              <a:defRPr/>
            </a:pPr>
            <a:r>
              <a:rPr lang="en-US" sz="1200" dirty="0">
                <a:solidFill>
                  <a:srgbClr val="000000"/>
                </a:solidFill>
                <a:latin typeface="Arial"/>
                <a:cs typeface="Arial" panose="020B0604020202020204" pitchFamily="34" charset="0"/>
              </a:rPr>
              <a:t>* Small sample (&lt;100) Ulaanbaatar</a:t>
            </a:r>
          </a:p>
          <a:p>
            <a:pPr defTabSz="914217" fontAlgn="auto">
              <a:spcBef>
                <a:spcPts val="0"/>
              </a:spcBef>
              <a:spcAft>
                <a:spcPts val="0"/>
              </a:spcAft>
              <a:defRPr/>
            </a:pPr>
            <a:r>
              <a:rPr lang="en-US" sz="1200" dirty="0">
                <a:solidFill>
                  <a:srgbClr val="000000"/>
                </a:solidFill>
                <a:latin typeface="Arial"/>
                <a:cs typeface="Arial" panose="020B0604020202020204" pitchFamily="34" charset="0"/>
              </a:rPr>
              <a:t>** Hanoi only</a:t>
            </a:r>
          </a:p>
        </p:txBody>
      </p:sp>
      <p:sp>
        <p:nvSpPr>
          <p:cNvPr id="9" name="Rectangle 6">
            <a:extLst>
              <a:ext uri="{FF2B5EF4-FFF2-40B4-BE49-F238E27FC236}">
                <a16:creationId xmlns:a16="http://schemas.microsoft.com/office/drawing/2014/main" id="{D7C6C5FC-1862-4F64-AAEC-75EA23ECAE1B}"/>
              </a:ext>
            </a:extLst>
          </p:cNvPr>
          <p:cNvSpPr>
            <a:spLocks noChangeArrowheads="1"/>
          </p:cNvSpPr>
          <p:nvPr/>
        </p:nvSpPr>
        <p:spPr bwMode="auto">
          <a:xfrm>
            <a:off x="28008" y="6593750"/>
            <a:ext cx="10270979" cy="230749"/>
          </a:xfrm>
          <a:prstGeom prst="rect">
            <a:avLst/>
          </a:prstGeom>
          <a:solidFill>
            <a:sysClr val="window" lastClr="FFFFFF"/>
          </a:solidFill>
          <a:ln>
            <a:noFill/>
          </a:ln>
        </p:spPr>
        <p:txBody>
          <a:bodyPr wrap="square" anchor="ctr">
            <a:spAutoFit/>
          </a:bodyPr>
          <a:lstStyle/>
          <a:p>
            <a:pPr defTabSz="457063" eaLnBrk="0" hangingPunct="0">
              <a:defRPr/>
            </a:pPr>
            <a:r>
              <a:rPr lang="en-US" sz="900" kern="0" dirty="0">
                <a:solidFill>
                  <a:prstClr val="black"/>
                </a:solidFill>
                <a:latin typeface="Arial"/>
                <a:ea typeface="ＭＳ 明朝" charset="-128"/>
                <a:cs typeface="Arial" pitchFamily="34" charset="0"/>
              </a:rPr>
              <a:t>Source: Prepared by </a:t>
            </a:r>
            <a:r>
              <a:rPr lang="en-US" sz="900" kern="0" dirty="0">
                <a:solidFill>
                  <a:prstClr val="black"/>
                </a:solidFill>
                <a:latin typeface="Arial"/>
                <a:ea typeface="ＭＳ 明朝" charset="-128"/>
                <a:cs typeface="Arial" pitchFamily="34" charset="0"/>
                <a:hlinkClick r:id="rId4"/>
              </a:rPr>
              <a:t>www.aidsdatahub.org</a:t>
            </a:r>
            <a:r>
              <a:rPr lang="en-US" sz="900" kern="0" dirty="0">
                <a:solidFill>
                  <a:prstClr val="black"/>
                </a:solidFill>
                <a:latin typeface="Arial"/>
                <a:ea typeface="ＭＳ 明朝" charset="-128"/>
                <a:cs typeface="Arial" pitchFamily="34" charset="0"/>
              </a:rPr>
              <a:t> based on Integrated Biological and Behavioral Surveillance Surveys; Behavioral Surveillance Surveys and Global AIDS Monitoring (GAM)</a:t>
            </a:r>
          </a:p>
        </p:txBody>
      </p:sp>
      <p:cxnSp>
        <p:nvCxnSpPr>
          <p:cNvPr id="4" name="Straight Connector 3">
            <a:extLst>
              <a:ext uri="{FF2B5EF4-FFF2-40B4-BE49-F238E27FC236}">
                <a16:creationId xmlns:a16="http://schemas.microsoft.com/office/drawing/2014/main" id="{5B17D036-28B6-4BF5-BFF6-EA881E724ACE}"/>
              </a:ext>
            </a:extLst>
          </p:cNvPr>
          <p:cNvCxnSpPr/>
          <p:nvPr/>
        </p:nvCxnSpPr>
        <p:spPr>
          <a:xfrm>
            <a:off x="1775520" y="2852936"/>
            <a:ext cx="8227695" cy="0"/>
          </a:xfrm>
          <a:prstGeom prst="line">
            <a:avLst/>
          </a:prstGeom>
          <a:ln w="19050">
            <a:solidFill>
              <a:srgbClr val="E31837"/>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0049411-EC87-4D19-9BEC-AAAFE677CEED}"/>
              </a:ext>
            </a:extLst>
          </p:cNvPr>
          <p:cNvGrpSpPr/>
          <p:nvPr/>
        </p:nvGrpSpPr>
        <p:grpSpPr>
          <a:xfrm>
            <a:off x="9723321" y="2578616"/>
            <a:ext cx="570152" cy="548640"/>
            <a:chOff x="6822639" y="3835185"/>
            <a:chExt cx="570359" cy="548640"/>
          </a:xfrm>
        </p:grpSpPr>
        <p:sp>
          <p:nvSpPr>
            <p:cNvPr id="12" name="Oval 11">
              <a:extLst>
                <a:ext uri="{FF2B5EF4-FFF2-40B4-BE49-F238E27FC236}">
                  <a16:creationId xmlns:a16="http://schemas.microsoft.com/office/drawing/2014/main" id="{638B3BAB-0999-4334-B9AA-5C71F8ED51DC}"/>
                </a:ext>
              </a:extLst>
            </p:cNvPr>
            <p:cNvSpPr/>
            <p:nvPr/>
          </p:nvSpPr>
          <p:spPr>
            <a:xfrm>
              <a:off x="6822639" y="3835185"/>
              <a:ext cx="548640" cy="548640"/>
            </a:xfrm>
            <a:prstGeom prst="ellipse">
              <a:avLst/>
            </a:prstGeom>
            <a:solidFill>
              <a:srgbClr val="E31837"/>
            </a:solidFill>
            <a:ln w="9525" cap="flat" cmpd="sng" algn="ctr">
              <a:noFill/>
              <a:prstDash val="solid"/>
            </a:ln>
            <a:effectLst>
              <a:outerShdw sx="1000" sy="1000" rotWithShape="0">
                <a:srgbClr val="000000"/>
              </a:outerShdw>
            </a:effectLst>
          </p:spPr>
          <p:txBody>
            <a:bodyPr rtlCol="0" anchor="ctr"/>
            <a:lstStyle/>
            <a:p>
              <a:pPr algn="ctr" defTabSz="914217" fontAlgn="auto">
                <a:spcBef>
                  <a:spcPts val="0"/>
                </a:spcBef>
                <a:spcAft>
                  <a:spcPts val="0"/>
                </a:spcAft>
                <a:defRPr/>
              </a:pPr>
              <a:endParaRPr lang="en-US" sz="1000" kern="0" dirty="0">
                <a:solidFill>
                  <a:srgbClr val="000000"/>
                </a:solidFill>
                <a:latin typeface="Arial"/>
              </a:endParaRPr>
            </a:p>
          </p:txBody>
        </p:sp>
        <p:sp>
          <p:nvSpPr>
            <p:cNvPr id="13" name="TextBox 12">
              <a:extLst>
                <a:ext uri="{FF2B5EF4-FFF2-40B4-BE49-F238E27FC236}">
                  <a16:creationId xmlns:a16="http://schemas.microsoft.com/office/drawing/2014/main" id="{C573B988-8D31-48F4-93A4-766DECD64822}"/>
                </a:ext>
              </a:extLst>
            </p:cNvPr>
            <p:cNvSpPr txBox="1"/>
            <p:nvPr/>
          </p:nvSpPr>
          <p:spPr>
            <a:xfrm>
              <a:off x="6826611" y="3916872"/>
              <a:ext cx="566387" cy="369332"/>
            </a:xfrm>
            <a:prstGeom prst="rect">
              <a:avLst/>
            </a:prstGeom>
            <a:noFill/>
          </p:spPr>
          <p:txBody>
            <a:bodyPr wrap="none" rtlCol="0" anchor="ctr">
              <a:spAutoFit/>
            </a:bodyPr>
            <a:lstStyle/>
            <a:p>
              <a:pPr algn="ctr" defTabSz="914217" fontAlgn="auto">
                <a:spcBef>
                  <a:spcPts val="0"/>
                </a:spcBef>
                <a:spcAft>
                  <a:spcPts val="0"/>
                </a:spcAft>
                <a:defRPr/>
              </a:pPr>
              <a:r>
                <a:rPr lang="en-US" sz="1800" b="1" kern="0" dirty="0">
                  <a:solidFill>
                    <a:prstClr val="white"/>
                  </a:solidFill>
                  <a:latin typeface="Arial"/>
                  <a:cs typeface="Arial" pitchFamily="34" charset="0"/>
                </a:rPr>
                <a:t>95</a:t>
              </a:r>
              <a:r>
                <a:rPr lang="en-US" sz="1100" b="1" kern="0" dirty="0">
                  <a:solidFill>
                    <a:prstClr val="white"/>
                  </a:solidFill>
                  <a:latin typeface="Arial"/>
                  <a:cs typeface="Arial" pitchFamily="34" charset="0"/>
                </a:rPr>
                <a:t>%</a:t>
              </a:r>
              <a:endParaRPr lang="en-US" sz="2000" b="1" kern="0" dirty="0">
                <a:solidFill>
                  <a:prstClr val="white"/>
                </a:solidFill>
                <a:latin typeface="Arial"/>
                <a:cs typeface="Arial" pitchFamily="34" charset="0"/>
              </a:endParaRPr>
            </a:p>
          </p:txBody>
        </p:sp>
      </p:grpSp>
    </p:spTree>
    <p:extLst>
      <p:ext uri="{BB962C8B-B14F-4D97-AF65-F5344CB8AC3E}">
        <p14:creationId xmlns:p14="http://schemas.microsoft.com/office/powerpoint/2010/main" val="905473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ia-Pacific">
            <a:extLst>
              <a:ext uri="{FF2B5EF4-FFF2-40B4-BE49-F238E27FC236}">
                <a16:creationId xmlns:a16="http://schemas.microsoft.com/office/drawing/2014/main" id="{9AD78435-8833-0F97-B298-2C40EF407FFD}"/>
              </a:ext>
            </a:extLst>
          </p:cNvPr>
          <p:cNvPicPr>
            <a:picLocks noChangeAspect="1" noChangeArrowheads="1"/>
          </p:cNvPicPr>
          <p:nvPr/>
        </p:nvPicPr>
        <p:blipFill>
          <a:blip r:embed="rId2">
            <a:duotone>
              <a:srgbClr val="EEECE1">
                <a:shade val="45000"/>
                <a:satMod val="135000"/>
              </a:srgbClr>
              <a:prstClr val="white"/>
            </a:duotone>
            <a:extLst>
              <a:ext uri="{BEBA8EAE-BF5A-486C-A8C5-ECC9F3942E4B}">
                <a14:imgProps xmlns:a14="http://schemas.microsoft.com/office/drawing/2010/main">
                  <a14:imgLayer r:embed="rId3">
                    <a14:imgEffect>
                      <a14:backgroundRemoval t="487" b="99513" l="0" r="99773">
                        <a14:foregroundMark x1="67273" y1="73479" x2="67273" y2="73479"/>
                        <a14:foregroundMark x1="69318" y1="59367" x2="69318" y2="59367"/>
                        <a14:foregroundMark x1="74545" y1="58881" x2="74545" y2="58881"/>
                        <a14:foregroundMark x1="67045" y1="24818" x2="67045" y2="24818"/>
                        <a14:foregroundMark x1="72045" y1="16788" x2="72045" y2="16788"/>
                        <a14:foregroundMark x1="74091" y1="15328" x2="74091" y2="15328"/>
                        <a14:foregroundMark x1="75227" y1="14599" x2="75227" y2="14599"/>
                        <a14:foregroundMark x1="25455" y1="48905" x2="25455" y2="48905"/>
                        <a14:foregroundMark x1="20909" y1="52555" x2="20909" y2="52555"/>
                        <a14:foregroundMark x1="20909" y1="50365" x2="20909" y2="50365"/>
                        <a14:foregroundMark x1="20909" y1="49392" x2="20909" y2="49392"/>
                        <a14:foregroundMark x1="20909" y1="54988" x2="20909" y2="54988"/>
                        <a14:foregroundMark x1="49773" y1="54258" x2="49773" y2="54258"/>
                        <a14:foregroundMark x1="53864" y1="42579" x2="53864" y2="42579"/>
                        <a14:foregroundMark x1="53182" y1="36010" x2="53182" y2="36010"/>
                        <a14:foregroundMark x1="51364" y1="47202" x2="51364" y2="47202"/>
                        <a14:foregroundMark x1="52045" y1="46472" x2="52045" y2="46472"/>
                        <a14:foregroundMark x1="52500" y1="45985" x2="52500" y2="45985"/>
                        <a14:foregroundMark x1="53182" y1="50608" x2="53182" y2="50608"/>
                        <a14:foregroundMark x1="54091" y1="49392" x2="54091" y2="49392"/>
                        <a14:foregroundMark x1="54318" y1="49148" x2="54318" y2="49148"/>
                        <a14:foregroundMark x1="55000" y1="53285" x2="55000" y2="53285"/>
                        <a14:foregroundMark x1="58864" y1="53285" x2="58864" y2="53285"/>
                        <a14:foregroundMark x1="59318" y1="56691" x2="59318" y2="56691"/>
                        <a14:foregroundMark x1="47273" y1="60827" x2="47273" y2="60827"/>
                        <a14:foregroundMark x1="50455" y1="61071" x2="50455" y2="61071"/>
                        <a14:foregroundMark x1="56364" y1="61800" x2="56364" y2="61800"/>
                        <a14:foregroundMark x1="57500" y1="61071" x2="57500" y2="61071"/>
                        <a14:foregroundMark x1="88864" y1="92457" x2="88864" y2="92457"/>
                        <a14:foregroundMark x1="72045" y1="89294" x2="72045" y2="89294"/>
                        <a14:foregroundMark x1="76364" y1="62044" x2="76364" y2="62044"/>
                        <a14:foregroundMark x1="78409" y1="63504" x2="78409" y2="63504"/>
                        <a14:foregroundMark x1="78864" y1="63990" x2="78864" y2="63990"/>
                        <a14:foregroundMark x1="84773" y1="70073" x2="84773" y2="70073"/>
                        <a14:foregroundMark x1="87500" y1="68856" x2="87500" y2="68856"/>
                        <a14:foregroundMark x1="93409" y1="68856" x2="93409" y2="68856"/>
                        <a14:foregroundMark x1="80000" y1="77129" x2="80000" y2="77129"/>
                        <a14:foregroundMark x1="81591" y1="78589" x2="81591" y2="78589"/>
                        <a14:foregroundMark x1="81136" y1="80292" x2="81136" y2="80292"/>
                        <a14:foregroundMark x1="80682" y1="81752" x2="80682" y2="81752"/>
                        <a14:foregroundMark x1="79545" y1="83212" x2="79545" y2="83212"/>
                        <a14:foregroundMark x1="77500" y1="80292" x2="77500" y2="80292"/>
                        <a14:foregroundMark x1="72727" y1="54745" x2="72727" y2="54745"/>
                        <a14:foregroundMark x1="76591" y1="54501" x2="76591" y2="54501"/>
                        <a14:foregroundMark x1="75000" y1="54988" x2="75000" y2="54988"/>
                        <a14:foregroundMark x1="77500" y1="54988" x2="77500" y2="54988"/>
                        <a14:foregroundMark x1="80000" y1="55474" x2="80000" y2="55474"/>
                        <a14:foregroundMark x1="80455" y1="55718" x2="80455" y2="55718"/>
                        <a14:foregroundMark x1="83409" y1="56691" x2="83409" y2="56691"/>
                        <a14:foregroundMark x1="85909" y1="56691" x2="85909" y2="56691"/>
                        <a14:foregroundMark x1="86591" y1="59124" x2="86591" y2="59124"/>
                        <a14:foregroundMark x1="84773" y1="54988" x2="84773" y2="54988"/>
                        <a14:foregroundMark x1="83409" y1="55231" x2="83409" y2="55231"/>
                        <a14:foregroundMark x1="82727" y1="56691" x2="82727" y2="56691"/>
                      </a14:backgroundRemoval>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09603" y="2454844"/>
            <a:ext cx="5046160" cy="44059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DC48C7F-46D0-765D-DE27-FEA029E23A0B}"/>
              </a:ext>
            </a:extLst>
          </p:cNvPr>
          <p:cNvSpPr>
            <a:spLocks noGrp="1"/>
          </p:cNvSpPr>
          <p:nvPr>
            <p:ph type="title"/>
          </p:nvPr>
        </p:nvSpPr>
        <p:spPr/>
        <p:txBody>
          <a:bodyPr/>
          <a:lstStyle/>
          <a:p>
            <a:r>
              <a:rPr lang="en-US" dirty="0"/>
              <a:t>Transgender people remain criminalized in Asia Pacific countries</a:t>
            </a:r>
          </a:p>
        </p:txBody>
      </p:sp>
      <p:sp>
        <p:nvSpPr>
          <p:cNvPr id="3" name="Slide Number Placeholder 2">
            <a:extLst>
              <a:ext uri="{FF2B5EF4-FFF2-40B4-BE49-F238E27FC236}">
                <a16:creationId xmlns:a16="http://schemas.microsoft.com/office/drawing/2014/main" id="{F5DB2972-FECE-A2D4-C041-10D99E69682D}"/>
              </a:ext>
            </a:extLst>
          </p:cNvPr>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23</a:t>
            </a:fld>
            <a:endParaRPr lang="th-TH" dirty="0">
              <a:solidFill>
                <a:prstClr val="black">
                  <a:tint val="75000"/>
                </a:prstClr>
              </a:solidFill>
            </a:endParaRPr>
          </a:p>
        </p:txBody>
      </p:sp>
      <p:sp>
        <p:nvSpPr>
          <p:cNvPr id="4" name="TextBox 3">
            <a:extLst>
              <a:ext uri="{FF2B5EF4-FFF2-40B4-BE49-F238E27FC236}">
                <a16:creationId xmlns:a16="http://schemas.microsoft.com/office/drawing/2014/main" id="{B5BD809C-D9D8-EF7E-A3F1-4CE871F726B4}"/>
              </a:ext>
            </a:extLst>
          </p:cNvPr>
          <p:cNvSpPr txBox="1"/>
          <p:nvPr/>
        </p:nvSpPr>
        <p:spPr>
          <a:xfrm>
            <a:off x="763686" y="6420901"/>
            <a:ext cx="9337995" cy="369332"/>
          </a:xfrm>
          <a:prstGeom prst="rect">
            <a:avLst/>
          </a:prstGeom>
          <a:noFill/>
        </p:spPr>
        <p:txBody>
          <a:bodyPr wrap="square" rtlCol="0">
            <a:spAutoFit/>
          </a:bodyPr>
          <a:lstStyle/>
          <a:p>
            <a:pPr fontAlgn="auto">
              <a:spcBef>
                <a:spcPts val="0"/>
              </a:spcBef>
              <a:spcAft>
                <a:spcPts val="0"/>
              </a:spcAft>
              <a:defRPr/>
            </a:pPr>
            <a:r>
              <a:rPr lang="en-US" sz="900" dirty="0">
                <a:solidFill>
                  <a:prstClr val="black"/>
                </a:solidFill>
                <a:cs typeface="Arial" pitchFamily="34" charset="0"/>
              </a:rPr>
              <a:t>Source: Prepared by </a:t>
            </a:r>
            <a:r>
              <a:rPr lang="en-US" sz="900" dirty="0">
                <a:solidFill>
                  <a:prstClr val="black"/>
                </a:solidFill>
                <a:cs typeface="Arial" pitchFamily="34" charset="0"/>
                <a:hlinkClick r:id="rId4"/>
              </a:rPr>
              <a:t>www.aidsdatahub.org</a:t>
            </a:r>
            <a:r>
              <a:rPr lang="en-US" sz="900" dirty="0">
                <a:solidFill>
                  <a:prstClr val="black"/>
                </a:solidFill>
                <a:cs typeface="Arial" pitchFamily="34" charset="0"/>
              </a:rPr>
              <a:t> based on </a:t>
            </a:r>
            <a:r>
              <a:rPr lang="en-US" sz="900" dirty="0">
                <a:solidFill>
                  <a:prstClr val="black"/>
                </a:solidFill>
                <a:latin typeface="Arial"/>
                <a:cs typeface="Arial" pitchFamily="34" charset="0"/>
              </a:rPr>
              <a:t>The path that ends AIDS: UNAIDS Global AIDS Update 2023. Geneva: Joint United Nations</a:t>
            </a:r>
          </a:p>
          <a:p>
            <a:pPr fontAlgn="auto">
              <a:spcBef>
                <a:spcPts val="0"/>
              </a:spcBef>
              <a:spcAft>
                <a:spcPts val="0"/>
              </a:spcAft>
              <a:defRPr/>
            </a:pPr>
            <a:r>
              <a:rPr lang="en-US" sz="900" dirty="0" err="1">
                <a:solidFill>
                  <a:prstClr val="black"/>
                </a:solidFill>
                <a:latin typeface="Arial"/>
                <a:cs typeface="Arial" pitchFamily="34" charset="0"/>
              </a:rPr>
              <a:t>Programme</a:t>
            </a:r>
            <a:r>
              <a:rPr lang="en-US" sz="900" dirty="0">
                <a:solidFill>
                  <a:prstClr val="black"/>
                </a:solidFill>
                <a:latin typeface="Arial"/>
                <a:cs typeface="Arial" pitchFamily="34" charset="0"/>
              </a:rPr>
              <a:t> on HIV/AIDS; 2023. and Laws and Policies Analytics I Home (unaids.org)</a:t>
            </a:r>
            <a:endParaRPr lang="en-US" sz="900" dirty="0">
              <a:solidFill>
                <a:prstClr val="black"/>
              </a:solidFill>
              <a:cs typeface="Arial" pitchFamily="34" charset="0"/>
            </a:endParaRPr>
          </a:p>
        </p:txBody>
      </p:sp>
      <p:grpSp>
        <p:nvGrpSpPr>
          <p:cNvPr id="6" name="Group 5">
            <a:extLst>
              <a:ext uri="{FF2B5EF4-FFF2-40B4-BE49-F238E27FC236}">
                <a16:creationId xmlns:a16="http://schemas.microsoft.com/office/drawing/2014/main" id="{E218E1B1-78C0-D0BD-717D-1CF56D7E4C28}"/>
              </a:ext>
            </a:extLst>
          </p:cNvPr>
          <p:cNvGrpSpPr/>
          <p:nvPr/>
        </p:nvGrpSpPr>
        <p:grpSpPr>
          <a:xfrm>
            <a:off x="3067732" y="3069880"/>
            <a:ext cx="5521493" cy="2418969"/>
            <a:chOff x="182846" y="1547357"/>
            <a:chExt cx="6047102" cy="2817133"/>
          </a:xfrm>
        </p:grpSpPr>
        <p:grpSp>
          <p:nvGrpSpPr>
            <p:cNvPr id="7" name="Group 6">
              <a:extLst>
                <a:ext uri="{FF2B5EF4-FFF2-40B4-BE49-F238E27FC236}">
                  <a16:creationId xmlns:a16="http://schemas.microsoft.com/office/drawing/2014/main" id="{9B092AE5-1002-4257-C5F9-D6E5B1229DAD}"/>
                </a:ext>
              </a:extLst>
            </p:cNvPr>
            <p:cNvGrpSpPr/>
            <p:nvPr/>
          </p:nvGrpSpPr>
          <p:grpSpPr>
            <a:xfrm>
              <a:off x="182846" y="1547357"/>
              <a:ext cx="902656" cy="2817133"/>
              <a:chOff x="-2249559" y="1644084"/>
              <a:chExt cx="902656" cy="2817133"/>
            </a:xfrm>
          </p:grpSpPr>
          <p:grpSp>
            <p:nvGrpSpPr>
              <p:cNvPr id="13" name="Group 12">
                <a:extLst>
                  <a:ext uri="{FF2B5EF4-FFF2-40B4-BE49-F238E27FC236}">
                    <a16:creationId xmlns:a16="http://schemas.microsoft.com/office/drawing/2014/main" id="{542148E2-E41B-BCD8-FBA8-B97930DB79F1}"/>
                  </a:ext>
                </a:extLst>
              </p:cNvPr>
              <p:cNvGrpSpPr/>
              <p:nvPr/>
            </p:nvGrpSpPr>
            <p:grpSpPr>
              <a:xfrm>
                <a:off x="-2249559" y="1644084"/>
                <a:ext cx="900001" cy="900001"/>
                <a:chOff x="-2249559" y="1644084"/>
                <a:chExt cx="900001" cy="900001"/>
              </a:xfrm>
            </p:grpSpPr>
            <p:sp>
              <p:nvSpPr>
                <p:cNvPr id="31" name="Oval 30">
                  <a:extLst>
                    <a:ext uri="{FF2B5EF4-FFF2-40B4-BE49-F238E27FC236}">
                      <a16:creationId xmlns:a16="http://schemas.microsoft.com/office/drawing/2014/main" id="{F0D0BFB2-C574-7495-DE87-A0DEC561C304}"/>
                    </a:ext>
                  </a:extLst>
                </p:cNvPr>
                <p:cNvSpPr/>
                <p:nvPr/>
              </p:nvSpPr>
              <p:spPr>
                <a:xfrm>
                  <a:off x="-2200137" y="1692155"/>
                  <a:ext cx="801156" cy="851929"/>
                </a:xfrm>
                <a:prstGeom prst="ellipse">
                  <a:avLst/>
                </a:prstGeom>
                <a:solidFill>
                  <a:srgbClr val="FFCC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42900" eaLnBrk="0" hangingPunct="0">
                    <a:defRPr/>
                  </a:pPr>
                  <a:endParaRPr lang="en-GB" sz="825" kern="0">
                    <a:solidFill>
                      <a:prstClr val="white"/>
                    </a:solidFill>
                    <a:latin typeface="Calibri" panose="020F0502020204030204"/>
                  </a:endParaRPr>
                </a:p>
              </p:txBody>
            </p:sp>
            <p:sp>
              <p:nvSpPr>
                <p:cNvPr id="32" name="Oval 31">
                  <a:extLst>
                    <a:ext uri="{FF2B5EF4-FFF2-40B4-BE49-F238E27FC236}">
                      <a16:creationId xmlns:a16="http://schemas.microsoft.com/office/drawing/2014/main" id="{D54FEA30-A88E-D1EE-02E5-20644A7A40DB}"/>
                    </a:ext>
                  </a:extLst>
                </p:cNvPr>
                <p:cNvSpPr/>
                <p:nvPr/>
              </p:nvSpPr>
              <p:spPr>
                <a:xfrm>
                  <a:off x="-2249559" y="1644084"/>
                  <a:ext cx="900001" cy="900001"/>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eaLnBrk="0" hangingPunct="0">
                    <a:defRPr/>
                  </a:pPr>
                  <a:endParaRPr lang="en-GB" sz="825" kern="0">
                    <a:solidFill>
                      <a:sysClr val="window" lastClr="FFFFFF"/>
                    </a:solidFill>
                    <a:latin typeface="Calibri" panose="020F0502020204030204"/>
                  </a:endParaRPr>
                </a:p>
              </p:txBody>
            </p:sp>
          </p:grpSp>
          <p:grpSp>
            <p:nvGrpSpPr>
              <p:cNvPr id="14" name="Group 13">
                <a:extLst>
                  <a:ext uri="{FF2B5EF4-FFF2-40B4-BE49-F238E27FC236}">
                    <a16:creationId xmlns:a16="http://schemas.microsoft.com/office/drawing/2014/main" id="{6850EDE7-D5BC-B0C1-5F46-87491384452E}"/>
                  </a:ext>
                </a:extLst>
              </p:cNvPr>
              <p:cNvGrpSpPr/>
              <p:nvPr/>
            </p:nvGrpSpPr>
            <p:grpSpPr>
              <a:xfrm>
                <a:off x="-2249559" y="2593398"/>
                <a:ext cx="900000" cy="900000"/>
                <a:chOff x="-2249559" y="2593398"/>
                <a:chExt cx="900000" cy="900000"/>
              </a:xfrm>
            </p:grpSpPr>
            <p:sp>
              <p:nvSpPr>
                <p:cNvPr id="29" name="Oval 28">
                  <a:extLst>
                    <a:ext uri="{FF2B5EF4-FFF2-40B4-BE49-F238E27FC236}">
                      <a16:creationId xmlns:a16="http://schemas.microsoft.com/office/drawing/2014/main" id="{530889D4-DFB2-D957-F131-69938868652E}"/>
                    </a:ext>
                  </a:extLst>
                </p:cNvPr>
                <p:cNvSpPr/>
                <p:nvPr/>
              </p:nvSpPr>
              <p:spPr>
                <a:xfrm>
                  <a:off x="-2150065" y="2747960"/>
                  <a:ext cx="701012" cy="745438"/>
                </a:xfrm>
                <a:prstGeom prst="ellipse">
                  <a:avLst/>
                </a:prstGeom>
                <a:solidFill>
                  <a:srgbClr val="F9AD59"/>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42900" eaLnBrk="0" hangingPunct="0">
                    <a:defRPr/>
                  </a:pPr>
                  <a:endParaRPr lang="en-GB" sz="825" kern="0">
                    <a:solidFill>
                      <a:prstClr val="white"/>
                    </a:solidFill>
                    <a:latin typeface="Calibri" panose="020F0502020204030204"/>
                  </a:endParaRPr>
                </a:p>
              </p:txBody>
            </p:sp>
            <p:sp>
              <p:nvSpPr>
                <p:cNvPr id="30" name="Oval 29">
                  <a:extLst>
                    <a:ext uri="{FF2B5EF4-FFF2-40B4-BE49-F238E27FC236}">
                      <a16:creationId xmlns:a16="http://schemas.microsoft.com/office/drawing/2014/main" id="{41D8C1AE-86A4-5298-384D-FC1FC2FEDC30}"/>
                    </a:ext>
                  </a:extLst>
                </p:cNvPr>
                <p:cNvSpPr/>
                <p:nvPr/>
              </p:nvSpPr>
              <p:spPr>
                <a:xfrm>
                  <a:off x="-2249559" y="2593398"/>
                  <a:ext cx="900000" cy="900000"/>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eaLnBrk="0" hangingPunct="0">
                    <a:defRPr/>
                  </a:pPr>
                  <a:endParaRPr lang="en-GB" sz="825" kern="0">
                    <a:solidFill>
                      <a:sysClr val="window" lastClr="FFFFFF"/>
                    </a:solidFill>
                    <a:latin typeface="Calibri" panose="020F0502020204030204"/>
                  </a:endParaRPr>
                </a:p>
              </p:txBody>
            </p:sp>
          </p:grpSp>
          <p:grpSp>
            <p:nvGrpSpPr>
              <p:cNvPr id="15" name="Group 14">
                <a:extLst>
                  <a:ext uri="{FF2B5EF4-FFF2-40B4-BE49-F238E27FC236}">
                    <a16:creationId xmlns:a16="http://schemas.microsoft.com/office/drawing/2014/main" id="{D5150640-7F4B-B316-003F-1A579C2ACB5F}"/>
                  </a:ext>
                </a:extLst>
              </p:cNvPr>
              <p:cNvGrpSpPr/>
              <p:nvPr/>
            </p:nvGrpSpPr>
            <p:grpSpPr>
              <a:xfrm>
                <a:off x="-2246903" y="3554227"/>
                <a:ext cx="900000" cy="906990"/>
                <a:chOff x="-2246903" y="3554227"/>
                <a:chExt cx="900000" cy="906990"/>
              </a:xfrm>
            </p:grpSpPr>
            <p:sp>
              <p:nvSpPr>
                <p:cNvPr id="27" name="Oval 26">
                  <a:extLst>
                    <a:ext uri="{FF2B5EF4-FFF2-40B4-BE49-F238E27FC236}">
                      <a16:creationId xmlns:a16="http://schemas.microsoft.com/office/drawing/2014/main" id="{E09B2AB2-C112-1A57-D689-8DBB778DCEC8}"/>
                    </a:ext>
                  </a:extLst>
                </p:cNvPr>
                <p:cNvSpPr/>
                <p:nvPr/>
              </p:nvSpPr>
              <p:spPr>
                <a:xfrm>
                  <a:off x="-2059708" y="3933787"/>
                  <a:ext cx="500722" cy="527430"/>
                </a:xfrm>
                <a:prstGeom prst="ellipse">
                  <a:avLst/>
                </a:prstGeom>
                <a:solidFill>
                  <a:srgbClr val="FF505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42900" eaLnBrk="0" hangingPunct="0">
                    <a:defRPr/>
                  </a:pPr>
                  <a:endParaRPr lang="en-GB" sz="825" kern="0" dirty="0">
                    <a:solidFill>
                      <a:prstClr val="white"/>
                    </a:solidFill>
                    <a:latin typeface="Calibri" panose="020F0502020204030204"/>
                  </a:endParaRPr>
                </a:p>
              </p:txBody>
            </p:sp>
            <p:sp>
              <p:nvSpPr>
                <p:cNvPr id="28" name="Oval 27">
                  <a:extLst>
                    <a:ext uri="{FF2B5EF4-FFF2-40B4-BE49-F238E27FC236}">
                      <a16:creationId xmlns:a16="http://schemas.microsoft.com/office/drawing/2014/main" id="{D921F375-B9F0-7F83-180B-D29CA02F402A}"/>
                    </a:ext>
                  </a:extLst>
                </p:cNvPr>
                <p:cNvSpPr/>
                <p:nvPr/>
              </p:nvSpPr>
              <p:spPr>
                <a:xfrm>
                  <a:off x="-2246903" y="3554227"/>
                  <a:ext cx="900000" cy="900000"/>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eaLnBrk="0" hangingPunct="0">
                    <a:defRPr/>
                  </a:pPr>
                  <a:endParaRPr lang="en-GB" sz="825" kern="0">
                    <a:solidFill>
                      <a:sysClr val="window" lastClr="FFFFFF"/>
                    </a:solidFill>
                    <a:latin typeface="Calibri" panose="020F0502020204030204"/>
                  </a:endParaRPr>
                </a:p>
              </p:txBody>
            </p:sp>
          </p:grpSp>
          <p:sp>
            <p:nvSpPr>
              <p:cNvPr id="18" name="TextBox 147">
                <a:extLst>
                  <a:ext uri="{FF2B5EF4-FFF2-40B4-BE49-F238E27FC236}">
                    <a16:creationId xmlns:a16="http://schemas.microsoft.com/office/drawing/2014/main" id="{CFDF185E-007C-4DA0-E85D-AEF319B0E54E}"/>
                  </a:ext>
                </a:extLst>
              </p:cNvPr>
              <p:cNvSpPr txBox="1"/>
              <p:nvPr/>
            </p:nvSpPr>
            <p:spPr>
              <a:xfrm>
                <a:off x="-2223097" y="2755266"/>
                <a:ext cx="816093" cy="741165"/>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7200" eaLnBrk="0" hangingPunct="0">
                  <a:defRPr/>
                </a:pPr>
                <a:r>
                  <a:rPr lang="en-GB" sz="2100" b="1" kern="0" dirty="0">
                    <a:solidFill>
                      <a:sysClr val="windowText" lastClr="000000"/>
                    </a:solidFill>
                    <a:cs typeface="Arial" pitchFamily="34" charset="0"/>
                  </a:rPr>
                  <a:t>17</a:t>
                </a:r>
              </a:p>
            </p:txBody>
          </p:sp>
          <p:sp>
            <p:nvSpPr>
              <p:cNvPr id="19" name="TextBox 147">
                <a:extLst>
                  <a:ext uri="{FF2B5EF4-FFF2-40B4-BE49-F238E27FC236}">
                    <a16:creationId xmlns:a16="http://schemas.microsoft.com/office/drawing/2014/main" id="{6EB7DB94-B23F-395D-8BC0-A336EB71F9F3}"/>
                  </a:ext>
                </a:extLst>
              </p:cNvPr>
              <p:cNvSpPr txBox="1"/>
              <p:nvPr/>
            </p:nvSpPr>
            <p:spPr>
              <a:xfrm>
                <a:off x="-2151364" y="3938516"/>
                <a:ext cx="701012" cy="517969"/>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7200" eaLnBrk="0" hangingPunct="0">
                  <a:defRPr/>
                </a:pPr>
                <a:r>
                  <a:rPr lang="en-GB" sz="2100" b="1" kern="0" dirty="0">
                    <a:solidFill>
                      <a:sysClr val="windowText" lastClr="000000"/>
                    </a:solidFill>
                    <a:cs typeface="Arial" pitchFamily="34" charset="0"/>
                  </a:rPr>
                  <a:t>5</a:t>
                </a:r>
              </a:p>
            </p:txBody>
          </p:sp>
          <p:sp>
            <p:nvSpPr>
              <p:cNvPr id="21" name="TextBox 147">
                <a:extLst>
                  <a:ext uri="{FF2B5EF4-FFF2-40B4-BE49-F238E27FC236}">
                    <a16:creationId xmlns:a16="http://schemas.microsoft.com/office/drawing/2014/main" id="{D4E3520B-0F14-0580-DBAB-106C64B3EA76}"/>
                  </a:ext>
                </a:extLst>
              </p:cNvPr>
              <p:cNvSpPr txBox="1"/>
              <p:nvPr/>
            </p:nvSpPr>
            <p:spPr>
              <a:xfrm>
                <a:off x="-2224894" y="1747063"/>
                <a:ext cx="816093" cy="741165"/>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7200" eaLnBrk="0" hangingPunct="0">
                  <a:defRPr/>
                </a:pPr>
                <a:r>
                  <a:rPr lang="en-GB" sz="2100" b="1" kern="0" dirty="0">
                    <a:solidFill>
                      <a:sysClr val="windowText" lastClr="000000"/>
                    </a:solidFill>
                    <a:cs typeface="Arial" pitchFamily="34" charset="0"/>
                  </a:rPr>
                  <a:t>38</a:t>
                </a:r>
              </a:p>
            </p:txBody>
          </p:sp>
        </p:grpSp>
        <p:sp>
          <p:nvSpPr>
            <p:cNvPr id="8" name="TextBox 127">
              <a:extLst>
                <a:ext uri="{FF2B5EF4-FFF2-40B4-BE49-F238E27FC236}">
                  <a16:creationId xmlns:a16="http://schemas.microsoft.com/office/drawing/2014/main" id="{4FE5DC47-C7E9-88CE-5B85-AF2D10801807}"/>
                </a:ext>
              </a:extLst>
            </p:cNvPr>
            <p:cNvSpPr txBox="1"/>
            <p:nvPr/>
          </p:nvSpPr>
          <p:spPr>
            <a:xfrm>
              <a:off x="1462124" y="1652965"/>
              <a:ext cx="4767824" cy="711733"/>
            </a:xfrm>
            <a:prstGeom prst="rect">
              <a:avLst/>
            </a:prstGeom>
            <a:noFill/>
            <a:ln>
              <a:noFill/>
            </a:ln>
            <a:effectLst/>
          </p:spPr>
          <p:txBody>
            <a:bodyPr wrap="square" rtlCol="0" anchor="ctr">
              <a:noAutofit/>
            </a:bodyPr>
            <a:lstStyle>
              <a:defPPr>
                <a:defRPr lang="en-US"/>
              </a:defPPr>
              <a:lvl1pPr marR="0" lvl="0" indent="0"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ysClr val="windowText" lastClr="000000"/>
                  </a:solidFill>
                  <a:effectLst/>
                  <a:uLnTx/>
                  <a:uFillTx/>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eaLnBrk="0" hangingPunct="0">
                <a:defRPr/>
              </a:pPr>
              <a:r>
                <a:rPr lang="en-GB" sz="1600" b="0" dirty="0">
                  <a:ea typeface="ＭＳ Ｐゴシック" panose="020B0600070205080204" pitchFamily="34" charset="-128"/>
                </a:rPr>
                <a:t>countries criminalize some aspect of sex work</a:t>
              </a:r>
            </a:p>
          </p:txBody>
        </p:sp>
        <p:sp>
          <p:nvSpPr>
            <p:cNvPr id="9" name="TextBox 128">
              <a:extLst>
                <a:ext uri="{FF2B5EF4-FFF2-40B4-BE49-F238E27FC236}">
                  <a16:creationId xmlns:a16="http://schemas.microsoft.com/office/drawing/2014/main" id="{3751E8AE-2565-7459-7788-774CFA65340B}"/>
                </a:ext>
              </a:extLst>
            </p:cNvPr>
            <p:cNvSpPr txBox="1"/>
            <p:nvPr/>
          </p:nvSpPr>
          <p:spPr>
            <a:xfrm>
              <a:off x="1462124" y="2654858"/>
              <a:ext cx="4324279" cy="505267"/>
            </a:xfrm>
            <a:prstGeom prst="rect">
              <a:avLst/>
            </a:prstGeom>
            <a:noFill/>
            <a:ln>
              <a:noFill/>
            </a:ln>
            <a:effectLst/>
          </p:spPr>
          <p:txBody>
            <a:bodyPr wrap="square" rtlCol="0" anchor="ctr">
              <a:noAutofit/>
            </a:bodyPr>
            <a:lstStyle>
              <a:defPPr>
                <a:defRPr lang="en-US"/>
              </a:defPPr>
              <a:lvl1pPr marR="0" lvl="0" indent="0"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ysClr val="windowText" lastClr="000000"/>
                  </a:solidFill>
                  <a:effectLst/>
                  <a:uLnTx/>
                  <a:uFillTx/>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eaLnBrk="0" hangingPunct="0">
                <a:defRPr/>
              </a:pPr>
              <a:r>
                <a:rPr lang="en-GB" sz="1600" b="0" dirty="0">
                  <a:ea typeface="ＭＳ Ｐゴシック" panose="020B0600070205080204" pitchFamily="34" charset="-128"/>
                </a:rPr>
                <a:t>countries criminalize same-sex relations</a:t>
              </a:r>
            </a:p>
          </p:txBody>
        </p:sp>
        <p:sp>
          <p:nvSpPr>
            <p:cNvPr id="10" name="TextBox 129">
              <a:extLst>
                <a:ext uri="{FF2B5EF4-FFF2-40B4-BE49-F238E27FC236}">
                  <a16:creationId xmlns:a16="http://schemas.microsoft.com/office/drawing/2014/main" id="{A5026AF8-94AD-0846-143F-7E9749F25093}"/>
                </a:ext>
              </a:extLst>
            </p:cNvPr>
            <p:cNvSpPr txBox="1"/>
            <p:nvPr/>
          </p:nvSpPr>
          <p:spPr>
            <a:xfrm>
              <a:off x="1462124" y="3607738"/>
              <a:ext cx="4767824" cy="629331"/>
            </a:xfrm>
            <a:prstGeom prst="rect">
              <a:avLst/>
            </a:prstGeom>
            <a:noFill/>
            <a:ln>
              <a:noFill/>
            </a:ln>
            <a:effectLst/>
          </p:spPr>
          <p:txBody>
            <a:bodyPr wrap="square" rtlCol="0" anchor="ctr">
              <a:noAutofit/>
            </a:bodyPr>
            <a:lstStyle>
              <a:defPPr>
                <a:defRPr lang="en-US"/>
              </a:defPPr>
              <a:lvl1pPr marR="0" lvl="0" indent="0"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ysClr val="windowText" lastClr="000000"/>
                  </a:solidFill>
                  <a:effectLst/>
                  <a:uLnTx/>
                  <a:uFillTx/>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eaLnBrk="0" hangingPunct="0">
                <a:defRPr/>
              </a:pPr>
              <a:r>
                <a:rPr lang="en-GB" sz="1600" b="0" dirty="0">
                  <a:ea typeface="ＭＳ Ｐゴシック" panose="020B0600070205080204" pitchFamily="34" charset="-128"/>
                </a:rPr>
                <a:t>countries criminalize transgender people</a:t>
              </a:r>
            </a:p>
          </p:txBody>
        </p:sp>
      </p:grpSp>
    </p:spTree>
    <p:extLst>
      <p:ext uri="{BB962C8B-B14F-4D97-AF65-F5344CB8AC3E}">
        <p14:creationId xmlns:p14="http://schemas.microsoft.com/office/powerpoint/2010/main" val="108166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pPr>
                <a:defRPr/>
              </a:pPr>
              <a:t>24</a:t>
            </a:fld>
            <a:endParaRPr lang="th-TH" dirty="0"/>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4000">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hangingPunct="1">
              <a:spcBef>
                <a:spcPct val="20000"/>
              </a:spcBef>
            </a:pPr>
            <a:endParaRPr lang="en-US" sz="160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63352" y="3284984"/>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5C98FC8F-2F62-3EEF-87A0-C79667EEF0D6}"/>
              </a:ext>
            </a:extLst>
          </p:cNvPr>
          <p:cNvGrpSpPr/>
          <p:nvPr/>
        </p:nvGrpSpPr>
        <p:grpSpPr>
          <a:xfrm>
            <a:off x="4111519" y="1700808"/>
            <a:ext cx="5461513" cy="3562256"/>
            <a:chOff x="585654" y="1483215"/>
            <a:chExt cx="5461513" cy="3562256"/>
          </a:xfrm>
        </p:grpSpPr>
        <p:grpSp>
          <p:nvGrpSpPr>
            <p:cNvPr id="9" name="Group 8">
              <a:extLst>
                <a:ext uri="{FF2B5EF4-FFF2-40B4-BE49-F238E27FC236}">
                  <a16:creationId xmlns:a16="http://schemas.microsoft.com/office/drawing/2014/main" id="{EFCBB145-C9DF-DD2B-E862-98EAE9D3E56D}"/>
                </a:ext>
              </a:extLst>
            </p:cNvPr>
            <p:cNvGrpSpPr/>
            <p:nvPr/>
          </p:nvGrpSpPr>
          <p:grpSpPr>
            <a:xfrm>
              <a:off x="763687" y="2259269"/>
              <a:ext cx="3751495" cy="2340343"/>
              <a:chOff x="-1139860" y="1975180"/>
              <a:chExt cx="3751495" cy="2340343"/>
            </a:xfrm>
          </p:grpSpPr>
          <p:graphicFrame>
            <p:nvGraphicFramePr>
              <p:cNvPr id="10" name="Chart 9">
                <a:extLst>
                  <a:ext uri="{FF2B5EF4-FFF2-40B4-BE49-F238E27FC236}">
                    <a16:creationId xmlns:a16="http://schemas.microsoft.com/office/drawing/2014/main" id="{18950C51-BD98-F069-B573-A7AF586A2007}"/>
                  </a:ext>
                </a:extLst>
              </p:cNvPr>
              <p:cNvGraphicFramePr>
                <a:graphicFrameLocks/>
              </p:cNvGraphicFramePr>
              <p:nvPr/>
            </p:nvGraphicFramePr>
            <p:xfrm>
              <a:off x="-1139860" y="1975180"/>
              <a:ext cx="3751495" cy="234034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06B355F-CBE7-3C0F-20AE-040B844D3279}"/>
                  </a:ext>
                </a:extLst>
              </p:cNvPr>
              <p:cNvSpPr txBox="1"/>
              <p:nvPr/>
            </p:nvSpPr>
            <p:spPr>
              <a:xfrm>
                <a:off x="383348" y="2507327"/>
                <a:ext cx="87029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79</a:t>
                </a:r>
                <a:r>
                  <a:rPr kumimoji="0" lang="en-US" sz="14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a:t>
                </a:r>
                <a:endParaRPr kumimoji="0" lang="en-GB" sz="2800" b="1"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p:txBody>
          </p:sp>
          <p:cxnSp>
            <p:nvCxnSpPr>
              <p:cNvPr id="12" name="Straight Connector 11">
                <a:extLst>
                  <a:ext uri="{FF2B5EF4-FFF2-40B4-BE49-F238E27FC236}">
                    <a16:creationId xmlns:a16="http://schemas.microsoft.com/office/drawing/2014/main" id="{AED52407-C9BA-B3DB-5135-E48D179BB2A9}"/>
                  </a:ext>
                </a:extLst>
              </p:cNvPr>
              <p:cNvCxnSpPr/>
              <p:nvPr/>
            </p:nvCxnSpPr>
            <p:spPr>
              <a:xfrm>
                <a:off x="759641" y="2142767"/>
                <a:ext cx="0" cy="360000"/>
              </a:xfrm>
              <a:prstGeom prst="line">
                <a:avLst/>
              </a:prstGeom>
              <a:solidFill>
                <a:srgbClr val="00CCFF"/>
              </a:solidFill>
              <a:ln w="34925" cap="flat" cmpd="sng" algn="ctr">
                <a:solidFill>
                  <a:srgbClr val="92D050"/>
                </a:solidFill>
                <a:prstDash val="solid"/>
              </a:ln>
              <a:effectLst/>
            </p:spPr>
          </p:cxnSp>
          <p:sp>
            <p:nvSpPr>
              <p:cNvPr id="13" name="Oval 12">
                <a:extLst>
                  <a:ext uri="{FF2B5EF4-FFF2-40B4-BE49-F238E27FC236}">
                    <a16:creationId xmlns:a16="http://schemas.microsoft.com/office/drawing/2014/main" id="{095606B6-841B-D9E4-422A-E4A01EE97859}"/>
                  </a:ext>
                </a:extLst>
              </p:cNvPr>
              <p:cNvSpPr/>
              <p:nvPr/>
            </p:nvSpPr>
            <p:spPr>
              <a:xfrm rot="10800000" flipV="1">
                <a:off x="707157" y="2479944"/>
                <a:ext cx="108000" cy="108000"/>
              </a:xfrm>
              <a:prstGeom prst="ellipse">
                <a:avLst/>
              </a:prstGeom>
              <a:solidFill>
                <a:srgbClr val="92D050"/>
              </a:solidFill>
              <a:ln w="25400" cap="flat" cmpd="sng" algn="ctr">
                <a:solidFill>
                  <a:srgbClr val="92D050"/>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8FB28E9-6330-BBC6-A19A-F896BEF2B6DE}"/>
                  </a:ext>
                </a:extLst>
              </p:cNvPr>
              <p:cNvSpPr txBox="1"/>
              <p:nvPr/>
            </p:nvSpPr>
            <p:spPr>
              <a:xfrm>
                <a:off x="-159563" y="2940544"/>
                <a:ext cx="1836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new HIV infections among key populations and their partners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aphicFrame>
          <p:nvGraphicFramePr>
            <p:cNvPr id="5" name="Content Placeholder 5">
              <a:extLst>
                <a:ext uri="{FF2B5EF4-FFF2-40B4-BE49-F238E27FC236}">
                  <a16:creationId xmlns:a16="http://schemas.microsoft.com/office/drawing/2014/main" id="{00000000-0008-0000-2B00-00000C000000}"/>
                </a:ext>
              </a:extLst>
            </p:cNvPr>
            <p:cNvGraphicFramePr>
              <a:graphicFrameLocks/>
            </p:cNvGraphicFramePr>
            <p:nvPr/>
          </p:nvGraphicFramePr>
          <p:xfrm>
            <a:off x="585654" y="1483215"/>
            <a:ext cx="5461513" cy="3562256"/>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54" name="Group 53">
            <a:extLst>
              <a:ext uri="{FF2B5EF4-FFF2-40B4-BE49-F238E27FC236}">
                <a16:creationId xmlns:a16="http://schemas.microsoft.com/office/drawing/2014/main" id="{157C01D0-3D34-4307-BFF1-C03734A059B5}"/>
              </a:ext>
            </a:extLst>
          </p:cNvPr>
          <p:cNvGrpSpPr/>
          <p:nvPr/>
        </p:nvGrpSpPr>
        <p:grpSpPr>
          <a:xfrm>
            <a:off x="3126266" y="5556369"/>
            <a:ext cx="2626912" cy="307777"/>
            <a:chOff x="3733480" y="5341189"/>
            <a:chExt cx="2626912" cy="307777"/>
          </a:xfrm>
        </p:grpSpPr>
        <p:sp>
          <p:nvSpPr>
            <p:cNvPr id="97" name="TextBox 33">
              <a:extLst>
                <a:ext uri="{FF2B5EF4-FFF2-40B4-BE49-F238E27FC236}">
                  <a16:creationId xmlns:a16="http://schemas.microsoft.com/office/drawing/2014/main" id="{99AAA19F-3457-455D-AF4F-5F89DEBE48A1}"/>
                </a:ext>
              </a:extLst>
            </p:cNvPr>
            <p:cNvSpPr txBox="1"/>
            <p:nvPr/>
          </p:nvSpPr>
          <p:spPr>
            <a:xfrm>
              <a:off x="3733480" y="5409703"/>
              <a:ext cx="180000" cy="182880"/>
            </a:xfrm>
            <a:prstGeom prst="rect">
              <a:avLst/>
            </a:prstGeom>
            <a:solidFill>
              <a:srgbClr val="FF505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8" name="Rectangle 97">
              <a:extLst>
                <a:ext uri="{FF2B5EF4-FFF2-40B4-BE49-F238E27FC236}">
                  <a16:creationId xmlns:a16="http://schemas.microsoft.com/office/drawing/2014/main" id="{BE80A2DF-81CE-414A-AF1F-C73FDC03AE22}"/>
                </a:ext>
              </a:extLst>
            </p:cNvPr>
            <p:cNvSpPr/>
            <p:nvPr/>
          </p:nvSpPr>
          <p:spPr>
            <a:xfrm>
              <a:off x="3872547" y="5341189"/>
              <a:ext cx="2487845"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 who have sex with men</a:t>
              </a:r>
            </a:p>
          </p:txBody>
        </p:sp>
      </p:grpSp>
      <p:grpSp>
        <p:nvGrpSpPr>
          <p:cNvPr id="55" name="Group 54">
            <a:extLst>
              <a:ext uri="{FF2B5EF4-FFF2-40B4-BE49-F238E27FC236}">
                <a16:creationId xmlns:a16="http://schemas.microsoft.com/office/drawing/2014/main" id="{FC5DE59D-0B5E-4E4B-AF67-F67E4ACC3D73}"/>
              </a:ext>
            </a:extLst>
          </p:cNvPr>
          <p:cNvGrpSpPr/>
          <p:nvPr/>
        </p:nvGrpSpPr>
        <p:grpSpPr>
          <a:xfrm>
            <a:off x="8480274" y="5556369"/>
            <a:ext cx="2311691" cy="307777"/>
            <a:chOff x="5695627" y="4884463"/>
            <a:chExt cx="2311691" cy="307777"/>
          </a:xfrm>
        </p:grpSpPr>
        <p:sp>
          <p:nvSpPr>
            <p:cNvPr id="95" name="Rectangle 94">
              <a:extLst>
                <a:ext uri="{FF2B5EF4-FFF2-40B4-BE49-F238E27FC236}">
                  <a16:creationId xmlns:a16="http://schemas.microsoft.com/office/drawing/2014/main" id="{AD1A1846-1B60-4D74-8684-85167D6E29A4}"/>
                </a:ext>
              </a:extLst>
            </p:cNvPr>
            <p:cNvSpPr/>
            <p:nvPr/>
          </p:nvSpPr>
          <p:spPr>
            <a:xfrm>
              <a:off x="5695627" y="4938316"/>
              <a:ext cx="180000" cy="180000"/>
            </a:xfrm>
            <a:prstGeom prst="rect">
              <a:avLst/>
            </a:prstGeom>
            <a:solidFill>
              <a:srgbClr val="00CC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6" name="Rectangle 95">
              <a:extLst>
                <a:ext uri="{FF2B5EF4-FFF2-40B4-BE49-F238E27FC236}">
                  <a16:creationId xmlns:a16="http://schemas.microsoft.com/office/drawing/2014/main" id="{12B2E6DD-087A-41DC-AE45-FBE348865573}"/>
                </a:ext>
              </a:extLst>
            </p:cNvPr>
            <p:cNvSpPr/>
            <p:nvPr/>
          </p:nvSpPr>
          <p:spPr>
            <a:xfrm>
              <a:off x="5825071" y="4884463"/>
              <a:ext cx="218224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who inject drugs</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6" name="Group 55">
            <a:extLst>
              <a:ext uri="{FF2B5EF4-FFF2-40B4-BE49-F238E27FC236}">
                <a16:creationId xmlns:a16="http://schemas.microsoft.com/office/drawing/2014/main" id="{4873304B-D01E-4DE2-881F-590485F22C34}"/>
              </a:ext>
            </a:extLst>
          </p:cNvPr>
          <p:cNvGrpSpPr/>
          <p:nvPr/>
        </p:nvGrpSpPr>
        <p:grpSpPr>
          <a:xfrm>
            <a:off x="8185223" y="6063809"/>
            <a:ext cx="2311691" cy="307777"/>
            <a:chOff x="5691470" y="5738734"/>
            <a:chExt cx="2311691" cy="307777"/>
          </a:xfrm>
        </p:grpSpPr>
        <p:sp>
          <p:nvSpPr>
            <p:cNvPr id="93" name="Rectangle 92">
              <a:extLst>
                <a:ext uri="{FF2B5EF4-FFF2-40B4-BE49-F238E27FC236}">
                  <a16:creationId xmlns:a16="http://schemas.microsoft.com/office/drawing/2014/main" id="{0586E9B4-3EDB-46BE-A331-70648822F4D8}"/>
                </a:ext>
              </a:extLst>
            </p:cNvPr>
            <p:cNvSpPr/>
            <p:nvPr/>
          </p:nvSpPr>
          <p:spPr>
            <a:xfrm>
              <a:off x="5691470" y="5810140"/>
              <a:ext cx="180000" cy="180000"/>
            </a:xfrm>
            <a:prstGeom prst="rect">
              <a:avLst/>
            </a:prstGeom>
            <a:solidFill>
              <a:schemeClr val="bg1">
                <a:lumMod val="85000"/>
              </a:schemeClr>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4" name="Rectangle 93">
              <a:extLst>
                <a:ext uri="{FF2B5EF4-FFF2-40B4-BE49-F238E27FC236}">
                  <a16:creationId xmlns:a16="http://schemas.microsoft.com/office/drawing/2014/main" id="{8F310774-43C0-431E-BF8A-EE3201F43273}"/>
                </a:ext>
              </a:extLst>
            </p:cNvPr>
            <p:cNvSpPr/>
            <p:nvPr/>
          </p:nvSpPr>
          <p:spPr>
            <a:xfrm>
              <a:off x="5830539" y="5738734"/>
              <a:ext cx="2172622"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Remaining population</a:t>
              </a:r>
            </a:p>
          </p:txBody>
        </p:sp>
      </p:grpSp>
      <p:grpSp>
        <p:nvGrpSpPr>
          <p:cNvPr id="57" name="Group 56">
            <a:extLst>
              <a:ext uri="{FF2B5EF4-FFF2-40B4-BE49-F238E27FC236}">
                <a16:creationId xmlns:a16="http://schemas.microsoft.com/office/drawing/2014/main" id="{996FBEE6-DDF8-4219-AE75-4D937F6DC62D}"/>
              </a:ext>
            </a:extLst>
          </p:cNvPr>
          <p:cNvGrpSpPr/>
          <p:nvPr/>
        </p:nvGrpSpPr>
        <p:grpSpPr>
          <a:xfrm>
            <a:off x="6017492" y="5556369"/>
            <a:ext cx="2198467" cy="307777"/>
            <a:chOff x="5695627" y="5304103"/>
            <a:chExt cx="2198467" cy="307777"/>
          </a:xfrm>
        </p:grpSpPr>
        <p:sp>
          <p:nvSpPr>
            <p:cNvPr id="70" name="TextBox 33">
              <a:extLst>
                <a:ext uri="{FF2B5EF4-FFF2-40B4-BE49-F238E27FC236}">
                  <a16:creationId xmlns:a16="http://schemas.microsoft.com/office/drawing/2014/main" id="{9AA43573-44D7-417A-8D09-B9F323C4B2FC}"/>
                </a:ext>
              </a:extLst>
            </p:cNvPr>
            <p:cNvSpPr txBox="1"/>
            <p:nvPr/>
          </p:nvSpPr>
          <p:spPr>
            <a:xfrm>
              <a:off x="5695627" y="5366685"/>
              <a:ext cx="180000" cy="182880"/>
            </a:xfrm>
            <a:prstGeom prst="rect">
              <a:avLst/>
            </a:prstGeom>
            <a:solidFill>
              <a:srgbClr val="F6C7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2" name="Rectangle 91">
              <a:extLst>
                <a:ext uri="{FF2B5EF4-FFF2-40B4-BE49-F238E27FC236}">
                  <a16:creationId xmlns:a16="http://schemas.microsoft.com/office/drawing/2014/main" id="{FE049EF0-43DE-4E44-9CC1-A2572E35DFA4}"/>
                </a:ext>
              </a:extLst>
            </p:cNvPr>
            <p:cNvSpPr/>
            <p:nvPr/>
          </p:nvSpPr>
          <p:spPr>
            <a:xfrm>
              <a:off x="5825337" y="5304103"/>
              <a:ext cx="206875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Transgender women</a:t>
              </a:r>
            </a:p>
          </p:txBody>
        </p:sp>
      </p:grpSp>
      <p:grpSp>
        <p:nvGrpSpPr>
          <p:cNvPr id="58" name="Group 57">
            <a:extLst>
              <a:ext uri="{FF2B5EF4-FFF2-40B4-BE49-F238E27FC236}">
                <a16:creationId xmlns:a16="http://schemas.microsoft.com/office/drawing/2014/main" id="{08D582AF-23AD-4A49-96E1-1A2B8C4CA66C}"/>
              </a:ext>
            </a:extLst>
          </p:cNvPr>
          <p:cNvGrpSpPr/>
          <p:nvPr/>
        </p:nvGrpSpPr>
        <p:grpSpPr>
          <a:xfrm>
            <a:off x="1404771" y="5556369"/>
            <a:ext cx="1457181" cy="307777"/>
            <a:chOff x="3733479" y="4862084"/>
            <a:chExt cx="1457181" cy="307777"/>
          </a:xfrm>
        </p:grpSpPr>
        <p:sp>
          <p:nvSpPr>
            <p:cNvPr id="64" name="Rectangle 63">
              <a:extLst>
                <a:ext uri="{FF2B5EF4-FFF2-40B4-BE49-F238E27FC236}">
                  <a16:creationId xmlns:a16="http://schemas.microsoft.com/office/drawing/2014/main" id="{0E01DCF2-6EB4-4DC7-9F9D-6F6CE653FA0B}"/>
                </a:ext>
              </a:extLst>
            </p:cNvPr>
            <p:cNvSpPr/>
            <p:nvPr/>
          </p:nvSpPr>
          <p:spPr>
            <a:xfrm>
              <a:off x="3733479" y="4925806"/>
              <a:ext cx="180000" cy="180000"/>
            </a:xfrm>
            <a:prstGeom prst="rect">
              <a:avLst/>
            </a:prstGeom>
            <a:solidFill>
              <a:srgbClr val="FF99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E82C4101-0DED-47AF-9A39-4B49F75C1413}"/>
                </a:ext>
              </a:extLst>
            </p:cNvPr>
            <p:cNvSpPr/>
            <p:nvPr/>
          </p:nvSpPr>
          <p:spPr>
            <a:xfrm>
              <a:off x="3849592" y="4862084"/>
              <a:ext cx="1341068"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 workers</a:t>
              </a:r>
            </a:p>
          </p:txBody>
        </p:sp>
      </p:grpSp>
      <p:grpSp>
        <p:nvGrpSpPr>
          <p:cNvPr id="60" name="Group 59">
            <a:extLst>
              <a:ext uri="{FF2B5EF4-FFF2-40B4-BE49-F238E27FC236}">
                <a16:creationId xmlns:a16="http://schemas.microsoft.com/office/drawing/2014/main" id="{45632A2C-6DC9-473D-A3B2-7116830CA20F}"/>
              </a:ext>
            </a:extLst>
          </p:cNvPr>
          <p:cNvGrpSpPr/>
          <p:nvPr/>
        </p:nvGrpSpPr>
        <p:grpSpPr>
          <a:xfrm>
            <a:off x="4356213" y="6063809"/>
            <a:ext cx="3307236" cy="307777"/>
            <a:chOff x="3733477" y="5731972"/>
            <a:chExt cx="3307236" cy="307777"/>
          </a:xfrm>
        </p:grpSpPr>
        <p:sp>
          <p:nvSpPr>
            <p:cNvPr id="62" name="Rectangle 61">
              <a:extLst>
                <a:ext uri="{FF2B5EF4-FFF2-40B4-BE49-F238E27FC236}">
                  <a16:creationId xmlns:a16="http://schemas.microsoft.com/office/drawing/2014/main" id="{45202DF9-B5AF-498B-A828-C07B56622498}"/>
                </a:ext>
              </a:extLst>
            </p:cNvPr>
            <p:cNvSpPr/>
            <p:nvPr/>
          </p:nvSpPr>
          <p:spPr>
            <a:xfrm>
              <a:off x="3733477" y="5807563"/>
              <a:ext cx="180000" cy="180000"/>
            </a:xfrm>
            <a:prstGeom prst="rect">
              <a:avLst/>
            </a:prstGeom>
            <a:solidFill>
              <a:srgbClr val="33CCCC"/>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B01B8A9-6598-4B47-8AE2-257B25BAEC2E}"/>
                </a:ext>
              </a:extLst>
            </p:cNvPr>
            <p:cNvSpPr/>
            <p:nvPr/>
          </p:nvSpPr>
          <p:spPr>
            <a:xfrm>
              <a:off x="3849492" y="5731972"/>
              <a:ext cx="3191221"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Non-client partners of key populations</a:t>
              </a:r>
            </a:p>
          </p:txBody>
        </p:sp>
      </p:grpSp>
      <p:grpSp>
        <p:nvGrpSpPr>
          <p:cNvPr id="45" name="Group 44">
            <a:extLst>
              <a:ext uri="{FF2B5EF4-FFF2-40B4-BE49-F238E27FC236}">
                <a16:creationId xmlns:a16="http://schemas.microsoft.com/office/drawing/2014/main" id="{6BCCEF2D-774E-145C-9C1E-351A18AE8220}"/>
              </a:ext>
            </a:extLst>
          </p:cNvPr>
          <p:cNvGrpSpPr/>
          <p:nvPr/>
        </p:nvGrpSpPr>
        <p:grpSpPr>
          <a:xfrm>
            <a:off x="1763997" y="6063809"/>
            <a:ext cx="2654426" cy="307777"/>
            <a:chOff x="3733477" y="5747340"/>
            <a:chExt cx="2654426" cy="307777"/>
          </a:xfrm>
        </p:grpSpPr>
        <p:sp>
          <p:nvSpPr>
            <p:cNvPr id="46" name="Rectangle 45">
              <a:extLst>
                <a:ext uri="{FF2B5EF4-FFF2-40B4-BE49-F238E27FC236}">
                  <a16:creationId xmlns:a16="http://schemas.microsoft.com/office/drawing/2014/main" id="{DD029932-1723-84EC-715B-056BB543CFC6}"/>
                </a:ext>
              </a:extLst>
            </p:cNvPr>
            <p:cNvSpPr/>
            <p:nvPr/>
          </p:nvSpPr>
          <p:spPr>
            <a:xfrm>
              <a:off x="3733477" y="5807563"/>
              <a:ext cx="180000" cy="180000"/>
            </a:xfrm>
            <a:prstGeom prst="rect">
              <a:avLst/>
            </a:prstGeom>
            <a:solidFill>
              <a:srgbClr val="BC9B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47" name="Rectangle 46">
              <a:extLst>
                <a:ext uri="{FF2B5EF4-FFF2-40B4-BE49-F238E27FC236}">
                  <a16:creationId xmlns:a16="http://schemas.microsoft.com/office/drawing/2014/main" id="{2355D5BD-F973-86A1-5B05-B57ACE61D24E}"/>
                </a:ext>
              </a:extLst>
            </p:cNvPr>
            <p:cNvSpPr/>
            <p:nvPr/>
          </p:nvSpPr>
          <p:spPr>
            <a:xfrm>
              <a:off x="3849493" y="5747340"/>
              <a:ext cx="2538410"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Clients of sex workers</a:t>
              </a:r>
            </a:p>
          </p:txBody>
        </p:sp>
      </p:grpSp>
      <p:sp>
        <p:nvSpPr>
          <p:cNvPr id="72" name="TextBox 71">
            <a:extLst>
              <a:ext uri="{FF2B5EF4-FFF2-40B4-BE49-F238E27FC236}">
                <a16:creationId xmlns:a16="http://schemas.microsoft.com/office/drawing/2014/main" id="{5E7FE3C3-1C72-658D-6F31-0807056D34D6}"/>
              </a:ext>
            </a:extLst>
          </p:cNvPr>
          <p:cNvSpPr txBox="1"/>
          <p:nvPr/>
        </p:nvSpPr>
        <p:spPr>
          <a:xfrm>
            <a:off x="80167" y="6434082"/>
            <a:ext cx="1013540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5"/>
              </a:rPr>
              <a:t>www.aidsdatahub.org</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a:t>
            </a:r>
            <a:r>
              <a:rPr kumimoji="0" lang="en-US"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Korenromp EL, Sabin K, Stover J, Brown T, Johnson LF, Martin-Hughes R, et al. New HIV Infections Among Key Populations and Their Partners in 2010 and 2022, by World Region: A </a:t>
            </a:r>
            <a:r>
              <a:rPr kumimoji="0" lang="en-US" sz="10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Multisources</a:t>
            </a:r>
            <a:r>
              <a:rPr kumimoji="0" lang="en-US"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Estimation. JAIDS Journal of Acquired Immune Deficiency Syndromes. 2024;95(1S):e34-e45.</a:t>
            </a:r>
            <a:endParaRPr kumimoji="0" lang="en-GB"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 name="Title 2">
            <a:extLst>
              <a:ext uri="{FF2B5EF4-FFF2-40B4-BE49-F238E27FC236}">
                <a16:creationId xmlns:a16="http://schemas.microsoft.com/office/drawing/2014/main" id="{BB43BCB3-81FF-9AC0-C515-C77659F73BB2}"/>
              </a:ext>
            </a:extLst>
          </p:cNvPr>
          <p:cNvSpPr>
            <a:spLocks noGrp="1"/>
          </p:cNvSpPr>
          <p:nvPr>
            <p:ph type="title"/>
          </p:nvPr>
        </p:nvSpPr>
        <p:spPr>
          <a:xfrm>
            <a:off x="216745" y="1501718"/>
            <a:ext cx="11711903" cy="504000"/>
          </a:xfrm>
        </p:spPr>
        <p:txBody>
          <a:bodyPr/>
          <a:lstStyle/>
          <a:p>
            <a:r>
              <a:rPr lang="en-US" dirty="0"/>
              <a:t>Distribution of new HIV infections by population group in Asia and the Pacific, 2022</a:t>
            </a:r>
            <a:br>
              <a:rPr lang="en-US" dirty="0"/>
            </a:br>
            <a:endParaRPr lang="en-US" dirty="0"/>
          </a:p>
        </p:txBody>
      </p:sp>
    </p:spTree>
    <p:extLst>
      <p:ext uri="{BB962C8B-B14F-4D97-AF65-F5344CB8AC3E}">
        <p14:creationId xmlns:p14="http://schemas.microsoft.com/office/powerpoint/2010/main" val="4105873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2EC6-A320-6D73-1E0D-8C1C46EB5922}"/>
              </a:ext>
            </a:extLst>
          </p:cNvPr>
          <p:cNvSpPr>
            <a:spLocks noGrp="1"/>
          </p:cNvSpPr>
          <p:nvPr>
            <p:ph type="title"/>
          </p:nvPr>
        </p:nvSpPr>
        <p:spPr>
          <a:xfrm>
            <a:off x="226475" y="1571612"/>
            <a:ext cx="11965525" cy="504000"/>
          </a:xfrm>
        </p:spPr>
        <p:txBody>
          <a:bodyPr/>
          <a:lstStyle/>
          <a:p>
            <a:r>
              <a:rPr lang="en-US" dirty="0"/>
              <a:t>Percent change in new HIV infections among transgender people, 2010 and 2022</a:t>
            </a:r>
          </a:p>
        </p:txBody>
      </p:sp>
      <p:sp>
        <p:nvSpPr>
          <p:cNvPr id="3" name="Slide Number Placeholder 2">
            <a:extLst>
              <a:ext uri="{FF2B5EF4-FFF2-40B4-BE49-F238E27FC236}">
                <a16:creationId xmlns:a16="http://schemas.microsoft.com/office/drawing/2014/main" id="{7CE4ED4C-C585-878E-448F-5A653D3410BA}"/>
              </a:ext>
            </a:extLst>
          </p:cNvPr>
          <p:cNvSpPr>
            <a:spLocks noGrp="1"/>
          </p:cNvSpPr>
          <p:nvPr>
            <p:ph type="sldNum" sz="quarter" idx="10"/>
          </p:nvPr>
        </p:nvSpPr>
        <p:spPr/>
        <p:txBody>
          <a:bodyPr/>
          <a:lstStyle/>
          <a:p>
            <a:pPr>
              <a:defRPr/>
            </a:pPr>
            <a:fld id="{9D28C68A-2064-4B7C-AFCD-A80A23DCD611}" type="slidenum">
              <a:rPr lang="th-TH" smtClean="0"/>
              <a:pPr>
                <a:defRPr/>
              </a:pPr>
              <a:t>5</a:t>
            </a:fld>
            <a:endParaRPr lang="th-TH" dirty="0"/>
          </a:p>
        </p:txBody>
      </p:sp>
      <p:sp>
        <p:nvSpPr>
          <p:cNvPr id="5" name="TextBox 4">
            <a:extLst>
              <a:ext uri="{FF2B5EF4-FFF2-40B4-BE49-F238E27FC236}">
                <a16:creationId xmlns:a16="http://schemas.microsoft.com/office/drawing/2014/main" id="{DA20E432-F263-4703-3951-0497DF3A0356}"/>
              </a:ext>
            </a:extLst>
          </p:cNvPr>
          <p:cNvSpPr txBox="1"/>
          <p:nvPr/>
        </p:nvSpPr>
        <p:spPr>
          <a:xfrm>
            <a:off x="80167" y="6434082"/>
            <a:ext cx="1013540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a:t>
            </a:r>
            <a:r>
              <a:rPr kumimoji="0" lang="en-US"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Korenromp EL, Sabin K, Stover J, Brown T, Johnson LF, Martin-Hughes R, et al. New HIV Infections Among Key Populations and Their Partners in 2010 and 2022, by World Region: A </a:t>
            </a:r>
            <a:r>
              <a:rPr kumimoji="0" lang="en-US" sz="10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Multisources</a:t>
            </a:r>
            <a:r>
              <a:rPr kumimoji="0" lang="en-US"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Estimation. JAIDS Journal of Acquired Immune Deficiency Syndromes. 2024;95(1S):e34-e45.</a:t>
            </a:r>
            <a:endParaRPr kumimoji="0" lang="en-GB"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7" name="Group 6">
            <a:extLst>
              <a:ext uri="{FF2B5EF4-FFF2-40B4-BE49-F238E27FC236}">
                <a16:creationId xmlns:a16="http://schemas.microsoft.com/office/drawing/2014/main" id="{CA7786E0-7AF0-2F87-A6F3-3D90AAA2F956}"/>
              </a:ext>
            </a:extLst>
          </p:cNvPr>
          <p:cNvGrpSpPr/>
          <p:nvPr/>
        </p:nvGrpSpPr>
        <p:grpSpPr>
          <a:xfrm>
            <a:off x="2423592" y="2708920"/>
            <a:ext cx="7848872" cy="3096344"/>
            <a:chOff x="2423592" y="2708920"/>
            <a:chExt cx="7848872" cy="3096344"/>
          </a:xfrm>
        </p:grpSpPr>
        <p:graphicFrame>
          <p:nvGraphicFramePr>
            <p:cNvPr id="4" name="Chart 3">
              <a:extLst>
                <a:ext uri="{FF2B5EF4-FFF2-40B4-BE49-F238E27FC236}">
                  <a16:creationId xmlns:a16="http://schemas.microsoft.com/office/drawing/2014/main" id="{63172BAC-95AF-0DFE-1EDC-D6DDD3EB1F31}"/>
                </a:ext>
              </a:extLst>
            </p:cNvPr>
            <p:cNvGraphicFramePr>
              <a:graphicFrameLocks/>
            </p:cNvGraphicFramePr>
            <p:nvPr>
              <p:extLst>
                <p:ext uri="{D42A27DB-BD31-4B8C-83A1-F6EECF244321}">
                  <p14:modId xmlns:p14="http://schemas.microsoft.com/office/powerpoint/2010/main" val="2353508123"/>
                </p:ext>
              </p:extLst>
            </p:nvPr>
          </p:nvGraphicFramePr>
          <p:xfrm>
            <a:off x="2423592" y="2708920"/>
            <a:ext cx="7848872"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489A7149-69F2-2E03-2E90-4384C334025D}"/>
                </a:ext>
              </a:extLst>
            </p:cNvPr>
            <p:cNvSpPr txBox="1"/>
            <p:nvPr/>
          </p:nvSpPr>
          <p:spPr>
            <a:xfrm>
              <a:off x="6888088" y="2924944"/>
              <a:ext cx="2407060" cy="6480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400" b="1" dirty="0">
                  <a:solidFill>
                    <a:srgbClr val="FF5050"/>
                  </a:solidFill>
                  <a:latin typeface="Arial" panose="020B0604020202020204" pitchFamily="34" charset="0"/>
                  <a:cs typeface="Arial" panose="020B0604020202020204" pitchFamily="34" charset="0"/>
                </a:rPr>
                <a:t>7</a:t>
              </a:r>
              <a:r>
                <a:rPr lang="en-GB" sz="1400" b="1" dirty="0">
                  <a:solidFill>
                    <a:srgbClr val="FF5050"/>
                  </a:solidFill>
                  <a:latin typeface="Arial" panose="020B0604020202020204" pitchFamily="34" charset="0"/>
                  <a:cs typeface="Arial" panose="020B0604020202020204" pitchFamily="34" charset="0"/>
                </a:rPr>
                <a:t>% increase</a:t>
              </a:r>
            </a:p>
            <a:p>
              <a:pPr algn="r"/>
              <a:r>
                <a:rPr lang="en-GB" sz="1400" b="1" dirty="0">
                  <a:latin typeface="Arial" panose="020B0604020202020204" pitchFamily="34" charset="0"/>
                  <a:cs typeface="Arial" panose="020B0604020202020204" pitchFamily="34" charset="0"/>
                </a:rPr>
                <a:t>between 2010 and 2022</a:t>
              </a:r>
            </a:p>
          </p:txBody>
        </p:sp>
      </p:grpSp>
    </p:spTree>
    <p:extLst>
      <p:ext uri="{BB962C8B-B14F-4D97-AF65-F5344CB8AC3E}">
        <p14:creationId xmlns:p14="http://schemas.microsoft.com/office/powerpoint/2010/main" val="207857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577" y="1517628"/>
            <a:ext cx="12088597" cy="862984"/>
          </a:xfrm>
          <a:prstGeom prst="rect">
            <a:avLst/>
          </a:prstGeom>
        </p:spPr>
        <p:txBody>
          <a:bodyPr>
            <a:noAutofit/>
          </a:bodyPr>
          <a:lstStyle/>
          <a:p>
            <a:r>
              <a:rPr lang="en-US" sz="2400" dirty="0"/>
              <a:t>National and location specific HIV prevalence among transgender, countries where data are available, 2016 - 2022</a:t>
            </a:r>
          </a:p>
        </p:txBody>
      </p:sp>
      <p:sp>
        <p:nvSpPr>
          <p:cNvPr id="13" name="TextBox 12"/>
          <p:cNvSpPr txBox="1"/>
          <p:nvPr/>
        </p:nvSpPr>
        <p:spPr>
          <a:xfrm>
            <a:off x="207764" y="6564398"/>
            <a:ext cx="11495672" cy="247756"/>
          </a:xfrm>
          <a:prstGeom prst="rect">
            <a:avLst/>
          </a:prstGeom>
          <a:noFill/>
        </p:spPr>
        <p:txBody>
          <a:bodyPr wrap="square" lIns="108258" tIns="54124" rIns="108258" bIns="54124">
            <a:spAutoFit/>
          </a:bodyPr>
          <a:lstStyle/>
          <a:p>
            <a:pPr defTabSz="1086090" fontAlgn="auto">
              <a:spcBef>
                <a:spcPts val="0"/>
              </a:spcBef>
              <a:spcAft>
                <a:spcPts val="0"/>
              </a:spcAft>
              <a:defRPr/>
            </a:pPr>
            <a:r>
              <a:rPr lang="en-US" sz="900" kern="0" dirty="0">
                <a:solidFill>
                  <a:sysClr val="windowText" lastClr="000000"/>
                </a:solidFill>
                <a:cs typeface="Arial" pitchFamily="34" charset="0"/>
                <a:sym typeface="Calibri"/>
              </a:rPr>
              <a:t>Source: Prepared by  </a:t>
            </a:r>
            <a:r>
              <a:rPr lang="en-US" sz="900" kern="0" dirty="0">
                <a:solidFill>
                  <a:sysClr val="windowText" lastClr="000000"/>
                </a:solidFill>
                <a:cs typeface="Arial" pitchFamily="34" charset="0"/>
                <a:sym typeface="Calibri"/>
                <a:hlinkClick r:id="rId3"/>
              </a:rPr>
              <a:t>www.aidsdatahub.org</a:t>
            </a:r>
            <a:r>
              <a:rPr lang="en-US" sz="900" kern="0" dirty="0">
                <a:solidFill>
                  <a:sysClr val="windowText" lastClr="000000"/>
                </a:solidFill>
                <a:cs typeface="Arial" pitchFamily="34" charset="0"/>
                <a:sym typeface="Calibri"/>
              </a:rPr>
              <a:t> based on HIV Sentinel </a:t>
            </a:r>
            <a:r>
              <a:rPr lang="en-US" sz="900" kern="0">
                <a:solidFill>
                  <a:sysClr val="windowText" lastClr="000000"/>
                </a:solidFill>
                <a:cs typeface="Arial" pitchFamily="34" charset="0"/>
                <a:sym typeface="Calibri"/>
              </a:rPr>
              <a:t>Surveillance Surveys</a:t>
            </a:r>
            <a:r>
              <a:rPr lang="en-US" sz="900" kern="0" dirty="0">
                <a:solidFill>
                  <a:sysClr val="windowText" lastClr="000000"/>
                </a:solidFill>
                <a:cs typeface="Arial" pitchFamily="34" charset="0"/>
                <a:sym typeface="Calibri"/>
              </a:rPr>
              <a:t>, Integrated Biological and Behavioral Surveillance surveys </a:t>
            </a:r>
            <a:r>
              <a:rPr lang="en-US" sz="900" dirty="0">
                <a:solidFill>
                  <a:prstClr val="black"/>
                </a:solidFill>
                <a:cs typeface="Arial" pitchFamily="34" charset="0"/>
                <a:sym typeface="Calibri"/>
              </a:rPr>
              <a:t>and other serological survey reports</a:t>
            </a:r>
            <a:endParaRPr lang="en-GB" sz="900" dirty="0">
              <a:solidFill>
                <a:prstClr val="black"/>
              </a:solidFill>
              <a:cs typeface="Arial" pitchFamily="34" charset="0"/>
              <a:sym typeface="Calibri"/>
            </a:endParaRPr>
          </a:p>
        </p:txBody>
      </p:sp>
      <p:sp>
        <p:nvSpPr>
          <p:cNvPr id="7" name="TextBox 1">
            <a:extLst>
              <a:ext uri="{FF2B5EF4-FFF2-40B4-BE49-F238E27FC236}">
                <a16:creationId xmlns:a16="http://schemas.microsoft.com/office/drawing/2014/main" id="{1711C591-2A31-4919-AF84-5148E44B6531}"/>
              </a:ext>
            </a:extLst>
          </p:cNvPr>
          <p:cNvSpPr txBox="1"/>
          <p:nvPr/>
        </p:nvSpPr>
        <p:spPr>
          <a:xfrm>
            <a:off x="2784830" y="6167439"/>
            <a:ext cx="6262430" cy="3189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r>
              <a:rPr lang="en-US" dirty="0">
                <a:solidFill>
                  <a:prstClr val="black"/>
                </a:solidFill>
                <a:latin typeface="Arial"/>
              </a:rPr>
              <a:t>* Mixed survey sample of MSM and TG. For Nepal, data for Kathmandu is reported as national</a:t>
            </a:r>
          </a:p>
        </p:txBody>
      </p:sp>
      <p:graphicFrame>
        <p:nvGraphicFramePr>
          <p:cNvPr id="2" name="Chart 1">
            <a:extLst>
              <a:ext uri="{FF2B5EF4-FFF2-40B4-BE49-F238E27FC236}">
                <a16:creationId xmlns:a16="http://schemas.microsoft.com/office/drawing/2014/main" id="{BF6514D1-D296-A512-A481-ADABD676C525}"/>
              </a:ext>
            </a:extLst>
          </p:cNvPr>
          <p:cNvGraphicFramePr>
            <a:graphicFrameLocks/>
          </p:cNvGraphicFramePr>
          <p:nvPr>
            <p:extLst>
              <p:ext uri="{D42A27DB-BD31-4B8C-83A1-F6EECF244321}">
                <p14:modId xmlns:p14="http://schemas.microsoft.com/office/powerpoint/2010/main" val="3933929481"/>
              </p:ext>
            </p:extLst>
          </p:nvPr>
        </p:nvGraphicFramePr>
        <p:xfrm>
          <a:off x="119336" y="2526763"/>
          <a:ext cx="11678845" cy="35626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173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344" y="1548325"/>
            <a:ext cx="11297081" cy="503817"/>
          </a:xfrm>
        </p:spPr>
        <p:txBody>
          <a:bodyPr>
            <a:noAutofit/>
          </a:bodyPr>
          <a:lstStyle/>
          <a:p>
            <a:r>
              <a:rPr lang="en-US" dirty="0"/>
              <a:t>HIV prevalence among transgender people in cities and geographical locations, 2016-2022</a:t>
            </a:r>
            <a:endParaRPr lang="en-GB" dirty="0"/>
          </a:p>
        </p:txBody>
      </p:sp>
      <p:sp>
        <p:nvSpPr>
          <p:cNvPr id="14" name="TextBox 13"/>
          <p:cNvSpPr txBox="1"/>
          <p:nvPr/>
        </p:nvSpPr>
        <p:spPr>
          <a:xfrm>
            <a:off x="123658" y="6581403"/>
            <a:ext cx="11944685" cy="230749"/>
          </a:xfrm>
          <a:prstGeom prst="rect">
            <a:avLst/>
          </a:prstGeom>
          <a:noFill/>
        </p:spPr>
        <p:txBody>
          <a:bodyPr wrap="square">
            <a:spAutoFit/>
          </a:bodyPr>
          <a:lstStyle/>
          <a:p>
            <a:pPr defTabSz="913943" fontAlgn="auto">
              <a:spcBef>
                <a:spcPts val="0"/>
              </a:spcBef>
              <a:spcAft>
                <a:spcPts val="0"/>
              </a:spcAft>
              <a:defRPr/>
            </a:pPr>
            <a:r>
              <a:rPr lang="en-US" sz="900" kern="0" dirty="0">
                <a:solidFill>
                  <a:sysClr val="windowText" lastClr="000000"/>
                </a:solidFill>
                <a:latin typeface="Arial"/>
                <a:cs typeface="Arial" pitchFamily="34" charset="0"/>
                <a:sym typeface="Calibri"/>
              </a:rPr>
              <a:t>Source: Prepared by  </a:t>
            </a:r>
            <a:r>
              <a:rPr lang="en-US" sz="900" kern="0" dirty="0">
                <a:solidFill>
                  <a:sysClr val="windowText" lastClr="000000"/>
                </a:solidFill>
                <a:latin typeface="Arial"/>
                <a:cs typeface="Arial" pitchFamily="34" charset="0"/>
                <a:sym typeface="Calibri"/>
                <a:hlinkClick r:id="rId3"/>
              </a:rPr>
              <a:t>www.aidsdatahub.org</a:t>
            </a:r>
            <a:r>
              <a:rPr lang="en-US" sz="900" kern="0" dirty="0">
                <a:solidFill>
                  <a:sysClr val="windowText" lastClr="000000"/>
                </a:solidFill>
                <a:latin typeface="Arial"/>
                <a:cs typeface="Arial" pitchFamily="34" charset="0"/>
                <a:sym typeface="Calibri"/>
              </a:rPr>
              <a:t> based on HIV Sentinel Surveillance surveys, Integrated Biological and Behavioral Surveillance surveys </a:t>
            </a:r>
            <a:r>
              <a:rPr lang="en-US" sz="900" dirty="0">
                <a:solidFill>
                  <a:prstClr val="black"/>
                </a:solidFill>
                <a:latin typeface="Arial"/>
                <a:cs typeface="Arial" pitchFamily="34" charset="0"/>
                <a:sym typeface="Calibri"/>
              </a:rPr>
              <a:t>and other serological survey reports</a:t>
            </a:r>
            <a:endParaRPr lang="en-GB" sz="900" dirty="0">
              <a:solidFill>
                <a:prstClr val="black"/>
              </a:solidFill>
              <a:latin typeface="Arial"/>
              <a:cs typeface="Arial" pitchFamily="34" charset="0"/>
              <a:sym typeface="Calibri"/>
            </a:endParaRPr>
          </a:p>
        </p:txBody>
      </p:sp>
      <p:graphicFrame>
        <p:nvGraphicFramePr>
          <p:cNvPr id="2" name="Chart 1">
            <a:extLst>
              <a:ext uri="{FF2B5EF4-FFF2-40B4-BE49-F238E27FC236}">
                <a16:creationId xmlns:a16="http://schemas.microsoft.com/office/drawing/2014/main" id="{912CAD5B-B3B3-4117-BCEA-E5EC77485795}"/>
              </a:ext>
            </a:extLst>
          </p:cNvPr>
          <p:cNvGraphicFramePr>
            <a:graphicFrameLocks/>
          </p:cNvGraphicFramePr>
          <p:nvPr>
            <p:extLst>
              <p:ext uri="{D42A27DB-BD31-4B8C-83A1-F6EECF244321}">
                <p14:modId xmlns:p14="http://schemas.microsoft.com/office/powerpoint/2010/main" val="1412046392"/>
              </p:ext>
            </p:extLst>
          </p:nvPr>
        </p:nvGraphicFramePr>
        <p:xfrm>
          <a:off x="335360" y="2492896"/>
          <a:ext cx="11297081" cy="39883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3113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42040"/>
            <a:ext cx="11305256" cy="504000"/>
          </a:xfrm>
          <a:ln>
            <a:noFill/>
          </a:ln>
        </p:spPr>
        <p:txBody>
          <a:bodyPr>
            <a:noAutofit/>
          </a:bodyPr>
          <a:lstStyle/>
          <a:p>
            <a:r>
              <a:rPr lang="en-US" dirty="0"/>
              <a:t>STI and hepatitis prevalence among transgender people, 2016 - 2020</a:t>
            </a:r>
            <a:endParaRPr lang="en-GB" dirty="0"/>
          </a:p>
        </p:txBody>
      </p:sp>
      <p:sp>
        <p:nvSpPr>
          <p:cNvPr id="6" name="TextBox 5"/>
          <p:cNvSpPr txBox="1"/>
          <p:nvPr/>
        </p:nvSpPr>
        <p:spPr>
          <a:xfrm>
            <a:off x="263352" y="6627168"/>
            <a:ext cx="10032032" cy="230832"/>
          </a:xfrm>
          <a:prstGeom prst="rect">
            <a:avLst/>
          </a:prstGeom>
          <a:noFill/>
        </p:spPr>
        <p:txBody>
          <a:bodyPr wrap="square">
            <a:spAutoFit/>
          </a:bodyPr>
          <a:lstStyle/>
          <a:p>
            <a:pPr fontAlgn="auto">
              <a:spcBef>
                <a:spcPts val="0"/>
              </a:spcBef>
              <a:spcAft>
                <a:spcPts val="0"/>
              </a:spcAft>
              <a:defRPr/>
            </a:pPr>
            <a:r>
              <a:rPr lang="en-US" sz="900" kern="0" dirty="0">
                <a:solidFill>
                  <a:sysClr val="windowText" lastClr="000000"/>
                </a:solidFill>
                <a:cs typeface="Arial" pitchFamily="34" charset="0"/>
                <a:sym typeface="Calibri"/>
              </a:rPr>
              <a:t>Source: Prepared by  </a:t>
            </a:r>
            <a:r>
              <a:rPr lang="en-US" sz="900" kern="0" dirty="0">
                <a:solidFill>
                  <a:sysClr val="windowText" lastClr="000000"/>
                </a:solidFill>
                <a:cs typeface="Arial" pitchFamily="34" charset="0"/>
                <a:sym typeface="Calibri"/>
                <a:hlinkClick r:id="rId3"/>
              </a:rPr>
              <a:t>www.aidsdatahub.org</a:t>
            </a:r>
            <a:r>
              <a:rPr lang="en-US" sz="900" kern="0" dirty="0">
                <a:solidFill>
                  <a:sysClr val="windowText" lastClr="000000"/>
                </a:solidFill>
                <a:cs typeface="Arial" pitchFamily="34" charset="0"/>
                <a:sym typeface="Calibri"/>
              </a:rPr>
              <a:t> based on HIV Sentinel Surveillance Surveys, and Integrated Biological and Behavioral Surveillance Surveys</a:t>
            </a:r>
            <a:endParaRPr lang="en-GB" sz="900" dirty="0">
              <a:solidFill>
                <a:prstClr val="black"/>
              </a:solidFill>
              <a:cs typeface="Arial" pitchFamily="34" charset="0"/>
              <a:sym typeface="Calibri"/>
            </a:endParaRPr>
          </a:p>
        </p:txBody>
      </p:sp>
      <p:graphicFrame>
        <p:nvGraphicFramePr>
          <p:cNvPr id="3" name="Chart 2">
            <a:extLst>
              <a:ext uri="{FF2B5EF4-FFF2-40B4-BE49-F238E27FC236}">
                <a16:creationId xmlns:a16="http://schemas.microsoft.com/office/drawing/2014/main" id="{BE6A50A7-6892-A15F-F694-B717553D55DF}"/>
              </a:ext>
            </a:extLst>
          </p:cNvPr>
          <p:cNvGraphicFramePr>
            <a:graphicFrameLocks/>
          </p:cNvGraphicFramePr>
          <p:nvPr>
            <p:extLst>
              <p:ext uri="{D42A27DB-BD31-4B8C-83A1-F6EECF244321}">
                <p14:modId xmlns:p14="http://schemas.microsoft.com/office/powerpoint/2010/main" val="4225056908"/>
              </p:ext>
            </p:extLst>
          </p:nvPr>
        </p:nvGraphicFramePr>
        <p:xfrm>
          <a:off x="263352" y="2132856"/>
          <a:ext cx="11377264" cy="4104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685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behaviors</a:t>
            </a:r>
            <a:br>
              <a:rPr lang="en-US" altLang="zh-CN" sz="5400" dirty="0">
                <a:cs typeface="Cordia New" pitchFamily="34" charset="-34"/>
              </a:rPr>
            </a:br>
            <a:br>
              <a:rPr lang="zh-CN" altLang="en-US" sz="5400" dirty="0">
                <a:cs typeface="Cordia New" pitchFamily="34" charset="-34"/>
              </a:rPr>
            </a:br>
            <a:endParaRPr lang="en-US" dirty="0">
              <a:cs typeface="Cordia New" pitchFamily="34" charset="-34"/>
            </a:endParaRPr>
          </a:p>
        </p:txBody>
      </p:sp>
    </p:spTree>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14148</TotalTime>
  <Words>1220</Words>
  <Application>Microsoft Office PowerPoint</Application>
  <PresentationFormat>Widescreen</PresentationFormat>
  <Paragraphs>155</Paragraphs>
  <Slides>24</Slides>
  <Notes>13</Notes>
  <HiddenSlides>0</HiddenSlides>
  <MMClips>0</MMClips>
  <ScaleCrop>false</ScaleCrop>
  <HeadingPairs>
    <vt:vector size="6" baseType="variant">
      <vt:variant>
        <vt:lpstr>Fonts Used</vt:lpstr>
      </vt:variant>
      <vt:variant>
        <vt:i4>5</vt:i4>
      </vt:variant>
      <vt:variant>
        <vt:lpstr>Theme</vt:lpstr>
      </vt:variant>
      <vt:variant>
        <vt:i4>18</vt:i4>
      </vt:variant>
      <vt:variant>
        <vt:lpstr>Slide Titles</vt:lpstr>
      </vt:variant>
      <vt:variant>
        <vt:i4>24</vt:i4>
      </vt:variant>
    </vt:vector>
  </HeadingPairs>
  <TitlesOfParts>
    <vt:vector size="47" baseType="lpstr">
      <vt:lpstr>ＭＳ Ｐゴシック</vt:lpstr>
      <vt:lpstr>Arial</vt:lpstr>
      <vt:lpstr>Arial Nova</vt:lpstr>
      <vt:lpstr>Calibri</vt:lpstr>
      <vt:lpstr>Cordia New</vt:lpstr>
      <vt:lpstr>1_Cover Design</vt:lpstr>
      <vt:lpstr>Layout</vt:lpstr>
      <vt:lpstr>Layout with Latest!</vt:lpstr>
      <vt:lpstr>2_Cover Design</vt:lpstr>
      <vt:lpstr>3_Cover Design</vt:lpstr>
      <vt:lpstr>1_Layout</vt:lpstr>
      <vt:lpstr>28_Layout</vt:lpstr>
      <vt:lpstr>7_Layout</vt:lpstr>
      <vt:lpstr>48_Layout</vt:lpstr>
      <vt:lpstr>29_Layout</vt:lpstr>
      <vt:lpstr>30_Layout</vt:lpstr>
      <vt:lpstr>50_Layout</vt:lpstr>
      <vt:lpstr>18_Layout</vt:lpstr>
      <vt:lpstr>20_Layout</vt:lpstr>
      <vt:lpstr>2_Layout</vt:lpstr>
      <vt:lpstr>65_Layout</vt:lpstr>
      <vt:lpstr>32_Layout</vt:lpstr>
      <vt:lpstr>53_Layout</vt:lpstr>
      <vt:lpstr>Transgender people (male-to-female)</vt:lpstr>
      <vt:lpstr>CONTENT</vt:lpstr>
      <vt:lpstr>HIV prevalence and  epidemiology</vt:lpstr>
      <vt:lpstr>Distribution of new HIV infections by population group in Asia and the Pacific, 2022 </vt:lpstr>
      <vt:lpstr>Percent change in new HIV infections among transgender people, 2010 and 2022</vt:lpstr>
      <vt:lpstr>National and location specific HIV prevalence among transgender, countries where data are available, 2016 - 2022</vt:lpstr>
      <vt:lpstr>HIV prevalence among transgender people in cities and geographical locations, 2016-2022</vt:lpstr>
      <vt:lpstr>STI and hepatitis prevalence among transgender people, 2016 - 2020</vt:lpstr>
      <vt:lpstr>Risk behaviors  </vt:lpstr>
      <vt:lpstr>Proportion of transgender people who reported condom use at last sex, 2016 - 2022</vt:lpstr>
      <vt:lpstr>Proportion of transgender people who reported condom use at last sex with casual/non-commercial male partners, 2012 - 2020</vt:lpstr>
      <vt:lpstr>Proportion of transgender people who reported consistent condom use with casual partners, 2012-2020</vt:lpstr>
      <vt:lpstr>Proportion of transgender people who reported consistent condom use with male clients, 2012-2020</vt:lpstr>
      <vt:lpstr>Proportion of surveyed transgender who sold sex or had sex with clients, countries where data are available, 2014 – 2020 </vt:lpstr>
      <vt:lpstr>Proportion of transgender people who reported injecting drug use, countries where data is available, 2014-2020</vt:lpstr>
      <vt:lpstr>Vulnerability and  HIV knowledge</vt:lpstr>
      <vt:lpstr>Prevailing stigma, discrimination and violence against transgender people</vt:lpstr>
      <vt:lpstr>Proportion of transgender people with comprehensive HIV knowledge, 2012-2020</vt:lpstr>
      <vt:lpstr>Social justice and human rights are fundamental to address the public health needs of transgender women </vt:lpstr>
      <vt:lpstr>National response </vt:lpstr>
      <vt:lpstr>Prevention coverage among key populations, Asia and the Pacific, 2018–2022 </vt:lpstr>
      <vt:lpstr>HIV testing coverage among transgender people, 2017-2022</vt:lpstr>
      <vt:lpstr>Transgender people remain criminalized in Asia Pacific countries</vt:lpstr>
      <vt:lpstr>PowerPoint Presentation</vt:lpstr>
    </vt:vector>
  </TitlesOfParts>
  <Manager/>
  <Company>HIV and AIDS Data Hub for Asia-Pacific</Company>
  <LinksUpToDate>false</LinksUpToDate>
  <SharedDoc>false</SharedDoc>
  <HyperlinkBase>https://www.aidsdatahub.org/resource/transgender-slides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Transgender</dc:title>
  <dc:subject>Get an overview of the HIV/AIDS situation for Transgender populations in 2019. Browse and view charts and graphs illustrating data on this population's basic socio-demographic indicators, HIV prevalence and epidemiology, risk behaviors, vulnerability and</dc:subject>
  <dc:creator>HIV and AIDS Data Hub for Asia-Pacific</dc:creator>
  <cp:keywords>hiv, aids, socio-demographic indicators, prevalence, epidemiology, risk behaviors, vulnerability, national response</cp:keywords>
  <dc:description/>
  <cp:lastModifiedBy>SHWE, Ye Yu</cp:lastModifiedBy>
  <cp:revision>1077</cp:revision>
  <dcterms:created xsi:type="dcterms:W3CDTF">2010-11-08T08:31:49Z</dcterms:created>
  <dcterms:modified xsi:type="dcterms:W3CDTF">2024-05-13T11:35:44Z</dcterms:modified>
  <cp:category/>
</cp:coreProperties>
</file>