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8.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8.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3.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2.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7.xml" ContentType="application/vnd.openxmlformats-officedocument.themeOverride+xml"/>
  <Override PartName="/ppt/notesSlides/notesSlide14.xml" ContentType="application/vnd.openxmlformats-officedocument.presentationml.notesSlide+xml"/>
  <Override PartName="/ppt/charts/chart1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8.xml" ContentType="application/vnd.openxmlformats-officedocument.themeOverride+xml"/>
  <Override PartName="/ppt/notesSlides/notesSlide15.xml" ContentType="application/vnd.openxmlformats-officedocument.presentationml.notesSlide+xml"/>
  <Override PartName="/ppt/charts/chart1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9.xml" ContentType="application/vnd.openxmlformats-officedocument.themeOverride+xml"/>
  <Override PartName="/ppt/notesSlides/notesSlide16.xml" ContentType="application/vnd.openxmlformats-officedocument.presentationml.notesSlide+xml"/>
  <Override PartName="/ppt/charts/chart2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0.xml" ContentType="application/vnd.openxmlformats-officedocument.themeOverride+xml"/>
  <Override PartName="/ppt/notesSlides/notesSlide17.xml" ContentType="application/vnd.openxmlformats-officedocument.presentationml.notesSlide+xml"/>
  <Override PartName="/ppt/charts/chart2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3.xml" ContentType="application/vnd.openxmlformats-officedocument.themeOverride+xml"/>
  <Override PartName="/ppt/notesSlides/notesSlide18.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19.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20.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21.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drawings/drawing6.xml" ContentType="application/vnd.openxmlformats-officedocument.drawingml.chartshapes+xml"/>
  <Override PartName="/ppt/notesSlides/notesSlide23.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9.xml" ContentType="application/vnd.openxmlformats-officedocument.themeOverride+xml"/>
  <Override PartName="/ppt/notesSlides/notesSlide24.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25.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drawings/drawing7.xml" ContentType="application/vnd.openxmlformats-officedocument.drawingml.chartshapes+xml"/>
  <Override PartName="/ppt/notesSlides/notesSlide26.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drawings/drawing8.xml" ContentType="application/vnd.openxmlformats-officedocument.drawingml.chartshapes+xml"/>
  <Override PartName="/ppt/notesSlides/notesSlide27.xml" ContentType="application/vnd.openxmlformats-officedocument.presentationml.notesSlide+xml"/>
  <Override PartName="/ppt/charts/chart3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notesSlides/notesSlide28.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drawings/drawing9.xml" ContentType="application/vnd.openxmlformats-officedocument.drawingml.chartshapes+xml"/>
  <Override PartName="/ppt/notesSlides/notesSlide29.xml" ContentType="application/vnd.openxmlformats-officedocument.presentationml.notesSlide+xml"/>
  <Override PartName="/ppt/charts/chart3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6.xml" ContentType="application/vnd.openxmlformats-officedocument.themeOverride+xml"/>
  <Override PartName="/ppt/notesSlides/notesSlide30.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31.xml" ContentType="application/vnd.openxmlformats-officedocument.presentationml.notesSlide+xml"/>
  <Override PartName="/ppt/charts/chart38.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8.xml" ContentType="application/vnd.openxmlformats-officedocument.themeOverride+xml"/>
  <Override PartName="/ppt/charts/chart39.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9.xml" ContentType="application/vnd.openxmlformats-officedocument.themeOverride+xml"/>
  <Override PartName="/ppt/notesSlides/notesSlide32.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drawings/drawing10.xml" ContentType="application/vnd.openxmlformats-officedocument.drawingml.chartshapes+xml"/>
  <Override PartName="/ppt/notesSlides/notesSlide33.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34.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notesSlides/notesSlide35.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drawings/drawing11.xml" ContentType="application/vnd.openxmlformats-officedocument.drawingml.chartshapes+xml"/>
  <Override PartName="/ppt/notesSlides/notesSlide38.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drawings/drawing12.xml" ContentType="application/vnd.openxmlformats-officedocument.drawingml.chartshapes+xml"/>
  <Override PartName="/ppt/notesSlides/notesSlide39.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notesSlides/notesSlide40.xml" ContentType="application/vnd.openxmlformats-officedocument.presentationml.notesSlide+xml"/>
  <Override PartName="/ppt/charts/chart49.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9.xml" ContentType="application/vnd.openxmlformats-officedocument.themeOverride+xml"/>
  <Override PartName="/ppt/charts/chart50.xml" ContentType="application/vnd.openxmlformats-officedocument.drawingml.chart+xml"/>
  <Override PartName="/ppt/theme/themeOverride50.xml" ContentType="application/vnd.openxmlformats-officedocument.themeOverride+xml"/>
  <Override PartName="/ppt/notesSlides/notesSlide41.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drawings/drawing13.xml" ContentType="application/vnd.openxmlformats-officedocument.drawingml.chartshapes+xml"/>
  <Override PartName="/ppt/notesSlides/notesSlide42.xml" ContentType="application/vnd.openxmlformats-officedocument.presentationml.notesSlide+xml"/>
  <Override PartName="/ppt/charts/chart52.xml" ContentType="application/vnd.openxmlformats-officedocument.drawingml.chart+xml"/>
  <Override PartName="/ppt/theme/themeOverride52.xml" ContentType="application/vnd.openxmlformats-officedocument.themeOverride+xml"/>
  <Override PartName="/ppt/drawings/drawing14.xml" ContentType="application/vnd.openxmlformats-officedocument.drawingml.chartshapes+xml"/>
  <Override PartName="/ppt/notesSlides/notesSlide43.xml" ContentType="application/vnd.openxmlformats-officedocument.presentationml.notesSlide+xml"/>
  <Override PartName="/ppt/charts/chart53.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3.xml" ContentType="application/vnd.openxmlformats-officedocument.themeOverride+xml"/>
  <Override PartName="/ppt/drawings/drawing15.xml" ContentType="application/vnd.openxmlformats-officedocument.drawingml.chartshapes+xml"/>
  <Override PartName="/ppt/notesSlides/notesSlide44.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charts/chart55.xml" ContentType="application/vnd.openxmlformats-officedocument.drawingml.chart+xml"/>
  <Override PartName="/ppt/theme/themeOverride55.xml" ContentType="application/vnd.openxmlformats-officedocument.themeOverride+xml"/>
  <Override PartName="/ppt/charts/chart56.xml" ContentType="application/vnd.openxmlformats-officedocument.drawingml.chart+xml"/>
  <Override PartName="/ppt/theme/themeOverride56.xml" ContentType="application/vnd.openxmlformats-officedocument.themeOverride+xml"/>
  <Override PartName="/ppt/charts/chart57.xml" ContentType="application/vnd.openxmlformats-officedocument.drawingml.chart+xml"/>
  <Override PartName="/ppt/theme/themeOverride57.xml" ContentType="application/vnd.openxmlformats-officedocument.themeOverride+xml"/>
  <Override PartName="/ppt/charts/chart58.xml" ContentType="application/vnd.openxmlformats-officedocument.drawingml.chart+xml"/>
  <Override PartName="/ppt/theme/themeOverride58.xml" ContentType="application/vnd.openxmlformats-officedocument.themeOverr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3" r:id="rId3"/>
    <p:sldMasterId id="2147483702" r:id="rId4"/>
    <p:sldMasterId id="2147483732" r:id="rId5"/>
    <p:sldMasterId id="2147483768" r:id="rId6"/>
    <p:sldMasterId id="2147483813" r:id="rId7"/>
    <p:sldMasterId id="2147483822" r:id="rId8"/>
    <p:sldMasterId id="2147483831" r:id="rId9"/>
    <p:sldMasterId id="2147483840" r:id="rId10"/>
    <p:sldMasterId id="2147483849" r:id="rId11"/>
    <p:sldMasterId id="2147483858" r:id="rId12"/>
    <p:sldMasterId id="2147483867" r:id="rId13"/>
    <p:sldMasterId id="2147483876" r:id="rId14"/>
    <p:sldMasterId id="2147483885" r:id="rId15"/>
    <p:sldMasterId id="2147483894" r:id="rId16"/>
    <p:sldMasterId id="2147483903" r:id="rId17"/>
    <p:sldMasterId id="2147483912" r:id="rId18"/>
    <p:sldMasterId id="2147483921" r:id="rId19"/>
  </p:sldMasterIdLst>
  <p:notesMasterIdLst>
    <p:notesMasterId r:id="rId79"/>
  </p:notesMasterIdLst>
  <p:sldIdLst>
    <p:sldId id="257" r:id="rId20"/>
    <p:sldId id="308" r:id="rId21"/>
    <p:sldId id="373" r:id="rId22"/>
    <p:sldId id="258" r:id="rId23"/>
    <p:sldId id="3011" r:id="rId24"/>
    <p:sldId id="3012" r:id="rId25"/>
    <p:sldId id="3018" r:id="rId26"/>
    <p:sldId id="276" r:id="rId27"/>
    <p:sldId id="273" r:id="rId28"/>
    <p:sldId id="274" r:id="rId29"/>
    <p:sldId id="309" r:id="rId30"/>
    <p:sldId id="369" r:id="rId31"/>
    <p:sldId id="314" r:id="rId32"/>
    <p:sldId id="366" r:id="rId33"/>
    <p:sldId id="361" r:id="rId34"/>
    <p:sldId id="317" r:id="rId35"/>
    <p:sldId id="277" r:id="rId36"/>
    <p:sldId id="3003" r:id="rId37"/>
    <p:sldId id="3005" r:id="rId38"/>
    <p:sldId id="3004" r:id="rId39"/>
    <p:sldId id="3006" r:id="rId40"/>
    <p:sldId id="3020" r:id="rId41"/>
    <p:sldId id="259" r:id="rId42"/>
    <p:sldId id="263" r:id="rId43"/>
    <p:sldId id="334" r:id="rId44"/>
    <p:sldId id="668" r:id="rId45"/>
    <p:sldId id="343" r:id="rId46"/>
    <p:sldId id="667" r:id="rId47"/>
    <p:sldId id="3010" r:id="rId48"/>
    <p:sldId id="344" r:id="rId49"/>
    <p:sldId id="336" r:id="rId50"/>
    <p:sldId id="346" r:id="rId51"/>
    <p:sldId id="347" r:id="rId52"/>
    <p:sldId id="286" r:id="rId53"/>
    <p:sldId id="268" r:id="rId54"/>
    <p:sldId id="272" r:id="rId55"/>
    <p:sldId id="3001" r:id="rId56"/>
    <p:sldId id="3002" r:id="rId57"/>
    <p:sldId id="348" r:id="rId58"/>
    <p:sldId id="3007" r:id="rId59"/>
    <p:sldId id="3008" r:id="rId60"/>
    <p:sldId id="301" r:id="rId61"/>
    <p:sldId id="302" r:id="rId62"/>
    <p:sldId id="303" r:id="rId63"/>
    <p:sldId id="365" r:id="rId64"/>
    <p:sldId id="261" r:id="rId65"/>
    <p:sldId id="355" r:id="rId66"/>
    <p:sldId id="262" r:id="rId67"/>
    <p:sldId id="271" r:id="rId68"/>
    <p:sldId id="291" r:id="rId69"/>
    <p:sldId id="364" r:id="rId70"/>
    <p:sldId id="3009" r:id="rId71"/>
    <p:sldId id="666" r:id="rId72"/>
    <p:sldId id="3013" r:id="rId73"/>
    <p:sldId id="331" r:id="rId74"/>
    <p:sldId id="3015" r:id="rId75"/>
    <p:sldId id="3017" r:id="rId76"/>
    <p:sldId id="2998" r:id="rId77"/>
    <p:sldId id="307" r:id="rId78"/>
  </p:sldIdLst>
  <p:sldSz cx="12192000" cy="6858000"/>
  <p:notesSz cx="6797675" cy="9926638"/>
  <p:defaultTextStyle>
    <a:defPPr>
      <a:defRPr lang="en-US"/>
    </a:defPPr>
    <a:lvl1pPr marL="0" algn="l" defTabSz="911452" rtl="0" eaLnBrk="1" latinLnBrk="0" hangingPunct="1">
      <a:defRPr sz="1800" kern="1200">
        <a:solidFill>
          <a:schemeClr val="tx1"/>
        </a:solidFill>
        <a:latin typeface="+mn-lt"/>
        <a:ea typeface="+mn-ea"/>
        <a:cs typeface="+mn-cs"/>
      </a:defRPr>
    </a:lvl1pPr>
    <a:lvl2pPr marL="455729" algn="l" defTabSz="911452" rtl="0" eaLnBrk="1" latinLnBrk="0" hangingPunct="1">
      <a:defRPr sz="1800" kern="1200">
        <a:solidFill>
          <a:schemeClr val="tx1"/>
        </a:solidFill>
        <a:latin typeface="+mn-lt"/>
        <a:ea typeface="+mn-ea"/>
        <a:cs typeface="+mn-cs"/>
      </a:defRPr>
    </a:lvl2pPr>
    <a:lvl3pPr marL="911452" algn="l" defTabSz="911452" rtl="0" eaLnBrk="1" latinLnBrk="0" hangingPunct="1">
      <a:defRPr sz="1800" kern="1200">
        <a:solidFill>
          <a:schemeClr val="tx1"/>
        </a:solidFill>
        <a:latin typeface="+mn-lt"/>
        <a:ea typeface="+mn-ea"/>
        <a:cs typeface="+mn-cs"/>
      </a:defRPr>
    </a:lvl3pPr>
    <a:lvl4pPr marL="1367180" algn="l" defTabSz="911452" rtl="0" eaLnBrk="1" latinLnBrk="0" hangingPunct="1">
      <a:defRPr sz="1800" kern="1200">
        <a:solidFill>
          <a:schemeClr val="tx1"/>
        </a:solidFill>
        <a:latin typeface="+mn-lt"/>
        <a:ea typeface="+mn-ea"/>
        <a:cs typeface="+mn-cs"/>
      </a:defRPr>
    </a:lvl4pPr>
    <a:lvl5pPr marL="1822881" algn="l" defTabSz="911452" rtl="0" eaLnBrk="1" latinLnBrk="0" hangingPunct="1">
      <a:defRPr sz="1800" kern="1200">
        <a:solidFill>
          <a:schemeClr val="tx1"/>
        </a:solidFill>
        <a:latin typeface="+mn-lt"/>
        <a:ea typeface="+mn-ea"/>
        <a:cs typeface="+mn-cs"/>
      </a:defRPr>
    </a:lvl5pPr>
    <a:lvl6pPr marL="2278624" algn="l" defTabSz="911452" rtl="0" eaLnBrk="1" latinLnBrk="0" hangingPunct="1">
      <a:defRPr sz="1800" kern="1200">
        <a:solidFill>
          <a:schemeClr val="tx1"/>
        </a:solidFill>
        <a:latin typeface="+mn-lt"/>
        <a:ea typeface="+mn-ea"/>
        <a:cs typeface="+mn-cs"/>
      </a:defRPr>
    </a:lvl6pPr>
    <a:lvl7pPr marL="2734361" algn="l" defTabSz="911452" rtl="0" eaLnBrk="1" latinLnBrk="0" hangingPunct="1">
      <a:defRPr sz="1800" kern="1200">
        <a:solidFill>
          <a:schemeClr val="tx1"/>
        </a:solidFill>
        <a:latin typeface="+mn-lt"/>
        <a:ea typeface="+mn-ea"/>
        <a:cs typeface="+mn-cs"/>
      </a:defRPr>
    </a:lvl7pPr>
    <a:lvl8pPr marL="3190070" algn="l" defTabSz="911452" rtl="0" eaLnBrk="1" latinLnBrk="0" hangingPunct="1">
      <a:defRPr sz="1800" kern="1200">
        <a:solidFill>
          <a:schemeClr val="tx1"/>
        </a:solidFill>
        <a:latin typeface="+mn-lt"/>
        <a:ea typeface="+mn-ea"/>
        <a:cs typeface="+mn-cs"/>
      </a:defRPr>
    </a:lvl8pPr>
    <a:lvl9pPr marL="3645770" algn="l" defTabSz="9114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C000"/>
    <a:srgbClr val="CC66FF"/>
    <a:srgbClr val="33CCCC"/>
    <a:srgbClr val="FF7C80"/>
    <a:srgbClr val="F26B73"/>
    <a:srgbClr val="FF5050"/>
    <a:srgbClr val="00AEEF"/>
    <a:srgbClr val="00A99A"/>
    <a:srgbClr val="F78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82996" autoAdjust="0"/>
  </p:normalViewPr>
  <p:slideViewPr>
    <p:cSldViewPr>
      <p:cViewPr varScale="1">
        <p:scale>
          <a:sx n="55" d="100"/>
          <a:sy n="55" d="100"/>
        </p:scale>
        <p:origin x="1072" y="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3.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20My%20Data\!%20YEYU_WORKSHOP\!%20Philippines_26JULY2010\PHL%20data%20file_20Mar2024.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20My%20Data\!%20YEYU_WORKSHOP\!%20Philippines_26JULY2010\PHL%20data%20file_20Mar2024.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20My%20Data\!%20YEYU_WORKSHOP\!%20Philippines_26JULY2010\PHL%20data%20file_20Mar2024.xlsx" TargetMode="Externa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1.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2.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5.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6.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7.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9.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30.xlsx"/></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32.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34.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39.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40.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41.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43.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44.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5.xml"/><Relationship Id="rId4" Type="http://schemas.openxmlformats.org/officeDocument/2006/relationships/package" Target="../embeddings/Microsoft_Excel_Worksheet45.xlsx"/></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oleObject" Target="file:///D:\!%20My%20Data\!%20YEYU_WORKSHOP\@%20Country%20Card%202023\Country%20Card%202023_Data%20files_16Aug2023_Ye%20Yu%20(auto%20recov_24Aug23).xlsb" TargetMode="External"/><Relationship Id="rId1" Type="http://schemas.openxmlformats.org/officeDocument/2006/relationships/themeOverride" Target="../theme/themeOverride58.xml"/></Relationships>
</file>

<file path=ppt/charts/_rels/chart6.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PLHIV_NI_Deaths!$D$3</c:f>
              <c:strCache>
                <c:ptCount val="1"/>
                <c:pt idx="0">
                  <c:v> People living with HIV </c:v>
                </c:pt>
              </c:strCache>
            </c:strRef>
          </c:tx>
          <c:spPr>
            <a:ln w="38100">
              <a:solidFill>
                <a:srgbClr val="63CDF6"/>
              </a:solidFill>
            </a:ln>
          </c:spPr>
          <c:marker>
            <c:symbol val="none"/>
          </c:marker>
          <c:dLbls>
            <c:dLbl>
              <c:idx val="32"/>
              <c:tx>
                <c:rich>
                  <a:bodyPr/>
                  <a:lstStyle/>
                  <a:p>
                    <a:r>
                      <a:rPr lang="en-US" dirty="0"/>
                      <a:t>164 000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A7B-4637-ACA0-943649D4A907}"/>
                </c:ext>
              </c:extLst>
            </c:dLbl>
            <c:spPr>
              <a:noFill/>
              <a:ln>
                <a:noFill/>
              </a:ln>
              <a:effectLst/>
            </c:spPr>
            <c:txPr>
              <a:bodyPr wrap="square" lIns="38100" tIns="19050" rIns="38100" bIns="19050" anchor="ctr">
                <a:spAutoFit/>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PLHIV_NI_Deaths!$D$4:$D$36</c:f>
              <c:numCache>
                <c:formatCode>_-* #,##0_-;\-* #,##0_-;_-* "-"??_-;_-@_-</c:formatCode>
                <c:ptCount val="33"/>
                <c:pt idx="0">
                  <c:v>61</c:v>
                </c:pt>
                <c:pt idx="1">
                  <c:v>82</c:v>
                </c:pt>
                <c:pt idx="2">
                  <c:v>110</c:v>
                </c:pt>
                <c:pt idx="3">
                  <c:v>154</c:v>
                </c:pt>
                <c:pt idx="4">
                  <c:v>219</c:v>
                </c:pt>
                <c:pt idx="5">
                  <c:v>296</c:v>
                </c:pt>
                <c:pt idx="6">
                  <c:v>387</c:v>
                </c:pt>
                <c:pt idx="7">
                  <c:v>494</c:v>
                </c:pt>
                <c:pt idx="8">
                  <c:v>624</c:v>
                </c:pt>
                <c:pt idx="9">
                  <c:v>794</c:v>
                </c:pt>
                <c:pt idx="10">
                  <c:v>1026</c:v>
                </c:pt>
                <c:pt idx="11">
                  <c:v>1334</c:v>
                </c:pt>
                <c:pt idx="12">
                  <c:v>1750</c:v>
                </c:pt>
                <c:pt idx="13">
                  <c:v>2307</c:v>
                </c:pt>
                <c:pt idx="14">
                  <c:v>3036</c:v>
                </c:pt>
                <c:pt idx="15">
                  <c:v>3978</c:v>
                </c:pt>
                <c:pt idx="16">
                  <c:v>5210</c:v>
                </c:pt>
                <c:pt idx="17">
                  <c:v>6835</c:v>
                </c:pt>
                <c:pt idx="18">
                  <c:v>9065</c:v>
                </c:pt>
                <c:pt idx="19">
                  <c:v>12357</c:v>
                </c:pt>
                <c:pt idx="20">
                  <c:v>16770</c:v>
                </c:pt>
                <c:pt idx="21">
                  <c:v>21839</c:v>
                </c:pt>
                <c:pt idx="22">
                  <c:v>27654</c:v>
                </c:pt>
                <c:pt idx="23">
                  <c:v>34653</c:v>
                </c:pt>
                <c:pt idx="24">
                  <c:v>43017</c:v>
                </c:pt>
                <c:pt idx="25">
                  <c:v>52639</c:v>
                </c:pt>
                <c:pt idx="26">
                  <c:v>63452</c:v>
                </c:pt>
                <c:pt idx="27">
                  <c:v>75677</c:v>
                </c:pt>
                <c:pt idx="28">
                  <c:v>89478</c:v>
                </c:pt>
                <c:pt idx="29">
                  <c:v>104820</c:v>
                </c:pt>
                <c:pt idx="30">
                  <c:v>122105</c:v>
                </c:pt>
                <c:pt idx="31">
                  <c:v>141954</c:v>
                </c:pt>
                <c:pt idx="32">
                  <c:v>164408</c:v>
                </c:pt>
              </c:numCache>
            </c:numRef>
          </c:val>
          <c:smooth val="0"/>
          <c:extLst>
            <c:ext xmlns:c16="http://schemas.microsoft.com/office/drawing/2014/chart" uri="{C3380CC4-5D6E-409C-BE32-E72D297353CC}">
              <c16:uniqueId val="{00000001-93C5-4EB3-BACE-44EB5BB3C7DE}"/>
            </c:ext>
          </c:extLst>
        </c:ser>
        <c:ser>
          <c:idx val="1"/>
          <c:order val="1"/>
          <c:tx>
            <c:strRef>
              <c:f>PLHIV_NI_Deaths!$E$3</c:f>
              <c:strCache>
                <c:ptCount val="1"/>
                <c:pt idx="0">
                  <c:v> PLHIV Lower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PLHIV_NI_Deaths!$E$4:$E$36</c:f>
              <c:numCache>
                <c:formatCode>_-* #,##0_-;\-* #,##0_-;_-* "-"??_-;_-@_-</c:formatCode>
                <c:ptCount val="33"/>
                <c:pt idx="0">
                  <c:v>54</c:v>
                </c:pt>
                <c:pt idx="1">
                  <c:v>73</c:v>
                </c:pt>
                <c:pt idx="2">
                  <c:v>98</c:v>
                </c:pt>
                <c:pt idx="3">
                  <c:v>138</c:v>
                </c:pt>
                <c:pt idx="4">
                  <c:v>196</c:v>
                </c:pt>
                <c:pt idx="5">
                  <c:v>264</c:v>
                </c:pt>
                <c:pt idx="6">
                  <c:v>343</c:v>
                </c:pt>
                <c:pt idx="7">
                  <c:v>437</c:v>
                </c:pt>
                <c:pt idx="8">
                  <c:v>547</c:v>
                </c:pt>
                <c:pt idx="9">
                  <c:v>691</c:v>
                </c:pt>
                <c:pt idx="10">
                  <c:v>890</c:v>
                </c:pt>
                <c:pt idx="11">
                  <c:v>1154</c:v>
                </c:pt>
                <c:pt idx="12">
                  <c:v>1506</c:v>
                </c:pt>
                <c:pt idx="13">
                  <c:v>1971</c:v>
                </c:pt>
                <c:pt idx="14">
                  <c:v>2583</c:v>
                </c:pt>
                <c:pt idx="15">
                  <c:v>3359</c:v>
                </c:pt>
                <c:pt idx="16">
                  <c:v>4383</c:v>
                </c:pt>
                <c:pt idx="17">
                  <c:v>5740</c:v>
                </c:pt>
                <c:pt idx="18">
                  <c:v>7584</c:v>
                </c:pt>
                <c:pt idx="19">
                  <c:v>10438</c:v>
                </c:pt>
                <c:pt idx="20">
                  <c:v>14079</c:v>
                </c:pt>
                <c:pt idx="21">
                  <c:v>18280</c:v>
                </c:pt>
                <c:pt idx="22">
                  <c:v>23156</c:v>
                </c:pt>
                <c:pt idx="23">
                  <c:v>29025</c:v>
                </c:pt>
                <c:pt idx="24">
                  <c:v>35987</c:v>
                </c:pt>
                <c:pt idx="25">
                  <c:v>44013</c:v>
                </c:pt>
                <c:pt idx="26">
                  <c:v>53042</c:v>
                </c:pt>
                <c:pt idx="27">
                  <c:v>63092</c:v>
                </c:pt>
                <c:pt idx="28">
                  <c:v>74596</c:v>
                </c:pt>
                <c:pt idx="29">
                  <c:v>87357</c:v>
                </c:pt>
                <c:pt idx="30">
                  <c:v>101683</c:v>
                </c:pt>
                <c:pt idx="31">
                  <c:v>117718</c:v>
                </c:pt>
                <c:pt idx="32">
                  <c:v>136092</c:v>
                </c:pt>
              </c:numCache>
            </c:numRef>
          </c:val>
          <c:smooth val="0"/>
          <c:extLst>
            <c:ext xmlns:c16="http://schemas.microsoft.com/office/drawing/2014/chart" uri="{C3380CC4-5D6E-409C-BE32-E72D297353CC}">
              <c16:uniqueId val="{00000002-93C5-4EB3-BACE-44EB5BB3C7DE}"/>
            </c:ext>
          </c:extLst>
        </c:ser>
        <c:ser>
          <c:idx val="2"/>
          <c:order val="2"/>
          <c:tx>
            <c:strRef>
              <c:f>PLHIV_NI_Deaths!$F$3</c:f>
              <c:strCache>
                <c:ptCount val="1"/>
                <c:pt idx="0">
                  <c:v> PLHIV Upper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PLHIV_NI_Deaths!$F$4:$F$36</c:f>
              <c:numCache>
                <c:formatCode>_-* #,##0_-;\-* #,##0_-;_-* "-"??_-;_-@_-</c:formatCode>
                <c:ptCount val="33"/>
                <c:pt idx="0">
                  <c:v>67</c:v>
                </c:pt>
                <c:pt idx="1">
                  <c:v>90</c:v>
                </c:pt>
                <c:pt idx="2">
                  <c:v>121</c:v>
                </c:pt>
                <c:pt idx="3">
                  <c:v>169</c:v>
                </c:pt>
                <c:pt idx="4">
                  <c:v>239</c:v>
                </c:pt>
                <c:pt idx="5">
                  <c:v>323</c:v>
                </c:pt>
                <c:pt idx="6">
                  <c:v>424</c:v>
                </c:pt>
                <c:pt idx="7">
                  <c:v>545</c:v>
                </c:pt>
                <c:pt idx="8">
                  <c:v>693</c:v>
                </c:pt>
                <c:pt idx="9">
                  <c:v>886</c:v>
                </c:pt>
                <c:pt idx="10">
                  <c:v>1154</c:v>
                </c:pt>
                <c:pt idx="11">
                  <c:v>1513</c:v>
                </c:pt>
                <c:pt idx="12">
                  <c:v>1995</c:v>
                </c:pt>
                <c:pt idx="13">
                  <c:v>2632</c:v>
                </c:pt>
                <c:pt idx="14">
                  <c:v>3479</c:v>
                </c:pt>
                <c:pt idx="15">
                  <c:v>4572</c:v>
                </c:pt>
                <c:pt idx="16">
                  <c:v>6024</c:v>
                </c:pt>
                <c:pt idx="17">
                  <c:v>7935</c:v>
                </c:pt>
                <c:pt idx="18">
                  <c:v>10530</c:v>
                </c:pt>
                <c:pt idx="19">
                  <c:v>14216</c:v>
                </c:pt>
                <c:pt idx="20">
                  <c:v>19160</c:v>
                </c:pt>
                <c:pt idx="21">
                  <c:v>25058</c:v>
                </c:pt>
                <c:pt idx="22">
                  <c:v>31855</c:v>
                </c:pt>
                <c:pt idx="23">
                  <c:v>40057</c:v>
                </c:pt>
                <c:pt idx="24">
                  <c:v>49812</c:v>
                </c:pt>
                <c:pt idx="25">
                  <c:v>61037</c:v>
                </c:pt>
                <c:pt idx="26">
                  <c:v>73595</c:v>
                </c:pt>
                <c:pt idx="27">
                  <c:v>88058</c:v>
                </c:pt>
                <c:pt idx="28">
                  <c:v>104352</c:v>
                </c:pt>
                <c:pt idx="29">
                  <c:v>121712</c:v>
                </c:pt>
                <c:pt idx="30">
                  <c:v>142100</c:v>
                </c:pt>
                <c:pt idx="31">
                  <c:v>164760</c:v>
                </c:pt>
                <c:pt idx="32">
                  <c:v>191143</c:v>
                </c:pt>
              </c:numCache>
            </c:numRef>
          </c:val>
          <c:smooth val="0"/>
          <c:extLst>
            <c:ext xmlns:c16="http://schemas.microsoft.com/office/drawing/2014/chart" uri="{C3380CC4-5D6E-409C-BE32-E72D297353CC}">
              <c16:uniqueId val="{00000003-93C5-4EB3-BACE-44EB5BB3C7DE}"/>
            </c:ext>
          </c:extLst>
        </c:ser>
        <c:ser>
          <c:idx val="3"/>
          <c:order val="3"/>
          <c:tx>
            <c:strRef>
              <c:f>PLHIV_NI_Deaths!$G$3</c:f>
              <c:strCache>
                <c:ptCount val="1"/>
                <c:pt idx="0">
                  <c:v> New HIV infections </c:v>
                </c:pt>
              </c:strCache>
            </c:strRef>
          </c:tx>
          <c:spPr>
            <a:ln w="38100">
              <a:solidFill>
                <a:srgbClr val="F26B73"/>
              </a:solidFill>
            </a:ln>
          </c:spPr>
          <c:marker>
            <c:symbol val="none"/>
          </c:marker>
          <c:dLbls>
            <c:dLbl>
              <c:idx val="32"/>
              <c:tx>
                <c:rich>
                  <a:bodyPr/>
                  <a:lstStyle/>
                  <a:p>
                    <a:r>
                      <a:rPr lang="en-US" dirty="0"/>
                      <a:t>24 000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A7B-4637-ACA0-943649D4A907}"/>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PLHIV_NI_Deaths!$G$4:$G$36</c:f>
              <c:numCache>
                <c:formatCode>_-* #,##0_-;\-* #,##0_-;_-* "-"??_-;_-@_-</c:formatCode>
                <c:ptCount val="33"/>
                <c:pt idx="0">
                  <c:v>19</c:v>
                </c:pt>
                <c:pt idx="1">
                  <c:v>23</c:v>
                </c:pt>
                <c:pt idx="2">
                  <c:v>32</c:v>
                </c:pt>
                <c:pt idx="3">
                  <c:v>49</c:v>
                </c:pt>
                <c:pt idx="4">
                  <c:v>71</c:v>
                </c:pt>
                <c:pt idx="5">
                  <c:v>86</c:v>
                </c:pt>
                <c:pt idx="6">
                  <c:v>102</c:v>
                </c:pt>
                <c:pt idx="7">
                  <c:v>123</c:v>
                </c:pt>
                <c:pt idx="8">
                  <c:v>150</c:v>
                </c:pt>
                <c:pt idx="9">
                  <c:v>196</c:v>
                </c:pt>
                <c:pt idx="10">
                  <c:v>265</c:v>
                </c:pt>
                <c:pt idx="11">
                  <c:v>351</c:v>
                </c:pt>
                <c:pt idx="12">
                  <c:v>472</c:v>
                </c:pt>
                <c:pt idx="13">
                  <c:v>630</c:v>
                </c:pt>
                <c:pt idx="14">
                  <c:v>821</c:v>
                </c:pt>
                <c:pt idx="15">
                  <c:v>1058</c:v>
                </c:pt>
                <c:pt idx="16">
                  <c:v>1368</c:v>
                </c:pt>
                <c:pt idx="17">
                  <c:v>1779</c:v>
                </c:pt>
                <c:pt idx="18">
                  <c:v>2416</c:v>
                </c:pt>
                <c:pt idx="19">
                  <c:v>3546</c:v>
                </c:pt>
                <c:pt idx="20">
                  <c:v>4709</c:v>
                </c:pt>
                <c:pt idx="21">
                  <c:v>5367</c:v>
                </c:pt>
                <c:pt idx="22">
                  <c:v>6131</c:v>
                </c:pt>
                <c:pt idx="23">
                  <c:v>7406</c:v>
                </c:pt>
                <c:pt idx="24">
                  <c:v>8870</c:v>
                </c:pt>
                <c:pt idx="25">
                  <c:v>10159</c:v>
                </c:pt>
                <c:pt idx="26">
                  <c:v>11388</c:v>
                </c:pt>
                <c:pt idx="27">
                  <c:v>12945</c:v>
                </c:pt>
                <c:pt idx="28">
                  <c:v>14675</c:v>
                </c:pt>
                <c:pt idx="29">
                  <c:v>16358</c:v>
                </c:pt>
                <c:pt idx="30">
                  <c:v>18499</c:v>
                </c:pt>
                <c:pt idx="31">
                  <c:v>21483</c:v>
                </c:pt>
                <c:pt idx="32">
                  <c:v>24372</c:v>
                </c:pt>
              </c:numCache>
            </c:numRef>
          </c:val>
          <c:smooth val="0"/>
          <c:extLst>
            <c:ext xmlns:c16="http://schemas.microsoft.com/office/drawing/2014/chart" uri="{C3380CC4-5D6E-409C-BE32-E72D297353CC}">
              <c16:uniqueId val="{00000005-93C5-4EB3-BACE-44EB5BB3C7DE}"/>
            </c:ext>
          </c:extLst>
        </c:ser>
        <c:ser>
          <c:idx val="4"/>
          <c:order val="4"/>
          <c:tx>
            <c:strRef>
              <c:f>PLHIV_NI_Deaths!$H$3</c:f>
              <c:strCache>
                <c:ptCount val="1"/>
                <c:pt idx="0">
                  <c:v> New HIV infections Lower bound </c:v>
                </c:pt>
              </c:strCache>
            </c:strRef>
          </c:tx>
          <c:spPr>
            <a:ln w="22225">
              <a:solidFill>
                <a:srgbClr val="E31837"/>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PLHIV_NI_Deaths!$H$4:$H$36</c:f>
              <c:numCache>
                <c:formatCode>_-* #,##0_-;\-* #,##0_-;_-* "-"??_-;_-@_-</c:formatCode>
                <c:ptCount val="33"/>
                <c:pt idx="0">
                  <c:v>17</c:v>
                </c:pt>
                <c:pt idx="1">
                  <c:v>21</c:v>
                </c:pt>
                <c:pt idx="2">
                  <c:v>29</c:v>
                </c:pt>
                <c:pt idx="3">
                  <c:v>44</c:v>
                </c:pt>
                <c:pt idx="4">
                  <c:v>64</c:v>
                </c:pt>
                <c:pt idx="5">
                  <c:v>76</c:v>
                </c:pt>
                <c:pt idx="6">
                  <c:v>89</c:v>
                </c:pt>
                <c:pt idx="7">
                  <c:v>107</c:v>
                </c:pt>
                <c:pt idx="8">
                  <c:v>128</c:v>
                </c:pt>
                <c:pt idx="9">
                  <c:v>167</c:v>
                </c:pt>
                <c:pt idx="10">
                  <c:v>225</c:v>
                </c:pt>
                <c:pt idx="11">
                  <c:v>295</c:v>
                </c:pt>
                <c:pt idx="12">
                  <c:v>399</c:v>
                </c:pt>
                <c:pt idx="13">
                  <c:v>532</c:v>
                </c:pt>
                <c:pt idx="14">
                  <c:v>687</c:v>
                </c:pt>
                <c:pt idx="15">
                  <c:v>883</c:v>
                </c:pt>
                <c:pt idx="16">
                  <c:v>1134</c:v>
                </c:pt>
                <c:pt idx="17">
                  <c:v>1477</c:v>
                </c:pt>
                <c:pt idx="18">
                  <c:v>1997</c:v>
                </c:pt>
                <c:pt idx="19">
                  <c:v>2952</c:v>
                </c:pt>
                <c:pt idx="20">
                  <c:v>3925</c:v>
                </c:pt>
                <c:pt idx="21">
                  <c:v>4474</c:v>
                </c:pt>
                <c:pt idx="22">
                  <c:v>5079</c:v>
                </c:pt>
                <c:pt idx="23">
                  <c:v>6127</c:v>
                </c:pt>
                <c:pt idx="24">
                  <c:v>7332</c:v>
                </c:pt>
                <c:pt idx="25">
                  <c:v>8400</c:v>
                </c:pt>
                <c:pt idx="26">
                  <c:v>9390</c:v>
                </c:pt>
                <c:pt idx="27">
                  <c:v>10694</c:v>
                </c:pt>
                <c:pt idx="28">
                  <c:v>12130</c:v>
                </c:pt>
                <c:pt idx="29">
                  <c:v>13532</c:v>
                </c:pt>
                <c:pt idx="30">
                  <c:v>15264</c:v>
                </c:pt>
                <c:pt idx="31">
                  <c:v>17695</c:v>
                </c:pt>
                <c:pt idx="32">
                  <c:v>20102</c:v>
                </c:pt>
              </c:numCache>
            </c:numRef>
          </c:val>
          <c:smooth val="0"/>
          <c:extLst>
            <c:ext xmlns:c16="http://schemas.microsoft.com/office/drawing/2014/chart" uri="{C3380CC4-5D6E-409C-BE32-E72D297353CC}">
              <c16:uniqueId val="{00000006-93C5-4EB3-BACE-44EB5BB3C7DE}"/>
            </c:ext>
          </c:extLst>
        </c:ser>
        <c:ser>
          <c:idx val="5"/>
          <c:order val="5"/>
          <c:tx>
            <c:strRef>
              <c:f>PLHIV_NI_Deaths!$I$3</c:f>
              <c:strCache>
                <c:ptCount val="1"/>
                <c:pt idx="0">
                  <c:v> New HIV infections Upper bound </c:v>
                </c:pt>
              </c:strCache>
            </c:strRef>
          </c:tx>
          <c:spPr>
            <a:ln w="22225">
              <a:solidFill>
                <a:srgbClr val="F26B73"/>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PLHIV_NI_Deaths!$I$4:$I$36</c:f>
              <c:numCache>
                <c:formatCode>_-* #,##0_-;\-* #,##0_-;_-* "-"??_-;_-@_-</c:formatCode>
                <c:ptCount val="33"/>
                <c:pt idx="0">
                  <c:v>21</c:v>
                </c:pt>
                <c:pt idx="1">
                  <c:v>26</c:v>
                </c:pt>
                <c:pt idx="2">
                  <c:v>35</c:v>
                </c:pt>
                <c:pt idx="3">
                  <c:v>54</c:v>
                </c:pt>
                <c:pt idx="4">
                  <c:v>78</c:v>
                </c:pt>
                <c:pt idx="5">
                  <c:v>95</c:v>
                </c:pt>
                <c:pt idx="6">
                  <c:v>113</c:v>
                </c:pt>
                <c:pt idx="7">
                  <c:v>138</c:v>
                </c:pt>
                <c:pt idx="8">
                  <c:v>170</c:v>
                </c:pt>
                <c:pt idx="9">
                  <c:v>224</c:v>
                </c:pt>
                <c:pt idx="10">
                  <c:v>302</c:v>
                </c:pt>
                <c:pt idx="11">
                  <c:v>404</c:v>
                </c:pt>
                <c:pt idx="12">
                  <c:v>541</c:v>
                </c:pt>
                <c:pt idx="13">
                  <c:v>722</c:v>
                </c:pt>
                <c:pt idx="14">
                  <c:v>944</c:v>
                </c:pt>
                <c:pt idx="15">
                  <c:v>1220</c:v>
                </c:pt>
                <c:pt idx="16">
                  <c:v>1585</c:v>
                </c:pt>
                <c:pt idx="17">
                  <c:v>2059</c:v>
                </c:pt>
                <c:pt idx="18">
                  <c:v>2803</c:v>
                </c:pt>
                <c:pt idx="19">
                  <c:v>4034</c:v>
                </c:pt>
                <c:pt idx="20">
                  <c:v>5328</c:v>
                </c:pt>
                <c:pt idx="21">
                  <c:v>6196</c:v>
                </c:pt>
                <c:pt idx="22">
                  <c:v>7092</c:v>
                </c:pt>
                <c:pt idx="23">
                  <c:v>8566</c:v>
                </c:pt>
                <c:pt idx="24">
                  <c:v>10267</c:v>
                </c:pt>
                <c:pt idx="25">
                  <c:v>11756</c:v>
                </c:pt>
                <c:pt idx="26">
                  <c:v>13163</c:v>
                </c:pt>
                <c:pt idx="27">
                  <c:v>14950</c:v>
                </c:pt>
                <c:pt idx="28">
                  <c:v>16931</c:v>
                </c:pt>
                <c:pt idx="29">
                  <c:v>18849</c:v>
                </c:pt>
                <c:pt idx="30">
                  <c:v>21327</c:v>
                </c:pt>
                <c:pt idx="31">
                  <c:v>24817</c:v>
                </c:pt>
                <c:pt idx="32">
                  <c:v>28132</c:v>
                </c:pt>
              </c:numCache>
            </c:numRef>
          </c:val>
          <c:smooth val="0"/>
          <c:extLst>
            <c:ext xmlns:c16="http://schemas.microsoft.com/office/drawing/2014/chart" uri="{C3380CC4-5D6E-409C-BE32-E72D297353CC}">
              <c16:uniqueId val="{00000007-93C5-4EB3-BACE-44EB5BB3C7DE}"/>
            </c:ext>
          </c:extLst>
        </c:ser>
        <c:ser>
          <c:idx val="6"/>
          <c:order val="6"/>
          <c:tx>
            <c:strRef>
              <c:f>PLHIV_NI_Deaths!$J$3</c:f>
              <c:strCache>
                <c:ptCount val="1"/>
                <c:pt idx="0">
                  <c:v> AIDS-related deaths </c:v>
                </c:pt>
              </c:strCache>
            </c:strRef>
          </c:tx>
          <c:spPr>
            <a:ln w="38100">
              <a:solidFill>
                <a:srgbClr val="00A99A"/>
              </a:solidFill>
            </a:ln>
          </c:spPr>
          <c:marker>
            <c:symbol val="none"/>
          </c:marker>
          <c:dLbls>
            <c:dLbl>
              <c:idx val="30"/>
              <c:layout>
                <c:manualLayout>
                  <c:x val="4.7453703703703706E-2"/>
                  <c:y val="-2.9622338508691276E-3"/>
                </c:manualLayout>
              </c:layout>
              <c:tx>
                <c:rich>
                  <a:bodyPr/>
                  <a:lstStyle/>
                  <a:p>
                    <a:r>
                      <a:rPr lang="en-US" dirty="0"/>
                      <a:t>1 500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3C5-4EB3-BACE-44EB5BB3C7DE}"/>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PLHIV_NI_Deaths!$J$4:$J$36</c:f>
              <c:numCache>
                <c:formatCode>_-* #,##0_-;\-* #,##0_-;_-* "-"??_-;_-@_-</c:formatCode>
                <c:ptCount val="33"/>
                <c:pt idx="0">
                  <c:v>2</c:v>
                </c:pt>
                <c:pt idx="1">
                  <c:v>2</c:v>
                </c:pt>
                <c:pt idx="2">
                  <c:v>3</c:v>
                </c:pt>
                <c:pt idx="3">
                  <c:v>4</c:v>
                </c:pt>
                <c:pt idx="4">
                  <c:v>6</c:v>
                </c:pt>
                <c:pt idx="5">
                  <c:v>8</c:v>
                </c:pt>
                <c:pt idx="6">
                  <c:v>11</c:v>
                </c:pt>
                <c:pt idx="7">
                  <c:v>14</c:v>
                </c:pt>
                <c:pt idx="8">
                  <c:v>18</c:v>
                </c:pt>
                <c:pt idx="9">
                  <c:v>23</c:v>
                </c:pt>
                <c:pt idx="10">
                  <c:v>30</c:v>
                </c:pt>
                <c:pt idx="11">
                  <c:v>39</c:v>
                </c:pt>
                <c:pt idx="12">
                  <c:v>50</c:v>
                </c:pt>
                <c:pt idx="13">
                  <c:v>64</c:v>
                </c:pt>
                <c:pt idx="14">
                  <c:v>79</c:v>
                </c:pt>
                <c:pt idx="15">
                  <c:v>97</c:v>
                </c:pt>
                <c:pt idx="16">
                  <c:v>112</c:v>
                </c:pt>
                <c:pt idx="17">
                  <c:v>124</c:v>
                </c:pt>
                <c:pt idx="18">
                  <c:v>147</c:v>
                </c:pt>
                <c:pt idx="19">
                  <c:v>182</c:v>
                </c:pt>
                <c:pt idx="20">
                  <c:v>229</c:v>
                </c:pt>
                <c:pt idx="21">
                  <c:v>246</c:v>
                </c:pt>
                <c:pt idx="22">
                  <c:v>251</c:v>
                </c:pt>
                <c:pt idx="23">
                  <c:v>327</c:v>
                </c:pt>
                <c:pt idx="24">
                  <c:v>409</c:v>
                </c:pt>
                <c:pt idx="25">
                  <c:v>439</c:v>
                </c:pt>
                <c:pt idx="26">
                  <c:v>506</c:v>
                </c:pt>
                <c:pt idx="27">
                  <c:v>605</c:v>
                </c:pt>
                <c:pt idx="28">
                  <c:v>696</c:v>
                </c:pt>
                <c:pt idx="29">
                  <c:v>801</c:v>
                </c:pt>
                <c:pt idx="30">
                  <c:v>923</c:v>
                </c:pt>
                <c:pt idx="31">
                  <c:v>1153</c:v>
                </c:pt>
                <c:pt idx="32">
                  <c:v>1460</c:v>
                </c:pt>
              </c:numCache>
            </c:numRef>
          </c:val>
          <c:smooth val="0"/>
          <c:extLst>
            <c:ext xmlns:c16="http://schemas.microsoft.com/office/drawing/2014/chart" uri="{C3380CC4-5D6E-409C-BE32-E72D297353CC}">
              <c16:uniqueId val="{00000009-93C5-4EB3-BACE-44EB5BB3C7DE}"/>
            </c:ext>
          </c:extLst>
        </c:ser>
        <c:ser>
          <c:idx val="7"/>
          <c:order val="7"/>
          <c:tx>
            <c:strRef>
              <c:f>PLHIV_NI_Deaths!$K$3</c:f>
              <c:strCache>
                <c:ptCount val="1"/>
                <c:pt idx="0">
                  <c:v> AIDS-related deaths Lower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PLHIV_NI_Deaths!$K$4:$K$36</c:f>
              <c:numCache>
                <c:formatCode>_-* #,##0_-;\-* #,##0_-;_-* "-"??_-;_-@_-</c:formatCode>
                <c:ptCount val="33"/>
                <c:pt idx="0">
                  <c:v>2</c:v>
                </c:pt>
                <c:pt idx="1">
                  <c:v>2</c:v>
                </c:pt>
                <c:pt idx="2">
                  <c:v>3</c:v>
                </c:pt>
                <c:pt idx="3">
                  <c:v>4</c:v>
                </c:pt>
                <c:pt idx="4">
                  <c:v>5</c:v>
                </c:pt>
                <c:pt idx="5">
                  <c:v>7</c:v>
                </c:pt>
                <c:pt idx="6">
                  <c:v>9</c:v>
                </c:pt>
                <c:pt idx="7">
                  <c:v>12</c:v>
                </c:pt>
                <c:pt idx="8">
                  <c:v>16</c:v>
                </c:pt>
                <c:pt idx="9">
                  <c:v>20</c:v>
                </c:pt>
                <c:pt idx="10">
                  <c:v>26</c:v>
                </c:pt>
                <c:pt idx="11">
                  <c:v>33</c:v>
                </c:pt>
                <c:pt idx="12">
                  <c:v>42</c:v>
                </c:pt>
                <c:pt idx="13">
                  <c:v>55</c:v>
                </c:pt>
                <c:pt idx="14">
                  <c:v>67</c:v>
                </c:pt>
                <c:pt idx="15">
                  <c:v>80</c:v>
                </c:pt>
                <c:pt idx="16">
                  <c:v>92</c:v>
                </c:pt>
                <c:pt idx="17">
                  <c:v>100</c:v>
                </c:pt>
                <c:pt idx="18">
                  <c:v>115</c:v>
                </c:pt>
                <c:pt idx="19">
                  <c:v>140</c:v>
                </c:pt>
                <c:pt idx="20">
                  <c:v>175</c:v>
                </c:pt>
                <c:pt idx="21">
                  <c:v>195</c:v>
                </c:pt>
                <c:pt idx="22">
                  <c:v>194</c:v>
                </c:pt>
                <c:pt idx="23">
                  <c:v>242</c:v>
                </c:pt>
                <c:pt idx="24">
                  <c:v>309</c:v>
                </c:pt>
                <c:pt idx="25">
                  <c:v>335</c:v>
                </c:pt>
                <c:pt idx="26">
                  <c:v>374</c:v>
                </c:pt>
                <c:pt idx="27">
                  <c:v>444</c:v>
                </c:pt>
                <c:pt idx="28">
                  <c:v>493</c:v>
                </c:pt>
                <c:pt idx="29">
                  <c:v>556</c:v>
                </c:pt>
                <c:pt idx="30">
                  <c:v>635</c:v>
                </c:pt>
                <c:pt idx="31">
                  <c:v>788</c:v>
                </c:pt>
                <c:pt idx="32">
                  <c:v>1007</c:v>
                </c:pt>
              </c:numCache>
            </c:numRef>
          </c:val>
          <c:smooth val="0"/>
          <c:extLst>
            <c:ext xmlns:c16="http://schemas.microsoft.com/office/drawing/2014/chart" uri="{C3380CC4-5D6E-409C-BE32-E72D297353CC}">
              <c16:uniqueId val="{0000000A-93C5-4EB3-BACE-44EB5BB3C7DE}"/>
            </c:ext>
          </c:extLst>
        </c:ser>
        <c:ser>
          <c:idx val="8"/>
          <c:order val="8"/>
          <c:tx>
            <c:strRef>
              <c:f>PLHIV_NI_Deaths!$L$3</c:f>
              <c:strCache>
                <c:ptCount val="1"/>
                <c:pt idx="0">
                  <c:v> AIDS-related deaths Upper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PLHIV_NI_Deaths!$L$4:$L$36</c:f>
              <c:numCache>
                <c:formatCode>_-* #,##0_-;\-* #,##0_-;_-* "-"??_-;_-@_-</c:formatCode>
                <c:ptCount val="33"/>
                <c:pt idx="0">
                  <c:v>2</c:v>
                </c:pt>
                <c:pt idx="1">
                  <c:v>3</c:v>
                </c:pt>
                <c:pt idx="2">
                  <c:v>4</c:v>
                </c:pt>
                <c:pt idx="3">
                  <c:v>5</c:v>
                </c:pt>
                <c:pt idx="4">
                  <c:v>7</c:v>
                </c:pt>
                <c:pt idx="5">
                  <c:v>9</c:v>
                </c:pt>
                <c:pt idx="6">
                  <c:v>12</c:v>
                </c:pt>
                <c:pt idx="7">
                  <c:v>16</c:v>
                </c:pt>
                <c:pt idx="8">
                  <c:v>20</c:v>
                </c:pt>
                <c:pt idx="9">
                  <c:v>26</c:v>
                </c:pt>
                <c:pt idx="10">
                  <c:v>34</c:v>
                </c:pt>
                <c:pt idx="11">
                  <c:v>43</c:v>
                </c:pt>
                <c:pt idx="12">
                  <c:v>56</c:v>
                </c:pt>
                <c:pt idx="13">
                  <c:v>73</c:v>
                </c:pt>
                <c:pt idx="14">
                  <c:v>90</c:v>
                </c:pt>
                <c:pt idx="15">
                  <c:v>111</c:v>
                </c:pt>
                <c:pt idx="16">
                  <c:v>130</c:v>
                </c:pt>
                <c:pt idx="17">
                  <c:v>147</c:v>
                </c:pt>
                <c:pt idx="18">
                  <c:v>175</c:v>
                </c:pt>
                <c:pt idx="19">
                  <c:v>220</c:v>
                </c:pt>
                <c:pt idx="20">
                  <c:v>277</c:v>
                </c:pt>
                <c:pt idx="21">
                  <c:v>297</c:v>
                </c:pt>
                <c:pt idx="22">
                  <c:v>309</c:v>
                </c:pt>
                <c:pt idx="23">
                  <c:v>405</c:v>
                </c:pt>
                <c:pt idx="24">
                  <c:v>508</c:v>
                </c:pt>
                <c:pt idx="25">
                  <c:v>548</c:v>
                </c:pt>
                <c:pt idx="26">
                  <c:v>636</c:v>
                </c:pt>
                <c:pt idx="27">
                  <c:v>792</c:v>
                </c:pt>
                <c:pt idx="28">
                  <c:v>915</c:v>
                </c:pt>
                <c:pt idx="29">
                  <c:v>1095</c:v>
                </c:pt>
                <c:pt idx="30">
                  <c:v>1284</c:v>
                </c:pt>
                <c:pt idx="31">
                  <c:v>1600</c:v>
                </c:pt>
                <c:pt idx="32">
                  <c:v>2010</c:v>
                </c:pt>
              </c:numCache>
            </c:numRef>
          </c:val>
          <c:smooth val="0"/>
          <c:extLst>
            <c:ext xmlns:c16="http://schemas.microsoft.com/office/drawing/2014/chart" uri="{C3380CC4-5D6E-409C-BE32-E72D297353CC}">
              <c16:uniqueId val="{0000000B-93C5-4EB3-BACE-44EB5BB3C7DE}"/>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87352116141732283"/>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'HIV prev_KP_age grp'!$C$2</c:f>
              <c:strCache>
                <c:ptCount val="1"/>
                <c:pt idx="0">
                  <c:v>FSW (2018)</c:v>
                </c:pt>
              </c:strCache>
            </c:strRef>
          </c:tx>
          <c:spPr>
            <a:solidFill>
              <a:srgbClr val="00A99A"/>
            </a:solidFill>
            <a:ln>
              <a:solidFill>
                <a:srgbClr val="00A99A"/>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prev_KP_age grp'!$A$3:$B$8</c:f>
              <c:multiLvlStrCache>
                <c:ptCount val="6"/>
                <c:lvl>
                  <c:pt idx="0">
                    <c:v>&lt;25 yr</c:v>
                  </c:pt>
                  <c:pt idx="1">
                    <c:v>25+ yr</c:v>
                  </c:pt>
                  <c:pt idx="2">
                    <c:v>&lt;25 yr</c:v>
                  </c:pt>
                  <c:pt idx="3">
                    <c:v>25+ yr</c:v>
                  </c:pt>
                  <c:pt idx="4">
                    <c:v>&lt;25 yr</c:v>
                  </c:pt>
                  <c:pt idx="5">
                    <c:v>25+ yr</c:v>
                  </c:pt>
                </c:lvl>
                <c:lvl>
                  <c:pt idx="0">
                    <c:v>FSW</c:v>
                  </c:pt>
                  <c:pt idx="2">
                    <c:v>M/TSM</c:v>
                  </c:pt>
                  <c:pt idx="4">
                    <c:v>PWID</c:v>
                  </c:pt>
                </c:lvl>
              </c:multiLvlStrCache>
            </c:multiLvlStrRef>
          </c:cat>
          <c:val>
            <c:numRef>
              <c:f>'HIV prev_KP_age grp'!$C$3:$C$8</c:f>
              <c:numCache>
                <c:formatCode>General</c:formatCode>
                <c:ptCount val="6"/>
                <c:pt idx="0">
                  <c:v>0.2</c:v>
                </c:pt>
                <c:pt idx="1">
                  <c:v>0.1</c:v>
                </c:pt>
              </c:numCache>
            </c:numRef>
          </c:val>
          <c:extLst>
            <c:ext xmlns:c16="http://schemas.microsoft.com/office/drawing/2014/chart" uri="{C3380CC4-5D6E-409C-BE32-E72D297353CC}">
              <c16:uniqueId val="{00000000-7D43-4747-B051-58119268EE75}"/>
            </c:ext>
          </c:extLst>
        </c:ser>
        <c:ser>
          <c:idx val="1"/>
          <c:order val="1"/>
          <c:tx>
            <c:strRef>
              <c:f>'HIV prev_KP_age grp'!$D$2</c:f>
              <c:strCache>
                <c:ptCount val="1"/>
                <c:pt idx="0">
                  <c:v>M/TSM (2018)</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prev_KP_age grp'!$A$3:$B$8</c:f>
              <c:multiLvlStrCache>
                <c:ptCount val="6"/>
                <c:lvl>
                  <c:pt idx="0">
                    <c:v>&lt;25 yr</c:v>
                  </c:pt>
                  <c:pt idx="1">
                    <c:v>25+ yr</c:v>
                  </c:pt>
                  <c:pt idx="2">
                    <c:v>&lt;25 yr</c:v>
                  </c:pt>
                  <c:pt idx="3">
                    <c:v>25+ yr</c:v>
                  </c:pt>
                  <c:pt idx="4">
                    <c:v>&lt;25 yr</c:v>
                  </c:pt>
                  <c:pt idx="5">
                    <c:v>25+ yr</c:v>
                  </c:pt>
                </c:lvl>
                <c:lvl>
                  <c:pt idx="0">
                    <c:v>FSW</c:v>
                  </c:pt>
                  <c:pt idx="2">
                    <c:v>M/TSM</c:v>
                  </c:pt>
                  <c:pt idx="4">
                    <c:v>PWID</c:v>
                  </c:pt>
                </c:lvl>
              </c:multiLvlStrCache>
            </c:multiLvlStrRef>
          </c:cat>
          <c:val>
            <c:numRef>
              <c:f>'HIV prev_KP_age grp'!$D$3:$D$8</c:f>
              <c:numCache>
                <c:formatCode>General</c:formatCode>
                <c:ptCount val="6"/>
                <c:pt idx="2" formatCode="0.0">
                  <c:v>3.77</c:v>
                </c:pt>
                <c:pt idx="3">
                  <c:v>6.8</c:v>
                </c:pt>
              </c:numCache>
            </c:numRef>
          </c:val>
          <c:extLst>
            <c:ext xmlns:c16="http://schemas.microsoft.com/office/drawing/2014/chart" uri="{C3380CC4-5D6E-409C-BE32-E72D297353CC}">
              <c16:uniqueId val="{00000001-7D43-4747-B051-58119268EE75}"/>
            </c:ext>
          </c:extLst>
        </c:ser>
        <c:ser>
          <c:idx val="2"/>
          <c:order val="2"/>
          <c:tx>
            <c:strRef>
              <c:f>'HIV prev_KP_age grp'!$E$2</c:f>
              <c:strCache>
                <c:ptCount val="1"/>
                <c:pt idx="0">
                  <c:v>PWID (2015)</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prev_KP_age grp'!$A$3:$B$8</c:f>
              <c:multiLvlStrCache>
                <c:ptCount val="6"/>
                <c:lvl>
                  <c:pt idx="0">
                    <c:v>&lt;25 yr</c:v>
                  </c:pt>
                  <c:pt idx="1">
                    <c:v>25+ yr</c:v>
                  </c:pt>
                  <c:pt idx="2">
                    <c:v>&lt;25 yr</c:v>
                  </c:pt>
                  <c:pt idx="3">
                    <c:v>25+ yr</c:v>
                  </c:pt>
                  <c:pt idx="4">
                    <c:v>&lt;25 yr</c:v>
                  </c:pt>
                  <c:pt idx="5">
                    <c:v>25+ yr</c:v>
                  </c:pt>
                </c:lvl>
                <c:lvl>
                  <c:pt idx="0">
                    <c:v>FSW</c:v>
                  </c:pt>
                  <c:pt idx="2">
                    <c:v>M/TSM</c:v>
                  </c:pt>
                  <c:pt idx="4">
                    <c:v>PWID</c:v>
                  </c:pt>
                </c:lvl>
              </c:multiLvlStrCache>
            </c:multiLvlStrRef>
          </c:cat>
          <c:val>
            <c:numRef>
              <c:f>'HIV prev_KP_age grp'!$E$3:$E$8</c:f>
              <c:numCache>
                <c:formatCode>General</c:formatCode>
                <c:ptCount val="6"/>
                <c:pt idx="4">
                  <c:v>14.5</c:v>
                </c:pt>
                <c:pt idx="5">
                  <c:v>35.200000000000003</c:v>
                </c:pt>
              </c:numCache>
            </c:numRef>
          </c:val>
          <c:extLst>
            <c:ext xmlns:c16="http://schemas.microsoft.com/office/drawing/2014/chart" uri="{C3380CC4-5D6E-409C-BE32-E72D297353CC}">
              <c16:uniqueId val="{00000002-7D43-4747-B051-58119268EE75}"/>
            </c:ext>
          </c:extLst>
        </c:ser>
        <c:dLbls>
          <c:showLegendKey val="0"/>
          <c:showVal val="0"/>
          <c:showCatName val="0"/>
          <c:showSerName val="0"/>
          <c:showPercent val="0"/>
          <c:showBubbleSize val="0"/>
        </c:dLbls>
        <c:gapWidth val="150"/>
        <c:overlap val="100"/>
        <c:axId val="164990336"/>
        <c:axId val="165266176"/>
      </c:barChart>
      <c:scatterChart>
        <c:scatterStyle val="lineMarker"/>
        <c:varyColors val="0"/>
        <c:ser>
          <c:idx val="3"/>
          <c:order val="3"/>
          <c:tx>
            <c:strRef>
              <c:f>'HIV prev_KP_age grp'!$I$4</c:f>
              <c:strCache>
                <c:ptCount val="1"/>
                <c:pt idx="0">
                  <c:v>t</c:v>
                </c:pt>
              </c:strCache>
            </c:strRef>
          </c:tx>
          <c:spPr>
            <a:ln w="22225">
              <a:solidFill>
                <a:srgbClr val="E31837"/>
              </a:solidFill>
              <a:prstDash val="dash"/>
            </a:ln>
          </c:spPr>
          <c:marker>
            <c:symbol val="none"/>
          </c:marker>
          <c:xVal>
            <c:numRef>
              <c:f>'HIV prev_KP_age grp'!$H$5:$H$6</c:f>
              <c:numCache>
                <c:formatCode>General</c:formatCode>
                <c:ptCount val="2"/>
                <c:pt idx="0">
                  <c:v>0</c:v>
                </c:pt>
                <c:pt idx="1">
                  <c:v>1</c:v>
                </c:pt>
              </c:numCache>
            </c:numRef>
          </c:xVal>
          <c:yVal>
            <c:numRef>
              <c:f>'HIV prev_KP_age grp'!$I$5:$I$6</c:f>
              <c:numCache>
                <c:formatCode>General</c:formatCode>
                <c:ptCount val="2"/>
                <c:pt idx="0">
                  <c:v>5</c:v>
                </c:pt>
                <c:pt idx="1">
                  <c:v>5</c:v>
                </c:pt>
              </c:numCache>
            </c:numRef>
          </c:yVal>
          <c:smooth val="0"/>
          <c:extLst>
            <c:ext xmlns:c16="http://schemas.microsoft.com/office/drawing/2014/chart" uri="{C3380CC4-5D6E-409C-BE32-E72D297353CC}">
              <c16:uniqueId val="{00000003-7D43-4747-B051-58119268EE75}"/>
            </c:ext>
          </c:extLst>
        </c:ser>
        <c:dLbls>
          <c:showLegendKey val="0"/>
          <c:showVal val="0"/>
          <c:showCatName val="0"/>
          <c:showSerName val="0"/>
          <c:showPercent val="0"/>
          <c:showBubbleSize val="0"/>
        </c:dLbls>
        <c:axId val="165280000"/>
        <c:axId val="165278464"/>
      </c:scatterChart>
      <c:catAx>
        <c:axId val="164990336"/>
        <c:scaling>
          <c:orientation val="minMax"/>
        </c:scaling>
        <c:delete val="0"/>
        <c:axPos val="b"/>
        <c:numFmt formatCode="General" sourceLinked="0"/>
        <c:majorTickMark val="out"/>
        <c:minorTickMark val="none"/>
        <c:tickLblPos val="nextTo"/>
        <c:crossAx val="165266176"/>
        <c:crosses val="autoZero"/>
        <c:auto val="1"/>
        <c:lblAlgn val="ctr"/>
        <c:lblOffset val="100"/>
        <c:noMultiLvlLbl val="0"/>
      </c:catAx>
      <c:valAx>
        <c:axId val="165266176"/>
        <c:scaling>
          <c:orientation val="minMax"/>
        </c:scaling>
        <c:delete val="0"/>
        <c:axPos val="l"/>
        <c:title>
          <c:tx>
            <c:rich>
              <a:bodyPr rot="0" vert="horz"/>
              <a:lstStyle/>
              <a:p>
                <a:pPr>
                  <a:defRPr/>
                </a:pPr>
                <a:r>
                  <a:rPr lang="en-US"/>
                  <a:t>%</a:t>
                </a:r>
              </a:p>
            </c:rich>
          </c:tx>
          <c:layout>
            <c:manualLayout>
              <c:xMode val="edge"/>
              <c:yMode val="edge"/>
              <c:x val="4.1536863966770508E-3"/>
              <c:y val="0.13304627964198734"/>
            </c:manualLayout>
          </c:layout>
          <c:overlay val="0"/>
        </c:title>
        <c:numFmt formatCode="General" sourceLinked="1"/>
        <c:majorTickMark val="out"/>
        <c:minorTickMark val="none"/>
        <c:tickLblPos val="nextTo"/>
        <c:crossAx val="164990336"/>
        <c:crosses val="autoZero"/>
        <c:crossBetween val="between"/>
      </c:valAx>
      <c:valAx>
        <c:axId val="165278464"/>
        <c:scaling>
          <c:orientation val="minMax"/>
          <c:max val="40"/>
          <c:min val="0"/>
        </c:scaling>
        <c:delete val="1"/>
        <c:axPos val="r"/>
        <c:numFmt formatCode="General" sourceLinked="1"/>
        <c:majorTickMark val="out"/>
        <c:minorTickMark val="none"/>
        <c:tickLblPos val="nextTo"/>
        <c:crossAx val="165280000"/>
        <c:crosses val="max"/>
        <c:crossBetween val="midCat"/>
        <c:majorUnit val="1"/>
      </c:valAx>
      <c:valAx>
        <c:axId val="165280000"/>
        <c:scaling>
          <c:orientation val="minMax"/>
          <c:max val="1"/>
          <c:min val="0"/>
        </c:scaling>
        <c:delete val="1"/>
        <c:axPos val="t"/>
        <c:numFmt formatCode="General" sourceLinked="1"/>
        <c:majorTickMark val="out"/>
        <c:minorTickMark val="none"/>
        <c:tickLblPos val="nextTo"/>
        <c:crossAx val="165278464"/>
        <c:crosses val="max"/>
        <c:crossBetween val="midCat"/>
        <c:majorUnit val="0.2"/>
      </c:valAx>
    </c:plotArea>
    <c:legend>
      <c:legendPos val="t"/>
      <c:legendEntry>
        <c:idx val="3"/>
        <c:delete val="1"/>
      </c:legendEntry>
      <c:layout>
        <c:manualLayout>
          <c:xMode val="edge"/>
          <c:yMode val="edge"/>
          <c:x val="0.24733446148178845"/>
          <c:y val="2.0408163265306121E-2"/>
          <c:w val="0.5053310770364231"/>
          <c:h val="0.1342980341742996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7925501949063E-2"/>
          <c:y val="0.21001274297234584"/>
          <c:w val="0.90499859187476794"/>
          <c:h val="0.44091766306989411"/>
        </c:manualLayout>
      </c:layout>
      <c:barChart>
        <c:barDir val="col"/>
        <c:grouping val="clustered"/>
        <c:varyColors val="0"/>
        <c:ser>
          <c:idx val="0"/>
          <c:order val="0"/>
          <c:tx>
            <c:strRef>
              <c:f>'HIV prev_KP _cities'!$B$4</c:f>
              <c:strCache>
                <c:ptCount val="1"/>
                <c:pt idx="0">
                  <c:v>Male PWID (2015)</c:v>
                </c:pt>
              </c:strCache>
            </c:strRef>
          </c:tx>
          <c:spPr>
            <a:solidFill>
              <a:srgbClr val="00AEEF"/>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_cities'!$A$5:$A$18</c:f>
              <c:strCache>
                <c:ptCount val="14"/>
                <c:pt idx="0">
                  <c:v>Cebu </c:v>
                </c:pt>
                <c:pt idx="1">
                  <c:v>Mandue</c:v>
                </c:pt>
                <c:pt idx="2">
                  <c:v>Cebu </c:v>
                </c:pt>
                <c:pt idx="3">
                  <c:v>Iloilo </c:v>
                </c:pt>
                <c:pt idx="4">
                  <c:v>General Santos </c:v>
                </c:pt>
                <c:pt idx="5">
                  <c:v>Davao </c:v>
                </c:pt>
                <c:pt idx="6">
                  <c:v>Davao </c:v>
                </c:pt>
                <c:pt idx="7">
                  <c:v>Quezon </c:v>
                </c:pt>
                <c:pt idx="8">
                  <c:v>Iloilo </c:v>
                </c:pt>
                <c:pt idx="9">
                  <c:v>Cebu </c:v>
                </c:pt>
                <c:pt idx="10">
                  <c:v>General Santos </c:v>
                </c:pt>
                <c:pt idx="11">
                  <c:v>Cagayan de Oro </c:v>
                </c:pt>
                <c:pt idx="12">
                  <c:v>Passay</c:v>
                </c:pt>
                <c:pt idx="13">
                  <c:v>Cebu </c:v>
                </c:pt>
              </c:strCache>
            </c:strRef>
          </c:cat>
          <c:val>
            <c:numRef>
              <c:f>'HIV prev_KP _cities'!$B$5:$B$17</c:f>
              <c:numCache>
                <c:formatCode>General</c:formatCode>
                <c:ptCount val="13"/>
                <c:pt idx="0">
                  <c:v>42.79</c:v>
                </c:pt>
                <c:pt idx="1">
                  <c:v>4.88</c:v>
                </c:pt>
              </c:numCache>
            </c:numRef>
          </c:val>
          <c:extLst>
            <c:ext xmlns:c16="http://schemas.microsoft.com/office/drawing/2014/chart" uri="{C3380CC4-5D6E-409C-BE32-E72D297353CC}">
              <c16:uniqueId val="{00000000-3B4C-4660-AB09-E9ED1C67FFA9}"/>
            </c:ext>
          </c:extLst>
        </c:ser>
        <c:ser>
          <c:idx val="1"/>
          <c:order val="1"/>
          <c:tx>
            <c:strRef>
              <c:f>'HIV prev_KP _cities'!$C$4</c:f>
              <c:strCache>
                <c:ptCount val="1"/>
                <c:pt idx="0">
                  <c:v>Female  PWID (2015)</c:v>
                </c:pt>
              </c:strCache>
            </c:strRef>
          </c:tx>
          <c:spPr>
            <a:pattFill prst="pct50">
              <a:fgClr>
                <a:srgbClr val="00AEEF"/>
              </a:fgClr>
              <a:bgClr>
                <a:sysClr val="window" lastClr="FFFFFF"/>
              </a:bgClr>
            </a:patt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_cities'!$A$5:$A$18</c:f>
              <c:strCache>
                <c:ptCount val="14"/>
                <c:pt idx="0">
                  <c:v>Cebu </c:v>
                </c:pt>
                <c:pt idx="1">
                  <c:v>Mandue</c:v>
                </c:pt>
                <c:pt idx="2">
                  <c:v>Cebu </c:v>
                </c:pt>
                <c:pt idx="3">
                  <c:v>Iloilo </c:v>
                </c:pt>
                <c:pt idx="4">
                  <c:v>General Santos </c:v>
                </c:pt>
                <c:pt idx="5">
                  <c:v>Davao </c:v>
                </c:pt>
                <c:pt idx="6">
                  <c:v>Davao </c:v>
                </c:pt>
                <c:pt idx="7">
                  <c:v>Quezon </c:v>
                </c:pt>
                <c:pt idx="8">
                  <c:v>Iloilo </c:v>
                </c:pt>
                <c:pt idx="9">
                  <c:v>Cebu </c:v>
                </c:pt>
                <c:pt idx="10">
                  <c:v>General Santos </c:v>
                </c:pt>
                <c:pt idx="11">
                  <c:v>Cagayan de Oro </c:v>
                </c:pt>
                <c:pt idx="12">
                  <c:v>Passay</c:v>
                </c:pt>
                <c:pt idx="13">
                  <c:v>Cebu </c:v>
                </c:pt>
              </c:strCache>
            </c:strRef>
          </c:cat>
          <c:val>
            <c:numRef>
              <c:f>'HIV prev_KP _cities'!$C$5:$C$17</c:f>
              <c:numCache>
                <c:formatCode>General</c:formatCode>
                <c:ptCount val="13"/>
                <c:pt idx="2">
                  <c:v>25.24</c:v>
                </c:pt>
              </c:numCache>
            </c:numRef>
          </c:val>
          <c:extLst>
            <c:ext xmlns:c16="http://schemas.microsoft.com/office/drawing/2014/chart" uri="{C3380CC4-5D6E-409C-BE32-E72D297353CC}">
              <c16:uniqueId val="{00000001-3B4C-4660-AB09-E9ED1C67FFA9}"/>
            </c:ext>
          </c:extLst>
        </c:ser>
        <c:ser>
          <c:idx val="2"/>
          <c:order val="2"/>
          <c:tx>
            <c:strRef>
              <c:f>'HIV prev_KP _cities'!$D$4</c:f>
              <c:strCache>
                <c:ptCount val="1"/>
                <c:pt idx="0">
                  <c:v>TG Women (2018)</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_cities'!$A$5:$A$18</c:f>
              <c:strCache>
                <c:ptCount val="14"/>
                <c:pt idx="0">
                  <c:v>Cebu </c:v>
                </c:pt>
                <c:pt idx="1">
                  <c:v>Mandue</c:v>
                </c:pt>
                <c:pt idx="2">
                  <c:v>Cebu </c:v>
                </c:pt>
                <c:pt idx="3">
                  <c:v>Iloilo </c:v>
                </c:pt>
                <c:pt idx="4">
                  <c:v>General Santos </c:v>
                </c:pt>
                <c:pt idx="5">
                  <c:v>Davao </c:v>
                </c:pt>
                <c:pt idx="6">
                  <c:v>Davao </c:v>
                </c:pt>
                <c:pt idx="7">
                  <c:v>Quezon </c:v>
                </c:pt>
                <c:pt idx="8">
                  <c:v>Iloilo </c:v>
                </c:pt>
                <c:pt idx="9">
                  <c:v>Cebu </c:v>
                </c:pt>
                <c:pt idx="10">
                  <c:v>General Santos </c:v>
                </c:pt>
                <c:pt idx="11">
                  <c:v>Cagayan de Oro </c:v>
                </c:pt>
                <c:pt idx="12">
                  <c:v>Passay</c:v>
                </c:pt>
                <c:pt idx="13">
                  <c:v>Cebu </c:v>
                </c:pt>
              </c:strCache>
            </c:strRef>
          </c:cat>
          <c:val>
            <c:numRef>
              <c:f>'HIV prev_KP _cities'!$D$5:$D$17</c:f>
              <c:numCache>
                <c:formatCode>General</c:formatCode>
                <c:ptCount val="13"/>
                <c:pt idx="3" formatCode="0.0">
                  <c:v>6.09</c:v>
                </c:pt>
                <c:pt idx="4" formatCode="0.0">
                  <c:v>5.92</c:v>
                </c:pt>
                <c:pt idx="5" formatCode="0.0">
                  <c:v>5.2</c:v>
                </c:pt>
              </c:numCache>
            </c:numRef>
          </c:val>
          <c:extLst>
            <c:ext xmlns:c16="http://schemas.microsoft.com/office/drawing/2014/chart" uri="{C3380CC4-5D6E-409C-BE32-E72D297353CC}">
              <c16:uniqueId val="{00000002-3B4C-4660-AB09-E9ED1C67FFA9}"/>
            </c:ext>
          </c:extLst>
        </c:ser>
        <c:ser>
          <c:idx val="3"/>
          <c:order val="3"/>
          <c:tx>
            <c:strRef>
              <c:f>'HIV prev_KP _cities'!$E$4</c:f>
              <c:strCache>
                <c:ptCount val="1"/>
                <c:pt idx="0">
                  <c:v>M/TSM (2018)</c:v>
                </c:pt>
              </c:strCache>
            </c:strRef>
          </c:tx>
          <c:spPr>
            <a:solidFill>
              <a:srgbClr val="F78E1E"/>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_cities'!$A$5:$A$18</c:f>
              <c:strCache>
                <c:ptCount val="14"/>
                <c:pt idx="0">
                  <c:v>Cebu </c:v>
                </c:pt>
                <c:pt idx="1">
                  <c:v>Mandue</c:v>
                </c:pt>
                <c:pt idx="2">
                  <c:v>Cebu </c:v>
                </c:pt>
                <c:pt idx="3">
                  <c:v>Iloilo </c:v>
                </c:pt>
                <c:pt idx="4">
                  <c:v>General Santos </c:v>
                </c:pt>
                <c:pt idx="5">
                  <c:v>Davao </c:v>
                </c:pt>
                <c:pt idx="6">
                  <c:v>Davao </c:v>
                </c:pt>
                <c:pt idx="7">
                  <c:v>Quezon </c:v>
                </c:pt>
                <c:pt idx="8">
                  <c:v>Iloilo </c:v>
                </c:pt>
                <c:pt idx="9">
                  <c:v>Cebu </c:v>
                </c:pt>
                <c:pt idx="10">
                  <c:v>General Santos </c:v>
                </c:pt>
                <c:pt idx="11">
                  <c:v>Cagayan de Oro </c:v>
                </c:pt>
                <c:pt idx="12">
                  <c:v>Passay</c:v>
                </c:pt>
                <c:pt idx="13">
                  <c:v>Cebu </c:v>
                </c:pt>
              </c:strCache>
            </c:strRef>
          </c:cat>
          <c:val>
            <c:numRef>
              <c:f>'HIV prev_KP _cities'!$E$5:$E$17</c:f>
              <c:numCache>
                <c:formatCode>General</c:formatCode>
                <c:ptCount val="13"/>
                <c:pt idx="6" formatCode="0.0">
                  <c:v>8.43</c:v>
                </c:pt>
                <c:pt idx="7" formatCode="0.0">
                  <c:v>7.94</c:v>
                </c:pt>
                <c:pt idx="8" formatCode="0.0">
                  <c:v>5.56</c:v>
                </c:pt>
                <c:pt idx="9" formatCode="0.0">
                  <c:v>5.39</c:v>
                </c:pt>
                <c:pt idx="10" formatCode="0.0">
                  <c:v>4.66</c:v>
                </c:pt>
                <c:pt idx="11" formatCode="0.0">
                  <c:v>4.6500000000000004</c:v>
                </c:pt>
              </c:numCache>
            </c:numRef>
          </c:val>
          <c:extLst>
            <c:ext xmlns:c16="http://schemas.microsoft.com/office/drawing/2014/chart" uri="{C3380CC4-5D6E-409C-BE32-E72D297353CC}">
              <c16:uniqueId val="{00000003-3B4C-4660-AB09-E9ED1C67FFA9}"/>
            </c:ext>
          </c:extLst>
        </c:ser>
        <c:ser>
          <c:idx val="4"/>
          <c:order val="4"/>
          <c:tx>
            <c:strRef>
              <c:f>'HIV prev_KP _cities'!$F$4</c:f>
              <c:strCache>
                <c:ptCount val="1"/>
                <c:pt idx="0">
                  <c:v>FSW (2018)</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_cities'!$A$5:$A$18</c:f>
              <c:strCache>
                <c:ptCount val="14"/>
                <c:pt idx="0">
                  <c:v>Cebu </c:v>
                </c:pt>
                <c:pt idx="1">
                  <c:v>Mandue</c:v>
                </c:pt>
                <c:pt idx="2">
                  <c:v>Cebu </c:v>
                </c:pt>
                <c:pt idx="3">
                  <c:v>Iloilo </c:v>
                </c:pt>
                <c:pt idx="4">
                  <c:v>General Santos </c:v>
                </c:pt>
                <c:pt idx="5">
                  <c:v>Davao </c:v>
                </c:pt>
                <c:pt idx="6">
                  <c:v>Davao </c:v>
                </c:pt>
                <c:pt idx="7">
                  <c:v>Quezon </c:v>
                </c:pt>
                <c:pt idx="8">
                  <c:v>Iloilo </c:v>
                </c:pt>
                <c:pt idx="9">
                  <c:v>Cebu </c:v>
                </c:pt>
                <c:pt idx="10">
                  <c:v>General Santos </c:v>
                </c:pt>
                <c:pt idx="11">
                  <c:v>Cagayan de Oro </c:v>
                </c:pt>
                <c:pt idx="12">
                  <c:v>Passay</c:v>
                </c:pt>
                <c:pt idx="13">
                  <c:v>Cebu </c:v>
                </c:pt>
              </c:strCache>
            </c:strRef>
          </c:cat>
          <c:val>
            <c:numRef>
              <c:f>'HIV prev_KP _cities'!$F$5:$F$18</c:f>
              <c:numCache>
                <c:formatCode>General</c:formatCode>
                <c:ptCount val="14"/>
                <c:pt idx="12" formatCode="0.0">
                  <c:v>0.67</c:v>
                </c:pt>
                <c:pt idx="13" formatCode="0.0">
                  <c:v>0.51</c:v>
                </c:pt>
              </c:numCache>
            </c:numRef>
          </c:val>
          <c:extLst>
            <c:ext xmlns:c16="http://schemas.microsoft.com/office/drawing/2014/chart" uri="{C3380CC4-5D6E-409C-BE32-E72D297353CC}">
              <c16:uniqueId val="{00000004-3B4C-4660-AB09-E9ED1C67FFA9}"/>
            </c:ext>
          </c:extLst>
        </c:ser>
        <c:dLbls>
          <c:showLegendKey val="0"/>
          <c:showVal val="0"/>
          <c:showCatName val="0"/>
          <c:showSerName val="0"/>
          <c:showPercent val="0"/>
          <c:showBubbleSize val="0"/>
        </c:dLbls>
        <c:gapWidth val="77"/>
        <c:overlap val="100"/>
        <c:axId val="218441216"/>
        <c:axId val="218442752"/>
      </c:barChart>
      <c:scatterChart>
        <c:scatterStyle val="lineMarker"/>
        <c:varyColors val="0"/>
        <c:ser>
          <c:idx val="5"/>
          <c:order val="5"/>
          <c:tx>
            <c:strRef>
              <c:f>'HIV prev_KP _cities'!$N$4</c:f>
              <c:strCache>
                <c:ptCount val="1"/>
                <c:pt idx="0">
                  <c:v>target</c:v>
                </c:pt>
              </c:strCache>
            </c:strRef>
          </c:tx>
          <c:spPr>
            <a:ln w="19050">
              <a:solidFill>
                <a:srgbClr val="E31837"/>
              </a:solidFill>
              <a:prstDash val="dash"/>
            </a:ln>
          </c:spPr>
          <c:marker>
            <c:symbol val="none"/>
          </c:marker>
          <c:xVal>
            <c:numRef>
              <c:f>'HIV prev_KP _cities'!$M$5:$M$6</c:f>
              <c:numCache>
                <c:formatCode>General</c:formatCode>
                <c:ptCount val="2"/>
                <c:pt idx="0">
                  <c:v>0</c:v>
                </c:pt>
                <c:pt idx="1">
                  <c:v>1</c:v>
                </c:pt>
              </c:numCache>
            </c:numRef>
          </c:xVal>
          <c:yVal>
            <c:numRef>
              <c:f>'HIV prev_KP _cities'!$N$5:$N$6</c:f>
              <c:numCache>
                <c:formatCode>General</c:formatCode>
                <c:ptCount val="2"/>
                <c:pt idx="0">
                  <c:v>5</c:v>
                </c:pt>
                <c:pt idx="1">
                  <c:v>5</c:v>
                </c:pt>
              </c:numCache>
            </c:numRef>
          </c:yVal>
          <c:smooth val="0"/>
          <c:extLst>
            <c:ext xmlns:c16="http://schemas.microsoft.com/office/drawing/2014/chart" uri="{C3380CC4-5D6E-409C-BE32-E72D297353CC}">
              <c16:uniqueId val="{00000005-3B4C-4660-AB09-E9ED1C67FFA9}"/>
            </c:ext>
          </c:extLst>
        </c:ser>
        <c:dLbls>
          <c:showLegendKey val="0"/>
          <c:showVal val="0"/>
          <c:showCatName val="0"/>
          <c:showSerName val="0"/>
          <c:showPercent val="0"/>
          <c:showBubbleSize val="0"/>
        </c:dLbls>
        <c:axId val="218471040"/>
        <c:axId val="218469504"/>
      </c:scatterChart>
      <c:catAx>
        <c:axId val="218441216"/>
        <c:scaling>
          <c:orientation val="minMax"/>
        </c:scaling>
        <c:delete val="0"/>
        <c:axPos val="b"/>
        <c:numFmt formatCode="General" sourceLinked="1"/>
        <c:majorTickMark val="out"/>
        <c:minorTickMark val="none"/>
        <c:tickLblPos val="nextTo"/>
        <c:crossAx val="218442752"/>
        <c:crosses val="autoZero"/>
        <c:auto val="1"/>
        <c:lblAlgn val="ctr"/>
        <c:lblOffset val="100"/>
        <c:noMultiLvlLbl val="0"/>
      </c:catAx>
      <c:valAx>
        <c:axId val="218442752"/>
        <c:scaling>
          <c:orientation val="minMax"/>
        </c:scaling>
        <c:delete val="0"/>
        <c:axPos val="l"/>
        <c:title>
          <c:tx>
            <c:rich>
              <a:bodyPr rot="0" vert="horz"/>
              <a:lstStyle/>
              <a:p>
                <a:pPr>
                  <a:defRPr/>
                </a:pPr>
                <a:r>
                  <a:rPr lang="en-US" dirty="0"/>
                  <a:t>%</a:t>
                </a:r>
              </a:p>
            </c:rich>
          </c:tx>
          <c:layout>
            <c:manualLayout>
              <c:xMode val="edge"/>
              <c:yMode val="edge"/>
              <c:x val="1.2621550681846316E-3"/>
              <c:y val="0.17536783210740636"/>
            </c:manualLayout>
          </c:layout>
          <c:overlay val="0"/>
        </c:title>
        <c:numFmt formatCode="General" sourceLinked="1"/>
        <c:majorTickMark val="out"/>
        <c:minorTickMark val="none"/>
        <c:tickLblPos val="nextTo"/>
        <c:crossAx val="218441216"/>
        <c:crosses val="autoZero"/>
        <c:crossBetween val="between"/>
        <c:majorUnit val="5"/>
      </c:valAx>
      <c:valAx>
        <c:axId val="218469504"/>
        <c:scaling>
          <c:orientation val="minMax"/>
          <c:max val="45"/>
          <c:min val="0"/>
        </c:scaling>
        <c:delete val="1"/>
        <c:axPos val="r"/>
        <c:numFmt formatCode="General" sourceLinked="1"/>
        <c:majorTickMark val="out"/>
        <c:minorTickMark val="none"/>
        <c:tickLblPos val="nextTo"/>
        <c:crossAx val="218471040"/>
        <c:crosses val="max"/>
        <c:crossBetween val="midCat"/>
        <c:majorUnit val="5"/>
      </c:valAx>
      <c:valAx>
        <c:axId val="218471040"/>
        <c:scaling>
          <c:orientation val="minMax"/>
          <c:max val="1"/>
          <c:min val="0"/>
        </c:scaling>
        <c:delete val="1"/>
        <c:axPos val="t"/>
        <c:numFmt formatCode="General" sourceLinked="1"/>
        <c:majorTickMark val="out"/>
        <c:minorTickMark val="none"/>
        <c:tickLblPos val="nextTo"/>
        <c:crossAx val="218469504"/>
        <c:crosses val="max"/>
        <c:crossBetween val="midCat"/>
        <c:majorUnit val="0.2"/>
      </c:valAx>
    </c:plotArea>
    <c:legend>
      <c:legendPos val="t"/>
      <c:legendEntry>
        <c:idx val="5"/>
        <c:delete val="1"/>
      </c:legendEntry>
      <c:layout>
        <c:manualLayout>
          <c:xMode val="edge"/>
          <c:yMode val="edge"/>
          <c:x val="6.0217095498709135E-2"/>
          <c:y val="7.407407407407407E-2"/>
          <c:w val="0.89999992960652153"/>
          <c:h val="5.8939978181739627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dirty="0"/>
              <a:t>Declining trends*</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'HIV prev_MSM_cities'!$A$85</c:f>
              <c:strCache>
                <c:ptCount val="1"/>
                <c:pt idx="0">
                  <c:v>Cagayan de Oro </c:v>
                </c:pt>
              </c:strCache>
            </c:strRef>
          </c:tx>
          <c:spPr>
            <a:ln w="38100" cap="rnd">
              <a:solidFill>
                <a:srgbClr val="E31837"/>
              </a:solidFill>
              <a:round/>
            </a:ln>
            <a:effectLst/>
          </c:spPr>
          <c:marker>
            <c:symbol val="none"/>
          </c:marker>
          <c:dPt>
            <c:idx val="4"/>
            <c:marker>
              <c:symbol val="none"/>
            </c:marker>
            <c:bubble3D val="0"/>
            <c:spPr>
              <a:ln w="38100" cap="rnd">
                <a:solidFill>
                  <a:srgbClr val="E31837"/>
                </a:solidFill>
                <a:prstDash val="sysDot"/>
                <a:round/>
              </a:ln>
              <a:effectLst/>
            </c:spPr>
            <c:extLst>
              <c:ext xmlns:c16="http://schemas.microsoft.com/office/drawing/2014/chart" uri="{C3380CC4-5D6E-409C-BE32-E72D297353CC}">
                <c16:uniqueId val="{00000001-55C8-4DA0-B809-E968AB968FD4}"/>
              </c:ext>
            </c:extLst>
          </c:dPt>
          <c:dPt>
            <c:idx val="5"/>
            <c:marker>
              <c:symbol val="none"/>
            </c:marker>
            <c:bubble3D val="0"/>
            <c:spPr>
              <a:ln w="38100" cap="rnd">
                <a:solidFill>
                  <a:srgbClr val="E31837"/>
                </a:solidFill>
                <a:prstDash val="sysDot"/>
                <a:round/>
              </a:ln>
              <a:effectLst/>
            </c:spPr>
            <c:extLst>
              <c:ext xmlns:c16="http://schemas.microsoft.com/office/drawing/2014/chart" uri="{C3380CC4-5D6E-409C-BE32-E72D297353CC}">
                <c16:uniqueId val="{00000003-55C8-4DA0-B809-E968AB968FD4}"/>
              </c:ext>
            </c:extLst>
          </c:dPt>
          <c:cat>
            <c:strRef>
              <c:f>'HIV prev_MSM_cities'!$B$84:$G$84</c:f>
              <c:strCache>
                <c:ptCount val="6"/>
                <c:pt idx="0">
                  <c:v>2007</c:v>
                </c:pt>
                <c:pt idx="1">
                  <c:v>2009</c:v>
                </c:pt>
                <c:pt idx="2">
                  <c:v>2011</c:v>
                </c:pt>
                <c:pt idx="3">
                  <c:v>2013</c:v>
                </c:pt>
                <c:pt idx="4">
                  <c:v>2015</c:v>
                </c:pt>
                <c:pt idx="5">
                  <c:v>2018</c:v>
                </c:pt>
              </c:strCache>
            </c:strRef>
          </c:cat>
          <c:val>
            <c:numRef>
              <c:f>'HIV prev_MSM_cities'!$B$85:$G$85</c:f>
              <c:numCache>
                <c:formatCode>General</c:formatCode>
                <c:ptCount val="6"/>
                <c:pt idx="2">
                  <c:v>1.91</c:v>
                </c:pt>
                <c:pt idx="3">
                  <c:v>4.67</c:v>
                </c:pt>
                <c:pt idx="4">
                  <c:v>8.1</c:v>
                </c:pt>
                <c:pt idx="5">
                  <c:v>4.6500000000000004</c:v>
                </c:pt>
              </c:numCache>
            </c:numRef>
          </c:val>
          <c:smooth val="0"/>
          <c:extLst>
            <c:ext xmlns:c16="http://schemas.microsoft.com/office/drawing/2014/chart" uri="{C3380CC4-5D6E-409C-BE32-E72D297353CC}">
              <c16:uniqueId val="{00000004-55C8-4DA0-B809-E968AB968FD4}"/>
            </c:ext>
          </c:extLst>
        </c:ser>
        <c:ser>
          <c:idx val="2"/>
          <c:order val="1"/>
          <c:tx>
            <c:strRef>
              <c:f>'HIV prev_MSM_cities'!$A$86</c:f>
              <c:strCache>
                <c:ptCount val="1"/>
                <c:pt idx="0">
                  <c:v>Caloocan </c:v>
                </c:pt>
              </c:strCache>
            </c:strRef>
          </c:tx>
          <c:spPr>
            <a:ln w="38100" cap="rnd">
              <a:solidFill>
                <a:srgbClr val="00A99A"/>
              </a:solidFill>
              <a:round/>
            </a:ln>
            <a:effectLst/>
          </c:spPr>
          <c:marker>
            <c:symbol val="none"/>
          </c:marker>
          <c:dPt>
            <c:idx val="4"/>
            <c:marker>
              <c:symbol val="none"/>
            </c:marker>
            <c:bubble3D val="0"/>
            <c:spPr>
              <a:ln w="38100" cap="rnd">
                <a:solidFill>
                  <a:srgbClr val="00A99A"/>
                </a:solidFill>
                <a:prstDash val="sysDot"/>
                <a:round/>
              </a:ln>
              <a:effectLst/>
            </c:spPr>
            <c:extLst>
              <c:ext xmlns:c16="http://schemas.microsoft.com/office/drawing/2014/chart" uri="{C3380CC4-5D6E-409C-BE32-E72D297353CC}">
                <c16:uniqueId val="{00000006-55C8-4DA0-B809-E968AB968FD4}"/>
              </c:ext>
            </c:extLst>
          </c:dPt>
          <c:cat>
            <c:strRef>
              <c:f>'HIV prev_MSM_cities'!$B$84:$G$84</c:f>
              <c:strCache>
                <c:ptCount val="6"/>
                <c:pt idx="0">
                  <c:v>2007</c:v>
                </c:pt>
                <c:pt idx="1">
                  <c:v>2009</c:v>
                </c:pt>
                <c:pt idx="2">
                  <c:v>2011</c:v>
                </c:pt>
                <c:pt idx="3">
                  <c:v>2013</c:v>
                </c:pt>
                <c:pt idx="4">
                  <c:v>2015</c:v>
                </c:pt>
                <c:pt idx="5">
                  <c:v>2018</c:v>
                </c:pt>
              </c:strCache>
            </c:strRef>
          </c:cat>
          <c:val>
            <c:numRef>
              <c:f>'HIV prev_MSM_cities'!$B$86:$G$86</c:f>
              <c:numCache>
                <c:formatCode>General</c:formatCode>
                <c:ptCount val="6"/>
                <c:pt idx="2">
                  <c:v>0.65</c:v>
                </c:pt>
                <c:pt idx="3">
                  <c:v>5.33</c:v>
                </c:pt>
                <c:pt idx="4">
                  <c:v>1.92</c:v>
                </c:pt>
              </c:numCache>
            </c:numRef>
          </c:val>
          <c:smooth val="0"/>
          <c:extLst>
            <c:ext xmlns:c16="http://schemas.microsoft.com/office/drawing/2014/chart" uri="{C3380CC4-5D6E-409C-BE32-E72D297353CC}">
              <c16:uniqueId val="{00000007-55C8-4DA0-B809-E968AB968FD4}"/>
            </c:ext>
          </c:extLst>
        </c:ser>
        <c:ser>
          <c:idx val="4"/>
          <c:order val="2"/>
          <c:tx>
            <c:strRef>
              <c:f>'HIV prev_MSM_cities'!$A$87</c:f>
              <c:strCache>
                <c:ptCount val="1"/>
                <c:pt idx="0">
                  <c:v>Manila </c:v>
                </c:pt>
              </c:strCache>
            </c:strRef>
          </c:tx>
          <c:spPr>
            <a:ln w="38100" cap="rnd">
              <a:solidFill>
                <a:srgbClr val="00AEEF"/>
              </a:solidFill>
              <a:round/>
            </a:ln>
            <a:effectLst/>
          </c:spPr>
          <c:marker>
            <c:symbol val="none"/>
          </c:marker>
          <c:dPt>
            <c:idx val="4"/>
            <c:marker>
              <c:symbol val="none"/>
            </c:marker>
            <c:bubble3D val="0"/>
            <c:spPr>
              <a:ln w="38100" cap="rnd">
                <a:solidFill>
                  <a:srgbClr val="00AEEF"/>
                </a:solidFill>
                <a:prstDash val="sysDot"/>
                <a:round/>
              </a:ln>
              <a:effectLst/>
            </c:spPr>
            <c:extLst>
              <c:ext xmlns:c16="http://schemas.microsoft.com/office/drawing/2014/chart" uri="{C3380CC4-5D6E-409C-BE32-E72D297353CC}">
                <c16:uniqueId val="{00000009-55C8-4DA0-B809-E968AB968FD4}"/>
              </c:ext>
            </c:extLst>
          </c:dPt>
          <c:cat>
            <c:strRef>
              <c:f>'HIV prev_MSM_cities'!$B$84:$G$84</c:f>
              <c:strCache>
                <c:ptCount val="6"/>
                <c:pt idx="0">
                  <c:v>2007</c:v>
                </c:pt>
                <c:pt idx="1">
                  <c:v>2009</c:v>
                </c:pt>
                <c:pt idx="2">
                  <c:v>2011</c:v>
                </c:pt>
                <c:pt idx="3">
                  <c:v>2013</c:v>
                </c:pt>
                <c:pt idx="4">
                  <c:v>2015</c:v>
                </c:pt>
                <c:pt idx="5">
                  <c:v>2018</c:v>
                </c:pt>
              </c:strCache>
            </c:strRef>
          </c:cat>
          <c:val>
            <c:numRef>
              <c:f>'HIV prev_MSM_cities'!$B$87:$G$87</c:f>
              <c:numCache>
                <c:formatCode>General</c:formatCode>
                <c:ptCount val="6"/>
                <c:pt idx="2">
                  <c:v>4.25</c:v>
                </c:pt>
                <c:pt idx="3">
                  <c:v>6.67</c:v>
                </c:pt>
                <c:pt idx="4">
                  <c:v>2.36</c:v>
                </c:pt>
              </c:numCache>
            </c:numRef>
          </c:val>
          <c:smooth val="0"/>
          <c:extLst>
            <c:ext xmlns:c16="http://schemas.microsoft.com/office/drawing/2014/chart" uri="{C3380CC4-5D6E-409C-BE32-E72D297353CC}">
              <c16:uniqueId val="{0000000A-55C8-4DA0-B809-E968AB968FD4}"/>
            </c:ext>
          </c:extLst>
        </c:ser>
        <c:ser>
          <c:idx val="8"/>
          <c:order val="3"/>
          <c:tx>
            <c:strRef>
              <c:f>'HIV prev_MSM_cities'!$A$88</c:f>
              <c:strCache>
                <c:ptCount val="1"/>
                <c:pt idx="0">
                  <c:v>Marikina </c:v>
                </c:pt>
              </c:strCache>
            </c:strRef>
          </c:tx>
          <c:spPr>
            <a:ln w="38100" cap="rnd">
              <a:solidFill>
                <a:srgbClr val="CDC884"/>
              </a:solidFill>
              <a:round/>
            </a:ln>
            <a:effectLst/>
          </c:spPr>
          <c:marker>
            <c:symbol val="none"/>
          </c:marker>
          <c:dPt>
            <c:idx val="4"/>
            <c:marker>
              <c:symbol val="none"/>
            </c:marker>
            <c:bubble3D val="0"/>
            <c:spPr>
              <a:ln w="38100" cap="rnd">
                <a:solidFill>
                  <a:srgbClr val="CDC884"/>
                </a:solidFill>
                <a:prstDash val="sysDot"/>
                <a:round/>
              </a:ln>
              <a:effectLst/>
            </c:spPr>
            <c:extLst>
              <c:ext xmlns:c16="http://schemas.microsoft.com/office/drawing/2014/chart" uri="{C3380CC4-5D6E-409C-BE32-E72D297353CC}">
                <c16:uniqueId val="{0000000C-55C8-4DA0-B809-E968AB968FD4}"/>
              </c:ext>
            </c:extLst>
          </c:dPt>
          <c:cat>
            <c:strRef>
              <c:f>'HIV prev_MSM_cities'!$B$84:$G$84</c:f>
              <c:strCache>
                <c:ptCount val="6"/>
                <c:pt idx="0">
                  <c:v>2007</c:v>
                </c:pt>
                <c:pt idx="1">
                  <c:v>2009</c:v>
                </c:pt>
                <c:pt idx="2">
                  <c:v>2011</c:v>
                </c:pt>
                <c:pt idx="3">
                  <c:v>2013</c:v>
                </c:pt>
                <c:pt idx="4">
                  <c:v>2015</c:v>
                </c:pt>
                <c:pt idx="5">
                  <c:v>2018</c:v>
                </c:pt>
              </c:strCache>
            </c:strRef>
          </c:cat>
          <c:val>
            <c:numRef>
              <c:f>'HIV prev_MSM_cities'!$B$88:$G$88</c:f>
              <c:numCache>
                <c:formatCode>General</c:formatCode>
                <c:ptCount val="6"/>
                <c:pt idx="2">
                  <c:v>0.67</c:v>
                </c:pt>
                <c:pt idx="3">
                  <c:v>2</c:v>
                </c:pt>
                <c:pt idx="4">
                  <c:v>0.51</c:v>
                </c:pt>
              </c:numCache>
            </c:numRef>
          </c:val>
          <c:smooth val="0"/>
          <c:extLst>
            <c:ext xmlns:c16="http://schemas.microsoft.com/office/drawing/2014/chart" uri="{C3380CC4-5D6E-409C-BE32-E72D297353CC}">
              <c16:uniqueId val="{0000000D-55C8-4DA0-B809-E968AB968FD4}"/>
            </c:ext>
          </c:extLst>
        </c:ser>
        <c:ser>
          <c:idx val="9"/>
          <c:order val="4"/>
          <c:tx>
            <c:strRef>
              <c:f>'HIV prev_MSM_cities'!$A$89</c:f>
              <c:strCache>
                <c:ptCount val="1"/>
                <c:pt idx="0">
                  <c:v>Pasay </c:v>
                </c:pt>
              </c:strCache>
            </c:strRef>
          </c:tx>
          <c:spPr>
            <a:ln w="38100" cap="rnd">
              <a:solidFill>
                <a:srgbClr val="B6AEA7"/>
              </a:solidFill>
              <a:round/>
            </a:ln>
            <a:effectLst/>
          </c:spPr>
          <c:marker>
            <c:symbol val="none"/>
          </c:marker>
          <c:dPt>
            <c:idx val="4"/>
            <c:marker>
              <c:symbol val="none"/>
            </c:marker>
            <c:bubble3D val="0"/>
            <c:spPr>
              <a:ln w="38100" cap="rnd">
                <a:solidFill>
                  <a:srgbClr val="B6AEA7"/>
                </a:solidFill>
                <a:prstDash val="sysDot"/>
                <a:round/>
              </a:ln>
              <a:effectLst/>
            </c:spPr>
            <c:extLst>
              <c:ext xmlns:c16="http://schemas.microsoft.com/office/drawing/2014/chart" uri="{C3380CC4-5D6E-409C-BE32-E72D297353CC}">
                <c16:uniqueId val="{0000000F-55C8-4DA0-B809-E968AB968FD4}"/>
              </c:ext>
            </c:extLst>
          </c:dPt>
          <c:dPt>
            <c:idx val="5"/>
            <c:marker>
              <c:symbol val="none"/>
            </c:marker>
            <c:bubble3D val="0"/>
            <c:spPr>
              <a:ln w="38100" cap="rnd">
                <a:solidFill>
                  <a:srgbClr val="B6AEA7"/>
                </a:solidFill>
                <a:prstDash val="sysDot"/>
                <a:round/>
              </a:ln>
              <a:effectLst/>
            </c:spPr>
            <c:extLst>
              <c:ext xmlns:c16="http://schemas.microsoft.com/office/drawing/2014/chart" uri="{C3380CC4-5D6E-409C-BE32-E72D297353CC}">
                <c16:uniqueId val="{00000011-55C8-4DA0-B809-E968AB968FD4}"/>
              </c:ext>
            </c:extLst>
          </c:dPt>
          <c:cat>
            <c:strRef>
              <c:f>'HIV prev_MSM_cities'!$B$84:$G$84</c:f>
              <c:strCache>
                <c:ptCount val="6"/>
                <c:pt idx="0">
                  <c:v>2007</c:v>
                </c:pt>
                <c:pt idx="1">
                  <c:v>2009</c:v>
                </c:pt>
                <c:pt idx="2">
                  <c:v>2011</c:v>
                </c:pt>
                <c:pt idx="3">
                  <c:v>2013</c:v>
                </c:pt>
                <c:pt idx="4">
                  <c:v>2015</c:v>
                </c:pt>
                <c:pt idx="5">
                  <c:v>2018</c:v>
                </c:pt>
              </c:strCache>
            </c:strRef>
          </c:cat>
          <c:val>
            <c:numRef>
              <c:f>'HIV prev_MSM_cities'!$B$89:$G$89</c:f>
              <c:numCache>
                <c:formatCode>General</c:formatCode>
                <c:ptCount val="6"/>
                <c:pt idx="1">
                  <c:v>1.49</c:v>
                </c:pt>
                <c:pt idx="2">
                  <c:v>2</c:v>
                </c:pt>
                <c:pt idx="3">
                  <c:v>3</c:v>
                </c:pt>
                <c:pt idx="4">
                  <c:v>2.14</c:v>
                </c:pt>
                <c:pt idx="5">
                  <c:v>1.69</c:v>
                </c:pt>
              </c:numCache>
            </c:numRef>
          </c:val>
          <c:smooth val="0"/>
          <c:extLst>
            <c:ext xmlns:c16="http://schemas.microsoft.com/office/drawing/2014/chart" uri="{C3380CC4-5D6E-409C-BE32-E72D297353CC}">
              <c16:uniqueId val="{00000012-55C8-4DA0-B809-E968AB968FD4}"/>
            </c:ext>
          </c:extLst>
        </c:ser>
        <c:dLbls>
          <c:showLegendKey val="0"/>
          <c:showVal val="0"/>
          <c:showCatName val="0"/>
          <c:showSerName val="0"/>
          <c:showPercent val="0"/>
          <c:showBubbleSize val="0"/>
        </c:dLbls>
        <c:smooth val="0"/>
        <c:axId val="664206008"/>
        <c:axId val="664206336"/>
      </c:lineChart>
      <c:catAx>
        <c:axId val="664206008"/>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64206336"/>
        <c:crosses val="autoZero"/>
        <c:auto val="1"/>
        <c:lblAlgn val="ctr"/>
        <c:lblOffset val="100"/>
        <c:noMultiLvlLbl val="0"/>
      </c:catAx>
      <c:valAx>
        <c:axId val="664206336"/>
        <c:scaling>
          <c:orientation val="minMax"/>
        </c:scaling>
        <c:delete val="0"/>
        <c:axPos val="l"/>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9050">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642060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C008C"/>
      </a:solidFill>
    </a:ln>
    <a:effectLst/>
  </c:spPr>
  <c:txPr>
    <a:bodyPr/>
    <a:lstStyle/>
    <a:p>
      <a:pPr>
        <a:defRPr sz="1400" b="1"/>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a:t>Rising trends</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'HIV prev_MSM_cities'!$A$72</c:f>
              <c:strCache>
                <c:ptCount val="1"/>
                <c:pt idx="0">
                  <c:v>Bacolod </c:v>
                </c:pt>
              </c:strCache>
            </c:strRef>
          </c:tx>
          <c:spPr>
            <a:ln w="38100" cap="rnd">
              <a:solidFill>
                <a:srgbClr val="E31837"/>
              </a:solidFill>
              <a:round/>
            </a:ln>
            <a:effectLst/>
          </c:spPr>
          <c:marker>
            <c:symbol val="none"/>
          </c:marker>
          <c:dPt>
            <c:idx val="4"/>
            <c:marker>
              <c:symbol val="none"/>
            </c:marker>
            <c:bubble3D val="0"/>
            <c:spPr>
              <a:ln w="38100" cap="rnd">
                <a:solidFill>
                  <a:srgbClr val="E31837"/>
                </a:solidFill>
                <a:prstDash val="sysDot"/>
                <a:round/>
              </a:ln>
              <a:effectLst/>
            </c:spPr>
            <c:extLst>
              <c:ext xmlns:c16="http://schemas.microsoft.com/office/drawing/2014/chart" uri="{C3380CC4-5D6E-409C-BE32-E72D297353CC}">
                <c16:uniqueId val="{00000001-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prev_MSM_cities'!$B$72:$G$72</c:f>
              <c:numCache>
                <c:formatCode>General</c:formatCode>
                <c:ptCount val="6"/>
                <c:pt idx="2">
                  <c:v>0.99</c:v>
                </c:pt>
                <c:pt idx="3">
                  <c:v>0.66</c:v>
                </c:pt>
                <c:pt idx="4">
                  <c:v>1.79</c:v>
                </c:pt>
              </c:numCache>
            </c:numRef>
          </c:val>
          <c:smooth val="0"/>
          <c:extLst>
            <c:ext xmlns:c16="http://schemas.microsoft.com/office/drawing/2014/chart" uri="{C3380CC4-5D6E-409C-BE32-E72D297353CC}">
              <c16:uniqueId val="{00000002-BC03-41F9-9654-76C1ED72419B}"/>
            </c:ext>
          </c:extLst>
        </c:ser>
        <c:ser>
          <c:idx val="2"/>
          <c:order val="1"/>
          <c:tx>
            <c:strRef>
              <c:f>'HIV prev_MSM_cities'!$A$73</c:f>
              <c:strCache>
                <c:ptCount val="1"/>
                <c:pt idx="0">
                  <c:v>Davao </c:v>
                </c:pt>
              </c:strCache>
            </c:strRef>
          </c:tx>
          <c:spPr>
            <a:ln w="38100" cap="rnd">
              <a:solidFill>
                <a:srgbClr val="00A99A"/>
              </a:solidFill>
              <a:round/>
            </a:ln>
            <a:effectLst/>
          </c:spPr>
          <c:marker>
            <c:symbol val="none"/>
          </c:marker>
          <c:dPt>
            <c:idx val="4"/>
            <c:marker>
              <c:symbol val="none"/>
            </c:marker>
            <c:bubble3D val="0"/>
            <c:spPr>
              <a:ln w="38100" cap="rnd">
                <a:solidFill>
                  <a:srgbClr val="00A99A"/>
                </a:solidFill>
                <a:prstDash val="sysDot"/>
                <a:round/>
              </a:ln>
              <a:effectLst/>
            </c:spPr>
            <c:extLst>
              <c:ext xmlns:c16="http://schemas.microsoft.com/office/drawing/2014/chart" uri="{C3380CC4-5D6E-409C-BE32-E72D297353CC}">
                <c16:uniqueId val="{00000004-BC03-41F9-9654-76C1ED72419B}"/>
              </c:ext>
            </c:extLst>
          </c:dPt>
          <c:dPt>
            <c:idx val="5"/>
            <c:marker>
              <c:symbol val="none"/>
            </c:marker>
            <c:bubble3D val="0"/>
            <c:spPr>
              <a:ln w="38100" cap="rnd">
                <a:solidFill>
                  <a:srgbClr val="00A99A"/>
                </a:solidFill>
                <a:prstDash val="sysDot"/>
                <a:round/>
              </a:ln>
              <a:effectLst/>
            </c:spPr>
            <c:extLst>
              <c:ext xmlns:c16="http://schemas.microsoft.com/office/drawing/2014/chart" uri="{C3380CC4-5D6E-409C-BE32-E72D297353CC}">
                <c16:uniqueId val="{00000006-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prev_MSM_cities'!$B$73:$G$73</c:f>
              <c:numCache>
                <c:formatCode>General</c:formatCode>
                <c:ptCount val="6"/>
                <c:pt idx="1">
                  <c:v>3.67</c:v>
                </c:pt>
                <c:pt idx="2">
                  <c:v>2.67</c:v>
                </c:pt>
                <c:pt idx="3">
                  <c:v>5</c:v>
                </c:pt>
                <c:pt idx="4">
                  <c:v>5.41</c:v>
                </c:pt>
                <c:pt idx="5">
                  <c:v>8.43</c:v>
                </c:pt>
              </c:numCache>
            </c:numRef>
          </c:val>
          <c:smooth val="0"/>
          <c:extLst>
            <c:ext xmlns:c16="http://schemas.microsoft.com/office/drawing/2014/chart" uri="{C3380CC4-5D6E-409C-BE32-E72D297353CC}">
              <c16:uniqueId val="{00000007-BC03-41F9-9654-76C1ED72419B}"/>
            </c:ext>
          </c:extLst>
        </c:ser>
        <c:ser>
          <c:idx val="4"/>
          <c:order val="2"/>
          <c:tx>
            <c:strRef>
              <c:f>'HIV prev_MSM_cities'!$A$74</c:f>
              <c:strCache>
                <c:ptCount val="1"/>
                <c:pt idx="0">
                  <c:v>General Santos </c:v>
                </c:pt>
              </c:strCache>
            </c:strRef>
          </c:tx>
          <c:spPr>
            <a:ln w="38100" cap="rnd">
              <a:solidFill>
                <a:srgbClr val="00AEEF"/>
              </a:solidFill>
              <a:round/>
            </a:ln>
            <a:effectLst/>
          </c:spPr>
          <c:marker>
            <c:symbol val="none"/>
          </c:marker>
          <c:dPt>
            <c:idx val="4"/>
            <c:marker>
              <c:symbol val="none"/>
            </c:marker>
            <c:bubble3D val="0"/>
            <c:spPr>
              <a:ln w="38100" cap="rnd">
                <a:solidFill>
                  <a:srgbClr val="00AEEF"/>
                </a:solidFill>
                <a:prstDash val="sysDot"/>
                <a:round/>
              </a:ln>
              <a:effectLst/>
            </c:spPr>
            <c:extLst>
              <c:ext xmlns:c16="http://schemas.microsoft.com/office/drawing/2014/chart" uri="{C3380CC4-5D6E-409C-BE32-E72D297353CC}">
                <c16:uniqueId val="{00000009-BC03-41F9-9654-76C1ED72419B}"/>
              </c:ext>
            </c:extLst>
          </c:dPt>
          <c:dPt>
            <c:idx val="5"/>
            <c:marker>
              <c:symbol val="none"/>
            </c:marker>
            <c:bubble3D val="0"/>
            <c:spPr>
              <a:ln w="38100" cap="rnd">
                <a:solidFill>
                  <a:srgbClr val="00AEEF"/>
                </a:solidFill>
                <a:prstDash val="sysDot"/>
                <a:round/>
              </a:ln>
              <a:effectLst/>
            </c:spPr>
            <c:extLst>
              <c:ext xmlns:c16="http://schemas.microsoft.com/office/drawing/2014/chart" uri="{C3380CC4-5D6E-409C-BE32-E72D297353CC}">
                <c16:uniqueId val="{0000000B-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prev_MSM_cities'!$B$74:$G$74</c:f>
              <c:numCache>
                <c:formatCode>General</c:formatCode>
                <c:ptCount val="6"/>
                <c:pt idx="1">
                  <c:v>0.67</c:v>
                </c:pt>
                <c:pt idx="2">
                  <c:v>0</c:v>
                </c:pt>
                <c:pt idx="3">
                  <c:v>0.67</c:v>
                </c:pt>
                <c:pt idx="4">
                  <c:v>2.99</c:v>
                </c:pt>
                <c:pt idx="5">
                  <c:v>4.66</c:v>
                </c:pt>
              </c:numCache>
            </c:numRef>
          </c:val>
          <c:smooth val="0"/>
          <c:extLst>
            <c:ext xmlns:c16="http://schemas.microsoft.com/office/drawing/2014/chart" uri="{C3380CC4-5D6E-409C-BE32-E72D297353CC}">
              <c16:uniqueId val="{0000000C-BC03-41F9-9654-76C1ED72419B}"/>
            </c:ext>
          </c:extLst>
        </c:ser>
        <c:ser>
          <c:idx val="8"/>
          <c:order val="3"/>
          <c:tx>
            <c:strRef>
              <c:f>'HIV prev_MSM_cities'!$A$75</c:f>
              <c:strCache>
                <c:ptCount val="1"/>
                <c:pt idx="0">
                  <c:v>Iloilo </c:v>
                </c:pt>
              </c:strCache>
            </c:strRef>
          </c:tx>
          <c:spPr>
            <a:ln w="38100" cap="rnd">
              <a:solidFill>
                <a:srgbClr val="CDC884"/>
              </a:solidFill>
              <a:round/>
            </a:ln>
            <a:effectLst/>
          </c:spPr>
          <c:marker>
            <c:symbol val="none"/>
          </c:marker>
          <c:dPt>
            <c:idx val="4"/>
            <c:marker>
              <c:symbol val="none"/>
            </c:marker>
            <c:bubble3D val="0"/>
            <c:spPr>
              <a:ln w="38100" cap="rnd">
                <a:solidFill>
                  <a:srgbClr val="CDC884"/>
                </a:solidFill>
                <a:prstDash val="sysDot"/>
                <a:round/>
              </a:ln>
              <a:effectLst/>
            </c:spPr>
            <c:extLst>
              <c:ext xmlns:c16="http://schemas.microsoft.com/office/drawing/2014/chart" uri="{C3380CC4-5D6E-409C-BE32-E72D297353CC}">
                <c16:uniqueId val="{0000000E-BC03-41F9-9654-76C1ED72419B}"/>
              </c:ext>
            </c:extLst>
          </c:dPt>
          <c:dPt>
            <c:idx val="5"/>
            <c:marker>
              <c:symbol val="none"/>
            </c:marker>
            <c:bubble3D val="0"/>
            <c:spPr>
              <a:ln w="38100" cap="rnd">
                <a:solidFill>
                  <a:srgbClr val="CDC884"/>
                </a:solidFill>
                <a:prstDash val="sysDot"/>
                <a:round/>
              </a:ln>
              <a:effectLst/>
            </c:spPr>
            <c:extLst>
              <c:ext xmlns:c16="http://schemas.microsoft.com/office/drawing/2014/chart" uri="{C3380CC4-5D6E-409C-BE32-E72D297353CC}">
                <c16:uniqueId val="{00000010-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prev_MSM_cities'!$B$75:$G$75</c:f>
              <c:numCache>
                <c:formatCode>General</c:formatCode>
                <c:ptCount val="6"/>
                <c:pt idx="2">
                  <c:v>0.33</c:v>
                </c:pt>
                <c:pt idx="3">
                  <c:v>0.67</c:v>
                </c:pt>
                <c:pt idx="4">
                  <c:v>4.51</c:v>
                </c:pt>
                <c:pt idx="5">
                  <c:v>5.56</c:v>
                </c:pt>
              </c:numCache>
            </c:numRef>
          </c:val>
          <c:smooth val="0"/>
          <c:extLst>
            <c:ext xmlns:c16="http://schemas.microsoft.com/office/drawing/2014/chart" uri="{C3380CC4-5D6E-409C-BE32-E72D297353CC}">
              <c16:uniqueId val="{00000011-BC03-41F9-9654-76C1ED72419B}"/>
            </c:ext>
          </c:extLst>
        </c:ser>
        <c:ser>
          <c:idx val="9"/>
          <c:order val="4"/>
          <c:tx>
            <c:strRef>
              <c:f>'HIV prev_MSM_cities'!$A$76</c:f>
              <c:strCache>
                <c:ptCount val="1"/>
                <c:pt idx="0">
                  <c:v>Makati </c:v>
                </c:pt>
              </c:strCache>
            </c:strRef>
          </c:tx>
          <c:spPr>
            <a:ln w="38100" cap="rnd">
              <a:solidFill>
                <a:srgbClr val="B6AEA7"/>
              </a:solidFill>
              <a:round/>
            </a:ln>
            <a:effectLst/>
          </c:spPr>
          <c:marker>
            <c:symbol val="none"/>
          </c:marker>
          <c:dPt>
            <c:idx val="4"/>
            <c:marker>
              <c:symbol val="none"/>
            </c:marker>
            <c:bubble3D val="0"/>
            <c:spPr>
              <a:ln w="38100" cap="rnd">
                <a:solidFill>
                  <a:srgbClr val="B6AEA7"/>
                </a:solidFill>
                <a:prstDash val="sysDot"/>
                <a:round/>
              </a:ln>
              <a:effectLst/>
            </c:spPr>
            <c:extLst>
              <c:ext xmlns:c16="http://schemas.microsoft.com/office/drawing/2014/chart" uri="{C3380CC4-5D6E-409C-BE32-E72D297353CC}">
                <c16:uniqueId val="{00000013-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prev_MSM_cities'!$B$76:$G$76</c:f>
              <c:numCache>
                <c:formatCode>General</c:formatCode>
                <c:ptCount val="6"/>
                <c:pt idx="2">
                  <c:v>0.67</c:v>
                </c:pt>
                <c:pt idx="3">
                  <c:v>3.67</c:v>
                </c:pt>
                <c:pt idx="4">
                  <c:v>3.93</c:v>
                </c:pt>
              </c:numCache>
            </c:numRef>
          </c:val>
          <c:smooth val="0"/>
          <c:extLst>
            <c:ext xmlns:c16="http://schemas.microsoft.com/office/drawing/2014/chart" uri="{C3380CC4-5D6E-409C-BE32-E72D297353CC}">
              <c16:uniqueId val="{00000014-BC03-41F9-9654-76C1ED72419B}"/>
            </c:ext>
          </c:extLst>
        </c:ser>
        <c:ser>
          <c:idx val="10"/>
          <c:order val="5"/>
          <c:tx>
            <c:strRef>
              <c:f>'HIV prev_MSM_cities'!$A$77</c:f>
              <c:strCache>
                <c:ptCount val="1"/>
                <c:pt idx="0">
                  <c:v>National Capital Region, Metro Manila</c:v>
                </c:pt>
              </c:strCache>
            </c:strRef>
          </c:tx>
          <c:spPr>
            <a:ln w="38100" cap="rnd">
              <a:solidFill>
                <a:srgbClr val="F78E1E"/>
              </a:solidFill>
              <a:round/>
            </a:ln>
            <a:effectLst/>
          </c:spPr>
          <c:marker>
            <c:symbol val="none"/>
          </c:marker>
          <c:cat>
            <c:strRef>
              <c:f>'HIV prev_MSM_cities'!$B$71:$G$71</c:f>
              <c:strCache>
                <c:ptCount val="6"/>
                <c:pt idx="0">
                  <c:v>2007</c:v>
                </c:pt>
                <c:pt idx="1">
                  <c:v>2009</c:v>
                </c:pt>
                <c:pt idx="2">
                  <c:v>2011</c:v>
                </c:pt>
                <c:pt idx="3">
                  <c:v>2013</c:v>
                </c:pt>
                <c:pt idx="4">
                  <c:v>2015</c:v>
                </c:pt>
                <c:pt idx="5">
                  <c:v>2018</c:v>
                </c:pt>
              </c:strCache>
            </c:strRef>
          </c:cat>
          <c:val>
            <c:numRef>
              <c:f>'HIV prev_MSM_cities'!$B$77:$G$77</c:f>
              <c:numCache>
                <c:formatCode>General</c:formatCode>
                <c:ptCount val="6"/>
                <c:pt idx="2">
                  <c:v>1.9</c:v>
                </c:pt>
                <c:pt idx="3">
                  <c:v>4.55</c:v>
                </c:pt>
              </c:numCache>
            </c:numRef>
          </c:val>
          <c:smooth val="0"/>
          <c:extLst>
            <c:ext xmlns:c16="http://schemas.microsoft.com/office/drawing/2014/chart" uri="{C3380CC4-5D6E-409C-BE32-E72D297353CC}">
              <c16:uniqueId val="{00000015-BC03-41F9-9654-76C1ED72419B}"/>
            </c:ext>
          </c:extLst>
        </c:ser>
        <c:ser>
          <c:idx val="0"/>
          <c:order val="6"/>
          <c:tx>
            <c:strRef>
              <c:f>'HIV prev_MSM_cities'!$A$78</c:f>
              <c:strCache>
                <c:ptCount val="1"/>
                <c:pt idx="0">
                  <c:v>Quezon </c:v>
                </c:pt>
              </c:strCache>
            </c:strRef>
          </c:tx>
          <c:spPr>
            <a:ln w="38100" cap="rnd">
              <a:solidFill>
                <a:srgbClr val="F26B73"/>
              </a:solidFill>
              <a:round/>
            </a:ln>
            <a:effectLst/>
          </c:spPr>
          <c:marker>
            <c:symbol val="none"/>
          </c:marker>
          <c:dPt>
            <c:idx val="4"/>
            <c:marker>
              <c:symbol val="none"/>
            </c:marker>
            <c:bubble3D val="0"/>
            <c:spPr>
              <a:ln w="38100" cap="rnd">
                <a:solidFill>
                  <a:srgbClr val="F26B73"/>
                </a:solidFill>
                <a:prstDash val="sysDot"/>
                <a:round/>
              </a:ln>
              <a:effectLst/>
            </c:spPr>
            <c:extLst>
              <c:ext xmlns:c16="http://schemas.microsoft.com/office/drawing/2014/chart" uri="{C3380CC4-5D6E-409C-BE32-E72D297353CC}">
                <c16:uniqueId val="{00000017-BC03-41F9-9654-76C1ED72419B}"/>
              </c:ext>
            </c:extLst>
          </c:dPt>
          <c:dPt>
            <c:idx val="5"/>
            <c:marker>
              <c:symbol val="none"/>
            </c:marker>
            <c:bubble3D val="0"/>
            <c:spPr>
              <a:ln w="38100" cap="rnd">
                <a:solidFill>
                  <a:srgbClr val="F26B73"/>
                </a:solidFill>
                <a:prstDash val="sysDot"/>
                <a:round/>
              </a:ln>
              <a:effectLst/>
            </c:spPr>
            <c:extLst>
              <c:ext xmlns:c16="http://schemas.microsoft.com/office/drawing/2014/chart" uri="{C3380CC4-5D6E-409C-BE32-E72D297353CC}">
                <c16:uniqueId val="{00000019-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prev_MSM_cities'!$B$78:$G$78</c:f>
              <c:numCache>
                <c:formatCode>General</c:formatCode>
                <c:ptCount val="6"/>
                <c:pt idx="0">
                  <c:v>0.4</c:v>
                </c:pt>
                <c:pt idx="1">
                  <c:v>1.44</c:v>
                </c:pt>
                <c:pt idx="2">
                  <c:v>5.56</c:v>
                </c:pt>
                <c:pt idx="3">
                  <c:v>6.58</c:v>
                </c:pt>
                <c:pt idx="4">
                  <c:v>5.5</c:v>
                </c:pt>
                <c:pt idx="5">
                  <c:v>7.94</c:v>
                </c:pt>
              </c:numCache>
            </c:numRef>
          </c:val>
          <c:smooth val="0"/>
          <c:extLst>
            <c:ext xmlns:c16="http://schemas.microsoft.com/office/drawing/2014/chart" uri="{C3380CC4-5D6E-409C-BE32-E72D297353CC}">
              <c16:uniqueId val="{0000001A-BC03-41F9-9654-76C1ED72419B}"/>
            </c:ext>
          </c:extLst>
        </c:ser>
        <c:ser>
          <c:idx val="3"/>
          <c:order val="7"/>
          <c:tx>
            <c:strRef>
              <c:f>'HIV prev_MSM_cities'!$A$79</c:f>
              <c:strCache>
                <c:ptCount val="1"/>
                <c:pt idx="0">
                  <c:v>Zamboanga </c:v>
                </c:pt>
              </c:strCache>
            </c:strRef>
          </c:tx>
          <c:spPr>
            <a:ln w="38100" cap="rnd">
              <a:solidFill>
                <a:schemeClr val="accent4"/>
              </a:solidFill>
              <a:round/>
            </a:ln>
            <a:effectLst/>
          </c:spPr>
          <c:marker>
            <c:symbol val="none"/>
          </c:marker>
          <c:dPt>
            <c:idx val="0"/>
            <c:marker>
              <c:symbol val="none"/>
            </c:marker>
            <c:bubble3D val="0"/>
            <c:spPr>
              <a:ln w="38100" cap="rnd">
                <a:solidFill>
                  <a:schemeClr val="accent4"/>
                </a:solidFill>
                <a:prstDash val="sysDot"/>
                <a:round/>
              </a:ln>
              <a:effectLst/>
            </c:spPr>
            <c:extLst>
              <c:ext xmlns:c16="http://schemas.microsoft.com/office/drawing/2014/chart" uri="{C3380CC4-5D6E-409C-BE32-E72D297353CC}">
                <c16:uniqueId val="{0000001C-BC03-41F9-9654-76C1ED72419B}"/>
              </c:ext>
            </c:extLst>
          </c:dPt>
          <c:dPt>
            <c:idx val="4"/>
            <c:marker>
              <c:symbol val="none"/>
            </c:marker>
            <c:bubble3D val="0"/>
            <c:spPr>
              <a:ln w="38100" cap="rnd">
                <a:solidFill>
                  <a:schemeClr val="accent4"/>
                </a:solidFill>
                <a:prstDash val="sysDot"/>
                <a:round/>
              </a:ln>
              <a:effectLst/>
            </c:spPr>
            <c:extLst>
              <c:ext xmlns:c16="http://schemas.microsoft.com/office/drawing/2014/chart" uri="{C3380CC4-5D6E-409C-BE32-E72D297353CC}">
                <c16:uniqueId val="{0000001E-BC03-41F9-9654-76C1ED72419B}"/>
              </c:ext>
            </c:extLst>
          </c:dPt>
          <c:dPt>
            <c:idx val="5"/>
            <c:marker>
              <c:symbol val="none"/>
            </c:marker>
            <c:bubble3D val="0"/>
            <c:spPr>
              <a:ln w="38100" cap="rnd">
                <a:solidFill>
                  <a:schemeClr val="accent4"/>
                </a:solidFill>
                <a:prstDash val="sysDot"/>
                <a:round/>
              </a:ln>
              <a:effectLst/>
            </c:spPr>
            <c:extLst>
              <c:ext xmlns:c16="http://schemas.microsoft.com/office/drawing/2014/chart" uri="{C3380CC4-5D6E-409C-BE32-E72D297353CC}">
                <c16:uniqueId val="{00000020-BC03-41F9-9654-76C1ED72419B}"/>
              </c:ext>
            </c:extLst>
          </c:dPt>
          <c:cat>
            <c:strRef>
              <c:f>'HIV prev_MSM_cities'!$B$71:$G$71</c:f>
              <c:strCache>
                <c:ptCount val="6"/>
                <c:pt idx="0">
                  <c:v>2007</c:v>
                </c:pt>
                <c:pt idx="1">
                  <c:v>2009</c:v>
                </c:pt>
                <c:pt idx="2">
                  <c:v>2011</c:v>
                </c:pt>
                <c:pt idx="3">
                  <c:v>2013</c:v>
                </c:pt>
                <c:pt idx="4">
                  <c:v>2015</c:v>
                </c:pt>
                <c:pt idx="5">
                  <c:v>2018</c:v>
                </c:pt>
              </c:strCache>
            </c:strRef>
          </c:cat>
          <c:val>
            <c:numRef>
              <c:f>'HIV prev_MSM_cities'!$B$79:$G$79</c:f>
              <c:numCache>
                <c:formatCode>General</c:formatCode>
                <c:ptCount val="6"/>
                <c:pt idx="0">
                  <c:v>0</c:v>
                </c:pt>
                <c:pt idx="1">
                  <c:v>0</c:v>
                </c:pt>
                <c:pt idx="2">
                  <c:v>1.33</c:v>
                </c:pt>
                <c:pt idx="3">
                  <c:v>2.67</c:v>
                </c:pt>
                <c:pt idx="4">
                  <c:v>2.06</c:v>
                </c:pt>
                <c:pt idx="5">
                  <c:v>2.85</c:v>
                </c:pt>
              </c:numCache>
            </c:numRef>
          </c:val>
          <c:smooth val="0"/>
          <c:extLst>
            <c:ext xmlns:c16="http://schemas.microsoft.com/office/drawing/2014/chart" uri="{C3380CC4-5D6E-409C-BE32-E72D297353CC}">
              <c16:uniqueId val="{00000021-BC03-41F9-9654-76C1ED72419B}"/>
            </c:ext>
          </c:extLst>
        </c:ser>
        <c:dLbls>
          <c:showLegendKey val="0"/>
          <c:showVal val="0"/>
          <c:showCatName val="0"/>
          <c:showSerName val="0"/>
          <c:showPercent val="0"/>
          <c:showBubbleSize val="0"/>
        </c:dLbls>
        <c:smooth val="0"/>
        <c:axId val="664206008"/>
        <c:axId val="664206336"/>
      </c:lineChart>
      <c:catAx>
        <c:axId val="664206008"/>
        <c:scaling>
          <c:orientation val="minMax"/>
        </c:scaling>
        <c:delete val="0"/>
        <c:axPos val="b"/>
        <c:numFmt formatCode="General" sourceLinked="1"/>
        <c:majorTickMark val="out"/>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64206336"/>
        <c:crosses val="autoZero"/>
        <c:auto val="1"/>
        <c:lblAlgn val="ctr"/>
        <c:lblOffset val="100"/>
        <c:noMultiLvlLbl val="0"/>
      </c:catAx>
      <c:valAx>
        <c:axId val="664206336"/>
        <c:scaling>
          <c:orientation val="minMax"/>
        </c:scaling>
        <c:delete val="0"/>
        <c:axPos val="l"/>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9050">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64206008"/>
        <c:crosses val="autoZero"/>
        <c:crossBetween val="between"/>
      </c:valAx>
      <c:spPr>
        <a:noFill/>
        <a:ln>
          <a:noFill/>
        </a:ln>
        <a:effectLst/>
      </c:spPr>
    </c:plotArea>
    <c:legend>
      <c:legendPos val="r"/>
      <c:layout>
        <c:manualLayout>
          <c:xMode val="edge"/>
          <c:yMode val="edge"/>
          <c:x val="0.67845267670790754"/>
          <c:y val="8.6447780360263266E-2"/>
          <c:w val="0.31933677193010551"/>
          <c:h val="0.8851289292458430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EC008C"/>
      </a:solidFill>
    </a:ln>
    <a:effectLst/>
  </c:spPr>
  <c:txPr>
    <a:bodyPr/>
    <a:lstStyle/>
    <a:p>
      <a:pPr>
        <a:defRPr sz="1400" b="1"/>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11883297196545"/>
          <c:y val="0.16086021505376344"/>
          <c:w val="0.7393111187188558"/>
          <c:h val="0.37028378784030302"/>
        </c:manualLayout>
      </c:layout>
      <c:lineChart>
        <c:grouping val="standard"/>
        <c:varyColors val="0"/>
        <c:ser>
          <c:idx val="0"/>
          <c:order val="0"/>
          <c:tx>
            <c:strRef>
              <c:f>'HIV prev_MTSM'!$P$3</c:f>
              <c:strCache>
                <c:ptCount val="1"/>
                <c:pt idx="0">
                  <c:v>&lt;25 yr</c:v>
                </c:pt>
              </c:strCache>
            </c:strRef>
          </c:tx>
          <c:spPr>
            <a:ln w="38100">
              <a:solidFill>
                <a:srgbClr val="00AEEF"/>
              </a:solidFill>
            </a:ln>
          </c:spPr>
          <c:marker>
            <c:symbol val="none"/>
          </c:marker>
          <c:cat>
            <c:strRef>
              <c:f>'HIV prev_MTSM'!$Q$2:$T$2</c:f>
              <c:strCache>
                <c:ptCount val="4"/>
                <c:pt idx="0">
                  <c:v>2011</c:v>
                </c:pt>
                <c:pt idx="1">
                  <c:v>2013</c:v>
                </c:pt>
                <c:pt idx="2">
                  <c:v>2015*</c:v>
                </c:pt>
                <c:pt idx="3">
                  <c:v>2018*</c:v>
                </c:pt>
              </c:strCache>
            </c:strRef>
          </c:cat>
          <c:val>
            <c:numRef>
              <c:f>'HIV prev_MTSM'!$Q$3:$T$3</c:f>
              <c:numCache>
                <c:formatCode>General</c:formatCode>
                <c:ptCount val="4"/>
                <c:pt idx="0">
                  <c:v>1.46</c:v>
                </c:pt>
                <c:pt idx="1">
                  <c:v>2.5</c:v>
                </c:pt>
                <c:pt idx="2">
                  <c:v>3.4</c:v>
                </c:pt>
                <c:pt idx="3" formatCode="0.0">
                  <c:v>3.77</c:v>
                </c:pt>
              </c:numCache>
            </c:numRef>
          </c:val>
          <c:smooth val="0"/>
          <c:extLst>
            <c:ext xmlns:c16="http://schemas.microsoft.com/office/drawing/2014/chart" uri="{C3380CC4-5D6E-409C-BE32-E72D297353CC}">
              <c16:uniqueId val="{00000000-CC2C-497F-B938-7321F93DBCA6}"/>
            </c:ext>
          </c:extLst>
        </c:ser>
        <c:ser>
          <c:idx val="1"/>
          <c:order val="1"/>
          <c:tx>
            <c:strRef>
              <c:f>'HIV prev_MTSM'!$P$4</c:f>
              <c:strCache>
                <c:ptCount val="1"/>
                <c:pt idx="0">
                  <c:v>25+ yr</c:v>
                </c:pt>
              </c:strCache>
            </c:strRef>
          </c:tx>
          <c:spPr>
            <a:ln w="38100">
              <a:solidFill>
                <a:srgbClr val="E31837"/>
              </a:solidFill>
            </a:ln>
          </c:spPr>
          <c:marker>
            <c:symbol val="none"/>
          </c:marker>
          <c:cat>
            <c:strRef>
              <c:f>'HIV prev_MTSM'!$Q$2:$T$2</c:f>
              <c:strCache>
                <c:ptCount val="4"/>
                <c:pt idx="0">
                  <c:v>2011</c:v>
                </c:pt>
                <c:pt idx="1">
                  <c:v>2013</c:v>
                </c:pt>
                <c:pt idx="2">
                  <c:v>2015*</c:v>
                </c:pt>
                <c:pt idx="3">
                  <c:v>2018*</c:v>
                </c:pt>
              </c:strCache>
            </c:strRef>
          </c:cat>
          <c:val>
            <c:numRef>
              <c:f>'HIV prev_MTSM'!$Q$4:$T$4</c:f>
              <c:numCache>
                <c:formatCode>General</c:formatCode>
                <c:ptCount val="4"/>
                <c:pt idx="0">
                  <c:v>2.0299999999999998</c:v>
                </c:pt>
                <c:pt idx="1">
                  <c:v>4.8</c:v>
                </c:pt>
                <c:pt idx="2">
                  <c:v>7.6</c:v>
                </c:pt>
                <c:pt idx="3">
                  <c:v>6.8</c:v>
                </c:pt>
              </c:numCache>
            </c:numRef>
          </c:val>
          <c:smooth val="0"/>
          <c:extLst>
            <c:ext xmlns:c16="http://schemas.microsoft.com/office/drawing/2014/chart" uri="{C3380CC4-5D6E-409C-BE32-E72D297353CC}">
              <c16:uniqueId val="{00000001-CC2C-497F-B938-7321F93DBCA6}"/>
            </c:ext>
          </c:extLst>
        </c:ser>
        <c:dLbls>
          <c:showLegendKey val="0"/>
          <c:showVal val="0"/>
          <c:showCatName val="0"/>
          <c:showSerName val="0"/>
          <c:showPercent val="0"/>
          <c:showBubbleSize val="0"/>
        </c:dLbls>
        <c:smooth val="0"/>
        <c:axId val="237317504"/>
        <c:axId val="237319296"/>
      </c:lineChart>
      <c:catAx>
        <c:axId val="237317504"/>
        <c:scaling>
          <c:orientation val="minMax"/>
        </c:scaling>
        <c:delete val="0"/>
        <c:axPos val="b"/>
        <c:numFmt formatCode="General" sourceLinked="1"/>
        <c:majorTickMark val="none"/>
        <c:minorTickMark val="none"/>
        <c:tickLblPos val="nextTo"/>
        <c:crossAx val="237319296"/>
        <c:crosses val="autoZero"/>
        <c:auto val="1"/>
        <c:lblAlgn val="ctr"/>
        <c:lblOffset val="100"/>
        <c:noMultiLvlLbl val="0"/>
      </c:catAx>
      <c:valAx>
        <c:axId val="237319296"/>
        <c:scaling>
          <c:orientation val="minMax"/>
          <c:max val="10"/>
          <c:min val="0"/>
        </c:scaling>
        <c:delete val="0"/>
        <c:axPos val="l"/>
        <c:majorGridlines>
          <c:spPr>
            <a:ln>
              <a:solidFill>
                <a:schemeClr val="bg1">
                  <a:lumMod val="65000"/>
                </a:schemeClr>
              </a:solidFill>
              <a:prstDash val="dashDot"/>
            </a:ln>
          </c:spPr>
        </c:majorGridlines>
        <c:title>
          <c:tx>
            <c:rich>
              <a:bodyPr rot="0" vert="horz"/>
              <a:lstStyle/>
              <a:p>
                <a:pPr>
                  <a:defRPr/>
                </a:pPr>
                <a:r>
                  <a:rPr lang="en-US"/>
                  <a:t>%</a:t>
                </a:r>
              </a:p>
            </c:rich>
          </c:tx>
          <c:overlay val="0"/>
        </c:title>
        <c:numFmt formatCode="General" sourceLinked="1"/>
        <c:majorTickMark val="none"/>
        <c:minorTickMark val="none"/>
        <c:tickLblPos val="nextTo"/>
        <c:crossAx val="237317504"/>
        <c:crosses val="autoZero"/>
        <c:crossBetween val="between"/>
        <c:majorUnit val="2"/>
      </c:valAx>
      <c:dTable>
        <c:showHorzBorder val="1"/>
        <c:showVertBorder val="1"/>
        <c:showOutline val="1"/>
        <c:showKeys val="1"/>
      </c:dTable>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51511079563958E-2"/>
          <c:y val="0.12649737900498895"/>
          <c:w val="0.85843160278995023"/>
          <c:h val="0.76170943952802361"/>
        </c:manualLayout>
      </c:layout>
      <c:lineChart>
        <c:grouping val="standard"/>
        <c:varyColors val="0"/>
        <c:ser>
          <c:idx val="0"/>
          <c:order val="0"/>
          <c:tx>
            <c:strRef>
              <c:f>'HIV prev PWID'!$A$5</c:f>
              <c:strCache>
                <c:ptCount val="1"/>
                <c:pt idx="0">
                  <c:v>Cebu *</c:v>
                </c:pt>
              </c:strCache>
            </c:strRef>
          </c:tx>
          <c:spPr>
            <a:ln w="38100">
              <a:solidFill>
                <a:srgbClr val="00AEEF"/>
              </a:solidFill>
            </a:ln>
          </c:spPr>
          <c:marker>
            <c:symbol val="square"/>
            <c:size val="9"/>
            <c:spPr>
              <a:solidFill>
                <a:srgbClr val="00AEEF"/>
              </a:solidFill>
              <a:ln>
                <a:solidFill>
                  <a:sysClr val="window" lastClr="FFFFFF"/>
                </a:solidFill>
              </a:ln>
            </c:spPr>
          </c:marker>
          <c:dPt>
            <c:idx val="5"/>
            <c:bubble3D val="0"/>
            <c:spPr>
              <a:ln w="38100">
                <a:solidFill>
                  <a:srgbClr val="00AEEF"/>
                </a:solidFill>
                <a:prstDash val="solid"/>
              </a:ln>
            </c:spPr>
            <c:extLst>
              <c:ext xmlns:c16="http://schemas.microsoft.com/office/drawing/2014/chart" uri="{C3380CC4-5D6E-409C-BE32-E72D297353CC}">
                <c16:uniqueId val="{00000001-1F66-4AAE-9172-6DE776E58A78}"/>
              </c:ext>
            </c:extLst>
          </c:dPt>
          <c:dPt>
            <c:idx val="9"/>
            <c:bubble3D val="0"/>
            <c:spPr>
              <a:ln w="38100">
                <a:solidFill>
                  <a:srgbClr val="00AEEF"/>
                </a:solidFill>
                <a:prstDash val="sysDot"/>
              </a:ln>
            </c:spPr>
            <c:extLst>
              <c:ext xmlns:c16="http://schemas.microsoft.com/office/drawing/2014/chart" uri="{C3380CC4-5D6E-409C-BE32-E72D297353CC}">
                <c16:uniqueId val="{00000003-1F66-4AAE-9172-6DE776E58A78}"/>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66-4AAE-9172-6DE776E58A78}"/>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66-4AAE-9172-6DE776E58A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PWID'!$B$4:$G$4</c:f>
              <c:strCache>
                <c:ptCount val="6"/>
                <c:pt idx="0">
                  <c:v>2005</c:v>
                </c:pt>
                <c:pt idx="1">
                  <c:v>2007</c:v>
                </c:pt>
                <c:pt idx="2">
                  <c:v>2009</c:v>
                </c:pt>
                <c:pt idx="3">
                  <c:v>2011</c:v>
                </c:pt>
                <c:pt idx="4">
                  <c:v>2013</c:v>
                </c:pt>
                <c:pt idx="5">
                  <c:v>2015</c:v>
                </c:pt>
              </c:strCache>
            </c:strRef>
          </c:cat>
          <c:val>
            <c:numRef>
              <c:f>'HIV prev PWID'!$B$5:$G$5</c:f>
              <c:numCache>
                <c:formatCode>General</c:formatCode>
                <c:ptCount val="6"/>
                <c:pt idx="0">
                  <c:v>0.8</c:v>
                </c:pt>
                <c:pt idx="1">
                  <c:v>0.4</c:v>
                </c:pt>
                <c:pt idx="2">
                  <c:v>0.6</c:v>
                </c:pt>
                <c:pt idx="3">
                  <c:v>53.2</c:v>
                </c:pt>
                <c:pt idx="4">
                  <c:v>52.3</c:v>
                </c:pt>
                <c:pt idx="5" formatCode="0.0">
                  <c:v>42.79</c:v>
                </c:pt>
              </c:numCache>
            </c:numRef>
          </c:val>
          <c:smooth val="0"/>
          <c:extLst>
            <c:ext xmlns:c16="http://schemas.microsoft.com/office/drawing/2014/chart" uri="{C3380CC4-5D6E-409C-BE32-E72D297353CC}">
              <c16:uniqueId val="{00000004-1F66-4AAE-9172-6DE776E58A78}"/>
            </c:ext>
          </c:extLst>
        </c:ser>
        <c:ser>
          <c:idx val="1"/>
          <c:order val="1"/>
          <c:tx>
            <c:strRef>
              <c:f>'HIV prev PWID'!$A$6</c:f>
              <c:strCache>
                <c:ptCount val="1"/>
                <c:pt idx="0">
                  <c:v>Zambaonga *</c:v>
                </c:pt>
              </c:strCache>
            </c:strRef>
          </c:tx>
          <c:spPr>
            <a:ln w="38100">
              <a:solidFill>
                <a:srgbClr val="EC008C"/>
              </a:solidFill>
            </a:ln>
          </c:spPr>
          <c:marker>
            <c:symbol val="square"/>
            <c:size val="7"/>
            <c:spPr>
              <a:solidFill>
                <a:srgbClr val="EC008C"/>
              </a:solidFill>
              <a:ln>
                <a:solidFill>
                  <a:schemeClr val="bg1"/>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66-4AAE-9172-6DE776E58A78}"/>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PWID'!$B$4:$G$4</c:f>
              <c:strCache>
                <c:ptCount val="6"/>
                <c:pt idx="0">
                  <c:v>2005</c:v>
                </c:pt>
                <c:pt idx="1">
                  <c:v>2007</c:v>
                </c:pt>
                <c:pt idx="2">
                  <c:v>2009</c:v>
                </c:pt>
                <c:pt idx="3">
                  <c:v>2011</c:v>
                </c:pt>
                <c:pt idx="4">
                  <c:v>2013</c:v>
                </c:pt>
                <c:pt idx="5">
                  <c:v>2015</c:v>
                </c:pt>
              </c:strCache>
            </c:strRef>
          </c:cat>
          <c:val>
            <c:numRef>
              <c:f>'HIV prev PWID'!$B$6:$G$6</c:f>
              <c:numCache>
                <c:formatCode>General</c:formatCode>
                <c:ptCount val="6"/>
                <c:pt idx="0">
                  <c:v>0</c:v>
                </c:pt>
                <c:pt idx="1">
                  <c:v>0</c:v>
                </c:pt>
                <c:pt idx="2">
                  <c:v>0</c:v>
                </c:pt>
                <c:pt idx="3">
                  <c:v>0.33</c:v>
                </c:pt>
              </c:numCache>
            </c:numRef>
          </c:val>
          <c:smooth val="0"/>
          <c:extLst>
            <c:ext xmlns:c16="http://schemas.microsoft.com/office/drawing/2014/chart" uri="{C3380CC4-5D6E-409C-BE32-E72D297353CC}">
              <c16:uniqueId val="{00000006-1F66-4AAE-9172-6DE776E58A78}"/>
            </c:ext>
          </c:extLst>
        </c:ser>
        <c:ser>
          <c:idx val="2"/>
          <c:order val="2"/>
          <c:tx>
            <c:strRef>
              <c:f>'HIV prev PWID'!$A$7</c:f>
              <c:strCache>
                <c:ptCount val="1"/>
                <c:pt idx="0">
                  <c:v>Mandaue *</c:v>
                </c:pt>
              </c:strCache>
            </c:strRef>
          </c:tx>
          <c:spPr>
            <a:ln w="38100">
              <a:solidFill>
                <a:srgbClr val="F78E1E"/>
              </a:solidFill>
            </a:ln>
          </c:spPr>
          <c:marker>
            <c:symbol val="square"/>
            <c:size val="9"/>
            <c:spPr>
              <a:solidFill>
                <a:srgbClr val="F78E1E"/>
              </a:solidFill>
              <a:ln>
                <a:solidFill>
                  <a:sysClr val="window" lastClr="FFFFFF"/>
                </a:solidFill>
              </a:ln>
            </c:spPr>
          </c:marker>
          <c:dPt>
            <c:idx val="5"/>
            <c:bubble3D val="0"/>
            <c:spPr>
              <a:ln w="38100">
                <a:solidFill>
                  <a:srgbClr val="F78E1E"/>
                </a:solidFill>
                <a:prstDash val="solid"/>
              </a:ln>
            </c:spPr>
            <c:extLst>
              <c:ext xmlns:c16="http://schemas.microsoft.com/office/drawing/2014/chart" uri="{C3380CC4-5D6E-409C-BE32-E72D297353CC}">
                <c16:uniqueId val="{00000008-1F66-4AAE-9172-6DE776E58A78}"/>
              </c:ext>
            </c:extLst>
          </c:dPt>
          <c:dPt>
            <c:idx val="9"/>
            <c:bubble3D val="0"/>
            <c:spPr>
              <a:ln w="38100">
                <a:solidFill>
                  <a:srgbClr val="F78E1E"/>
                </a:solidFill>
                <a:prstDash val="sysDot"/>
              </a:ln>
            </c:spPr>
            <c:extLst>
              <c:ext xmlns:c16="http://schemas.microsoft.com/office/drawing/2014/chart" uri="{C3380CC4-5D6E-409C-BE32-E72D297353CC}">
                <c16:uniqueId val="{0000000A-1F66-4AAE-9172-6DE776E58A78}"/>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F66-4AAE-9172-6DE776E58A78}"/>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F66-4AAE-9172-6DE776E58A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PWID'!$B$4:$G$4</c:f>
              <c:strCache>
                <c:ptCount val="6"/>
                <c:pt idx="0">
                  <c:v>2005</c:v>
                </c:pt>
                <c:pt idx="1">
                  <c:v>2007</c:v>
                </c:pt>
                <c:pt idx="2">
                  <c:v>2009</c:v>
                </c:pt>
                <c:pt idx="3">
                  <c:v>2011</c:v>
                </c:pt>
                <c:pt idx="4">
                  <c:v>2013</c:v>
                </c:pt>
                <c:pt idx="5">
                  <c:v>2015</c:v>
                </c:pt>
              </c:strCache>
            </c:strRef>
          </c:cat>
          <c:val>
            <c:numRef>
              <c:f>'HIV prev PWID'!$B$7:$G$7</c:f>
              <c:numCache>
                <c:formatCode>General</c:formatCode>
                <c:ptCount val="6"/>
                <c:pt idx="2">
                  <c:v>0</c:v>
                </c:pt>
                <c:pt idx="3">
                  <c:v>3.6</c:v>
                </c:pt>
                <c:pt idx="4">
                  <c:v>37.69</c:v>
                </c:pt>
                <c:pt idx="5" formatCode="0.0">
                  <c:v>6.18</c:v>
                </c:pt>
              </c:numCache>
            </c:numRef>
          </c:val>
          <c:smooth val="0"/>
          <c:extLst>
            <c:ext xmlns:c16="http://schemas.microsoft.com/office/drawing/2014/chart" uri="{C3380CC4-5D6E-409C-BE32-E72D297353CC}">
              <c16:uniqueId val="{0000000B-1F66-4AAE-9172-6DE776E58A78}"/>
            </c:ext>
          </c:extLst>
        </c:ser>
        <c:ser>
          <c:idx val="3"/>
          <c:order val="3"/>
          <c:tx>
            <c:strRef>
              <c:f>'HIV prev PWID'!$A$8</c:f>
              <c:strCache>
                <c:ptCount val="1"/>
                <c:pt idx="0">
                  <c:v>Cebu **</c:v>
                </c:pt>
              </c:strCache>
            </c:strRef>
          </c:tx>
          <c:spPr>
            <a:ln w="38100">
              <a:solidFill>
                <a:srgbClr val="88C540"/>
              </a:solidFill>
            </a:ln>
          </c:spPr>
          <c:marker>
            <c:symbol val="square"/>
            <c:size val="9"/>
            <c:spPr>
              <a:solidFill>
                <a:srgbClr val="88C540"/>
              </a:solidFill>
              <a:ln>
                <a:noFill/>
              </a:ln>
            </c:spPr>
          </c:marker>
          <c:dPt>
            <c:idx val="5"/>
            <c:bubble3D val="0"/>
            <c:spPr>
              <a:ln w="38100">
                <a:solidFill>
                  <a:srgbClr val="88C540"/>
                </a:solidFill>
                <a:prstDash val="solid"/>
              </a:ln>
            </c:spPr>
            <c:extLst>
              <c:ext xmlns:c16="http://schemas.microsoft.com/office/drawing/2014/chart" uri="{C3380CC4-5D6E-409C-BE32-E72D297353CC}">
                <c16:uniqueId val="{0000000D-1F66-4AAE-9172-6DE776E58A78}"/>
              </c:ext>
            </c:extLst>
          </c:dPt>
          <c:dPt>
            <c:idx val="9"/>
            <c:bubble3D val="0"/>
            <c:spPr>
              <a:ln w="38100">
                <a:solidFill>
                  <a:srgbClr val="88C540"/>
                </a:solidFill>
                <a:prstDash val="sysDot"/>
              </a:ln>
            </c:spPr>
            <c:extLst>
              <c:ext xmlns:c16="http://schemas.microsoft.com/office/drawing/2014/chart" uri="{C3380CC4-5D6E-409C-BE32-E72D297353CC}">
                <c16:uniqueId val="{0000000F-1F66-4AAE-9172-6DE776E58A78}"/>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F66-4AAE-9172-6DE776E58A78}"/>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F66-4AAE-9172-6DE776E58A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PWID'!$B$4:$G$4</c:f>
              <c:strCache>
                <c:ptCount val="6"/>
                <c:pt idx="0">
                  <c:v>2005</c:v>
                </c:pt>
                <c:pt idx="1">
                  <c:v>2007</c:v>
                </c:pt>
                <c:pt idx="2">
                  <c:v>2009</c:v>
                </c:pt>
                <c:pt idx="3">
                  <c:v>2011</c:v>
                </c:pt>
                <c:pt idx="4">
                  <c:v>2013</c:v>
                </c:pt>
                <c:pt idx="5">
                  <c:v>2015</c:v>
                </c:pt>
              </c:strCache>
            </c:strRef>
          </c:cat>
          <c:val>
            <c:numRef>
              <c:f>'HIV prev PWID'!$B$8:$G$8</c:f>
              <c:numCache>
                <c:formatCode>General</c:formatCode>
                <c:ptCount val="6"/>
                <c:pt idx="4">
                  <c:v>30.39</c:v>
                </c:pt>
                <c:pt idx="5" formatCode="0.0">
                  <c:v>25.24</c:v>
                </c:pt>
              </c:numCache>
            </c:numRef>
          </c:val>
          <c:smooth val="0"/>
          <c:extLst>
            <c:ext xmlns:c16="http://schemas.microsoft.com/office/drawing/2014/chart" uri="{C3380CC4-5D6E-409C-BE32-E72D297353CC}">
              <c16:uniqueId val="{00000010-1F66-4AAE-9172-6DE776E58A78}"/>
            </c:ext>
          </c:extLst>
        </c:ser>
        <c:dLbls>
          <c:showLegendKey val="0"/>
          <c:showVal val="0"/>
          <c:showCatName val="0"/>
          <c:showSerName val="0"/>
          <c:showPercent val="0"/>
          <c:showBubbleSize val="0"/>
        </c:dLbls>
        <c:marker val="1"/>
        <c:smooth val="0"/>
        <c:axId val="218353664"/>
        <c:axId val="218355200"/>
      </c:lineChart>
      <c:catAx>
        <c:axId val="218353664"/>
        <c:scaling>
          <c:orientation val="minMax"/>
        </c:scaling>
        <c:delete val="0"/>
        <c:axPos val="b"/>
        <c:numFmt formatCode="General" sourceLinked="0"/>
        <c:majorTickMark val="out"/>
        <c:minorTickMark val="none"/>
        <c:tickLblPos val="nextTo"/>
        <c:crossAx val="218355200"/>
        <c:crosses val="autoZero"/>
        <c:auto val="1"/>
        <c:lblAlgn val="ctr"/>
        <c:lblOffset val="100"/>
        <c:noMultiLvlLbl val="0"/>
      </c:catAx>
      <c:valAx>
        <c:axId val="218355200"/>
        <c:scaling>
          <c:orientation val="minMax"/>
        </c:scaling>
        <c:delete val="0"/>
        <c:axPos val="l"/>
        <c:majorGridlines>
          <c:spPr>
            <a:ln>
              <a:solidFill>
                <a:schemeClr val="bg1">
                  <a:lumMod val="85000"/>
                </a:schemeClr>
              </a:solidFill>
              <a:prstDash val="sysDash"/>
            </a:ln>
          </c:spPr>
        </c:majorGridlines>
        <c:title>
          <c:tx>
            <c:rich>
              <a:bodyPr rot="-5400000" vert="horz"/>
              <a:lstStyle/>
              <a:p>
                <a:pPr>
                  <a:defRPr/>
                </a:pPr>
                <a:r>
                  <a:rPr lang="en-US"/>
                  <a:t>HIV prevalence (%)</a:t>
                </a:r>
              </a:p>
            </c:rich>
          </c:tx>
          <c:layout>
            <c:manualLayout>
              <c:xMode val="edge"/>
              <c:yMode val="edge"/>
              <c:x val="1.8452934791558248E-3"/>
              <c:y val="0.39054398970152171"/>
            </c:manualLayout>
          </c:layout>
          <c:overlay val="0"/>
        </c:title>
        <c:numFmt formatCode="General" sourceLinked="1"/>
        <c:majorTickMark val="out"/>
        <c:minorTickMark val="none"/>
        <c:tickLblPos val="nextTo"/>
        <c:crossAx val="218353664"/>
        <c:crosses val="autoZero"/>
        <c:crossBetween val="between"/>
      </c:valAx>
    </c:plotArea>
    <c:legend>
      <c:legendPos val="r"/>
      <c:layout>
        <c:manualLayout>
          <c:xMode val="edge"/>
          <c:yMode val="edge"/>
          <c:x val="0.14295659174455849"/>
          <c:y val="0.27372894633183437"/>
          <c:w val="0.22280920504929125"/>
          <c:h val="0.26551068616422946"/>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8870984150237"/>
          <c:y val="0.11487794114231295"/>
          <c:w val="0.88016371984509689"/>
          <c:h val="0.57381041971523461"/>
        </c:manualLayout>
      </c:layout>
      <c:barChart>
        <c:barDir val="col"/>
        <c:grouping val="clustered"/>
        <c:varyColors val="0"/>
        <c:ser>
          <c:idx val="1"/>
          <c:order val="0"/>
          <c:tx>
            <c:strRef>
              <c:f>'Syphilis prev_KP_cities'!$D$3</c:f>
              <c:strCache>
                <c:ptCount val="1"/>
                <c:pt idx="0">
                  <c:v>M/TSM (2018)</c:v>
                </c:pt>
              </c:strCache>
            </c:strRef>
          </c:tx>
          <c:spPr>
            <a:solidFill>
              <a:srgbClr val="F78E1E"/>
            </a:solidFill>
            <a:ln>
              <a:noFill/>
            </a:ln>
          </c:spPr>
          <c:invertIfNegative val="0"/>
          <c:dLbls>
            <c:dLbl>
              <c:idx val="4"/>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1E2-4633-8E2D-03725069779F}"/>
                </c:ext>
              </c:extLst>
            </c:dLbl>
            <c:dLbl>
              <c:idx val="6"/>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1E2-4633-8E2D-03725069779F}"/>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prev_KP_cities'!$C$4:$C$21</c:f>
              <c:strCache>
                <c:ptCount val="18"/>
                <c:pt idx="0">
                  <c:v>Iloilo</c:v>
                </c:pt>
                <c:pt idx="1">
                  <c:v>Quezon</c:v>
                </c:pt>
                <c:pt idx="2">
                  <c:v>Zamboanga</c:v>
                </c:pt>
                <c:pt idx="3">
                  <c:v>Cebu</c:v>
                </c:pt>
                <c:pt idx="4">
                  <c:v>Davao</c:v>
                </c:pt>
                <c:pt idx="5">
                  <c:v>Mandaue</c:v>
                </c:pt>
                <c:pt idx="6">
                  <c:v>Taguig</c:v>
                </c:pt>
                <c:pt idx="7">
                  <c:v>Cagayan</c:v>
                </c:pt>
                <c:pt idx="8">
                  <c:v>Iloilo</c:v>
                </c:pt>
                <c:pt idx="9">
                  <c:v>Davao</c:v>
                </c:pt>
                <c:pt idx="10">
                  <c:v>General Santos</c:v>
                </c:pt>
                <c:pt idx="11">
                  <c:v>Cebu*</c:v>
                </c:pt>
                <c:pt idx="12">
                  <c:v>Cebu**</c:v>
                </c:pt>
                <c:pt idx="13">
                  <c:v>Mandaue**</c:v>
                </c:pt>
                <c:pt idx="14">
                  <c:v>Angeles </c:v>
                </c:pt>
                <c:pt idx="15">
                  <c:v>Pasay </c:v>
                </c:pt>
                <c:pt idx="16">
                  <c:v>Manila </c:v>
                </c:pt>
                <c:pt idx="17">
                  <c:v>Quezon </c:v>
                </c:pt>
              </c:strCache>
            </c:strRef>
          </c:cat>
          <c:val>
            <c:numRef>
              <c:f>'Syphilis prev_KP_cities'!$D$4:$D$21</c:f>
              <c:numCache>
                <c:formatCode>General</c:formatCode>
                <c:ptCount val="18"/>
                <c:pt idx="0">
                  <c:v>9.3000000000000007</c:v>
                </c:pt>
                <c:pt idx="1">
                  <c:v>5.8</c:v>
                </c:pt>
                <c:pt idx="2">
                  <c:v>5.7</c:v>
                </c:pt>
                <c:pt idx="3">
                  <c:v>5.6</c:v>
                </c:pt>
                <c:pt idx="4">
                  <c:v>4</c:v>
                </c:pt>
                <c:pt idx="5">
                  <c:v>3.4</c:v>
                </c:pt>
                <c:pt idx="6">
                  <c:v>3</c:v>
                </c:pt>
              </c:numCache>
            </c:numRef>
          </c:val>
          <c:extLst>
            <c:ext xmlns:c16="http://schemas.microsoft.com/office/drawing/2014/chart" uri="{C3380CC4-5D6E-409C-BE32-E72D297353CC}">
              <c16:uniqueId val="{00000002-E1E2-4633-8E2D-03725069779F}"/>
            </c:ext>
          </c:extLst>
        </c:ser>
        <c:ser>
          <c:idx val="0"/>
          <c:order val="1"/>
          <c:tx>
            <c:strRef>
              <c:f>'Syphilis prev_KP_cities'!$E$3</c:f>
              <c:strCache>
                <c:ptCount val="1"/>
                <c:pt idx="0">
                  <c:v>FSW (2018)</c:v>
                </c:pt>
              </c:strCache>
            </c:strRef>
          </c:tx>
          <c:spPr>
            <a:solidFill>
              <a:srgbClr val="00A99A"/>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prev_KP_cities'!$C$4:$C$21</c:f>
              <c:strCache>
                <c:ptCount val="18"/>
                <c:pt idx="0">
                  <c:v>Iloilo</c:v>
                </c:pt>
                <c:pt idx="1">
                  <c:v>Quezon</c:v>
                </c:pt>
                <c:pt idx="2">
                  <c:v>Zamboanga</c:v>
                </c:pt>
                <c:pt idx="3">
                  <c:v>Cebu</c:v>
                </c:pt>
                <c:pt idx="4">
                  <c:v>Davao</c:v>
                </c:pt>
                <c:pt idx="5">
                  <c:v>Mandaue</c:v>
                </c:pt>
                <c:pt idx="6">
                  <c:v>Taguig</c:v>
                </c:pt>
                <c:pt idx="7">
                  <c:v>Cagayan</c:v>
                </c:pt>
                <c:pt idx="8">
                  <c:v>Iloilo</c:v>
                </c:pt>
                <c:pt idx="9">
                  <c:v>Davao</c:v>
                </c:pt>
                <c:pt idx="10">
                  <c:v>General Santos</c:v>
                </c:pt>
                <c:pt idx="11">
                  <c:v>Cebu*</c:v>
                </c:pt>
                <c:pt idx="12">
                  <c:v>Cebu**</c:v>
                </c:pt>
                <c:pt idx="13">
                  <c:v>Mandaue**</c:v>
                </c:pt>
                <c:pt idx="14">
                  <c:v>Angeles </c:v>
                </c:pt>
                <c:pt idx="15">
                  <c:v>Pasay </c:v>
                </c:pt>
                <c:pt idx="16">
                  <c:v>Manila </c:v>
                </c:pt>
                <c:pt idx="17">
                  <c:v>Quezon </c:v>
                </c:pt>
              </c:strCache>
            </c:strRef>
          </c:cat>
          <c:val>
            <c:numRef>
              <c:f>'Syphilis prev_KP_cities'!$E$4:$E$21</c:f>
              <c:numCache>
                <c:formatCode>General</c:formatCode>
                <c:ptCount val="18"/>
                <c:pt idx="7">
                  <c:v>2.2999999999999998</c:v>
                </c:pt>
                <c:pt idx="8">
                  <c:v>1.6</c:v>
                </c:pt>
                <c:pt idx="9">
                  <c:v>1.4</c:v>
                </c:pt>
                <c:pt idx="10">
                  <c:v>1.3</c:v>
                </c:pt>
              </c:numCache>
            </c:numRef>
          </c:val>
          <c:extLst>
            <c:ext xmlns:c16="http://schemas.microsoft.com/office/drawing/2014/chart" uri="{C3380CC4-5D6E-409C-BE32-E72D297353CC}">
              <c16:uniqueId val="{00000003-E1E2-4633-8E2D-03725069779F}"/>
            </c:ext>
          </c:extLst>
        </c:ser>
        <c:ser>
          <c:idx val="2"/>
          <c:order val="2"/>
          <c:tx>
            <c:strRef>
              <c:f>'Syphilis prev_KP_cities'!$F$3</c:f>
              <c:strCache>
                <c:ptCount val="1"/>
                <c:pt idx="0">
                  <c:v>PWID (2015)</c:v>
                </c:pt>
              </c:strCache>
            </c:strRef>
          </c:tx>
          <c:spPr>
            <a:solidFill>
              <a:srgbClr val="00AEEF"/>
            </a:solidFill>
            <a:ln>
              <a:no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prev_KP_cities'!$C$4:$C$21</c:f>
              <c:strCache>
                <c:ptCount val="18"/>
                <c:pt idx="0">
                  <c:v>Iloilo</c:v>
                </c:pt>
                <c:pt idx="1">
                  <c:v>Quezon</c:v>
                </c:pt>
                <c:pt idx="2">
                  <c:v>Zamboanga</c:v>
                </c:pt>
                <c:pt idx="3">
                  <c:v>Cebu</c:v>
                </c:pt>
                <c:pt idx="4">
                  <c:v>Davao</c:v>
                </c:pt>
                <c:pt idx="5">
                  <c:v>Mandaue</c:v>
                </c:pt>
                <c:pt idx="6">
                  <c:v>Taguig</c:v>
                </c:pt>
                <c:pt idx="7">
                  <c:v>Cagayan</c:v>
                </c:pt>
                <c:pt idx="8">
                  <c:v>Iloilo</c:v>
                </c:pt>
                <c:pt idx="9">
                  <c:v>Davao</c:v>
                </c:pt>
                <c:pt idx="10">
                  <c:v>General Santos</c:v>
                </c:pt>
                <c:pt idx="11">
                  <c:v>Cebu*</c:v>
                </c:pt>
                <c:pt idx="12">
                  <c:v>Cebu**</c:v>
                </c:pt>
                <c:pt idx="13">
                  <c:v>Mandaue**</c:v>
                </c:pt>
                <c:pt idx="14">
                  <c:v>Angeles </c:v>
                </c:pt>
                <c:pt idx="15">
                  <c:v>Pasay </c:v>
                </c:pt>
                <c:pt idx="16">
                  <c:v>Manila </c:v>
                </c:pt>
                <c:pt idx="17">
                  <c:v>Quezon </c:v>
                </c:pt>
              </c:strCache>
            </c:strRef>
          </c:cat>
          <c:val>
            <c:numRef>
              <c:f>'Syphilis prev_KP_cities'!$F$4:$F$21</c:f>
              <c:numCache>
                <c:formatCode>General</c:formatCode>
                <c:ptCount val="18"/>
                <c:pt idx="11">
                  <c:v>4.8499999999999996</c:v>
                </c:pt>
                <c:pt idx="12">
                  <c:v>4.08</c:v>
                </c:pt>
                <c:pt idx="13">
                  <c:v>0.64</c:v>
                </c:pt>
              </c:numCache>
            </c:numRef>
          </c:val>
          <c:extLst>
            <c:ext xmlns:c16="http://schemas.microsoft.com/office/drawing/2014/chart" uri="{C3380CC4-5D6E-409C-BE32-E72D297353CC}">
              <c16:uniqueId val="{00000004-E1E2-4633-8E2D-03725069779F}"/>
            </c:ext>
          </c:extLst>
        </c:ser>
        <c:ser>
          <c:idx val="4"/>
          <c:order val="3"/>
          <c:tx>
            <c:strRef>
              <c:f>'Syphilis prev_KP_cities'!$G$3</c:f>
              <c:strCache>
                <c:ptCount val="1"/>
                <c:pt idx="0">
                  <c:v>MEWs (2015)</c:v>
                </c:pt>
              </c:strCache>
            </c:strRef>
          </c:tx>
          <c:spPr>
            <a:solidFill>
              <a:sysClr val="window" lastClr="FFFFFF">
                <a:lumMod val="50000"/>
              </a:sys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prev_KP_cities'!$C$4:$C$21</c:f>
              <c:strCache>
                <c:ptCount val="18"/>
                <c:pt idx="0">
                  <c:v>Iloilo</c:v>
                </c:pt>
                <c:pt idx="1">
                  <c:v>Quezon</c:v>
                </c:pt>
                <c:pt idx="2">
                  <c:v>Zamboanga</c:v>
                </c:pt>
                <c:pt idx="3">
                  <c:v>Cebu</c:v>
                </c:pt>
                <c:pt idx="4">
                  <c:v>Davao</c:v>
                </c:pt>
                <c:pt idx="5">
                  <c:v>Mandaue</c:v>
                </c:pt>
                <c:pt idx="6">
                  <c:v>Taguig</c:v>
                </c:pt>
                <c:pt idx="7">
                  <c:v>Cagayan</c:v>
                </c:pt>
                <c:pt idx="8">
                  <c:v>Iloilo</c:v>
                </c:pt>
                <c:pt idx="9">
                  <c:v>Davao</c:v>
                </c:pt>
                <c:pt idx="10">
                  <c:v>General Santos</c:v>
                </c:pt>
                <c:pt idx="11">
                  <c:v>Cebu*</c:v>
                </c:pt>
                <c:pt idx="12">
                  <c:v>Cebu**</c:v>
                </c:pt>
                <c:pt idx="13">
                  <c:v>Mandaue**</c:v>
                </c:pt>
                <c:pt idx="14">
                  <c:v>Angeles </c:v>
                </c:pt>
                <c:pt idx="15">
                  <c:v>Pasay </c:v>
                </c:pt>
                <c:pt idx="16">
                  <c:v>Manila </c:v>
                </c:pt>
                <c:pt idx="17">
                  <c:v>Quezon </c:v>
                </c:pt>
              </c:strCache>
            </c:strRef>
          </c:cat>
          <c:val>
            <c:numRef>
              <c:f>'Syphilis prev_KP_cities'!$G$4:$G$21</c:f>
              <c:numCache>
                <c:formatCode>General</c:formatCode>
                <c:ptCount val="18"/>
                <c:pt idx="14">
                  <c:v>1.33</c:v>
                </c:pt>
                <c:pt idx="15">
                  <c:v>1.33</c:v>
                </c:pt>
                <c:pt idx="16">
                  <c:v>1.26</c:v>
                </c:pt>
                <c:pt idx="17">
                  <c:v>0.33</c:v>
                </c:pt>
              </c:numCache>
            </c:numRef>
          </c:val>
          <c:extLst>
            <c:ext xmlns:c16="http://schemas.microsoft.com/office/drawing/2014/chart" uri="{C3380CC4-5D6E-409C-BE32-E72D297353CC}">
              <c16:uniqueId val="{00000005-E1E2-4633-8E2D-03725069779F}"/>
            </c:ext>
          </c:extLst>
        </c:ser>
        <c:dLbls>
          <c:showLegendKey val="0"/>
          <c:showVal val="0"/>
          <c:showCatName val="0"/>
          <c:showSerName val="0"/>
          <c:showPercent val="0"/>
          <c:showBubbleSize val="0"/>
        </c:dLbls>
        <c:gapWidth val="120"/>
        <c:overlap val="100"/>
        <c:axId val="237937408"/>
        <c:axId val="237938944"/>
      </c:barChart>
      <c:catAx>
        <c:axId val="237937408"/>
        <c:scaling>
          <c:orientation val="minMax"/>
        </c:scaling>
        <c:delete val="0"/>
        <c:axPos val="b"/>
        <c:numFmt formatCode="General" sourceLinked="0"/>
        <c:majorTickMark val="out"/>
        <c:minorTickMark val="none"/>
        <c:tickLblPos val="nextTo"/>
        <c:crossAx val="237938944"/>
        <c:crosses val="autoZero"/>
        <c:auto val="1"/>
        <c:lblAlgn val="ctr"/>
        <c:lblOffset val="100"/>
        <c:noMultiLvlLbl val="0"/>
      </c:catAx>
      <c:valAx>
        <c:axId val="237938944"/>
        <c:scaling>
          <c:orientation val="minMax"/>
          <c:max val="10"/>
          <c:min val="0"/>
        </c:scaling>
        <c:delete val="0"/>
        <c:axPos val="l"/>
        <c:majorGridlines>
          <c:spPr>
            <a:ln>
              <a:solidFill>
                <a:sysClr val="window" lastClr="FFFFFF">
                  <a:lumMod val="95000"/>
                </a:sysClr>
              </a:solidFill>
              <a:prstDash val="dash"/>
            </a:ln>
          </c:spPr>
        </c:majorGridlines>
        <c:title>
          <c:tx>
            <c:rich>
              <a:bodyPr rot="0" vert="horz"/>
              <a:lstStyle/>
              <a:p>
                <a:pPr>
                  <a:defRPr/>
                </a:pPr>
                <a:r>
                  <a:rPr lang="en-US"/>
                  <a:t>%</a:t>
                </a:r>
              </a:p>
            </c:rich>
          </c:tx>
          <c:layout>
            <c:manualLayout>
              <c:xMode val="edge"/>
              <c:yMode val="edge"/>
              <c:x val="8.4745762711864406E-3"/>
              <c:y val="0.10028221029893389"/>
            </c:manualLayout>
          </c:layout>
          <c:overlay val="0"/>
        </c:title>
        <c:numFmt formatCode="General" sourceLinked="1"/>
        <c:majorTickMark val="out"/>
        <c:minorTickMark val="none"/>
        <c:tickLblPos val="nextTo"/>
        <c:crossAx val="237937408"/>
        <c:crosses val="autoZero"/>
        <c:crossBetween val="between"/>
        <c:majorUnit val="2"/>
      </c:valAx>
    </c:plotArea>
    <c:legend>
      <c:legendPos val="t"/>
      <c:layout>
        <c:manualLayout>
          <c:xMode val="edge"/>
          <c:yMode val="edge"/>
          <c:x val="0.17512289247742338"/>
          <c:y val="4.4247787610619468E-2"/>
          <c:w val="0.70060167267227191"/>
          <c:h val="6.337351636355190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953068091158214E-2"/>
          <c:y val="3.7130979899910051E-2"/>
          <c:w val="0.89689421531559654"/>
          <c:h val="0.61413806975645269"/>
        </c:manualLayout>
      </c:layout>
      <c:barChart>
        <c:barDir val="col"/>
        <c:grouping val="clustered"/>
        <c:varyColors val="0"/>
        <c:ser>
          <c:idx val="0"/>
          <c:order val="0"/>
          <c:tx>
            <c:strRef>
              <c:f>'syphilis prev_MSM 2018'!$C$2</c:f>
              <c:strCache>
                <c:ptCount val="1"/>
                <c:pt idx="0">
                  <c:v>Estimate (%)</c:v>
                </c:pt>
              </c:strCache>
            </c:strRef>
          </c:tx>
          <c:spPr>
            <a:solidFill>
              <a:srgbClr val="F78F20"/>
            </a:solidFill>
            <a:ln>
              <a:solidFill>
                <a:srgbClr val="F78F20"/>
              </a:solidFill>
            </a:ln>
            <a:effectLst/>
          </c:spPr>
          <c:invertIfNegative val="0"/>
          <c:dPt>
            <c:idx val="13"/>
            <c:invertIfNegative val="0"/>
            <c:bubble3D val="0"/>
            <c:spPr>
              <a:pattFill prst="narHorz">
                <a:fgClr>
                  <a:srgbClr val="F78F20"/>
                </a:fgClr>
                <a:bgClr>
                  <a:schemeClr val="bg1"/>
                </a:bgClr>
              </a:pattFill>
              <a:ln>
                <a:solidFill>
                  <a:srgbClr val="F78F20"/>
                </a:solidFill>
              </a:ln>
              <a:effectLst/>
            </c:spPr>
            <c:extLst>
              <c:ext xmlns:c16="http://schemas.microsoft.com/office/drawing/2014/chart" uri="{C3380CC4-5D6E-409C-BE32-E72D297353CC}">
                <c16:uniqueId val="{00000001-70F9-4BCA-B657-FBE65E17788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prev_MSM 2018'!$B$3:$B$15</c:f>
              <c:strCache>
                <c:ptCount val="13"/>
                <c:pt idx="0">
                  <c:v>Iloilo</c:v>
                </c:pt>
                <c:pt idx="1">
                  <c:v>Quezon</c:v>
                </c:pt>
                <c:pt idx="2">
                  <c:v>Zamboanga</c:v>
                </c:pt>
                <c:pt idx="3">
                  <c:v>Cebu</c:v>
                </c:pt>
                <c:pt idx="4">
                  <c:v>Davao</c:v>
                </c:pt>
                <c:pt idx="5">
                  <c:v>Mandaue</c:v>
                </c:pt>
                <c:pt idx="6">
                  <c:v>Taguig</c:v>
                </c:pt>
                <c:pt idx="7">
                  <c:v>Cagayan de Oro</c:v>
                </c:pt>
                <c:pt idx="8">
                  <c:v>Baguio</c:v>
                </c:pt>
                <c:pt idx="9">
                  <c:v>Angeles</c:v>
                </c:pt>
                <c:pt idx="10">
                  <c:v>Pasay</c:v>
                </c:pt>
                <c:pt idx="11">
                  <c:v>Talisay</c:v>
                </c:pt>
                <c:pt idx="12">
                  <c:v>General Santos</c:v>
                </c:pt>
              </c:strCache>
            </c:strRef>
          </c:cat>
          <c:val>
            <c:numRef>
              <c:f>'syphilis prev_MSM 2018'!$C$3:$C$15</c:f>
              <c:numCache>
                <c:formatCode>General</c:formatCode>
                <c:ptCount val="13"/>
                <c:pt idx="0">
                  <c:v>9.3000000000000007</c:v>
                </c:pt>
                <c:pt idx="1">
                  <c:v>5.8</c:v>
                </c:pt>
                <c:pt idx="2">
                  <c:v>5.7</c:v>
                </c:pt>
                <c:pt idx="3">
                  <c:v>5.6</c:v>
                </c:pt>
                <c:pt idx="4">
                  <c:v>4</c:v>
                </c:pt>
                <c:pt idx="5">
                  <c:v>3.4</c:v>
                </c:pt>
                <c:pt idx="6">
                  <c:v>3</c:v>
                </c:pt>
                <c:pt idx="7">
                  <c:v>2.6</c:v>
                </c:pt>
                <c:pt idx="8">
                  <c:v>2.4</c:v>
                </c:pt>
                <c:pt idx="9">
                  <c:v>2.2000000000000002</c:v>
                </c:pt>
                <c:pt idx="10">
                  <c:v>2.1</c:v>
                </c:pt>
                <c:pt idx="11">
                  <c:v>0.9</c:v>
                </c:pt>
                <c:pt idx="12">
                  <c:v>0.5</c:v>
                </c:pt>
              </c:numCache>
            </c:numRef>
          </c:val>
          <c:extLst>
            <c:ext xmlns:c16="http://schemas.microsoft.com/office/drawing/2014/chart" uri="{C3380CC4-5D6E-409C-BE32-E72D297353CC}">
              <c16:uniqueId val="{00000002-70F9-4BCA-B657-FBE65E17788F}"/>
            </c:ext>
          </c:extLst>
        </c:ser>
        <c:dLbls>
          <c:showLegendKey val="0"/>
          <c:showVal val="0"/>
          <c:showCatName val="0"/>
          <c:showSerName val="0"/>
          <c:showPercent val="0"/>
          <c:showBubbleSize val="0"/>
        </c:dLbls>
        <c:gapWidth val="99"/>
        <c:axId val="1082750431"/>
        <c:axId val="1082751679"/>
      </c:barChart>
      <c:lineChart>
        <c:grouping val="standard"/>
        <c:varyColors val="0"/>
        <c:ser>
          <c:idx val="1"/>
          <c:order val="1"/>
          <c:tx>
            <c:strRef>
              <c:f>'syphilis prev_MSM 2018'!$D$2</c:f>
              <c:strCache>
                <c:ptCount val="1"/>
                <c:pt idx="0">
                  <c:v>Lower estimate</c:v>
                </c:pt>
              </c:strCache>
            </c:strRef>
          </c:tx>
          <c:spPr>
            <a:ln w="28575" cap="rnd">
              <a:noFill/>
              <a:round/>
            </a:ln>
            <a:effectLst/>
          </c:spPr>
          <c:marker>
            <c:symbol val="dash"/>
            <c:size val="10"/>
            <c:spPr>
              <a:solidFill>
                <a:schemeClr val="tx1"/>
              </a:solidFill>
              <a:ln w="9525">
                <a:solidFill>
                  <a:schemeClr val="tx1"/>
                </a:solidFill>
              </a:ln>
              <a:effectLst/>
            </c:spPr>
          </c:marker>
          <c:cat>
            <c:strRef>
              <c:f>'syphilis prev_MSM 2018'!$B$3:$B$15</c:f>
              <c:strCache>
                <c:ptCount val="13"/>
                <c:pt idx="0">
                  <c:v>Iloilo</c:v>
                </c:pt>
                <c:pt idx="1">
                  <c:v>Quezon</c:v>
                </c:pt>
                <c:pt idx="2">
                  <c:v>Zamboanga</c:v>
                </c:pt>
                <c:pt idx="3">
                  <c:v>Cebu</c:v>
                </c:pt>
                <c:pt idx="4">
                  <c:v>Davao</c:v>
                </c:pt>
                <c:pt idx="5">
                  <c:v>Mandaue</c:v>
                </c:pt>
                <c:pt idx="6">
                  <c:v>Taguig</c:v>
                </c:pt>
                <c:pt idx="7">
                  <c:v>Cagayan de Oro</c:v>
                </c:pt>
                <c:pt idx="8">
                  <c:v>Baguio</c:v>
                </c:pt>
                <c:pt idx="9">
                  <c:v>Angeles</c:v>
                </c:pt>
                <c:pt idx="10">
                  <c:v>Pasay</c:v>
                </c:pt>
                <c:pt idx="11">
                  <c:v>Talisay</c:v>
                </c:pt>
                <c:pt idx="12">
                  <c:v>General Santos</c:v>
                </c:pt>
              </c:strCache>
            </c:strRef>
          </c:cat>
          <c:val>
            <c:numRef>
              <c:f>'syphilis prev_MSM 2018'!$D$3:$D$15</c:f>
              <c:numCache>
                <c:formatCode>General</c:formatCode>
                <c:ptCount val="13"/>
                <c:pt idx="0">
                  <c:v>6.3</c:v>
                </c:pt>
                <c:pt idx="1">
                  <c:v>2.7</c:v>
                </c:pt>
                <c:pt idx="2">
                  <c:v>2.7</c:v>
                </c:pt>
                <c:pt idx="3">
                  <c:v>3.8</c:v>
                </c:pt>
                <c:pt idx="4">
                  <c:v>2.2000000000000002</c:v>
                </c:pt>
                <c:pt idx="5">
                  <c:v>1.4</c:v>
                </c:pt>
                <c:pt idx="6">
                  <c:v>1.2</c:v>
                </c:pt>
                <c:pt idx="7">
                  <c:v>1.2</c:v>
                </c:pt>
                <c:pt idx="8">
                  <c:v>1.1000000000000001</c:v>
                </c:pt>
                <c:pt idx="9">
                  <c:v>0.6</c:v>
                </c:pt>
                <c:pt idx="10">
                  <c:v>0.7</c:v>
                </c:pt>
                <c:pt idx="11">
                  <c:v>0.2</c:v>
                </c:pt>
                <c:pt idx="12">
                  <c:v>0.1</c:v>
                </c:pt>
              </c:numCache>
            </c:numRef>
          </c:val>
          <c:smooth val="0"/>
          <c:extLst>
            <c:ext xmlns:c16="http://schemas.microsoft.com/office/drawing/2014/chart" uri="{C3380CC4-5D6E-409C-BE32-E72D297353CC}">
              <c16:uniqueId val="{00000003-70F9-4BCA-B657-FBE65E17788F}"/>
            </c:ext>
          </c:extLst>
        </c:ser>
        <c:ser>
          <c:idx val="2"/>
          <c:order val="2"/>
          <c:tx>
            <c:strRef>
              <c:f>'syphilis prev_MSM 2018'!$E$2</c:f>
              <c:strCache>
                <c:ptCount val="1"/>
                <c:pt idx="0">
                  <c:v>Upper estimate</c:v>
                </c:pt>
              </c:strCache>
            </c:strRef>
          </c:tx>
          <c:spPr>
            <a:ln w="28575" cap="rnd">
              <a:noFill/>
              <a:round/>
            </a:ln>
            <a:effectLst/>
          </c:spPr>
          <c:marker>
            <c:symbol val="dot"/>
            <c:size val="10"/>
            <c:spPr>
              <a:solidFill>
                <a:srgbClr val="00A99A"/>
              </a:solidFill>
              <a:ln w="9525">
                <a:solidFill>
                  <a:srgbClr val="00A99A"/>
                </a:solidFill>
              </a:ln>
              <a:effectLst/>
            </c:spPr>
          </c:marker>
          <c:cat>
            <c:strRef>
              <c:f>'syphilis prev_MSM 2018'!$B$3:$B$15</c:f>
              <c:strCache>
                <c:ptCount val="13"/>
                <c:pt idx="0">
                  <c:v>Iloilo</c:v>
                </c:pt>
                <c:pt idx="1">
                  <c:v>Quezon</c:v>
                </c:pt>
                <c:pt idx="2">
                  <c:v>Zamboanga</c:v>
                </c:pt>
                <c:pt idx="3">
                  <c:v>Cebu</c:v>
                </c:pt>
                <c:pt idx="4">
                  <c:v>Davao</c:v>
                </c:pt>
                <c:pt idx="5">
                  <c:v>Mandaue</c:v>
                </c:pt>
                <c:pt idx="6">
                  <c:v>Taguig</c:v>
                </c:pt>
                <c:pt idx="7">
                  <c:v>Cagayan de Oro</c:v>
                </c:pt>
                <c:pt idx="8">
                  <c:v>Baguio</c:v>
                </c:pt>
                <c:pt idx="9">
                  <c:v>Angeles</c:v>
                </c:pt>
                <c:pt idx="10">
                  <c:v>Pasay</c:v>
                </c:pt>
                <c:pt idx="11">
                  <c:v>Talisay</c:v>
                </c:pt>
                <c:pt idx="12">
                  <c:v>General Santos</c:v>
                </c:pt>
              </c:strCache>
            </c:strRef>
          </c:cat>
          <c:val>
            <c:numRef>
              <c:f>'syphilis prev_MSM 2018'!$E$3:$E$15</c:f>
              <c:numCache>
                <c:formatCode>General</c:formatCode>
                <c:ptCount val="13"/>
                <c:pt idx="0">
                  <c:v>13.4</c:v>
                </c:pt>
                <c:pt idx="1">
                  <c:v>11.9</c:v>
                </c:pt>
                <c:pt idx="2">
                  <c:v>11.6</c:v>
                </c:pt>
                <c:pt idx="3">
                  <c:v>8.1</c:v>
                </c:pt>
                <c:pt idx="4">
                  <c:v>6.9</c:v>
                </c:pt>
                <c:pt idx="5">
                  <c:v>8</c:v>
                </c:pt>
                <c:pt idx="6">
                  <c:v>7.7</c:v>
                </c:pt>
                <c:pt idx="7">
                  <c:v>5.6</c:v>
                </c:pt>
                <c:pt idx="8">
                  <c:v>5.3</c:v>
                </c:pt>
                <c:pt idx="9">
                  <c:v>7.6</c:v>
                </c:pt>
                <c:pt idx="10">
                  <c:v>6.7</c:v>
                </c:pt>
                <c:pt idx="11">
                  <c:v>3.2</c:v>
                </c:pt>
                <c:pt idx="12">
                  <c:v>4</c:v>
                </c:pt>
              </c:numCache>
            </c:numRef>
          </c:val>
          <c:smooth val="0"/>
          <c:extLst>
            <c:ext xmlns:c16="http://schemas.microsoft.com/office/drawing/2014/chart" uri="{C3380CC4-5D6E-409C-BE32-E72D297353CC}">
              <c16:uniqueId val="{00000004-70F9-4BCA-B657-FBE65E17788F}"/>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082750431"/>
        <c:axId val="1082751679"/>
      </c:lineChart>
      <c:catAx>
        <c:axId val="108275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82751679"/>
        <c:crosses val="autoZero"/>
        <c:auto val="1"/>
        <c:lblAlgn val="ctr"/>
        <c:lblOffset val="100"/>
        <c:noMultiLvlLbl val="0"/>
      </c:catAx>
      <c:valAx>
        <c:axId val="1082751679"/>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Weighted prevalence (%)</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82750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'syphilis prev_FSW (20180'!$C$2</c:f>
              <c:strCache>
                <c:ptCount val="1"/>
                <c:pt idx="0">
                  <c:v>Estimate (%)</c:v>
                </c:pt>
              </c:strCache>
            </c:strRef>
          </c:tx>
          <c:spPr>
            <a:solidFill>
              <a:srgbClr val="00A99A"/>
            </a:solidFill>
            <a:ln>
              <a:solidFill>
                <a:srgbClr val="00A99A"/>
              </a:solidFill>
            </a:ln>
            <a:effectLst/>
          </c:spPr>
          <c:invertIfNegative val="0"/>
          <c:dPt>
            <c:idx val="10"/>
            <c:invertIfNegative val="0"/>
            <c:bubble3D val="0"/>
            <c:spPr>
              <a:pattFill prst="dkUpDiag">
                <a:fgClr>
                  <a:srgbClr val="00A99A"/>
                </a:fgClr>
                <a:bgClr>
                  <a:schemeClr val="bg1"/>
                </a:bgClr>
              </a:pattFill>
              <a:ln>
                <a:solidFill>
                  <a:srgbClr val="00A99A"/>
                </a:solidFill>
              </a:ln>
              <a:effectLst/>
            </c:spPr>
            <c:extLst>
              <c:ext xmlns:c16="http://schemas.microsoft.com/office/drawing/2014/chart" uri="{C3380CC4-5D6E-409C-BE32-E72D297353CC}">
                <c16:uniqueId val="{00000001-A97B-405D-9B87-50E178279C60}"/>
              </c:ext>
            </c:extLst>
          </c:dPt>
          <c:dPt>
            <c:idx val="13"/>
            <c:invertIfNegative val="0"/>
            <c:bubble3D val="0"/>
            <c:extLst>
              <c:ext xmlns:c16="http://schemas.microsoft.com/office/drawing/2014/chart" uri="{C3380CC4-5D6E-409C-BE32-E72D297353CC}">
                <c16:uniqueId val="{00000003-A97B-405D-9B87-50E178279C6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prev_FSW (20180'!$B$3:$B$13</c:f>
              <c:strCache>
                <c:ptCount val="11"/>
                <c:pt idx="0">
                  <c:v>Cagayan de Oro</c:v>
                </c:pt>
                <c:pt idx="1">
                  <c:v>Iloilo</c:v>
                </c:pt>
                <c:pt idx="2">
                  <c:v>Davao</c:v>
                </c:pt>
                <c:pt idx="3">
                  <c:v>General Santos</c:v>
                </c:pt>
                <c:pt idx="4">
                  <c:v>Baguio</c:v>
                </c:pt>
                <c:pt idx="5">
                  <c:v>Cebu</c:v>
                </c:pt>
                <c:pt idx="6">
                  <c:v>Pasay</c:v>
                </c:pt>
                <c:pt idx="7">
                  <c:v>Angeles</c:v>
                </c:pt>
                <c:pt idx="8">
                  <c:v>Quezon</c:v>
                </c:pt>
                <c:pt idx="9">
                  <c:v>Zamboanga</c:v>
                </c:pt>
                <c:pt idx="10">
                  <c:v>Philippines</c:v>
                </c:pt>
              </c:strCache>
            </c:strRef>
          </c:cat>
          <c:val>
            <c:numRef>
              <c:f>'syphilis prev_FSW (20180'!$C$3:$C$13</c:f>
              <c:numCache>
                <c:formatCode>General</c:formatCode>
                <c:ptCount val="11"/>
                <c:pt idx="0">
                  <c:v>2.2999999999999998</c:v>
                </c:pt>
                <c:pt idx="1">
                  <c:v>1.6</c:v>
                </c:pt>
                <c:pt idx="2">
                  <c:v>1.4</c:v>
                </c:pt>
                <c:pt idx="3">
                  <c:v>1.3</c:v>
                </c:pt>
                <c:pt idx="4">
                  <c:v>1</c:v>
                </c:pt>
                <c:pt idx="5">
                  <c:v>1</c:v>
                </c:pt>
                <c:pt idx="6">
                  <c:v>0.7</c:v>
                </c:pt>
                <c:pt idx="7">
                  <c:v>0.6</c:v>
                </c:pt>
                <c:pt idx="8">
                  <c:v>0.3</c:v>
                </c:pt>
                <c:pt idx="9">
                  <c:v>0</c:v>
                </c:pt>
                <c:pt idx="10">
                  <c:v>1</c:v>
                </c:pt>
              </c:numCache>
            </c:numRef>
          </c:val>
          <c:extLst>
            <c:ext xmlns:c16="http://schemas.microsoft.com/office/drawing/2014/chart" uri="{C3380CC4-5D6E-409C-BE32-E72D297353CC}">
              <c16:uniqueId val="{00000004-A97B-405D-9B87-50E178279C60}"/>
            </c:ext>
          </c:extLst>
        </c:ser>
        <c:dLbls>
          <c:showLegendKey val="0"/>
          <c:showVal val="0"/>
          <c:showCatName val="0"/>
          <c:showSerName val="0"/>
          <c:showPercent val="0"/>
          <c:showBubbleSize val="0"/>
        </c:dLbls>
        <c:gapWidth val="99"/>
        <c:axId val="1082750431"/>
        <c:axId val="1082751679"/>
      </c:barChart>
      <c:lineChart>
        <c:grouping val="standard"/>
        <c:varyColors val="0"/>
        <c:ser>
          <c:idx val="1"/>
          <c:order val="1"/>
          <c:tx>
            <c:strRef>
              <c:f>'syphilis prev_FSW (20180'!$D$2</c:f>
              <c:strCache>
                <c:ptCount val="1"/>
                <c:pt idx="0">
                  <c:v>Lower estimate</c:v>
                </c:pt>
              </c:strCache>
            </c:strRef>
          </c:tx>
          <c:spPr>
            <a:ln w="28575" cap="rnd">
              <a:noFill/>
              <a:round/>
            </a:ln>
            <a:effectLst/>
          </c:spPr>
          <c:marker>
            <c:symbol val="dash"/>
            <c:size val="10"/>
            <c:spPr>
              <a:solidFill>
                <a:schemeClr val="tx1"/>
              </a:solidFill>
              <a:ln w="9525">
                <a:solidFill>
                  <a:schemeClr val="tx1"/>
                </a:solidFill>
              </a:ln>
              <a:effectLst/>
            </c:spPr>
          </c:marker>
          <c:cat>
            <c:strRef>
              <c:f>'syphilis prev_FSW (20180'!$B$3:$B$13</c:f>
              <c:strCache>
                <c:ptCount val="11"/>
                <c:pt idx="0">
                  <c:v>Cagayan de Oro</c:v>
                </c:pt>
                <c:pt idx="1">
                  <c:v>Iloilo</c:v>
                </c:pt>
                <c:pt idx="2">
                  <c:v>Davao</c:v>
                </c:pt>
                <c:pt idx="3">
                  <c:v>General Santos</c:v>
                </c:pt>
                <c:pt idx="4">
                  <c:v>Baguio</c:v>
                </c:pt>
                <c:pt idx="5">
                  <c:v>Cebu</c:v>
                </c:pt>
                <c:pt idx="6">
                  <c:v>Pasay</c:v>
                </c:pt>
                <c:pt idx="7">
                  <c:v>Angeles</c:v>
                </c:pt>
                <c:pt idx="8">
                  <c:v>Quezon</c:v>
                </c:pt>
                <c:pt idx="9">
                  <c:v>Zamboanga</c:v>
                </c:pt>
                <c:pt idx="10">
                  <c:v>Philippines</c:v>
                </c:pt>
              </c:strCache>
            </c:strRef>
          </c:cat>
          <c:val>
            <c:numRef>
              <c:f>'syphilis prev_FSW (20180'!$D$3:$D$13</c:f>
              <c:numCache>
                <c:formatCode>General</c:formatCode>
                <c:ptCount val="11"/>
                <c:pt idx="0">
                  <c:v>0.9</c:v>
                </c:pt>
                <c:pt idx="1">
                  <c:v>0.5</c:v>
                </c:pt>
                <c:pt idx="2">
                  <c:v>0.3</c:v>
                </c:pt>
                <c:pt idx="3">
                  <c:v>0.2</c:v>
                </c:pt>
                <c:pt idx="4">
                  <c:v>0.1</c:v>
                </c:pt>
                <c:pt idx="5">
                  <c:v>0.1</c:v>
                </c:pt>
                <c:pt idx="6">
                  <c:v>0.02</c:v>
                </c:pt>
                <c:pt idx="7">
                  <c:v>0.1</c:v>
                </c:pt>
                <c:pt idx="8">
                  <c:v>0.01</c:v>
                </c:pt>
                <c:pt idx="9">
                  <c:v>0</c:v>
                </c:pt>
                <c:pt idx="10">
                  <c:v>0.7</c:v>
                </c:pt>
              </c:numCache>
            </c:numRef>
          </c:val>
          <c:smooth val="0"/>
          <c:extLst>
            <c:ext xmlns:c16="http://schemas.microsoft.com/office/drawing/2014/chart" uri="{C3380CC4-5D6E-409C-BE32-E72D297353CC}">
              <c16:uniqueId val="{00000005-A97B-405D-9B87-50E178279C60}"/>
            </c:ext>
          </c:extLst>
        </c:ser>
        <c:ser>
          <c:idx val="2"/>
          <c:order val="2"/>
          <c:tx>
            <c:strRef>
              <c:f>'syphilis prev_FSW (20180'!$E$2</c:f>
              <c:strCache>
                <c:ptCount val="1"/>
                <c:pt idx="0">
                  <c:v>Upper estimate</c:v>
                </c:pt>
              </c:strCache>
            </c:strRef>
          </c:tx>
          <c:spPr>
            <a:ln w="28575" cap="rnd">
              <a:noFill/>
              <a:round/>
            </a:ln>
            <a:effectLst/>
          </c:spPr>
          <c:marker>
            <c:symbol val="dot"/>
            <c:size val="10"/>
            <c:spPr>
              <a:solidFill>
                <a:srgbClr val="00A99A"/>
              </a:solidFill>
              <a:ln w="9525">
                <a:solidFill>
                  <a:srgbClr val="00A99A"/>
                </a:solidFill>
              </a:ln>
              <a:effectLst/>
            </c:spPr>
          </c:marker>
          <c:cat>
            <c:strRef>
              <c:f>'syphilis prev_FSW (20180'!$B$3:$B$13</c:f>
              <c:strCache>
                <c:ptCount val="11"/>
                <c:pt idx="0">
                  <c:v>Cagayan de Oro</c:v>
                </c:pt>
                <c:pt idx="1">
                  <c:v>Iloilo</c:v>
                </c:pt>
                <c:pt idx="2">
                  <c:v>Davao</c:v>
                </c:pt>
                <c:pt idx="3">
                  <c:v>General Santos</c:v>
                </c:pt>
                <c:pt idx="4">
                  <c:v>Baguio</c:v>
                </c:pt>
                <c:pt idx="5">
                  <c:v>Cebu</c:v>
                </c:pt>
                <c:pt idx="6">
                  <c:v>Pasay</c:v>
                </c:pt>
                <c:pt idx="7">
                  <c:v>Angeles</c:v>
                </c:pt>
                <c:pt idx="8">
                  <c:v>Quezon</c:v>
                </c:pt>
                <c:pt idx="9">
                  <c:v>Zamboanga</c:v>
                </c:pt>
                <c:pt idx="10">
                  <c:v>Philippines</c:v>
                </c:pt>
              </c:strCache>
            </c:strRef>
          </c:cat>
          <c:val>
            <c:numRef>
              <c:f>'syphilis prev_FSW (20180'!$E$3:$E$13</c:f>
              <c:numCache>
                <c:formatCode>General</c:formatCode>
                <c:ptCount val="11"/>
                <c:pt idx="0">
                  <c:v>4.7</c:v>
                </c:pt>
                <c:pt idx="1">
                  <c:v>3.8</c:v>
                </c:pt>
                <c:pt idx="2">
                  <c:v>4.0999999999999996</c:v>
                </c:pt>
                <c:pt idx="3">
                  <c:v>4.7</c:v>
                </c:pt>
                <c:pt idx="4">
                  <c:v>3.6</c:v>
                </c:pt>
                <c:pt idx="5">
                  <c:v>3.6</c:v>
                </c:pt>
                <c:pt idx="6">
                  <c:v>3.7</c:v>
                </c:pt>
                <c:pt idx="7">
                  <c:v>1.8</c:v>
                </c:pt>
                <c:pt idx="8">
                  <c:v>1.7</c:v>
                </c:pt>
                <c:pt idx="9">
                  <c:v>1.5</c:v>
                </c:pt>
                <c:pt idx="10">
                  <c:v>1.5</c:v>
                </c:pt>
              </c:numCache>
            </c:numRef>
          </c:val>
          <c:smooth val="0"/>
          <c:extLst>
            <c:ext xmlns:c16="http://schemas.microsoft.com/office/drawing/2014/chart" uri="{C3380CC4-5D6E-409C-BE32-E72D297353CC}">
              <c16:uniqueId val="{00000006-A97B-405D-9B87-50E178279C60}"/>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082750431"/>
        <c:axId val="1082751679"/>
      </c:lineChart>
      <c:catAx>
        <c:axId val="108275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82751679"/>
        <c:crosses val="autoZero"/>
        <c:auto val="1"/>
        <c:lblAlgn val="ctr"/>
        <c:lblOffset val="100"/>
        <c:noMultiLvlLbl val="0"/>
      </c:catAx>
      <c:valAx>
        <c:axId val="1082751679"/>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Weighted Prevalence (%)</a:t>
                </a:r>
              </a:p>
            </c:rich>
          </c:tx>
          <c:layout>
            <c:manualLayout>
              <c:xMode val="edge"/>
              <c:yMode val="edge"/>
              <c:x val="3.4166130522958363E-3"/>
              <c:y val="8.9982447527588096E-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82750431"/>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'Hep B prev_MSM 2018 (2)'!$C$2</c:f>
              <c:strCache>
                <c:ptCount val="1"/>
                <c:pt idx="0">
                  <c:v>Estimate (%)</c:v>
                </c:pt>
              </c:strCache>
            </c:strRef>
          </c:tx>
          <c:spPr>
            <a:solidFill>
              <a:srgbClr val="F26B73"/>
            </a:solidFill>
            <a:ln>
              <a:noFill/>
            </a:ln>
            <a:effectLst/>
          </c:spPr>
          <c:invertIfNegative val="0"/>
          <c:dPt>
            <c:idx val="13"/>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1-9CA1-4E42-B443-E949F519C63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'Hep B prev_MSM 2018 (2)'!$B$3:$B$16</c:f>
              <c:strCache>
                <c:ptCount val="14"/>
                <c:pt idx="0">
                  <c:v>General Santos</c:v>
                </c:pt>
                <c:pt idx="1">
                  <c:v>Iloilo</c:v>
                </c:pt>
                <c:pt idx="2">
                  <c:v>Davao</c:v>
                </c:pt>
                <c:pt idx="3">
                  <c:v>Baguio</c:v>
                </c:pt>
                <c:pt idx="4">
                  <c:v>Zamboanga</c:v>
                </c:pt>
                <c:pt idx="5">
                  <c:v>Cagayan de Oro</c:v>
                </c:pt>
                <c:pt idx="6">
                  <c:v>Cebu</c:v>
                </c:pt>
                <c:pt idx="7">
                  <c:v>Talisay</c:v>
                </c:pt>
                <c:pt idx="8">
                  <c:v>Quezon</c:v>
                </c:pt>
                <c:pt idx="9">
                  <c:v>Taguig</c:v>
                </c:pt>
                <c:pt idx="10">
                  <c:v>Pasay</c:v>
                </c:pt>
                <c:pt idx="11">
                  <c:v>Mandaue</c:v>
                </c:pt>
                <c:pt idx="12">
                  <c:v>Angeles</c:v>
                </c:pt>
                <c:pt idx="13">
                  <c:v>Philippines</c:v>
                </c:pt>
              </c:strCache>
            </c:strRef>
          </c:cat>
          <c:val>
            <c:numRef>
              <c:f>'Hep B prev_MSM 2018 (2)'!$C$3:$C$16</c:f>
              <c:numCache>
                <c:formatCode>General</c:formatCode>
                <c:ptCount val="14"/>
                <c:pt idx="0">
                  <c:v>15.8</c:v>
                </c:pt>
                <c:pt idx="1">
                  <c:v>6.9</c:v>
                </c:pt>
                <c:pt idx="2">
                  <c:v>6.4</c:v>
                </c:pt>
                <c:pt idx="3">
                  <c:v>4.7</c:v>
                </c:pt>
                <c:pt idx="4">
                  <c:v>4.7</c:v>
                </c:pt>
                <c:pt idx="5">
                  <c:v>4.5</c:v>
                </c:pt>
                <c:pt idx="6">
                  <c:v>3.8</c:v>
                </c:pt>
                <c:pt idx="7">
                  <c:v>3.8</c:v>
                </c:pt>
                <c:pt idx="8">
                  <c:v>3.5</c:v>
                </c:pt>
                <c:pt idx="9">
                  <c:v>3.5</c:v>
                </c:pt>
                <c:pt idx="10">
                  <c:v>3.2</c:v>
                </c:pt>
                <c:pt idx="11">
                  <c:v>2.6</c:v>
                </c:pt>
                <c:pt idx="12">
                  <c:v>2.2000000000000002</c:v>
                </c:pt>
                <c:pt idx="13">
                  <c:v>4.9000000000000004</c:v>
                </c:pt>
              </c:numCache>
            </c:numRef>
          </c:val>
          <c:extLst>
            <c:ext xmlns:c16="http://schemas.microsoft.com/office/drawing/2014/chart" uri="{C3380CC4-5D6E-409C-BE32-E72D297353CC}">
              <c16:uniqueId val="{00000002-9CA1-4E42-B443-E949F519C633}"/>
            </c:ext>
          </c:extLst>
        </c:ser>
        <c:dLbls>
          <c:showLegendKey val="0"/>
          <c:showVal val="0"/>
          <c:showCatName val="0"/>
          <c:showSerName val="0"/>
          <c:showPercent val="0"/>
          <c:showBubbleSize val="0"/>
        </c:dLbls>
        <c:gapWidth val="99"/>
        <c:axId val="1082750431"/>
        <c:axId val="1082751679"/>
      </c:barChart>
      <c:lineChart>
        <c:grouping val="standard"/>
        <c:varyColors val="0"/>
        <c:ser>
          <c:idx val="1"/>
          <c:order val="1"/>
          <c:tx>
            <c:strRef>
              <c:f>'Hep B prev_MSM 2018 (2)'!$D$2</c:f>
              <c:strCache>
                <c:ptCount val="1"/>
                <c:pt idx="0">
                  <c:v>Lower estimate</c:v>
                </c:pt>
              </c:strCache>
            </c:strRef>
          </c:tx>
          <c:spPr>
            <a:ln w="28575" cap="rnd">
              <a:noFill/>
              <a:round/>
            </a:ln>
            <a:effectLst/>
          </c:spPr>
          <c:marker>
            <c:symbol val="dash"/>
            <c:size val="10"/>
            <c:spPr>
              <a:solidFill>
                <a:schemeClr val="tx1"/>
              </a:solidFill>
              <a:ln w="9525">
                <a:solidFill>
                  <a:schemeClr val="tx1"/>
                </a:solidFill>
              </a:ln>
              <a:effectLst/>
            </c:spPr>
          </c:marker>
          <c:cat>
            <c:strRef>
              <c:f>'Hep B prev_MSM 2018 (2)'!$B$3:$B$16</c:f>
              <c:strCache>
                <c:ptCount val="14"/>
                <c:pt idx="0">
                  <c:v>General Santos</c:v>
                </c:pt>
                <c:pt idx="1">
                  <c:v>Iloilo</c:v>
                </c:pt>
                <c:pt idx="2">
                  <c:v>Davao</c:v>
                </c:pt>
                <c:pt idx="3">
                  <c:v>Baguio</c:v>
                </c:pt>
                <c:pt idx="4">
                  <c:v>Zamboanga</c:v>
                </c:pt>
                <c:pt idx="5">
                  <c:v>Cagayan de Oro</c:v>
                </c:pt>
                <c:pt idx="6">
                  <c:v>Cebu</c:v>
                </c:pt>
                <c:pt idx="7">
                  <c:v>Talisay</c:v>
                </c:pt>
                <c:pt idx="8">
                  <c:v>Quezon</c:v>
                </c:pt>
                <c:pt idx="9">
                  <c:v>Taguig</c:v>
                </c:pt>
                <c:pt idx="10">
                  <c:v>Pasay</c:v>
                </c:pt>
                <c:pt idx="11">
                  <c:v>Mandaue</c:v>
                </c:pt>
                <c:pt idx="12">
                  <c:v>Angeles</c:v>
                </c:pt>
                <c:pt idx="13">
                  <c:v>Philippines</c:v>
                </c:pt>
              </c:strCache>
            </c:strRef>
          </c:cat>
          <c:val>
            <c:numRef>
              <c:f>'Hep B prev_MSM 2018 (2)'!$D$3:$D$16</c:f>
              <c:numCache>
                <c:formatCode>General</c:formatCode>
                <c:ptCount val="14"/>
                <c:pt idx="0">
                  <c:v>9.1</c:v>
                </c:pt>
                <c:pt idx="1">
                  <c:v>4.0999999999999996</c:v>
                </c:pt>
                <c:pt idx="2">
                  <c:v>3.2</c:v>
                </c:pt>
                <c:pt idx="3">
                  <c:v>2.8</c:v>
                </c:pt>
                <c:pt idx="4">
                  <c:v>2.5</c:v>
                </c:pt>
                <c:pt idx="5">
                  <c:v>2.6</c:v>
                </c:pt>
                <c:pt idx="6">
                  <c:v>2.1</c:v>
                </c:pt>
                <c:pt idx="7">
                  <c:v>1.8</c:v>
                </c:pt>
                <c:pt idx="8">
                  <c:v>1.5</c:v>
                </c:pt>
                <c:pt idx="9">
                  <c:v>2.1</c:v>
                </c:pt>
                <c:pt idx="10">
                  <c:v>1.2</c:v>
                </c:pt>
                <c:pt idx="11">
                  <c:v>1</c:v>
                </c:pt>
                <c:pt idx="12">
                  <c:v>0.7</c:v>
                </c:pt>
                <c:pt idx="13">
                  <c:v>4.0999999999999996</c:v>
                </c:pt>
              </c:numCache>
            </c:numRef>
          </c:val>
          <c:smooth val="0"/>
          <c:extLst>
            <c:ext xmlns:c16="http://schemas.microsoft.com/office/drawing/2014/chart" uri="{C3380CC4-5D6E-409C-BE32-E72D297353CC}">
              <c16:uniqueId val="{00000003-9CA1-4E42-B443-E949F519C633}"/>
            </c:ext>
          </c:extLst>
        </c:ser>
        <c:ser>
          <c:idx val="2"/>
          <c:order val="2"/>
          <c:tx>
            <c:strRef>
              <c:f>'Hep B prev_MSM 2018 (2)'!$E$2</c:f>
              <c:strCache>
                <c:ptCount val="1"/>
                <c:pt idx="0">
                  <c:v>Upper estimate</c:v>
                </c:pt>
              </c:strCache>
            </c:strRef>
          </c:tx>
          <c:spPr>
            <a:ln w="28575" cap="rnd">
              <a:noFill/>
              <a:round/>
            </a:ln>
            <a:effectLst/>
          </c:spPr>
          <c:marker>
            <c:symbol val="dot"/>
            <c:size val="10"/>
            <c:spPr>
              <a:solidFill>
                <a:srgbClr val="00A99A"/>
              </a:solidFill>
              <a:ln w="9525">
                <a:solidFill>
                  <a:srgbClr val="00A99A"/>
                </a:solidFill>
              </a:ln>
              <a:effectLst/>
            </c:spPr>
          </c:marker>
          <c:cat>
            <c:strRef>
              <c:f>'Hep B prev_MSM 2018 (2)'!$B$3:$B$16</c:f>
              <c:strCache>
                <c:ptCount val="14"/>
                <c:pt idx="0">
                  <c:v>General Santos</c:v>
                </c:pt>
                <c:pt idx="1">
                  <c:v>Iloilo</c:v>
                </c:pt>
                <c:pt idx="2">
                  <c:v>Davao</c:v>
                </c:pt>
                <c:pt idx="3">
                  <c:v>Baguio</c:v>
                </c:pt>
                <c:pt idx="4">
                  <c:v>Zamboanga</c:v>
                </c:pt>
                <c:pt idx="5">
                  <c:v>Cagayan de Oro</c:v>
                </c:pt>
                <c:pt idx="6">
                  <c:v>Cebu</c:v>
                </c:pt>
                <c:pt idx="7">
                  <c:v>Talisay</c:v>
                </c:pt>
                <c:pt idx="8">
                  <c:v>Quezon</c:v>
                </c:pt>
                <c:pt idx="9">
                  <c:v>Taguig</c:v>
                </c:pt>
                <c:pt idx="10">
                  <c:v>Pasay</c:v>
                </c:pt>
                <c:pt idx="11">
                  <c:v>Mandaue</c:v>
                </c:pt>
                <c:pt idx="12">
                  <c:v>Angeles</c:v>
                </c:pt>
                <c:pt idx="13">
                  <c:v>Philippines</c:v>
                </c:pt>
              </c:strCache>
            </c:strRef>
          </c:cat>
          <c:val>
            <c:numRef>
              <c:f>'Hep B prev_MSM 2018 (2)'!$E$3:$E$16</c:f>
              <c:numCache>
                <c:formatCode>General</c:formatCode>
                <c:ptCount val="14"/>
                <c:pt idx="0">
                  <c:v>26</c:v>
                </c:pt>
                <c:pt idx="1">
                  <c:v>11.3</c:v>
                </c:pt>
                <c:pt idx="2">
                  <c:v>12.3</c:v>
                </c:pt>
                <c:pt idx="3">
                  <c:v>7.8</c:v>
                </c:pt>
                <c:pt idx="4">
                  <c:v>8.6999999999999993</c:v>
                </c:pt>
                <c:pt idx="5">
                  <c:v>7.7</c:v>
                </c:pt>
                <c:pt idx="6">
                  <c:v>6.9</c:v>
                </c:pt>
                <c:pt idx="7">
                  <c:v>7.8</c:v>
                </c:pt>
                <c:pt idx="8">
                  <c:v>8.1999999999999993</c:v>
                </c:pt>
                <c:pt idx="9">
                  <c:v>5.7</c:v>
                </c:pt>
                <c:pt idx="10">
                  <c:v>8.1</c:v>
                </c:pt>
                <c:pt idx="11">
                  <c:v>6.6</c:v>
                </c:pt>
                <c:pt idx="12">
                  <c:v>6.6</c:v>
                </c:pt>
                <c:pt idx="13">
                  <c:v>5.9</c:v>
                </c:pt>
              </c:numCache>
            </c:numRef>
          </c:val>
          <c:smooth val="0"/>
          <c:extLst>
            <c:ext xmlns:c16="http://schemas.microsoft.com/office/drawing/2014/chart" uri="{C3380CC4-5D6E-409C-BE32-E72D297353CC}">
              <c16:uniqueId val="{00000004-9CA1-4E42-B443-E949F519C633}"/>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082750431"/>
        <c:axId val="1082751679"/>
      </c:lineChart>
      <c:catAx>
        <c:axId val="108275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82751679"/>
        <c:crosses val="autoZero"/>
        <c:auto val="1"/>
        <c:lblAlgn val="ctr"/>
        <c:lblOffset val="100"/>
        <c:noMultiLvlLbl val="0"/>
      </c:catAx>
      <c:valAx>
        <c:axId val="1082751679"/>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Weighted prevalence (%)</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82750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PHL!$D$1</c:f>
              <c:strCache>
                <c:ptCount val="1"/>
                <c:pt idx="0">
                  <c:v> Adults  (15+) living with HIV </c:v>
                </c:pt>
              </c:strCache>
            </c:strRef>
          </c:tx>
          <c:spPr>
            <a:ln w="38100">
              <a:solidFill>
                <a:srgbClr val="63CDF6"/>
              </a:solidFill>
            </a:ln>
          </c:spPr>
          <c:marker>
            <c:symbol val="none"/>
          </c:marker>
          <c:dLbls>
            <c:dLbl>
              <c:idx val="32"/>
              <c:tx>
                <c:rich>
                  <a:bodyPr/>
                  <a:lstStyle/>
                  <a:p>
                    <a:r>
                      <a:rPr lang="en-US" dirty="0"/>
                      <a:t>163 000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FE3-44EE-AC9A-630AB73E36C1}"/>
                </c:ext>
              </c:extLst>
            </c:dLbl>
            <c:spPr>
              <a:noFill/>
              <a:ln>
                <a:noFill/>
              </a:ln>
              <a:effectLst/>
            </c:spPr>
            <c:txPr>
              <a:bodyPr wrap="square" lIns="38100" tIns="19050" rIns="38100" bIns="19050" anchor="ctr">
                <a:spAutoFit/>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PHL!$C$2:$C$34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PHL!$D$2:$D$34</c:f>
              <c:numCache>
                <c:formatCode>_-* #,##0_-;\-* #,##0_-;_-* "-"??_-;_-@_-</c:formatCode>
                <c:ptCount val="33"/>
                <c:pt idx="0">
                  <c:v>59</c:v>
                </c:pt>
                <c:pt idx="1">
                  <c:v>79</c:v>
                </c:pt>
                <c:pt idx="2">
                  <c:v>107</c:v>
                </c:pt>
                <c:pt idx="3">
                  <c:v>150</c:v>
                </c:pt>
                <c:pt idx="4">
                  <c:v>214</c:v>
                </c:pt>
                <c:pt idx="5">
                  <c:v>289</c:v>
                </c:pt>
                <c:pt idx="6">
                  <c:v>378</c:v>
                </c:pt>
                <c:pt idx="7">
                  <c:v>484</c:v>
                </c:pt>
                <c:pt idx="8">
                  <c:v>612</c:v>
                </c:pt>
                <c:pt idx="9">
                  <c:v>780</c:v>
                </c:pt>
                <c:pt idx="10">
                  <c:v>1009</c:v>
                </c:pt>
                <c:pt idx="11">
                  <c:v>1315</c:v>
                </c:pt>
                <c:pt idx="12">
                  <c:v>1728</c:v>
                </c:pt>
                <c:pt idx="13">
                  <c:v>2280</c:v>
                </c:pt>
                <c:pt idx="14">
                  <c:v>3005</c:v>
                </c:pt>
                <c:pt idx="15">
                  <c:v>3942</c:v>
                </c:pt>
                <c:pt idx="16">
                  <c:v>5167</c:v>
                </c:pt>
                <c:pt idx="17">
                  <c:v>6785</c:v>
                </c:pt>
                <c:pt idx="18">
                  <c:v>9007</c:v>
                </c:pt>
                <c:pt idx="19">
                  <c:v>12284</c:v>
                </c:pt>
                <c:pt idx="20">
                  <c:v>16678</c:v>
                </c:pt>
                <c:pt idx="21">
                  <c:v>21725</c:v>
                </c:pt>
                <c:pt idx="22">
                  <c:v>27516</c:v>
                </c:pt>
                <c:pt idx="23">
                  <c:v>34483</c:v>
                </c:pt>
                <c:pt idx="24">
                  <c:v>42812</c:v>
                </c:pt>
                <c:pt idx="25">
                  <c:v>52377</c:v>
                </c:pt>
                <c:pt idx="26">
                  <c:v>63126</c:v>
                </c:pt>
                <c:pt idx="27">
                  <c:v>75277</c:v>
                </c:pt>
                <c:pt idx="28">
                  <c:v>88990</c:v>
                </c:pt>
                <c:pt idx="29">
                  <c:v>104233</c:v>
                </c:pt>
                <c:pt idx="30">
                  <c:v>121407</c:v>
                </c:pt>
                <c:pt idx="31">
                  <c:v>141121</c:v>
                </c:pt>
                <c:pt idx="32">
                  <c:v>163409</c:v>
                </c:pt>
              </c:numCache>
            </c:numRef>
          </c:val>
          <c:smooth val="0"/>
          <c:extLst>
            <c:ext xmlns:c16="http://schemas.microsoft.com/office/drawing/2014/chart" uri="{C3380CC4-5D6E-409C-BE32-E72D297353CC}">
              <c16:uniqueId val="{0000001F-2EB7-4BFF-B20C-E435816BDF66}"/>
            </c:ext>
          </c:extLst>
        </c:ser>
        <c:ser>
          <c:idx val="1"/>
          <c:order val="1"/>
          <c:tx>
            <c:strRef>
              <c:f>PHL!$E$1</c:f>
              <c:strCache>
                <c:ptCount val="1"/>
                <c:pt idx="0">
                  <c:v> Adults Lower bound </c:v>
                </c:pt>
              </c:strCache>
            </c:strRef>
          </c:tx>
          <c:spPr>
            <a:ln w="22225">
              <a:solidFill>
                <a:srgbClr val="63CDF6"/>
              </a:solidFill>
              <a:prstDash val="sysDot"/>
            </a:ln>
          </c:spPr>
          <c:marker>
            <c:symbol val="none"/>
          </c:marker>
          <c:cat>
            <c:numRef>
              <c:f>PHL!$C$2:$C$34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PHL!$E$2:$E$34</c:f>
              <c:numCache>
                <c:formatCode>_-* #,##0_-;\-* #,##0_-;_-* "-"??_-;_-@_-</c:formatCode>
                <c:ptCount val="33"/>
                <c:pt idx="0">
                  <c:v>53</c:v>
                </c:pt>
                <c:pt idx="1">
                  <c:v>71</c:v>
                </c:pt>
                <c:pt idx="2">
                  <c:v>96</c:v>
                </c:pt>
                <c:pt idx="3">
                  <c:v>134</c:v>
                </c:pt>
                <c:pt idx="4">
                  <c:v>191</c:v>
                </c:pt>
                <c:pt idx="5">
                  <c:v>258</c:v>
                </c:pt>
                <c:pt idx="6">
                  <c:v>336</c:v>
                </c:pt>
                <c:pt idx="7">
                  <c:v>428</c:v>
                </c:pt>
                <c:pt idx="8">
                  <c:v>537</c:v>
                </c:pt>
                <c:pt idx="9">
                  <c:v>679</c:v>
                </c:pt>
                <c:pt idx="10">
                  <c:v>875</c:v>
                </c:pt>
                <c:pt idx="11">
                  <c:v>1138</c:v>
                </c:pt>
                <c:pt idx="12">
                  <c:v>1487</c:v>
                </c:pt>
                <c:pt idx="13">
                  <c:v>1950</c:v>
                </c:pt>
                <c:pt idx="14">
                  <c:v>2557</c:v>
                </c:pt>
                <c:pt idx="15">
                  <c:v>3330</c:v>
                </c:pt>
                <c:pt idx="16">
                  <c:v>4350</c:v>
                </c:pt>
                <c:pt idx="17">
                  <c:v>5700</c:v>
                </c:pt>
                <c:pt idx="18">
                  <c:v>7526</c:v>
                </c:pt>
                <c:pt idx="19">
                  <c:v>10372</c:v>
                </c:pt>
                <c:pt idx="20">
                  <c:v>14010</c:v>
                </c:pt>
                <c:pt idx="21">
                  <c:v>18195</c:v>
                </c:pt>
                <c:pt idx="22">
                  <c:v>23038</c:v>
                </c:pt>
                <c:pt idx="23">
                  <c:v>28885</c:v>
                </c:pt>
                <c:pt idx="24">
                  <c:v>35828</c:v>
                </c:pt>
                <c:pt idx="25">
                  <c:v>43812</c:v>
                </c:pt>
                <c:pt idx="26">
                  <c:v>52790</c:v>
                </c:pt>
                <c:pt idx="27">
                  <c:v>62779</c:v>
                </c:pt>
                <c:pt idx="28">
                  <c:v>74174</c:v>
                </c:pt>
                <c:pt idx="29">
                  <c:v>86867</c:v>
                </c:pt>
                <c:pt idx="30">
                  <c:v>101121</c:v>
                </c:pt>
                <c:pt idx="31">
                  <c:v>117014</c:v>
                </c:pt>
                <c:pt idx="32">
                  <c:v>135280</c:v>
                </c:pt>
              </c:numCache>
            </c:numRef>
          </c:val>
          <c:smooth val="0"/>
          <c:extLst>
            <c:ext xmlns:c16="http://schemas.microsoft.com/office/drawing/2014/chart" uri="{C3380CC4-5D6E-409C-BE32-E72D297353CC}">
              <c16:uniqueId val="{00000020-2EB7-4BFF-B20C-E435816BDF66}"/>
            </c:ext>
          </c:extLst>
        </c:ser>
        <c:ser>
          <c:idx val="2"/>
          <c:order val="2"/>
          <c:tx>
            <c:strRef>
              <c:f>PHL!$F$1</c:f>
              <c:strCache>
                <c:ptCount val="1"/>
                <c:pt idx="0">
                  <c:v> Adults Upper bound </c:v>
                </c:pt>
              </c:strCache>
            </c:strRef>
          </c:tx>
          <c:spPr>
            <a:ln w="22225">
              <a:solidFill>
                <a:srgbClr val="63CDF6"/>
              </a:solidFill>
              <a:prstDash val="sysDot"/>
            </a:ln>
          </c:spPr>
          <c:marker>
            <c:symbol val="none"/>
          </c:marker>
          <c:cat>
            <c:numRef>
              <c:f>PHL!$C$2:$C$34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PHL!$F$2:$F$34</c:f>
              <c:numCache>
                <c:formatCode>_-* #,##0_-;\-* #,##0_-;_-* "-"??_-;_-@_-</c:formatCode>
                <c:ptCount val="33"/>
                <c:pt idx="0">
                  <c:v>65</c:v>
                </c:pt>
                <c:pt idx="1">
                  <c:v>87</c:v>
                </c:pt>
                <c:pt idx="2">
                  <c:v>118</c:v>
                </c:pt>
                <c:pt idx="3">
                  <c:v>165</c:v>
                </c:pt>
                <c:pt idx="4">
                  <c:v>234</c:v>
                </c:pt>
                <c:pt idx="5">
                  <c:v>316</c:v>
                </c:pt>
                <c:pt idx="6">
                  <c:v>414</c:v>
                </c:pt>
                <c:pt idx="7">
                  <c:v>534</c:v>
                </c:pt>
                <c:pt idx="8">
                  <c:v>680</c:v>
                </c:pt>
                <c:pt idx="9">
                  <c:v>871</c:v>
                </c:pt>
                <c:pt idx="10">
                  <c:v>1136</c:v>
                </c:pt>
                <c:pt idx="11">
                  <c:v>1492</c:v>
                </c:pt>
                <c:pt idx="12">
                  <c:v>1971</c:v>
                </c:pt>
                <c:pt idx="13">
                  <c:v>2604</c:v>
                </c:pt>
                <c:pt idx="14">
                  <c:v>3444</c:v>
                </c:pt>
                <c:pt idx="15">
                  <c:v>4534</c:v>
                </c:pt>
                <c:pt idx="16">
                  <c:v>5978</c:v>
                </c:pt>
                <c:pt idx="17">
                  <c:v>7879</c:v>
                </c:pt>
                <c:pt idx="18">
                  <c:v>10457</c:v>
                </c:pt>
                <c:pt idx="19">
                  <c:v>14127</c:v>
                </c:pt>
                <c:pt idx="20">
                  <c:v>19060</c:v>
                </c:pt>
                <c:pt idx="21">
                  <c:v>24933</c:v>
                </c:pt>
                <c:pt idx="22">
                  <c:v>31684</c:v>
                </c:pt>
                <c:pt idx="23">
                  <c:v>39850</c:v>
                </c:pt>
                <c:pt idx="24">
                  <c:v>49577</c:v>
                </c:pt>
                <c:pt idx="25">
                  <c:v>60746</c:v>
                </c:pt>
                <c:pt idx="26">
                  <c:v>73231</c:v>
                </c:pt>
                <c:pt idx="27">
                  <c:v>87595</c:v>
                </c:pt>
                <c:pt idx="28">
                  <c:v>103741</c:v>
                </c:pt>
                <c:pt idx="29">
                  <c:v>121008</c:v>
                </c:pt>
                <c:pt idx="30">
                  <c:v>141270</c:v>
                </c:pt>
                <c:pt idx="31">
                  <c:v>163719</c:v>
                </c:pt>
                <c:pt idx="32">
                  <c:v>189942</c:v>
                </c:pt>
              </c:numCache>
            </c:numRef>
          </c:val>
          <c:smooth val="0"/>
          <c:extLst>
            <c:ext xmlns:c16="http://schemas.microsoft.com/office/drawing/2014/chart" uri="{C3380CC4-5D6E-409C-BE32-E72D297353CC}">
              <c16:uniqueId val="{00000021-2EB7-4BFF-B20C-E435816BDF66}"/>
            </c:ext>
          </c:extLst>
        </c:ser>
        <c:ser>
          <c:idx val="3"/>
          <c:order val="3"/>
          <c:tx>
            <c:strRef>
              <c:f>PHL!$G$1</c:f>
              <c:strCache>
                <c:ptCount val="1"/>
                <c:pt idx="0">
                  <c:v> Women  (15+) living with HIV </c:v>
                </c:pt>
              </c:strCache>
            </c:strRef>
          </c:tx>
          <c:spPr>
            <a:ln w="38100">
              <a:solidFill>
                <a:srgbClr val="F26B73"/>
              </a:solidFill>
            </a:ln>
          </c:spPr>
          <c:marker>
            <c:symbol val="none"/>
          </c:marker>
          <c:cat>
            <c:numRef>
              <c:f>PHL!$C$2:$C$34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PHL!$G$2:$G$34</c:f>
              <c:numCache>
                <c:formatCode>_-* #,##0_-;\-* #,##0_-;_-* "-"??_-;_-@_-</c:formatCode>
                <c:ptCount val="33"/>
                <c:pt idx="0">
                  <c:v>18</c:v>
                </c:pt>
                <c:pt idx="1">
                  <c:v>23</c:v>
                </c:pt>
                <c:pt idx="2">
                  <c:v>30</c:v>
                </c:pt>
                <c:pt idx="3">
                  <c:v>40</c:v>
                </c:pt>
                <c:pt idx="4">
                  <c:v>55</c:v>
                </c:pt>
                <c:pt idx="5">
                  <c:v>70</c:v>
                </c:pt>
                <c:pt idx="6">
                  <c:v>86</c:v>
                </c:pt>
                <c:pt idx="7">
                  <c:v>101</c:v>
                </c:pt>
                <c:pt idx="8">
                  <c:v>116</c:v>
                </c:pt>
                <c:pt idx="9">
                  <c:v>135</c:v>
                </c:pt>
                <c:pt idx="10">
                  <c:v>155</c:v>
                </c:pt>
                <c:pt idx="11">
                  <c:v>177</c:v>
                </c:pt>
                <c:pt idx="12">
                  <c:v>211</c:v>
                </c:pt>
                <c:pt idx="13">
                  <c:v>255</c:v>
                </c:pt>
                <c:pt idx="14">
                  <c:v>302</c:v>
                </c:pt>
                <c:pt idx="15">
                  <c:v>356</c:v>
                </c:pt>
                <c:pt idx="16">
                  <c:v>430</c:v>
                </c:pt>
                <c:pt idx="17">
                  <c:v>522</c:v>
                </c:pt>
                <c:pt idx="18">
                  <c:v>631</c:v>
                </c:pt>
                <c:pt idx="19">
                  <c:v>812</c:v>
                </c:pt>
                <c:pt idx="20">
                  <c:v>1078</c:v>
                </c:pt>
                <c:pt idx="21">
                  <c:v>1384</c:v>
                </c:pt>
                <c:pt idx="22">
                  <c:v>1727</c:v>
                </c:pt>
                <c:pt idx="23">
                  <c:v>2125</c:v>
                </c:pt>
                <c:pt idx="24">
                  <c:v>2613</c:v>
                </c:pt>
                <c:pt idx="25">
                  <c:v>3210</c:v>
                </c:pt>
                <c:pt idx="26">
                  <c:v>3893</c:v>
                </c:pt>
                <c:pt idx="27">
                  <c:v>4674</c:v>
                </c:pt>
                <c:pt idx="28">
                  <c:v>5597</c:v>
                </c:pt>
                <c:pt idx="29">
                  <c:v>6669</c:v>
                </c:pt>
                <c:pt idx="30">
                  <c:v>7854</c:v>
                </c:pt>
                <c:pt idx="31">
                  <c:v>9214</c:v>
                </c:pt>
                <c:pt idx="32">
                  <c:v>10838</c:v>
                </c:pt>
              </c:numCache>
            </c:numRef>
          </c:val>
          <c:smooth val="0"/>
          <c:extLst>
            <c:ext xmlns:c16="http://schemas.microsoft.com/office/drawing/2014/chart" uri="{C3380CC4-5D6E-409C-BE32-E72D297353CC}">
              <c16:uniqueId val="{00000023-2EB7-4BFF-B20C-E435816BDF66}"/>
            </c:ext>
          </c:extLst>
        </c:ser>
        <c:ser>
          <c:idx val="4"/>
          <c:order val="4"/>
          <c:tx>
            <c:strRef>
              <c:f>PHL!$H$1</c:f>
              <c:strCache>
                <c:ptCount val="1"/>
                <c:pt idx="0">
                  <c:v> Women Lower bound </c:v>
                </c:pt>
              </c:strCache>
            </c:strRef>
          </c:tx>
          <c:spPr>
            <a:ln w="22225">
              <a:solidFill>
                <a:srgbClr val="F26B73"/>
              </a:solidFill>
              <a:prstDash val="sysDot"/>
            </a:ln>
          </c:spPr>
          <c:marker>
            <c:symbol val="none"/>
          </c:marker>
          <c:cat>
            <c:numRef>
              <c:f>PHL!$C$2:$C$34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PHL!$H$2:$H$34</c:f>
              <c:numCache>
                <c:formatCode>_-* #,##0_-;\-* #,##0_-;_-* "-"??_-;_-@_-</c:formatCode>
                <c:ptCount val="33"/>
                <c:pt idx="0">
                  <c:v>16</c:v>
                </c:pt>
                <c:pt idx="1">
                  <c:v>21</c:v>
                </c:pt>
                <c:pt idx="2">
                  <c:v>26</c:v>
                </c:pt>
                <c:pt idx="3">
                  <c:v>36</c:v>
                </c:pt>
                <c:pt idx="4">
                  <c:v>49</c:v>
                </c:pt>
                <c:pt idx="5">
                  <c:v>62</c:v>
                </c:pt>
                <c:pt idx="6">
                  <c:v>76</c:v>
                </c:pt>
                <c:pt idx="7">
                  <c:v>89</c:v>
                </c:pt>
                <c:pt idx="8">
                  <c:v>102</c:v>
                </c:pt>
                <c:pt idx="9">
                  <c:v>117</c:v>
                </c:pt>
                <c:pt idx="10">
                  <c:v>134</c:v>
                </c:pt>
                <c:pt idx="11">
                  <c:v>152</c:v>
                </c:pt>
                <c:pt idx="12">
                  <c:v>180</c:v>
                </c:pt>
                <c:pt idx="13">
                  <c:v>218</c:v>
                </c:pt>
                <c:pt idx="14">
                  <c:v>257</c:v>
                </c:pt>
                <c:pt idx="15">
                  <c:v>303</c:v>
                </c:pt>
                <c:pt idx="16">
                  <c:v>365</c:v>
                </c:pt>
                <c:pt idx="17">
                  <c:v>438</c:v>
                </c:pt>
                <c:pt idx="18">
                  <c:v>527</c:v>
                </c:pt>
                <c:pt idx="19">
                  <c:v>680</c:v>
                </c:pt>
                <c:pt idx="20">
                  <c:v>917</c:v>
                </c:pt>
                <c:pt idx="21">
                  <c:v>1172</c:v>
                </c:pt>
                <c:pt idx="22">
                  <c:v>1463</c:v>
                </c:pt>
                <c:pt idx="23">
                  <c:v>1781</c:v>
                </c:pt>
                <c:pt idx="24">
                  <c:v>2201</c:v>
                </c:pt>
                <c:pt idx="25">
                  <c:v>2678</c:v>
                </c:pt>
                <c:pt idx="26">
                  <c:v>3244</c:v>
                </c:pt>
                <c:pt idx="27">
                  <c:v>3912</c:v>
                </c:pt>
                <c:pt idx="28">
                  <c:v>4655</c:v>
                </c:pt>
                <c:pt idx="29">
                  <c:v>5601</c:v>
                </c:pt>
                <c:pt idx="30">
                  <c:v>6610</c:v>
                </c:pt>
                <c:pt idx="31">
                  <c:v>7689</c:v>
                </c:pt>
                <c:pt idx="32">
                  <c:v>9057</c:v>
                </c:pt>
              </c:numCache>
            </c:numRef>
          </c:val>
          <c:smooth val="0"/>
          <c:extLst>
            <c:ext xmlns:c16="http://schemas.microsoft.com/office/drawing/2014/chart" uri="{C3380CC4-5D6E-409C-BE32-E72D297353CC}">
              <c16:uniqueId val="{00000024-2EB7-4BFF-B20C-E435816BDF66}"/>
            </c:ext>
          </c:extLst>
        </c:ser>
        <c:ser>
          <c:idx val="5"/>
          <c:order val="5"/>
          <c:tx>
            <c:strRef>
              <c:f>PHL!$I$1</c:f>
              <c:strCache>
                <c:ptCount val="1"/>
                <c:pt idx="0">
                  <c:v> Women Upper bound </c:v>
                </c:pt>
              </c:strCache>
            </c:strRef>
          </c:tx>
          <c:spPr>
            <a:ln w="22225">
              <a:solidFill>
                <a:srgbClr val="F26B73"/>
              </a:solidFill>
              <a:prstDash val="sysDot"/>
            </a:ln>
          </c:spPr>
          <c:marker>
            <c:symbol val="none"/>
          </c:marker>
          <c:dLbls>
            <c:dLbl>
              <c:idx val="31"/>
              <c:layout>
                <c:manualLayout>
                  <c:x val="2.4662512980269991E-2"/>
                  <c:y val="-1.1820330969267139E-2"/>
                </c:manualLayout>
              </c:layout>
              <c:tx>
                <c:rich>
                  <a:bodyPr/>
                  <a:lstStyle/>
                  <a:p>
                    <a:r>
                      <a:rPr lang="en-US" dirty="0"/>
                      <a:t>11 000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2EB7-4BFF-B20C-E435816BDF66}"/>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PHL!$C$2:$C$34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PHL!$I$2:$I$34</c:f>
              <c:numCache>
                <c:formatCode>_-* #,##0_-;\-* #,##0_-;_-* "-"??_-;_-@_-</c:formatCode>
                <c:ptCount val="33"/>
                <c:pt idx="0">
                  <c:v>20</c:v>
                </c:pt>
                <c:pt idx="1">
                  <c:v>26</c:v>
                </c:pt>
                <c:pt idx="2">
                  <c:v>33</c:v>
                </c:pt>
                <c:pt idx="3">
                  <c:v>44</c:v>
                </c:pt>
                <c:pt idx="4">
                  <c:v>61</c:v>
                </c:pt>
                <c:pt idx="5">
                  <c:v>78</c:v>
                </c:pt>
                <c:pt idx="6">
                  <c:v>95</c:v>
                </c:pt>
                <c:pt idx="7">
                  <c:v>113</c:v>
                </c:pt>
                <c:pt idx="8">
                  <c:v>130</c:v>
                </c:pt>
                <c:pt idx="9">
                  <c:v>151</c:v>
                </c:pt>
                <c:pt idx="10">
                  <c:v>174</c:v>
                </c:pt>
                <c:pt idx="11">
                  <c:v>200</c:v>
                </c:pt>
                <c:pt idx="12">
                  <c:v>239</c:v>
                </c:pt>
                <c:pt idx="13">
                  <c:v>292</c:v>
                </c:pt>
                <c:pt idx="14">
                  <c:v>348</c:v>
                </c:pt>
                <c:pt idx="15">
                  <c:v>414</c:v>
                </c:pt>
                <c:pt idx="16">
                  <c:v>501</c:v>
                </c:pt>
                <c:pt idx="17">
                  <c:v>609</c:v>
                </c:pt>
                <c:pt idx="18">
                  <c:v>740</c:v>
                </c:pt>
                <c:pt idx="19">
                  <c:v>950</c:v>
                </c:pt>
                <c:pt idx="20">
                  <c:v>1259</c:v>
                </c:pt>
                <c:pt idx="21">
                  <c:v>1619</c:v>
                </c:pt>
                <c:pt idx="22">
                  <c:v>2020</c:v>
                </c:pt>
                <c:pt idx="23">
                  <c:v>2473</c:v>
                </c:pt>
                <c:pt idx="24">
                  <c:v>3045</c:v>
                </c:pt>
                <c:pt idx="25">
                  <c:v>3734</c:v>
                </c:pt>
                <c:pt idx="26">
                  <c:v>4519</c:v>
                </c:pt>
                <c:pt idx="27">
                  <c:v>5441</c:v>
                </c:pt>
                <c:pt idx="28">
                  <c:v>6492</c:v>
                </c:pt>
                <c:pt idx="29">
                  <c:v>7709</c:v>
                </c:pt>
                <c:pt idx="30">
                  <c:v>9099</c:v>
                </c:pt>
                <c:pt idx="31">
                  <c:v>10691</c:v>
                </c:pt>
                <c:pt idx="32">
                  <c:v>12507</c:v>
                </c:pt>
              </c:numCache>
            </c:numRef>
          </c:val>
          <c:smooth val="0"/>
          <c:extLst>
            <c:ext xmlns:c16="http://schemas.microsoft.com/office/drawing/2014/chart" uri="{C3380CC4-5D6E-409C-BE32-E72D297353CC}">
              <c16:uniqueId val="{00000025-2EB7-4BFF-B20C-E435816BDF66}"/>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majorUnit val="50000"/>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'Hep B prev_FSW 2018'!$C$2</c:f>
              <c:strCache>
                <c:ptCount val="1"/>
                <c:pt idx="0">
                  <c:v>Estimate (%)</c:v>
                </c:pt>
              </c:strCache>
            </c:strRef>
          </c:tx>
          <c:spPr>
            <a:solidFill>
              <a:srgbClr val="00A99A"/>
            </a:solidFill>
            <a:ln>
              <a:noFill/>
            </a:ln>
            <a:effectLst/>
          </c:spPr>
          <c:invertIfNegative val="0"/>
          <c:dPt>
            <c:idx val="10"/>
            <c:invertIfNegative val="0"/>
            <c:bubble3D val="0"/>
            <c:spPr>
              <a:pattFill prst="narHorz">
                <a:fgClr>
                  <a:srgbClr val="00A99A"/>
                </a:fgClr>
                <a:bgClr>
                  <a:schemeClr val="bg1"/>
                </a:bgClr>
              </a:pattFill>
              <a:ln>
                <a:noFill/>
              </a:ln>
              <a:effectLst/>
            </c:spPr>
            <c:extLst>
              <c:ext xmlns:c16="http://schemas.microsoft.com/office/drawing/2014/chart" uri="{C3380CC4-5D6E-409C-BE32-E72D297353CC}">
                <c16:uniqueId val="{00000001-A4CB-4D2C-B8C5-476EDAAF1D57}"/>
              </c:ext>
            </c:extLst>
          </c:dPt>
          <c:dPt>
            <c:idx val="13"/>
            <c:invertIfNegative val="0"/>
            <c:bubble3D val="0"/>
            <c:extLst>
              <c:ext xmlns:c16="http://schemas.microsoft.com/office/drawing/2014/chart" uri="{C3380CC4-5D6E-409C-BE32-E72D297353CC}">
                <c16:uniqueId val="{00000003-A4CB-4D2C-B8C5-476EDAAF1D5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'Hep B prev_FSW 2018'!$B$3:$B$13</c:f>
              <c:strCache>
                <c:ptCount val="11"/>
                <c:pt idx="0">
                  <c:v>Davao</c:v>
                </c:pt>
                <c:pt idx="1">
                  <c:v>General Santos</c:v>
                </c:pt>
                <c:pt idx="2">
                  <c:v>Zamboanga</c:v>
                </c:pt>
                <c:pt idx="3">
                  <c:v>Cagayan de Oro</c:v>
                </c:pt>
                <c:pt idx="4">
                  <c:v>Iloilo</c:v>
                </c:pt>
                <c:pt idx="5">
                  <c:v>Cebu</c:v>
                </c:pt>
                <c:pt idx="6">
                  <c:v>Quezon</c:v>
                </c:pt>
                <c:pt idx="7">
                  <c:v>Baguio</c:v>
                </c:pt>
                <c:pt idx="8">
                  <c:v>Pasay</c:v>
                </c:pt>
                <c:pt idx="9">
                  <c:v>Angeles</c:v>
                </c:pt>
                <c:pt idx="10">
                  <c:v>Philippines</c:v>
                </c:pt>
              </c:strCache>
            </c:strRef>
          </c:cat>
          <c:val>
            <c:numRef>
              <c:f>'Hep B prev_FSW 2018'!$C$3:$C$13</c:f>
              <c:numCache>
                <c:formatCode>General</c:formatCode>
                <c:ptCount val="11"/>
                <c:pt idx="0">
                  <c:v>6.6</c:v>
                </c:pt>
                <c:pt idx="1">
                  <c:v>5.3</c:v>
                </c:pt>
                <c:pt idx="2">
                  <c:v>5.2</c:v>
                </c:pt>
                <c:pt idx="3">
                  <c:v>5</c:v>
                </c:pt>
                <c:pt idx="4">
                  <c:v>4.5999999999999996</c:v>
                </c:pt>
                <c:pt idx="5">
                  <c:v>4.5</c:v>
                </c:pt>
                <c:pt idx="6">
                  <c:v>4.4000000000000004</c:v>
                </c:pt>
                <c:pt idx="7">
                  <c:v>3.5</c:v>
                </c:pt>
                <c:pt idx="8">
                  <c:v>3.4</c:v>
                </c:pt>
                <c:pt idx="9">
                  <c:v>3.2</c:v>
                </c:pt>
                <c:pt idx="10">
                  <c:v>4.4000000000000004</c:v>
                </c:pt>
              </c:numCache>
            </c:numRef>
          </c:val>
          <c:extLst>
            <c:ext xmlns:c16="http://schemas.microsoft.com/office/drawing/2014/chart" uri="{C3380CC4-5D6E-409C-BE32-E72D297353CC}">
              <c16:uniqueId val="{00000004-A4CB-4D2C-B8C5-476EDAAF1D57}"/>
            </c:ext>
          </c:extLst>
        </c:ser>
        <c:dLbls>
          <c:showLegendKey val="0"/>
          <c:showVal val="0"/>
          <c:showCatName val="0"/>
          <c:showSerName val="0"/>
          <c:showPercent val="0"/>
          <c:showBubbleSize val="0"/>
        </c:dLbls>
        <c:gapWidth val="99"/>
        <c:axId val="1082750431"/>
        <c:axId val="1082751679"/>
      </c:barChart>
      <c:lineChart>
        <c:grouping val="standard"/>
        <c:varyColors val="0"/>
        <c:ser>
          <c:idx val="1"/>
          <c:order val="1"/>
          <c:tx>
            <c:strRef>
              <c:f>'Hep B prev_FSW 2018'!$D$2</c:f>
              <c:strCache>
                <c:ptCount val="1"/>
                <c:pt idx="0">
                  <c:v>Lower estimate</c:v>
                </c:pt>
              </c:strCache>
            </c:strRef>
          </c:tx>
          <c:spPr>
            <a:ln w="28575" cap="rnd">
              <a:noFill/>
              <a:round/>
            </a:ln>
            <a:effectLst/>
          </c:spPr>
          <c:marker>
            <c:symbol val="dash"/>
            <c:size val="10"/>
            <c:spPr>
              <a:solidFill>
                <a:schemeClr val="tx1"/>
              </a:solidFill>
              <a:ln w="9525">
                <a:solidFill>
                  <a:schemeClr val="tx1"/>
                </a:solidFill>
              </a:ln>
              <a:effectLst/>
            </c:spPr>
          </c:marker>
          <c:cat>
            <c:strRef>
              <c:f>'Hep B prev_FSW 2018'!$B$3:$B$13</c:f>
              <c:strCache>
                <c:ptCount val="11"/>
                <c:pt idx="0">
                  <c:v>Davao</c:v>
                </c:pt>
                <c:pt idx="1">
                  <c:v>General Santos</c:v>
                </c:pt>
                <c:pt idx="2">
                  <c:v>Zamboanga</c:v>
                </c:pt>
                <c:pt idx="3">
                  <c:v>Cagayan de Oro</c:v>
                </c:pt>
                <c:pt idx="4">
                  <c:v>Iloilo</c:v>
                </c:pt>
                <c:pt idx="5">
                  <c:v>Cebu</c:v>
                </c:pt>
                <c:pt idx="6">
                  <c:v>Quezon</c:v>
                </c:pt>
                <c:pt idx="7">
                  <c:v>Baguio</c:v>
                </c:pt>
                <c:pt idx="8">
                  <c:v>Pasay</c:v>
                </c:pt>
                <c:pt idx="9">
                  <c:v>Angeles</c:v>
                </c:pt>
                <c:pt idx="10">
                  <c:v>Philippines</c:v>
                </c:pt>
              </c:strCache>
            </c:strRef>
          </c:cat>
          <c:val>
            <c:numRef>
              <c:f>'Hep B prev_FSW 2018'!$D$3:$D$13</c:f>
              <c:numCache>
                <c:formatCode>General</c:formatCode>
                <c:ptCount val="11"/>
                <c:pt idx="0">
                  <c:v>3.7</c:v>
                </c:pt>
                <c:pt idx="1">
                  <c:v>2.2999999999999998</c:v>
                </c:pt>
                <c:pt idx="2">
                  <c:v>2.8</c:v>
                </c:pt>
                <c:pt idx="3">
                  <c:v>2.8</c:v>
                </c:pt>
                <c:pt idx="4">
                  <c:v>2.5</c:v>
                </c:pt>
                <c:pt idx="5">
                  <c:v>2.1</c:v>
                </c:pt>
                <c:pt idx="6">
                  <c:v>2.4</c:v>
                </c:pt>
                <c:pt idx="7">
                  <c:v>1.4</c:v>
                </c:pt>
                <c:pt idx="8">
                  <c:v>1.1000000000000001</c:v>
                </c:pt>
                <c:pt idx="9">
                  <c:v>1.9</c:v>
                </c:pt>
                <c:pt idx="10">
                  <c:v>3.7</c:v>
                </c:pt>
              </c:numCache>
            </c:numRef>
          </c:val>
          <c:smooth val="0"/>
          <c:extLst>
            <c:ext xmlns:c16="http://schemas.microsoft.com/office/drawing/2014/chart" uri="{C3380CC4-5D6E-409C-BE32-E72D297353CC}">
              <c16:uniqueId val="{00000005-A4CB-4D2C-B8C5-476EDAAF1D57}"/>
            </c:ext>
          </c:extLst>
        </c:ser>
        <c:ser>
          <c:idx val="2"/>
          <c:order val="2"/>
          <c:tx>
            <c:strRef>
              <c:f>'Hep B prev_FSW 2018'!$E$2</c:f>
              <c:strCache>
                <c:ptCount val="1"/>
                <c:pt idx="0">
                  <c:v>Upper estimate</c:v>
                </c:pt>
              </c:strCache>
            </c:strRef>
          </c:tx>
          <c:spPr>
            <a:ln w="28575" cap="rnd">
              <a:noFill/>
              <a:round/>
            </a:ln>
            <a:effectLst/>
          </c:spPr>
          <c:marker>
            <c:symbol val="dot"/>
            <c:size val="10"/>
            <c:spPr>
              <a:solidFill>
                <a:srgbClr val="00A99A"/>
              </a:solidFill>
              <a:ln w="9525">
                <a:solidFill>
                  <a:srgbClr val="00A99A"/>
                </a:solidFill>
              </a:ln>
              <a:effectLst/>
            </c:spPr>
          </c:marker>
          <c:cat>
            <c:strRef>
              <c:f>'Hep B prev_FSW 2018'!$B$3:$B$13</c:f>
              <c:strCache>
                <c:ptCount val="11"/>
                <c:pt idx="0">
                  <c:v>Davao</c:v>
                </c:pt>
                <c:pt idx="1">
                  <c:v>General Santos</c:v>
                </c:pt>
                <c:pt idx="2">
                  <c:v>Zamboanga</c:v>
                </c:pt>
                <c:pt idx="3">
                  <c:v>Cagayan de Oro</c:v>
                </c:pt>
                <c:pt idx="4">
                  <c:v>Iloilo</c:v>
                </c:pt>
                <c:pt idx="5">
                  <c:v>Cebu</c:v>
                </c:pt>
                <c:pt idx="6">
                  <c:v>Quezon</c:v>
                </c:pt>
                <c:pt idx="7">
                  <c:v>Baguio</c:v>
                </c:pt>
                <c:pt idx="8">
                  <c:v>Pasay</c:v>
                </c:pt>
                <c:pt idx="9">
                  <c:v>Angeles</c:v>
                </c:pt>
                <c:pt idx="10">
                  <c:v>Philippines</c:v>
                </c:pt>
              </c:strCache>
            </c:strRef>
          </c:cat>
          <c:val>
            <c:numRef>
              <c:f>'Hep B prev_FSW 2018'!$E$3:$E$13</c:f>
              <c:numCache>
                <c:formatCode>General</c:formatCode>
                <c:ptCount val="11"/>
                <c:pt idx="0">
                  <c:v>10.8</c:v>
                </c:pt>
                <c:pt idx="1">
                  <c:v>10.199999999999999</c:v>
                </c:pt>
                <c:pt idx="2">
                  <c:v>8.6999999999999993</c:v>
                </c:pt>
                <c:pt idx="3">
                  <c:v>8.1</c:v>
                </c:pt>
                <c:pt idx="4">
                  <c:v>7.6</c:v>
                </c:pt>
                <c:pt idx="5">
                  <c:v>8.4</c:v>
                </c:pt>
                <c:pt idx="6">
                  <c:v>7.2</c:v>
                </c:pt>
                <c:pt idx="7">
                  <c:v>7.1</c:v>
                </c:pt>
                <c:pt idx="8">
                  <c:v>7.7</c:v>
                </c:pt>
                <c:pt idx="9">
                  <c:v>5.2</c:v>
                </c:pt>
                <c:pt idx="10">
                  <c:v>5.3</c:v>
                </c:pt>
              </c:numCache>
            </c:numRef>
          </c:val>
          <c:smooth val="0"/>
          <c:extLst>
            <c:ext xmlns:c16="http://schemas.microsoft.com/office/drawing/2014/chart" uri="{C3380CC4-5D6E-409C-BE32-E72D297353CC}">
              <c16:uniqueId val="{00000006-A4CB-4D2C-B8C5-476EDAAF1D57}"/>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082750431"/>
        <c:axId val="1082751679"/>
      </c:lineChart>
      <c:catAx>
        <c:axId val="108275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82751679"/>
        <c:crosses val="autoZero"/>
        <c:auto val="1"/>
        <c:lblAlgn val="ctr"/>
        <c:lblOffset val="100"/>
        <c:noMultiLvlLbl val="0"/>
      </c:catAx>
      <c:valAx>
        <c:axId val="1082751679"/>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Weighted prevalence (%)</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82750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6111111111111"/>
          <c:y val="4.6082949308755762E-2"/>
          <c:w val="0.54166666666666663"/>
          <c:h val="0.89861751152073732"/>
        </c:manualLayout>
      </c:layout>
      <c:doughnutChart>
        <c:varyColors val="1"/>
        <c:ser>
          <c:idx val="0"/>
          <c:order val="0"/>
          <c:dPt>
            <c:idx val="0"/>
            <c:bubble3D val="0"/>
            <c:spPr>
              <a:solidFill>
                <a:srgbClr val="FF7C80"/>
              </a:solidFill>
              <a:ln w="19050">
                <a:solidFill>
                  <a:schemeClr val="lt1"/>
                </a:solidFill>
              </a:ln>
              <a:effectLst/>
            </c:spPr>
            <c:extLst>
              <c:ext xmlns:c16="http://schemas.microsoft.com/office/drawing/2014/chart" uri="{C3380CC4-5D6E-409C-BE32-E72D297353CC}">
                <c16:uniqueId val="{00000001-605F-4678-BCE7-D1E2C17746A4}"/>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605F-4678-BCE7-D1E2C17746A4}"/>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605F-4678-BCE7-D1E2C17746A4}"/>
              </c:ext>
            </c:extLst>
          </c:dPt>
          <c:dPt>
            <c:idx val="3"/>
            <c:bubble3D val="0"/>
            <c:spPr>
              <a:solidFill>
                <a:srgbClr val="33CCCC"/>
              </a:solidFill>
              <a:ln w="19050">
                <a:solidFill>
                  <a:schemeClr val="lt1"/>
                </a:solidFill>
              </a:ln>
              <a:effectLst/>
            </c:spPr>
            <c:extLst>
              <c:ext xmlns:c16="http://schemas.microsoft.com/office/drawing/2014/chart" uri="{C3380CC4-5D6E-409C-BE32-E72D297353CC}">
                <c16:uniqueId val="{00000007-605F-4678-BCE7-D1E2C17746A4}"/>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605F-4678-BCE7-D1E2C17746A4}"/>
              </c:ext>
            </c:extLst>
          </c:dPt>
          <c:dPt>
            <c:idx val="5"/>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B-605F-4678-BCE7-D1E2C17746A4}"/>
              </c:ext>
            </c:extLst>
          </c:dPt>
          <c:cat>
            <c:strRef>
              <c:f>Sheet2!$B$4:$B$9</c:f>
              <c:strCache>
                <c:ptCount val="6"/>
                <c:pt idx="0">
                  <c:v>Homosexual</c:v>
                </c:pt>
                <c:pt idx="1">
                  <c:v>Bisexual</c:v>
                </c:pt>
                <c:pt idx="2">
                  <c:v>Heterosexual</c:v>
                </c:pt>
                <c:pt idx="3">
                  <c:v>Needle sharing</c:v>
                </c:pt>
                <c:pt idx="4">
                  <c:v>Vertical transmission</c:v>
                </c:pt>
                <c:pt idx="5">
                  <c:v>No info</c:v>
                </c:pt>
              </c:strCache>
            </c:strRef>
          </c:cat>
          <c:val>
            <c:numRef>
              <c:f>Sheet2!$E$4:$E$9</c:f>
              <c:numCache>
                <c:formatCode>General</c:formatCode>
                <c:ptCount val="6"/>
                <c:pt idx="0">
                  <c:v>850</c:v>
                </c:pt>
                <c:pt idx="1">
                  <c:v>194</c:v>
                </c:pt>
                <c:pt idx="2">
                  <c:v>171</c:v>
                </c:pt>
                <c:pt idx="3">
                  <c:v>14</c:v>
                </c:pt>
                <c:pt idx="4">
                  <c:v>7</c:v>
                </c:pt>
                <c:pt idx="5">
                  <c:v>20</c:v>
                </c:pt>
              </c:numCache>
            </c:numRef>
          </c:val>
          <c:extLst>
            <c:ext xmlns:c16="http://schemas.microsoft.com/office/drawing/2014/chart" uri="{C3380CC4-5D6E-409C-BE32-E72D297353CC}">
              <c16:uniqueId val="{0000000C-605F-4678-BCE7-D1E2C17746A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6111111111111"/>
          <c:y val="4.6082949308755762E-2"/>
          <c:w val="0.54166666666666663"/>
          <c:h val="0.89861751152073732"/>
        </c:manualLayout>
      </c:layout>
      <c:doughnutChart>
        <c:varyColors val="1"/>
        <c:ser>
          <c:idx val="0"/>
          <c:order val="0"/>
          <c:dPt>
            <c:idx val="0"/>
            <c:bubble3D val="0"/>
            <c:spPr>
              <a:solidFill>
                <a:srgbClr val="FF7C80"/>
              </a:solidFill>
              <a:ln w="19050">
                <a:solidFill>
                  <a:schemeClr val="lt1"/>
                </a:solidFill>
              </a:ln>
              <a:effectLst/>
            </c:spPr>
            <c:extLst>
              <c:ext xmlns:c16="http://schemas.microsoft.com/office/drawing/2014/chart" uri="{C3380CC4-5D6E-409C-BE32-E72D297353CC}">
                <c16:uniqueId val="{00000001-6C92-4521-87E6-5D4B204FD9AA}"/>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6C92-4521-87E6-5D4B204FD9AA}"/>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6C92-4521-87E6-5D4B204FD9AA}"/>
              </c:ext>
            </c:extLst>
          </c:dPt>
          <c:dPt>
            <c:idx val="3"/>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7-6C92-4521-87E6-5D4B204FD9AA}"/>
              </c:ext>
            </c:extLst>
          </c:dPt>
          <c:cat>
            <c:strRef>
              <c:f>(Sheet2!$B$4:$B$6,Sheet2!$B$9)</c:f>
              <c:strCache>
                <c:ptCount val="4"/>
                <c:pt idx="0">
                  <c:v>Homosexual</c:v>
                </c:pt>
                <c:pt idx="1">
                  <c:v>Bisexual</c:v>
                </c:pt>
                <c:pt idx="2">
                  <c:v>Heterosexual</c:v>
                </c:pt>
                <c:pt idx="3">
                  <c:v>No info</c:v>
                </c:pt>
              </c:strCache>
            </c:strRef>
          </c:cat>
          <c:val>
            <c:numRef>
              <c:f>(Sheet2!$C$4:$C$6,Sheet2!$C$9)</c:f>
              <c:numCache>
                <c:formatCode>General</c:formatCode>
                <c:ptCount val="4"/>
                <c:pt idx="0">
                  <c:v>303</c:v>
                </c:pt>
                <c:pt idx="1">
                  <c:v>48</c:v>
                </c:pt>
                <c:pt idx="2">
                  <c:v>43</c:v>
                </c:pt>
                <c:pt idx="3">
                  <c:v>2</c:v>
                </c:pt>
              </c:numCache>
            </c:numRef>
          </c:val>
          <c:extLst>
            <c:ext xmlns:c16="http://schemas.microsoft.com/office/drawing/2014/chart" uri="{C3380CC4-5D6E-409C-BE32-E72D297353CC}">
              <c16:uniqueId val="{00000008-6C92-4521-87E6-5D4B204FD9A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6111111111111"/>
          <c:y val="4.6082949308755762E-2"/>
          <c:w val="0.54166666666666663"/>
          <c:h val="0.89861751152073732"/>
        </c:manualLayout>
      </c:layout>
      <c:doughnutChart>
        <c:varyColors val="1"/>
        <c:ser>
          <c:idx val="0"/>
          <c:order val="0"/>
          <c:dPt>
            <c:idx val="0"/>
            <c:bubble3D val="0"/>
            <c:spPr>
              <a:solidFill>
                <a:srgbClr val="FF7C80"/>
              </a:solidFill>
              <a:ln w="19050">
                <a:solidFill>
                  <a:schemeClr val="lt1"/>
                </a:solidFill>
              </a:ln>
              <a:effectLst/>
            </c:spPr>
            <c:extLst>
              <c:ext xmlns:c16="http://schemas.microsoft.com/office/drawing/2014/chart" uri="{C3380CC4-5D6E-409C-BE32-E72D297353CC}">
                <c16:uniqueId val="{00000001-6FBF-4EC5-AD3C-8E11D57A8E64}"/>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6FBF-4EC5-AD3C-8E11D57A8E64}"/>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6FBF-4EC5-AD3C-8E11D57A8E64}"/>
              </c:ext>
            </c:extLst>
          </c:dPt>
          <c:cat>
            <c:strRef>
              <c:f>Sheet2!$B$4:$B$6</c:f>
              <c:strCache>
                <c:ptCount val="3"/>
                <c:pt idx="0">
                  <c:v>Homosexual</c:v>
                </c:pt>
                <c:pt idx="1">
                  <c:v>Bisexual</c:v>
                </c:pt>
                <c:pt idx="2">
                  <c:v>Heterosexual</c:v>
                </c:pt>
              </c:strCache>
            </c:strRef>
          </c:cat>
          <c:val>
            <c:numRef>
              <c:f>Sheet2!$D$4:$D$6</c:f>
              <c:numCache>
                <c:formatCode>General</c:formatCode>
                <c:ptCount val="3"/>
                <c:pt idx="0">
                  <c:v>70</c:v>
                </c:pt>
                <c:pt idx="1">
                  <c:v>7</c:v>
                </c:pt>
                <c:pt idx="2">
                  <c:v>6</c:v>
                </c:pt>
              </c:numCache>
            </c:numRef>
          </c:val>
          <c:extLst>
            <c:ext xmlns:c16="http://schemas.microsoft.com/office/drawing/2014/chart" uri="{C3380CC4-5D6E-409C-BE32-E72D297353CC}">
              <c16:uniqueId val="{00000006-6FBF-4EC5-AD3C-8E11D57A8E6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94852830081619E-2"/>
          <c:y val="0.12209931505040743"/>
          <c:w val="0.8993765108548103"/>
          <c:h val="0.75923256071864254"/>
        </c:manualLayout>
      </c:layout>
      <c:lineChart>
        <c:grouping val="standard"/>
        <c:varyColors val="0"/>
        <c:ser>
          <c:idx val="0"/>
          <c:order val="0"/>
          <c:tx>
            <c:strRef>
              <c:f>'cndm use'!$A$4</c:f>
              <c:strCache>
                <c:ptCount val="1"/>
                <c:pt idx="0">
                  <c:v>FSW</c:v>
                </c:pt>
              </c:strCache>
            </c:strRef>
          </c:tx>
          <c:spPr>
            <a:ln w="38100">
              <a:solidFill>
                <a:srgbClr val="00A99A"/>
              </a:solidFill>
            </a:ln>
          </c:spPr>
          <c:marker>
            <c:symbol val="circle"/>
            <c:size val="10"/>
            <c:spPr>
              <a:solidFill>
                <a:srgbClr val="00A99A"/>
              </a:solidFill>
              <a:ln w="15875">
                <a:solidFill>
                  <a:sysClr val="window" lastClr="FFFFFF"/>
                </a:solid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CD-4199-AA10-F163F4581A7E}"/>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'cndm use'!$B$3:$G$3</c:f>
              <c:numCache>
                <c:formatCode>General</c:formatCode>
                <c:ptCount val="6"/>
                <c:pt idx="0">
                  <c:v>2007</c:v>
                </c:pt>
                <c:pt idx="1">
                  <c:v>2009</c:v>
                </c:pt>
                <c:pt idx="2">
                  <c:v>2011</c:v>
                </c:pt>
                <c:pt idx="3">
                  <c:v>2013</c:v>
                </c:pt>
                <c:pt idx="4">
                  <c:v>2015</c:v>
                </c:pt>
                <c:pt idx="5">
                  <c:v>2018</c:v>
                </c:pt>
              </c:numCache>
            </c:numRef>
          </c:cat>
          <c:val>
            <c:numRef>
              <c:f>'cndm use'!$B$4:$G$4</c:f>
              <c:numCache>
                <c:formatCode>0</c:formatCode>
                <c:ptCount val="6"/>
                <c:pt idx="0">
                  <c:v>65</c:v>
                </c:pt>
                <c:pt idx="1">
                  <c:v>65</c:v>
                </c:pt>
                <c:pt idx="2">
                  <c:v>64.430000000000007</c:v>
                </c:pt>
                <c:pt idx="3" formatCode="General">
                  <c:v>72.900000000000006</c:v>
                </c:pt>
                <c:pt idx="4" formatCode="General">
                  <c:v>72.900000000000006</c:v>
                </c:pt>
                <c:pt idx="5">
                  <c:v>85.3</c:v>
                </c:pt>
              </c:numCache>
            </c:numRef>
          </c:val>
          <c:smooth val="0"/>
          <c:extLst>
            <c:ext xmlns:c16="http://schemas.microsoft.com/office/drawing/2014/chart" uri="{C3380CC4-5D6E-409C-BE32-E72D297353CC}">
              <c16:uniqueId val="{00000000-A9CD-4199-AA10-F163F4581A7E}"/>
            </c:ext>
          </c:extLst>
        </c:ser>
        <c:ser>
          <c:idx val="3"/>
          <c:order val="1"/>
          <c:tx>
            <c:strRef>
              <c:f>'cndm use'!$A$5</c:f>
              <c:strCache>
                <c:ptCount val="1"/>
                <c:pt idx="0">
                  <c:v>MSM</c:v>
                </c:pt>
              </c:strCache>
            </c:strRef>
          </c:tx>
          <c:spPr>
            <a:ln w="38100">
              <a:solidFill>
                <a:srgbClr val="F26B73"/>
              </a:solidFill>
            </a:ln>
          </c:spPr>
          <c:marker>
            <c:symbol val="circle"/>
            <c:size val="10"/>
            <c:spPr>
              <a:solidFill>
                <a:srgbClr val="F26B73"/>
              </a:solidFill>
              <a:ln w="15875">
                <a:solidFill>
                  <a:sysClr val="window" lastClr="FFFFFF"/>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7806-490D-8D4B-DE1FF7CEF350}"/>
                </c:ext>
              </c:extLst>
            </c:dLbl>
            <c:dLbl>
              <c:idx val="1"/>
              <c:delete val="1"/>
              <c:extLst>
                <c:ext xmlns:c15="http://schemas.microsoft.com/office/drawing/2012/chart" uri="{CE6537A1-D6FC-4f65-9D91-7224C49458BB}"/>
                <c:ext xmlns:c16="http://schemas.microsoft.com/office/drawing/2014/chart" uri="{C3380CC4-5D6E-409C-BE32-E72D297353CC}">
                  <c16:uniqueId val="{00000004-7806-490D-8D4B-DE1FF7CEF350}"/>
                </c:ext>
              </c:extLst>
            </c:dLbl>
            <c:dLbl>
              <c:idx val="2"/>
              <c:delete val="1"/>
              <c:extLst>
                <c:ext xmlns:c15="http://schemas.microsoft.com/office/drawing/2012/chart" uri="{CE6537A1-D6FC-4f65-9D91-7224C49458BB}"/>
                <c:ext xmlns:c16="http://schemas.microsoft.com/office/drawing/2014/chart" uri="{C3380CC4-5D6E-409C-BE32-E72D297353CC}">
                  <c16:uniqueId val="{00000003-7806-490D-8D4B-DE1FF7CEF350}"/>
                </c:ext>
              </c:extLst>
            </c:dLbl>
            <c:dLbl>
              <c:idx val="3"/>
              <c:delete val="1"/>
              <c:extLst>
                <c:ext xmlns:c15="http://schemas.microsoft.com/office/drawing/2012/chart" uri="{CE6537A1-D6FC-4f65-9D91-7224C49458BB}"/>
                <c:ext xmlns:c16="http://schemas.microsoft.com/office/drawing/2014/chart" uri="{C3380CC4-5D6E-409C-BE32-E72D297353CC}">
                  <c16:uniqueId val="{00000002-7806-490D-8D4B-DE1FF7CEF350}"/>
                </c:ext>
              </c:extLst>
            </c:dLbl>
            <c:dLbl>
              <c:idx val="4"/>
              <c:delete val="1"/>
              <c:extLst>
                <c:ext xmlns:c15="http://schemas.microsoft.com/office/drawing/2012/chart" uri="{CE6537A1-D6FC-4f65-9D91-7224C49458BB}"/>
                <c:ext xmlns:c16="http://schemas.microsoft.com/office/drawing/2014/chart" uri="{C3380CC4-5D6E-409C-BE32-E72D297353CC}">
                  <c16:uniqueId val="{00000001-7806-490D-8D4B-DE1FF7CEF350}"/>
                </c:ext>
              </c:extLst>
            </c:dLbl>
            <c:dLbl>
              <c:idx val="5"/>
              <c:layout>
                <c:manualLayout>
                  <c:x val="-2.881325573114585E-3"/>
                  <c:y val="3.897644227001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06-490D-8D4B-DE1FF7CEF350}"/>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'cndm use'!$B$3:$G$3</c:f>
              <c:numCache>
                <c:formatCode>General</c:formatCode>
                <c:ptCount val="6"/>
                <c:pt idx="0">
                  <c:v>2007</c:v>
                </c:pt>
                <c:pt idx="1">
                  <c:v>2009</c:v>
                </c:pt>
                <c:pt idx="2">
                  <c:v>2011</c:v>
                </c:pt>
                <c:pt idx="3">
                  <c:v>2013</c:v>
                </c:pt>
                <c:pt idx="4">
                  <c:v>2015</c:v>
                </c:pt>
                <c:pt idx="5">
                  <c:v>2018</c:v>
                </c:pt>
              </c:numCache>
            </c:numRef>
          </c:cat>
          <c:val>
            <c:numRef>
              <c:f>'cndm use'!$B$5:$G$5</c:f>
              <c:numCache>
                <c:formatCode>0</c:formatCode>
                <c:ptCount val="6"/>
                <c:pt idx="0">
                  <c:v>32</c:v>
                </c:pt>
                <c:pt idx="1">
                  <c:v>32</c:v>
                </c:pt>
                <c:pt idx="2">
                  <c:v>36.29</c:v>
                </c:pt>
                <c:pt idx="3" formatCode="General">
                  <c:v>40.700000000000003</c:v>
                </c:pt>
                <c:pt idx="4">
                  <c:v>49.8</c:v>
                </c:pt>
                <c:pt idx="5">
                  <c:v>40.1</c:v>
                </c:pt>
              </c:numCache>
            </c:numRef>
          </c:val>
          <c:smooth val="0"/>
          <c:extLst>
            <c:ext xmlns:c16="http://schemas.microsoft.com/office/drawing/2014/chart" uri="{C3380CC4-5D6E-409C-BE32-E72D297353CC}">
              <c16:uniqueId val="{00000001-A9CD-4199-AA10-F163F4581A7E}"/>
            </c:ext>
          </c:extLst>
        </c:ser>
        <c:ser>
          <c:idx val="1"/>
          <c:order val="2"/>
          <c:tx>
            <c:strRef>
              <c:f>'cndm use'!$A$6</c:f>
              <c:strCache>
                <c:ptCount val="1"/>
                <c:pt idx="0">
                  <c:v>PWID</c:v>
                </c:pt>
              </c:strCache>
            </c:strRef>
          </c:tx>
          <c:spPr>
            <a:ln w="38100">
              <a:solidFill>
                <a:srgbClr val="00AEEF"/>
              </a:solidFill>
            </a:ln>
          </c:spPr>
          <c:marker>
            <c:symbol val="circle"/>
            <c:size val="10"/>
            <c:spPr>
              <a:solidFill>
                <a:srgbClr val="00AEEF"/>
              </a:solidFill>
              <a:ln w="15875">
                <a:solidFill>
                  <a:sysClr val="window" lastClr="FFFFFF"/>
                </a:solid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CD-4199-AA10-F163F4581A7E}"/>
                </c:ext>
              </c:extLst>
            </c:dLbl>
            <c:spPr>
              <a:noFill/>
              <a:ln>
                <a:noFill/>
              </a:ln>
              <a:effectLst/>
            </c:spPr>
            <c:txPr>
              <a:bodyPr wrap="square" lIns="38100" tIns="19050" rIns="38100" bIns="19050" anchor="ctr">
                <a:spAutoFit/>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'cndm use'!$B$3:$G$3</c:f>
              <c:numCache>
                <c:formatCode>General</c:formatCode>
                <c:ptCount val="6"/>
                <c:pt idx="0">
                  <c:v>2007</c:v>
                </c:pt>
                <c:pt idx="1">
                  <c:v>2009</c:v>
                </c:pt>
                <c:pt idx="2">
                  <c:v>2011</c:v>
                </c:pt>
                <c:pt idx="3">
                  <c:v>2013</c:v>
                </c:pt>
                <c:pt idx="4">
                  <c:v>2015</c:v>
                </c:pt>
                <c:pt idx="5">
                  <c:v>2018</c:v>
                </c:pt>
              </c:numCache>
            </c:numRef>
          </c:cat>
          <c:val>
            <c:numRef>
              <c:f>'cndm use'!$B$6:$G$6</c:f>
              <c:numCache>
                <c:formatCode>0</c:formatCode>
                <c:ptCount val="6"/>
                <c:pt idx="0">
                  <c:v>27</c:v>
                </c:pt>
                <c:pt idx="1">
                  <c:v>22.1</c:v>
                </c:pt>
                <c:pt idx="2">
                  <c:v>15</c:v>
                </c:pt>
                <c:pt idx="3" formatCode="General">
                  <c:v>13.4</c:v>
                </c:pt>
                <c:pt idx="4">
                  <c:v>17.399999999999999</c:v>
                </c:pt>
              </c:numCache>
            </c:numRef>
          </c:val>
          <c:smooth val="0"/>
          <c:extLst>
            <c:ext xmlns:c16="http://schemas.microsoft.com/office/drawing/2014/chart" uri="{C3380CC4-5D6E-409C-BE32-E72D297353CC}">
              <c16:uniqueId val="{00000002-A9CD-4199-AA10-F163F4581A7E}"/>
            </c:ext>
          </c:extLst>
        </c:ser>
        <c:ser>
          <c:idx val="2"/>
          <c:order val="3"/>
          <c:tx>
            <c:strRef>
              <c:f>'cndm use'!$A$7</c:f>
              <c:strCache>
                <c:ptCount val="1"/>
                <c:pt idx="0">
                  <c:v>MSW</c:v>
                </c:pt>
              </c:strCache>
            </c:strRef>
          </c:tx>
          <c:spPr>
            <a:ln w="38100">
              <a:solidFill>
                <a:srgbClr val="F78E1E"/>
              </a:solidFill>
            </a:ln>
          </c:spPr>
          <c:marker>
            <c:symbol val="circle"/>
            <c:size val="10"/>
            <c:spPr>
              <a:solidFill>
                <a:srgbClr val="F78E1E"/>
              </a:solidFill>
              <a:ln w="15875">
                <a:solidFill>
                  <a:sysClr val="window" lastClr="FFFFFF"/>
                </a:solid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CD-4199-AA10-F163F4581A7E}"/>
                </c:ext>
              </c:extLst>
            </c:dLbl>
            <c:numFmt formatCode="#,##0" sourceLinked="0"/>
            <c:spPr>
              <a:noFill/>
              <a:ln>
                <a:noFill/>
              </a:ln>
              <a:effectLst/>
            </c:spPr>
            <c:txPr>
              <a:bodyPr wrap="square" lIns="38100" tIns="19050" rIns="38100" bIns="19050" anchor="ctr">
                <a:spAutoFit/>
              </a:bodyPr>
              <a:lstStyle/>
              <a:p>
                <a:pPr>
                  <a:defRPr>
                    <a:solidFill>
                      <a:srgbClr val="F78E1E"/>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'cndm use'!$B$3:$G$3</c:f>
              <c:numCache>
                <c:formatCode>General</c:formatCode>
                <c:ptCount val="6"/>
                <c:pt idx="0">
                  <c:v>2007</c:v>
                </c:pt>
                <c:pt idx="1">
                  <c:v>2009</c:v>
                </c:pt>
                <c:pt idx="2">
                  <c:v>2011</c:v>
                </c:pt>
                <c:pt idx="3">
                  <c:v>2013</c:v>
                </c:pt>
                <c:pt idx="4">
                  <c:v>2015</c:v>
                </c:pt>
                <c:pt idx="5">
                  <c:v>2018</c:v>
                </c:pt>
              </c:numCache>
            </c:numRef>
          </c:cat>
          <c:val>
            <c:numRef>
              <c:f>'cndm use'!$B$7:$G$7</c:f>
              <c:numCache>
                <c:formatCode>General</c:formatCode>
                <c:ptCount val="6"/>
                <c:pt idx="0">
                  <c:v>50</c:v>
                </c:pt>
                <c:pt idx="1">
                  <c:v>30.3</c:v>
                </c:pt>
                <c:pt idx="2">
                  <c:v>83.53</c:v>
                </c:pt>
                <c:pt idx="3">
                  <c:v>55.2</c:v>
                </c:pt>
                <c:pt idx="4">
                  <c:v>67.900000000000006</c:v>
                </c:pt>
              </c:numCache>
            </c:numRef>
          </c:val>
          <c:smooth val="0"/>
          <c:extLst>
            <c:ext xmlns:c16="http://schemas.microsoft.com/office/drawing/2014/chart" uri="{C3380CC4-5D6E-409C-BE32-E72D297353CC}">
              <c16:uniqueId val="{00000003-A9CD-4199-AA10-F163F4581A7E}"/>
            </c:ext>
          </c:extLst>
        </c:ser>
        <c:ser>
          <c:idx val="4"/>
          <c:order val="4"/>
          <c:tx>
            <c:strRef>
              <c:f>'cndm use'!$A$8</c:f>
              <c:strCache>
                <c:ptCount val="1"/>
                <c:pt idx="0">
                  <c:v>TG sex workers</c:v>
                </c:pt>
              </c:strCache>
            </c:strRef>
          </c:tx>
          <c:spPr>
            <a:ln w="38100">
              <a:solidFill>
                <a:srgbClr val="CDC884"/>
              </a:solidFill>
            </a:ln>
          </c:spPr>
          <c:marker>
            <c:symbol val="circle"/>
            <c:size val="10"/>
            <c:spPr>
              <a:solidFill>
                <a:srgbClr val="CDC884"/>
              </a:solidFill>
              <a:ln>
                <a:solidFill>
                  <a:sysClr val="window" lastClr="FFFFFF"/>
                </a:solidFill>
              </a:ln>
            </c:spPr>
          </c:marker>
          <c:dLbls>
            <c:dLbl>
              <c:idx val="5"/>
              <c:layout>
                <c:manualLayout>
                  <c:x val="4.3219883596713497E-3"/>
                  <c:y val="-2.098731506846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CD-4199-AA10-F163F4581A7E}"/>
                </c:ext>
              </c:extLst>
            </c:dLbl>
            <c:numFmt formatCode="#,##0" sourceLinked="0"/>
            <c:spPr>
              <a:noFill/>
              <a:ln>
                <a:noFill/>
              </a:ln>
              <a:effectLst/>
            </c:spPr>
            <c:txPr>
              <a:bodyPr wrap="square" lIns="38100" tIns="19050" rIns="38100" bIns="19050" anchor="ctr">
                <a:spAutoFit/>
              </a:bodyPr>
              <a:lstStyle/>
              <a:p>
                <a:pPr>
                  <a:defRPr>
                    <a:solidFill>
                      <a:schemeClr val="bg2">
                        <a:lumMod val="7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'cndm use'!$B$3:$G$3</c:f>
              <c:numCache>
                <c:formatCode>General</c:formatCode>
                <c:ptCount val="6"/>
                <c:pt idx="0">
                  <c:v>2007</c:v>
                </c:pt>
                <c:pt idx="1">
                  <c:v>2009</c:v>
                </c:pt>
                <c:pt idx="2">
                  <c:v>2011</c:v>
                </c:pt>
                <c:pt idx="3">
                  <c:v>2013</c:v>
                </c:pt>
                <c:pt idx="4">
                  <c:v>2015</c:v>
                </c:pt>
                <c:pt idx="5">
                  <c:v>2018</c:v>
                </c:pt>
              </c:numCache>
            </c:numRef>
          </c:cat>
          <c:val>
            <c:numRef>
              <c:f>'cndm use'!$B$8:$G$8</c:f>
              <c:numCache>
                <c:formatCode>General</c:formatCode>
                <c:ptCount val="6"/>
                <c:pt idx="3">
                  <c:v>27.5</c:v>
                </c:pt>
                <c:pt idx="4">
                  <c:v>34.299999999999997</c:v>
                </c:pt>
                <c:pt idx="5">
                  <c:v>40.6</c:v>
                </c:pt>
              </c:numCache>
            </c:numRef>
          </c:val>
          <c:smooth val="0"/>
          <c:extLst>
            <c:ext xmlns:c16="http://schemas.microsoft.com/office/drawing/2014/chart" uri="{C3380CC4-5D6E-409C-BE32-E72D297353CC}">
              <c16:uniqueId val="{00000004-A9CD-4199-AA10-F163F4581A7E}"/>
            </c:ext>
          </c:extLst>
        </c:ser>
        <c:dLbls>
          <c:showLegendKey val="0"/>
          <c:showVal val="0"/>
          <c:showCatName val="0"/>
          <c:showSerName val="0"/>
          <c:showPercent val="0"/>
          <c:showBubbleSize val="0"/>
        </c:dLbls>
        <c:marker val="1"/>
        <c:smooth val="0"/>
        <c:axId val="239101056"/>
        <c:axId val="239102592"/>
      </c:lineChart>
      <c:scatterChart>
        <c:scatterStyle val="smoothMarker"/>
        <c:varyColors val="0"/>
        <c:ser>
          <c:idx val="5"/>
          <c:order val="5"/>
          <c:tx>
            <c:strRef>
              <c:f>'cndm use'!$K$3</c:f>
              <c:strCache>
                <c:ptCount val="1"/>
                <c:pt idx="0">
                  <c:v>Target</c:v>
                </c:pt>
              </c:strCache>
            </c:strRef>
          </c:tx>
          <c:spPr>
            <a:ln w="15875">
              <a:solidFill>
                <a:srgbClr val="E31837"/>
              </a:solidFill>
              <a:prstDash val="dash"/>
            </a:ln>
          </c:spPr>
          <c:marker>
            <c:symbol val="none"/>
          </c:marker>
          <c:xVal>
            <c:numRef>
              <c:f>'cndm use'!$J$4:$J$5</c:f>
              <c:numCache>
                <c:formatCode>General</c:formatCode>
                <c:ptCount val="2"/>
                <c:pt idx="0">
                  <c:v>0</c:v>
                </c:pt>
                <c:pt idx="1">
                  <c:v>1</c:v>
                </c:pt>
              </c:numCache>
            </c:numRef>
          </c:xVal>
          <c:yVal>
            <c:numRef>
              <c:f>'cndm use'!$K$4:$K$5</c:f>
              <c:numCache>
                <c:formatCode>General</c:formatCode>
                <c:ptCount val="2"/>
                <c:pt idx="0">
                  <c:v>90</c:v>
                </c:pt>
                <c:pt idx="1">
                  <c:v>90</c:v>
                </c:pt>
              </c:numCache>
            </c:numRef>
          </c:yVal>
          <c:smooth val="1"/>
          <c:extLst>
            <c:ext xmlns:c16="http://schemas.microsoft.com/office/drawing/2014/chart" uri="{C3380CC4-5D6E-409C-BE32-E72D297353CC}">
              <c16:uniqueId val="{00000005-A9CD-4199-AA10-F163F4581A7E}"/>
            </c:ext>
          </c:extLst>
        </c:ser>
        <c:dLbls>
          <c:showLegendKey val="0"/>
          <c:showVal val="0"/>
          <c:showCatName val="0"/>
          <c:showSerName val="0"/>
          <c:showPercent val="0"/>
          <c:showBubbleSize val="0"/>
        </c:dLbls>
        <c:axId val="782305128"/>
        <c:axId val="782306112"/>
      </c:scatterChart>
      <c:catAx>
        <c:axId val="239101056"/>
        <c:scaling>
          <c:orientation val="minMax"/>
        </c:scaling>
        <c:delete val="0"/>
        <c:axPos val="b"/>
        <c:numFmt formatCode="General" sourceLinked="1"/>
        <c:majorTickMark val="out"/>
        <c:minorTickMark val="none"/>
        <c:tickLblPos val="nextTo"/>
        <c:spPr>
          <a:ln w="19050"/>
        </c:spPr>
        <c:crossAx val="239102592"/>
        <c:crosses val="autoZero"/>
        <c:auto val="1"/>
        <c:lblAlgn val="ctr"/>
        <c:lblOffset val="100"/>
        <c:noMultiLvlLbl val="0"/>
      </c:catAx>
      <c:valAx>
        <c:axId val="239102592"/>
        <c:scaling>
          <c:orientation val="minMax"/>
          <c:max val="100"/>
          <c:min val="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5.7938625440414988E-3"/>
              <c:y val="0.10673764371002922"/>
            </c:manualLayout>
          </c:layout>
          <c:overlay val="0"/>
        </c:title>
        <c:numFmt formatCode="0" sourceLinked="1"/>
        <c:majorTickMark val="out"/>
        <c:minorTickMark val="none"/>
        <c:tickLblPos val="nextTo"/>
        <c:spPr>
          <a:ln w="19050"/>
        </c:spPr>
        <c:crossAx val="239101056"/>
        <c:crosses val="autoZero"/>
        <c:crossBetween val="between"/>
        <c:majorUnit val="10"/>
      </c:valAx>
      <c:valAx>
        <c:axId val="782306112"/>
        <c:scaling>
          <c:orientation val="minMax"/>
        </c:scaling>
        <c:delete val="1"/>
        <c:axPos val="r"/>
        <c:numFmt formatCode="General" sourceLinked="1"/>
        <c:majorTickMark val="out"/>
        <c:minorTickMark val="none"/>
        <c:tickLblPos val="nextTo"/>
        <c:crossAx val="782305128"/>
        <c:crosses val="max"/>
        <c:crossBetween val="midCat"/>
      </c:valAx>
      <c:valAx>
        <c:axId val="782305128"/>
        <c:scaling>
          <c:orientation val="minMax"/>
          <c:max val="1"/>
        </c:scaling>
        <c:delete val="1"/>
        <c:axPos val="t"/>
        <c:numFmt formatCode="General" sourceLinked="1"/>
        <c:majorTickMark val="out"/>
        <c:minorTickMark val="none"/>
        <c:tickLblPos val="nextTo"/>
        <c:crossAx val="782306112"/>
        <c:crosses val="max"/>
        <c:crossBetween val="midCat"/>
      </c:valAx>
    </c:plotArea>
    <c:legend>
      <c:legendPos val="r"/>
      <c:legendEntry>
        <c:idx val="5"/>
        <c:delete val="1"/>
      </c:legendEntry>
      <c:layout>
        <c:manualLayout>
          <c:xMode val="edge"/>
          <c:yMode val="edge"/>
          <c:x val="9.9991137471452426E-2"/>
          <c:y val="1.0497842699240053E-2"/>
          <c:w val="0.79617510621089715"/>
          <c:h val="0.1030666941280227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7914417495363"/>
          <c:y val="7.218181818181818E-2"/>
          <c:w val="0.88375785395768247"/>
          <c:h val="0.53212717728465764"/>
        </c:manualLayout>
      </c:layout>
      <c:barChart>
        <c:barDir val="col"/>
        <c:grouping val="clustered"/>
        <c:varyColors val="0"/>
        <c:ser>
          <c:idx val="0"/>
          <c:order val="0"/>
          <c:tx>
            <c:strRef>
              <c:f>'Fsw CNDM use 2018'!$C$1</c:f>
              <c:strCache>
                <c:ptCount val="1"/>
                <c:pt idx="0">
                  <c:v>Condom use with most recent client</c:v>
                </c:pt>
              </c:strCache>
            </c:strRef>
          </c:tx>
          <c:spPr>
            <a:solidFill>
              <a:srgbClr val="00A99A"/>
            </a:solidFill>
            <a:ln>
              <a:noFill/>
            </a:ln>
          </c:spPr>
          <c:invertIfNegative val="0"/>
          <c:dPt>
            <c:idx val="3"/>
            <c:invertIfNegative val="0"/>
            <c:bubble3D val="0"/>
            <c:extLst>
              <c:ext xmlns:c16="http://schemas.microsoft.com/office/drawing/2014/chart" uri="{C3380CC4-5D6E-409C-BE32-E72D297353CC}">
                <c16:uniqueId val="{00000000-6CEC-4083-A7BF-ED9D310B913D}"/>
              </c:ext>
            </c:extLst>
          </c:dPt>
          <c:dPt>
            <c:idx val="10"/>
            <c:invertIfNegative val="0"/>
            <c:bubble3D val="0"/>
            <c:spPr>
              <a:pattFill prst="wdUpDiag">
                <a:fgClr>
                  <a:srgbClr val="00A99A"/>
                </a:fgClr>
                <a:bgClr>
                  <a:sysClr val="window" lastClr="FFFFFF"/>
                </a:bgClr>
              </a:pattFill>
              <a:ln>
                <a:noFill/>
              </a:ln>
            </c:spPr>
            <c:extLst>
              <c:ext xmlns:c16="http://schemas.microsoft.com/office/drawing/2014/chart" uri="{C3380CC4-5D6E-409C-BE32-E72D297353CC}">
                <c16:uniqueId val="{00000002-6CEC-4083-A7BF-ED9D310B913D}"/>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EC-4083-A7BF-ED9D310B91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 CNDM use 2018'!$B$2:$B$12</c:f>
              <c:strCache>
                <c:ptCount val="11"/>
                <c:pt idx="0">
                  <c:v>Angeles </c:v>
                </c:pt>
                <c:pt idx="1">
                  <c:v>Baguio </c:v>
                </c:pt>
                <c:pt idx="2">
                  <c:v>Cagayan de Oro </c:v>
                </c:pt>
                <c:pt idx="3">
                  <c:v>Cebu </c:v>
                </c:pt>
                <c:pt idx="4">
                  <c:v>Davao </c:v>
                </c:pt>
                <c:pt idx="5">
                  <c:v>General Santos </c:v>
                </c:pt>
                <c:pt idx="6">
                  <c:v>Iloilo </c:v>
                </c:pt>
                <c:pt idx="7">
                  <c:v>Pasay </c:v>
                </c:pt>
                <c:pt idx="8">
                  <c:v>Quezon </c:v>
                </c:pt>
                <c:pt idx="9">
                  <c:v>Zamboanga </c:v>
                </c:pt>
                <c:pt idx="10">
                  <c:v>Philippines</c:v>
                </c:pt>
              </c:strCache>
            </c:strRef>
          </c:cat>
          <c:val>
            <c:numRef>
              <c:f>'Fsw CNDM use 2018'!$C$2:$C$12</c:f>
              <c:numCache>
                <c:formatCode>General</c:formatCode>
                <c:ptCount val="11"/>
                <c:pt idx="0">
                  <c:v>91</c:v>
                </c:pt>
                <c:pt idx="1">
                  <c:v>90</c:v>
                </c:pt>
                <c:pt idx="2">
                  <c:v>71</c:v>
                </c:pt>
                <c:pt idx="3">
                  <c:v>92</c:v>
                </c:pt>
                <c:pt idx="4">
                  <c:v>92</c:v>
                </c:pt>
                <c:pt idx="5">
                  <c:v>91</c:v>
                </c:pt>
                <c:pt idx="6">
                  <c:v>83</c:v>
                </c:pt>
                <c:pt idx="7">
                  <c:v>97</c:v>
                </c:pt>
                <c:pt idx="8">
                  <c:v>79</c:v>
                </c:pt>
                <c:pt idx="9">
                  <c:v>76</c:v>
                </c:pt>
                <c:pt idx="10">
                  <c:v>85</c:v>
                </c:pt>
              </c:numCache>
            </c:numRef>
          </c:val>
          <c:extLst>
            <c:ext xmlns:c16="http://schemas.microsoft.com/office/drawing/2014/chart" uri="{C3380CC4-5D6E-409C-BE32-E72D297353CC}">
              <c16:uniqueId val="{00000003-6CEC-4083-A7BF-ED9D310B913D}"/>
            </c:ext>
          </c:extLst>
        </c:ser>
        <c:ser>
          <c:idx val="3"/>
          <c:order val="1"/>
          <c:tx>
            <c:strRef>
              <c:f>'Fsw CNDM use 2018'!$D$1</c:f>
              <c:strCache>
                <c:ptCount val="1"/>
                <c:pt idx="0">
                  <c:v>Consistent condom use in the last month</c:v>
                </c:pt>
              </c:strCache>
            </c:strRef>
          </c:tx>
          <c:spPr>
            <a:solidFill>
              <a:srgbClr val="CDC884"/>
            </a:solidFill>
            <a:ln>
              <a:noFill/>
            </a:ln>
          </c:spPr>
          <c:invertIfNegative val="0"/>
          <c:dPt>
            <c:idx val="3"/>
            <c:invertIfNegative val="0"/>
            <c:bubble3D val="0"/>
            <c:extLst>
              <c:ext xmlns:c16="http://schemas.microsoft.com/office/drawing/2014/chart" uri="{C3380CC4-5D6E-409C-BE32-E72D297353CC}">
                <c16:uniqueId val="{00000004-6CEC-4083-A7BF-ED9D310B913D}"/>
              </c:ext>
            </c:extLst>
          </c:dPt>
          <c:dPt>
            <c:idx val="10"/>
            <c:invertIfNegative val="0"/>
            <c:bubble3D val="0"/>
            <c:spPr>
              <a:pattFill prst="wdUpDiag">
                <a:fgClr>
                  <a:srgbClr val="CDC884"/>
                </a:fgClr>
                <a:bgClr>
                  <a:sysClr val="window" lastClr="FFFFFF"/>
                </a:bgClr>
              </a:pattFill>
              <a:ln>
                <a:noFill/>
              </a:ln>
            </c:spPr>
            <c:extLst>
              <c:ext xmlns:c16="http://schemas.microsoft.com/office/drawing/2014/chart" uri="{C3380CC4-5D6E-409C-BE32-E72D297353CC}">
                <c16:uniqueId val="{00000006-6CEC-4083-A7BF-ED9D310B913D}"/>
              </c:ext>
            </c:extLst>
          </c:dPt>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EC-4083-A7BF-ED9D310B91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 CNDM use 2018'!$B$2:$B$12</c:f>
              <c:strCache>
                <c:ptCount val="11"/>
                <c:pt idx="0">
                  <c:v>Angeles </c:v>
                </c:pt>
                <c:pt idx="1">
                  <c:v>Baguio </c:v>
                </c:pt>
                <c:pt idx="2">
                  <c:v>Cagayan de Oro </c:v>
                </c:pt>
                <c:pt idx="3">
                  <c:v>Cebu </c:v>
                </c:pt>
                <c:pt idx="4">
                  <c:v>Davao </c:v>
                </c:pt>
                <c:pt idx="5">
                  <c:v>General Santos </c:v>
                </c:pt>
                <c:pt idx="6">
                  <c:v>Iloilo </c:v>
                </c:pt>
                <c:pt idx="7">
                  <c:v>Pasay </c:v>
                </c:pt>
                <c:pt idx="8">
                  <c:v>Quezon </c:v>
                </c:pt>
                <c:pt idx="9">
                  <c:v>Zamboanga </c:v>
                </c:pt>
                <c:pt idx="10">
                  <c:v>Philippines</c:v>
                </c:pt>
              </c:strCache>
            </c:strRef>
          </c:cat>
          <c:val>
            <c:numRef>
              <c:f>'Fsw CNDM use 2018'!$D$2:$D$12</c:f>
              <c:numCache>
                <c:formatCode>General</c:formatCode>
                <c:ptCount val="11"/>
                <c:pt idx="0">
                  <c:v>72</c:v>
                </c:pt>
                <c:pt idx="1">
                  <c:v>72</c:v>
                </c:pt>
                <c:pt idx="2">
                  <c:v>49</c:v>
                </c:pt>
                <c:pt idx="3">
                  <c:v>79</c:v>
                </c:pt>
                <c:pt idx="4">
                  <c:v>74</c:v>
                </c:pt>
                <c:pt idx="5">
                  <c:v>85</c:v>
                </c:pt>
                <c:pt idx="6">
                  <c:v>66</c:v>
                </c:pt>
                <c:pt idx="7">
                  <c:v>79</c:v>
                </c:pt>
                <c:pt idx="8">
                  <c:v>56</c:v>
                </c:pt>
                <c:pt idx="9">
                  <c:v>25</c:v>
                </c:pt>
                <c:pt idx="10">
                  <c:v>64</c:v>
                </c:pt>
              </c:numCache>
            </c:numRef>
          </c:val>
          <c:extLst>
            <c:ext xmlns:c16="http://schemas.microsoft.com/office/drawing/2014/chart" uri="{C3380CC4-5D6E-409C-BE32-E72D297353CC}">
              <c16:uniqueId val="{00000007-6CEC-4083-A7BF-ED9D310B913D}"/>
            </c:ext>
          </c:extLst>
        </c:ser>
        <c:dLbls>
          <c:showLegendKey val="0"/>
          <c:showVal val="0"/>
          <c:showCatName val="0"/>
          <c:showSerName val="0"/>
          <c:showPercent val="0"/>
          <c:showBubbleSize val="0"/>
        </c:dLbls>
        <c:gapWidth val="72"/>
        <c:axId val="211369344"/>
        <c:axId val="213628032"/>
      </c:barChart>
      <c:scatterChart>
        <c:scatterStyle val="smoothMarker"/>
        <c:varyColors val="0"/>
        <c:ser>
          <c:idx val="1"/>
          <c:order val="2"/>
          <c:tx>
            <c:strRef>
              <c:f>'Fsw CNDM use 2018'!$C$15</c:f>
              <c:strCache>
                <c:ptCount val="1"/>
                <c:pt idx="0">
                  <c:v>t</c:v>
                </c:pt>
              </c:strCache>
            </c:strRef>
          </c:tx>
          <c:spPr>
            <a:ln>
              <a:solidFill>
                <a:srgbClr val="E31837"/>
              </a:solidFill>
              <a:prstDash val="dash"/>
            </a:ln>
          </c:spPr>
          <c:marker>
            <c:symbol val="none"/>
          </c:marker>
          <c:xVal>
            <c:numRef>
              <c:f>'Fsw CNDM use 2018'!$B$16:$B$17</c:f>
              <c:numCache>
                <c:formatCode>General</c:formatCode>
                <c:ptCount val="2"/>
                <c:pt idx="0">
                  <c:v>0</c:v>
                </c:pt>
                <c:pt idx="1">
                  <c:v>1</c:v>
                </c:pt>
              </c:numCache>
            </c:numRef>
          </c:xVal>
          <c:yVal>
            <c:numRef>
              <c:f>'Fsw CNDM use 2018'!$C$16:$C$17</c:f>
              <c:numCache>
                <c:formatCode>General</c:formatCode>
                <c:ptCount val="2"/>
                <c:pt idx="0">
                  <c:v>90</c:v>
                </c:pt>
                <c:pt idx="1">
                  <c:v>90</c:v>
                </c:pt>
              </c:numCache>
            </c:numRef>
          </c:yVal>
          <c:smooth val="1"/>
          <c:extLst>
            <c:ext xmlns:c16="http://schemas.microsoft.com/office/drawing/2014/chart" uri="{C3380CC4-5D6E-409C-BE32-E72D297353CC}">
              <c16:uniqueId val="{00000008-6CEC-4083-A7BF-ED9D310B913D}"/>
            </c:ext>
          </c:extLst>
        </c:ser>
        <c:dLbls>
          <c:showLegendKey val="0"/>
          <c:showVal val="0"/>
          <c:showCatName val="0"/>
          <c:showSerName val="0"/>
          <c:showPercent val="0"/>
          <c:showBubbleSize val="0"/>
        </c:dLbls>
        <c:axId val="213716352"/>
        <c:axId val="213629952"/>
      </c:scatterChart>
      <c:catAx>
        <c:axId val="211369344"/>
        <c:scaling>
          <c:orientation val="minMax"/>
        </c:scaling>
        <c:delete val="0"/>
        <c:axPos val="b"/>
        <c:numFmt formatCode="General" sourceLinked="1"/>
        <c:majorTickMark val="out"/>
        <c:minorTickMark val="none"/>
        <c:tickLblPos val="nextTo"/>
        <c:crossAx val="213628032"/>
        <c:crosses val="autoZero"/>
        <c:auto val="1"/>
        <c:lblAlgn val="ctr"/>
        <c:lblOffset val="100"/>
        <c:noMultiLvlLbl val="0"/>
      </c:catAx>
      <c:valAx>
        <c:axId val="213628032"/>
        <c:scaling>
          <c:orientation val="minMax"/>
          <c:max val="10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6.8748439916517601E-3"/>
              <c:y val="1.0113044391869901E-2"/>
            </c:manualLayout>
          </c:layout>
          <c:overlay val="0"/>
        </c:title>
        <c:numFmt formatCode="General" sourceLinked="1"/>
        <c:majorTickMark val="out"/>
        <c:minorTickMark val="none"/>
        <c:tickLblPos val="nextTo"/>
        <c:crossAx val="211369344"/>
        <c:crosses val="autoZero"/>
        <c:crossBetween val="between"/>
        <c:majorUnit val="10"/>
      </c:valAx>
      <c:valAx>
        <c:axId val="213629952"/>
        <c:scaling>
          <c:orientation val="minMax"/>
        </c:scaling>
        <c:delete val="1"/>
        <c:axPos val="r"/>
        <c:numFmt formatCode="General" sourceLinked="1"/>
        <c:majorTickMark val="out"/>
        <c:minorTickMark val="none"/>
        <c:tickLblPos val="nextTo"/>
        <c:crossAx val="213716352"/>
        <c:crosses val="max"/>
        <c:crossBetween val="midCat"/>
      </c:valAx>
      <c:valAx>
        <c:axId val="213716352"/>
        <c:scaling>
          <c:orientation val="minMax"/>
          <c:max val="1"/>
          <c:min val="0"/>
        </c:scaling>
        <c:delete val="1"/>
        <c:axPos val="t"/>
        <c:numFmt formatCode="General" sourceLinked="1"/>
        <c:majorTickMark val="out"/>
        <c:minorTickMark val="none"/>
        <c:tickLblPos val="nextTo"/>
        <c:crossAx val="213629952"/>
        <c:crosses val="max"/>
        <c:crossBetween val="midCat"/>
        <c:majorUnit val="0.2"/>
      </c:valAx>
    </c:plotArea>
    <c:legend>
      <c:legendPos val="b"/>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Median age at first sex and first condom use among FSWs, 2018</a:t>
            </a:r>
          </a:p>
        </c:rich>
      </c:tx>
      <c:overlay val="0"/>
    </c:title>
    <c:autoTitleDeleted val="0"/>
    <c:plotArea>
      <c:layout/>
      <c:barChart>
        <c:barDir val="col"/>
        <c:grouping val="clustered"/>
        <c:varyColors val="0"/>
        <c:ser>
          <c:idx val="0"/>
          <c:order val="0"/>
          <c:tx>
            <c:strRef>
              <c:f>Sheet4!$B$2</c:f>
              <c:strCache>
                <c:ptCount val="1"/>
                <c:pt idx="0">
                  <c:v>Age at first vaginal sex with a male partner</c:v>
                </c:pt>
              </c:strCache>
            </c:strRef>
          </c:tx>
          <c:spPr>
            <a:solidFill>
              <a:srgbClr val="F26B73">
                <a:alpha val="49804"/>
              </a:srgbClr>
            </a:solidFill>
            <a:ln>
              <a:noFill/>
            </a:ln>
          </c:spPr>
          <c:invertIfNegative val="0"/>
          <c:dPt>
            <c:idx val="10"/>
            <c:invertIfNegative val="0"/>
            <c:bubble3D val="0"/>
            <c:spPr>
              <a:pattFill prst="dkUpDiag">
                <a:fgClr>
                  <a:srgbClr val="F26B73"/>
                </a:fgClr>
                <a:bgClr>
                  <a:sysClr val="window" lastClr="FFFFFF"/>
                </a:bgClr>
              </a:pattFill>
              <a:ln>
                <a:noFill/>
              </a:ln>
            </c:spPr>
            <c:extLst>
              <c:ext xmlns:c16="http://schemas.microsoft.com/office/drawing/2014/chart" uri="{C3380CC4-5D6E-409C-BE32-E72D297353CC}">
                <c16:uniqueId val="{00000000-AC95-4D49-B5BE-A43D42E8EE76}"/>
              </c:ext>
            </c:extLst>
          </c:dPt>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Sheet4!$A$3:$A$13</c:f>
              <c:strCache>
                <c:ptCount val="11"/>
                <c:pt idx="0">
                  <c:v>Angeles </c:v>
                </c:pt>
                <c:pt idx="1">
                  <c:v>Baguio </c:v>
                </c:pt>
                <c:pt idx="2">
                  <c:v>Cagayan de Oro </c:v>
                </c:pt>
                <c:pt idx="3">
                  <c:v>Cebu </c:v>
                </c:pt>
                <c:pt idx="4">
                  <c:v>Davao </c:v>
                </c:pt>
                <c:pt idx="5">
                  <c:v>General Santos </c:v>
                </c:pt>
                <c:pt idx="6">
                  <c:v>Iloilo </c:v>
                </c:pt>
                <c:pt idx="7">
                  <c:v>Pasay </c:v>
                </c:pt>
                <c:pt idx="8">
                  <c:v>Quezon </c:v>
                </c:pt>
                <c:pt idx="9">
                  <c:v>Zamboanga </c:v>
                </c:pt>
                <c:pt idx="10">
                  <c:v>Philippines</c:v>
                </c:pt>
              </c:strCache>
            </c:strRef>
          </c:cat>
          <c:val>
            <c:numRef>
              <c:f>Sheet4!$B$3:$B$13</c:f>
              <c:numCache>
                <c:formatCode>General</c:formatCode>
                <c:ptCount val="11"/>
                <c:pt idx="0">
                  <c:v>18</c:v>
                </c:pt>
                <c:pt idx="1">
                  <c:v>18</c:v>
                </c:pt>
                <c:pt idx="2">
                  <c:v>17</c:v>
                </c:pt>
                <c:pt idx="3">
                  <c:v>18</c:v>
                </c:pt>
                <c:pt idx="4">
                  <c:v>17</c:v>
                </c:pt>
                <c:pt idx="5">
                  <c:v>17</c:v>
                </c:pt>
                <c:pt idx="6">
                  <c:v>17</c:v>
                </c:pt>
                <c:pt idx="7">
                  <c:v>17</c:v>
                </c:pt>
                <c:pt idx="8">
                  <c:v>18</c:v>
                </c:pt>
                <c:pt idx="9">
                  <c:v>17</c:v>
                </c:pt>
                <c:pt idx="10">
                  <c:v>18</c:v>
                </c:pt>
              </c:numCache>
            </c:numRef>
          </c:val>
          <c:extLst>
            <c:ext xmlns:c16="http://schemas.microsoft.com/office/drawing/2014/chart" uri="{C3380CC4-5D6E-409C-BE32-E72D297353CC}">
              <c16:uniqueId val="{00000000-C69F-450D-8B21-2C29143FCD8F}"/>
            </c:ext>
          </c:extLst>
        </c:ser>
        <c:ser>
          <c:idx val="1"/>
          <c:order val="1"/>
          <c:tx>
            <c:strRef>
              <c:f>Sheet4!$C$2</c:f>
              <c:strCache>
                <c:ptCount val="1"/>
                <c:pt idx="0">
                  <c:v>Age at first condom use</c:v>
                </c:pt>
              </c:strCache>
            </c:strRef>
          </c:tx>
          <c:spPr>
            <a:solidFill>
              <a:srgbClr val="00A99A"/>
            </a:solidFill>
            <a:ln>
              <a:noFill/>
            </a:ln>
          </c:spPr>
          <c:invertIfNegative val="0"/>
          <c:dPt>
            <c:idx val="1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1-AC95-4D49-B5BE-A43D42E8EE7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Sheet4!$A$3:$A$13</c:f>
              <c:strCache>
                <c:ptCount val="11"/>
                <c:pt idx="0">
                  <c:v>Angeles </c:v>
                </c:pt>
                <c:pt idx="1">
                  <c:v>Baguio </c:v>
                </c:pt>
                <c:pt idx="2">
                  <c:v>Cagayan de Oro </c:v>
                </c:pt>
                <c:pt idx="3">
                  <c:v>Cebu </c:v>
                </c:pt>
                <c:pt idx="4">
                  <c:v>Davao </c:v>
                </c:pt>
                <c:pt idx="5">
                  <c:v>General Santos </c:v>
                </c:pt>
                <c:pt idx="6">
                  <c:v>Iloilo </c:v>
                </c:pt>
                <c:pt idx="7">
                  <c:v>Pasay </c:v>
                </c:pt>
                <c:pt idx="8">
                  <c:v>Quezon </c:v>
                </c:pt>
                <c:pt idx="9">
                  <c:v>Zamboanga </c:v>
                </c:pt>
                <c:pt idx="10">
                  <c:v>Philippines</c:v>
                </c:pt>
              </c:strCache>
            </c:strRef>
          </c:cat>
          <c:val>
            <c:numRef>
              <c:f>Sheet4!$C$3:$C$13</c:f>
              <c:numCache>
                <c:formatCode>General</c:formatCode>
                <c:ptCount val="11"/>
                <c:pt idx="0">
                  <c:v>21</c:v>
                </c:pt>
                <c:pt idx="1">
                  <c:v>22</c:v>
                </c:pt>
                <c:pt idx="2">
                  <c:v>20</c:v>
                </c:pt>
                <c:pt idx="3">
                  <c:v>21</c:v>
                </c:pt>
                <c:pt idx="4">
                  <c:v>20</c:v>
                </c:pt>
                <c:pt idx="5">
                  <c:v>20</c:v>
                </c:pt>
                <c:pt idx="6">
                  <c:v>21</c:v>
                </c:pt>
                <c:pt idx="7">
                  <c:v>20</c:v>
                </c:pt>
                <c:pt idx="8">
                  <c:v>20</c:v>
                </c:pt>
                <c:pt idx="9">
                  <c:v>19</c:v>
                </c:pt>
                <c:pt idx="10">
                  <c:v>20</c:v>
                </c:pt>
              </c:numCache>
            </c:numRef>
          </c:val>
          <c:extLst>
            <c:ext xmlns:c16="http://schemas.microsoft.com/office/drawing/2014/chart" uri="{C3380CC4-5D6E-409C-BE32-E72D297353CC}">
              <c16:uniqueId val="{00000001-C69F-450D-8B21-2C29143FCD8F}"/>
            </c:ext>
          </c:extLst>
        </c:ser>
        <c:dLbls>
          <c:showLegendKey val="0"/>
          <c:showVal val="0"/>
          <c:showCatName val="0"/>
          <c:showSerName val="0"/>
          <c:showPercent val="0"/>
          <c:showBubbleSize val="0"/>
        </c:dLbls>
        <c:gapWidth val="70"/>
        <c:axId val="221403008"/>
        <c:axId val="221446528"/>
      </c:barChart>
      <c:catAx>
        <c:axId val="221403008"/>
        <c:scaling>
          <c:orientation val="minMax"/>
        </c:scaling>
        <c:delete val="0"/>
        <c:axPos val="b"/>
        <c:numFmt formatCode="General" sourceLinked="0"/>
        <c:majorTickMark val="out"/>
        <c:minorTickMark val="none"/>
        <c:tickLblPos val="nextTo"/>
        <c:crossAx val="221446528"/>
        <c:crosses val="autoZero"/>
        <c:auto val="1"/>
        <c:lblAlgn val="ctr"/>
        <c:lblOffset val="100"/>
        <c:noMultiLvlLbl val="0"/>
      </c:catAx>
      <c:valAx>
        <c:axId val="221446528"/>
        <c:scaling>
          <c:orientation val="minMax"/>
        </c:scaling>
        <c:delete val="0"/>
        <c:axPos val="l"/>
        <c:title>
          <c:tx>
            <c:rich>
              <a:bodyPr rot="-5400000" vert="horz"/>
              <a:lstStyle/>
              <a:p>
                <a:pPr>
                  <a:defRPr/>
                </a:pPr>
                <a:r>
                  <a:rPr lang="en-US"/>
                  <a:t>Median age (Years)</a:t>
                </a:r>
              </a:p>
            </c:rich>
          </c:tx>
          <c:overlay val="0"/>
        </c:title>
        <c:numFmt formatCode="General" sourceLinked="1"/>
        <c:majorTickMark val="out"/>
        <c:minorTickMark val="none"/>
        <c:tickLblPos val="nextTo"/>
        <c:crossAx val="221403008"/>
        <c:crosses val="autoZero"/>
        <c:crossBetween val="between"/>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31680717329689"/>
          <c:y val="7.641738444666249E-2"/>
          <c:w val="0.77719559248642311"/>
          <c:h val="0.51180855914137491"/>
        </c:manualLayout>
      </c:layout>
      <c:barChart>
        <c:barDir val="col"/>
        <c:grouping val="clustered"/>
        <c:varyColors val="0"/>
        <c:ser>
          <c:idx val="0"/>
          <c:order val="0"/>
          <c:tx>
            <c:strRef>
              <c:f>'FSW_cndm use _city'!$B$19</c:f>
              <c:strCache>
                <c:ptCount val="1"/>
                <c:pt idx="0">
                  <c:v>with client</c:v>
                </c:pt>
              </c:strCache>
            </c:strRef>
          </c:tx>
          <c:spPr>
            <a:solidFill>
              <a:srgbClr val="88C540"/>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'FSW_cndm use _city'!$C$17:$D$18</c:f>
              <c:multiLvlStrCache>
                <c:ptCount val="2"/>
                <c:lvl>
                  <c:pt idx="0">
                    <c:v>RFSWs</c:v>
                  </c:pt>
                  <c:pt idx="1">
                    <c:v>FFSWs</c:v>
                  </c:pt>
                </c:lvl>
                <c:lvl>
                  <c:pt idx="0">
                    <c:v>Manila City</c:v>
                  </c:pt>
                  <c:pt idx="1">
                    <c:v>Cebu City</c:v>
                  </c:pt>
                </c:lvl>
              </c:multiLvlStrCache>
            </c:multiLvlStrRef>
          </c:cat>
          <c:val>
            <c:numRef>
              <c:f>'FSW_cndm use _city'!$C$19:$D$19</c:f>
              <c:numCache>
                <c:formatCode>General</c:formatCode>
                <c:ptCount val="2"/>
                <c:pt idx="0">
                  <c:v>82</c:v>
                </c:pt>
                <c:pt idx="1">
                  <c:v>81</c:v>
                </c:pt>
              </c:numCache>
            </c:numRef>
          </c:val>
          <c:extLst>
            <c:ext xmlns:c16="http://schemas.microsoft.com/office/drawing/2014/chart" uri="{C3380CC4-5D6E-409C-BE32-E72D297353CC}">
              <c16:uniqueId val="{00000000-3EB5-4858-886D-69B248CDBA3F}"/>
            </c:ext>
          </c:extLst>
        </c:ser>
        <c:ser>
          <c:idx val="3"/>
          <c:order val="1"/>
          <c:tx>
            <c:strRef>
              <c:f>'FSW_cndm use _city'!$B$20</c:f>
              <c:strCache>
                <c:ptCount val="1"/>
                <c:pt idx="0">
                  <c:v>with non-paying regular partner</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'FSW_cndm use _city'!$C$17:$D$18</c:f>
              <c:multiLvlStrCache>
                <c:ptCount val="2"/>
                <c:lvl>
                  <c:pt idx="0">
                    <c:v>RFSWs</c:v>
                  </c:pt>
                  <c:pt idx="1">
                    <c:v>FFSWs</c:v>
                  </c:pt>
                </c:lvl>
                <c:lvl>
                  <c:pt idx="0">
                    <c:v>Manila City</c:v>
                  </c:pt>
                  <c:pt idx="1">
                    <c:v>Cebu City</c:v>
                  </c:pt>
                </c:lvl>
              </c:multiLvlStrCache>
            </c:multiLvlStrRef>
          </c:cat>
          <c:val>
            <c:numRef>
              <c:f>'FSW_cndm use _city'!$C$20:$D$20</c:f>
              <c:numCache>
                <c:formatCode>General</c:formatCode>
                <c:ptCount val="2"/>
                <c:pt idx="0">
                  <c:v>22</c:v>
                </c:pt>
                <c:pt idx="1">
                  <c:v>13</c:v>
                </c:pt>
              </c:numCache>
            </c:numRef>
          </c:val>
          <c:extLst>
            <c:ext xmlns:c16="http://schemas.microsoft.com/office/drawing/2014/chart" uri="{C3380CC4-5D6E-409C-BE32-E72D297353CC}">
              <c16:uniqueId val="{00000001-3EB5-4858-886D-69B248CDBA3F}"/>
            </c:ext>
          </c:extLst>
        </c:ser>
        <c:dLbls>
          <c:showLegendKey val="0"/>
          <c:showVal val="0"/>
          <c:showCatName val="0"/>
          <c:showSerName val="0"/>
          <c:showPercent val="0"/>
          <c:showBubbleSize val="0"/>
        </c:dLbls>
        <c:gapWidth val="204"/>
        <c:axId val="215530496"/>
        <c:axId val="215536384"/>
      </c:barChart>
      <c:scatterChart>
        <c:scatterStyle val="lineMarker"/>
        <c:varyColors val="0"/>
        <c:ser>
          <c:idx val="1"/>
          <c:order val="2"/>
          <c:tx>
            <c:strRef>
              <c:f>'FSW_cndm use _city'!$C$22</c:f>
              <c:strCache>
                <c:ptCount val="1"/>
                <c:pt idx="0">
                  <c:v>t</c:v>
                </c:pt>
              </c:strCache>
            </c:strRef>
          </c:tx>
          <c:spPr>
            <a:ln w="19050">
              <a:solidFill>
                <a:srgbClr val="E31837"/>
              </a:solidFill>
              <a:prstDash val="dash"/>
            </a:ln>
          </c:spPr>
          <c:marker>
            <c:symbol val="none"/>
          </c:marker>
          <c:xVal>
            <c:numRef>
              <c:f>'FSW_cndm use _city'!$B$23:$B$24</c:f>
              <c:numCache>
                <c:formatCode>General</c:formatCode>
                <c:ptCount val="2"/>
                <c:pt idx="0">
                  <c:v>0</c:v>
                </c:pt>
                <c:pt idx="1">
                  <c:v>1</c:v>
                </c:pt>
              </c:numCache>
            </c:numRef>
          </c:xVal>
          <c:yVal>
            <c:numRef>
              <c:f>'FSW_cndm use _city'!$C$23:$C$24</c:f>
              <c:numCache>
                <c:formatCode>General</c:formatCode>
                <c:ptCount val="2"/>
                <c:pt idx="0">
                  <c:v>90</c:v>
                </c:pt>
                <c:pt idx="1">
                  <c:v>90</c:v>
                </c:pt>
              </c:numCache>
            </c:numRef>
          </c:yVal>
          <c:smooth val="0"/>
          <c:extLst>
            <c:ext xmlns:c16="http://schemas.microsoft.com/office/drawing/2014/chart" uri="{C3380CC4-5D6E-409C-BE32-E72D297353CC}">
              <c16:uniqueId val="{00000002-3EB5-4858-886D-69B248CDBA3F}"/>
            </c:ext>
          </c:extLst>
        </c:ser>
        <c:dLbls>
          <c:showLegendKey val="0"/>
          <c:showVal val="0"/>
          <c:showCatName val="0"/>
          <c:showSerName val="0"/>
          <c:showPercent val="0"/>
          <c:showBubbleSize val="0"/>
        </c:dLbls>
        <c:axId val="215622016"/>
        <c:axId val="215538304"/>
      </c:scatterChart>
      <c:catAx>
        <c:axId val="215530496"/>
        <c:scaling>
          <c:orientation val="minMax"/>
        </c:scaling>
        <c:delete val="0"/>
        <c:axPos val="b"/>
        <c:numFmt formatCode="General" sourceLinked="1"/>
        <c:majorTickMark val="out"/>
        <c:minorTickMark val="none"/>
        <c:tickLblPos val="nextTo"/>
        <c:crossAx val="215536384"/>
        <c:crosses val="autoZero"/>
        <c:auto val="1"/>
        <c:lblAlgn val="ctr"/>
        <c:lblOffset val="100"/>
        <c:noMultiLvlLbl val="0"/>
      </c:catAx>
      <c:valAx>
        <c:axId val="215536384"/>
        <c:scaling>
          <c:orientation val="minMax"/>
          <c:max val="100"/>
          <c:min val="0"/>
        </c:scaling>
        <c:delete val="0"/>
        <c:axPos val="l"/>
        <c:title>
          <c:tx>
            <c:rich>
              <a:bodyPr rot="-5400000" vert="horz"/>
              <a:lstStyle/>
              <a:p>
                <a:pPr algn="ctr">
                  <a:defRPr sz="1400" b="1" i="0" u="none" strike="noStrike" baseline="0">
                    <a:solidFill>
                      <a:srgbClr val="000000"/>
                    </a:solidFill>
                    <a:latin typeface="Arial"/>
                    <a:ea typeface="Arial"/>
                    <a:cs typeface="Arial"/>
                  </a:defRPr>
                </a:pPr>
                <a:r>
                  <a:rPr lang="en-US"/>
                  <a:t>% weighted</a:t>
                </a:r>
              </a:p>
            </c:rich>
          </c:tx>
          <c:layout>
            <c:manualLayout>
              <c:xMode val="edge"/>
              <c:yMode val="edge"/>
              <c:x val="1.4155650759789709E-3"/>
              <c:y val="0.12908458311609095"/>
            </c:manualLayout>
          </c:layout>
          <c:overlay val="0"/>
        </c:title>
        <c:numFmt formatCode="General" sourceLinked="1"/>
        <c:majorTickMark val="out"/>
        <c:minorTickMark val="none"/>
        <c:tickLblPos val="nextTo"/>
        <c:crossAx val="215530496"/>
        <c:crosses val="autoZero"/>
        <c:crossBetween val="between"/>
        <c:majorUnit val="10"/>
      </c:valAx>
      <c:valAx>
        <c:axId val="215538304"/>
        <c:scaling>
          <c:orientation val="minMax"/>
        </c:scaling>
        <c:delete val="1"/>
        <c:axPos val="r"/>
        <c:numFmt formatCode="General" sourceLinked="1"/>
        <c:majorTickMark val="out"/>
        <c:minorTickMark val="none"/>
        <c:tickLblPos val="nextTo"/>
        <c:crossAx val="215622016"/>
        <c:crosses val="max"/>
        <c:crossBetween val="midCat"/>
      </c:valAx>
      <c:valAx>
        <c:axId val="215622016"/>
        <c:scaling>
          <c:orientation val="minMax"/>
          <c:max val="1"/>
          <c:min val="0"/>
        </c:scaling>
        <c:delete val="1"/>
        <c:axPos val="t"/>
        <c:numFmt formatCode="General" sourceLinked="1"/>
        <c:majorTickMark val="out"/>
        <c:minorTickMark val="none"/>
        <c:tickLblPos val="nextTo"/>
        <c:crossAx val="215538304"/>
        <c:crosses val="max"/>
        <c:crossBetween val="midCat"/>
        <c:majorUnit val="0.2"/>
      </c:valAx>
    </c:plotArea>
    <c:legend>
      <c:legendPos val="r"/>
      <c:legendEntry>
        <c:idx val="2"/>
        <c:delete val="1"/>
      </c:legendEntry>
      <c:layout>
        <c:manualLayout>
          <c:xMode val="edge"/>
          <c:yMode val="edge"/>
          <c:x val="8.7183456906596346E-2"/>
          <c:y val="0.77738666469508211"/>
          <c:w val="0.80290060516628969"/>
          <c:h val="5.6206911809238105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7914417495363"/>
          <c:y val="1.6329310334338657E-2"/>
          <c:w val="0.89412342676695467"/>
          <c:h val="0.57578568672499097"/>
        </c:manualLayout>
      </c:layout>
      <c:barChart>
        <c:barDir val="col"/>
        <c:grouping val="clustered"/>
        <c:varyColors val="0"/>
        <c:ser>
          <c:idx val="0"/>
          <c:order val="0"/>
          <c:tx>
            <c:strRef>
              <c:f>'MSM CNDM use 2018 (2)'!$C$1</c:f>
              <c:strCache>
                <c:ptCount val="1"/>
                <c:pt idx="0">
                  <c:v>Condom use at last anal sex</c:v>
                </c:pt>
              </c:strCache>
            </c:strRef>
          </c:tx>
          <c:spPr>
            <a:solidFill>
              <a:srgbClr val="F26B73"/>
            </a:solidFill>
            <a:ln>
              <a:noFill/>
            </a:ln>
          </c:spPr>
          <c:invertIfNegative val="0"/>
          <c:dPt>
            <c:idx val="3"/>
            <c:invertIfNegative val="0"/>
            <c:bubble3D val="0"/>
            <c:extLst>
              <c:ext xmlns:c16="http://schemas.microsoft.com/office/drawing/2014/chart" uri="{C3380CC4-5D6E-409C-BE32-E72D297353CC}">
                <c16:uniqueId val="{00000000-CC5A-41FD-8842-01D657C18053}"/>
              </c:ext>
            </c:extLst>
          </c:dPt>
          <c:dPt>
            <c:idx val="10"/>
            <c:invertIfNegative val="0"/>
            <c:bubble3D val="0"/>
            <c:extLst>
              <c:ext xmlns:c16="http://schemas.microsoft.com/office/drawing/2014/chart" uri="{C3380CC4-5D6E-409C-BE32-E72D297353CC}">
                <c16:uniqueId val="{00000001-CC5A-41FD-8842-01D657C18053}"/>
              </c:ext>
            </c:extLst>
          </c:dPt>
          <c:dPt>
            <c:idx val="13"/>
            <c:invertIfNegative val="0"/>
            <c:bubble3D val="0"/>
            <c:spPr>
              <a:pattFill prst="wdUpDiag">
                <a:fgClr>
                  <a:srgbClr val="F26B73"/>
                </a:fgClr>
                <a:bgClr>
                  <a:sysClr val="window" lastClr="FFFFFF"/>
                </a:bgClr>
              </a:pattFill>
              <a:ln>
                <a:noFill/>
              </a:ln>
            </c:spPr>
            <c:extLst>
              <c:ext xmlns:c16="http://schemas.microsoft.com/office/drawing/2014/chart" uri="{C3380CC4-5D6E-409C-BE32-E72D297353CC}">
                <c16:uniqueId val="{00000003-CC5A-41FD-8842-01D657C18053}"/>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5A-41FD-8842-01D657C180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'MSM CNDM use 2018 (2)'!$B$2:$B$15</c:f>
              <c:strCache>
                <c:ptCount val="14"/>
                <c:pt idx="0">
                  <c:v>Angeles </c:v>
                </c:pt>
                <c:pt idx="1">
                  <c:v>Baguio </c:v>
                </c:pt>
                <c:pt idx="2">
                  <c:v>Cagayan de Oro </c:v>
                </c:pt>
                <c:pt idx="3">
                  <c:v>Cebu </c:v>
                </c:pt>
                <c:pt idx="4">
                  <c:v>Davao </c:v>
                </c:pt>
                <c:pt idx="5">
                  <c:v>General Santos </c:v>
                </c:pt>
                <c:pt idx="6">
                  <c:v>Iloilo </c:v>
                </c:pt>
                <c:pt idx="7">
                  <c:v>Mandaue </c:v>
                </c:pt>
                <c:pt idx="8">
                  <c:v>Pasay </c:v>
                </c:pt>
                <c:pt idx="9">
                  <c:v>Quezon </c:v>
                </c:pt>
                <c:pt idx="10">
                  <c:v>Taguig </c:v>
                </c:pt>
                <c:pt idx="11">
                  <c:v>Talisay </c:v>
                </c:pt>
                <c:pt idx="12">
                  <c:v>Zamboanga </c:v>
                </c:pt>
                <c:pt idx="13">
                  <c:v>Philippines</c:v>
                </c:pt>
              </c:strCache>
            </c:strRef>
          </c:cat>
          <c:val>
            <c:numRef>
              <c:f>'MSM CNDM use 2018 (2)'!$C$2:$C$15</c:f>
              <c:numCache>
                <c:formatCode>General</c:formatCode>
                <c:ptCount val="14"/>
                <c:pt idx="0">
                  <c:v>52</c:v>
                </c:pt>
                <c:pt idx="1">
                  <c:v>33</c:v>
                </c:pt>
                <c:pt idx="2">
                  <c:v>29</c:v>
                </c:pt>
                <c:pt idx="3">
                  <c:v>42</c:v>
                </c:pt>
                <c:pt idx="4">
                  <c:v>49</c:v>
                </c:pt>
                <c:pt idx="5">
                  <c:v>34</c:v>
                </c:pt>
                <c:pt idx="6">
                  <c:v>50</c:v>
                </c:pt>
                <c:pt idx="7">
                  <c:v>42</c:v>
                </c:pt>
                <c:pt idx="8">
                  <c:v>43</c:v>
                </c:pt>
                <c:pt idx="9">
                  <c:v>38</c:v>
                </c:pt>
                <c:pt idx="10">
                  <c:v>40</c:v>
                </c:pt>
                <c:pt idx="11">
                  <c:v>21</c:v>
                </c:pt>
                <c:pt idx="12">
                  <c:v>20</c:v>
                </c:pt>
                <c:pt idx="13">
                  <c:v>38</c:v>
                </c:pt>
              </c:numCache>
            </c:numRef>
          </c:val>
          <c:extLst>
            <c:ext xmlns:c16="http://schemas.microsoft.com/office/drawing/2014/chart" uri="{C3380CC4-5D6E-409C-BE32-E72D297353CC}">
              <c16:uniqueId val="{00000004-CC5A-41FD-8842-01D657C18053}"/>
            </c:ext>
          </c:extLst>
        </c:ser>
        <c:ser>
          <c:idx val="3"/>
          <c:order val="1"/>
          <c:tx>
            <c:strRef>
              <c:f>'MSM CNDM use 2018 (2)'!$D$1</c:f>
              <c:strCache>
                <c:ptCount val="1"/>
                <c:pt idx="0">
                  <c:v>Consistent condom use *</c:v>
                </c:pt>
              </c:strCache>
            </c:strRef>
          </c:tx>
          <c:spPr>
            <a:solidFill>
              <a:srgbClr val="CDC884"/>
            </a:solidFill>
            <a:ln>
              <a:noFill/>
            </a:ln>
          </c:spPr>
          <c:invertIfNegative val="0"/>
          <c:dPt>
            <c:idx val="3"/>
            <c:invertIfNegative val="0"/>
            <c:bubble3D val="0"/>
            <c:extLst>
              <c:ext xmlns:c16="http://schemas.microsoft.com/office/drawing/2014/chart" uri="{C3380CC4-5D6E-409C-BE32-E72D297353CC}">
                <c16:uniqueId val="{00000005-CC5A-41FD-8842-01D657C18053}"/>
              </c:ext>
            </c:extLst>
          </c:dPt>
          <c:dPt>
            <c:idx val="10"/>
            <c:invertIfNegative val="0"/>
            <c:bubble3D val="0"/>
            <c:extLst>
              <c:ext xmlns:c16="http://schemas.microsoft.com/office/drawing/2014/chart" uri="{C3380CC4-5D6E-409C-BE32-E72D297353CC}">
                <c16:uniqueId val="{00000006-CC5A-41FD-8842-01D657C18053}"/>
              </c:ext>
            </c:extLst>
          </c:dPt>
          <c:dPt>
            <c:idx val="13"/>
            <c:invertIfNegative val="0"/>
            <c:bubble3D val="0"/>
            <c:spPr>
              <a:pattFill prst="wdUpDiag">
                <a:fgClr>
                  <a:srgbClr val="CDC884"/>
                </a:fgClr>
                <a:bgClr>
                  <a:sysClr val="window" lastClr="FFFFFF"/>
                </a:bgClr>
              </a:pattFill>
              <a:ln>
                <a:noFill/>
              </a:ln>
            </c:spPr>
            <c:extLst>
              <c:ext xmlns:c16="http://schemas.microsoft.com/office/drawing/2014/chart" uri="{C3380CC4-5D6E-409C-BE32-E72D297353CC}">
                <c16:uniqueId val="{00000008-CC5A-41FD-8842-01D657C18053}"/>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5A-41FD-8842-01D657C180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'MSM CNDM use 2018 (2)'!$B$2:$B$15</c:f>
              <c:strCache>
                <c:ptCount val="14"/>
                <c:pt idx="0">
                  <c:v>Angeles </c:v>
                </c:pt>
                <c:pt idx="1">
                  <c:v>Baguio </c:v>
                </c:pt>
                <c:pt idx="2">
                  <c:v>Cagayan de Oro </c:v>
                </c:pt>
                <c:pt idx="3">
                  <c:v>Cebu </c:v>
                </c:pt>
                <c:pt idx="4">
                  <c:v>Davao </c:v>
                </c:pt>
                <c:pt idx="5">
                  <c:v>General Santos </c:v>
                </c:pt>
                <c:pt idx="6">
                  <c:v>Iloilo </c:v>
                </c:pt>
                <c:pt idx="7">
                  <c:v>Mandaue </c:v>
                </c:pt>
                <c:pt idx="8">
                  <c:v>Pasay </c:v>
                </c:pt>
                <c:pt idx="9">
                  <c:v>Quezon </c:v>
                </c:pt>
                <c:pt idx="10">
                  <c:v>Taguig </c:v>
                </c:pt>
                <c:pt idx="11">
                  <c:v>Talisay </c:v>
                </c:pt>
                <c:pt idx="12">
                  <c:v>Zamboanga </c:v>
                </c:pt>
                <c:pt idx="13">
                  <c:v>Philippines</c:v>
                </c:pt>
              </c:strCache>
            </c:strRef>
          </c:cat>
          <c:val>
            <c:numRef>
              <c:f>'MSM CNDM use 2018 (2)'!$D$2:$D$15</c:f>
              <c:numCache>
                <c:formatCode>General</c:formatCode>
                <c:ptCount val="14"/>
                <c:pt idx="0">
                  <c:v>22</c:v>
                </c:pt>
                <c:pt idx="1">
                  <c:v>4</c:v>
                </c:pt>
                <c:pt idx="2">
                  <c:v>12</c:v>
                </c:pt>
                <c:pt idx="3">
                  <c:v>13</c:v>
                </c:pt>
                <c:pt idx="4">
                  <c:v>14</c:v>
                </c:pt>
                <c:pt idx="5">
                  <c:v>2</c:v>
                </c:pt>
                <c:pt idx="6">
                  <c:v>30</c:v>
                </c:pt>
                <c:pt idx="7">
                  <c:v>13</c:v>
                </c:pt>
                <c:pt idx="8">
                  <c:v>10</c:v>
                </c:pt>
                <c:pt idx="9">
                  <c:v>15</c:v>
                </c:pt>
                <c:pt idx="10">
                  <c:v>13</c:v>
                </c:pt>
                <c:pt idx="11">
                  <c:v>7</c:v>
                </c:pt>
                <c:pt idx="12">
                  <c:v>6</c:v>
                </c:pt>
                <c:pt idx="13">
                  <c:v>13</c:v>
                </c:pt>
              </c:numCache>
            </c:numRef>
          </c:val>
          <c:extLst>
            <c:ext xmlns:c16="http://schemas.microsoft.com/office/drawing/2014/chart" uri="{C3380CC4-5D6E-409C-BE32-E72D297353CC}">
              <c16:uniqueId val="{00000009-CC5A-41FD-8842-01D657C18053}"/>
            </c:ext>
          </c:extLst>
        </c:ser>
        <c:dLbls>
          <c:showLegendKey val="0"/>
          <c:showVal val="0"/>
          <c:showCatName val="0"/>
          <c:showSerName val="0"/>
          <c:showPercent val="0"/>
          <c:showBubbleSize val="0"/>
        </c:dLbls>
        <c:gapWidth val="72"/>
        <c:axId val="234130048"/>
        <c:axId val="234152320"/>
      </c:barChart>
      <c:scatterChart>
        <c:scatterStyle val="smoothMarker"/>
        <c:varyColors val="0"/>
        <c:ser>
          <c:idx val="1"/>
          <c:order val="2"/>
          <c:tx>
            <c:strRef>
              <c:f>'MSM CNDM use 2018 (2)'!$C$17</c:f>
              <c:strCache>
                <c:ptCount val="1"/>
                <c:pt idx="0">
                  <c:v>t</c:v>
                </c:pt>
              </c:strCache>
            </c:strRef>
          </c:tx>
          <c:spPr>
            <a:ln>
              <a:solidFill>
                <a:srgbClr val="E31837"/>
              </a:solidFill>
              <a:prstDash val="dash"/>
            </a:ln>
          </c:spPr>
          <c:marker>
            <c:symbol val="none"/>
          </c:marker>
          <c:xVal>
            <c:numRef>
              <c:f>'MSM CNDM use 2018 (2)'!$B$18:$B$19</c:f>
              <c:numCache>
                <c:formatCode>General</c:formatCode>
                <c:ptCount val="2"/>
                <c:pt idx="0">
                  <c:v>0</c:v>
                </c:pt>
                <c:pt idx="1">
                  <c:v>1</c:v>
                </c:pt>
              </c:numCache>
            </c:numRef>
          </c:xVal>
          <c:yVal>
            <c:numRef>
              <c:f>'MSM CNDM use 2018 (2)'!$C$18:$C$19</c:f>
              <c:numCache>
                <c:formatCode>General</c:formatCode>
                <c:ptCount val="2"/>
                <c:pt idx="0">
                  <c:v>90</c:v>
                </c:pt>
                <c:pt idx="1">
                  <c:v>90</c:v>
                </c:pt>
              </c:numCache>
            </c:numRef>
          </c:yVal>
          <c:smooth val="1"/>
          <c:extLst>
            <c:ext xmlns:c16="http://schemas.microsoft.com/office/drawing/2014/chart" uri="{C3380CC4-5D6E-409C-BE32-E72D297353CC}">
              <c16:uniqueId val="{0000000A-CC5A-41FD-8842-01D657C18053}"/>
            </c:ext>
          </c:extLst>
        </c:ser>
        <c:dLbls>
          <c:showLegendKey val="0"/>
          <c:showVal val="0"/>
          <c:showCatName val="0"/>
          <c:showSerName val="0"/>
          <c:showPercent val="0"/>
          <c:showBubbleSize val="0"/>
        </c:dLbls>
        <c:axId val="234157568"/>
        <c:axId val="234154624"/>
      </c:scatterChart>
      <c:catAx>
        <c:axId val="234130048"/>
        <c:scaling>
          <c:orientation val="minMax"/>
        </c:scaling>
        <c:delete val="0"/>
        <c:axPos val="b"/>
        <c:numFmt formatCode="General" sourceLinked="1"/>
        <c:majorTickMark val="out"/>
        <c:minorTickMark val="none"/>
        <c:tickLblPos val="nextTo"/>
        <c:crossAx val="234152320"/>
        <c:crosses val="autoZero"/>
        <c:auto val="1"/>
        <c:lblAlgn val="ctr"/>
        <c:lblOffset val="100"/>
        <c:noMultiLvlLbl val="0"/>
      </c:catAx>
      <c:valAx>
        <c:axId val="234152320"/>
        <c:scaling>
          <c:orientation val="minMax"/>
          <c:max val="10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6.8748439916517601E-3"/>
              <c:y val="1.0113044391869901E-2"/>
            </c:manualLayout>
          </c:layout>
          <c:overlay val="0"/>
        </c:title>
        <c:numFmt formatCode="General" sourceLinked="1"/>
        <c:majorTickMark val="out"/>
        <c:minorTickMark val="none"/>
        <c:tickLblPos val="nextTo"/>
        <c:crossAx val="234130048"/>
        <c:crosses val="autoZero"/>
        <c:crossBetween val="between"/>
        <c:majorUnit val="10"/>
      </c:valAx>
      <c:valAx>
        <c:axId val="234154624"/>
        <c:scaling>
          <c:orientation val="minMax"/>
        </c:scaling>
        <c:delete val="1"/>
        <c:axPos val="r"/>
        <c:numFmt formatCode="General" sourceLinked="1"/>
        <c:majorTickMark val="out"/>
        <c:minorTickMark val="none"/>
        <c:tickLblPos val="nextTo"/>
        <c:crossAx val="234157568"/>
        <c:crosses val="max"/>
        <c:crossBetween val="midCat"/>
      </c:valAx>
      <c:valAx>
        <c:axId val="234157568"/>
        <c:scaling>
          <c:orientation val="minMax"/>
          <c:max val="1"/>
          <c:min val="0"/>
        </c:scaling>
        <c:delete val="1"/>
        <c:axPos val="t"/>
        <c:numFmt formatCode="General" sourceLinked="1"/>
        <c:majorTickMark val="out"/>
        <c:minorTickMark val="none"/>
        <c:tickLblPos val="nextTo"/>
        <c:crossAx val="234154624"/>
        <c:crosses val="max"/>
        <c:crossBetween val="midCat"/>
        <c:majorUnit val="0.2"/>
      </c:valAx>
    </c:plotArea>
    <c:legend>
      <c:legendPos val="b"/>
      <c:legendEntry>
        <c:idx val="2"/>
        <c:delete val="1"/>
      </c:legendEntry>
      <c:layout>
        <c:manualLayout>
          <c:xMode val="edge"/>
          <c:yMode val="edge"/>
          <c:x val="1.0570260679943327E-2"/>
          <c:y val="0.92880230201889624"/>
          <c:w val="0.62950812414648727"/>
          <c:h val="4.8583496262424454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Sheet2!$C$2</c:f>
              <c:strCache>
                <c:ptCount val="1"/>
                <c:pt idx="0">
                  <c:v>Percent</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Sheet2!$B$3:$B$9</c:f>
              <c:strCache>
                <c:ptCount val="7"/>
                <c:pt idx="0">
                  <c:v>With a paying
 TGW</c:v>
                </c:pt>
                <c:pt idx="1">
                  <c:v>With a one-time
 sex partner</c:v>
                </c:pt>
                <c:pt idx="2">
                  <c:v>With a paid 
sex partner</c:v>
                </c:pt>
                <c:pt idx="3">
                  <c:v>With a paying
 sex partner</c:v>
                </c:pt>
                <c:pt idx="4">
                  <c:v>With a paid 
TGW</c:v>
                </c:pt>
                <c:pt idx="5">
                  <c:v>With a fuckbuddy</c:v>
                </c:pt>
                <c:pt idx="6">
                  <c:v>With a boyfriend</c:v>
                </c:pt>
              </c:strCache>
            </c:strRef>
          </c:cat>
          <c:val>
            <c:numRef>
              <c:f>Sheet2!$C$3:$C$9</c:f>
              <c:numCache>
                <c:formatCode>0</c:formatCode>
                <c:ptCount val="7"/>
                <c:pt idx="0">
                  <c:v>37.200000000000003</c:v>
                </c:pt>
                <c:pt idx="1">
                  <c:v>28.7</c:v>
                </c:pt>
                <c:pt idx="2">
                  <c:v>27.5</c:v>
                </c:pt>
                <c:pt idx="3">
                  <c:v>27.4</c:v>
                </c:pt>
                <c:pt idx="4">
                  <c:v>25.5</c:v>
                </c:pt>
                <c:pt idx="5">
                  <c:v>24.9</c:v>
                </c:pt>
                <c:pt idx="6">
                  <c:v>21.3</c:v>
                </c:pt>
              </c:numCache>
            </c:numRef>
          </c:val>
          <c:extLst>
            <c:ext xmlns:c16="http://schemas.microsoft.com/office/drawing/2014/chart" uri="{C3380CC4-5D6E-409C-BE32-E72D297353CC}">
              <c16:uniqueId val="{00000000-3490-41FC-B099-D585797133C3}"/>
            </c:ext>
          </c:extLst>
        </c:ser>
        <c:dLbls>
          <c:showLegendKey val="0"/>
          <c:showVal val="0"/>
          <c:showCatName val="0"/>
          <c:showSerName val="0"/>
          <c:showPercent val="0"/>
          <c:showBubbleSize val="0"/>
        </c:dLbls>
        <c:gapWidth val="139"/>
        <c:overlap val="-10"/>
        <c:axId val="636884968"/>
        <c:axId val="636883656"/>
      </c:barChart>
      <c:catAx>
        <c:axId val="636884968"/>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3656"/>
        <c:crosses val="autoZero"/>
        <c:auto val="1"/>
        <c:lblAlgn val="ctr"/>
        <c:lblOffset val="100"/>
        <c:noMultiLvlLbl val="0"/>
      </c:catAx>
      <c:valAx>
        <c:axId val="636883656"/>
        <c:scaling>
          <c:orientation val="minMax"/>
          <c:max val="100"/>
        </c:scaling>
        <c:delete val="0"/>
        <c:axPos val="l"/>
        <c:majorGridlines>
          <c:spPr>
            <a:ln w="9525" cap="flat" cmpd="sng" algn="ctr">
              <a:solidFill>
                <a:schemeClr val="bg1">
                  <a:lumMod val="6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a:p>
                <a:pPr>
                  <a:defRPr/>
                </a:pPr>
                <a:endParaRPr lang="en-US"/>
              </a:p>
            </c:rich>
          </c:tx>
          <c:layout>
            <c:manualLayout>
              <c:xMode val="edge"/>
              <c:yMode val="edge"/>
              <c:x val="4.6620050898450059E-3"/>
              <c:y val="1.5924885224917838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4968"/>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11142080691241"/>
          <c:y val="0.14178491487408984"/>
          <c:w val="0.778036025364086"/>
          <c:h val="0.68820720233035615"/>
        </c:manualLayout>
      </c:layout>
      <c:areaChart>
        <c:grouping val="standard"/>
        <c:varyColors val="0"/>
        <c:ser>
          <c:idx val="0"/>
          <c:order val="0"/>
          <c:tx>
            <c:strRef>
              <c:f>'PHL (2)'!$R$31</c:f>
              <c:strCache>
                <c:ptCount val="1"/>
                <c:pt idx="0">
                  <c:v>New HIV infections</c:v>
                </c:pt>
              </c:strCache>
            </c:strRef>
          </c:tx>
          <c:spPr>
            <a:solidFill>
              <a:srgbClr val="FF7C80"/>
            </a:solidFill>
            <a:ln w="25400">
              <a:noFill/>
            </a:ln>
          </c:spPr>
          <c:cat>
            <c:numRef>
              <c:f>'PHL (2)'!$Q$32:$Q$44</c:f>
              <c:numCache>
                <c:formatCode>General</c:formatCode>
                <c:ptCount val="13"/>
                <c:pt idx="0">
                  <c:v>2010</c:v>
                </c:pt>
                <c:pt idx="12">
                  <c:v>2022</c:v>
                </c:pt>
              </c:numCache>
            </c:numRef>
          </c:cat>
          <c:val>
            <c:numRef>
              <c:f>'PHL (2)'!$R$32:$R$44</c:f>
              <c:numCache>
                <c:formatCode>General</c:formatCode>
                <c:ptCount val="13"/>
                <c:pt idx="0">
                  <c:v>4709</c:v>
                </c:pt>
                <c:pt idx="1">
                  <c:v>5367</c:v>
                </c:pt>
                <c:pt idx="2">
                  <c:v>6131</c:v>
                </c:pt>
                <c:pt idx="3">
                  <c:v>7406</c:v>
                </c:pt>
                <c:pt idx="4">
                  <c:v>8870</c:v>
                </c:pt>
                <c:pt idx="5">
                  <c:v>10159</c:v>
                </c:pt>
                <c:pt idx="6">
                  <c:v>11388</c:v>
                </c:pt>
                <c:pt idx="7">
                  <c:v>12945</c:v>
                </c:pt>
                <c:pt idx="8">
                  <c:v>14675</c:v>
                </c:pt>
                <c:pt idx="9">
                  <c:v>16358</c:v>
                </c:pt>
                <c:pt idx="10">
                  <c:v>18499</c:v>
                </c:pt>
                <c:pt idx="11">
                  <c:v>21483</c:v>
                </c:pt>
                <c:pt idx="12">
                  <c:v>24372</c:v>
                </c:pt>
              </c:numCache>
            </c:numRef>
          </c:val>
          <c:extLst>
            <c:ext xmlns:c16="http://schemas.microsoft.com/office/drawing/2014/chart" uri="{C3380CC4-5D6E-409C-BE32-E72D297353CC}">
              <c16:uniqueId val="{00000000-0C5F-4758-8B96-F8716B6B114E}"/>
            </c:ext>
          </c:extLst>
        </c:ser>
        <c:ser>
          <c:idx val="1"/>
          <c:order val="1"/>
          <c:tx>
            <c:strRef>
              <c:f>'PHL (2)'!$S$31</c:f>
              <c:strCache>
                <c:ptCount val="1"/>
              </c:strCache>
            </c:strRef>
          </c:tx>
          <c:spPr>
            <a:solidFill>
              <a:sysClr val="window" lastClr="FFFFFF"/>
            </a:solidFill>
            <a:ln w="25400">
              <a:solidFill>
                <a:sysClr val="window" lastClr="FFFFFF"/>
              </a:solidFill>
            </a:ln>
          </c:spPr>
          <c:cat>
            <c:numRef>
              <c:f>'PHL (2)'!$Q$32:$Q$44</c:f>
              <c:numCache>
                <c:formatCode>General</c:formatCode>
                <c:ptCount val="13"/>
                <c:pt idx="0">
                  <c:v>2010</c:v>
                </c:pt>
                <c:pt idx="12">
                  <c:v>2022</c:v>
                </c:pt>
              </c:numCache>
            </c:numRef>
          </c:cat>
          <c:val>
            <c:numRef>
              <c:f>'PHL (2)'!$S$32:$S$44</c:f>
              <c:numCache>
                <c:formatCode>General</c:formatCode>
                <c:ptCount val="13"/>
                <c:pt idx="0">
                  <c:v>4709</c:v>
                </c:pt>
                <c:pt idx="1">
                  <c:v>4709</c:v>
                </c:pt>
                <c:pt idx="2">
                  <c:v>4709</c:v>
                </c:pt>
                <c:pt idx="3">
                  <c:v>4709</c:v>
                </c:pt>
                <c:pt idx="4">
                  <c:v>4709</c:v>
                </c:pt>
                <c:pt idx="5">
                  <c:v>4709</c:v>
                </c:pt>
                <c:pt idx="6">
                  <c:v>4709</c:v>
                </c:pt>
                <c:pt idx="7">
                  <c:v>4709</c:v>
                </c:pt>
                <c:pt idx="8">
                  <c:v>4709</c:v>
                </c:pt>
                <c:pt idx="9">
                  <c:v>4709</c:v>
                </c:pt>
                <c:pt idx="10">
                  <c:v>4709</c:v>
                </c:pt>
                <c:pt idx="11">
                  <c:v>4709</c:v>
                </c:pt>
                <c:pt idx="12">
                  <c:v>4709</c:v>
                </c:pt>
              </c:numCache>
            </c:numRef>
          </c:val>
          <c:extLst>
            <c:ext xmlns:c16="http://schemas.microsoft.com/office/drawing/2014/chart" uri="{C3380CC4-5D6E-409C-BE32-E72D297353CC}">
              <c16:uniqueId val="{00000001-0C5F-4758-8B96-F8716B6B114E}"/>
            </c:ext>
          </c:extLst>
        </c:ser>
        <c:dLbls>
          <c:showLegendKey val="0"/>
          <c:showVal val="0"/>
          <c:showCatName val="0"/>
          <c:showSerName val="0"/>
          <c:showPercent val="0"/>
          <c:showBubbleSize val="0"/>
        </c:dLbls>
        <c:axId val="203695232"/>
        <c:axId val="203696768"/>
      </c:areaChart>
      <c:catAx>
        <c:axId val="203695232"/>
        <c:scaling>
          <c:orientation val="minMax"/>
        </c:scaling>
        <c:delete val="0"/>
        <c:axPos val="b"/>
        <c:numFmt formatCode="General" sourceLinked="1"/>
        <c:majorTickMark val="none"/>
        <c:minorTickMark val="none"/>
        <c:tickLblPos val="nextTo"/>
        <c:spPr>
          <a:ln/>
        </c:spPr>
        <c:crossAx val="203696768"/>
        <c:crosses val="autoZero"/>
        <c:auto val="1"/>
        <c:lblAlgn val="ctr"/>
        <c:lblOffset val="100"/>
        <c:noMultiLvlLbl val="0"/>
      </c:catAx>
      <c:valAx>
        <c:axId val="203696768"/>
        <c:scaling>
          <c:orientation val="minMax"/>
          <c:max val="25000"/>
        </c:scaling>
        <c:delete val="0"/>
        <c:axPos val="l"/>
        <c:title>
          <c:tx>
            <c:rich>
              <a:bodyPr rot="-5400000" vert="horz"/>
              <a:lstStyle/>
              <a:p>
                <a:pPr>
                  <a:defRPr/>
                </a:pPr>
                <a:r>
                  <a:rPr lang="en-GB"/>
                  <a:t>New HIV infections</a:t>
                </a:r>
              </a:p>
            </c:rich>
          </c:tx>
          <c:layout>
            <c:manualLayout>
              <c:xMode val="edge"/>
              <c:yMode val="edge"/>
              <c:x val="1.4971491794072518E-2"/>
              <c:y val="0.29709345716996954"/>
            </c:manualLayout>
          </c:layout>
          <c:overlay val="0"/>
        </c:title>
        <c:numFmt formatCode="General" sourceLinked="1"/>
        <c:majorTickMark val="out"/>
        <c:minorTickMark val="none"/>
        <c:tickLblPos val="nextTo"/>
        <c:spPr>
          <a:ln/>
        </c:spPr>
        <c:crossAx val="203695232"/>
        <c:crosses val="autoZero"/>
        <c:crossBetween val="midCat"/>
      </c:valAx>
      <c:spPr>
        <a:noFill/>
        <a:ln w="25400">
          <a:noFill/>
        </a:ln>
      </c:spPr>
    </c:plotArea>
    <c:plotVisOnly val="1"/>
    <c:dispBlanksAs val="zero"/>
    <c:showDLblsOverMax val="0"/>
  </c:chart>
  <c:spPr>
    <a:ln>
      <a:no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'MSM cndm use by age'!$B$6</c:f>
              <c:strCache>
                <c:ptCount val="1"/>
                <c:pt idx="0">
                  <c:v>&lt;25 yr</c:v>
                </c:pt>
              </c:strCache>
            </c:strRef>
          </c:tx>
          <c:spPr>
            <a:ln w="38100">
              <a:solidFill>
                <a:srgbClr val="F26B73"/>
              </a:solidFill>
            </a:ln>
          </c:spPr>
          <c:marker>
            <c:symbol val="none"/>
          </c:marker>
          <c:dLbls>
            <c:dLbl>
              <c:idx val="2"/>
              <c:layout>
                <c:manualLayout>
                  <c:x val="-1.3227513227513227E-3"/>
                  <c:y val="2.7858602117253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1F-407C-AFE3-49210879C4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'MSM cndm use by age'!$C$5:$E$5</c:f>
              <c:numCache>
                <c:formatCode>General</c:formatCode>
                <c:ptCount val="3"/>
                <c:pt idx="0">
                  <c:v>2013</c:v>
                </c:pt>
                <c:pt idx="1">
                  <c:v>2015</c:v>
                </c:pt>
                <c:pt idx="2">
                  <c:v>2018</c:v>
                </c:pt>
              </c:numCache>
            </c:numRef>
          </c:cat>
          <c:val>
            <c:numRef>
              <c:f>'MSM cndm use by age'!$C$6:$E$6</c:f>
              <c:numCache>
                <c:formatCode>0</c:formatCode>
                <c:ptCount val="3"/>
                <c:pt idx="0">
                  <c:v>38</c:v>
                </c:pt>
                <c:pt idx="1">
                  <c:v>47.5</c:v>
                </c:pt>
                <c:pt idx="2">
                  <c:v>38.06</c:v>
                </c:pt>
              </c:numCache>
            </c:numRef>
          </c:val>
          <c:smooth val="0"/>
          <c:extLst>
            <c:ext xmlns:c16="http://schemas.microsoft.com/office/drawing/2014/chart" uri="{C3380CC4-5D6E-409C-BE32-E72D297353CC}">
              <c16:uniqueId val="{00000000-AE1F-407C-AFE3-49210879C45F}"/>
            </c:ext>
          </c:extLst>
        </c:ser>
        <c:ser>
          <c:idx val="1"/>
          <c:order val="1"/>
          <c:tx>
            <c:strRef>
              <c:f>'MSM cndm use by age'!$B$7</c:f>
              <c:strCache>
                <c:ptCount val="1"/>
                <c:pt idx="0">
                  <c:v>25+ yr</c:v>
                </c:pt>
              </c:strCache>
            </c:strRef>
          </c:tx>
          <c:spPr>
            <a:ln w="38100">
              <a:solidFill>
                <a:srgbClr val="00A99A"/>
              </a:solidFill>
            </a:ln>
          </c:spPr>
          <c:marker>
            <c:symbol val="none"/>
          </c:marker>
          <c:dLbls>
            <c:dLbl>
              <c:idx val="2"/>
              <c:layout>
                <c:manualLayout>
                  <c:x val="-1.3227513227513227E-3"/>
                  <c:y val="-1.85724014115026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1F-407C-AFE3-49210879C4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'MSM cndm use by age'!$C$5:$E$5</c:f>
              <c:numCache>
                <c:formatCode>General</c:formatCode>
                <c:ptCount val="3"/>
                <c:pt idx="0">
                  <c:v>2013</c:v>
                </c:pt>
                <c:pt idx="1">
                  <c:v>2015</c:v>
                </c:pt>
                <c:pt idx="2">
                  <c:v>2018</c:v>
                </c:pt>
              </c:numCache>
            </c:numRef>
          </c:cat>
          <c:val>
            <c:numRef>
              <c:f>'MSM cndm use by age'!$C$7:$E$7</c:f>
              <c:numCache>
                <c:formatCode>0</c:formatCode>
                <c:ptCount val="3"/>
                <c:pt idx="0">
                  <c:v>45</c:v>
                </c:pt>
                <c:pt idx="1">
                  <c:v>52.7</c:v>
                </c:pt>
                <c:pt idx="2">
                  <c:v>42.98</c:v>
                </c:pt>
              </c:numCache>
            </c:numRef>
          </c:val>
          <c:smooth val="0"/>
          <c:extLst>
            <c:ext xmlns:c16="http://schemas.microsoft.com/office/drawing/2014/chart" uri="{C3380CC4-5D6E-409C-BE32-E72D297353CC}">
              <c16:uniqueId val="{00000001-AE1F-407C-AFE3-49210879C45F}"/>
            </c:ext>
          </c:extLst>
        </c:ser>
        <c:ser>
          <c:idx val="2"/>
          <c:order val="2"/>
          <c:tx>
            <c:strRef>
              <c:f>'MSM cndm use by age'!$B$8</c:f>
              <c:strCache>
                <c:ptCount val="1"/>
                <c:pt idx="0">
                  <c:v>All ages</c:v>
                </c:pt>
              </c:strCache>
            </c:strRef>
          </c:tx>
          <c:spPr>
            <a:ln w="38100">
              <a:solidFill>
                <a:srgbClr val="CDC884"/>
              </a:solidFill>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1F-407C-AFE3-49210879C4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'MSM cndm use by age'!$C$5:$E$5</c:f>
              <c:numCache>
                <c:formatCode>General</c:formatCode>
                <c:ptCount val="3"/>
                <c:pt idx="0">
                  <c:v>2013</c:v>
                </c:pt>
                <c:pt idx="1">
                  <c:v>2015</c:v>
                </c:pt>
                <c:pt idx="2">
                  <c:v>2018</c:v>
                </c:pt>
              </c:numCache>
            </c:numRef>
          </c:cat>
          <c:val>
            <c:numRef>
              <c:f>'MSM cndm use by age'!$C$8:$E$8</c:f>
              <c:numCache>
                <c:formatCode>0</c:formatCode>
                <c:ptCount val="3"/>
                <c:pt idx="0">
                  <c:v>40.700000000000003</c:v>
                </c:pt>
                <c:pt idx="1">
                  <c:v>49.8</c:v>
                </c:pt>
                <c:pt idx="2">
                  <c:v>40.1</c:v>
                </c:pt>
              </c:numCache>
            </c:numRef>
          </c:val>
          <c:smooth val="0"/>
          <c:extLst>
            <c:ext xmlns:c16="http://schemas.microsoft.com/office/drawing/2014/chart" uri="{C3380CC4-5D6E-409C-BE32-E72D297353CC}">
              <c16:uniqueId val="{00000002-AE1F-407C-AFE3-49210879C45F}"/>
            </c:ext>
          </c:extLst>
        </c:ser>
        <c:dLbls>
          <c:showLegendKey val="0"/>
          <c:showVal val="0"/>
          <c:showCatName val="0"/>
          <c:showSerName val="0"/>
          <c:showPercent val="0"/>
          <c:showBubbleSize val="0"/>
        </c:dLbls>
        <c:marker val="1"/>
        <c:smooth val="0"/>
        <c:axId val="103781888"/>
        <c:axId val="103783424"/>
      </c:lineChart>
      <c:scatterChart>
        <c:scatterStyle val="smoothMarker"/>
        <c:varyColors val="0"/>
        <c:ser>
          <c:idx val="3"/>
          <c:order val="3"/>
          <c:tx>
            <c:strRef>
              <c:f>'MSM cndm use by age'!$K$3</c:f>
              <c:strCache>
                <c:ptCount val="1"/>
                <c:pt idx="0">
                  <c:v>Target</c:v>
                </c:pt>
              </c:strCache>
            </c:strRef>
          </c:tx>
          <c:spPr>
            <a:ln w="25400">
              <a:solidFill>
                <a:srgbClr val="E31837"/>
              </a:solidFill>
              <a:prstDash val="dash"/>
            </a:ln>
          </c:spPr>
          <c:marker>
            <c:symbol val="none"/>
          </c:marker>
          <c:xVal>
            <c:numRef>
              <c:f>'MSM cndm use by age'!$J$4:$J$5</c:f>
              <c:numCache>
                <c:formatCode>General</c:formatCode>
                <c:ptCount val="2"/>
                <c:pt idx="0">
                  <c:v>0</c:v>
                </c:pt>
                <c:pt idx="1">
                  <c:v>1</c:v>
                </c:pt>
              </c:numCache>
            </c:numRef>
          </c:xVal>
          <c:yVal>
            <c:numRef>
              <c:f>'MSM cndm use by age'!$K$4:$K$5</c:f>
              <c:numCache>
                <c:formatCode>General</c:formatCode>
                <c:ptCount val="2"/>
                <c:pt idx="0">
                  <c:v>90</c:v>
                </c:pt>
                <c:pt idx="1">
                  <c:v>90</c:v>
                </c:pt>
              </c:numCache>
            </c:numRef>
          </c:yVal>
          <c:smooth val="1"/>
          <c:extLst>
            <c:ext xmlns:c16="http://schemas.microsoft.com/office/drawing/2014/chart" uri="{C3380CC4-5D6E-409C-BE32-E72D297353CC}">
              <c16:uniqueId val="{00000003-AE1F-407C-AFE3-49210879C45F}"/>
            </c:ext>
          </c:extLst>
        </c:ser>
        <c:dLbls>
          <c:showLegendKey val="0"/>
          <c:showVal val="0"/>
          <c:showCatName val="0"/>
          <c:showSerName val="0"/>
          <c:showPercent val="0"/>
          <c:showBubbleSize val="0"/>
        </c:dLbls>
        <c:axId val="789023176"/>
        <c:axId val="789021864"/>
      </c:scatterChart>
      <c:catAx>
        <c:axId val="103781888"/>
        <c:scaling>
          <c:orientation val="minMax"/>
        </c:scaling>
        <c:delete val="0"/>
        <c:axPos val="b"/>
        <c:numFmt formatCode="General" sourceLinked="0"/>
        <c:majorTickMark val="out"/>
        <c:minorTickMark val="none"/>
        <c:tickLblPos val="nextTo"/>
        <c:crossAx val="103783424"/>
        <c:crosses val="autoZero"/>
        <c:auto val="1"/>
        <c:lblAlgn val="ctr"/>
        <c:lblOffset val="100"/>
        <c:noMultiLvlLbl val="0"/>
      </c:catAx>
      <c:valAx>
        <c:axId val="103783424"/>
        <c:scaling>
          <c:orientation val="minMax"/>
          <c:max val="100"/>
          <c:min val="0"/>
        </c:scaling>
        <c:delete val="0"/>
        <c:axPos val="l"/>
        <c:title>
          <c:tx>
            <c:rich>
              <a:bodyPr rot="0" vert="horz"/>
              <a:lstStyle/>
              <a:p>
                <a:pPr>
                  <a:defRPr/>
                </a:pPr>
                <a:r>
                  <a:rPr lang="en-US"/>
                  <a:t>%</a:t>
                </a:r>
              </a:p>
            </c:rich>
          </c:tx>
          <c:layout>
            <c:manualLayout>
              <c:xMode val="edge"/>
              <c:yMode val="edge"/>
              <c:x val="1.0922882514292742E-2"/>
              <c:y val="0.16811790108358579"/>
            </c:manualLayout>
          </c:layout>
          <c:overlay val="0"/>
        </c:title>
        <c:numFmt formatCode="0" sourceLinked="1"/>
        <c:majorTickMark val="out"/>
        <c:minorTickMark val="none"/>
        <c:tickLblPos val="nextTo"/>
        <c:crossAx val="103781888"/>
        <c:crosses val="autoZero"/>
        <c:crossBetween val="between"/>
        <c:majorUnit val="10"/>
      </c:valAx>
      <c:valAx>
        <c:axId val="789021864"/>
        <c:scaling>
          <c:orientation val="minMax"/>
        </c:scaling>
        <c:delete val="1"/>
        <c:axPos val="r"/>
        <c:numFmt formatCode="General" sourceLinked="1"/>
        <c:majorTickMark val="out"/>
        <c:minorTickMark val="none"/>
        <c:tickLblPos val="nextTo"/>
        <c:crossAx val="789023176"/>
        <c:crosses val="max"/>
        <c:crossBetween val="midCat"/>
      </c:valAx>
      <c:valAx>
        <c:axId val="789023176"/>
        <c:scaling>
          <c:orientation val="minMax"/>
          <c:max val="1"/>
        </c:scaling>
        <c:delete val="1"/>
        <c:axPos val="t"/>
        <c:numFmt formatCode="General" sourceLinked="1"/>
        <c:majorTickMark val="out"/>
        <c:minorTickMark val="none"/>
        <c:tickLblPos val="nextTo"/>
        <c:crossAx val="789021864"/>
        <c:crosses val="max"/>
        <c:crossBetween val="midCat"/>
      </c:valAx>
    </c:plotArea>
    <c:legend>
      <c:legendPos val="t"/>
      <c:legendEntry>
        <c:idx val="3"/>
        <c:delete val="1"/>
      </c:legendEntry>
      <c:layout>
        <c:manualLayout>
          <c:xMode val="edge"/>
          <c:yMode val="edge"/>
          <c:x val="0.34080573261675623"/>
          <c:y val="5.6394780034034794E-2"/>
          <c:w val="0.46378390022675731"/>
          <c:h val="5.698454469507101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5318655556405E-2"/>
          <c:y val="0.15501362810417929"/>
          <c:w val="0.88566878169355046"/>
          <c:h val="0.53704976781748437"/>
        </c:manualLayout>
      </c:layout>
      <c:barChart>
        <c:barDir val="col"/>
        <c:grouping val="clustered"/>
        <c:varyColors val="0"/>
        <c:ser>
          <c:idx val="0"/>
          <c:order val="0"/>
          <c:tx>
            <c:strRef>
              <c:f>Sheet1!$C$2</c:f>
              <c:strCache>
                <c:ptCount val="1"/>
                <c:pt idx="0">
                  <c:v>Male 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Sheet1!$A$3:$B$12</c:f>
              <c:multiLvlStrCache>
                <c:ptCount val="10"/>
                <c:lvl>
                  <c:pt idx="0">
                    <c:v>Mandaue </c:v>
                  </c:pt>
                  <c:pt idx="1">
                    <c:v>Cebu </c:v>
                  </c:pt>
                  <c:pt idx="2">
                    <c:v>Cebu </c:v>
                  </c:pt>
                  <c:pt idx="3">
                    <c:v>Cebu </c:v>
                  </c:pt>
                  <c:pt idx="4">
                    <c:v>Mandaue </c:v>
                  </c:pt>
                  <c:pt idx="5">
                    <c:v>Mandaue </c:v>
                  </c:pt>
                  <c:pt idx="6">
                    <c:v>Cebu </c:v>
                  </c:pt>
                  <c:pt idx="7">
                    <c:v>Cebu *</c:v>
                  </c:pt>
                  <c:pt idx="8">
                    <c:v>Cebu </c:v>
                  </c:pt>
                  <c:pt idx="9">
                    <c:v>Mandaue </c:v>
                  </c:pt>
                </c:lvl>
                <c:lvl>
                  <c:pt idx="0">
                    <c:v>with non-paying male partner *</c:v>
                  </c:pt>
                  <c:pt idx="3">
                    <c:v>with non-paying female partner *</c:v>
                  </c:pt>
                  <c:pt idx="5">
                    <c:v>with female client **</c:v>
                  </c:pt>
                  <c:pt idx="7">
                    <c:v>with male client</c:v>
                  </c:pt>
                </c:lvl>
              </c:multiLvlStrCache>
            </c:multiLvlStrRef>
          </c:cat>
          <c:val>
            <c:numRef>
              <c:f>Sheet1!$C$3:$C$12</c:f>
              <c:numCache>
                <c:formatCode>General</c:formatCode>
                <c:ptCount val="10"/>
                <c:pt idx="0">
                  <c:v>37</c:v>
                </c:pt>
                <c:pt idx="1">
                  <c:v>27</c:v>
                </c:pt>
                <c:pt idx="3">
                  <c:v>54</c:v>
                </c:pt>
                <c:pt idx="4">
                  <c:v>37</c:v>
                </c:pt>
                <c:pt idx="5">
                  <c:v>100</c:v>
                </c:pt>
                <c:pt idx="6">
                  <c:v>32</c:v>
                </c:pt>
                <c:pt idx="8">
                  <c:v>50</c:v>
                </c:pt>
                <c:pt idx="9">
                  <c:v>49</c:v>
                </c:pt>
              </c:numCache>
            </c:numRef>
          </c:val>
          <c:extLst>
            <c:ext xmlns:c16="http://schemas.microsoft.com/office/drawing/2014/chart" uri="{C3380CC4-5D6E-409C-BE32-E72D297353CC}">
              <c16:uniqueId val="{00000000-EEEA-44FA-A60D-C68215E4E43D}"/>
            </c:ext>
          </c:extLst>
        </c:ser>
        <c:ser>
          <c:idx val="1"/>
          <c:order val="1"/>
          <c:tx>
            <c:strRef>
              <c:f>Sheet1!$D$2</c:f>
              <c:strCache>
                <c:ptCount val="1"/>
                <c:pt idx="0">
                  <c:v>Female PWID</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Sheet1!$A$3:$B$12</c:f>
              <c:multiLvlStrCache>
                <c:ptCount val="10"/>
                <c:lvl>
                  <c:pt idx="0">
                    <c:v>Mandaue </c:v>
                  </c:pt>
                  <c:pt idx="1">
                    <c:v>Cebu </c:v>
                  </c:pt>
                  <c:pt idx="2">
                    <c:v>Cebu </c:v>
                  </c:pt>
                  <c:pt idx="3">
                    <c:v>Cebu </c:v>
                  </c:pt>
                  <c:pt idx="4">
                    <c:v>Mandaue </c:v>
                  </c:pt>
                  <c:pt idx="5">
                    <c:v>Mandaue </c:v>
                  </c:pt>
                  <c:pt idx="6">
                    <c:v>Cebu </c:v>
                  </c:pt>
                  <c:pt idx="7">
                    <c:v>Cebu *</c:v>
                  </c:pt>
                  <c:pt idx="8">
                    <c:v>Cebu </c:v>
                  </c:pt>
                  <c:pt idx="9">
                    <c:v>Mandaue </c:v>
                  </c:pt>
                </c:lvl>
                <c:lvl>
                  <c:pt idx="0">
                    <c:v>with non-paying male partner *</c:v>
                  </c:pt>
                  <c:pt idx="3">
                    <c:v>with non-paying female partner *</c:v>
                  </c:pt>
                  <c:pt idx="5">
                    <c:v>with female client **</c:v>
                  </c:pt>
                  <c:pt idx="7">
                    <c:v>with male client</c:v>
                  </c:pt>
                </c:lvl>
              </c:multiLvlStrCache>
            </c:multiLvlStrRef>
          </c:cat>
          <c:val>
            <c:numRef>
              <c:f>Sheet1!$D$3:$D$12</c:f>
              <c:numCache>
                <c:formatCode>General</c:formatCode>
                <c:ptCount val="10"/>
                <c:pt idx="2">
                  <c:v>16</c:v>
                </c:pt>
                <c:pt idx="7">
                  <c:v>87</c:v>
                </c:pt>
              </c:numCache>
            </c:numRef>
          </c:val>
          <c:extLst>
            <c:ext xmlns:c16="http://schemas.microsoft.com/office/drawing/2014/chart" uri="{C3380CC4-5D6E-409C-BE32-E72D297353CC}">
              <c16:uniqueId val="{00000001-EEEA-44FA-A60D-C68215E4E43D}"/>
            </c:ext>
          </c:extLst>
        </c:ser>
        <c:dLbls>
          <c:showLegendKey val="0"/>
          <c:showVal val="0"/>
          <c:showCatName val="0"/>
          <c:showSerName val="0"/>
          <c:showPercent val="0"/>
          <c:showBubbleSize val="0"/>
        </c:dLbls>
        <c:gapWidth val="150"/>
        <c:overlap val="100"/>
        <c:axId val="215841792"/>
        <c:axId val="215843584"/>
      </c:barChart>
      <c:scatterChart>
        <c:scatterStyle val="lineMarker"/>
        <c:varyColors val="0"/>
        <c:ser>
          <c:idx val="2"/>
          <c:order val="2"/>
          <c:tx>
            <c:strRef>
              <c:f>Sheet1!$J$4</c:f>
              <c:strCache>
                <c:ptCount val="1"/>
              </c:strCache>
            </c:strRef>
          </c:tx>
          <c:spPr>
            <a:ln w="15875">
              <a:solidFill>
                <a:srgbClr val="E31837"/>
              </a:solidFill>
              <a:prstDash val="dash"/>
            </a:ln>
          </c:spPr>
          <c:marker>
            <c:symbol val="none"/>
          </c:marker>
          <c:xVal>
            <c:numRef>
              <c:f>Sheet1!$I$5:$I$6</c:f>
              <c:numCache>
                <c:formatCode>General</c:formatCode>
                <c:ptCount val="2"/>
                <c:pt idx="0">
                  <c:v>0</c:v>
                </c:pt>
                <c:pt idx="1">
                  <c:v>1</c:v>
                </c:pt>
              </c:numCache>
            </c:numRef>
          </c:xVal>
          <c:yVal>
            <c:numRef>
              <c:f>Sheet1!$J$5:$J$6</c:f>
              <c:numCache>
                <c:formatCode>General</c:formatCode>
                <c:ptCount val="2"/>
                <c:pt idx="0">
                  <c:v>90</c:v>
                </c:pt>
                <c:pt idx="1">
                  <c:v>90</c:v>
                </c:pt>
              </c:numCache>
            </c:numRef>
          </c:yVal>
          <c:smooth val="0"/>
          <c:extLst>
            <c:ext xmlns:c16="http://schemas.microsoft.com/office/drawing/2014/chart" uri="{C3380CC4-5D6E-409C-BE32-E72D297353CC}">
              <c16:uniqueId val="{00000002-EEEA-44FA-A60D-C68215E4E43D}"/>
            </c:ext>
          </c:extLst>
        </c:ser>
        <c:dLbls>
          <c:showLegendKey val="0"/>
          <c:showVal val="0"/>
          <c:showCatName val="0"/>
          <c:showSerName val="0"/>
          <c:showPercent val="0"/>
          <c:showBubbleSize val="0"/>
        </c:dLbls>
        <c:axId val="215863680"/>
        <c:axId val="215845504"/>
      </c:scatterChart>
      <c:catAx>
        <c:axId val="215841792"/>
        <c:scaling>
          <c:orientation val="minMax"/>
        </c:scaling>
        <c:delete val="0"/>
        <c:axPos val="b"/>
        <c:numFmt formatCode="General" sourceLinked="0"/>
        <c:majorTickMark val="out"/>
        <c:minorTickMark val="none"/>
        <c:tickLblPos val="nextTo"/>
        <c:crossAx val="215843584"/>
        <c:crosses val="autoZero"/>
        <c:auto val="1"/>
        <c:lblAlgn val="ctr"/>
        <c:lblOffset val="100"/>
        <c:noMultiLvlLbl val="0"/>
      </c:catAx>
      <c:valAx>
        <c:axId val="215843584"/>
        <c:scaling>
          <c:orientation val="minMax"/>
          <c:max val="100"/>
          <c:min val="0"/>
        </c:scaling>
        <c:delete val="0"/>
        <c:axPos val="l"/>
        <c:title>
          <c:tx>
            <c:rich>
              <a:bodyPr rot="-5400000" vert="horz"/>
              <a:lstStyle/>
              <a:p>
                <a:pPr>
                  <a:defRPr/>
                </a:pPr>
                <a:r>
                  <a:rPr lang="en-US"/>
                  <a:t>% weighted</a:t>
                </a:r>
              </a:p>
            </c:rich>
          </c:tx>
          <c:overlay val="0"/>
        </c:title>
        <c:numFmt formatCode="General" sourceLinked="1"/>
        <c:majorTickMark val="out"/>
        <c:minorTickMark val="none"/>
        <c:tickLblPos val="nextTo"/>
        <c:crossAx val="215841792"/>
        <c:crosses val="autoZero"/>
        <c:crossBetween val="between"/>
        <c:majorUnit val="10"/>
      </c:valAx>
      <c:valAx>
        <c:axId val="215845504"/>
        <c:scaling>
          <c:orientation val="minMax"/>
          <c:max val="100"/>
          <c:min val="0"/>
        </c:scaling>
        <c:delete val="1"/>
        <c:axPos val="r"/>
        <c:numFmt formatCode="General" sourceLinked="1"/>
        <c:majorTickMark val="out"/>
        <c:minorTickMark val="none"/>
        <c:tickLblPos val="nextTo"/>
        <c:crossAx val="215863680"/>
        <c:crosses val="max"/>
        <c:crossBetween val="midCat"/>
        <c:majorUnit val="10"/>
      </c:valAx>
      <c:valAx>
        <c:axId val="215863680"/>
        <c:scaling>
          <c:orientation val="minMax"/>
          <c:max val="1"/>
          <c:min val="0"/>
        </c:scaling>
        <c:delete val="1"/>
        <c:axPos val="t"/>
        <c:numFmt formatCode="General" sourceLinked="1"/>
        <c:majorTickMark val="out"/>
        <c:minorTickMark val="none"/>
        <c:tickLblPos val="nextTo"/>
        <c:crossAx val="215845504"/>
        <c:crosses val="max"/>
        <c:crossBetween val="midCat"/>
        <c:majorUnit val="0.2"/>
      </c:valAx>
    </c:plotArea>
    <c:legend>
      <c:legendPos val="t"/>
      <c:legendEntry>
        <c:idx val="2"/>
        <c:delete val="1"/>
      </c:legendEntry>
      <c:layout>
        <c:manualLayout>
          <c:xMode val="edge"/>
          <c:yMode val="edge"/>
          <c:x val="0.60047690033891399"/>
          <c:y val="0"/>
          <c:w val="0.39127920903090996"/>
          <c:h val="6.1781748435291745E-2"/>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594290522807391E-2"/>
          <c:y val="0.10280093348182867"/>
          <c:w val="0.89187448770260092"/>
          <c:h val="0.69002666626181086"/>
        </c:manualLayout>
      </c:layout>
      <c:barChart>
        <c:barDir val="col"/>
        <c:grouping val="clustered"/>
        <c:varyColors val="0"/>
        <c:ser>
          <c:idx val="1"/>
          <c:order val="0"/>
          <c:tx>
            <c:strRef>
              <c:f>'cndm use_MEWs'!$B$30</c:f>
              <c:strCache>
                <c:ptCount val="1"/>
                <c:pt idx="0">
                  <c:v>with male client</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use_MEWs'!$A$31:$A$34</c:f>
              <c:strCache>
                <c:ptCount val="4"/>
                <c:pt idx="0">
                  <c:v>Angeles City</c:v>
                </c:pt>
                <c:pt idx="1">
                  <c:v>Manila City</c:v>
                </c:pt>
                <c:pt idx="2">
                  <c:v>Pasay City</c:v>
                </c:pt>
                <c:pt idx="3">
                  <c:v>Quezon City</c:v>
                </c:pt>
              </c:strCache>
            </c:strRef>
          </c:cat>
          <c:val>
            <c:numRef>
              <c:f>'cndm use_MEWs'!$B$31:$B$34</c:f>
              <c:numCache>
                <c:formatCode>General</c:formatCode>
                <c:ptCount val="4"/>
                <c:pt idx="0">
                  <c:v>70</c:v>
                </c:pt>
                <c:pt idx="1">
                  <c:v>97</c:v>
                </c:pt>
                <c:pt idx="2">
                  <c:v>94</c:v>
                </c:pt>
                <c:pt idx="3">
                  <c:v>98</c:v>
                </c:pt>
              </c:numCache>
            </c:numRef>
          </c:val>
          <c:extLst>
            <c:ext xmlns:c16="http://schemas.microsoft.com/office/drawing/2014/chart" uri="{C3380CC4-5D6E-409C-BE32-E72D297353CC}">
              <c16:uniqueId val="{00000000-8429-4D1D-A389-3485E7575256}"/>
            </c:ext>
          </c:extLst>
        </c:ser>
        <c:ser>
          <c:idx val="0"/>
          <c:order val="1"/>
          <c:tx>
            <c:strRef>
              <c:f>'cndm use_MEWs'!$C$30</c:f>
              <c:strCache>
                <c:ptCount val="1"/>
                <c:pt idx="0">
                  <c:v>with non-paying male partner</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use_MEWs'!$A$31:$A$34</c:f>
              <c:strCache>
                <c:ptCount val="4"/>
                <c:pt idx="0">
                  <c:v>Angeles City</c:v>
                </c:pt>
                <c:pt idx="1">
                  <c:v>Manila City</c:v>
                </c:pt>
                <c:pt idx="2">
                  <c:v>Pasay City</c:v>
                </c:pt>
                <c:pt idx="3">
                  <c:v>Quezon City</c:v>
                </c:pt>
              </c:strCache>
            </c:strRef>
          </c:cat>
          <c:val>
            <c:numRef>
              <c:f>'cndm use_MEWs'!$C$31:$C$34</c:f>
              <c:numCache>
                <c:formatCode>General</c:formatCode>
                <c:ptCount val="4"/>
                <c:pt idx="0">
                  <c:v>50</c:v>
                </c:pt>
                <c:pt idx="1">
                  <c:v>90</c:v>
                </c:pt>
                <c:pt idx="2">
                  <c:v>88</c:v>
                </c:pt>
                <c:pt idx="3">
                  <c:v>88</c:v>
                </c:pt>
              </c:numCache>
            </c:numRef>
          </c:val>
          <c:extLst>
            <c:ext xmlns:c16="http://schemas.microsoft.com/office/drawing/2014/chart" uri="{C3380CC4-5D6E-409C-BE32-E72D297353CC}">
              <c16:uniqueId val="{00000001-8429-4D1D-A389-3485E7575256}"/>
            </c:ext>
          </c:extLst>
        </c:ser>
        <c:ser>
          <c:idx val="2"/>
          <c:order val="2"/>
          <c:tx>
            <c:strRef>
              <c:f>'cndm use_MEWs'!$D$30</c:f>
              <c:strCache>
                <c:ptCount val="1"/>
                <c:pt idx="0">
                  <c:v>with female client</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use_MEWs'!$A$31:$A$34</c:f>
              <c:strCache>
                <c:ptCount val="4"/>
                <c:pt idx="0">
                  <c:v>Angeles City</c:v>
                </c:pt>
                <c:pt idx="1">
                  <c:v>Manila City</c:v>
                </c:pt>
                <c:pt idx="2">
                  <c:v>Pasay City</c:v>
                </c:pt>
                <c:pt idx="3">
                  <c:v>Quezon City</c:v>
                </c:pt>
              </c:strCache>
            </c:strRef>
          </c:cat>
          <c:val>
            <c:numRef>
              <c:f>'cndm use_MEWs'!$D$31:$D$34</c:f>
              <c:numCache>
                <c:formatCode>General</c:formatCode>
                <c:ptCount val="4"/>
                <c:pt idx="0">
                  <c:v>55</c:v>
                </c:pt>
                <c:pt idx="1">
                  <c:v>79</c:v>
                </c:pt>
                <c:pt idx="2">
                  <c:v>80</c:v>
                </c:pt>
                <c:pt idx="3">
                  <c:v>54</c:v>
                </c:pt>
              </c:numCache>
            </c:numRef>
          </c:val>
          <c:extLst>
            <c:ext xmlns:c16="http://schemas.microsoft.com/office/drawing/2014/chart" uri="{C3380CC4-5D6E-409C-BE32-E72D297353CC}">
              <c16:uniqueId val="{00000002-8429-4D1D-A389-3485E7575256}"/>
            </c:ext>
          </c:extLst>
        </c:ser>
        <c:dLbls>
          <c:showLegendKey val="0"/>
          <c:showVal val="0"/>
          <c:showCatName val="0"/>
          <c:showSerName val="0"/>
          <c:showPercent val="0"/>
          <c:showBubbleSize val="0"/>
        </c:dLbls>
        <c:gapWidth val="150"/>
        <c:axId val="216557440"/>
        <c:axId val="216558976"/>
      </c:barChart>
      <c:scatterChart>
        <c:scatterStyle val="lineMarker"/>
        <c:varyColors val="0"/>
        <c:ser>
          <c:idx val="3"/>
          <c:order val="3"/>
          <c:tx>
            <c:strRef>
              <c:f>'cndm use_MEWs'!$C$37</c:f>
              <c:strCache>
                <c:ptCount val="1"/>
                <c:pt idx="0">
                  <c:v>t</c:v>
                </c:pt>
              </c:strCache>
            </c:strRef>
          </c:tx>
          <c:spPr>
            <a:ln w="19050">
              <a:solidFill>
                <a:srgbClr val="E31837"/>
              </a:solidFill>
              <a:prstDash val="dash"/>
            </a:ln>
          </c:spPr>
          <c:marker>
            <c:symbol val="none"/>
          </c:marker>
          <c:xVal>
            <c:numRef>
              <c:f>'cndm use_MEWs'!$B$38:$B$39</c:f>
              <c:numCache>
                <c:formatCode>General</c:formatCode>
                <c:ptCount val="2"/>
                <c:pt idx="0">
                  <c:v>0</c:v>
                </c:pt>
                <c:pt idx="1">
                  <c:v>1</c:v>
                </c:pt>
              </c:numCache>
            </c:numRef>
          </c:xVal>
          <c:yVal>
            <c:numRef>
              <c:f>'cndm use_MEWs'!$C$38:$C$39</c:f>
              <c:numCache>
                <c:formatCode>General</c:formatCode>
                <c:ptCount val="2"/>
                <c:pt idx="0">
                  <c:v>90</c:v>
                </c:pt>
                <c:pt idx="1">
                  <c:v>90</c:v>
                </c:pt>
              </c:numCache>
            </c:numRef>
          </c:yVal>
          <c:smooth val="0"/>
          <c:extLst>
            <c:ext xmlns:c16="http://schemas.microsoft.com/office/drawing/2014/chart" uri="{C3380CC4-5D6E-409C-BE32-E72D297353CC}">
              <c16:uniqueId val="{00000003-8429-4D1D-A389-3485E7575256}"/>
            </c:ext>
          </c:extLst>
        </c:ser>
        <c:dLbls>
          <c:showLegendKey val="0"/>
          <c:showVal val="0"/>
          <c:showCatName val="0"/>
          <c:showSerName val="0"/>
          <c:showPercent val="0"/>
          <c:showBubbleSize val="0"/>
        </c:dLbls>
        <c:axId val="216562688"/>
        <c:axId val="216561152"/>
      </c:scatterChart>
      <c:catAx>
        <c:axId val="216557440"/>
        <c:scaling>
          <c:orientation val="minMax"/>
        </c:scaling>
        <c:delete val="0"/>
        <c:axPos val="b"/>
        <c:numFmt formatCode="General" sourceLinked="0"/>
        <c:majorTickMark val="out"/>
        <c:minorTickMark val="none"/>
        <c:tickLblPos val="nextTo"/>
        <c:crossAx val="216558976"/>
        <c:crosses val="autoZero"/>
        <c:auto val="1"/>
        <c:lblAlgn val="ctr"/>
        <c:lblOffset val="100"/>
        <c:noMultiLvlLbl val="0"/>
      </c:catAx>
      <c:valAx>
        <c:axId val="216558976"/>
        <c:scaling>
          <c:orientation val="minMax"/>
          <c:max val="100"/>
          <c:min val="0"/>
        </c:scaling>
        <c:delete val="0"/>
        <c:axPos val="l"/>
        <c:majorGridlines>
          <c:spPr>
            <a:ln>
              <a:noFill/>
              <a:prstDash val="dash"/>
            </a:ln>
          </c:spPr>
        </c:majorGridlines>
        <c:title>
          <c:tx>
            <c:rich>
              <a:bodyPr rot="-5400000" vert="horz"/>
              <a:lstStyle/>
              <a:p>
                <a:pPr>
                  <a:defRPr/>
                </a:pPr>
                <a:r>
                  <a:rPr lang="en-US"/>
                  <a:t>% weighted</a:t>
                </a:r>
              </a:p>
            </c:rich>
          </c:tx>
          <c:layout>
            <c:manualLayout>
              <c:xMode val="edge"/>
              <c:yMode val="edge"/>
              <c:x val="1.1117473236250124E-3"/>
              <c:y val="0.15398820666771171"/>
            </c:manualLayout>
          </c:layout>
          <c:overlay val="0"/>
        </c:title>
        <c:numFmt formatCode="General" sourceLinked="1"/>
        <c:majorTickMark val="out"/>
        <c:minorTickMark val="none"/>
        <c:tickLblPos val="nextTo"/>
        <c:crossAx val="216557440"/>
        <c:crosses val="autoZero"/>
        <c:crossBetween val="between"/>
        <c:majorUnit val="10"/>
      </c:valAx>
      <c:valAx>
        <c:axId val="216561152"/>
        <c:scaling>
          <c:orientation val="minMax"/>
          <c:max val="100"/>
          <c:min val="0"/>
        </c:scaling>
        <c:delete val="1"/>
        <c:axPos val="r"/>
        <c:numFmt formatCode="General" sourceLinked="1"/>
        <c:majorTickMark val="out"/>
        <c:minorTickMark val="none"/>
        <c:tickLblPos val="nextTo"/>
        <c:crossAx val="216562688"/>
        <c:crosses val="max"/>
        <c:crossBetween val="midCat"/>
        <c:majorUnit val="20"/>
      </c:valAx>
      <c:valAx>
        <c:axId val="216562688"/>
        <c:scaling>
          <c:orientation val="minMax"/>
          <c:max val="1"/>
          <c:min val="0"/>
        </c:scaling>
        <c:delete val="1"/>
        <c:axPos val="t"/>
        <c:numFmt formatCode="General" sourceLinked="1"/>
        <c:majorTickMark val="out"/>
        <c:minorTickMark val="none"/>
        <c:tickLblPos val="nextTo"/>
        <c:crossAx val="216561152"/>
        <c:crosses val="max"/>
        <c:crossBetween val="midCat"/>
        <c:majorUnit val="0.2"/>
      </c:valAx>
    </c:plotArea>
    <c:legend>
      <c:legendPos val="b"/>
      <c:legendEntry>
        <c:idx val="3"/>
        <c:delete val="1"/>
      </c:legendEntry>
      <c:layout>
        <c:manualLayout>
          <c:xMode val="edge"/>
          <c:yMode val="edge"/>
          <c:x val="1.0082997166917234E-3"/>
          <c:y val="0.92603013211674157"/>
          <c:w val="0.99460453234713297"/>
          <c:h val="7.396986788325837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'cndm use_TG'!$B$56</c:f>
              <c:strCache>
                <c:ptCount val="1"/>
                <c:pt idx="0">
                  <c:v>2018</c:v>
                </c:pt>
              </c:strCache>
            </c:strRef>
          </c:tx>
          <c:spPr>
            <a:solidFill>
              <a:srgbClr val="CDC884"/>
            </a:solidFill>
            <a:ln>
              <a:noFill/>
            </a:ln>
            <a:effectLst/>
          </c:spPr>
          <c:invertIfNegative val="0"/>
          <c:dPt>
            <c:idx val="11"/>
            <c:invertIfNegative val="0"/>
            <c:bubble3D val="0"/>
            <c:spPr>
              <a:pattFill prst="dkUpDiag">
                <a:fgClr>
                  <a:srgbClr val="CDC884"/>
                </a:fgClr>
                <a:bgClr>
                  <a:schemeClr val="bg1"/>
                </a:bgClr>
              </a:pattFill>
              <a:ln>
                <a:noFill/>
              </a:ln>
              <a:effectLst/>
            </c:spPr>
            <c:extLst>
              <c:ext xmlns:c16="http://schemas.microsoft.com/office/drawing/2014/chart" uri="{C3380CC4-5D6E-409C-BE32-E72D297353CC}">
                <c16:uniqueId val="{00000001-88DB-4E04-8B86-BAF3DD276588}"/>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'cndm use_TG'!$A$57:$A$68</c:f>
              <c:strCache>
                <c:ptCount val="12"/>
                <c:pt idx="0">
                  <c:v>Iloilo</c:v>
                </c:pt>
                <c:pt idx="1">
                  <c:v>Angeles</c:v>
                </c:pt>
                <c:pt idx="2">
                  <c:v>Mandaue</c:v>
                </c:pt>
                <c:pt idx="3">
                  <c:v>Cebu</c:v>
                </c:pt>
                <c:pt idx="4">
                  <c:v>Pasay</c:v>
                </c:pt>
                <c:pt idx="5">
                  <c:v>Davao</c:v>
                </c:pt>
                <c:pt idx="6">
                  <c:v>General Santos</c:v>
                </c:pt>
                <c:pt idx="7">
                  <c:v>Quezon</c:v>
                </c:pt>
                <c:pt idx="8">
                  <c:v>Cagayan De Oro</c:v>
                </c:pt>
                <c:pt idx="9">
                  <c:v>Baguio</c:v>
                </c:pt>
                <c:pt idx="10">
                  <c:v>Zamboanga</c:v>
                </c:pt>
                <c:pt idx="11">
                  <c:v>Philippines</c:v>
                </c:pt>
              </c:strCache>
            </c:strRef>
          </c:cat>
          <c:val>
            <c:numRef>
              <c:f>'cndm use_TG'!$B$57:$B$68</c:f>
              <c:numCache>
                <c:formatCode>0</c:formatCode>
                <c:ptCount val="12"/>
                <c:pt idx="0">
                  <c:v>55.68</c:v>
                </c:pt>
                <c:pt idx="1">
                  <c:v>55.13</c:v>
                </c:pt>
                <c:pt idx="2">
                  <c:v>46.49</c:v>
                </c:pt>
                <c:pt idx="3">
                  <c:v>46.06</c:v>
                </c:pt>
                <c:pt idx="4">
                  <c:v>42.13</c:v>
                </c:pt>
                <c:pt idx="5">
                  <c:v>39.74</c:v>
                </c:pt>
                <c:pt idx="6">
                  <c:v>38.49</c:v>
                </c:pt>
                <c:pt idx="7">
                  <c:v>36.03</c:v>
                </c:pt>
                <c:pt idx="8">
                  <c:v>32.729999999999997</c:v>
                </c:pt>
                <c:pt idx="9">
                  <c:v>30.23</c:v>
                </c:pt>
                <c:pt idx="10">
                  <c:v>15.24</c:v>
                </c:pt>
                <c:pt idx="11">
                  <c:v>40.61</c:v>
                </c:pt>
              </c:numCache>
            </c:numRef>
          </c:val>
          <c:extLst>
            <c:ext xmlns:c16="http://schemas.microsoft.com/office/drawing/2014/chart" uri="{C3380CC4-5D6E-409C-BE32-E72D297353CC}">
              <c16:uniqueId val="{00000002-88DB-4E04-8B86-BAF3DD276588}"/>
            </c:ext>
          </c:extLst>
        </c:ser>
        <c:dLbls>
          <c:showLegendKey val="0"/>
          <c:showVal val="0"/>
          <c:showCatName val="0"/>
          <c:showSerName val="0"/>
          <c:showPercent val="0"/>
          <c:showBubbleSize val="0"/>
        </c:dLbls>
        <c:gapWidth val="99"/>
        <c:overlap val="-27"/>
        <c:axId val="473157704"/>
        <c:axId val="473153440"/>
      </c:barChart>
      <c:scatterChart>
        <c:scatterStyle val="smoothMarker"/>
        <c:varyColors val="0"/>
        <c:ser>
          <c:idx val="1"/>
          <c:order val="1"/>
          <c:tx>
            <c:strRef>
              <c:f>'cndm use_TG'!$I$29</c:f>
              <c:strCache>
                <c:ptCount val="1"/>
                <c:pt idx="0">
                  <c:v>t</c:v>
                </c:pt>
              </c:strCache>
            </c:strRef>
          </c:tx>
          <c:spPr>
            <a:ln w="15875" cap="rnd">
              <a:solidFill>
                <a:srgbClr val="E31837"/>
              </a:solidFill>
              <a:prstDash val="dash"/>
              <a:round/>
            </a:ln>
            <a:effectLst/>
          </c:spPr>
          <c:marker>
            <c:symbol val="none"/>
          </c:marker>
          <c:xVal>
            <c:numRef>
              <c:f>'cndm use_TG'!$H$30:$H$31</c:f>
              <c:numCache>
                <c:formatCode>General</c:formatCode>
                <c:ptCount val="2"/>
                <c:pt idx="0">
                  <c:v>0</c:v>
                </c:pt>
                <c:pt idx="1">
                  <c:v>1</c:v>
                </c:pt>
              </c:numCache>
            </c:numRef>
          </c:xVal>
          <c:yVal>
            <c:numRef>
              <c:f>'cndm use_TG'!$I$30:$I$31</c:f>
              <c:numCache>
                <c:formatCode>General</c:formatCode>
                <c:ptCount val="2"/>
                <c:pt idx="0">
                  <c:v>90</c:v>
                </c:pt>
                <c:pt idx="1">
                  <c:v>90</c:v>
                </c:pt>
              </c:numCache>
            </c:numRef>
          </c:yVal>
          <c:smooth val="1"/>
          <c:extLst>
            <c:ext xmlns:c16="http://schemas.microsoft.com/office/drawing/2014/chart" uri="{C3380CC4-5D6E-409C-BE32-E72D297353CC}">
              <c16:uniqueId val="{00000003-88DB-4E04-8B86-BAF3DD276588}"/>
            </c:ext>
          </c:extLst>
        </c:ser>
        <c:dLbls>
          <c:showLegendKey val="0"/>
          <c:showVal val="0"/>
          <c:showCatName val="0"/>
          <c:showSerName val="0"/>
          <c:showPercent val="0"/>
          <c:showBubbleSize val="0"/>
        </c:dLbls>
        <c:axId val="717687696"/>
        <c:axId val="717684744"/>
      </c:scatterChart>
      <c:catAx>
        <c:axId val="473157704"/>
        <c:scaling>
          <c:orientation val="minMax"/>
        </c:scaling>
        <c:delete val="0"/>
        <c:axPos val="b"/>
        <c:numFmt formatCode="General" sourceLinked="1"/>
        <c:majorTickMark val="out"/>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3153440"/>
        <c:crosses val="autoZero"/>
        <c:auto val="1"/>
        <c:lblAlgn val="ctr"/>
        <c:lblOffset val="100"/>
        <c:noMultiLvlLbl val="0"/>
      </c:catAx>
      <c:valAx>
        <c:axId val="473153440"/>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019835724540283E-2"/>
              <c:y val="6.5257166546579337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3157704"/>
        <c:crosses val="autoZero"/>
        <c:crossBetween val="between"/>
      </c:valAx>
      <c:valAx>
        <c:axId val="717684744"/>
        <c:scaling>
          <c:orientation val="minMax"/>
        </c:scaling>
        <c:delete val="1"/>
        <c:axPos val="r"/>
        <c:numFmt formatCode="General" sourceLinked="1"/>
        <c:majorTickMark val="out"/>
        <c:minorTickMark val="none"/>
        <c:tickLblPos val="nextTo"/>
        <c:crossAx val="717687696"/>
        <c:crosses val="max"/>
        <c:crossBetween val="midCat"/>
      </c:valAx>
      <c:valAx>
        <c:axId val="717687696"/>
        <c:scaling>
          <c:orientation val="minMax"/>
          <c:max val="1"/>
        </c:scaling>
        <c:delete val="1"/>
        <c:axPos val="t"/>
        <c:numFmt formatCode="General" sourceLinked="1"/>
        <c:majorTickMark val="out"/>
        <c:minorTickMark val="none"/>
        <c:tickLblPos val="nextTo"/>
        <c:crossAx val="717684744"/>
        <c:crosses val="max"/>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'Safe injection'!$B$2:$F$2</c:f>
              <c:strCache>
                <c:ptCount val="5"/>
                <c:pt idx="0">
                  <c:v>2007</c:v>
                </c:pt>
                <c:pt idx="1">
                  <c:v>2009</c:v>
                </c:pt>
                <c:pt idx="2">
                  <c:v>2011</c:v>
                </c:pt>
                <c:pt idx="3">
                  <c:v>2013</c:v>
                </c:pt>
                <c:pt idx="4">
                  <c:v>2015</c:v>
                </c:pt>
              </c:strCache>
            </c:strRef>
          </c:cat>
          <c:val>
            <c:numRef>
              <c:f>'Safe injection'!$B$3:$F$3</c:f>
              <c:numCache>
                <c:formatCode>0</c:formatCode>
                <c:ptCount val="5"/>
                <c:pt idx="0">
                  <c:v>48</c:v>
                </c:pt>
                <c:pt idx="1">
                  <c:v>85</c:v>
                </c:pt>
                <c:pt idx="2">
                  <c:v>24.7</c:v>
                </c:pt>
                <c:pt idx="3" formatCode="General">
                  <c:v>33</c:v>
                </c:pt>
                <c:pt idx="4" formatCode="General">
                  <c:v>63.6</c:v>
                </c:pt>
              </c:numCache>
            </c:numRef>
          </c:val>
          <c:extLst>
            <c:ext xmlns:c16="http://schemas.microsoft.com/office/drawing/2014/chart" uri="{C3380CC4-5D6E-409C-BE32-E72D297353CC}">
              <c16:uniqueId val="{00000000-A906-4636-BBF0-DD2D9B6C604C}"/>
            </c:ext>
          </c:extLst>
        </c:ser>
        <c:dLbls>
          <c:showLegendKey val="0"/>
          <c:showVal val="0"/>
          <c:showCatName val="0"/>
          <c:showSerName val="0"/>
          <c:showPercent val="0"/>
          <c:showBubbleSize val="0"/>
        </c:dLbls>
        <c:gapWidth val="100"/>
        <c:axId val="216027520"/>
        <c:axId val="216029056"/>
      </c:barChart>
      <c:scatterChart>
        <c:scatterStyle val="lineMarker"/>
        <c:varyColors val="0"/>
        <c:ser>
          <c:idx val="1"/>
          <c:order val="1"/>
          <c:tx>
            <c:strRef>
              <c:f>'Safe injection'!$I$1</c:f>
              <c:strCache>
                <c:ptCount val="1"/>
                <c:pt idx="0">
                  <c:v>Target</c:v>
                </c:pt>
              </c:strCache>
            </c:strRef>
          </c:tx>
          <c:spPr>
            <a:ln w="12700">
              <a:solidFill>
                <a:srgbClr val="E31837"/>
              </a:solidFill>
              <a:prstDash val="dash"/>
            </a:ln>
          </c:spPr>
          <c:marker>
            <c:symbol val="none"/>
          </c:marker>
          <c:xVal>
            <c:numRef>
              <c:f>'Safe injection'!$H$2:$H$3</c:f>
              <c:numCache>
                <c:formatCode>General</c:formatCode>
                <c:ptCount val="2"/>
                <c:pt idx="0">
                  <c:v>0</c:v>
                </c:pt>
                <c:pt idx="1">
                  <c:v>1</c:v>
                </c:pt>
              </c:numCache>
            </c:numRef>
          </c:xVal>
          <c:yVal>
            <c:numRef>
              <c:f>'Safe injection'!$I$2:$I$3</c:f>
              <c:numCache>
                <c:formatCode>General</c:formatCode>
                <c:ptCount val="2"/>
                <c:pt idx="0">
                  <c:v>90</c:v>
                </c:pt>
                <c:pt idx="1">
                  <c:v>90</c:v>
                </c:pt>
              </c:numCache>
            </c:numRef>
          </c:yVal>
          <c:smooth val="0"/>
          <c:extLst>
            <c:ext xmlns:c16="http://schemas.microsoft.com/office/drawing/2014/chart" uri="{C3380CC4-5D6E-409C-BE32-E72D297353CC}">
              <c16:uniqueId val="{00000001-A906-4636-BBF0-DD2D9B6C604C}"/>
            </c:ext>
          </c:extLst>
        </c:ser>
        <c:dLbls>
          <c:showLegendKey val="0"/>
          <c:showVal val="0"/>
          <c:showCatName val="0"/>
          <c:showSerName val="0"/>
          <c:showPercent val="0"/>
          <c:showBubbleSize val="0"/>
        </c:dLbls>
        <c:axId val="216036864"/>
        <c:axId val="216035328"/>
      </c:scatterChart>
      <c:catAx>
        <c:axId val="216027520"/>
        <c:scaling>
          <c:orientation val="minMax"/>
        </c:scaling>
        <c:delete val="0"/>
        <c:axPos val="b"/>
        <c:numFmt formatCode="General" sourceLinked="1"/>
        <c:majorTickMark val="out"/>
        <c:minorTickMark val="none"/>
        <c:tickLblPos val="nextTo"/>
        <c:crossAx val="216029056"/>
        <c:crosses val="autoZero"/>
        <c:auto val="1"/>
        <c:lblAlgn val="ctr"/>
        <c:lblOffset val="100"/>
        <c:noMultiLvlLbl val="0"/>
      </c:catAx>
      <c:valAx>
        <c:axId val="216029056"/>
        <c:scaling>
          <c:orientation val="minMax"/>
          <c:max val="100"/>
          <c:min val="0"/>
        </c:scaling>
        <c:delete val="0"/>
        <c:axPos val="l"/>
        <c:title>
          <c:tx>
            <c:rich>
              <a:bodyPr rot="0" vert="horz"/>
              <a:lstStyle/>
              <a:p>
                <a:pPr>
                  <a:defRPr/>
                </a:pPr>
                <a:r>
                  <a:rPr lang="en-US"/>
                  <a:t>%</a:t>
                </a:r>
              </a:p>
            </c:rich>
          </c:tx>
          <c:layout>
            <c:manualLayout>
              <c:xMode val="edge"/>
              <c:yMode val="edge"/>
              <c:x val="1.1461319775484478E-2"/>
              <c:y val="2.411819021237304E-2"/>
            </c:manualLayout>
          </c:layout>
          <c:overlay val="0"/>
        </c:title>
        <c:numFmt formatCode="0" sourceLinked="1"/>
        <c:majorTickMark val="out"/>
        <c:minorTickMark val="none"/>
        <c:tickLblPos val="nextTo"/>
        <c:crossAx val="216027520"/>
        <c:crosses val="autoZero"/>
        <c:crossBetween val="between"/>
        <c:majorUnit val="10"/>
      </c:valAx>
      <c:valAx>
        <c:axId val="216035328"/>
        <c:scaling>
          <c:orientation val="minMax"/>
          <c:max val="100"/>
          <c:min val="0"/>
        </c:scaling>
        <c:delete val="1"/>
        <c:axPos val="r"/>
        <c:numFmt formatCode="General" sourceLinked="1"/>
        <c:majorTickMark val="out"/>
        <c:minorTickMark val="none"/>
        <c:tickLblPos val="nextTo"/>
        <c:crossAx val="216036864"/>
        <c:crosses val="max"/>
        <c:crossBetween val="midCat"/>
        <c:majorUnit val="20"/>
      </c:valAx>
      <c:valAx>
        <c:axId val="216036864"/>
        <c:scaling>
          <c:orientation val="minMax"/>
          <c:max val="1"/>
          <c:min val="0"/>
        </c:scaling>
        <c:delete val="1"/>
        <c:axPos val="t"/>
        <c:numFmt formatCode="General" sourceLinked="1"/>
        <c:majorTickMark val="none"/>
        <c:minorTickMark val="none"/>
        <c:tickLblPos val="none"/>
        <c:crossAx val="216035328"/>
        <c:crosses val="max"/>
        <c:crossBetween val="midCat"/>
      </c:valAx>
      <c:spPr>
        <a:noFill/>
        <a:ln>
          <a:noFill/>
        </a:ln>
      </c:spPr>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77851514853717"/>
          <c:y val="5.939285406580503E-2"/>
          <c:w val="0.85803210645886685"/>
          <c:h val="0.65909320385521286"/>
        </c:manualLayout>
      </c:layout>
      <c:barChart>
        <c:barDir val="col"/>
        <c:grouping val="clustered"/>
        <c:varyColors val="0"/>
        <c:ser>
          <c:idx val="0"/>
          <c:order val="0"/>
          <c:tx>
            <c:strRef>
              <c:f>'Overlapping risks'!$B$2</c:f>
              <c:strCache>
                <c:ptCount val="1"/>
                <c:pt idx="0">
                  <c:v>Drug use</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'Overlapping risks'!$A$3:$A$6</c:f>
              <c:strCache>
                <c:ptCount val="4"/>
                <c:pt idx="0">
                  <c:v>MEWs (Angeles City) 2015</c:v>
                </c:pt>
                <c:pt idx="1">
                  <c:v>TG women (Cebu) 2015</c:v>
                </c:pt>
                <c:pt idx="2">
                  <c:v>M/TSM (2018)</c:v>
                </c:pt>
                <c:pt idx="3">
                  <c:v>FSW (2018)</c:v>
                </c:pt>
              </c:strCache>
            </c:strRef>
          </c:cat>
          <c:val>
            <c:numRef>
              <c:f>'Overlapping risks'!$B$3:$B$6</c:f>
              <c:numCache>
                <c:formatCode>General</c:formatCode>
                <c:ptCount val="4"/>
                <c:pt idx="0">
                  <c:v>7.3</c:v>
                </c:pt>
                <c:pt idx="1">
                  <c:v>11.8</c:v>
                </c:pt>
                <c:pt idx="2">
                  <c:v>11</c:v>
                </c:pt>
                <c:pt idx="3">
                  <c:v>8.1</c:v>
                </c:pt>
              </c:numCache>
            </c:numRef>
          </c:val>
          <c:extLst>
            <c:ext xmlns:c16="http://schemas.microsoft.com/office/drawing/2014/chart" uri="{C3380CC4-5D6E-409C-BE32-E72D297353CC}">
              <c16:uniqueId val="{00000000-10D2-4950-81F1-D88A11DD9799}"/>
            </c:ext>
          </c:extLst>
        </c:ser>
        <c:ser>
          <c:idx val="1"/>
          <c:order val="1"/>
          <c:tx>
            <c:strRef>
              <c:f>'Overlapping risks'!$C$2</c:f>
              <c:strCache>
                <c:ptCount val="1"/>
                <c:pt idx="0">
                  <c:v>Injected drugs </c:v>
                </c:pt>
              </c:strCache>
            </c:strRef>
          </c:tx>
          <c:spPr>
            <a:solidFill>
              <a:srgbClr val="EC008C"/>
            </a:solidFill>
            <a:ln>
              <a:noFill/>
            </a:ln>
          </c:spPr>
          <c:invertIfNegative val="0"/>
          <c:dLbls>
            <c:dLbl>
              <c:idx val="3"/>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0D2-4950-81F1-D88A11DD979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'Overlapping risks'!$A$3:$A$6</c:f>
              <c:strCache>
                <c:ptCount val="4"/>
                <c:pt idx="0">
                  <c:v>MEWs (Angeles City) 2015</c:v>
                </c:pt>
                <c:pt idx="1">
                  <c:v>TG women (Cebu) 2015</c:v>
                </c:pt>
                <c:pt idx="2">
                  <c:v>M/TSM (2018)</c:v>
                </c:pt>
                <c:pt idx="3">
                  <c:v>FSW (2018)</c:v>
                </c:pt>
              </c:strCache>
            </c:strRef>
          </c:cat>
          <c:val>
            <c:numRef>
              <c:f>'Overlapping risks'!$C$3:$C$6</c:f>
              <c:numCache>
                <c:formatCode>General</c:formatCode>
                <c:ptCount val="4"/>
                <c:pt idx="0">
                  <c:v>0</c:v>
                </c:pt>
                <c:pt idx="1">
                  <c:v>0</c:v>
                </c:pt>
                <c:pt idx="2">
                  <c:v>4.3</c:v>
                </c:pt>
                <c:pt idx="3">
                  <c:v>0.1</c:v>
                </c:pt>
              </c:numCache>
            </c:numRef>
          </c:val>
          <c:extLst>
            <c:ext xmlns:c16="http://schemas.microsoft.com/office/drawing/2014/chart" uri="{C3380CC4-5D6E-409C-BE32-E72D297353CC}">
              <c16:uniqueId val="{00000002-10D2-4950-81F1-D88A11DD9799}"/>
            </c:ext>
          </c:extLst>
        </c:ser>
        <c:ser>
          <c:idx val="2"/>
          <c:order val="2"/>
          <c:tx>
            <c:strRef>
              <c:f>'Overlapping risks'!$D$2</c:f>
              <c:strCache>
                <c:ptCount val="1"/>
                <c:pt idx="0">
                  <c:v>Engaged in chemsex, or sex while high on drugs</c:v>
                </c:pt>
              </c:strCache>
            </c:strRef>
          </c:tx>
          <c:spPr>
            <a:solidFill>
              <a:srgbClr val="00A99A"/>
            </a:solidFill>
            <a:ln>
              <a:solidFill>
                <a:srgbClr val="00A99A"/>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'Overlapping risks'!$A$3:$A$6</c:f>
              <c:strCache>
                <c:ptCount val="4"/>
                <c:pt idx="0">
                  <c:v>MEWs (Angeles City) 2015</c:v>
                </c:pt>
                <c:pt idx="1">
                  <c:v>TG women (Cebu) 2015</c:v>
                </c:pt>
                <c:pt idx="2">
                  <c:v>M/TSM (2018)</c:v>
                </c:pt>
                <c:pt idx="3">
                  <c:v>FSW (2018)</c:v>
                </c:pt>
              </c:strCache>
            </c:strRef>
          </c:cat>
          <c:val>
            <c:numRef>
              <c:f>'Overlapping risks'!$D$3:$D$6</c:f>
              <c:numCache>
                <c:formatCode>General</c:formatCode>
                <c:ptCount val="4"/>
                <c:pt idx="0">
                  <c:v>2.2999999999999998</c:v>
                </c:pt>
                <c:pt idx="2">
                  <c:v>1.9</c:v>
                </c:pt>
                <c:pt idx="3">
                  <c:v>4.2</c:v>
                </c:pt>
              </c:numCache>
            </c:numRef>
          </c:val>
          <c:extLst>
            <c:ext xmlns:c16="http://schemas.microsoft.com/office/drawing/2014/chart" uri="{C3380CC4-5D6E-409C-BE32-E72D297353CC}">
              <c16:uniqueId val="{00000003-10D2-4950-81F1-D88A11DD9799}"/>
            </c:ext>
          </c:extLst>
        </c:ser>
        <c:dLbls>
          <c:showLegendKey val="0"/>
          <c:showVal val="0"/>
          <c:showCatName val="0"/>
          <c:showSerName val="0"/>
          <c:showPercent val="0"/>
          <c:showBubbleSize val="0"/>
        </c:dLbls>
        <c:gapWidth val="150"/>
        <c:axId val="240429312"/>
        <c:axId val="240435200"/>
      </c:barChart>
      <c:catAx>
        <c:axId val="240429312"/>
        <c:scaling>
          <c:orientation val="minMax"/>
        </c:scaling>
        <c:delete val="0"/>
        <c:axPos val="b"/>
        <c:numFmt formatCode="General" sourceLinked="0"/>
        <c:majorTickMark val="out"/>
        <c:minorTickMark val="none"/>
        <c:tickLblPos val="nextTo"/>
        <c:crossAx val="240435200"/>
        <c:crosses val="autoZero"/>
        <c:auto val="1"/>
        <c:lblAlgn val="ctr"/>
        <c:lblOffset val="100"/>
        <c:noMultiLvlLbl val="0"/>
      </c:catAx>
      <c:valAx>
        <c:axId val="240435200"/>
        <c:scaling>
          <c:orientation val="minMax"/>
          <c:max val="100"/>
          <c:min val="0"/>
        </c:scaling>
        <c:delete val="0"/>
        <c:axPos val="l"/>
        <c:majorGridlines>
          <c:spPr>
            <a:ln>
              <a:solidFill>
                <a:schemeClr val="bg1">
                  <a:lumMod val="95000"/>
                </a:schemeClr>
              </a:solidFill>
              <a:prstDash val="sysDash"/>
            </a:ln>
          </c:spPr>
        </c:majorGridlines>
        <c:title>
          <c:tx>
            <c:rich>
              <a:bodyPr rot="0" vert="horz"/>
              <a:lstStyle/>
              <a:p>
                <a:pPr>
                  <a:defRPr/>
                </a:pPr>
                <a:r>
                  <a:rPr lang="en-US"/>
                  <a:t>%</a:t>
                </a:r>
              </a:p>
            </c:rich>
          </c:tx>
          <c:layout>
            <c:manualLayout>
              <c:xMode val="edge"/>
              <c:yMode val="edge"/>
              <c:x val="1.8372338636793543E-2"/>
              <c:y val="2.4314671726504127E-2"/>
            </c:manualLayout>
          </c:layout>
          <c:overlay val="0"/>
        </c:title>
        <c:numFmt formatCode="General" sourceLinked="1"/>
        <c:majorTickMark val="out"/>
        <c:minorTickMark val="none"/>
        <c:tickLblPos val="nextTo"/>
        <c:crossAx val="240429312"/>
        <c:crosses val="autoZero"/>
        <c:crossBetween val="between"/>
        <c:majorUnit val="20"/>
      </c:valAx>
    </c:plotArea>
    <c:legend>
      <c:legendPos val="t"/>
      <c:layout>
        <c:manualLayout>
          <c:xMode val="edge"/>
          <c:yMode val="edge"/>
          <c:x val="0.16734168645585967"/>
          <c:y val="6.2120762145424405E-2"/>
          <c:w val="0.83133551566867736"/>
          <c:h val="6.735637070221785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'TG SW_selected RB'!$B$48</c:f>
              <c:strCache>
                <c:ptCount val="1"/>
                <c:pt idx="0">
                  <c:v>Gave payment in exchange for sex with a man</c:v>
                </c:pt>
              </c:strCache>
            </c:strRef>
          </c:tx>
          <c:spPr>
            <a:solidFill>
              <a:srgbClr val="F78F20"/>
            </a:solidFill>
            <a:ln>
              <a:noFill/>
            </a:ln>
            <a:effectLst/>
          </c:spPr>
          <c:invertIfNegative val="0"/>
          <c:dPt>
            <c:idx val="3"/>
            <c:invertIfNegative val="0"/>
            <c:bubble3D val="0"/>
            <c:spPr>
              <a:pattFill prst="narHorz">
                <a:fgClr>
                  <a:srgbClr val="F78F20"/>
                </a:fgClr>
                <a:bgClr>
                  <a:sysClr val="window" lastClr="FFFFFF"/>
                </a:bgClr>
              </a:pattFill>
              <a:ln>
                <a:noFill/>
              </a:ln>
              <a:effectLst/>
            </c:spPr>
            <c:extLst>
              <c:ext xmlns:c16="http://schemas.microsoft.com/office/drawing/2014/chart" uri="{C3380CC4-5D6E-409C-BE32-E72D297353CC}">
                <c16:uniqueId val="{00000003-79C6-4989-B8B9-FE39BA62448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SW_selected RB'!$C$47:$F$47</c:f>
              <c:strCache>
                <c:ptCount val="4"/>
                <c:pt idx="0">
                  <c:v>15-17 yr</c:v>
                </c:pt>
                <c:pt idx="1">
                  <c:v>18-24 yr</c:v>
                </c:pt>
                <c:pt idx="2">
                  <c:v>25+ yr</c:v>
                </c:pt>
                <c:pt idx="3">
                  <c:v>All ages</c:v>
                </c:pt>
              </c:strCache>
            </c:strRef>
          </c:cat>
          <c:val>
            <c:numRef>
              <c:f>'TG SW_selected RB'!$C$48:$F$48</c:f>
              <c:numCache>
                <c:formatCode>General</c:formatCode>
                <c:ptCount val="4"/>
                <c:pt idx="0">
                  <c:v>7.9</c:v>
                </c:pt>
                <c:pt idx="1">
                  <c:v>14.4</c:v>
                </c:pt>
                <c:pt idx="2">
                  <c:v>35.9</c:v>
                </c:pt>
                <c:pt idx="3">
                  <c:v>21.6</c:v>
                </c:pt>
              </c:numCache>
            </c:numRef>
          </c:val>
          <c:extLst>
            <c:ext xmlns:c16="http://schemas.microsoft.com/office/drawing/2014/chart" uri="{C3380CC4-5D6E-409C-BE32-E72D297353CC}">
              <c16:uniqueId val="{00000000-79C6-4989-B8B9-FE39BA62448C}"/>
            </c:ext>
          </c:extLst>
        </c:ser>
        <c:ser>
          <c:idx val="1"/>
          <c:order val="1"/>
          <c:tx>
            <c:strRef>
              <c:f>'TG SW_selected RB'!$B$49</c:f>
              <c:strCache>
                <c:ptCount val="1"/>
                <c:pt idx="0">
                  <c:v>Accepted payment in exchange for sex with a man</c:v>
                </c:pt>
              </c:strCache>
            </c:strRef>
          </c:tx>
          <c:spPr>
            <a:solidFill>
              <a:srgbClr val="00A99A"/>
            </a:solidFill>
            <a:ln>
              <a:noFill/>
            </a:ln>
            <a:effectLst/>
          </c:spPr>
          <c:invertIfNegative val="0"/>
          <c:dPt>
            <c:idx val="3"/>
            <c:invertIfNegative val="0"/>
            <c:bubble3D val="0"/>
            <c:spPr>
              <a:pattFill prst="narHorz">
                <a:fgClr>
                  <a:srgbClr val="00A99A"/>
                </a:fgClr>
                <a:bgClr>
                  <a:sysClr val="window" lastClr="FFFFFF"/>
                </a:bgClr>
              </a:pattFill>
              <a:ln>
                <a:noFill/>
              </a:ln>
              <a:effectLst/>
            </c:spPr>
            <c:extLst>
              <c:ext xmlns:c16="http://schemas.microsoft.com/office/drawing/2014/chart" uri="{C3380CC4-5D6E-409C-BE32-E72D297353CC}">
                <c16:uniqueId val="{00000004-79C6-4989-B8B9-FE39BA62448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SW_selected RB'!$C$47:$F$47</c:f>
              <c:strCache>
                <c:ptCount val="4"/>
                <c:pt idx="0">
                  <c:v>15-17 yr</c:v>
                </c:pt>
                <c:pt idx="1">
                  <c:v>18-24 yr</c:v>
                </c:pt>
                <c:pt idx="2">
                  <c:v>25+ yr</c:v>
                </c:pt>
                <c:pt idx="3">
                  <c:v>All ages</c:v>
                </c:pt>
              </c:strCache>
            </c:strRef>
          </c:cat>
          <c:val>
            <c:numRef>
              <c:f>'TG SW_selected RB'!$C$49:$F$49</c:f>
              <c:numCache>
                <c:formatCode>General</c:formatCode>
                <c:ptCount val="4"/>
                <c:pt idx="0">
                  <c:v>58.5</c:v>
                </c:pt>
                <c:pt idx="1">
                  <c:v>40.4</c:v>
                </c:pt>
                <c:pt idx="2">
                  <c:v>28.4</c:v>
                </c:pt>
                <c:pt idx="3">
                  <c:v>38.4</c:v>
                </c:pt>
              </c:numCache>
            </c:numRef>
          </c:val>
          <c:extLst>
            <c:ext xmlns:c16="http://schemas.microsoft.com/office/drawing/2014/chart" uri="{C3380CC4-5D6E-409C-BE32-E72D297353CC}">
              <c16:uniqueId val="{00000001-79C6-4989-B8B9-FE39BA62448C}"/>
            </c:ext>
          </c:extLst>
        </c:ser>
        <c:dLbls>
          <c:showLegendKey val="0"/>
          <c:showVal val="0"/>
          <c:showCatName val="0"/>
          <c:showSerName val="0"/>
          <c:showPercent val="0"/>
          <c:showBubbleSize val="0"/>
        </c:dLbls>
        <c:gapWidth val="219"/>
        <c:axId val="170020143"/>
        <c:axId val="170006415"/>
      </c:barChart>
      <c:catAx>
        <c:axId val="1700201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0006415"/>
        <c:crosses val="autoZero"/>
        <c:auto val="1"/>
        <c:lblAlgn val="ctr"/>
        <c:lblOffset val="100"/>
        <c:noMultiLvlLbl val="0"/>
      </c:catAx>
      <c:valAx>
        <c:axId val="170006415"/>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0194361480676986E-3"/>
              <c:y val="0"/>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0020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55334123057627"/>
          <c:y val="4.6862058909303006E-2"/>
          <c:w val="0.86399774696304543"/>
          <c:h val="0.61060318849032758"/>
        </c:manualLayout>
      </c:layout>
      <c:barChart>
        <c:barDir val="col"/>
        <c:grouping val="clustered"/>
        <c:varyColors val="0"/>
        <c:ser>
          <c:idx val="0"/>
          <c:order val="0"/>
          <c:tx>
            <c:strRef>
              <c:f>'MSM PWID commercial sex'!$E$50</c:f>
              <c:strCache>
                <c:ptCount val="1"/>
                <c:pt idx="0">
                  <c:v>Sold sex</c:v>
                </c:pt>
              </c:strCache>
            </c:strRef>
          </c:tx>
          <c:spPr>
            <a:solidFill>
              <a:srgbClr val="E31837"/>
            </a:solidFill>
            <a:ln>
              <a:noFill/>
            </a:ln>
          </c:spPr>
          <c:invertIfNegative val="0"/>
          <c:dPt>
            <c:idx val="13"/>
            <c:invertIfNegative val="0"/>
            <c:bubble3D val="0"/>
            <c:spPr>
              <a:pattFill prst="wdUpDiag">
                <a:fgClr>
                  <a:srgbClr val="E31837"/>
                </a:fgClr>
                <a:bgClr>
                  <a:sysClr val="window" lastClr="FFFFFF"/>
                </a:bgClr>
              </a:pattFill>
              <a:ln>
                <a:noFill/>
              </a:ln>
            </c:spPr>
            <c:extLst>
              <c:ext xmlns:c16="http://schemas.microsoft.com/office/drawing/2014/chart" uri="{C3380CC4-5D6E-409C-BE32-E72D297353CC}">
                <c16:uniqueId val="{00000001-AD76-4624-BD1B-6FAC17E6C5B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PWID commercial sex'!$D$51:$D$64</c:f>
              <c:strCache>
                <c:ptCount val="14"/>
                <c:pt idx="0">
                  <c:v>Talisay </c:v>
                </c:pt>
                <c:pt idx="1">
                  <c:v>Cagayan de Oro </c:v>
                </c:pt>
                <c:pt idx="2">
                  <c:v>General Santos </c:v>
                </c:pt>
                <c:pt idx="3">
                  <c:v>Mandaue </c:v>
                </c:pt>
                <c:pt idx="4">
                  <c:v>Cebu </c:v>
                </c:pt>
                <c:pt idx="5">
                  <c:v>Zamboanga </c:v>
                </c:pt>
                <c:pt idx="6">
                  <c:v>Angeles </c:v>
                </c:pt>
                <c:pt idx="7">
                  <c:v>Iloilo </c:v>
                </c:pt>
                <c:pt idx="8">
                  <c:v>Pasay </c:v>
                </c:pt>
                <c:pt idx="9">
                  <c:v>Davao </c:v>
                </c:pt>
                <c:pt idx="10">
                  <c:v>Quezon </c:v>
                </c:pt>
                <c:pt idx="11">
                  <c:v>Baguio </c:v>
                </c:pt>
                <c:pt idx="12">
                  <c:v>Taguig </c:v>
                </c:pt>
                <c:pt idx="13">
                  <c:v>Philippines</c:v>
                </c:pt>
              </c:strCache>
            </c:strRef>
          </c:cat>
          <c:val>
            <c:numRef>
              <c:f>'MSM PWID commercial sex'!$E$51:$E$64</c:f>
              <c:numCache>
                <c:formatCode>General</c:formatCode>
                <c:ptCount val="14"/>
                <c:pt idx="0">
                  <c:v>56</c:v>
                </c:pt>
                <c:pt idx="1">
                  <c:v>51</c:v>
                </c:pt>
                <c:pt idx="2">
                  <c:v>47</c:v>
                </c:pt>
                <c:pt idx="3">
                  <c:v>47</c:v>
                </c:pt>
                <c:pt idx="4">
                  <c:v>44</c:v>
                </c:pt>
                <c:pt idx="5">
                  <c:v>40</c:v>
                </c:pt>
                <c:pt idx="6">
                  <c:v>37</c:v>
                </c:pt>
                <c:pt idx="7">
                  <c:v>37</c:v>
                </c:pt>
                <c:pt idx="8">
                  <c:v>34</c:v>
                </c:pt>
                <c:pt idx="9">
                  <c:v>28</c:v>
                </c:pt>
                <c:pt idx="10">
                  <c:v>27</c:v>
                </c:pt>
                <c:pt idx="11">
                  <c:v>24</c:v>
                </c:pt>
                <c:pt idx="12">
                  <c:v>6</c:v>
                </c:pt>
                <c:pt idx="13">
                  <c:v>37</c:v>
                </c:pt>
              </c:numCache>
            </c:numRef>
          </c:val>
          <c:extLst>
            <c:ext xmlns:c16="http://schemas.microsoft.com/office/drawing/2014/chart" uri="{C3380CC4-5D6E-409C-BE32-E72D297353CC}">
              <c16:uniqueId val="{00000002-AD76-4624-BD1B-6FAC17E6C5B0}"/>
            </c:ext>
          </c:extLst>
        </c:ser>
        <c:dLbls>
          <c:showLegendKey val="0"/>
          <c:showVal val="0"/>
          <c:showCatName val="0"/>
          <c:showSerName val="0"/>
          <c:showPercent val="0"/>
          <c:showBubbleSize val="0"/>
        </c:dLbls>
        <c:gapWidth val="150"/>
        <c:overlap val="100"/>
        <c:axId val="186342400"/>
        <c:axId val="190679680"/>
      </c:barChart>
      <c:catAx>
        <c:axId val="186342400"/>
        <c:scaling>
          <c:orientation val="minMax"/>
        </c:scaling>
        <c:delete val="0"/>
        <c:axPos val="b"/>
        <c:numFmt formatCode="General" sourceLinked="0"/>
        <c:majorTickMark val="out"/>
        <c:minorTickMark val="none"/>
        <c:tickLblPos val="nextTo"/>
        <c:crossAx val="190679680"/>
        <c:crosses val="autoZero"/>
        <c:auto val="1"/>
        <c:lblAlgn val="ctr"/>
        <c:lblOffset val="100"/>
        <c:noMultiLvlLbl val="0"/>
      </c:catAx>
      <c:valAx>
        <c:axId val="190679680"/>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
              <c:y val="4.0000486050354819E-2"/>
            </c:manualLayout>
          </c:layout>
          <c:overlay val="0"/>
        </c:title>
        <c:numFmt formatCode="General" sourceLinked="1"/>
        <c:majorTickMark val="out"/>
        <c:minorTickMark val="none"/>
        <c:tickLblPos val="nextTo"/>
        <c:crossAx val="186342400"/>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dirty="0"/>
              <a:t>Condom use among combined</a:t>
            </a:r>
            <a:r>
              <a:rPr lang="en-US" baseline="0" dirty="0"/>
              <a:t> MSM &amp; TGW</a:t>
            </a:r>
            <a:endParaRPr lang="en-US" dirty="0"/>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'TG SW_selected RB (2)'!$B$5</c:f>
              <c:strCache>
                <c:ptCount val="1"/>
                <c:pt idx="0">
                  <c:v>Condom use with last anal sex partner</c:v>
                </c:pt>
              </c:strCache>
            </c:strRef>
          </c:tx>
          <c:spPr>
            <a:solidFill>
              <a:srgbClr val="CDC884"/>
            </a:solidFill>
            <a:ln>
              <a:solidFill>
                <a:srgbClr val="CDC884"/>
              </a:solidFill>
            </a:ln>
            <a:effectLst/>
          </c:spPr>
          <c:invertIfNegative val="0"/>
          <c:dPt>
            <c:idx val="3"/>
            <c:invertIfNegative val="0"/>
            <c:bubble3D val="0"/>
            <c:spPr>
              <a:pattFill prst="narHorz">
                <a:fgClr>
                  <a:srgbClr val="CDC884"/>
                </a:fgClr>
                <a:bgClr>
                  <a:schemeClr val="bg1"/>
                </a:bgClr>
              </a:pattFill>
              <a:ln>
                <a:solidFill>
                  <a:srgbClr val="CDC884"/>
                </a:solidFill>
              </a:ln>
              <a:effectLst/>
            </c:spPr>
            <c:extLst>
              <c:ext xmlns:c16="http://schemas.microsoft.com/office/drawing/2014/chart" uri="{C3380CC4-5D6E-409C-BE32-E72D297353CC}">
                <c16:uniqueId val="{00000001-3EAB-4EBF-A265-0563F11F93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SW_selected RB (2)'!$C$4:$F$4</c:f>
              <c:strCache>
                <c:ptCount val="4"/>
                <c:pt idx="0">
                  <c:v>15-17 yr</c:v>
                </c:pt>
                <c:pt idx="1">
                  <c:v>18-24 yr</c:v>
                </c:pt>
                <c:pt idx="2">
                  <c:v>25+ yr</c:v>
                </c:pt>
                <c:pt idx="3">
                  <c:v>All ages</c:v>
                </c:pt>
              </c:strCache>
            </c:strRef>
          </c:cat>
          <c:val>
            <c:numRef>
              <c:f>'TG SW_selected RB (2)'!$C$5:$F$5</c:f>
              <c:numCache>
                <c:formatCode>General</c:formatCode>
                <c:ptCount val="4"/>
                <c:pt idx="0">
                  <c:v>28.4</c:v>
                </c:pt>
                <c:pt idx="1">
                  <c:v>38.1</c:v>
                </c:pt>
                <c:pt idx="2">
                  <c:v>41</c:v>
                </c:pt>
                <c:pt idx="3">
                  <c:v>38.200000000000003</c:v>
                </c:pt>
              </c:numCache>
            </c:numRef>
          </c:val>
          <c:extLst>
            <c:ext xmlns:c16="http://schemas.microsoft.com/office/drawing/2014/chart" uri="{C3380CC4-5D6E-409C-BE32-E72D297353CC}">
              <c16:uniqueId val="{00000002-3EAB-4EBF-A265-0563F11F93F6}"/>
            </c:ext>
          </c:extLst>
        </c:ser>
        <c:ser>
          <c:idx val="1"/>
          <c:order val="1"/>
          <c:tx>
            <c:strRef>
              <c:f>'TG SW_selected RB (2)'!$B$6</c:f>
              <c:strCache>
                <c:ptCount val="1"/>
                <c:pt idx="0">
                  <c:v>Consistent condom use with last 3 anal sex partners</c:v>
                </c:pt>
              </c:strCache>
            </c:strRef>
          </c:tx>
          <c:spPr>
            <a:solidFill>
              <a:srgbClr val="00A99A"/>
            </a:solidFill>
            <a:ln>
              <a:noFill/>
            </a:ln>
            <a:effectLst/>
          </c:spPr>
          <c:invertIfNegative val="0"/>
          <c:dPt>
            <c:idx val="3"/>
            <c:invertIfNegative val="0"/>
            <c:bubble3D val="0"/>
            <c:spPr>
              <a:pattFill prst="narHorz">
                <a:fgClr>
                  <a:srgbClr val="00A99A"/>
                </a:fgClr>
                <a:bgClr>
                  <a:schemeClr val="bg1"/>
                </a:bgClr>
              </a:pattFill>
              <a:ln>
                <a:noFill/>
              </a:ln>
              <a:effectLst/>
            </c:spPr>
            <c:extLst>
              <c:ext xmlns:c16="http://schemas.microsoft.com/office/drawing/2014/chart" uri="{C3380CC4-5D6E-409C-BE32-E72D297353CC}">
                <c16:uniqueId val="{00000004-3EAB-4EBF-A265-0563F11F93F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SW_selected RB (2)'!$C$4:$F$4</c:f>
              <c:strCache>
                <c:ptCount val="4"/>
                <c:pt idx="0">
                  <c:v>15-17 yr</c:v>
                </c:pt>
                <c:pt idx="1">
                  <c:v>18-24 yr</c:v>
                </c:pt>
                <c:pt idx="2">
                  <c:v>25+ yr</c:v>
                </c:pt>
                <c:pt idx="3">
                  <c:v>All ages</c:v>
                </c:pt>
              </c:strCache>
            </c:strRef>
          </c:cat>
          <c:val>
            <c:numRef>
              <c:f>'TG SW_selected RB (2)'!$C$6:$F$6</c:f>
              <c:numCache>
                <c:formatCode>General</c:formatCode>
                <c:ptCount val="4"/>
                <c:pt idx="0">
                  <c:v>8.1</c:v>
                </c:pt>
                <c:pt idx="1">
                  <c:v>11.4</c:v>
                </c:pt>
                <c:pt idx="2">
                  <c:v>16.100000000000001</c:v>
                </c:pt>
                <c:pt idx="3">
                  <c:v>12.8</c:v>
                </c:pt>
              </c:numCache>
            </c:numRef>
          </c:val>
          <c:extLst>
            <c:ext xmlns:c16="http://schemas.microsoft.com/office/drawing/2014/chart" uri="{C3380CC4-5D6E-409C-BE32-E72D297353CC}">
              <c16:uniqueId val="{00000005-3EAB-4EBF-A265-0563F11F93F6}"/>
            </c:ext>
          </c:extLst>
        </c:ser>
        <c:dLbls>
          <c:showLegendKey val="0"/>
          <c:showVal val="0"/>
          <c:showCatName val="0"/>
          <c:showSerName val="0"/>
          <c:showPercent val="0"/>
          <c:showBubbleSize val="0"/>
        </c:dLbls>
        <c:gapWidth val="219"/>
        <c:axId val="170020143"/>
        <c:axId val="170006415"/>
      </c:barChart>
      <c:catAx>
        <c:axId val="1700201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0006415"/>
        <c:crosses val="autoZero"/>
        <c:auto val="1"/>
        <c:lblAlgn val="ctr"/>
        <c:lblOffset val="100"/>
        <c:noMultiLvlLbl val="0"/>
      </c:catAx>
      <c:valAx>
        <c:axId val="170006415"/>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3.7881910269028866E-2"/>
              <c:y val="0.10138384319096481"/>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0020143"/>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dirty="0"/>
              <a:t>Condom use among TG women</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'TG women condom use'!$B$5</c:f>
              <c:strCache>
                <c:ptCount val="1"/>
                <c:pt idx="0">
                  <c:v>Condom use with last anal sex partner</c:v>
                </c:pt>
              </c:strCache>
            </c:strRef>
          </c:tx>
          <c:spPr>
            <a:solidFill>
              <a:srgbClr val="F26B73"/>
            </a:solidFill>
            <a:ln>
              <a:solidFill>
                <a:srgbClr val="F26B73"/>
              </a:solidFill>
            </a:ln>
            <a:effectLst/>
          </c:spPr>
          <c:invertIfNegative val="0"/>
          <c:dPt>
            <c:idx val="3"/>
            <c:invertIfNegative val="0"/>
            <c:bubble3D val="0"/>
            <c:spPr>
              <a:pattFill prst="dkUpDiag">
                <a:fgClr>
                  <a:srgbClr val="F26B73"/>
                </a:fgClr>
                <a:bgClr>
                  <a:schemeClr val="bg1"/>
                </a:bgClr>
              </a:pattFill>
              <a:ln>
                <a:solidFill>
                  <a:srgbClr val="F26B73"/>
                </a:solidFill>
              </a:ln>
              <a:effectLst/>
            </c:spPr>
            <c:extLst>
              <c:ext xmlns:c16="http://schemas.microsoft.com/office/drawing/2014/chart" uri="{C3380CC4-5D6E-409C-BE32-E72D297353CC}">
                <c16:uniqueId val="{00000001-787B-4F08-9820-B3400C0EBEE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women condom use'!$C$4:$F$4</c:f>
              <c:strCache>
                <c:ptCount val="4"/>
                <c:pt idx="0">
                  <c:v>15-17 yr</c:v>
                </c:pt>
                <c:pt idx="1">
                  <c:v>18-24 yr</c:v>
                </c:pt>
                <c:pt idx="2">
                  <c:v>25+ yr</c:v>
                </c:pt>
                <c:pt idx="3">
                  <c:v>Total</c:v>
                </c:pt>
              </c:strCache>
            </c:strRef>
          </c:cat>
          <c:val>
            <c:numRef>
              <c:f>'TG women condom use'!$C$5:$F$5</c:f>
              <c:numCache>
                <c:formatCode>General</c:formatCode>
                <c:ptCount val="4"/>
                <c:pt idx="0">
                  <c:v>29.4</c:v>
                </c:pt>
                <c:pt idx="1">
                  <c:v>39.1</c:v>
                </c:pt>
                <c:pt idx="2">
                  <c:v>40.700000000000003</c:v>
                </c:pt>
                <c:pt idx="3">
                  <c:v>38.9</c:v>
                </c:pt>
              </c:numCache>
            </c:numRef>
          </c:val>
          <c:extLst>
            <c:ext xmlns:c16="http://schemas.microsoft.com/office/drawing/2014/chart" uri="{C3380CC4-5D6E-409C-BE32-E72D297353CC}">
              <c16:uniqueId val="{00000002-787B-4F08-9820-B3400C0EBEE4}"/>
            </c:ext>
          </c:extLst>
        </c:ser>
        <c:ser>
          <c:idx val="1"/>
          <c:order val="1"/>
          <c:tx>
            <c:strRef>
              <c:f>'TG women condom use'!$B$6</c:f>
              <c:strCache>
                <c:ptCount val="1"/>
                <c:pt idx="0">
                  <c:v>Consistent condom use with last 3 anal sex partners</c:v>
                </c:pt>
              </c:strCache>
            </c:strRef>
          </c:tx>
          <c:spPr>
            <a:solidFill>
              <a:srgbClr val="F78E1E"/>
            </a:solidFill>
            <a:ln>
              <a:solidFill>
                <a:srgbClr val="F78E1E"/>
              </a:solidFill>
            </a:ln>
            <a:effectLst/>
          </c:spPr>
          <c:invertIfNegative val="0"/>
          <c:dPt>
            <c:idx val="3"/>
            <c:invertIfNegative val="0"/>
            <c:bubble3D val="0"/>
            <c:spPr>
              <a:pattFill prst="dkUpDiag">
                <a:fgClr>
                  <a:srgbClr val="F78E1E"/>
                </a:fgClr>
                <a:bgClr>
                  <a:schemeClr val="bg1"/>
                </a:bgClr>
              </a:pattFill>
              <a:ln>
                <a:solidFill>
                  <a:srgbClr val="F78E1E"/>
                </a:solidFill>
              </a:ln>
              <a:effectLst/>
            </c:spPr>
            <c:extLst>
              <c:ext xmlns:c16="http://schemas.microsoft.com/office/drawing/2014/chart" uri="{C3380CC4-5D6E-409C-BE32-E72D297353CC}">
                <c16:uniqueId val="{00000004-787B-4F08-9820-B3400C0EBEE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'TG women condom use'!$C$4:$F$4</c:f>
              <c:strCache>
                <c:ptCount val="4"/>
                <c:pt idx="0">
                  <c:v>15-17 yr</c:v>
                </c:pt>
                <c:pt idx="1">
                  <c:v>18-24 yr</c:v>
                </c:pt>
                <c:pt idx="2">
                  <c:v>25+ yr</c:v>
                </c:pt>
                <c:pt idx="3">
                  <c:v>Total</c:v>
                </c:pt>
              </c:strCache>
            </c:strRef>
          </c:cat>
          <c:val>
            <c:numRef>
              <c:f>'TG women condom use'!$C$6:$F$6</c:f>
              <c:numCache>
                <c:formatCode>General</c:formatCode>
                <c:ptCount val="4"/>
                <c:pt idx="0">
                  <c:v>13.9</c:v>
                </c:pt>
                <c:pt idx="1">
                  <c:v>12.2</c:v>
                </c:pt>
                <c:pt idx="2">
                  <c:v>18.899999999999999</c:v>
                </c:pt>
                <c:pt idx="3">
                  <c:v>15.4</c:v>
                </c:pt>
              </c:numCache>
            </c:numRef>
          </c:val>
          <c:extLst>
            <c:ext xmlns:c16="http://schemas.microsoft.com/office/drawing/2014/chart" uri="{C3380CC4-5D6E-409C-BE32-E72D297353CC}">
              <c16:uniqueId val="{00000005-787B-4F08-9820-B3400C0EBEE4}"/>
            </c:ext>
          </c:extLst>
        </c:ser>
        <c:dLbls>
          <c:showLegendKey val="0"/>
          <c:showVal val="0"/>
          <c:showCatName val="0"/>
          <c:showSerName val="0"/>
          <c:showPercent val="0"/>
          <c:showBubbleSize val="0"/>
        </c:dLbls>
        <c:gapWidth val="219"/>
        <c:axId val="170020143"/>
        <c:axId val="170006415"/>
      </c:barChart>
      <c:catAx>
        <c:axId val="1700201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0006415"/>
        <c:crosses val="autoZero"/>
        <c:auto val="1"/>
        <c:lblAlgn val="ctr"/>
        <c:lblOffset val="100"/>
        <c:noMultiLvlLbl val="0"/>
      </c:catAx>
      <c:valAx>
        <c:axId val="170006415"/>
        <c:scaling>
          <c:orientation val="minMax"/>
          <c:max val="10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2.7031215824584426E-2"/>
              <c:y val="0.1047100721261517"/>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0020143"/>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'HIV prev_KP'!$A$3</c:f>
              <c:strCache>
                <c:ptCount val="1"/>
                <c:pt idx="0">
                  <c:v>FSW</c:v>
                </c:pt>
              </c:strCache>
            </c:strRef>
          </c:tx>
          <c:spPr>
            <a:ln w="38100">
              <a:solidFill>
                <a:srgbClr val="88C540"/>
              </a:solidFill>
            </a:ln>
          </c:spPr>
          <c:marker>
            <c:symbol val="none"/>
          </c:marker>
          <c:cat>
            <c:strRef>
              <c:f>'HIV prev_KP'!$B$2:$G$2</c:f>
              <c:strCache>
                <c:ptCount val="6"/>
                <c:pt idx="0">
                  <c:v>2007</c:v>
                </c:pt>
                <c:pt idx="1">
                  <c:v>2009</c:v>
                </c:pt>
                <c:pt idx="2">
                  <c:v>2011</c:v>
                </c:pt>
                <c:pt idx="3">
                  <c:v>2013</c:v>
                </c:pt>
                <c:pt idx="4">
                  <c:v>2015</c:v>
                </c:pt>
                <c:pt idx="5">
                  <c:v>2018</c:v>
                </c:pt>
              </c:strCache>
            </c:strRef>
          </c:cat>
          <c:val>
            <c:numRef>
              <c:f>'HIV prev_KP'!$B$3:$G$3</c:f>
              <c:numCache>
                <c:formatCode>0.0</c:formatCode>
                <c:ptCount val="6"/>
                <c:pt idx="0">
                  <c:v>0.1</c:v>
                </c:pt>
                <c:pt idx="1">
                  <c:v>0.2</c:v>
                </c:pt>
                <c:pt idx="2">
                  <c:v>0.27</c:v>
                </c:pt>
                <c:pt idx="3" formatCode="General">
                  <c:v>0.4</c:v>
                </c:pt>
                <c:pt idx="4" formatCode="General">
                  <c:v>0.4</c:v>
                </c:pt>
                <c:pt idx="5" formatCode="General">
                  <c:v>0.1</c:v>
                </c:pt>
              </c:numCache>
            </c:numRef>
          </c:val>
          <c:smooth val="0"/>
          <c:extLst>
            <c:ext xmlns:c16="http://schemas.microsoft.com/office/drawing/2014/chart" uri="{C3380CC4-5D6E-409C-BE32-E72D297353CC}">
              <c16:uniqueId val="{00000000-4926-44EE-A2E1-075B6896A266}"/>
            </c:ext>
          </c:extLst>
        </c:ser>
        <c:ser>
          <c:idx val="1"/>
          <c:order val="1"/>
          <c:tx>
            <c:strRef>
              <c:f>'HIV prev_KP'!$A$4</c:f>
              <c:strCache>
                <c:ptCount val="1"/>
                <c:pt idx="0">
                  <c:v>MSW</c:v>
                </c:pt>
              </c:strCache>
            </c:strRef>
          </c:tx>
          <c:spPr>
            <a:ln w="38100">
              <a:solidFill>
                <a:srgbClr val="EC008C"/>
              </a:solidFill>
            </a:ln>
          </c:spPr>
          <c:marker>
            <c:symbol val="none"/>
          </c:marker>
          <c:cat>
            <c:strRef>
              <c:f>'HIV prev_KP'!$B$2:$G$2</c:f>
              <c:strCache>
                <c:ptCount val="6"/>
                <c:pt idx="0">
                  <c:v>2007</c:v>
                </c:pt>
                <c:pt idx="1">
                  <c:v>2009</c:v>
                </c:pt>
                <c:pt idx="2">
                  <c:v>2011</c:v>
                </c:pt>
                <c:pt idx="3">
                  <c:v>2013</c:v>
                </c:pt>
                <c:pt idx="4">
                  <c:v>2015</c:v>
                </c:pt>
                <c:pt idx="5">
                  <c:v>2018</c:v>
                </c:pt>
              </c:strCache>
            </c:strRef>
          </c:cat>
          <c:val>
            <c:numRef>
              <c:f>'HIV prev_KP'!$B$4:$G$4</c:f>
              <c:numCache>
                <c:formatCode>General</c:formatCode>
                <c:ptCount val="6"/>
                <c:pt idx="3">
                  <c:v>1.1000000000000001</c:v>
                </c:pt>
                <c:pt idx="4">
                  <c:v>0.4</c:v>
                </c:pt>
              </c:numCache>
            </c:numRef>
          </c:val>
          <c:smooth val="0"/>
          <c:extLst>
            <c:ext xmlns:c16="http://schemas.microsoft.com/office/drawing/2014/chart" uri="{C3380CC4-5D6E-409C-BE32-E72D297353CC}">
              <c16:uniqueId val="{00000001-4926-44EE-A2E1-075B6896A266}"/>
            </c:ext>
          </c:extLst>
        </c:ser>
        <c:ser>
          <c:idx val="2"/>
          <c:order val="2"/>
          <c:tx>
            <c:strRef>
              <c:f>'HIV prev_KP'!$A$5</c:f>
              <c:strCache>
                <c:ptCount val="1"/>
                <c:pt idx="0">
                  <c:v>MSM</c:v>
                </c:pt>
              </c:strCache>
            </c:strRef>
          </c:tx>
          <c:spPr>
            <a:ln w="38100">
              <a:solidFill>
                <a:srgbClr val="F78E1E"/>
              </a:solidFill>
            </a:ln>
          </c:spPr>
          <c:marker>
            <c:symbol val="none"/>
          </c:marker>
          <c:cat>
            <c:strRef>
              <c:f>'HIV prev_KP'!$B$2:$G$2</c:f>
              <c:strCache>
                <c:ptCount val="6"/>
                <c:pt idx="0">
                  <c:v>2007</c:v>
                </c:pt>
                <c:pt idx="1">
                  <c:v>2009</c:v>
                </c:pt>
                <c:pt idx="2">
                  <c:v>2011</c:v>
                </c:pt>
                <c:pt idx="3">
                  <c:v>2013</c:v>
                </c:pt>
                <c:pt idx="4">
                  <c:v>2015</c:v>
                </c:pt>
                <c:pt idx="5">
                  <c:v>2018</c:v>
                </c:pt>
              </c:strCache>
            </c:strRef>
          </c:cat>
          <c:val>
            <c:numRef>
              <c:f>'HIV prev_KP'!$B$5:$G$5</c:f>
              <c:numCache>
                <c:formatCode>0.0</c:formatCode>
                <c:ptCount val="6"/>
                <c:pt idx="0">
                  <c:v>0.3</c:v>
                </c:pt>
                <c:pt idx="1">
                  <c:v>1.05</c:v>
                </c:pt>
                <c:pt idx="2">
                  <c:v>1.68</c:v>
                </c:pt>
                <c:pt idx="3" formatCode="General">
                  <c:v>3.3</c:v>
                </c:pt>
                <c:pt idx="4">
                  <c:v>4.9000000000000004</c:v>
                </c:pt>
                <c:pt idx="5" formatCode="General">
                  <c:v>5</c:v>
                </c:pt>
              </c:numCache>
            </c:numRef>
          </c:val>
          <c:smooth val="0"/>
          <c:extLst>
            <c:ext xmlns:c16="http://schemas.microsoft.com/office/drawing/2014/chart" uri="{C3380CC4-5D6E-409C-BE32-E72D297353CC}">
              <c16:uniqueId val="{00000002-4926-44EE-A2E1-075B6896A266}"/>
            </c:ext>
          </c:extLst>
        </c:ser>
        <c:ser>
          <c:idx val="3"/>
          <c:order val="3"/>
          <c:tx>
            <c:strRef>
              <c:f>'HIV prev_KP'!$A$6</c:f>
              <c:strCache>
                <c:ptCount val="1"/>
                <c:pt idx="0">
                  <c:v>PWID</c:v>
                </c:pt>
              </c:strCache>
            </c:strRef>
          </c:tx>
          <c:spPr>
            <a:ln w="38100">
              <a:solidFill>
                <a:srgbClr val="00AEEF"/>
              </a:solidFill>
            </a:ln>
          </c:spPr>
          <c:marker>
            <c:symbol val="none"/>
          </c:marker>
          <c:cat>
            <c:strRef>
              <c:f>'HIV prev_KP'!$B$2:$G$2</c:f>
              <c:strCache>
                <c:ptCount val="6"/>
                <c:pt idx="0">
                  <c:v>2007</c:v>
                </c:pt>
                <c:pt idx="1">
                  <c:v>2009</c:v>
                </c:pt>
                <c:pt idx="2">
                  <c:v>2011</c:v>
                </c:pt>
                <c:pt idx="3">
                  <c:v>2013</c:v>
                </c:pt>
                <c:pt idx="4">
                  <c:v>2015</c:v>
                </c:pt>
                <c:pt idx="5">
                  <c:v>2018</c:v>
                </c:pt>
              </c:strCache>
            </c:strRef>
          </c:cat>
          <c:val>
            <c:numRef>
              <c:f>'HIV prev_KP'!$B$6:$G$6</c:f>
              <c:numCache>
                <c:formatCode>0.0</c:formatCode>
                <c:ptCount val="6"/>
                <c:pt idx="0">
                  <c:v>0.1</c:v>
                </c:pt>
                <c:pt idx="1">
                  <c:v>0.2</c:v>
                </c:pt>
                <c:pt idx="2">
                  <c:v>13.6</c:v>
                </c:pt>
                <c:pt idx="3" formatCode="General">
                  <c:v>44.9</c:v>
                </c:pt>
                <c:pt idx="4">
                  <c:v>29</c:v>
                </c:pt>
              </c:numCache>
            </c:numRef>
          </c:val>
          <c:smooth val="0"/>
          <c:extLst>
            <c:ext xmlns:c16="http://schemas.microsoft.com/office/drawing/2014/chart" uri="{C3380CC4-5D6E-409C-BE32-E72D297353CC}">
              <c16:uniqueId val="{00000003-4926-44EE-A2E1-075B6896A266}"/>
            </c:ext>
          </c:extLst>
        </c:ser>
        <c:ser>
          <c:idx val="4"/>
          <c:order val="4"/>
          <c:tx>
            <c:strRef>
              <c:f>'HIV prev_KP'!$A$7</c:f>
              <c:strCache>
                <c:ptCount val="1"/>
                <c:pt idx="0">
                  <c:v>TG sex workers</c:v>
                </c:pt>
              </c:strCache>
            </c:strRef>
          </c:tx>
          <c:spPr>
            <a:ln w="38100">
              <a:solidFill>
                <a:sysClr val="window" lastClr="FFFFFF">
                  <a:lumMod val="50000"/>
                </a:sysClr>
              </a:solidFill>
            </a:ln>
          </c:spPr>
          <c:marker>
            <c:symbol val="none"/>
          </c:marker>
          <c:cat>
            <c:strRef>
              <c:f>'HIV prev_KP'!$B$2:$G$2</c:f>
              <c:strCache>
                <c:ptCount val="6"/>
                <c:pt idx="0">
                  <c:v>2007</c:v>
                </c:pt>
                <c:pt idx="1">
                  <c:v>2009</c:v>
                </c:pt>
                <c:pt idx="2">
                  <c:v>2011</c:v>
                </c:pt>
                <c:pt idx="3">
                  <c:v>2013</c:v>
                </c:pt>
                <c:pt idx="4">
                  <c:v>2015</c:v>
                </c:pt>
                <c:pt idx="5">
                  <c:v>2018</c:v>
                </c:pt>
              </c:strCache>
            </c:strRef>
          </c:cat>
          <c:val>
            <c:numRef>
              <c:f>'HIV prev_KP'!$B$7:$G$7</c:f>
              <c:numCache>
                <c:formatCode>General</c:formatCode>
                <c:ptCount val="6"/>
                <c:pt idx="3">
                  <c:v>3.7</c:v>
                </c:pt>
                <c:pt idx="4">
                  <c:v>2.5</c:v>
                </c:pt>
                <c:pt idx="5">
                  <c:v>3.9</c:v>
                </c:pt>
              </c:numCache>
            </c:numRef>
          </c:val>
          <c:smooth val="0"/>
          <c:extLst>
            <c:ext xmlns:c16="http://schemas.microsoft.com/office/drawing/2014/chart" uri="{C3380CC4-5D6E-409C-BE32-E72D297353CC}">
              <c16:uniqueId val="{00000004-4926-44EE-A2E1-075B6896A266}"/>
            </c:ext>
          </c:extLst>
        </c:ser>
        <c:dLbls>
          <c:showLegendKey val="0"/>
          <c:showVal val="0"/>
          <c:showCatName val="0"/>
          <c:showSerName val="0"/>
          <c:showPercent val="0"/>
          <c:showBubbleSize val="0"/>
        </c:dLbls>
        <c:smooth val="0"/>
        <c:axId val="212930560"/>
        <c:axId val="212932096"/>
      </c:lineChart>
      <c:catAx>
        <c:axId val="212930560"/>
        <c:scaling>
          <c:orientation val="minMax"/>
        </c:scaling>
        <c:delete val="0"/>
        <c:axPos val="b"/>
        <c:numFmt formatCode="General" sourceLinked="1"/>
        <c:majorTickMark val="none"/>
        <c:minorTickMark val="none"/>
        <c:tickLblPos val="nextTo"/>
        <c:crossAx val="212932096"/>
        <c:crosses val="autoZero"/>
        <c:auto val="1"/>
        <c:lblAlgn val="ctr"/>
        <c:lblOffset val="100"/>
        <c:noMultiLvlLbl val="0"/>
      </c:catAx>
      <c:valAx>
        <c:axId val="212932096"/>
        <c:scaling>
          <c:orientation val="minMax"/>
        </c:scaling>
        <c:delete val="0"/>
        <c:axPos val="l"/>
        <c:majorGridlines>
          <c:spPr>
            <a:ln w="6350">
              <a:solidFill>
                <a:schemeClr val="bg1">
                  <a:lumMod val="95000"/>
                </a:schemeClr>
              </a:solidFill>
              <a:prstDash val="sysDot"/>
            </a:ln>
          </c:spPr>
        </c:majorGridlines>
        <c:title>
          <c:tx>
            <c:rich>
              <a:bodyPr rot="-5400000" vert="horz"/>
              <a:lstStyle/>
              <a:p>
                <a:pPr>
                  <a:defRPr/>
                </a:pPr>
                <a:r>
                  <a:rPr lang="en-US"/>
                  <a:t>HIV prevalence (%)</a:t>
                </a:r>
              </a:p>
            </c:rich>
          </c:tx>
          <c:overlay val="0"/>
        </c:title>
        <c:numFmt formatCode="0" sourceLinked="0"/>
        <c:majorTickMark val="none"/>
        <c:minorTickMark val="none"/>
        <c:tickLblPos val="nextTo"/>
        <c:crossAx val="212930560"/>
        <c:crosses val="autoZero"/>
        <c:crossBetween val="between"/>
        <c:majorUnit val="10"/>
      </c:valAx>
      <c:dTable>
        <c:showHorzBorder val="1"/>
        <c:showVertBorder val="1"/>
        <c:showOutline val="1"/>
        <c:showKeys val="1"/>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53941150175228E-2"/>
          <c:y val="0.12018779980088695"/>
          <c:w val="0.91175945060481156"/>
          <c:h val="0.38038238754638432"/>
        </c:manualLayout>
      </c:layout>
      <c:barChart>
        <c:barDir val="col"/>
        <c:grouping val="clustered"/>
        <c:varyColors val="0"/>
        <c:ser>
          <c:idx val="3"/>
          <c:order val="0"/>
          <c:tx>
            <c:strRef>
              <c:f>'Mean No. of partners'!$C$2</c:f>
              <c:strCache>
                <c:ptCount val="1"/>
                <c:pt idx="0">
                  <c:v>Female PWID (2015)* </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partners'!$A$3:$B$12</c:f>
              <c:multiLvlStrCache>
                <c:ptCount val="10"/>
                <c:lvl>
                  <c:pt idx="0">
                    <c:v>Paid male partner/
sex workers</c:v>
                  </c:pt>
                  <c:pt idx="1">
                    <c:v>Male clients </c:v>
                  </c:pt>
                  <c:pt idx="2">
                    <c:v>TG partners</c:v>
                  </c:pt>
                  <c:pt idx="3">
                    <c:v>Non-paying 
female partners </c:v>
                  </c:pt>
                  <c:pt idx="4">
                    <c:v>Non-paying 
male partners</c:v>
                  </c:pt>
                  <c:pt idx="5">
                    <c:v>Returning clients</c:v>
                  </c:pt>
                  <c:pt idx="6">
                    <c:v>Non-paying 
male partners</c:v>
                  </c:pt>
                  <c:pt idx="7">
                    <c:v>Female clients</c:v>
                  </c:pt>
                  <c:pt idx="8">
                    <c:v>Male clients </c:v>
                  </c:pt>
                  <c:pt idx="9">
                    <c:v>One-time 
clients</c:v>
                  </c:pt>
                </c:lvl>
                <c:lvl>
                  <c:pt idx="0">
                    <c:v>in the last 12 months</c:v>
                  </c:pt>
                  <c:pt idx="5">
                    <c:v>in the last month</c:v>
                  </c:pt>
                </c:lvl>
              </c:multiLvlStrCache>
            </c:multiLvlStrRef>
          </c:cat>
          <c:val>
            <c:numRef>
              <c:f>'Mean No. of partners'!$C$3:$C$12</c:f>
              <c:numCache>
                <c:formatCode>General</c:formatCode>
                <c:ptCount val="10"/>
                <c:pt idx="4">
                  <c:v>1</c:v>
                </c:pt>
                <c:pt idx="8">
                  <c:v>6</c:v>
                </c:pt>
              </c:numCache>
            </c:numRef>
          </c:val>
          <c:extLst>
            <c:ext xmlns:c16="http://schemas.microsoft.com/office/drawing/2014/chart" uri="{C3380CC4-5D6E-409C-BE32-E72D297353CC}">
              <c16:uniqueId val="{00000000-F38E-4C50-9EF6-9B84F47D7142}"/>
            </c:ext>
          </c:extLst>
        </c:ser>
        <c:ser>
          <c:idx val="2"/>
          <c:order val="1"/>
          <c:tx>
            <c:strRef>
              <c:f>'Mean No. of partners'!$D$2</c:f>
              <c:strCache>
                <c:ptCount val="1"/>
                <c:pt idx="0">
                  <c:v>FSW (2018)</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partners'!$A$3:$B$12</c:f>
              <c:multiLvlStrCache>
                <c:ptCount val="10"/>
                <c:lvl>
                  <c:pt idx="0">
                    <c:v>Paid male partner/
sex workers</c:v>
                  </c:pt>
                  <c:pt idx="1">
                    <c:v>Male clients </c:v>
                  </c:pt>
                  <c:pt idx="2">
                    <c:v>TG partners</c:v>
                  </c:pt>
                  <c:pt idx="3">
                    <c:v>Non-paying 
female partners </c:v>
                  </c:pt>
                  <c:pt idx="4">
                    <c:v>Non-paying 
male partners</c:v>
                  </c:pt>
                  <c:pt idx="5">
                    <c:v>Returning clients</c:v>
                  </c:pt>
                  <c:pt idx="6">
                    <c:v>Non-paying 
male partners</c:v>
                  </c:pt>
                  <c:pt idx="7">
                    <c:v>Female clients</c:v>
                  </c:pt>
                  <c:pt idx="8">
                    <c:v>Male clients </c:v>
                  </c:pt>
                  <c:pt idx="9">
                    <c:v>One-time 
clients</c:v>
                  </c:pt>
                </c:lvl>
                <c:lvl>
                  <c:pt idx="0">
                    <c:v>in the last 12 months</c:v>
                  </c:pt>
                  <c:pt idx="5">
                    <c:v>in the last month</c:v>
                  </c:pt>
                </c:lvl>
              </c:multiLvlStrCache>
            </c:multiLvlStrRef>
          </c:cat>
          <c:val>
            <c:numRef>
              <c:f>'Mean No. of partners'!$D$3:$D$12</c:f>
              <c:numCache>
                <c:formatCode>General</c:formatCode>
                <c:ptCount val="10"/>
                <c:pt idx="8">
                  <c:v>7</c:v>
                </c:pt>
              </c:numCache>
            </c:numRef>
          </c:val>
          <c:extLst>
            <c:ext xmlns:c16="http://schemas.microsoft.com/office/drawing/2014/chart" uri="{C3380CC4-5D6E-409C-BE32-E72D297353CC}">
              <c16:uniqueId val="{00000001-F38E-4C50-9EF6-9B84F47D7142}"/>
            </c:ext>
          </c:extLst>
        </c:ser>
        <c:ser>
          <c:idx val="1"/>
          <c:order val="2"/>
          <c:tx>
            <c:strRef>
              <c:f>'Mean No. of partners'!$E$2</c:f>
              <c:strCache>
                <c:ptCount val="1"/>
                <c:pt idx="0">
                  <c:v>FFSW (2015) *</c:v>
                </c:pt>
              </c:strCache>
            </c:strRef>
          </c:tx>
          <c:spPr>
            <a:solidFill>
              <a:srgbClr val="4F81BD">
                <a:lumMod val="75000"/>
              </a:srgb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partners'!$A$3:$B$12</c:f>
              <c:multiLvlStrCache>
                <c:ptCount val="10"/>
                <c:lvl>
                  <c:pt idx="0">
                    <c:v>Paid male partner/
sex workers</c:v>
                  </c:pt>
                  <c:pt idx="1">
                    <c:v>Male clients </c:v>
                  </c:pt>
                  <c:pt idx="2">
                    <c:v>TG partners</c:v>
                  </c:pt>
                  <c:pt idx="3">
                    <c:v>Non-paying 
female partners </c:v>
                  </c:pt>
                  <c:pt idx="4">
                    <c:v>Non-paying 
male partners</c:v>
                  </c:pt>
                  <c:pt idx="5">
                    <c:v>Returning clients</c:v>
                  </c:pt>
                  <c:pt idx="6">
                    <c:v>Non-paying 
male partners</c:v>
                  </c:pt>
                  <c:pt idx="7">
                    <c:v>Female clients</c:v>
                  </c:pt>
                  <c:pt idx="8">
                    <c:v>Male clients </c:v>
                  </c:pt>
                  <c:pt idx="9">
                    <c:v>One-time 
clients</c:v>
                  </c:pt>
                </c:lvl>
                <c:lvl>
                  <c:pt idx="0">
                    <c:v>in the last 12 months</c:v>
                  </c:pt>
                  <c:pt idx="5">
                    <c:v>in the last month</c:v>
                  </c:pt>
                </c:lvl>
              </c:multiLvlStrCache>
            </c:multiLvlStrRef>
          </c:cat>
          <c:val>
            <c:numRef>
              <c:f>'Mean No. of partners'!$E$3:$E$12</c:f>
              <c:numCache>
                <c:formatCode>General</c:formatCode>
                <c:ptCount val="10"/>
                <c:pt idx="5">
                  <c:v>2</c:v>
                </c:pt>
                <c:pt idx="6">
                  <c:v>1</c:v>
                </c:pt>
                <c:pt idx="8">
                  <c:v>9</c:v>
                </c:pt>
                <c:pt idx="9">
                  <c:v>5</c:v>
                </c:pt>
              </c:numCache>
            </c:numRef>
          </c:val>
          <c:extLst>
            <c:ext xmlns:c16="http://schemas.microsoft.com/office/drawing/2014/chart" uri="{C3380CC4-5D6E-409C-BE32-E72D297353CC}">
              <c16:uniqueId val="{00000002-F38E-4C50-9EF6-9B84F47D7142}"/>
            </c:ext>
          </c:extLst>
        </c:ser>
        <c:ser>
          <c:idx val="0"/>
          <c:order val="3"/>
          <c:tx>
            <c:strRef>
              <c:f>'Mean No. of partners'!$F$2</c:f>
              <c:strCache>
                <c:ptCount val="1"/>
                <c:pt idx="0">
                  <c:v>RFSW (2015)**</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partners'!$A$3:$B$12</c:f>
              <c:multiLvlStrCache>
                <c:ptCount val="10"/>
                <c:lvl>
                  <c:pt idx="0">
                    <c:v>Paid male partner/
sex workers</c:v>
                  </c:pt>
                  <c:pt idx="1">
                    <c:v>Male clients </c:v>
                  </c:pt>
                  <c:pt idx="2">
                    <c:v>TG partners</c:v>
                  </c:pt>
                  <c:pt idx="3">
                    <c:v>Non-paying 
female partners </c:v>
                  </c:pt>
                  <c:pt idx="4">
                    <c:v>Non-paying 
male partners</c:v>
                  </c:pt>
                  <c:pt idx="5">
                    <c:v>Returning clients</c:v>
                  </c:pt>
                  <c:pt idx="6">
                    <c:v>Non-paying 
male partners</c:v>
                  </c:pt>
                  <c:pt idx="7">
                    <c:v>Female clients</c:v>
                  </c:pt>
                  <c:pt idx="8">
                    <c:v>Male clients </c:v>
                  </c:pt>
                  <c:pt idx="9">
                    <c:v>One-time 
clients</c:v>
                  </c:pt>
                </c:lvl>
                <c:lvl>
                  <c:pt idx="0">
                    <c:v>in the last 12 months</c:v>
                  </c:pt>
                  <c:pt idx="5">
                    <c:v>in the last month</c:v>
                  </c:pt>
                </c:lvl>
              </c:multiLvlStrCache>
            </c:multiLvlStrRef>
          </c:cat>
          <c:val>
            <c:numRef>
              <c:f>'Mean No. of partners'!$F$3:$F$12</c:f>
              <c:numCache>
                <c:formatCode>General</c:formatCode>
                <c:ptCount val="10"/>
                <c:pt idx="5">
                  <c:v>1</c:v>
                </c:pt>
                <c:pt idx="6">
                  <c:v>1</c:v>
                </c:pt>
                <c:pt idx="8">
                  <c:v>3</c:v>
                </c:pt>
                <c:pt idx="9">
                  <c:v>2</c:v>
                </c:pt>
              </c:numCache>
            </c:numRef>
          </c:val>
          <c:extLst>
            <c:ext xmlns:c16="http://schemas.microsoft.com/office/drawing/2014/chart" uri="{C3380CC4-5D6E-409C-BE32-E72D297353CC}">
              <c16:uniqueId val="{00000003-F38E-4C50-9EF6-9B84F47D7142}"/>
            </c:ext>
          </c:extLst>
        </c:ser>
        <c:ser>
          <c:idx val="5"/>
          <c:order val="4"/>
          <c:tx>
            <c:strRef>
              <c:f>'Mean No. of partners'!$G$2</c:f>
              <c:strCache>
                <c:ptCount val="1"/>
                <c:pt idx="0">
                  <c:v>Male PWID (2015) *</c:v>
                </c:pt>
              </c:strCache>
            </c:strRef>
          </c:tx>
          <c:spPr>
            <a:solidFill>
              <a:sysClr val="window" lastClr="FFFFFF">
                <a:lumMod val="65000"/>
              </a:sys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partners'!$A$3:$B$12</c:f>
              <c:multiLvlStrCache>
                <c:ptCount val="10"/>
                <c:lvl>
                  <c:pt idx="0">
                    <c:v>Paid male partner/
sex workers</c:v>
                  </c:pt>
                  <c:pt idx="1">
                    <c:v>Male clients </c:v>
                  </c:pt>
                  <c:pt idx="2">
                    <c:v>TG partners</c:v>
                  </c:pt>
                  <c:pt idx="3">
                    <c:v>Non-paying 
female partners </c:v>
                  </c:pt>
                  <c:pt idx="4">
                    <c:v>Non-paying 
male partners</c:v>
                  </c:pt>
                  <c:pt idx="5">
                    <c:v>Returning clients</c:v>
                  </c:pt>
                  <c:pt idx="6">
                    <c:v>Non-paying 
male partners</c:v>
                  </c:pt>
                  <c:pt idx="7">
                    <c:v>Female clients</c:v>
                  </c:pt>
                  <c:pt idx="8">
                    <c:v>Male clients </c:v>
                  </c:pt>
                  <c:pt idx="9">
                    <c:v>One-time 
clients</c:v>
                  </c:pt>
                </c:lvl>
                <c:lvl>
                  <c:pt idx="0">
                    <c:v>in the last 12 months</c:v>
                  </c:pt>
                  <c:pt idx="5">
                    <c:v>in the last month</c:v>
                  </c:pt>
                </c:lvl>
              </c:multiLvlStrCache>
            </c:multiLvlStrRef>
          </c:cat>
          <c:val>
            <c:numRef>
              <c:f>'Mean No. of partners'!$G$3:$G$12</c:f>
              <c:numCache>
                <c:formatCode>General</c:formatCode>
                <c:ptCount val="10"/>
                <c:pt idx="3">
                  <c:v>1</c:v>
                </c:pt>
                <c:pt idx="4">
                  <c:v>3</c:v>
                </c:pt>
                <c:pt idx="7">
                  <c:v>1</c:v>
                </c:pt>
                <c:pt idx="8">
                  <c:v>1</c:v>
                </c:pt>
              </c:numCache>
            </c:numRef>
          </c:val>
          <c:extLst>
            <c:ext xmlns:c16="http://schemas.microsoft.com/office/drawing/2014/chart" uri="{C3380CC4-5D6E-409C-BE32-E72D297353CC}">
              <c16:uniqueId val="{00000004-F38E-4C50-9EF6-9B84F47D7142}"/>
            </c:ext>
          </c:extLst>
        </c:ser>
        <c:ser>
          <c:idx val="4"/>
          <c:order val="5"/>
          <c:tx>
            <c:strRef>
              <c:f>'Mean No. of partners'!$H$2</c:f>
              <c:strCache>
                <c:ptCount val="1"/>
                <c:pt idx="0">
                  <c:v>M/TSM (2018)</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partners'!$A$3:$B$12</c:f>
              <c:multiLvlStrCache>
                <c:ptCount val="10"/>
                <c:lvl>
                  <c:pt idx="0">
                    <c:v>Paid male partner/
sex workers</c:v>
                  </c:pt>
                  <c:pt idx="1">
                    <c:v>Male clients </c:v>
                  </c:pt>
                  <c:pt idx="2">
                    <c:v>TG partners</c:v>
                  </c:pt>
                  <c:pt idx="3">
                    <c:v>Non-paying 
female partners </c:v>
                  </c:pt>
                  <c:pt idx="4">
                    <c:v>Non-paying 
male partners</c:v>
                  </c:pt>
                  <c:pt idx="5">
                    <c:v>Returning clients</c:v>
                  </c:pt>
                  <c:pt idx="6">
                    <c:v>Non-paying 
male partners</c:v>
                  </c:pt>
                  <c:pt idx="7">
                    <c:v>Female clients</c:v>
                  </c:pt>
                  <c:pt idx="8">
                    <c:v>Male clients </c:v>
                  </c:pt>
                  <c:pt idx="9">
                    <c:v>One-time 
clients</c:v>
                  </c:pt>
                </c:lvl>
                <c:lvl>
                  <c:pt idx="0">
                    <c:v>in the last 12 months</c:v>
                  </c:pt>
                  <c:pt idx="5">
                    <c:v>in the last month</c:v>
                  </c:pt>
                </c:lvl>
              </c:multiLvlStrCache>
            </c:multiLvlStrRef>
          </c:cat>
          <c:val>
            <c:numRef>
              <c:f>'Mean No. of partners'!$H$3:$H$12</c:f>
              <c:numCache>
                <c:formatCode>General</c:formatCode>
                <c:ptCount val="10"/>
                <c:pt idx="2">
                  <c:v>2</c:v>
                </c:pt>
                <c:pt idx="4">
                  <c:v>3</c:v>
                </c:pt>
                <c:pt idx="6">
                  <c:v>2</c:v>
                </c:pt>
              </c:numCache>
            </c:numRef>
          </c:val>
          <c:extLst>
            <c:ext xmlns:c16="http://schemas.microsoft.com/office/drawing/2014/chart" uri="{C3380CC4-5D6E-409C-BE32-E72D297353CC}">
              <c16:uniqueId val="{00000005-F38E-4C50-9EF6-9B84F47D7142}"/>
            </c:ext>
          </c:extLst>
        </c:ser>
        <c:ser>
          <c:idx val="6"/>
          <c:order val="6"/>
          <c:tx>
            <c:strRef>
              <c:f>'Mean No. of partners'!$I$2</c:f>
              <c:strCache>
                <c:ptCount val="1"/>
                <c:pt idx="0">
                  <c:v>MEWs (2015) ***</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partners'!$A$3:$B$12</c:f>
              <c:multiLvlStrCache>
                <c:ptCount val="10"/>
                <c:lvl>
                  <c:pt idx="0">
                    <c:v>Paid male partner/
sex workers</c:v>
                  </c:pt>
                  <c:pt idx="1">
                    <c:v>Male clients </c:v>
                  </c:pt>
                  <c:pt idx="2">
                    <c:v>TG partners</c:v>
                  </c:pt>
                  <c:pt idx="3">
                    <c:v>Non-paying 
female partners </c:v>
                  </c:pt>
                  <c:pt idx="4">
                    <c:v>Non-paying 
male partners</c:v>
                  </c:pt>
                  <c:pt idx="5">
                    <c:v>Returning clients</c:v>
                  </c:pt>
                  <c:pt idx="6">
                    <c:v>Non-paying 
male partners</c:v>
                  </c:pt>
                  <c:pt idx="7">
                    <c:v>Female clients</c:v>
                  </c:pt>
                  <c:pt idx="8">
                    <c:v>Male clients </c:v>
                  </c:pt>
                  <c:pt idx="9">
                    <c:v>One-time 
clients</c:v>
                  </c:pt>
                </c:lvl>
                <c:lvl>
                  <c:pt idx="0">
                    <c:v>in the last 12 months</c:v>
                  </c:pt>
                  <c:pt idx="5">
                    <c:v>in the last month</c:v>
                  </c:pt>
                </c:lvl>
              </c:multiLvlStrCache>
            </c:multiLvlStrRef>
          </c:cat>
          <c:val>
            <c:numRef>
              <c:f>'Mean No. of partners'!$I$3:$I$12</c:f>
              <c:numCache>
                <c:formatCode>General</c:formatCode>
                <c:ptCount val="10"/>
                <c:pt idx="3">
                  <c:v>1</c:v>
                </c:pt>
                <c:pt idx="4">
                  <c:v>1</c:v>
                </c:pt>
                <c:pt idx="7">
                  <c:v>1</c:v>
                </c:pt>
                <c:pt idx="8">
                  <c:v>3</c:v>
                </c:pt>
              </c:numCache>
            </c:numRef>
          </c:val>
          <c:extLst>
            <c:ext xmlns:c16="http://schemas.microsoft.com/office/drawing/2014/chart" uri="{C3380CC4-5D6E-409C-BE32-E72D297353CC}">
              <c16:uniqueId val="{00000006-F38E-4C50-9EF6-9B84F47D7142}"/>
            </c:ext>
          </c:extLst>
        </c:ser>
        <c:ser>
          <c:idx val="7"/>
          <c:order val="7"/>
          <c:tx>
            <c:strRef>
              <c:f>'Mean No. of partners'!$J$2</c:f>
              <c:strCache>
                <c:ptCount val="1"/>
                <c:pt idx="0">
                  <c:v>TG women (2015)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'Mean No. of partners'!$A$3:$B$12</c:f>
              <c:multiLvlStrCache>
                <c:ptCount val="10"/>
                <c:lvl>
                  <c:pt idx="0">
                    <c:v>Paid male partner/
sex workers</c:v>
                  </c:pt>
                  <c:pt idx="1">
                    <c:v>Male clients </c:v>
                  </c:pt>
                  <c:pt idx="2">
                    <c:v>TG partners</c:v>
                  </c:pt>
                  <c:pt idx="3">
                    <c:v>Non-paying 
female partners </c:v>
                  </c:pt>
                  <c:pt idx="4">
                    <c:v>Non-paying 
male partners</c:v>
                  </c:pt>
                  <c:pt idx="5">
                    <c:v>Returning clients</c:v>
                  </c:pt>
                  <c:pt idx="6">
                    <c:v>Non-paying 
male partners</c:v>
                  </c:pt>
                  <c:pt idx="7">
                    <c:v>Female clients</c:v>
                  </c:pt>
                  <c:pt idx="8">
                    <c:v>Male clients </c:v>
                  </c:pt>
                  <c:pt idx="9">
                    <c:v>One-time 
clients</c:v>
                  </c:pt>
                </c:lvl>
                <c:lvl>
                  <c:pt idx="0">
                    <c:v>in the last 12 months</c:v>
                  </c:pt>
                  <c:pt idx="5">
                    <c:v>in the last month</c:v>
                  </c:pt>
                </c:lvl>
              </c:multiLvlStrCache>
            </c:multiLvlStrRef>
          </c:cat>
          <c:val>
            <c:numRef>
              <c:f>'Mean No. of partners'!$J$3:$J$12</c:f>
              <c:numCache>
                <c:formatCode>General</c:formatCode>
                <c:ptCount val="10"/>
                <c:pt idx="0">
                  <c:v>2</c:v>
                </c:pt>
                <c:pt idx="1">
                  <c:v>2</c:v>
                </c:pt>
                <c:pt idx="4">
                  <c:v>5</c:v>
                </c:pt>
                <c:pt idx="6">
                  <c:v>2</c:v>
                </c:pt>
              </c:numCache>
            </c:numRef>
          </c:val>
          <c:extLst>
            <c:ext xmlns:c16="http://schemas.microsoft.com/office/drawing/2014/chart" uri="{C3380CC4-5D6E-409C-BE32-E72D297353CC}">
              <c16:uniqueId val="{00000007-F38E-4C50-9EF6-9B84F47D7142}"/>
            </c:ext>
          </c:extLst>
        </c:ser>
        <c:dLbls>
          <c:showLegendKey val="0"/>
          <c:showVal val="0"/>
          <c:showCatName val="0"/>
          <c:showSerName val="0"/>
          <c:showPercent val="0"/>
          <c:showBubbleSize val="0"/>
        </c:dLbls>
        <c:gapWidth val="50"/>
        <c:axId val="241198208"/>
        <c:axId val="241199744"/>
      </c:barChart>
      <c:catAx>
        <c:axId val="241198208"/>
        <c:scaling>
          <c:orientation val="minMax"/>
        </c:scaling>
        <c:delete val="0"/>
        <c:axPos val="b"/>
        <c:majorGridlines>
          <c:spPr>
            <a:ln>
              <a:solidFill>
                <a:sysClr val="window" lastClr="FFFFFF">
                  <a:lumMod val="50000"/>
                </a:sysClr>
              </a:solidFill>
              <a:prstDash val="dashDot"/>
            </a:ln>
          </c:spPr>
        </c:majorGridlines>
        <c:numFmt formatCode="General" sourceLinked="0"/>
        <c:majorTickMark val="out"/>
        <c:minorTickMark val="none"/>
        <c:tickLblPos val="nextTo"/>
        <c:crossAx val="241199744"/>
        <c:crosses val="autoZero"/>
        <c:auto val="1"/>
        <c:lblAlgn val="ctr"/>
        <c:lblOffset val="100"/>
        <c:noMultiLvlLbl val="0"/>
      </c:catAx>
      <c:valAx>
        <c:axId val="241199744"/>
        <c:scaling>
          <c:orientation val="minMax"/>
          <c:max val="10"/>
          <c:min val="0"/>
        </c:scaling>
        <c:delete val="0"/>
        <c:axPos val="l"/>
        <c:majorGridlines>
          <c:spPr>
            <a:ln>
              <a:solidFill>
                <a:schemeClr val="bg1">
                  <a:lumMod val="95000"/>
                </a:schemeClr>
              </a:solidFill>
              <a:prstDash val="sysDash"/>
            </a:ln>
          </c:spPr>
        </c:majorGridlines>
        <c:title>
          <c:tx>
            <c:rich>
              <a:bodyPr rot="-5400000" vert="horz"/>
              <a:lstStyle/>
              <a:p>
                <a:pPr>
                  <a:defRPr/>
                </a:pPr>
                <a:r>
                  <a:rPr lang="en-US"/>
                  <a:t>Number (median)</a:t>
                </a:r>
              </a:p>
            </c:rich>
          </c:tx>
          <c:layout>
            <c:manualLayout>
              <c:xMode val="edge"/>
              <c:yMode val="edge"/>
              <c:x val="2.5164558170477388E-3"/>
              <c:y val="0.20201818000285218"/>
            </c:manualLayout>
          </c:layout>
          <c:overlay val="0"/>
        </c:title>
        <c:numFmt formatCode="General" sourceLinked="1"/>
        <c:majorTickMark val="out"/>
        <c:minorTickMark val="none"/>
        <c:tickLblPos val="nextTo"/>
        <c:crossAx val="241198208"/>
        <c:crosses val="autoZero"/>
        <c:crossBetween val="between"/>
        <c:majorUnit val="2"/>
      </c:valAx>
    </c:plotArea>
    <c:legend>
      <c:legendPos val="t"/>
      <c:layout>
        <c:manualLayout>
          <c:xMode val="edge"/>
          <c:yMode val="edge"/>
          <c:x val="9.5622296446624636E-2"/>
          <c:y val="1.7789845234862892E-2"/>
          <c:w val="0.80999990870705951"/>
          <c:h val="0.10380554801339489"/>
        </c:manualLayout>
      </c:layout>
      <c:overlay val="0"/>
    </c:legend>
    <c:plotVisOnly val="1"/>
    <c:dispBlanksAs val="gap"/>
    <c:showDLblsOverMax val="0"/>
  </c:chart>
  <c:txPr>
    <a:bodyPr/>
    <a:lstStyle/>
    <a:p>
      <a:pPr>
        <a:defRPr sz="1200" b="0">
          <a:latin typeface="Arial" pitchFamily="34" charset="0"/>
          <a:cs typeface="Arial" pitchFamily="34" charset="0"/>
        </a:defRPr>
      </a:pPr>
      <a:endParaRPr lang="en-US"/>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72902425658331E-2"/>
          <c:y val="1.6329310334338657E-2"/>
          <c:w val="0.8314237258804188"/>
          <c:h val="0.69213738038511796"/>
        </c:manualLayout>
      </c:layout>
      <c:barChart>
        <c:barDir val="col"/>
        <c:grouping val="clustered"/>
        <c:varyColors val="0"/>
        <c:ser>
          <c:idx val="0"/>
          <c:order val="0"/>
          <c:tx>
            <c:strRef>
              <c:f>'Mean No. of partners'!$C$54</c:f>
              <c:strCache>
                <c:ptCount val="1"/>
                <c:pt idx="0">
                  <c:v>#</c:v>
                </c:pt>
              </c:strCache>
            </c:strRef>
          </c:tx>
          <c:spPr>
            <a:solidFill>
              <a:srgbClr val="F26B73"/>
            </a:solidFill>
            <a:ln>
              <a:noFill/>
            </a:ln>
          </c:spPr>
          <c:invertIfNegative val="0"/>
          <c:dPt>
            <c:idx val="3"/>
            <c:invertIfNegative val="0"/>
            <c:bubble3D val="0"/>
            <c:extLst>
              <c:ext xmlns:c16="http://schemas.microsoft.com/office/drawing/2014/chart" uri="{C3380CC4-5D6E-409C-BE32-E72D297353CC}">
                <c16:uniqueId val="{00000000-5F61-441D-8233-69B56EB05FF4}"/>
              </c:ext>
            </c:extLst>
          </c:dPt>
          <c:dPt>
            <c:idx val="10"/>
            <c:invertIfNegative val="0"/>
            <c:bubble3D val="0"/>
            <c:extLst>
              <c:ext xmlns:c16="http://schemas.microsoft.com/office/drawing/2014/chart" uri="{C3380CC4-5D6E-409C-BE32-E72D297353CC}">
                <c16:uniqueId val="{00000001-5F61-441D-8233-69B56EB05FF4}"/>
              </c:ext>
            </c:extLst>
          </c:dPt>
          <c:dPt>
            <c:idx val="13"/>
            <c:invertIfNegative val="0"/>
            <c:bubble3D val="0"/>
            <c:spPr>
              <a:pattFill prst="dkUpDiag">
                <a:fgClr>
                  <a:srgbClr val="F26B73"/>
                </a:fgClr>
                <a:bgClr>
                  <a:sysClr val="window" lastClr="FFFFFF"/>
                </a:bgClr>
              </a:pattFill>
              <a:ln>
                <a:noFill/>
              </a:ln>
            </c:spPr>
            <c:extLst>
              <c:ext xmlns:c16="http://schemas.microsoft.com/office/drawing/2014/chart" uri="{C3380CC4-5D6E-409C-BE32-E72D297353CC}">
                <c16:uniqueId val="{00000003-5F61-441D-8233-69B56EB05FF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'Mean No. of partners'!$B$55:$B$68</c:f>
              <c:strCache>
                <c:ptCount val="14"/>
                <c:pt idx="0">
                  <c:v>Mandaue</c:v>
                </c:pt>
                <c:pt idx="1">
                  <c:v>Cebu</c:v>
                </c:pt>
                <c:pt idx="2">
                  <c:v>Cagayan de Oro</c:v>
                </c:pt>
                <c:pt idx="3">
                  <c:v>Davao</c:v>
                </c:pt>
                <c:pt idx="4">
                  <c:v>Iloilo</c:v>
                </c:pt>
                <c:pt idx="5">
                  <c:v>Quezon</c:v>
                </c:pt>
                <c:pt idx="6">
                  <c:v>Taguig</c:v>
                </c:pt>
                <c:pt idx="7">
                  <c:v>Talisay</c:v>
                </c:pt>
                <c:pt idx="8">
                  <c:v>Angeles</c:v>
                </c:pt>
                <c:pt idx="9">
                  <c:v>Baguio</c:v>
                </c:pt>
                <c:pt idx="10">
                  <c:v>General Santos</c:v>
                </c:pt>
                <c:pt idx="11">
                  <c:v>Pasay</c:v>
                </c:pt>
                <c:pt idx="12">
                  <c:v>Zamboanga</c:v>
                </c:pt>
                <c:pt idx="13">
                  <c:v>Philippines</c:v>
                </c:pt>
              </c:strCache>
            </c:strRef>
          </c:cat>
          <c:val>
            <c:numRef>
              <c:f>'Mean No. of partners'!$C$55:$C$68</c:f>
              <c:numCache>
                <c:formatCode>General</c:formatCode>
                <c:ptCount val="14"/>
                <c:pt idx="0">
                  <c:v>6</c:v>
                </c:pt>
                <c:pt idx="1">
                  <c:v>5</c:v>
                </c:pt>
                <c:pt idx="2">
                  <c:v>3</c:v>
                </c:pt>
                <c:pt idx="3">
                  <c:v>3</c:v>
                </c:pt>
                <c:pt idx="4">
                  <c:v>3</c:v>
                </c:pt>
                <c:pt idx="5">
                  <c:v>3</c:v>
                </c:pt>
                <c:pt idx="6">
                  <c:v>3</c:v>
                </c:pt>
                <c:pt idx="7">
                  <c:v>3</c:v>
                </c:pt>
                <c:pt idx="8">
                  <c:v>2</c:v>
                </c:pt>
                <c:pt idx="9">
                  <c:v>2</c:v>
                </c:pt>
                <c:pt idx="10">
                  <c:v>2</c:v>
                </c:pt>
                <c:pt idx="11">
                  <c:v>2</c:v>
                </c:pt>
                <c:pt idx="12">
                  <c:v>1</c:v>
                </c:pt>
                <c:pt idx="13">
                  <c:v>3</c:v>
                </c:pt>
              </c:numCache>
            </c:numRef>
          </c:val>
          <c:extLst>
            <c:ext xmlns:c16="http://schemas.microsoft.com/office/drawing/2014/chart" uri="{C3380CC4-5D6E-409C-BE32-E72D297353CC}">
              <c16:uniqueId val="{00000004-02B6-4FC1-8352-351C1399EB8F}"/>
            </c:ext>
          </c:extLst>
        </c:ser>
        <c:dLbls>
          <c:showLegendKey val="0"/>
          <c:showVal val="0"/>
          <c:showCatName val="0"/>
          <c:showSerName val="0"/>
          <c:showPercent val="0"/>
          <c:showBubbleSize val="0"/>
        </c:dLbls>
        <c:gapWidth val="72"/>
        <c:axId val="214819200"/>
        <c:axId val="221516160"/>
      </c:barChart>
      <c:catAx>
        <c:axId val="214819200"/>
        <c:scaling>
          <c:orientation val="minMax"/>
        </c:scaling>
        <c:delete val="0"/>
        <c:axPos val="b"/>
        <c:numFmt formatCode="General" sourceLinked="1"/>
        <c:majorTickMark val="out"/>
        <c:minorTickMark val="none"/>
        <c:tickLblPos val="nextTo"/>
        <c:crossAx val="221516160"/>
        <c:crosses val="autoZero"/>
        <c:auto val="1"/>
        <c:lblAlgn val="ctr"/>
        <c:lblOffset val="100"/>
        <c:noMultiLvlLbl val="0"/>
      </c:catAx>
      <c:valAx>
        <c:axId val="221516160"/>
        <c:scaling>
          <c:orientation val="minMax"/>
        </c:scaling>
        <c:delete val="0"/>
        <c:axPos val="l"/>
        <c:title>
          <c:tx>
            <c:rich>
              <a:bodyPr rot="-5400000" vert="horz"/>
              <a:lstStyle/>
              <a:p>
                <a:pPr algn="ctr">
                  <a:defRPr sz="1400" b="1" i="0" u="none" strike="noStrike" baseline="0">
                    <a:solidFill>
                      <a:srgbClr val="000000"/>
                    </a:solidFill>
                    <a:latin typeface="Arial"/>
                    <a:ea typeface="Arial"/>
                    <a:cs typeface="Arial"/>
                  </a:defRPr>
                </a:pPr>
                <a:r>
                  <a:rPr lang="en-US"/>
                  <a:t>Number</a:t>
                </a:r>
              </a:p>
            </c:rich>
          </c:tx>
          <c:layout>
            <c:manualLayout>
              <c:xMode val="edge"/>
              <c:yMode val="edge"/>
              <c:x val="6.8748439916517601E-3"/>
              <c:y val="1.0113044391869901E-2"/>
            </c:manualLayout>
          </c:layout>
          <c:overlay val="0"/>
        </c:title>
        <c:numFmt formatCode="General" sourceLinked="1"/>
        <c:majorTickMark val="out"/>
        <c:minorTickMark val="none"/>
        <c:tickLblPos val="nextTo"/>
        <c:crossAx val="214819200"/>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72902425658331E-2"/>
          <c:y val="1.6329310334338657E-2"/>
          <c:w val="0.8314237258804188"/>
          <c:h val="0.69213738038511796"/>
        </c:manualLayout>
      </c:layout>
      <c:barChart>
        <c:barDir val="col"/>
        <c:grouping val="clustered"/>
        <c:varyColors val="0"/>
        <c:ser>
          <c:idx val="0"/>
          <c:order val="0"/>
          <c:tx>
            <c:strRef>
              <c:f>'Mean No. of partners'!$C$76</c:f>
              <c:strCache>
                <c:ptCount val="1"/>
                <c:pt idx="0">
                  <c:v>#</c:v>
                </c:pt>
              </c:strCache>
            </c:strRef>
          </c:tx>
          <c:spPr>
            <a:solidFill>
              <a:srgbClr val="00A99A"/>
            </a:solidFill>
            <a:ln>
              <a:noFill/>
            </a:ln>
          </c:spPr>
          <c:invertIfNegative val="0"/>
          <c:dPt>
            <c:idx val="3"/>
            <c:invertIfNegative val="0"/>
            <c:bubble3D val="0"/>
            <c:extLst>
              <c:ext xmlns:c16="http://schemas.microsoft.com/office/drawing/2014/chart" uri="{C3380CC4-5D6E-409C-BE32-E72D297353CC}">
                <c16:uniqueId val="{00000000-6DCA-4E09-A993-17309E1B05D9}"/>
              </c:ext>
            </c:extLst>
          </c:dPt>
          <c:dPt>
            <c:idx val="1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2-6DCA-4E09-A993-17309E1B05D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'Mean No. of partners'!$B$77:$B$87</c:f>
              <c:strCache>
                <c:ptCount val="11"/>
                <c:pt idx="0">
                  <c:v>Zamboanga</c:v>
                </c:pt>
                <c:pt idx="1">
                  <c:v>Iloilo</c:v>
                </c:pt>
                <c:pt idx="2">
                  <c:v>General Santos</c:v>
                </c:pt>
                <c:pt idx="3">
                  <c:v>Pasay</c:v>
                </c:pt>
                <c:pt idx="4">
                  <c:v>Quezon</c:v>
                </c:pt>
                <c:pt idx="5">
                  <c:v>Cebu</c:v>
                </c:pt>
                <c:pt idx="6">
                  <c:v>Angeles</c:v>
                </c:pt>
                <c:pt idx="7">
                  <c:v>Davao</c:v>
                </c:pt>
                <c:pt idx="8">
                  <c:v>Baguio</c:v>
                </c:pt>
                <c:pt idx="9">
                  <c:v>Cagayan de Oro</c:v>
                </c:pt>
                <c:pt idx="10">
                  <c:v>Philippines</c:v>
                </c:pt>
              </c:strCache>
            </c:strRef>
          </c:cat>
          <c:val>
            <c:numRef>
              <c:f>'Mean No. of partners'!$C$77:$C$87</c:f>
              <c:numCache>
                <c:formatCode>General</c:formatCode>
                <c:ptCount val="11"/>
                <c:pt idx="0">
                  <c:v>20</c:v>
                </c:pt>
                <c:pt idx="1">
                  <c:v>15</c:v>
                </c:pt>
                <c:pt idx="2">
                  <c:v>10</c:v>
                </c:pt>
                <c:pt idx="3">
                  <c:v>10</c:v>
                </c:pt>
                <c:pt idx="4">
                  <c:v>10</c:v>
                </c:pt>
                <c:pt idx="5">
                  <c:v>5</c:v>
                </c:pt>
                <c:pt idx="6">
                  <c:v>4</c:v>
                </c:pt>
                <c:pt idx="7">
                  <c:v>4</c:v>
                </c:pt>
                <c:pt idx="8">
                  <c:v>3</c:v>
                </c:pt>
                <c:pt idx="9">
                  <c:v>3</c:v>
                </c:pt>
                <c:pt idx="10">
                  <c:v>7</c:v>
                </c:pt>
              </c:numCache>
            </c:numRef>
          </c:val>
          <c:extLst>
            <c:ext xmlns:c16="http://schemas.microsoft.com/office/drawing/2014/chart" uri="{C3380CC4-5D6E-409C-BE32-E72D297353CC}">
              <c16:uniqueId val="{00000003-6DCA-4E09-A993-17309E1B05D9}"/>
            </c:ext>
          </c:extLst>
        </c:ser>
        <c:dLbls>
          <c:showLegendKey val="0"/>
          <c:showVal val="0"/>
          <c:showCatName val="0"/>
          <c:showSerName val="0"/>
          <c:showPercent val="0"/>
          <c:showBubbleSize val="0"/>
        </c:dLbls>
        <c:gapWidth val="72"/>
        <c:axId val="214819200"/>
        <c:axId val="221516160"/>
      </c:barChart>
      <c:catAx>
        <c:axId val="214819200"/>
        <c:scaling>
          <c:orientation val="minMax"/>
        </c:scaling>
        <c:delete val="0"/>
        <c:axPos val="b"/>
        <c:numFmt formatCode="General" sourceLinked="1"/>
        <c:majorTickMark val="out"/>
        <c:minorTickMark val="none"/>
        <c:tickLblPos val="nextTo"/>
        <c:crossAx val="221516160"/>
        <c:crosses val="autoZero"/>
        <c:auto val="1"/>
        <c:lblAlgn val="ctr"/>
        <c:lblOffset val="100"/>
        <c:noMultiLvlLbl val="0"/>
      </c:catAx>
      <c:valAx>
        <c:axId val="221516160"/>
        <c:scaling>
          <c:orientation val="minMax"/>
        </c:scaling>
        <c:delete val="0"/>
        <c:axPos val="l"/>
        <c:title>
          <c:tx>
            <c:rich>
              <a:bodyPr rot="-5400000" vert="horz"/>
              <a:lstStyle/>
              <a:p>
                <a:pPr algn="ctr">
                  <a:defRPr sz="1400" b="1" i="0" u="none" strike="noStrike" baseline="0">
                    <a:solidFill>
                      <a:srgbClr val="000000"/>
                    </a:solidFill>
                    <a:latin typeface="Arial"/>
                    <a:ea typeface="Arial"/>
                    <a:cs typeface="Arial"/>
                  </a:defRPr>
                </a:pPr>
                <a:r>
                  <a:rPr lang="en-US"/>
                  <a:t>Number</a:t>
                </a:r>
              </a:p>
            </c:rich>
          </c:tx>
          <c:layout>
            <c:manualLayout>
              <c:xMode val="edge"/>
              <c:yMode val="edge"/>
              <c:x val="6.8748439916517601E-3"/>
              <c:y val="1.0113044391869901E-2"/>
            </c:manualLayout>
          </c:layout>
          <c:overlay val="0"/>
        </c:title>
        <c:numFmt formatCode="General" sourceLinked="1"/>
        <c:majorTickMark val="out"/>
        <c:minorTickMark val="none"/>
        <c:tickLblPos val="nextTo"/>
        <c:crossAx val="214819200"/>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80" b="1" i="0" u="none" strike="noStrike" baseline="0">
                <a:effectLst/>
              </a:rPr>
              <a:t>Premarital sex, 2017</a:t>
            </a:r>
            <a:endParaRPr lang="en-US"/>
          </a:p>
        </c:rich>
      </c:tx>
      <c:overlay val="0"/>
    </c:title>
    <c:autoTitleDeleted val="0"/>
    <c:plotArea>
      <c:layout>
        <c:manualLayout>
          <c:layoutTarget val="inner"/>
          <c:xMode val="edge"/>
          <c:yMode val="edge"/>
          <c:x val="0.13019444444444445"/>
          <c:y val="0.14460967432950192"/>
          <c:w val="0.8493376344086021"/>
          <c:h val="0.63102976586144388"/>
        </c:manualLayout>
      </c:layout>
      <c:barChart>
        <c:barDir val="col"/>
        <c:grouping val="clustered"/>
        <c:varyColors val="0"/>
        <c:ser>
          <c:idx val="0"/>
          <c:order val="0"/>
          <c:tx>
            <c:strRef>
              <c:f>'YP_Premarital sex'!$C$2</c:f>
              <c:strCache>
                <c:ptCount val="1"/>
                <c:pt idx="0">
                  <c:v>Had premarital sex in the last year</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'YP_Premarital sex'!$A$3:$B$8</c:f>
              <c:multiLvlStrCache>
                <c:ptCount val="6"/>
                <c:lvl>
                  <c:pt idx="0">
                    <c:v>15-17yr</c:v>
                  </c:pt>
                  <c:pt idx="1">
                    <c:v>18-19 yr</c:v>
                  </c:pt>
                  <c:pt idx="2">
                    <c:v>20-22yr</c:v>
                  </c:pt>
                  <c:pt idx="3">
                    <c:v>23-24yr</c:v>
                  </c:pt>
                  <c:pt idx="4">
                    <c:v>Rural</c:v>
                  </c:pt>
                  <c:pt idx="5">
                    <c:v>Urban</c:v>
                  </c:pt>
                </c:lvl>
                <c:lvl>
                  <c:pt idx="0">
                    <c:v>Age group</c:v>
                  </c:pt>
                  <c:pt idx="4">
                    <c:v>Area of residence</c:v>
                  </c:pt>
                </c:lvl>
              </c:multiLvlStrCache>
            </c:multiLvlStrRef>
          </c:cat>
          <c:val>
            <c:numRef>
              <c:f>'YP_Premarital sex'!$C$3:$C$8</c:f>
              <c:numCache>
                <c:formatCode>General</c:formatCode>
                <c:ptCount val="6"/>
                <c:pt idx="0">
                  <c:v>1.2</c:v>
                </c:pt>
                <c:pt idx="1">
                  <c:v>4.4000000000000004</c:v>
                </c:pt>
                <c:pt idx="2">
                  <c:v>8.6</c:v>
                </c:pt>
                <c:pt idx="3">
                  <c:v>14</c:v>
                </c:pt>
                <c:pt idx="4">
                  <c:v>3.6</c:v>
                </c:pt>
                <c:pt idx="5">
                  <c:v>6.3</c:v>
                </c:pt>
              </c:numCache>
            </c:numRef>
          </c:val>
          <c:extLst>
            <c:ext xmlns:c16="http://schemas.microsoft.com/office/drawing/2014/chart" uri="{C3380CC4-5D6E-409C-BE32-E72D297353CC}">
              <c16:uniqueId val="{00000000-966E-4117-9C5E-97D644263F02}"/>
            </c:ext>
          </c:extLst>
        </c:ser>
        <c:dLbls>
          <c:showLegendKey val="0"/>
          <c:showVal val="0"/>
          <c:showCatName val="0"/>
          <c:showSerName val="0"/>
          <c:showPercent val="0"/>
          <c:showBubbleSize val="0"/>
        </c:dLbls>
        <c:gapWidth val="150"/>
        <c:axId val="164508416"/>
        <c:axId val="164509952"/>
      </c:barChart>
      <c:catAx>
        <c:axId val="164508416"/>
        <c:scaling>
          <c:orientation val="minMax"/>
        </c:scaling>
        <c:delete val="0"/>
        <c:axPos val="b"/>
        <c:numFmt formatCode="General" sourceLinked="0"/>
        <c:majorTickMark val="out"/>
        <c:minorTickMark val="none"/>
        <c:tickLblPos val="nextTo"/>
        <c:crossAx val="164509952"/>
        <c:crosses val="autoZero"/>
        <c:auto val="1"/>
        <c:lblAlgn val="ctr"/>
        <c:lblOffset val="100"/>
        <c:noMultiLvlLbl val="0"/>
      </c:catAx>
      <c:valAx>
        <c:axId val="164509952"/>
        <c:scaling>
          <c:orientation val="minMax"/>
          <c:max val="100"/>
          <c:min val="0"/>
        </c:scaling>
        <c:delete val="0"/>
        <c:axPos val="l"/>
        <c:title>
          <c:tx>
            <c:rich>
              <a:bodyPr rot="0" vert="horz"/>
              <a:lstStyle/>
              <a:p>
                <a:pPr>
                  <a:defRPr/>
                </a:pPr>
                <a:r>
                  <a:rPr lang="en-US"/>
                  <a:t>%</a:t>
                </a:r>
              </a:p>
            </c:rich>
          </c:tx>
          <c:layout>
            <c:manualLayout>
              <c:xMode val="edge"/>
              <c:yMode val="edge"/>
              <c:x val="1.0063261648745518E-2"/>
              <c:y val="0.10711302681992337"/>
            </c:manualLayout>
          </c:layout>
          <c:overlay val="0"/>
        </c:title>
        <c:numFmt formatCode="General" sourceLinked="1"/>
        <c:majorTickMark val="out"/>
        <c:minorTickMark val="none"/>
        <c:tickLblPos val="nextTo"/>
        <c:crossAx val="164508416"/>
        <c:crosses val="autoZero"/>
        <c:crossBetween val="between"/>
        <c:majorUnit val="20"/>
      </c:valAx>
    </c:plotArea>
    <c:plotVisOnly val="1"/>
    <c:dispBlanksAs val="gap"/>
    <c:showDLblsOverMax val="0"/>
  </c:chart>
  <c:spPr>
    <a:ln>
      <a:solidFill>
        <a:srgbClr val="88C540"/>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80" b="1" i="0" u="none" strike="noStrike" baseline="0" dirty="0">
                <a:effectLst/>
              </a:rPr>
              <a:t>Condom use at last sex, 2017</a:t>
            </a:r>
            <a:endParaRPr lang="en-US" dirty="0"/>
          </a:p>
        </c:rich>
      </c:tx>
      <c:overlay val="0"/>
    </c:title>
    <c:autoTitleDeleted val="0"/>
    <c:plotArea>
      <c:layout>
        <c:manualLayout>
          <c:layoutTarget val="inner"/>
          <c:xMode val="edge"/>
          <c:yMode val="edge"/>
          <c:x val="0.11220931899641577"/>
          <c:y val="0.1810028735632184"/>
          <c:w val="0.88292795698924731"/>
          <c:h val="0.5915955255995704"/>
        </c:manualLayout>
      </c:layout>
      <c:barChart>
        <c:barDir val="col"/>
        <c:grouping val="clustered"/>
        <c:varyColors val="0"/>
        <c:ser>
          <c:idx val="0"/>
          <c:order val="0"/>
          <c:tx>
            <c:strRef>
              <c:f>'YP_Premarital sex'!$D$2</c:f>
              <c:strCache>
                <c:ptCount val="1"/>
                <c:pt idx="0">
                  <c:v>Used a condom during premarital sex</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'YP_Premarital sex'!$A$3:$B$8</c:f>
              <c:multiLvlStrCache>
                <c:ptCount val="6"/>
                <c:lvl>
                  <c:pt idx="0">
                    <c:v>15-17yr</c:v>
                  </c:pt>
                  <c:pt idx="1">
                    <c:v>18-19 yr</c:v>
                  </c:pt>
                  <c:pt idx="2">
                    <c:v>20-22yr</c:v>
                  </c:pt>
                  <c:pt idx="3">
                    <c:v>23-24yr</c:v>
                  </c:pt>
                  <c:pt idx="4">
                    <c:v>Rural</c:v>
                  </c:pt>
                  <c:pt idx="5">
                    <c:v>Urban</c:v>
                  </c:pt>
                </c:lvl>
                <c:lvl>
                  <c:pt idx="0">
                    <c:v>Age group</c:v>
                  </c:pt>
                  <c:pt idx="4">
                    <c:v>Area of residence</c:v>
                  </c:pt>
                </c:lvl>
              </c:multiLvlStrCache>
            </c:multiLvlStrRef>
          </c:cat>
          <c:val>
            <c:numRef>
              <c:f>'YP_Premarital sex'!$D$3:$D$8</c:f>
              <c:numCache>
                <c:formatCode>General</c:formatCode>
                <c:ptCount val="6"/>
                <c:pt idx="0">
                  <c:v>11.9</c:v>
                </c:pt>
                <c:pt idx="1">
                  <c:v>19.600000000000001</c:v>
                </c:pt>
                <c:pt idx="2">
                  <c:v>9.6</c:v>
                </c:pt>
                <c:pt idx="3">
                  <c:v>4.0999999999999996</c:v>
                </c:pt>
                <c:pt idx="4">
                  <c:v>14.9</c:v>
                </c:pt>
                <c:pt idx="5">
                  <c:v>7.6</c:v>
                </c:pt>
              </c:numCache>
            </c:numRef>
          </c:val>
          <c:extLst>
            <c:ext xmlns:c16="http://schemas.microsoft.com/office/drawing/2014/chart" uri="{C3380CC4-5D6E-409C-BE32-E72D297353CC}">
              <c16:uniqueId val="{00000000-7806-4C71-A5BB-03BED3F0D681}"/>
            </c:ext>
          </c:extLst>
        </c:ser>
        <c:dLbls>
          <c:showLegendKey val="0"/>
          <c:showVal val="0"/>
          <c:showCatName val="0"/>
          <c:showSerName val="0"/>
          <c:showPercent val="0"/>
          <c:showBubbleSize val="0"/>
        </c:dLbls>
        <c:gapWidth val="150"/>
        <c:axId val="221114368"/>
        <c:axId val="221115904"/>
      </c:barChart>
      <c:catAx>
        <c:axId val="221114368"/>
        <c:scaling>
          <c:orientation val="minMax"/>
        </c:scaling>
        <c:delete val="0"/>
        <c:axPos val="b"/>
        <c:numFmt formatCode="General" sourceLinked="0"/>
        <c:majorTickMark val="out"/>
        <c:minorTickMark val="none"/>
        <c:tickLblPos val="nextTo"/>
        <c:crossAx val="221115904"/>
        <c:crosses val="autoZero"/>
        <c:auto val="1"/>
        <c:lblAlgn val="ctr"/>
        <c:lblOffset val="100"/>
        <c:noMultiLvlLbl val="0"/>
      </c:catAx>
      <c:valAx>
        <c:axId val="221115904"/>
        <c:scaling>
          <c:orientation val="minMax"/>
          <c:max val="100"/>
          <c:min val="0"/>
        </c:scaling>
        <c:delete val="0"/>
        <c:axPos val="l"/>
        <c:title>
          <c:tx>
            <c:rich>
              <a:bodyPr rot="0" vert="horz"/>
              <a:lstStyle/>
              <a:p>
                <a:pPr>
                  <a:defRPr/>
                </a:pPr>
                <a:r>
                  <a:rPr lang="en-US"/>
                  <a:t>%</a:t>
                </a:r>
              </a:p>
            </c:rich>
          </c:tx>
          <c:layout>
            <c:manualLayout>
              <c:xMode val="edge"/>
              <c:yMode val="edge"/>
              <c:x val="3.2353046594982074E-3"/>
              <c:y val="0.14360727969348658"/>
            </c:manualLayout>
          </c:layout>
          <c:overlay val="0"/>
        </c:title>
        <c:numFmt formatCode="General" sourceLinked="1"/>
        <c:majorTickMark val="out"/>
        <c:minorTickMark val="none"/>
        <c:tickLblPos val="nextTo"/>
        <c:crossAx val="221114368"/>
        <c:crosses val="autoZero"/>
        <c:crossBetween val="between"/>
        <c:majorUnit val="20"/>
      </c:valAx>
    </c:plotArea>
    <c:plotVisOnly val="1"/>
    <c:dispBlanksAs val="gap"/>
    <c:showDLblsOverMax val="0"/>
  </c:chart>
  <c:spPr>
    <a:ln>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77168592597301E-2"/>
          <c:y val="0.11519941996335929"/>
          <c:w val="0.89452283087053797"/>
          <c:h val="0.53263331887557486"/>
        </c:manualLayout>
      </c:layout>
      <c:barChart>
        <c:barDir val="col"/>
        <c:grouping val="clustered"/>
        <c:varyColors val="0"/>
        <c:ser>
          <c:idx val="0"/>
          <c:order val="0"/>
          <c:tx>
            <c:strRef>
              <c:f>'Comprehensive knowledge KP'!$C$2</c:f>
              <c:strCache>
                <c:ptCount val="1"/>
                <c:pt idx="0">
                  <c:v>2011</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 KP'!$B$3:$B$8</c:f>
              <c:strCache>
                <c:ptCount val="6"/>
                <c:pt idx="0">
                  <c:v>RFSW *</c:v>
                </c:pt>
                <c:pt idx="1">
                  <c:v>Male PWID **</c:v>
                </c:pt>
                <c:pt idx="2">
                  <c:v>MSM ***</c:v>
                </c:pt>
                <c:pt idx="3">
                  <c:v>MEW #</c:v>
                </c:pt>
                <c:pt idx="4">
                  <c:v>FFSW ##</c:v>
                </c:pt>
                <c:pt idx="5">
                  <c:v>TG ###</c:v>
                </c:pt>
              </c:strCache>
            </c:strRef>
          </c:cat>
          <c:val>
            <c:numRef>
              <c:f>'Comprehensive knowledge KP'!$C$3:$C$8</c:f>
              <c:numCache>
                <c:formatCode>General</c:formatCode>
                <c:ptCount val="6"/>
                <c:pt idx="0">
                  <c:v>51</c:v>
                </c:pt>
                <c:pt idx="1">
                  <c:v>49</c:v>
                </c:pt>
                <c:pt idx="2">
                  <c:v>42</c:v>
                </c:pt>
                <c:pt idx="3">
                  <c:v>31</c:v>
                </c:pt>
                <c:pt idx="4">
                  <c:v>24</c:v>
                </c:pt>
              </c:numCache>
            </c:numRef>
          </c:val>
          <c:extLst>
            <c:ext xmlns:c16="http://schemas.microsoft.com/office/drawing/2014/chart" uri="{C3380CC4-5D6E-409C-BE32-E72D297353CC}">
              <c16:uniqueId val="{00000000-1462-4F93-93BD-C747EE6BB776}"/>
            </c:ext>
          </c:extLst>
        </c:ser>
        <c:ser>
          <c:idx val="1"/>
          <c:order val="1"/>
          <c:tx>
            <c:strRef>
              <c:f>'Comprehensive knowledge KP'!$D$2</c:f>
              <c:strCache>
                <c:ptCount val="1"/>
                <c:pt idx="0">
                  <c:v>2013</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 KP'!$B$3:$B$8</c:f>
              <c:strCache>
                <c:ptCount val="6"/>
                <c:pt idx="0">
                  <c:v>RFSW *</c:v>
                </c:pt>
                <c:pt idx="1">
                  <c:v>Male PWID **</c:v>
                </c:pt>
                <c:pt idx="2">
                  <c:v>MSM ***</c:v>
                </c:pt>
                <c:pt idx="3">
                  <c:v>MEW #</c:v>
                </c:pt>
                <c:pt idx="4">
                  <c:v>FFSW ##</c:v>
                </c:pt>
                <c:pt idx="5">
                  <c:v>TG ###</c:v>
                </c:pt>
              </c:strCache>
            </c:strRef>
          </c:cat>
          <c:val>
            <c:numRef>
              <c:f>'Comprehensive knowledge KP'!$D$3:$D$8</c:f>
              <c:numCache>
                <c:formatCode>General</c:formatCode>
                <c:ptCount val="6"/>
                <c:pt idx="0">
                  <c:v>47</c:v>
                </c:pt>
                <c:pt idx="1">
                  <c:v>35</c:v>
                </c:pt>
                <c:pt idx="2">
                  <c:v>35</c:v>
                </c:pt>
                <c:pt idx="3">
                  <c:v>36</c:v>
                </c:pt>
                <c:pt idx="4">
                  <c:v>21</c:v>
                </c:pt>
                <c:pt idx="5">
                  <c:v>50</c:v>
                </c:pt>
              </c:numCache>
            </c:numRef>
          </c:val>
          <c:extLst>
            <c:ext xmlns:c16="http://schemas.microsoft.com/office/drawing/2014/chart" uri="{C3380CC4-5D6E-409C-BE32-E72D297353CC}">
              <c16:uniqueId val="{00000001-1462-4F93-93BD-C747EE6BB776}"/>
            </c:ext>
          </c:extLst>
        </c:ser>
        <c:ser>
          <c:idx val="2"/>
          <c:order val="2"/>
          <c:tx>
            <c:strRef>
              <c:f>'Comprehensive knowledge KP'!$E$2</c:f>
              <c:strCache>
                <c:ptCount val="1"/>
                <c:pt idx="0">
                  <c:v>2015</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 KP'!$B$3:$B$8</c:f>
              <c:strCache>
                <c:ptCount val="6"/>
                <c:pt idx="0">
                  <c:v>RFSW *</c:v>
                </c:pt>
                <c:pt idx="1">
                  <c:v>Male PWID **</c:v>
                </c:pt>
                <c:pt idx="2">
                  <c:v>MSM ***</c:v>
                </c:pt>
                <c:pt idx="3">
                  <c:v>MEW #</c:v>
                </c:pt>
                <c:pt idx="4">
                  <c:v>FFSW ##</c:v>
                </c:pt>
                <c:pt idx="5">
                  <c:v>TG ###</c:v>
                </c:pt>
              </c:strCache>
            </c:strRef>
          </c:cat>
          <c:val>
            <c:numRef>
              <c:f>'Comprehensive knowledge KP'!$E$3:$E$8</c:f>
              <c:numCache>
                <c:formatCode>General</c:formatCode>
                <c:ptCount val="6"/>
                <c:pt idx="0">
                  <c:v>83</c:v>
                </c:pt>
                <c:pt idx="1">
                  <c:v>31</c:v>
                </c:pt>
                <c:pt idx="2">
                  <c:v>41</c:v>
                </c:pt>
                <c:pt idx="3">
                  <c:v>66</c:v>
                </c:pt>
                <c:pt idx="4">
                  <c:v>31</c:v>
                </c:pt>
                <c:pt idx="5">
                  <c:v>67</c:v>
                </c:pt>
              </c:numCache>
            </c:numRef>
          </c:val>
          <c:extLst>
            <c:ext xmlns:c16="http://schemas.microsoft.com/office/drawing/2014/chart" uri="{C3380CC4-5D6E-409C-BE32-E72D297353CC}">
              <c16:uniqueId val="{00000002-1462-4F93-93BD-C747EE6BB776}"/>
            </c:ext>
          </c:extLst>
        </c:ser>
        <c:ser>
          <c:idx val="3"/>
          <c:order val="3"/>
          <c:tx>
            <c:strRef>
              <c:f>'Comprehensive knowledge KP'!$F$2</c:f>
              <c:strCache>
                <c:ptCount val="1"/>
                <c:pt idx="0">
                  <c:v>2018</c:v>
                </c:pt>
              </c:strCache>
            </c:strRef>
          </c:tx>
          <c:spPr>
            <a:solidFill>
              <a:srgbClr val="F26B7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 KP'!$B$3:$B$8</c:f>
              <c:strCache>
                <c:ptCount val="6"/>
                <c:pt idx="0">
                  <c:v>RFSW *</c:v>
                </c:pt>
                <c:pt idx="1">
                  <c:v>Male PWID **</c:v>
                </c:pt>
                <c:pt idx="2">
                  <c:v>MSM ***</c:v>
                </c:pt>
                <c:pt idx="3">
                  <c:v>MEW #</c:v>
                </c:pt>
                <c:pt idx="4">
                  <c:v>FFSW ##</c:v>
                </c:pt>
                <c:pt idx="5">
                  <c:v>TG ###</c:v>
                </c:pt>
              </c:strCache>
            </c:strRef>
          </c:cat>
          <c:val>
            <c:numRef>
              <c:f>'Comprehensive knowledge KP'!$F$3:$F$8</c:f>
              <c:numCache>
                <c:formatCode>General</c:formatCode>
                <c:ptCount val="6"/>
                <c:pt idx="2">
                  <c:v>32</c:v>
                </c:pt>
                <c:pt idx="4">
                  <c:v>48</c:v>
                </c:pt>
              </c:numCache>
            </c:numRef>
          </c:val>
          <c:extLst>
            <c:ext xmlns:c16="http://schemas.microsoft.com/office/drawing/2014/chart" uri="{C3380CC4-5D6E-409C-BE32-E72D297353CC}">
              <c16:uniqueId val="{00000003-1462-4F93-93BD-C747EE6BB776}"/>
            </c:ext>
          </c:extLst>
        </c:ser>
        <c:dLbls>
          <c:showLegendKey val="0"/>
          <c:showVal val="0"/>
          <c:showCatName val="0"/>
          <c:showSerName val="0"/>
          <c:showPercent val="0"/>
          <c:showBubbleSize val="0"/>
        </c:dLbls>
        <c:gapWidth val="150"/>
        <c:axId val="215420288"/>
        <c:axId val="215602304"/>
      </c:barChart>
      <c:catAx>
        <c:axId val="215420288"/>
        <c:scaling>
          <c:orientation val="minMax"/>
        </c:scaling>
        <c:delete val="0"/>
        <c:axPos val="b"/>
        <c:numFmt formatCode="General" sourceLinked="1"/>
        <c:majorTickMark val="out"/>
        <c:minorTickMark val="none"/>
        <c:tickLblPos val="nextTo"/>
        <c:crossAx val="215602304"/>
        <c:crosses val="autoZero"/>
        <c:auto val="1"/>
        <c:lblAlgn val="ctr"/>
        <c:lblOffset val="100"/>
        <c:noMultiLvlLbl val="0"/>
      </c:catAx>
      <c:valAx>
        <c:axId val="215602304"/>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7.3906739480145631E-3"/>
              <c:y val="9.899788312520634E-2"/>
            </c:manualLayout>
          </c:layout>
          <c:overlay val="0"/>
        </c:title>
        <c:numFmt formatCode="General" sourceLinked="1"/>
        <c:majorTickMark val="out"/>
        <c:minorTickMark val="none"/>
        <c:tickLblPos val="nextTo"/>
        <c:crossAx val="215420288"/>
        <c:crosses val="autoZero"/>
        <c:crossBetween val="between"/>
        <c:majorUnit val="20"/>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912930477153307E-2"/>
          <c:y val="3.5382973854109788E-2"/>
          <c:w val="0.90571370305653576"/>
          <c:h val="0.38196200824878757"/>
        </c:manualLayout>
      </c:layout>
      <c:barChart>
        <c:barDir val="col"/>
        <c:grouping val="clustered"/>
        <c:varyColors val="0"/>
        <c:ser>
          <c:idx val="0"/>
          <c:order val="0"/>
          <c:tx>
            <c:strRef>
              <c:f>'comp know'!$C$2</c:f>
              <c:strCache>
                <c:ptCount val="1"/>
                <c:pt idx="0">
                  <c:v>MEWs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know'!$A$3:$B$26</c:f>
              <c:multiLvlStrCache>
                <c:ptCount val="24"/>
                <c:lvl>
                  <c:pt idx="0">
                    <c:v>Manila </c:v>
                  </c:pt>
                  <c:pt idx="1">
                    <c:v>Pasay </c:v>
                  </c:pt>
                  <c:pt idx="2">
                    <c:v>Quezon </c:v>
                  </c:pt>
                  <c:pt idx="3">
                    <c:v>Angeles </c:v>
                  </c:pt>
                  <c:pt idx="4">
                    <c:v>Mandaue * </c:v>
                  </c:pt>
                  <c:pt idx="5">
                    <c:v>Cebu** </c:v>
                  </c:pt>
                  <c:pt idx="6">
                    <c:v>Cebu*</c:v>
                  </c:pt>
                  <c:pt idx="7">
                    <c:v>Cebu </c:v>
                  </c:pt>
                  <c:pt idx="8">
                    <c:v>Angeles </c:v>
                  </c:pt>
                  <c:pt idx="9">
                    <c:v>Zamboanga </c:v>
                  </c:pt>
                  <c:pt idx="10">
                    <c:v>Davao </c:v>
                  </c:pt>
                  <c:pt idx="11">
                    <c:v>Angeles </c:v>
                  </c:pt>
                  <c:pt idx="12">
                    <c:v>Cebu </c:v>
                  </c:pt>
                  <c:pt idx="13">
                    <c:v>General Santos </c:v>
                  </c:pt>
                  <c:pt idx="14">
                    <c:v>Quezon </c:v>
                  </c:pt>
                  <c:pt idx="15">
                    <c:v>Iloilo </c:v>
                  </c:pt>
                  <c:pt idx="16">
                    <c:v>Taguig </c:v>
                  </c:pt>
                  <c:pt idx="17">
                    <c:v>Baguio </c:v>
                  </c:pt>
                  <c:pt idx="18">
                    <c:v>Quezon </c:v>
                  </c:pt>
                  <c:pt idx="19">
                    <c:v>Davao </c:v>
                  </c:pt>
                  <c:pt idx="20">
                    <c:v>Angeles </c:v>
                  </c:pt>
                  <c:pt idx="21">
                    <c:v>Pasay </c:v>
                  </c:pt>
                  <c:pt idx="22">
                    <c:v>Talisay </c:v>
                  </c:pt>
                  <c:pt idx="23">
                    <c:v>Zamboanga </c:v>
                  </c:pt>
                </c:lvl>
                <c:lvl>
                  <c:pt idx="0">
                    <c:v>MEWs
(2015)</c:v>
                  </c:pt>
                  <c:pt idx="4">
                    <c:v>PWID
(2015)</c:v>
                  </c:pt>
                  <c:pt idx="7">
                    <c:v>TG
Women
(2015)</c:v>
                  </c:pt>
                  <c:pt idx="9">
                    <c:v>FSW (2018)</c:v>
                  </c:pt>
                  <c:pt idx="16">
                    <c:v>M/TSM (2018)</c:v>
                  </c:pt>
                </c:lvl>
              </c:multiLvlStrCache>
            </c:multiLvlStrRef>
          </c:cat>
          <c:val>
            <c:numRef>
              <c:f>'comp know'!$C$3:$C$20</c:f>
              <c:numCache>
                <c:formatCode>General</c:formatCode>
                <c:ptCount val="18"/>
                <c:pt idx="0">
                  <c:v>89</c:v>
                </c:pt>
                <c:pt idx="1">
                  <c:v>60</c:v>
                </c:pt>
                <c:pt idx="2">
                  <c:v>60</c:v>
                </c:pt>
                <c:pt idx="3">
                  <c:v>54</c:v>
                </c:pt>
              </c:numCache>
            </c:numRef>
          </c:val>
          <c:extLst>
            <c:ext xmlns:c16="http://schemas.microsoft.com/office/drawing/2014/chart" uri="{C3380CC4-5D6E-409C-BE32-E72D297353CC}">
              <c16:uniqueId val="{00000000-E101-4703-A471-07EB2F353D8B}"/>
            </c:ext>
          </c:extLst>
        </c:ser>
        <c:ser>
          <c:idx val="1"/>
          <c:order val="1"/>
          <c:tx>
            <c:strRef>
              <c:f>'comp know'!$D$2</c:f>
              <c:strCache>
                <c:ptCount val="1"/>
                <c:pt idx="0">
                  <c:v>Male 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know'!$A$3:$B$26</c:f>
              <c:multiLvlStrCache>
                <c:ptCount val="24"/>
                <c:lvl>
                  <c:pt idx="0">
                    <c:v>Manila </c:v>
                  </c:pt>
                  <c:pt idx="1">
                    <c:v>Pasay </c:v>
                  </c:pt>
                  <c:pt idx="2">
                    <c:v>Quezon </c:v>
                  </c:pt>
                  <c:pt idx="3">
                    <c:v>Angeles </c:v>
                  </c:pt>
                  <c:pt idx="4">
                    <c:v>Mandaue * </c:v>
                  </c:pt>
                  <c:pt idx="5">
                    <c:v>Cebu** </c:v>
                  </c:pt>
                  <c:pt idx="6">
                    <c:v>Cebu*</c:v>
                  </c:pt>
                  <c:pt idx="7">
                    <c:v>Cebu </c:v>
                  </c:pt>
                  <c:pt idx="8">
                    <c:v>Angeles </c:v>
                  </c:pt>
                  <c:pt idx="9">
                    <c:v>Zamboanga </c:v>
                  </c:pt>
                  <c:pt idx="10">
                    <c:v>Davao </c:v>
                  </c:pt>
                  <c:pt idx="11">
                    <c:v>Angeles </c:v>
                  </c:pt>
                  <c:pt idx="12">
                    <c:v>Cebu </c:v>
                  </c:pt>
                  <c:pt idx="13">
                    <c:v>General Santos </c:v>
                  </c:pt>
                  <c:pt idx="14">
                    <c:v>Quezon </c:v>
                  </c:pt>
                  <c:pt idx="15">
                    <c:v>Iloilo </c:v>
                  </c:pt>
                  <c:pt idx="16">
                    <c:v>Taguig </c:v>
                  </c:pt>
                  <c:pt idx="17">
                    <c:v>Baguio </c:v>
                  </c:pt>
                  <c:pt idx="18">
                    <c:v>Quezon </c:v>
                  </c:pt>
                  <c:pt idx="19">
                    <c:v>Davao </c:v>
                  </c:pt>
                  <c:pt idx="20">
                    <c:v>Angeles </c:v>
                  </c:pt>
                  <c:pt idx="21">
                    <c:v>Pasay </c:v>
                  </c:pt>
                  <c:pt idx="22">
                    <c:v>Talisay </c:v>
                  </c:pt>
                  <c:pt idx="23">
                    <c:v>Zamboanga </c:v>
                  </c:pt>
                </c:lvl>
                <c:lvl>
                  <c:pt idx="0">
                    <c:v>MEWs
(2015)</c:v>
                  </c:pt>
                  <c:pt idx="4">
                    <c:v>PWID
(2015)</c:v>
                  </c:pt>
                  <c:pt idx="7">
                    <c:v>TG
Women
(2015)</c:v>
                  </c:pt>
                  <c:pt idx="9">
                    <c:v>FSW (2018)</c:v>
                  </c:pt>
                  <c:pt idx="16">
                    <c:v>M/TSM (2018)</c:v>
                  </c:pt>
                </c:lvl>
              </c:multiLvlStrCache>
            </c:multiLvlStrRef>
          </c:cat>
          <c:val>
            <c:numRef>
              <c:f>'comp know'!$D$3:$D$20</c:f>
              <c:numCache>
                <c:formatCode>General</c:formatCode>
                <c:ptCount val="18"/>
                <c:pt idx="4">
                  <c:v>35</c:v>
                </c:pt>
                <c:pt idx="6">
                  <c:v>31</c:v>
                </c:pt>
              </c:numCache>
            </c:numRef>
          </c:val>
          <c:extLst>
            <c:ext xmlns:c16="http://schemas.microsoft.com/office/drawing/2014/chart" uri="{C3380CC4-5D6E-409C-BE32-E72D297353CC}">
              <c16:uniqueId val="{00000001-E101-4703-A471-07EB2F353D8B}"/>
            </c:ext>
          </c:extLst>
        </c:ser>
        <c:ser>
          <c:idx val="2"/>
          <c:order val="2"/>
          <c:tx>
            <c:strRef>
              <c:f>'comp know'!$E$2</c:f>
              <c:strCache>
                <c:ptCount val="1"/>
                <c:pt idx="0">
                  <c:v>Female PWID</c:v>
                </c:pt>
              </c:strCache>
            </c:strRef>
          </c:tx>
          <c:spPr>
            <a:pattFill prst="pct40">
              <a:fgClr>
                <a:srgbClr val="00AEEF"/>
              </a:fgClr>
              <a:bgClr>
                <a:schemeClr val="bg1"/>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know'!$A$3:$B$26</c:f>
              <c:multiLvlStrCache>
                <c:ptCount val="24"/>
                <c:lvl>
                  <c:pt idx="0">
                    <c:v>Manila </c:v>
                  </c:pt>
                  <c:pt idx="1">
                    <c:v>Pasay </c:v>
                  </c:pt>
                  <c:pt idx="2">
                    <c:v>Quezon </c:v>
                  </c:pt>
                  <c:pt idx="3">
                    <c:v>Angeles </c:v>
                  </c:pt>
                  <c:pt idx="4">
                    <c:v>Mandaue * </c:v>
                  </c:pt>
                  <c:pt idx="5">
                    <c:v>Cebu** </c:v>
                  </c:pt>
                  <c:pt idx="6">
                    <c:v>Cebu*</c:v>
                  </c:pt>
                  <c:pt idx="7">
                    <c:v>Cebu </c:v>
                  </c:pt>
                  <c:pt idx="8">
                    <c:v>Angeles </c:v>
                  </c:pt>
                  <c:pt idx="9">
                    <c:v>Zamboanga </c:v>
                  </c:pt>
                  <c:pt idx="10">
                    <c:v>Davao </c:v>
                  </c:pt>
                  <c:pt idx="11">
                    <c:v>Angeles </c:v>
                  </c:pt>
                  <c:pt idx="12">
                    <c:v>Cebu </c:v>
                  </c:pt>
                  <c:pt idx="13">
                    <c:v>General Santos </c:v>
                  </c:pt>
                  <c:pt idx="14">
                    <c:v>Quezon </c:v>
                  </c:pt>
                  <c:pt idx="15">
                    <c:v>Iloilo </c:v>
                  </c:pt>
                  <c:pt idx="16">
                    <c:v>Taguig </c:v>
                  </c:pt>
                  <c:pt idx="17">
                    <c:v>Baguio </c:v>
                  </c:pt>
                  <c:pt idx="18">
                    <c:v>Quezon </c:v>
                  </c:pt>
                  <c:pt idx="19">
                    <c:v>Davao </c:v>
                  </c:pt>
                  <c:pt idx="20">
                    <c:v>Angeles </c:v>
                  </c:pt>
                  <c:pt idx="21">
                    <c:v>Pasay </c:v>
                  </c:pt>
                  <c:pt idx="22">
                    <c:v>Talisay </c:v>
                  </c:pt>
                  <c:pt idx="23">
                    <c:v>Zamboanga </c:v>
                  </c:pt>
                </c:lvl>
                <c:lvl>
                  <c:pt idx="0">
                    <c:v>MEWs
(2015)</c:v>
                  </c:pt>
                  <c:pt idx="4">
                    <c:v>PWID
(2015)</c:v>
                  </c:pt>
                  <c:pt idx="7">
                    <c:v>TG
Women
(2015)</c:v>
                  </c:pt>
                  <c:pt idx="9">
                    <c:v>FSW (2018)</c:v>
                  </c:pt>
                  <c:pt idx="16">
                    <c:v>M/TSM (2018)</c:v>
                  </c:pt>
                </c:lvl>
              </c:multiLvlStrCache>
            </c:multiLvlStrRef>
          </c:cat>
          <c:val>
            <c:numRef>
              <c:f>'comp know'!$E$3:$E$20</c:f>
              <c:numCache>
                <c:formatCode>General</c:formatCode>
                <c:ptCount val="18"/>
                <c:pt idx="5">
                  <c:v>35</c:v>
                </c:pt>
              </c:numCache>
            </c:numRef>
          </c:val>
          <c:extLst>
            <c:ext xmlns:c16="http://schemas.microsoft.com/office/drawing/2014/chart" uri="{C3380CC4-5D6E-409C-BE32-E72D297353CC}">
              <c16:uniqueId val="{00000002-E101-4703-A471-07EB2F353D8B}"/>
            </c:ext>
          </c:extLst>
        </c:ser>
        <c:ser>
          <c:idx val="3"/>
          <c:order val="3"/>
          <c:tx>
            <c:strRef>
              <c:f>'comp know'!$F$2</c:f>
              <c:strCache>
                <c:ptCount val="1"/>
                <c:pt idx="0">
                  <c:v>TG
Women</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know'!$A$3:$B$26</c:f>
              <c:multiLvlStrCache>
                <c:ptCount val="24"/>
                <c:lvl>
                  <c:pt idx="0">
                    <c:v>Manila </c:v>
                  </c:pt>
                  <c:pt idx="1">
                    <c:v>Pasay </c:v>
                  </c:pt>
                  <c:pt idx="2">
                    <c:v>Quezon </c:v>
                  </c:pt>
                  <c:pt idx="3">
                    <c:v>Angeles </c:v>
                  </c:pt>
                  <c:pt idx="4">
                    <c:v>Mandaue * </c:v>
                  </c:pt>
                  <c:pt idx="5">
                    <c:v>Cebu** </c:v>
                  </c:pt>
                  <c:pt idx="6">
                    <c:v>Cebu*</c:v>
                  </c:pt>
                  <c:pt idx="7">
                    <c:v>Cebu </c:v>
                  </c:pt>
                  <c:pt idx="8">
                    <c:v>Angeles </c:v>
                  </c:pt>
                  <c:pt idx="9">
                    <c:v>Zamboanga </c:v>
                  </c:pt>
                  <c:pt idx="10">
                    <c:v>Davao </c:v>
                  </c:pt>
                  <c:pt idx="11">
                    <c:v>Angeles </c:v>
                  </c:pt>
                  <c:pt idx="12">
                    <c:v>Cebu </c:v>
                  </c:pt>
                  <c:pt idx="13">
                    <c:v>General Santos </c:v>
                  </c:pt>
                  <c:pt idx="14">
                    <c:v>Quezon </c:v>
                  </c:pt>
                  <c:pt idx="15">
                    <c:v>Iloilo </c:v>
                  </c:pt>
                  <c:pt idx="16">
                    <c:v>Taguig </c:v>
                  </c:pt>
                  <c:pt idx="17">
                    <c:v>Baguio </c:v>
                  </c:pt>
                  <c:pt idx="18">
                    <c:v>Quezon </c:v>
                  </c:pt>
                  <c:pt idx="19">
                    <c:v>Davao </c:v>
                  </c:pt>
                  <c:pt idx="20">
                    <c:v>Angeles </c:v>
                  </c:pt>
                  <c:pt idx="21">
                    <c:v>Pasay </c:v>
                  </c:pt>
                  <c:pt idx="22">
                    <c:v>Talisay </c:v>
                  </c:pt>
                  <c:pt idx="23">
                    <c:v>Zamboanga </c:v>
                  </c:pt>
                </c:lvl>
                <c:lvl>
                  <c:pt idx="0">
                    <c:v>MEWs
(2015)</c:v>
                  </c:pt>
                  <c:pt idx="4">
                    <c:v>PWID
(2015)</c:v>
                  </c:pt>
                  <c:pt idx="7">
                    <c:v>TG
Women
(2015)</c:v>
                  </c:pt>
                  <c:pt idx="9">
                    <c:v>FSW (2018)</c:v>
                  </c:pt>
                  <c:pt idx="16">
                    <c:v>M/TSM (2018)</c:v>
                  </c:pt>
                </c:lvl>
              </c:multiLvlStrCache>
            </c:multiLvlStrRef>
          </c:cat>
          <c:val>
            <c:numRef>
              <c:f>'comp know'!$F$3:$F$20</c:f>
              <c:numCache>
                <c:formatCode>General</c:formatCode>
                <c:ptCount val="18"/>
                <c:pt idx="7">
                  <c:v>67</c:v>
                </c:pt>
                <c:pt idx="8">
                  <c:v>51</c:v>
                </c:pt>
              </c:numCache>
            </c:numRef>
          </c:val>
          <c:extLst>
            <c:ext xmlns:c16="http://schemas.microsoft.com/office/drawing/2014/chart" uri="{C3380CC4-5D6E-409C-BE32-E72D297353CC}">
              <c16:uniqueId val="{00000003-E101-4703-A471-07EB2F353D8B}"/>
            </c:ext>
          </c:extLst>
        </c:ser>
        <c:ser>
          <c:idx val="4"/>
          <c:order val="4"/>
          <c:tx>
            <c:strRef>
              <c:f>'comp know'!$G$2</c:f>
              <c:strCache>
                <c:ptCount val="1"/>
                <c:pt idx="0">
                  <c:v>FFSWs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know'!$A$3:$B$26</c:f>
              <c:multiLvlStrCache>
                <c:ptCount val="24"/>
                <c:lvl>
                  <c:pt idx="0">
                    <c:v>Manila </c:v>
                  </c:pt>
                  <c:pt idx="1">
                    <c:v>Pasay </c:v>
                  </c:pt>
                  <c:pt idx="2">
                    <c:v>Quezon </c:v>
                  </c:pt>
                  <c:pt idx="3">
                    <c:v>Angeles </c:v>
                  </c:pt>
                  <c:pt idx="4">
                    <c:v>Mandaue * </c:v>
                  </c:pt>
                  <c:pt idx="5">
                    <c:v>Cebu** </c:v>
                  </c:pt>
                  <c:pt idx="6">
                    <c:v>Cebu*</c:v>
                  </c:pt>
                  <c:pt idx="7">
                    <c:v>Cebu </c:v>
                  </c:pt>
                  <c:pt idx="8">
                    <c:v>Angeles </c:v>
                  </c:pt>
                  <c:pt idx="9">
                    <c:v>Zamboanga </c:v>
                  </c:pt>
                  <c:pt idx="10">
                    <c:v>Davao </c:v>
                  </c:pt>
                  <c:pt idx="11">
                    <c:v>Angeles </c:v>
                  </c:pt>
                  <c:pt idx="12">
                    <c:v>Cebu </c:v>
                  </c:pt>
                  <c:pt idx="13">
                    <c:v>General Santos </c:v>
                  </c:pt>
                  <c:pt idx="14">
                    <c:v>Quezon </c:v>
                  </c:pt>
                  <c:pt idx="15">
                    <c:v>Iloilo </c:v>
                  </c:pt>
                  <c:pt idx="16">
                    <c:v>Taguig </c:v>
                  </c:pt>
                  <c:pt idx="17">
                    <c:v>Baguio </c:v>
                  </c:pt>
                  <c:pt idx="18">
                    <c:v>Quezon </c:v>
                  </c:pt>
                  <c:pt idx="19">
                    <c:v>Davao </c:v>
                  </c:pt>
                  <c:pt idx="20">
                    <c:v>Angeles </c:v>
                  </c:pt>
                  <c:pt idx="21">
                    <c:v>Pasay </c:v>
                  </c:pt>
                  <c:pt idx="22">
                    <c:v>Talisay </c:v>
                  </c:pt>
                  <c:pt idx="23">
                    <c:v>Zamboanga </c:v>
                  </c:pt>
                </c:lvl>
                <c:lvl>
                  <c:pt idx="0">
                    <c:v>MEWs
(2015)</c:v>
                  </c:pt>
                  <c:pt idx="4">
                    <c:v>PWID
(2015)</c:v>
                  </c:pt>
                  <c:pt idx="7">
                    <c:v>TG
Women
(2015)</c:v>
                  </c:pt>
                  <c:pt idx="9">
                    <c:v>FSW (2018)</c:v>
                  </c:pt>
                  <c:pt idx="16">
                    <c:v>M/TSM (2018)</c:v>
                  </c:pt>
                </c:lvl>
              </c:multiLvlStrCache>
            </c:multiLvlStrRef>
          </c:cat>
          <c:val>
            <c:numRef>
              <c:f>'comp know'!$G$3:$G$20</c:f>
              <c:numCache>
                <c:formatCode>General</c:formatCode>
                <c:ptCount val="18"/>
                <c:pt idx="9">
                  <c:v>70</c:v>
                </c:pt>
                <c:pt idx="10">
                  <c:v>60</c:v>
                </c:pt>
                <c:pt idx="11">
                  <c:v>58</c:v>
                </c:pt>
                <c:pt idx="12">
                  <c:v>55</c:v>
                </c:pt>
                <c:pt idx="13">
                  <c:v>54</c:v>
                </c:pt>
                <c:pt idx="14">
                  <c:v>44</c:v>
                </c:pt>
                <c:pt idx="15">
                  <c:v>42</c:v>
                </c:pt>
              </c:numCache>
            </c:numRef>
          </c:val>
          <c:extLst>
            <c:ext xmlns:c16="http://schemas.microsoft.com/office/drawing/2014/chart" uri="{C3380CC4-5D6E-409C-BE32-E72D297353CC}">
              <c16:uniqueId val="{00000004-E101-4703-A471-07EB2F353D8B}"/>
            </c:ext>
          </c:extLst>
        </c:ser>
        <c:ser>
          <c:idx val="5"/>
          <c:order val="5"/>
          <c:tx>
            <c:strRef>
              <c:f>'comp know'!$H$2</c:f>
              <c:strCache>
                <c:ptCount val="1"/>
                <c:pt idx="0">
                  <c:v>M/TSM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know'!$A$3:$B$26</c:f>
              <c:multiLvlStrCache>
                <c:ptCount val="24"/>
                <c:lvl>
                  <c:pt idx="0">
                    <c:v>Manila </c:v>
                  </c:pt>
                  <c:pt idx="1">
                    <c:v>Pasay </c:v>
                  </c:pt>
                  <c:pt idx="2">
                    <c:v>Quezon </c:v>
                  </c:pt>
                  <c:pt idx="3">
                    <c:v>Angeles </c:v>
                  </c:pt>
                  <c:pt idx="4">
                    <c:v>Mandaue * </c:v>
                  </c:pt>
                  <c:pt idx="5">
                    <c:v>Cebu** </c:v>
                  </c:pt>
                  <c:pt idx="6">
                    <c:v>Cebu*</c:v>
                  </c:pt>
                  <c:pt idx="7">
                    <c:v>Cebu </c:v>
                  </c:pt>
                  <c:pt idx="8">
                    <c:v>Angeles </c:v>
                  </c:pt>
                  <c:pt idx="9">
                    <c:v>Zamboanga </c:v>
                  </c:pt>
                  <c:pt idx="10">
                    <c:v>Davao </c:v>
                  </c:pt>
                  <c:pt idx="11">
                    <c:v>Angeles </c:v>
                  </c:pt>
                  <c:pt idx="12">
                    <c:v>Cebu </c:v>
                  </c:pt>
                  <c:pt idx="13">
                    <c:v>General Santos </c:v>
                  </c:pt>
                  <c:pt idx="14">
                    <c:v>Quezon </c:v>
                  </c:pt>
                  <c:pt idx="15">
                    <c:v>Iloilo </c:v>
                  </c:pt>
                  <c:pt idx="16">
                    <c:v>Taguig </c:v>
                  </c:pt>
                  <c:pt idx="17">
                    <c:v>Baguio </c:v>
                  </c:pt>
                  <c:pt idx="18">
                    <c:v>Quezon </c:v>
                  </c:pt>
                  <c:pt idx="19">
                    <c:v>Davao </c:v>
                  </c:pt>
                  <c:pt idx="20">
                    <c:v>Angeles </c:v>
                  </c:pt>
                  <c:pt idx="21">
                    <c:v>Pasay </c:v>
                  </c:pt>
                  <c:pt idx="22">
                    <c:v>Talisay </c:v>
                  </c:pt>
                  <c:pt idx="23">
                    <c:v>Zamboanga </c:v>
                  </c:pt>
                </c:lvl>
                <c:lvl>
                  <c:pt idx="0">
                    <c:v>MEWs
(2015)</c:v>
                  </c:pt>
                  <c:pt idx="4">
                    <c:v>PWID
(2015)</c:v>
                  </c:pt>
                  <c:pt idx="7">
                    <c:v>TG
Women
(2015)</c:v>
                  </c:pt>
                  <c:pt idx="9">
                    <c:v>FSW (2018)</c:v>
                  </c:pt>
                  <c:pt idx="16">
                    <c:v>M/TSM (2018)</c:v>
                  </c:pt>
                </c:lvl>
              </c:multiLvlStrCache>
            </c:multiLvlStrRef>
          </c:cat>
          <c:val>
            <c:numRef>
              <c:f>'comp know'!$H$3:$H$26</c:f>
              <c:numCache>
                <c:formatCode>General</c:formatCode>
                <c:ptCount val="24"/>
                <c:pt idx="16">
                  <c:v>57</c:v>
                </c:pt>
                <c:pt idx="17">
                  <c:v>52</c:v>
                </c:pt>
                <c:pt idx="18">
                  <c:v>50</c:v>
                </c:pt>
                <c:pt idx="19">
                  <c:v>41</c:v>
                </c:pt>
                <c:pt idx="20">
                  <c:v>34</c:v>
                </c:pt>
                <c:pt idx="21">
                  <c:v>33</c:v>
                </c:pt>
                <c:pt idx="22">
                  <c:v>28</c:v>
                </c:pt>
                <c:pt idx="23">
                  <c:v>27</c:v>
                </c:pt>
              </c:numCache>
            </c:numRef>
          </c:val>
          <c:extLst>
            <c:ext xmlns:c16="http://schemas.microsoft.com/office/drawing/2014/chart" uri="{C3380CC4-5D6E-409C-BE32-E72D297353CC}">
              <c16:uniqueId val="{00000005-E101-4703-A471-07EB2F353D8B}"/>
            </c:ext>
          </c:extLst>
        </c:ser>
        <c:dLbls>
          <c:showLegendKey val="0"/>
          <c:showVal val="0"/>
          <c:showCatName val="0"/>
          <c:showSerName val="0"/>
          <c:showPercent val="0"/>
          <c:showBubbleSize val="0"/>
        </c:dLbls>
        <c:gapWidth val="150"/>
        <c:overlap val="100"/>
        <c:axId val="233478784"/>
        <c:axId val="233509248"/>
      </c:barChart>
      <c:scatterChart>
        <c:scatterStyle val="lineMarker"/>
        <c:varyColors val="0"/>
        <c:ser>
          <c:idx val="6"/>
          <c:order val="6"/>
          <c:tx>
            <c:strRef>
              <c:f>'comp know'!$C$23</c:f>
              <c:strCache>
                <c:ptCount val="1"/>
              </c:strCache>
            </c:strRef>
          </c:tx>
          <c:spPr>
            <a:ln w="19050">
              <a:solidFill>
                <a:srgbClr val="E31837"/>
              </a:solidFill>
              <a:prstDash val="dashDot"/>
            </a:ln>
          </c:spPr>
          <c:marker>
            <c:symbol val="none"/>
          </c:marker>
          <c:xVal>
            <c:strRef>
              <c:f>'comp know'!$B$24:$B$25</c:f>
              <c:strCache>
                <c:ptCount val="2"/>
                <c:pt idx="0">
                  <c:v>Pasay </c:v>
                </c:pt>
                <c:pt idx="1">
                  <c:v>Talisay </c:v>
                </c:pt>
              </c:strCache>
            </c:strRef>
          </c:xVal>
          <c:yVal>
            <c:numRef>
              <c:f>'comp know'!$C$24:$C$25</c:f>
              <c:numCache>
                <c:formatCode>General</c:formatCode>
                <c:ptCount val="2"/>
              </c:numCache>
            </c:numRef>
          </c:yVal>
          <c:smooth val="0"/>
          <c:extLst>
            <c:ext xmlns:c16="http://schemas.microsoft.com/office/drawing/2014/chart" uri="{C3380CC4-5D6E-409C-BE32-E72D297353CC}">
              <c16:uniqueId val="{00000006-E101-4703-A471-07EB2F353D8B}"/>
            </c:ext>
          </c:extLst>
        </c:ser>
        <c:dLbls>
          <c:showLegendKey val="0"/>
          <c:showVal val="0"/>
          <c:showCatName val="0"/>
          <c:showSerName val="0"/>
          <c:showPercent val="0"/>
          <c:showBubbleSize val="0"/>
        </c:dLbls>
        <c:axId val="233578496"/>
        <c:axId val="233511168"/>
      </c:scatterChart>
      <c:catAx>
        <c:axId val="233478784"/>
        <c:scaling>
          <c:orientation val="minMax"/>
        </c:scaling>
        <c:delete val="0"/>
        <c:axPos val="b"/>
        <c:numFmt formatCode="General" sourceLinked="0"/>
        <c:majorTickMark val="out"/>
        <c:minorTickMark val="none"/>
        <c:tickLblPos val="nextTo"/>
        <c:crossAx val="233509248"/>
        <c:crosses val="autoZero"/>
        <c:auto val="1"/>
        <c:lblAlgn val="ctr"/>
        <c:lblOffset val="100"/>
        <c:noMultiLvlLbl val="0"/>
      </c:catAx>
      <c:valAx>
        <c:axId val="233509248"/>
        <c:scaling>
          <c:orientation val="minMax"/>
          <c:max val="100"/>
          <c:min val="0"/>
        </c:scaling>
        <c:delete val="0"/>
        <c:axPos val="l"/>
        <c:title>
          <c:tx>
            <c:rich>
              <a:bodyPr rot="0" vert="horz"/>
              <a:lstStyle/>
              <a:p>
                <a:pPr>
                  <a:defRPr/>
                </a:pPr>
                <a:r>
                  <a:rPr lang="en-US"/>
                  <a:t>%</a:t>
                </a:r>
              </a:p>
            </c:rich>
          </c:tx>
          <c:layout>
            <c:manualLayout>
              <c:xMode val="edge"/>
              <c:yMode val="edge"/>
              <c:x val="5.0586604552794426E-4"/>
              <c:y val="2.1963366210852507E-2"/>
            </c:manualLayout>
          </c:layout>
          <c:overlay val="0"/>
        </c:title>
        <c:numFmt formatCode="General" sourceLinked="1"/>
        <c:majorTickMark val="out"/>
        <c:minorTickMark val="none"/>
        <c:tickLblPos val="nextTo"/>
        <c:crossAx val="233478784"/>
        <c:crosses val="autoZero"/>
        <c:crossBetween val="between"/>
        <c:majorUnit val="20"/>
      </c:valAx>
      <c:valAx>
        <c:axId val="233511168"/>
        <c:scaling>
          <c:orientation val="minMax"/>
          <c:max val="100"/>
          <c:min val="0"/>
        </c:scaling>
        <c:delete val="1"/>
        <c:axPos val="r"/>
        <c:numFmt formatCode="General" sourceLinked="1"/>
        <c:majorTickMark val="out"/>
        <c:minorTickMark val="none"/>
        <c:tickLblPos val="nextTo"/>
        <c:crossAx val="233578496"/>
        <c:crosses val="max"/>
        <c:crossBetween val="midCat"/>
        <c:majorUnit val="10"/>
      </c:valAx>
      <c:valAx>
        <c:axId val="233578496"/>
        <c:scaling>
          <c:orientation val="minMax"/>
          <c:max val="1"/>
          <c:min val="0"/>
        </c:scaling>
        <c:delete val="1"/>
        <c:axPos val="t"/>
        <c:numFmt formatCode="General" sourceLinked="1"/>
        <c:majorTickMark val="out"/>
        <c:minorTickMark val="none"/>
        <c:tickLblPos val="nextTo"/>
        <c:crossAx val="233511168"/>
        <c:crosses val="max"/>
        <c:crossBetween val="midCat"/>
        <c:majorUnit val="0.2"/>
      </c:valAx>
    </c:plotArea>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D965-4FA5-863D-C007B346C8A3}"/>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D965-4FA5-863D-C007B346C8A3}"/>
              </c:ext>
            </c:extLst>
          </c:dPt>
          <c:cat>
            <c:strRef>
              <c:f>'PHL (2)'!$Q$109:$R$109</c:f>
              <c:strCache>
                <c:ptCount val="2"/>
                <c:pt idx="0">
                  <c:v>International funding</c:v>
                </c:pt>
                <c:pt idx="1">
                  <c:v>Domestic funding</c:v>
                </c:pt>
              </c:strCache>
            </c:strRef>
          </c:cat>
          <c:val>
            <c:numRef>
              <c:f>'PHL (2)'!$Q$110:$R$110</c:f>
              <c:numCache>
                <c:formatCode>_-* #,##0_-;\-* #,##0_-;_-* "-"??_-;_-@_-</c:formatCode>
                <c:ptCount val="2"/>
                <c:pt idx="0">
                  <c:v>5982130.2967272727</c:v>
                </c:pt>
                <c:pt idx="1">
                  <c:v>53923768.942727268</c:v>
                </c:pt>
              </c:numCache>
            </c:numRef>
          </c:val>
          <c:extLst>
            <c:ext xmlns:c16="http://schemas.microsoft.com/office/drawing/2014/chart" uri="{C3380CC4-5D6E-409C-BE32-E72D297353CC}">
              <c16:uniqueId val="{00000004-D965-4FA5-863D-C007B346C8A3}"/>
            </c:ext>
          </c:extLst>
        </c:ser>
        <c:dLbls>
          <c:showLegendKey val="0"/>
          <c:showVal val="0"/>
          <c:showCatName val="0"/>
          <c:showSerName val="0"/>
          <c:showPercent val="0"/>
          <c:showBubbleSize val="0"/>
          <c:showLeaderLines val="1"/>
        </c:dLbls>
        <c:firstSliceAng val="196"/>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ln w="22225">
              <a:solidFill>
                <a:sysClr val="window" lastClr="FFFFFF"/>
              </a:solidFill>
            </a:ln>
          </c:spPr>
          <c:dPt>
            <c:idx val="0"/>
            <c:bubble3D val="0"/>
            <c:spPr>
              <a:solidFill>
                <a:srgbClr val="A9D18E"/>
              </a:solidFill>
              <a:ln w="22225">
                <a:solidFill>
                  <a:sysClr val="window" lastClr="FFFFFF"/>
                </a:solidFill>
              </a:ln>
            </c:spPr>
            <c:extLst>
              <c:ext xmlns:c16="http://schemas.microsoft.com/office/drawing/2014/chart" uri="{C3380CC4-5D6E-409C-BE32-E72D297353CC}">
                <c16:uniqueId val="{00000001-8C20-49DB-9BBC-333DA599E28A}"/>
              </c:ext>
            </c:extLst>
          </c:dPt>
          <c:dPt>
            <c:idx val="1"/>
            <c:bubble3D val="0"/>
            <c:spPr>
              <a:solidFill>
                <a:srgbClr val="F15B40"/>
              </a:solidFill>
              <a:ln w="22225">
                <a:solidFill>
                  <a:sysClr val="window" lastClr="FFFFFF"/>
                </a:solidFill>
              </a:ln>
            </c:spPr>
            <c:extLst>
              <c:ext xmlns:c16="http://schemas.microsoft.com/office/drawing/2014/chart" uri="{C3380CC4-5D6E-409C-BE32-E72D297353CC}">
                <c16:uniqueId val="{00000003-8C20-49DB-9BBC-333DA599E28A}"/>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5-8C20-49DB-9BBC-333DA599E28A}"/>
              </c:ext>
            </c:extLst>
          </c:dPt>
          <c:dPt>
            <c:idx val="3"/>
            <c:bubble3D val="0"/>
            <c:spPr>
              <a:solidFill>
                <a:sysClr val="window" lastClr="FFFFFF">
                  <a:lumMod val="75000"/>
                </a:sysClr>
              </a:solidFill>
              <a:ln w="22225">
                <a:solidFill>
                  <a:sysClr val="window" lastClr="FFFFFF"/>
                </a:solidFill>
              </a:ln>
            </c:spPr>
            <c:extLst>
              <c:ext xmlns:c16="http://schemas.microsoft.com/office/drawing/2014/chart" uri="{C3380CC4-5D6E-409C-BE32-E72D297353CC}">
                <c16:uniqueId val="{00000007-8C20-49DB-9BBC-333DA599E28A}"/>
              </c:ext>
            </c:extLst>
          </c:dPt>
          <c:cat>
            <c:strRef>
              <c:f>'PHL (2)'!$P$114:$P$117</c:f>
              <c:strCache>
                <c:ptCount val="4"/>
                <c:pt idx="0">
                  <c:v>Prevention</c:v>
                </c:pt>
                <c:pt idx="1">
                  <c:v>Other prevention</c:v>
                </c:pt>
                <c:pt idx="2">
                  <c:v>Care and treatment</c:v>
                </c:pt>
                <c:pt idx="3">
                  <c:v>Other AIDS expenditure</c:v>
                </c:pt>
              </c:strCache>
            </c:strRef>
          </c:cat>
          <c:val>
            <c:numRef>
              <c:f>'PHL (2)'!$Q$114:$Q$117</c:f>
              <c:numCache>
                <c:formatCode>_-* #,##0_-;\-* #,##0_-;_-* "-"??_-;_-@_-</c:formatCode>
                <c:ptCount val="4"/>
                <c:pt idx="0">
                  <c:v>825193.02945454547</c:v>
                </c:pt>
                <c:pt idx="1">
                  <c:v>0</c:v>
                </c:pt>
                <c:pt idx="2">
                  <c:v>47324056.316363633</c:v>
                </c:pt>
                <c:pt idx="3">
                  <c:v>11756649.893636361</c:v>
                </c:pt>
              </c:numCache>
            </c:numRef>
          </c:val>
          <c:extLst>
            <c:ext xmlns:c16="http://schemas.microsoft.com/office/drawing/2014/chart" uri="{C3380CC4-5D6E-409C-BE32-E72D297353CC}">
              <c16:uniqueId val="{00000008-8C20-49DB-9BBC-333DA599E28A}"/>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dirty="0"/>
              <a:t>Prevention coverage, 2007-2013</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913661774982531"/>
          <c:y val="6.3069420989714436E-2"/>
          <c:w val="0.88086338225017469"/>
          <c:h val="0.75480689727746964"/>
        </c:manualLayout>
      </c:layout>
      <c:lineChart>
        <c:grouping val="standard"/>
        <c:varyColors val="0"/>
        <c:ser>
          <c:idx val="0"/>
          <c:order val="0"/>
          <c:tx>
            <c:strRef>
              <c:f>'Prevention coverage_KP'!$A$3</c:f>
              <c:strCache>
                <c:ptCount val="1"/>
                <c:pt idx="0">
                  <c:v>FSW</c:v>
                </c:pt>
              </c:strCache>
            </c:strRef>
          </c:tx>
          <c:spPr>
            <a:ln w="38100" cap="rnd">
              <a:solidFill>
                <a:srgbClr val="00A99A"/>
              </a:solidFill>
              <a:round/>
            </a:ln>
            <a:effectLst/>
          </c:spPr>
          <c:marker>
            <c:symbol val="none"/>
          </c:marker>
          <c:dPt>
            <c:idx val="4"/>
            <c:marker>
              <c:symbol val="none"/>
            </c:marker>
            <c:bubble3D val="0"/>
            <c:spPr>
              <a:ln w="38100" cap="rnd">
                <a:solidFill>
                  <a:srgbClr val="00A99A"/>
                </a:solidFill>
                <a:prstDash val="sysDot"/>
                <a:round/>
              </a:ln>
              <a:effectLst/>
            </c:spPr>
            <c:extLst>
              <c:ext xmlns:c16="http://schemas.microsoft.com/office/drawing/2014/chart" uri="{C3380CC4-5D6E-409C-BE32-E72D297353CC}">
                <c16:uniqueId val="{00000001-07F7-49DA-8F0E-02B4A5B10CD7}"/>
              </c:ext>
            </c:extLst>
          </c:dPt>
          <c:dPt>
            <c:idx val="5"/>
            <c:marker>
              <c:symbol val="none"/>
            </c:marker>
            <c:bubble3D val="0"/>
            <c:spPr>
              <a:ln w="38100" cap="rnd">
                <a:solidFill>
                  <a:srgbClr val="00A99A"/>
                </a:solidFill>
                <a:prstDash val="sysDot"/>
                <a:round/>
              </a:ln>
              <a:effectLst/>
            </c:spPr>
            <c:extLst>
              <c:ext xmlns:c16="http://schemas.microsoft.com/office/drawing/2014/chart" uri="{C3380CC4-5D6E-409C-BE32-E72D297353CC}">
                <c16:uniqueId val="{00000003-07F7-49DA-8F0E-02B4A5B10CD7}"/>
              </c:ext>
            </c:extLst>
          </c:dPt>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F7-49DA-8F0E-02B4A5B10CD7}"/>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coverage_KP'!$B$2:$E$2</c:f>
              <c:strCache>
                <c:ptCount val="4"/>
                <c:pt idx="0">
                  <c:v>2007</c:v>
                </c:pt>
                <c:pt idx="1">
                  <c:v>2009</c:v>
                </c:pt>
                <c:pt idx="2">
                  <c:v>2011</c:v>
                </c:pt>
                <c:pt idx="3">
                  <c:v>2013</c:v>
                </c:pt>
              </c:strCache>
            </c:strRef>
          </c:cat>
          <c:val>
            <c:numRef>
              <c:f>'Prevention coverage_KP'!$B$3:$E$3</c:f>
              <c:numCache>
                <c:formatCode>0</c:formatCode>
                <c:ptCount val="4"/>
                <c:pt idx="0">
                  <c:v>14</c:v>
                </c:pt>
                <c:pt idx="1">
                  <c:v>55</c:v>
                </c:pt>
                <c:pt idx="2">
                  <c:v>62.5</c:v>
                </c:pt>
              </c:numCache>
            </c:numRef>
          </c:val>
          <c:smooth val="0"/>
          <c:extLst>
            <c:ext xmlns:c16="http://schemas.microsoft.com/office/drawing/2014/chart" uri="{C3380CC4-5D6E-409C-BE32-E72D297353CC}">
              <c16:uniqueId val="{00000005-07F7-49DA-8F0E-02B4A5B10CD7}"/>
            </c:ext>
          </c:extLst>
        </c:ser>
        <c:ser>
          <c:idx val="1"/>
          <c:order val="1"/>
          <c:tx>
            <c:strRef>
              <c:f>'Prevention coverage_KP'!$A$4</c:f>
              <c:strCache>
                <c:ptCount val="1"/>
                <c:pt idx="0">
                  <c:v>MSM</c:v>
                </c:pt>
              </c:strCache>
            </c:strRef>
          </c:tx>
          <c:spPr>
            <a:ln w="38100" cap="rnd">
              <a:solidFill>
                <a:srgbClr val="F78E1E"/>
              </a:solidFill>
              <a:round/>
            </a:ln>
            <a:effectLst/>
          </c:spPr>
          <c:marker>
            <c:symbol val="none"/>
          </c:marker>
          <c:dPt>
            <c:idx val="4"/>
            <c:marker>
              <c:symbol val="none"/>
            </c:marker>
            <c:bubble3D val="0"/>
            <c:spPr>
              <a:ln w="38100" cap="rnd">
                <a:solidFill>
                  <a:srgbClr val="F78E1E"/>
                </a:solidFill>
                <a:prstDash val="sysDot"/>
                <a:round/>
              </a:ln>
              <a:effectLst/>
            </c:spPr>
            <c:extLst>
              <c:ext xmlns:c16="http://schemas.microsoft.com/office/drawing/2014/chart" uri="{C3380CC4-5D6E-409C-BE32-E72D297353CC}">
                <c16:uniqueId val="{00000007-07F7-49DA-8F0E-02B4A5B10CD7}"/>
              </c:ext>
            </c:extLst>
          </c:dPt>
          <c:dPt>
            <c:idx val="5"/>
            <c:marker>
              <c:symbol val="none"/>
            </c:marker>
            <c:bubble3D val="0"/>
            <c:spPr>
              <a:ln w="38100" cap="rnd">
                <a:solidFill>
                  <a:srgbClr val="F78E1E"/>
                </a:solidFill>
                <a:prstDash val="sysDot"/>
                <a:round/>
              </a:ln>
              <a:effectLst/>
            </c:spPr>
            <c:extLst>
              <c:ext xmlns:c16="http://schemas.microsoft.com/office/drawing/2014/chart" uri="{C3380CC4-5D6E-409C-BE32-E72D297353CC}">
                <c16:uniqueId val="{00000009-07F7-49DA-8F0E-02B4A5B10CD7}"/>
              </c:ext>
            </c:extLst>
          </c:dPt>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F7-49DA-8F0E-02B4A5B10CD7}"/>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coverage_KP'!$B$2:$E$2</c:f>
              <c:strCache>
                <c:ptCount val="4"/>
                <c:pt idx="0">
                  <c:v>2007</c:v>
                </c:pt>
                <c:pt idx="1">
                  <c:v>2009</c:v>
                </c:pt>
                <c:pt idx="2">
                  <c:v>2011</c:v>
                </c:pt>
                <c:pt idx="3">
                  <c:v>2013</c:v>
                </c:pt>
              </c:strCache>
            </c:strRef>
          </c:cat>
          <c:val>
            <c:numRef>
              <c:f>'Prevention coverage_KP'!$B$4:$E$4</c:f>
              <c:numCache>
                <c:formatCode>0</c:formatCode>
                <c:ptCount val="4"/>
                <c:pt idx="0">
                  <c:v>19</c:v>
                </c:pt>
                <c:pt idx="1">
                  <c:v>29</c:v>
                </c:pt>
                <c:pt idx="2">
                  <c:v>22.7</c:v>
                </c:pt>
                <c:pt idx="3">
                  <c:v>22.6</c:v>
                </c:pt>
              </c:numCache>
            </c:numRef>
          </c:val>
          <c:smooth val="0"/>
          <c:extLst>
            <c:ext xmlns:c16="http://schemas.microsoft.com/office/drawing/2014/chart" uri="{C3380CC4-5D6E-409C-BE32-E72D297353CC}">
              <c16:uniqueId val="{0000000B-07F7-49DA-8F0E-02B4A5B10CD7}"/>
            </c:ext>
          </c:extLst>
        </c:ser>
        <c:ser>
          <c:idx val="2"/>
          <c:order val="2"/>
          <c:tx>
            <c:strRef>
              <c:f>'Prevention coverage_KP'!$A$5</c:f>
              <c:strCache>
                <c:ptCount val="1"/>
                <c:pt idx="0">
                  <c:v>PWID</c:v>
                </c:pt>
              </c:strCache>
            </c:strRef>
          </c:tx>
          <c:spPr>
            <a:ln w="38100" cap="rnd">
              <a:solidFill>
                <a:srgbClr val="00AEEF"/>
              </a:solidFill>
              <a:round/>
            </a:ln>
            <a:effectLst/>
          </c:spPr>
          <c:marker>
            <c:symbol val="none"/>
          </c:marker>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F7-49DA-8F0E-02B4A5B10CD7}"/>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coverage_KP'!$B$2:$E$2</c:f>
              <c:strCache>
                <c:ptCount val="4"/>
                <c:pt idx="0">
                  <c:v>2007</c:v>
                </c:pt>
                <c:pt idx="1">
                  <c:v>2009</c:v>
                </c:pt>
                <c:pt idx="2">
                  <c:v>2011</c:v>
                </c:pt>
                <c:pt idx="3">
                  <c:v>2013</c:v>
                </c:pt>
              </c:strCache>
            </c:strRef>
          </c:cat>
          <c:val>
            <c:numRef>
              <c:f>'Prevention coverage_KP'!$B$5:$E$5</c:f>
              <c:numCache>
                <c:formatCode>0</c:formatCode>
                <c:ptCount val="4"/>
                <c:pt idx="0">
                  <c:v>14</c:v>
                </c:pt>
                <c:pt idx="1">
                  <c:v>11</c:v>
                </c:pt>
              </c:numCache>
            </c:numRef>
          </c:val>
          <c:smooth val="0"/>
          <c:extLst>
            <c:ext xmlns:c16="http://schemas.microsoft.com/office/drawing/2014/chart" uri="{C3380CC4-5D6E-409C-BE32-E72D297353CC}">
              <c16:uniqueId val="{0000000D-07F7-49DA-8F0E-02B4A5B10CD7}"/>
            </c:ext>
          </c:extLst>
        </c:ser>
        <c:ser>
          <c:idx val="3"/>
          <c:order val="3"/>
          <c:tx>
            <c:strRef>
              <c:f>'Prevention coverage_KP'!$A$6</c:f>
              <c:strCache>
                <c:ptCount val="1"/>
                <c:pt idx="0">
                  <c:v>MSW</c:v>
                </c:pt>
              </c:strCache>
            </c:strRef>
          </c:tx>
          <c:spPr>
            <a:ln w="38100" cap="rnd">
              <a:solidFill>
                <a:srgbClr val="F26B73"/>
              </a:solidFill>
              <a:round/>
            </a:ln>
            <a:effectLst/>
          </c:spPr>
          <c:marker>
            <c:symbol val="none"/>
          </c:marker>
          <c:dPt>
            <c:idx val="4"/>
            <c:marker>
              <c:symbol val="none"/>
            </c:marker>
            <c:bubble3D val="0"/>
            <c:spPr>
              <a:ln w="38100" cap="rnd">
                <a:solidFill>
                  <a:srgbClr val="F26B73"/>
                </a:solidFill>
                <a:prstDash val="sysDot"/>
                <a:round/>
              </a:ln>
              <a:effectLst/>
            </c:spPr>
            <c:extLst>
              <c:ext xmlns:c16="http://schemas.microsoft.com/office/drawing/2014/chart" uri="{C3380CC4-5D6E-409C-BE32-E72D297353CC}">
                <c16:uniqueId val="{0000000F-07F7-49DA-8F0E-02B4A5B10CD7}"/>
              </c:ext>
            </c:extLst>
          </c:dPt>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7F7-49DA-8F0E-02B4A5B10CD7}"/>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'Prevention coverage_KP'!$B$2:$E$2</c:f>
              <c:strCache>
                <c:ptCount val="4"/>
                <c:pt idx="0">
                  <c:v>2007</c:v>
                </c:pt>
                <c:pt idx="1">
                  <c:v>2009</c:v>
                </c:pt>
                <c:pt idx="2">
                  <c:v>2011</c:v>
                </c:pt>
                <c:pt idx="3">
                  <c:v>2013</c:v>
                </c:pt>
              </c:strCache>
            </c:strRef>
          </c:cat>
          <c:val>
            <c:numRef>
              <c:f>'Prevention coverage_KP'!$B$6:$E$6</c:f>
              <c:numCache>
                <c:formatCode>General</c:formatCode>
                <c:ptCount val="4"/>
                <c:pt idx="2" formatCode="0">
                  <c:v>79.06</c:v>
                </c:pt>
                <c:pt idx="3" formatCode="0">
                  <c:v>53.8</c:v>
                </c:pt>
              </c:numCache>
            </c:numRef>
          </c:val>
          <c:smooth val="0"/>
          <c:extLst>
            <c:ext xmlns:c16="http://schemas.microsoft.com/office/drawing/2014/chart" uri="{C3380CC4-5D6E-409C-BE32-E72D297353CC}">
              <c16:uniqueId val="{00000011-07F7-49DA-8F0E-02B4A5B10CD7}"/>
            </c:ext>
          </c:extLst>
        </c:ser>
        <c:ser>
          <c:idx val="4"/>
          <c:order val="4"/>
          <c:tx>
            <c:strRef>
              <c:f>'Prevention coverage_KP'!$A$7</c:f>
              <c:strCache>
                <c:ptCount val="1"/>
                <c:pt idx="0">
                  <c:v>TG sex workers</c:v>
                </c:pt>
              </c:strCache>
            </c:strRef>
          </c:tx>
          <c:spPr>
            <a:ln w="38100" cap="rnd">
              <a:solidFill>
                <a:srgbClr val="CDC884"/>
              </a:solidFill>
              <a:round/>
            </a:ln>
            <a:effectLst/>
          </c:spPr>
          <c:marker>
            <c:symbol val="none"/>
          </c:marker>
          <c:dPt>
            <c:idx val="4"/>
            <c:marker>
              <c:symbol val="none"/>
            </c:marker>
            <c:bubble3D val="0"/>
            <c:spPr>
              <a:ln w="38100" cap="rnd">
                <a:solidFill>
                  <a:srgbClr val="CDC884"/>
                </a:solidFill>
                <a:prstDash val="sysDot"/>
                <a:round/>
              </a:ln>
              <a:effectLst/>
            </c:spPr>
            <c:extLst>
              <c:ext xmlns:c16="http://schemas.microsoft.com/office/drawing/2014/chart" uri="{C3380CC4-5D6E-409C-BE32-E72D297353CC}">
                <c16:uniqueId val="{00000013-07F7-49DA-8F0E-02B4A5B10CD7}"/>
              </c:ext>
            </c:extLst>
          </c:dPt>
          <c:cat>
            <c:strRef>
              <c:f>'Prevention coverage_KP'!$B$2:$E$2</c:f>
              <c:strCache>
                <c:ptCount val="4"/>
                <c:pt idx="0">
                  <c:v>2007</c:v>
                </c:pt>
                <c:pt idx="1">
                  <c:v>2009</c:v>
                </c:pt>
                <c:pt idx="2">
                  <c:v>2011</c:v>
                </c:pt>
                <c:pt idx="3">
                  <c:v>2013</c:v>
                </c:pt>
              </c:strCache>
            </c:strRef>
          </c:cat>
          <c:val>
            <c:numRef>
              <c:f>'Prevention coverage_KP'!$B$7:$E$7</c:f>
              <c:numCache>
                <c:formatCode>General</c:formatCode>
                <c:ptCount val="4"/>
                <c:pt idx="3" formatCode="0">
                  <c:v>32.299999999999997</c:v>
                </c:pt>
              </c:numCache>
            </c:numRef>
          </c:val>
          <c:smooth val="0"/>
          <c:extLst>
            <c:ext xmlns:c16="http://schemas.microsoft.com/office/drawing/2014/chart" uri="{C3380CC4-5D6E-409C-BE32-E72D297353CC}">
              <c16:uniqueId val="{00000014-07F7-49DA-8F0E-02B4A5B10CD7}"/>
            </c:ext>
          </c:extLst>
        </c:ser>
        <c:dLbls>
          <c:showLegendKey val="0"/>
          <c:showVal val="0"/>
          <c:showCatName val="0"/>
          <c:showSerName val="0"/>
          <c:showPercent val="0"/>
          <c:showBubbleSize val="0"/>
        </c:dLbls>
        <c:marker val="1"/>
        <c:smooth val="0"/>
        <c:axId val="725369512"/>
        <c:axId val="725367216"/>
      </c:lineChart>
      <c:scatterChart>
        <c:scatterStyle val="smoothMarker"/>
        <c:varyColors val="0"/>
        <c:ser>
          <c:idx val="5"/>
          <c:order val="5"/>
          <c:tx>
            <c:strRef>
              <c:f>'Prevention coverage_KP'!$K$1</c:f>
              <c:strCache>
                <c:ptCount val="1"/>
                <c:pt idx="0">
                  <c:v>target</c:v>
                </c:pt>
              </c:strCache>
            </c:strRef>
          </c:tx>
          <c:spPr>
            <a:ln w="15875" cap="rnd">
              <a:solidFill>
                <a:srgbClr val="E31837"/>
              </a:solidFill>
              <a:prstDash val="dash"/>
              <a:round/>
            </a:ln>
            <a:effectLst/>
          </c:spPr>
          <c:marker>
            <c:symbol val="none"/>
          </c:marker>
          <c:xVal>
            <c:numRef>
              <c:f>'Prevention coverage_KP'!$J$2:$J$3</c:f>
              <c:numCache>
                <c:formatCode>General</c:formatCode>
                <c:ptCount val="2"/>
                <c:pt idx="0">
                  <c:v>0</c:v>
                </c:pt>
                <c:pt idx="1">
                  <c:v>1</c:v>
                </c:pt>
              </c:numCache>
            </c:numRef>
          </c:xVal>
          <c:yVal>
            <c:numRef>
              <c:f>'Prevention coverage_KP'!$K$2:$K$3</c:f>
              <c:numCache>
                <c:formatCode>General</c:formatCode>
                <c:ptCount val="2"/>
                <c:pt idx="0">
                  <c:v>90</c:v>
                </c:pt>
                <c:pt idx="1">
                  <c:v>90</c:v>
                </c:pt>
              </c:numCache>
            </c:numRef>
          </c:yVal>
          <c:smooth val="1"/>
          <c:extLst>
            <c:ext xmlns:c16="http://schemas.microsoft.com/office/drawing/2014/chart" uri="{C3380CC4-5D6E-409C-BE32-E72D297353CC}">
              <c16:uniqueId val="{00000015-07F7-49DA-8F0E-02B4A5B10CD7}"/>
            </c:ext>
          </c:extLst>
        </c:ser>
        <c:dLbls>
          <c:showLegendKey val="0"/>
          <c:showVal val="0"/>
          <c:showCatName val="0"/>
          <c:showSerName val="0"/>
          <c:showPercent val="0"/>
          <c:showBubbleSize val="0"/>
        </c:dLbls>
        <c:axId val="725391160"/>
        <c:axId val="725385912"/>
      </c:scatterChart>
      <c:catAx>
        <c:axId val="725369512"/>
        <c:scaling>
          <c:orientation val="minMax"/>
        </c:scaling>
        <c:delete val="0"/>
        <c:axPos val="b"/>
        <c:numFmt formatCode="General" sourceLinked="1"/>
        <c:majorTickMark val="none"/>
        <c:minorTickMark val="none"/>
        <c:tickLblPos val="nextTo"/>
        <c:spPr>
          <a:noFill/>
          <a:ln w="15875"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5367216"/>
        <c:crosses val="autoZero"/>
        <c:auto val="1"/>
        <c:lblAlgn val="ctr"/>
        <c:lblOffset val="100"/>
        <c:noMultiLvlLbl val="0"/>
      </c:catAx>
      <c:valAx>
        <c:axId val="72536721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0"/>
              <c:y val="9.6425925925925967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w="15875">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25369512"/>
        <c:crosses val="autoZero"/>
        <c:crossBetween val="between"/>
        <c:majorUnit val="10"/>
      </c:valAx>
      <c:valAx>
        <c:axId val="725385912"/>
        <c:scaling>
          <c:orientation val="minMax"/>
        </c:scaling>
        <c:delete val="1"/>
        <c:axPos val="r"/>
        <c:numFmt formatCode="General" sourceLinked="1"/>
        <c:majorTickMark val="out"/>
        <c:minorTickMark val="none"/>
        <c:tickLblPos val="nextTo"/>
        <c:crossAx val="725391160"/>
        <c:crosses val="max"/>
        <c:crossBetween val="midCat"/>
      </c:valAx>
      <c:valAx>
        <c:axId val="725391160"/>
        <c:scaling>
          <c:orientation val="minMax"/>
          <c:max val="1"/>
        </c:scaling>
        <c:delete val="1"/>
        <c:axPos val="t"/>
        <c:numFmt formatCode="General" sourceLinked="1"/>
        <c:majorTickMark val="out"/>
        <c:minorTickMark val="none"/>
        <c:tickLblPos val="nextTo"/>
        <c:crossAx val="725385912"/>
        <c:crosses val="max"/>
        <c:crossBetween val="midCat"/>
      </c:valAx>
      <c:spPr>
        <a:noFill/>
        <a:ln>
          <a:noFill/>
        </a:ln>
        <a:effectLst/>
      </c:spPr>
    </c:plotArea>
    <c:legend>
      <c:legendPos val="b"/>
      <c:legendEntry>
        <c:idx val="5"/>
        <c:delete val="1"/>
      </c:legendEntry>
      <c:layout>
        <c:manualLayout>
          <c:xMode val="edge"/>
          <c:yMode val="edge"/>
          <c:x val="0.05"/>
          <c:y val="0.93930802469135799"/>
          <c:w val="0.9"/>
          <c:h val="6.069197530864198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A99A"/>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24886564205058E-2"/>
          <c:y val="0.12635318704284221"/>
          <c:w val="0.90506317211883824"/>
          <c:h val="0.71985370950888194"/>
        </c:manualLayout>
      </c:layout>
      <c:barChart>
        <c:barDir val="col"/>
        <c:grouping val="clustered"/>
        <c:varyColors val="0"/>
        <c:ser>
          <c:idx val="0"/>
          <c:order val="0"/>
          <c:spPr>
            <a:solidFill>
              <a:srgbClr val="88C540"/>
            </a:solidFill>
            <a:ln>
              <a:noFill/>
            </a:ln>
          </c:spPr>
          <c:invertIfNegative val="0"/>
          <c:dPt>
            <c:idx val="0"/>
            <c:invertIfNegative val="0"/>
            <c:bubble3D val="0"/>
            <c:extLst>
              <c:ext xmlns:c16="http://schemas.microsoft.com/office/drawing/2014/chart" uri="{C3380CC4-5D6E-409C-BE32-E72D297353CC}">
                <c16:uniqueId val="{00000000-B9FC-4830-A5FC-41D82DC52340}"/>
              </c:ext>
            </c:extLst>
          </c:dPt>
          <c:dPt>
            <c:idx val="1"/>
            <c:invertIfNegative val="0"/>
            <c:bubble3D val="0"/>
            <c:extLst>
              <c:ext xmlns:c16="http://schemas.microsoft.com/office/drawing/2014/chart" uri="{C3380CC4-5D6E-409C-BE32-E72D297353CC}">
                <c16:uniqueId val="{00000001-B9FC-4830-A5FC-41D82DC52340}"/>
              </c:ext>
            </c:extLst>
          </c:dPt>
          <c:dPt>
            <c:idx val="2"/>
            <c:invertIfNegative val="0"/>
            <c:bubble3D val="0"/>
            <c:extLst>
              <c:ext xmlns:c16="http://schemas.microsoft.com/office/drawing/2014/chart" uri="{C3380CC4-5D6E-409C-BE32-E72D297353CC}">
                <c16:uniqueId val="{00000002-B9FC-4830-A5FC-41D82DC5234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 (2018)</c:v>
                </c:pt>
                <c:pt idx="1">
                  <c:v>MSW (2015)</c:v>
                </c:pt>
                <c:pt idx="2">
                  <c:v>TG (2018)</c:v>
                </c:pt>
                <c:pt idx="3">
                  <c:v>MSM (2018)</c:v>
                </c:pt>
                <c:pt idx="4">
                  <c:v>PWID (2015)</c:v>
                </c:pt>
              </c:strCache>
            </c:strRef>
          </c:cat>
          <c:val>
            <c:numRef>
              <c:f>'HIV prev_KP latest'!$B$2:$B$6</c:f>
              <c:numCache>
                <c:formatCode>General</c:formatCode>
                <c:ptCount val="5"/>
                <c:pt idx="0" formatCode="0.0">
                  <c:v>0.1</c:v>
                </c:pt>
              </c:numCache>
            </c:numRef>
          </c:val>
          <c:extLst>
            <c:ext xmlns:c16="http://schemas.microsoft.com/office/drawing/2014/chart" uri="{C3380CC4-5D6E-409C-BE32-E72D297353CC}">
              <c16:uniqueId val="{00000003-B9FC-4830-A5FC-41D82DC52340}"/>
            </c:ext>
          </c:extLst>
        </c:ser>
        <c:ser>
          <c:idx val="1"/>
          <c:order val="1"/>
          <c:spPr>
            <a:solidFill>
              <a:srgbClr val="EC008C"/>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 (2018)</c:v>
                </c:pt>
                <c:pt idx="1">
                  <c:v>MSW (2015)</c:v>
                </c:pt>
                <c:pt idx="2">
                  <c:v>TG (2018)</c:v>
                </c:pt>
                <c:pt idx="3">
                  <c:v>MSM (2018)</c:v>
                </c:pt>
                <c:pt idx="4">
                  <c:v>PWID (2015)</c:v>
                </c:pt>
              </c:strCache>
            </c:strRef>
          </c:cat>
          <c:val>
            <c:numRef>
              <c:f>'HIV prev_KP latest'!$C$2:$C$6</c:f>
              <c:numCache>
                <c:formatCode>General</c:formatCode>
                <c:ptCount val="5"/>
                <c:pt idx="1">
                  <c:v>0.4</c:v>
                </c:pt>
              </c:numCache>
            </c:numRef>
          </c:val>
          <c:extLst>
            <c:ext xmlns:c16="http://schemas.microsoft.com/office/drawing/2014/chart" uri="{C3380CC4-5D6E-409C-BE32-E72D297353CC}">
              <c16:uniqueId val="{00000004-B9FC-4830-A5FC-41D82DC52340}"/>
            </c:ext>
          </c:extLst>
        </c:ser>
        <c:ser>
          <c:idx val="2"/>
          <c:order val="2"/>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 (2018)</c:v>
                </c:pt>
                <c:pt idx="1">
                  <c:v>MSW (2015)</c:v>
                </c:pt>
                <c:pt idx="2">
                  <c:v>TG (2018)</c:v>
                </c:pt>
                <c:pt idx="3">
                  <c:v>MSM (2018)</c:v>
                </c:pt>
                <c:pt idx="4">
                  <c:v>PWID (2015)</c:v>
                </c:pt>
              </c:strCache>
            </c:strRef>
          </c:cat>
          <c:val>
            <c:numRef>
              <c:f>'HIV prev_KP latest'!$D$2:$D$6</c:f>
              <c:numCache>
                <c:formatCode>General</c:formatCode>
                <c:ptCount val="5"/>
                <c:pt idx="3" formatCode="0">
                  <c:v>4.95</c:v>
                </c:pt>
              </c:numCache>
            </c:numRef>
          </c:val>
          <c:extLst>
            <c:ext xmlns:c16="http://schemas.microsoft.com/office/drawing/2014/chart" uri="{C3380CC4-5D6E-409C-BE32-E72D297353CC}">
              <c16:uniqueId val="{00000005-B9FC-4830-A5FC-41D82DC52340}"/>
            </c:ext>
          </c:extLst>
        </c:ser>
        <c:ser>
          <c:idx val="3"/>
          <c:order val="3"/>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 (2018)</c:v>
                </c:pt>
                <c:pt idx="1">
                  <c:v>MSW (2015)</c:v>
                </c:pt>
                <c:pt idx="2">
                  <c:v>TG (2018)</c:v>
                </c:pt>
                <c:pt idx="3">
                  <c:v>MSM (2018)</c:v>
                </c:pt>
                <c:pt idx="4">
                  <c:v>PWID (2015)</c:v>
                </c:pt>
              </c:strCache>
            </c:strRef>
          </c:cat>
          <c:val>
            <c:numRef>
              <c:f>'HIV prev_KP latest'!$E$2:$E$6</c:f>
              <c:numCache>
                <c:formatCode>General</c:formatCode>
                <c:ptCount val="5"/>
                <c:pt idx="2" formatCode="0.0">
                  <c:v>3.93</c:v>
                </c:pt>
              </c:numCache>
            </c:numRef>
          </c:val>
          <c:extLst>
            <c:ext xmlns:c16="http://schemas.microsoft.com/office/drawing/2014/chart" uri="{C3380CC4-5D6E-409C-BE32-E72D297353CC}">
              <c16:uniqueId val="{00000006-B9FC-4830-A5FC-41D82DC52340}"/>
            </c:ext>
          </c:extLst>
        </c:ser>
        <c:ser>
          <c:idx val="4"/>
          <c:order val="4"/>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 latest'!$A$2:$A$6</c:f>
              <c:strCache>
                <c:ptCount val="5"/>
                <c:pt idx="0">
                  <c:v>FSW (2018)</c:v>
                </c:pt>
                <c:pt idx="1">
                  <c:v>MSW (2015)</c:v>
                </c:pt>
                <c:pt idx="2">
                  <c:v>TG (2018)</c:v>
                </c:pt>
                <c:pt idx="3">
                  <c:v>MSM (2018)</c:v>
                </c:pt>
                <c:pt idx="4">
                  <c:v>PWID (2015)</c:v>
                </c:pt>
              </c:strCache>
            </c:strRef>
          </c:cat>
          <c:val>
            <c:numRef>
              <c:f>'HIV prev_KP latest'!$F$2:$F$6</c:f>
              <c:numCache>
                <c:formatCode>General</c:formatCode>
                <c:ptCount val="5"/>
                <c:pt idx="4">
                  <c:v>29</c:v>
                </c:pt>
              </c:numCache>
            </c:numRef>
          </c:val>
          <c:extLst>
            <c:ext xmlns:c16="http://schemas.microsoft.com/office/drawing/2014/chart" uri="{C3380CC4-5D6E-409C-BE32-E72D297353CC}">
              <c16:uniqueId val="{00000007-B9FC-4830-A5FC-41D82DC52340}"/>
            </c:ext>
          </c:extLst>
        </c:ser>
        <c:dLbls>
          <c:showLegendKey val="0"/>
          <c:showVal val="0"/>
          <c:showCatName val="0"/>
          <c:showSerName val="0"/>
          <c:showPercent val="0"/>
          <c:showBubbleSize val="0"/>
        </c:dLbls>
        <c:gapWidth val="100"/>
        <c:overlap val="100"/>
        <c:axId val="213667840"/>
        <c:axId val="213669376"/>
      </c:barChart>
      <c:scatterChart>
        <c:scatterStyle val="lineMarker"/>
        <c:varyColors val="0"/>
        <c:ser>
          <c:idx val="5"/>
          <c:order val="5"/>
          <c:tx>
            <c:strRef>
              <c:f>'HIV prev_KP latest'!$M$1</c:f>
              <c:strCache>
                <c:ptCount val="1"/>
                <c:pt idx="0">
                  <c:v>target</c:v>
                </c:pt>
              </c:strCache>
            </c:strRef>
          </c:tx>
          <c:spPr>
            <a:ln w="12700">
              <a:solidFill>
                <a:srgbClr val="E31837"/>
              </a:solidFill>
              <a:prstDash val="dash"/>
            </a:ln>
          </c:spPr>
          <c:marker>
            <c:symbol val="none"/>
          </c:marker>
          <c:xVal>
            <c:numRef>
              <c:f>'HIV prev_KP latest'!$L$2:$L$3</c:f>
              <c:numCache>
                <c:formatCode>General</c:formatCode>
                <c:ptCount val="2"/>
                <c:pt idx="0">
                  <c:v>0</c:v>
                </c:pt>
                <c:pt idx="1">
                  <c:v>1</c:v>
                </c:pt>
              </c:numCache>
            </c:numRef>
          </c:xVal>
          <c:yVal>
            <c:numRef>
              <c:f>'HIV prev_KP latest'!$M$2:$M$3</c:f>
              <c:numCache>
                <c:formatCode>General</c:formatCode>
                <c:ptCount val="2"/>
                <c:pt idx="0">
                  <c:v>5</c:v>
                </c:pt>
                <c:pt idx="1">
                  <c:v>5</c:v>
                </c:pt>
              </c:numCache>
            </c:numRef>
          </c:yVal>
          <c:smooth val="0"/>
          <c:extLst>
            <c:ext xmlns:c16="http://schemas.microsoft.com/office/drawing/2014/chart" uri="{C3380CC4-5D6E-409C-BE32-E72D297353CC}">
              <c16:uniqueId val="{00000008-B9FC-4830-A5FC-41D82DC52340}"/>
            </c:ext>
          </c:extLst>
        </c:ser>
        <c:dLbls>
          <c:showLegendKey val="0"/>
          <c:showVal val="0"/>
          <c:showCatName val="0"/>
          <c:showSerName val="0"/>
          <c:showPercent val="0"/>
          <c:showBubbleSize val="0"/>
        </c:dLbls>
        <c:axId val="213673088"/>
        <c:axId val="213671296"/>
      </c:scatterChart>
      <c:catAx>
        <c:axId val="213667840"/>
        <c:scaling>
          <c:orientation val="minMax"/>
        </c:scaling>
        <c:delete val="0"/>
        <c:axPos val="b"/>
        <c:numFmt formatCode="General" sourceLinked="1"/>
        <c:majorTickMark val="out"/>
        <c:minorTickMark val="none"/>
        <c:tickLblPos val="nextTo"/>
        <c:crossAx val="213669376"/>
        <c:crosses val="autoZero"/>
        <c:auto val="1"/>
        <c:lblAlgn val="ctr"/>
        <c:lblOffset val="100"/>
        <c:noMultiLvlLbl val="0"/>
      </c:catAx>
      <c:valAx>
        <c:axId val="213669376"/>
        <c:scaling>
          <c:orientation val="minMax"/>
          <c:min val="0"/>
        </c:scaling>
        <c:delete val="0"/>
        <c:axPos val="l"/>
        <c:title>
          <c:tx>
            <c:rich>
              <a:bodyPr rot="0" vert="horz"/>
              <a:lstStyle/>
              <a:p>
                <a:pPr>
                  <a:defRPr/>
                </a:pPr>
                <a:r>
                  <a:rPr lang="en-US"/>
                  <a:t>%</a:t>
                </a:r>
              </a:p>
            </c:rich>
          </c:tx>
          <c:layout>
            <c:manualLayout>
              <c:xMode val="edge"/>
              <c:yMode val="edge"/>
              <c:x val="0"/>
              <c:y val="0.10916756706125716"/>
            </c:manualLayout>
          </c:layout>
          <c:overlay val="0"/>
        </c:title>
        <c:numFmt formatCode="0" sourceLinked="0"/>
        <c:majorTickMark val="out"/>
        <c:minorTickMark val="none"/>
        <c:tickLblPos val="nextTo"/>
        <c:crossAx val="213667840"/>
        <c:crosses val="autoZero"/>
        <c:crossBetween val="between"/>
        <c:majorUnit val="5"/>
      </c:valAx>
      <c:valAx>
        <c:axId val="213671296"/>
        <c:scaling>
          <c:orientation val="minMax"/>
          <c:max val="50"/>
          <c:min val="0"/>
        </c:scaling>
        <c:delete val="1"/>
        <c:axPos val="r"/>
        <c:numFmt formatCode="General" sourceLinked="1"/>
        <c:majorTickMark val="out"/>
        <c:minorTickMark val="none"/>
        <c:tickLblPos val="nextTo"/>
        <c:crossAx val="213673088"/>
        <c:crosses val="max"/>
        <c:crossBetween val="midCat"/>
        <c:majorUnit val="5"/>
      </c:valAx>
      <c:valAx>
        <c:axId val="213673088"/>
        <c:scaling>
          <c:orientation val="minMax"/>
          <c:max val="1"/>
          <c:min val="0"/>
        </c:scaling>
        <c:delete val="1"/>
        <c:axPos val="t"/>
        <c:numFmt formatCode="General" sourceLinked="1"/>
        <c:majorTickMark val="none"/>
        <c:minorTickMark val="none"/>
        <c:tickLblPos val="none"/>
        <c:crossAx val="213671296"/>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Prevention coverage, 2015-2018</a:t>
            </a:r>
          </a:p>
        </c:rich>
      </c:tx>
      <c:overlay val="1"/>
    </c:title>
    <c:autoTitleDeleted val="0"/>
    <c:plotArea>
      <c:layout>
        <c:manualLayout>
          <c:layoutTarget val="inner"/>
          <c:xMode val="edge"/>
          <c:yMode val="edge"/>
          <c:x val="0.11070127542625569"/>
          <c:y val="3.1740145385052675E-2"/>
          <c:w val="0.88881054557551564"/>
          <c:h val="0.7964062080160158"/>
        </c:manualLayout>
      </c:layout>
      <c:barChart>
        <c:barDir val="col"/>
        <c:grouping val="clustered"/>
        <c:varyColors val="0"/>
        <c:ser>
          <c:idx val="2"/>
          <c:order val="2"/>
          <c:tx>
            <c:strRef>
              <c:f>'Prevention coverage_KP'!$A$5</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coverage_KP'!$F$2:$G$2</c:f>
              <c:strCache>
                <c:ptCount val="2"/>
                <c:pt idx="0">
                  <c:v>2015</c:v>
                </c:pt>
                <c:pt idx="1">
                  <c:v>2018</c:v>
                </c:pt>
              </c:strCache>
            </c:strRef>
          </c:cat>
          <c:val>
            <c:numRef>
              <c:f>'Prevention coverage_KP'!$F$5:$G$5</c:f>
              <c:numCache>
                <c:formatCode>General</c:formatCode>
                <c:ptCount val="2"/>
                <c:pt idx="0" formatCode="0">
                  <c:v>51.77</c:v>
                </c:pt>
              </c:numCache>
            </c:numRef>
          </c:val>
          <c:extLst>
            <c:ext xmlns:c16="http://schemas.microsoft.com/office/drawing/2014/chart" uri="{C3380CC4-5D6E-409C-BE32-E72D297353CC}">
              <c16:uniqueId val="{00000000-C341-4B51-82CC-DE6F3F6F1C79}"/>
            </c:ext>
          </c:extLst>
        </c:ser>
        <c:ser>
          <c:idx val="3"/>
          <c:order val="3"/>
          <c:tx>
            <c:strRef>
              <c:f>'Prevention coverage_KP'!$A$6</c:f>
              <c:strCache>
                <c:ptCount val="1"/>
                <c:pt idx="0">
                  <c:v>MSW</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coverage_KP'!$F$2:$G$2</c:f>
              <c:strCache>
                <c:ptCount val="2"/>
                <c:pt idx="0">
                  <c:v>2015</c:v>
                </c:pt>
                <c:pt idx="1">
                  <c:v>2018</c:v>
                </c:pt>
              </c:strCache>
            </c:strRef>
          </c:cat>
          <c:val>
            <c:numRef>
              <c:f>'Prevention coverage_KP'!$F$6:$G$6</c:f>
              <c:numCache>
                <c:formatCode>General</c:formatCode>
                <c:ptCount val="2"/>
                <c:pt idx="0" formatCode="0">
                  <c:v>50.11</c:v>
                </c:pt>
              </c:numCache>
            </c:numRef>
          </c:val>
          <c:extLst>
            <c:ext xmlns:c16="http://schemas.microsoft.com/office/drawing/2014/chart" uri="{C3380CC4-5D6E-409C-BE32-E72D297353CC}">
              <c16:uniqueId val="{00000001-C341-4B51-82CC-DE6F3F6F1C79}"/>
            </c:ext>
          </c:extLst>
        </c:ser>
        <c:ser>
          <c:idx val="4"/>
          <c:order val="4"/>
          <c:tx>
            <c:strRef>
              <c:f>'Prevention coverage_KP'!$A$7</c:f>
              <c:strCache>
                <c:ptCount val="1"/>
                <c:pt idx="0">
                  <c:v>TG sex workers</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coverage_KP'!$F$2:$G$2</c:f>
              <c:strCache>
                <c:ptCount val="2"/>
                <c:pt idx="0">
                  <c:v>2015</c:v>
                </c:pt>
                <c:pt idx="1">
                  <c:v>2018</c:v>
                </c:pt>
              </c:strCache>
            </c:strRef>
          </c:cat>
          <c:val>
            <c:numRef>
              <c:f>'Prevention coverage_KP'!$F$7:$G$7</c:f>
              <c:numCache>
                <c:formatCode>General</c:formatCode>
                <c:ptCount val="2"/>
                <c:pt idx="0" formatCode="0">
                  <c:v>33.729999999999997</c:v>
                </c:pt>
              </c:numCache>
            </c:numRef>
          </c:val>
          <c:extLst>
            <c:ext xmlns:c16="http://schemas.microsoft.com/office/drawing/2014/chart" uri="{C3380CC4-5D6E-409C-BE32-E72D297353CC}">
              <c16:uniqueId val="{00000002-C341-4B51-82CC-DE6F3F6F1C79}"/>
            </c:ext>
          </c:extLst>
        </c:ser>
        <c:dLbls>
          <c:showLegendKey val="0"/>
          <c:showVal val="0"/>
          <c:showCatName val="0"/>
          <c:showSerName val="0"/>
          <c:showPercent val="0"/>
          <c:showBubbleSize val="0"/>
        </c:dLbls>
        <c:gapWidth val="150"/>
        <c:axId val="242923392"/>
        <c:axId val="242924928"/>
      </c:barChart>
      <c:lineChart>
        <c:grouping val="standard"/>
        <c:varyColors val="0"/>
        <c:ser>
          <c:idx val="0"/>
          <c:order val="0"/>
          <c:tx>
            <c:strRef>
              <c:f>'Prevention coverage_KP'!$A$3</c:f>
              <c:strCache>
                <c:ptCount val="1"/>
                <c:pt idx="0">
                  <c:v>FSW</c:v>
                </c:pt>
              </c:strCache>
            </c:strRef>
          </c:tx>
          <c:spPr>
            <a:ln w="38100">
              <a:solidFill>
                <a:srgbClr val="00A99A"/>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C341-4B51-82CC-DE6F3F6F1C7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coverage_KP'!$F$2:$G$2</c:f>
              <c:strCache>
                <c:ptCount val="2"/>
                <c:pt idx="0">
                  <c:v>2015</c:v>
                </c:pt>
                <c:pt idx="1">
                  <c:v>2018</c:v>
                </c:pt>
              </c:strCache>
            </c:strRef>
          </c:cat>
          <c:val>
            <c:numRef>
              <c:f>'Prevention coverage_KP'!$F$3:$G$3</c:f>
              <c:numCache>
                <c:formatCode>0</c:formatCode>
                <c:ptCount val="2"/>
                <c:pt idx="0">
                  <c:v>33.76</c:v>
                </c:pt>
                <c:pt idx="1">
                  <c:v>71.81</c:v>
                </c:pt>
              </c:numCache>
            </c:numRef>
          </c:val>
          <c:smooth val="0"/>
          <c:extLst>
            <c:ext xmlns:c16="http://schemas.microsoft.com/office/drawing/2014/chart" uri="{C3380CC4-5D6E-409C-BE32-E72D297353CC}">
              <c16:uniqueId val="{00000004-C341-4B51-82CC-DE6F3F6F1C79}"/>
            </c:ext>
          </c:extLst>
        </c:ser>
        <c:ser>
          <c:idx val="1"/>
          <c:order val="1"/>
          <c:tx>
            <c:strRef>
              <c:f>'Prevention coverage_KP'!$A$4</c:f>
              <c:strCache>
                <c:ptCount val="1"/>
                <c:pt idx="0">
                  <c:v>MSM</c:v>
                </c:pt>
              </c:strCache>
            </c:strRef>
          </c:tx>
          <c:spPr>
            <a:ln w="38100">
              <a:solidFill>
                <a:srgbClr val="F78E1E"/>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C341-4B51-82CC-DE6F3F6F1C7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coverage_KP'!$F$2:$G$2</c:f>
              <c:strCache>
                <c:ptCount val="2"/>
                <c:pt idx="0">
                  <c:v>2015</c:v>
                </c:pt>
                <c:pt idx="1">
                  <c:v>2018</c:v>
                </c:pt>
              </c:strCache>
            </c:strRef>
          </c:cat>
          <c:val>
            <c:numRef>
              <c:f>'Prevention coverage_KP'!$F$4:$G$4</c:f>
              <c:numCache>
                <c:formatCode>0</c:formatCode>
                <c:ptCount val="2"/>
                <c:pt idx="0">
                  <c:v>27.92</c:v>
                </c:pt>
                <c:pt idx="1">
                  <c:v>14.62</c:v>
                </c:pt>
              </c:numCache>
            </c:numRef>
          </c:val>
          <c:smooth val="0"/>
          <c:extLst>
            <c:ext xmlns:c16="http://schemas.microsoft.com/office/drawing/2014/chart" uri="{C3380CC4-5D6E-409C-BE32-E72D297353CC}">
              <c16:uniqueId val="{00000006-C341-4B51-82CC-DE6F3F6F1C79}"/>
            </c:ext>
          </c:extLst>
        </c:ser>
        <c:dLbls>
          <c:showLegendKey val="0"/>
          <c:showVal val="0"/>
          <c:showCatName val="0"/>
          <c:showSerName val="0"/>
          <c:showPercent val="0"/>
          <c:showBubbleSize val="0"/>
        </c:dLbls>
        <c:marker val="1"/>
        <c:smooth val="0"/>
        <c:axId val="242923392"/>
        <c:axId val="242924928"/>
      </c:lineChart>
      <c:scatterChart>
        <c:scatterStyle val="lineMarker"/>
        <c:varyColors val="0"/>
        <c:ser>
          <c:idx val="5"/>
          <c:order val="5"/>
          <c:tx>
            <c:strRef>
              <c:f>'Prevention coverage_KP'!$K$1</c:f>
              <c:strCache>
                <c:ptCount val="1"/>
                <c:pt idx="0">
                  <c:v>target</c:v>
                </c:pt>
              </c:strCache>
            </c:strRef>
          </c:tx>
          <c:spPr>
            <a:ln w="15875">
              <a:solidFill>
                <a:srgbClr val="E31837"/>
              </a:solidFill>
              <a:prstDash val="dash"/>
            </a:ln>
          </c:spPr>
          <c:marker>
            <c:symbol val="none"/>
          </c:marker>
          <c:xVal>
            <c:numRef>
              <c:f>'Prevention coverage_KP'!$J$2:$J$3</c:f>
              <c:numCache>
                <c:formatCode>General</c:formatCode>
                <c:ptCount val="2"/>
                <c:pt idx="0">
                  <c:v>0</c:v>
                </c:pt>
                <c:pt idx="1">
                  <c:v>1</c:v>
                </c:pt>
              </c:numCache>
            </c:numRef>
          </c:xVal>
          <c:yVal>
            <c:numRef>
              <c:f>'Prevention coverage_KP'!$K$2:$K$3</c:f>
              <c:numCache>
                <c:formatCode>General</c:formatCode>
                <c:ptCount val="2"/>
                <c:pt idx="0">
                  <c:v>90</c:v>
                </c:pt>
                <c:pt idx="1">
                  <c:v>90</c:v>
                </c:pt>
              </c:numCache>
            </c:numRef>
          </c:yVal>
          <c:smooth val="0"/>
          <c:extLst>
            <c:ext xmlns:c16="http://schemas.microsoft.com/office/drawing/2014/chart" uri="{C3380CC4-5D6E-409C-BE32-E72D297353CC}">
              <c16:uniqueId val="{00000007-C341-4B51-82CC-DE6F3F6F1C79}"/>
            </c:ext>
          </c:extLst>
        </c:ser>
        <c:dLbls>
          <c:showLegendKey val="0"/>
          <c:showVal val="0"/>
          <c:showCatName val="0"/>
          <c:showSerName val="0"/>
          <c:showPercent val="0"/>
          <c:showBubbleSize val="0"/>
        </c:dLbls>
        <c:axId val="242932736"/>
        <c:axId val="242931200"/>
      </c:scatterChart>
      <c:catAx>
        <c:axId val="242923392"/>
        <c:scaling>
          <c:orientation val="minMax"/>
        </c:scaling>
        <c:delete val="0"/>
        <c:axPos val="b"/>
        <c:numFmt formatCode="General" sourceLinked="1"/>
        <c:majorTickMark val="out"/>
        <c:minorTickMark val="none"/>
        <c:tickLblPos val="nextTo"/>
        <c:crossAx val="242924928"/>
        <c:crosses val="autoZero"/>
        <c:auto val="1"/>
        <c:lblAlgn val="ctr"/>
        <c:lblOffset val="100"/>
        <c:noMultiLvlLbl val="0"/>
      </c:catAx>
      <c:valAx>
        <c:axId val="242924928"/>
        <c:scaling>
          <c:orientation val="minMax"/>
          <c:max val="10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3.6428809048569535E-3"/>
              <c:y val="0"/>
            </c:manualLayout>
          </c:layout>
          <c:overlay val="0"/>
        </c:title>
        <c:numFmt formatCode="0" sourceLinked="1"/>
        <c:majorTickMark val="out"/>
        <c:minorTickMark val="none"/>
        <c:tickLblPos val="nextTo"/>
        <c:crossAx val="242923392"/>
        <c:crosses val="autoZero"/>
        <c:crossBetween val="between"/>
        <c:majorUnit val="10"/>
      </c:valAx>
      <c:valAx>
        <c:axId val="242931200"/>
        <c:scaling>
          <c:orientation val="minMax"/>
          <c:max val="100"/>
          <c:min val="0"/>
        </c:scaling>
        <c:delete val="1"/>
        <c:axPos val="r"/>
        <c:numFmt formatCode="General" sourceLinked="1"/>
        <c:majorTickMark val="out"/>
        <c:minorTickMark val="none"/>
        <c:tickLblPos val="nextTo"/>
        <c:crossAx val="242932736"/>
        <c:crosses val="max"/>
        <c:crossBetween val="midCat"/>
        <c:majorUnit val="20"/>
      </c:valAx>
      <c:valAx>
        <c:axId val="242932736"/>
        <c:scaling>
          <c:orientation val="minMax"/>
          <c:max val="1"/>
          <c:min val="0"/>
        </c:scaling>
        <c:delete val="1"/>
        <c:axPos val="t"/>
        <c:numFmt formatCode="General" sourceLinked="1"/>
        <c:majorTickMark val="out"/>
        <c:minorTickMark val="none"/>
        <c:tickLblPos val="nextTo"/>
        <c:crossAx val="242931200"/>
        <c:crosses val="max"/>
        <c:crossBetween val="midCat"/>
      </c:valAx>
    </c:plotArea>
    <c:legend>
      <c:legendPos val="b"/>
      <c:legendEntry>
        <c:idx val="5"/>
        <c:delete val="1"/>
      </c:legendEntry>
      <c:layout>
        <c:manualLayout>
          <c:xMode val="edge"/>
          <c:yMode val="edge"/>
          <c:x val="0.05"/>
          <c:y val="0.93538827160493832"/>
          <c:w val="0.9"/>
          <c:h val="4.1093209876543212E-2"/>
        </c:manualLayout>
      </c:layout>
      <c:overlay val="0"/>
    </c:legend>
    <c:plotVisOnly val="1"/>
    <c:dispBlanksAs val="span"/>
    <c:showDLblsOverMax val="0"/>
  </c:chart>
  <c:spPr>
    <a:ln>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8426206339592"/>
          <c:y val="3.6267972303926047E-2"/>
          <c:w val="0.81611158079065094"/>
          <c:h val="0.63059527071877042"/>
        </c:manualLayout>
      </c:layout>
      <c:lineChart>
        <c:grouping val="standard"/>
        <c:varyColors val="0"/>
        <c:ser>
          <c:idx val="0"/>
          <c:order val="0"/>
          <c:tx>
            <c:strRef>
              <c:f>'HIV testing KP'!$A$6</c:f>
              <c:strCache>
                <c:ptCount val="1"/>
                <c:pt idx="0">
                  <c:v>FSW</c:v>
                </c:pt>
              </c:strCache>
            </c:strRef>
          </c:tx>
          <c:spPr>
            <a:ln w="38100">
              <a:solidFill>
                <a:srgbClr val="00A99A"/>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2C-4104-B0B9-4F7B7CA86C05}"/>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testing KP'!$B$5:$G$5</c:f>
              <c:numCache>
                <c:formatCode>General</c:formatCode>
                <c:ptCount val="6"/>
                <c:pt idx="0">
                  <c:v>2007</c:v>
                </c:pt>
                <c:pt idx="1">
                  <c:v>2009</c:v>
                </c:pt>
                <c:pt idx="2">
                  <c:v>2011</c:v>
                </c:pt>
                <c:pt idx="3">
                  <c:v>2013</c:v>
                </c:pt>
                <c:pt idx="4">
                  <c:v>2015</c:v>
                </c:pt>
                <c:pt idx="5">
                  <c:v>2018</c:v>
                </c:pt>
              </c:numCache>
            </c:numRef>
          </c:cat>
          <c:val>
            <c:numRef>
              <c:f>'HIV testing KP'!$B$6:$G$6</c:f>
              <c:numCache>
                <c:formatCode>0</c:formatCode>
                <c:ptCount val="6"/>
                <c:pt idx="0">
                  <c:v>12</c:v>
                </c:pt>
                <c:pt idx="1">
                  <c:v>19</c:v>
                </c:pt>
                <c:pt idx="2">
                  <c:v>16</c:v>
                </c:pt>
                <c:pt idx="3">
                  <c:v>45</c:v>
                </c:pt>
                <c:pt idx="4">
                  <c:v>24</c:v>
                </c:pt>
                <c:pt idx="5">
                  <c:v>54</c:v>
                </c:pt>
              </c:numCache>
            </c:numRef>
          </c:val>
          <c:smooth val="0"/>
          <c:extLst>
            <c:ext xmlns:c16="http://schemas.microsoft.com/office/drawing/2014/chart" uri="{C3380CC4-5D6E-409C-BE32-E72D297353CC}">
              <c16:uniqueId val="{00000001-832C-4104-B0B9-4F7B7CA86C05}"/>
            </c:ext>
          </c:extLst>
        </c:ser>
        <c:ser>
          <c:idx val="1"/>
          <c:order val="1"/>
          <c:tx>
            <c:strRef>
              <c:f>'HIV testing KP'!$A$7</c:f>
              <c:strCache>
                <c:ptCount val="1"/>
                <c:pt idx="0">
                  <c:v>MSM *</c:v>
                </c:pt>
              </c:strCache>
            </c:strRef>
          </c:tx>
          <c:spPr>
            <a:ln w="38100">
              <a:solidFill>
                <a:srgbClr val="F26B73"/>
              </a:solidFill>
            </a:ln>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2C-4104-B0B9-4F7B7CA86C05}"/>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testing KP'!$B$5:$G$5</c:f>
              <c:numCache>
                <c:formatCode>General</c:formatCode>
                <c:ptCount val="6"/>
                <c:pt idx="0">
                  <c:v>2007</c:v>
                </c:pt>
                <c:pt idx="1">
                  <c:v>2009</c:v>
                </c:pt>
                <c:pt idx="2">
                  <c:v>2011</c:v>
                </c:pt>
                <c:pt idx="3">
                  <c:v>2013</c:v>
                </c:pt>
                <c:pt idx="4">
                  <c:v>2015</c:v>
                </c:pt>
                <c:pt idx="5">
                  <c:v>2018</c:v>
                </c:pt>
              </c:numCache>
            </c:numRef>
          </c:cat>
          <c:val>
            <c:numRef>
              <c:f>'HIV testing KP'!$B$7:$G$7</c:f>
              <c:numCache>
                <c:formatCode>0</c:formatCode>
                <c:ptCount val="6"/>
                <c:pt idx="0">
                  <c:v>16</c:v>
                </c:pt>
                <c:pt idx="1">
                  <c:v>7</c:v>
                </c:pt>
                <c:pt idx="2">
                  <c:v>5</c:v>
                </c:pt>
                <c:pt idx="3">
                  <c:v>9.3000000000000007</c:v>
                </c:pt>
                <c:pt idx="4">
                  <c:v>16</c:v>
                </c:pt>
                <c:pt idx="5">
                  <c:v>32</c:v>
                </c:pt>
              </c:numCache>
            </c:numRef>
          </c:val>
          <c:smooth val="0"/>
          <c:extLst>
            <c:ext xmlns:c16="http://schemas.microsoft.com/office/drawing/2014/chart" uri="{C3380CC4-5D6E-409C-BE32-E72D297353CC}">
              <c16:uniqueId val="{00000003-832C-4104-B0B9-4F7B7CA86C05}"/>
            </c:ext>
          </c:extLst>
        </c:ser>
        <c:ser>
          <c:idx val="2"/>
          <c:order val="2"/>
          <c:tx>
            <c:strRef>
              <c:f>'HIV testing KP'!$A$8</c:f>
              <c:strCache>
                <c:ptCount val="1"/>
                <c:pt idx="0">
                  <c:v>PWID</c:v>
                </c:pt>
              </c:strCache>
            </c:strRef>
          </c:tx>
          <c:spPr>
            <a:ln w="38100">
              <a:solidFill>
                <a:srgbClr val="00AEEF"/>
              </a:solidFill>
            </a:ln>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2C-4104-B0B9-4F7B7CA86C05}"/>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testing KP'!$B$5:$G$5</c:f>
              <c:numCache>
                <c:formatCode>General</c:formatCode>
                <c:ptCount val="6"/>
                <c:pt idx="0">
                  <c:v>2007</c:v>
                </c:pt>
                <c:pt idx="1">
                  <c:v>2009</c:v>
                </c:pt>
                <c:pt idx="2">
                  <c:v>2011</c:v>
                </c:pt>
                <c:pt idx="3">
                  <c:v>2013</c:v>
                </c:pt>
                <c:pt idx="4">
                  <c:v>2015</c:v>
                </c:pt>
                <c:pt idx="5">
                  <c:v>2018</c:v>
                </c:pt>
              </c:numCache>
            </c:numRef>
          </c:cat>
          <c:val>
            <c:numRef>
              <c:f>'HIV testing KP'!$B$8:$G$8</c:f>
              <c:numCache>
                <c:formatCode>0</c:formatCode>
                <c:ptCount val="6"/>
                <c:pt idx="0">
                  <c:v>4</c:v>
                </c:pt>
                <c:pt idx="1">
                  <c:v>1</c:v>
                </c:pt>
                <c:pt idx="2">
                  <c:v>5</c:v>
                </c:pt>
                <c:pt idx="3">
                  <c:v>6.3</c:v>
                </c:pt>
                <c:pt idx="4">
                  <c:v>24</c:v>
                </c:pt>
              </c:numCache>
            </c:numRef>
          </c:val>
          <c:smooth val="0"/>
          <c:extLst>
            <c:ext xmlns:c16="http://schemas.microsoft.com/office/drawing/2014/chart" uri="{C3380CC4-5D6E-409C-BE32-E72D297353CC}">
              <c16:uniqueId val="{00000005-832C-4104-B0B9-4F7B7CA86C05}"/>
            </c:ext>
          </c:extLst>
        </c:ser>
        <c:ser>
          <c:idx val="3"/>
          <c:order val="3"/>
          <c:tx>
            <c:strRef>
              <c:f>'HIV testing KP'!$A$9</c:f>
              <c:strCache>
                <c:ptCount val="1"/>
                <c:pt idx="0">
                  <c:v>MEW</c:v>
                </c:pt>
              </c:strCache>
            </c:strRef>
          </c:tx>
          <c:spPr>
            <a:ln w="38100">
              <a:solidFill>
                <a:srgbClr val="F78E1E"/>
              </a:solidFill>
            </a:ln>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2C-4104-B0B9-4F7B7CA86C05}"/>
                </c:ext>
              </c:extLst>
            </c:dLbl>
            <c:spPr>
              <a:noFill/>
              <a:ln>
                <a:noFill/>
              </a:ln>
              <a:effectLst/>
            </c:spPr>
            <c:txPr>
              <a:bodyPr/>
              <a:lstStyle/>
              <a:p>
                <a:pPr>
                  <a:defRPr>
                    <a:solidFill>
                      <a:srgbClr val="F78E1E"/>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testing KP'!$B$5:$G$5</c:f>
              <c:numCache>
                <c:formatCode>General</c:formatCode>
                <c:ptCount val="6"/>
                <c:pt idx="0">
                  <c:v>2007</c:v>
                </c:pt>
                <c:pt idx="1">
                  <c:v>2009</c:v>
                </c:pt>
                <c:pt idx="2">
                  <c:v>2011</c:v>
                </c:pt>
                <c:pt idx="3">
                  <c:v>2013</c:v>
                </c:pt>
                <c:pt idx="4">
                  <c:v>2015</c:v>
                </c:pt>
                <c:pt idx="5">
                  <c:v>2018</c:v>
                </c:pt>
              </c:numCache>
            </c:numRef>
          </c:cat>
          <c:val>
            <c:numRef>
              <c:f>'HIV testing KP'!$B$9:$G$9</c:f>
              <c:numCache>
                <c:formatCode>General</c:formatCode>
                <c:ptCount val="6"/>
                <c:pt idx="2" formatCode="0">
                  <c:v>37</c:v>
                </c:pt>
                <c:pt idx="3" formatCode="0">
                  <c:v>15.2</c:v>
                </c:pt>
                <c:pt idx="4" formatCode="0">
                  <c:v>33.799999999999997</c:v>
                </c:pt>
              </c:numCache>
            </c:numRef>
          </c:val>
          <c:smooth val="0"/>
          <c:extLst>
            <c:ext xmlns:c16="http://schemas.microsoft.com/office/drawing/2014/chart" uri="{C3380CC4-5D6E-409C-BE32-E72D297353CC}">
              <c16:uniqueId val="{00000007-832C-4104-B0B9-4F7B7CA86C05}"/>
            </c:ext>
          </c:extLst>
        </c:ser>
        <c:ser>
          <c:idx val="4"/>
          <c:order val="4"/>
          <c:tx>
            <c:strRef>
              <c:f>'HIV testing KP'!$A$10</c:f>
              <c:strCache>
                <c:ptCount val="1"/>
                <c:pt idx="0">
                  <c:v>TG sex workers</c:v>
                </c:pt>
              </c:strCache>
            </c:strRef>
          </c:tx>
          <c:spPr>
            <a:ln w="38100">
              <a:solidFill>
                <a:srgbClr val="CDC884"/>
              </a:solidFill>
            </a:ln>
          </c:spPr>
          <c:marker>
            <c:symbol val="none"/>
          </c:marker>
          <c:dLbls>
            <c:dLbl>
              <c:idx val="4"/>
              <c:layout>
                <c:manualLayout>
                  <c:x val="4.807692307692308E-3"/>
                  <c:y val="2.5052192066805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2C-4104-B0B9-4F7B7CA86C05}"/>
                </c:ext>
              </c:extLst>
            </c:dLbl>
            <c:spPr>
              <a:noFill/>
              <a:ln>
                <a:noFill/>
              </a:ln>
              <a:effectLst/>
            </c:spPr>
            <c:txPr>
              <a:bodyPr/>
              <a:lstStyle/>
              <a:p>
                <a:pPr>
                  <a:defRPr>
                    <a:solidFill>
                      <a:srgbClr val="CDC88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testing KP'!$B$5:$G$5</c:f>
              <c:numCache>
                <c:formatCode>General</c:formatCode>
                <c:ptCount val="6"/>
                <c:pt idx="0">
                  <c:v>2007</c:v>
                </c:pt>
                <c:pt idx="1">
                  <c:v>2009</c:v>
                </c:pt>
                <c:pt idx="2">
                  <c:v>2011</c:v>
                </c:pt>
                <c:pt idx="3">
                  <c:v>2013</c:v>
                </c:pt>
                <c:pt idx="4">
                  <c:v>2015</c:v>
                </c:pt>
                <c:pt idx="5">
                  <c:v>2018</c:v>
                </c:pt>
              </c:numCache>
            </c:numRef>
          </c:cat>
          <c:val>
            <c:numRef>
              <c:f>'HIV testing KP'!$B$10:$G$10</c:f>
              <c:numCache>
                <c:formatCode>General</c:formatCode>
                <c:ptCount val="6"/>
                <c:pt idx="3" formatCode="0">
                  <c:v>5.4</c:v>
                </c:pt>
                <c:pt idx="4" formatCode="0">
                  <c:v>17.3</c:v>
                </c:pt>
              </c:numCache>
            </c:numRef>
          </c:val>
          <c:smooth val="0"/>
          <c:extLst>
            <c:ext xmlns:c16="http://schemas.microsoft.com/office/drawing/2014/chart" uri="{C3380CC4-5D6E-409C-BE32-E72D297353CC}">
              <c16:uniqueId val="{00000009-832C-4104-B0B9-4F7B7CA86C05}"/>
            </c:ext>
          </c:extLst>
        </c:ser>
        <c:dLbls>
          <c:showLegendKey val="0"/>
          <c:showVal val="0"/>
          <c:showCatName val="0"/>
          <c:showSerName val="0"/>
          <c:showPercent val="0"/>
          <c:showBubbleSize val="0"/>
        </c:dLbls>
        <c:marker val="1"/>
        <c:smooth val="0"/>
        <c:axId val="216686592"/>
        <c:axId val="216688896"/>
      </c:lineChart>
      <c:scatterChart>
        <c:scatterStyle val="lineMarker"/>
        <c:varyColors val="0"/>
        <c:ser>
          <c:idx val="5"/>
          <c:order val="5"/>
          <c:tx>
            <c:strRef>
              <c:f>'HIV testing KP'!$N$2</c:f>
              <c:strCache>
                <c:ptCount val="1"/>
                <c:pt idx="0">
                  <c:v>Target</c:v>
                </c:pt>
              </c:strCache>
            </c:strRef>
          </c:tx>
          <c:spPr>
            <a:ln w="15875">
              <a:solidFill>
                <a:srgbClr val="E31837"/>
              </a:solidFill>
              <a:prstDash val="dash"/>
            </a:ln>
          </c:spPr>
          <c:marker>
            <c:symbol val="none"/>
          </c:marker>
          <c:xVal>
            <c:numRef>
              <c:f>'HIV testing KP'!$M$3:$M$4</c:f>
              <c:numCache>
                <c:formatCode>General</c:formatCode>
                <c:ptCount val="2"/>
                <c:pt idx="0">
                  <c:v>0</c:v>
                </c:pt>
                <c:pt idx="1">
                  <c:v>1</c:v>
                </c:pt>
              </c:numCache>
            </c:numRef>
          </c:xVal>
          <c:yVal>
            <c:numRef>
              <c:f>'HIV testing KP'!$N$3:$N$4</c:f>
              <c:numCache>
                <c:formatCode>General</c:formatCode>
                <c:ptCount val="2"/>
                <c:pt idx="0">
                  <c:v>95</c:v>
                </c:pt>
                <c:pt idx="1">
                  <c:v>95</c:v>
                </c:pt>
              </c:numCache>
            </c:numRef>
          </c:yVal>
          <c:smooth val="0"/>
          <c:extLst>
            <c:ext xmlns:c16="http://schemas.microsoft.com/office/drawing/2014/chart" uri="{C3380CC4-5D6E-409C-BE32-E72D297353CC}">
              <c16:uniqueId val="{0000000A-832C-4104-B0B9-4F7B7CA86C05}"/>
            </c:ext>
          </c:extLst>
        </c:ser>
        <c:dLbls>
          <c:showLegendKey val="0"/>
          <c:showVal val="0"/>
          <c:showCatName val="0"/>
          <c:showSerName val="0"/>
          <c:showPercent val="0"/>
          <c:showBubbleSize val="0"/>
        </c:dLbls>
        <c:axId val="216694144"/>
        <c:axId val="216692608"/>
      </c:scatterChart>
      <c:catAx>
        <c:axId val="216686592"/>
        <c:scaling>
          <c:orientation val="minMax"/>
        </c:scaling>
        <c:delete val="0"/>
        <c:axPos val="b"/>
        <c:numFmt formatCode="General" sourceLinked="1"/>
        <c:majorTickMark val="none"/>
        <c:minorTickMark val="none"/>
        <c:tickLblPos val="nextTo"/>
        <c:crossAx val="216688896"/>
        <c:crosses val="autoZero"/>
        <c:auto val="1"/>
        <c:lblAlgn val="ctr"/>
        <c:lblOffset val="100"/>
        <c:noMultiLvlLbl val="0"/>
      </c:catAx>
      <c:valAx>
        <c:axId val="216688896"/>
        <c:scaling>
          <c:orientation val="minMax"/>
          <c:max val="100"/>
        </c:scaling>
        <c:delete val="0"/>
        <c:axPos val="l"/>
        <c:title>
          <c:tx>
            <c:rich>
              <a:bodyPr rot="0" vert="horz"/>
              <a:lstStyle/>
              <a:p>
                <a:pPr>
                  <a:defRPr/>
                </a:pPr>
                <a:r>
                  <a:rPr lang="en-US"/>
                  <a:t>%</a:t>
                </a:r>
              </a:p>
            </c:rich>
          </c:tx>
          <c:layout>
            <c:manualLayout>
              <c:xMode val="edge"/>
              <c:yMode val="edge"/>
              <c:x val="7.5178102737157851E-4"/>
              <c:y val="1.9735584096071544E-3"/>
            </c:manualLayout>
          </c:layout>
          <c:overlay val="0"/>
        </c:title>
        <c:numFmt formatCode="0" sourceLinked="1"/>
        <c:majorTickMark val="none"/>
        <c:minorTickMark val="none"/>
        <c:tickLblPos val="nextTo"/>
        <c:crossAx val="216686592"/>
        <c:crosses val="autoZero"/>
        <c:crossBetween val="between"/>
        <c:majorUnit val="10"/>
      </c:valAx>
      <c:valAx>
        <c:axId val="216692608"/>
        <c:scaling>
          <c:orientation val="minMax"/>
        </c:scaling>
        <c:delete val="1"/>
        <c:axPos val="r"/>
        <c:numFmt formatCode="General" sourceLinked="1"/>
        <c:majorTickMark val="out"/>
        <c:minorTickMark val="none"/>
        <c:tickLblPos val="nextTo"/>
        <c:crossAx val="216694144"/>
        <c:crosses val="max"/>
        <c:crossBetween val="midCat"/>
      </c:valAx>
      <c:valAx>
        <c:axId val="216694144"/>
        <c:scaling>
          <c:orientation val="minMax"/>
          <c:max val="1"/>
          <c:min val="0"/>
        </c:scaling>
        <c:delete val="1"/>
        <c:axPos val="t"/>
        <c:numFmt formatCode="General" sourceLinked="1"/>
        <c:majorTickMark val="out"/>
        <c:minorTickMark val="none"/>
        <c:tickLblPos val="nextTo"/>
        <c:crossAx val="216692608"/>
        <c:crosses val="max"/>
        <c:crossBetween val="midCat"/>
      </c:valAx>
    </c:plotArea>
    <c:legend>
      <c:legendPos val="b"/>
      <c:legendEntry>
        <c:idx val="5"/>
        <c:delete val="1"/>
      </c:legendEntry>
      <c:layout>
        <c:manualLayout>
          <c:xMode val="edge"/>
          <c:yMode val="edge"/>
          <c:x val="0.17725112485939257"/>
          <c:y val="0.7819532187246897"/>
          <c:w val="0.65740239501312336"/>
          <c:h val="6.646132110516347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912930477153307E-2"/>
          <c:y val="3.5382973854109788E-2"/>
          <c:w val="0.90571370305653576"/>
          <c:h val="0.38887604959307692"/>
        </c:manualLayout>
      </c:layout>
      <c:barChart>
        <c:barDir val="col"/>
        <c:grouping val="clustered"/>
        <c:varyColors val="0"/>
        <c:ser>
          <c:idx val="0"/>
          <c:order val="0"/>
          <c:tx>
            <c:strRef>
              <c:f>'HIV testing 2015-2018'!$C$39</c:f>
              <c:strCache>
                <c:ptCount val="1"/>
                <c:pt idx="0">
                  <c:v>MEWs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2015-2018'!$A$40:$B$61</c:f>
              <c:multiLvlStrCache>
                <c:ptCount val="22"/>
                <c:lvl>
                  <c:pt idx="0">
                    <c:v>Quezon </c:v>
                  </c:pt>
                  <c:pt idx="1">
                    <c:v>Angeles </c:v>
                  </c:pt>
                  <c:pt idx="2">
                    <c:v>Pasay </c:v>
                  </c:pt>
                  <c:pt idx="3">
                    <c:v>Cebu *</c:v>
                  </c:pt>
                  <c:pt idx="4">
                    <c:v>Cebu** </c:v>
                  </c:pt>
                  <c:pt idx="5">
                    <c:v>Mandaue * </c:v>
                  </c:pt>
                  <c:pt idx="6">
                    <c:v>Cebu </c:v>
                  </c:pt>
                  <c:pt idx="7">
                    <c:v>Angeles </c:v>
                  </c:pt>
                  <c:pt idx="8">
                    <c:v>Cebu </c:v>
                  </c:pt>
                  <c:pt idx="9">
                    <c:v>Quezon </c:v>
                  </c:pt>
                  <c:pt idx="10">
                    <c:v>Zamboanga </c:v>
                  </c:pt>
                  <c:pt idx="11">
                    <c:v>Davao </c:v>
                  </c:pt>
                  <c:pt idx="12">
                    <c:v>General Santos </c:v>
                  </c:pt>
                  <c:pt idx="13">
                    <c:v>Iloilo </c:v>
                  </c:pt>
                  <c:pt idx="14">
                    <c:v>Taguig </c:v>
                  </c:pt>
                  <c:pt idx="15">
                    <c:v>Quezon </c:v>
                  </c:pt>
                  <c:pt idx="16">
                    <c:v>Davao </c:v>
                  </c:pt>
                  <c:pt idx="17">
                    <c:v>Cebu </c:v>
                  </c:pt>
                  <c:pt idx="18">
                    <c:v>Talisay </c:v>
                  </c:pt>
                  <c:pt idx="19">
                    <c:v>Iloilo </c:v>
                  </c:pt>
                  <c:pt idx="20">
                    <c:v>Angeles </c:v>
                  </c:pt>
                  <c:pt idx="21">
                    <c:v>Mandaue </c:v>
                  </c:pt>
                </c:lvl>
                <c:lvl>
                  <c:pt idx="0">
                    <c:v>MEWs
(2015)</c:v>
                  </c:pt>
                  <c:pt idx="3">
                    <c:v>PWID
(2015)</c:v>
                  </c:pt>
                  <c:pt idx="6">
                    <c:v>TG
Women
(2015)</c:v>
                  </c:pt>
                  <c:pt idx="8">
                    <c:v>FSW (2018)</c:v>
                  </c:pt>
                  <c:pt idx="14">
                    <c:v>M/TSM (2018)</c:v>
                  </c:pt>
                </c:lvl>
              </c:multiLvlStrCache>
            </c:multiLvlStrRef>
          </c:cat>
          <c:val>
            <c:numRef>
              <c:f>'HIV testing 2015-2018'!$C$40:$C$56</c:f>
              <c:numCache>
                <c:formatCode>General</c:formatCode>
                <c:ptCount val="17"/>
                <c:pt idx="0">
                  <c:v>34</c:v>
                </c:pt>
                <c:pt idx="1">
                  <c:v>16</c:v>
                </c:pt>
                <c:pt idx="2">
                  <c:v>10</c:v>
                </c:pt>
              </c:numCache>
            </c:numRef>
          </c:val>
          <c:extLst>
            <c:ext xmlns:c16="http://schemas.microsoft.com/office/drawing/2014/chart" uri="{C3380CC4-5D6E-409C-BE32-E72D297353CC}">
              <c16:uniqueId val="{00000000-9B9B-4DF0-B790-6DE7EF19A3A1}"/>
            </c:ext>
          </c:extLst>
        </c:ser>
        <c:ser>
          <c:idx val="1"/>
          <c:order val="1"/>
          <c:tx>
            <c:strRef>
              <c:f>'HIV testing 2015-2018'!$D$39</c:f>
              <c:strCache>
                <c:ptCount val="1"/>
                <c:pt idx="0">
                  <c:v>Male 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2015-2018'!$A$40:$B$61</c:f>
              <c:multiLvlStrCache>
                <c:ptCount val="22"/>
                <c:lvl>
                  <c:pt idx="0">
                    <c:v>Quezon </c:v>
                  </c:pt>
                  <c:pt idx="1">
                    <c:v>Angeles </c:v>
                  </c:pt>
                  <c:pt idx="2">
                    <c:v>Pasay </c:v>
                  </c:pt>
                  <c:pt idx="3">
                    <c:v>Cebu *</c:v>
                  </c:pt>
                  <c:pt idx="4">
                    <c:v>Cebu** </c:v>
                  </c:pt>
                  <c:pt idx="5">
                    <c:v>Mandaue * </c:v>
                  </c:pt>
                  <c:pt idx="6">
                    <c:v>Cebu </c:v>
                  </c:pt>
                  <c:pt idx="7">
                    <c:v>Angeles </c:v>
                  </c:pt>
                  <c:pt idx="8">
                    <c:v>Cebu </c:v>
                  </c:pt>
                  <c:pt idx="9">
                    <c:v>Quezon </c:v>
                  </c:pt>
                  <c:pt idx="10">
                    <c:v>Zamboanga </c:v>
                  </c:pt>
                  <c:pt idx="11">
                    <c:v>Davao </c:v>
                  </c:pt>
                  <c:pt idx="12">
                    <c:v>General Santos </c:v>
                  </c:pt>
                  <c:pt idx="13">
                    <c:v>Iloilo </c:v>
                  </c:pt>
                  <c:pt idx="14">
                    <c:v>Taguig </c:v>
                  </c:pt>
                  <c:pt idx="15">
                    <c:v>Quezon </c:v>
                  </c:pt>
                  <c:pt idx="16">
                    <c:v>Davao </c:v>
                  </c:pt>
                  <c:pt idx="17">
                    <c:v>Cebu </c:v>
                  </c:pt>
                  <c:pt idx="18">
                    <c:v>Talisay </c:v>
                  </c:pt>
                  <c:pt idx="19">
                    <c:v>Iloilo </c:v>
                  </c:pt>
                  <c:pt idx="20">
                    <c:v>Angeles </c:v>
                  </c:pt>
                  <c:pt idx="21">
                    <c:v>Mandaue </c:v>
                  </c:pt>
                </c:lvl>
                <c:lvl>
                  <c:pt idx="0">
                    <c:v>MEWs
(2015)</c:v>
                  </c:pt>
                  <c:pt idx="3">
                    <c:v>PWID
(2015)</c:v>
                  </c:pt>
                  <c:pt idx="6">
                    <c:v>TG
Women
(2015)</c:v>
                  </c:pt>
                  <c:pt idx="8">
                    <c:v>FSW (2018)</c:v>
                  </c:pt>
                  <c:pt idx="14">
                    <c:v>M/TSM (2018)</c:v>
                  </c:pt>
                </c:lvl>
              </c:multiLvlStrCache>
            </c:multiLvlStrRef>
          </c:cat>
          <c:val>
            <c:numRef>
              <c:f>'HIV testing 2015-2018'!$D$40:$D$56</c:f>
              <c:numCache>
                <c:formatCode>General</c:formatCode>
                <c:ptCount val="17"/>
                <c:pt idx="3">
                  <c:v>23</c:v>
                </c:pt>
                <c:pt idx="5">
                  <c:v>15</c:v>
                </c:pt>
              </c:numCache>
            </c:numRef>
          </c:val>
          <c:extLst>
            <c:ext xmlns:c16="http://schemas.microsoft.com/office/drawing/2014/chart" uri="{C3380CC4-5D6E-409C-BE32-E72D297353CC}">
              <c16:uniqueId val="{00000001-9B9B-4DF0-B790-6DE7EF19A3A1}"/>
            </c:ext>
          </c:extLst>
        </c:ser>
        <c:ser>
          <c:idx val="2"/>
          <c:order val="2"/>
          <c:tx>
            <c:strRef>
              <c:f>'HIV testing 2015-2018'!$E$39</c:f>
              <c:strCache>
                <c:ptCount val="1"/>
                <c:pt idx="0">
                  <c:v>Female PWID</c:v>
                </c:pt>
              </c:strCache>
            </c:strRef>
          </c:tx>
          <c:spPr>
            <a:pattFill prst="pct40">
              <a:fgClr>
                <a:srgbClr val="00AEEF"/>
              </a:fgClr>
              <a:bgClr>
                <a:schemeClr val="bg1"/>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2015-2018'!$A$40:$B$61</c:f>
              <c:multiLvlStrCache>
                <c:ptCount val="22"/>
                <c:lvl>
                  <c:pt idx="0">
                    <c:v>Quezon </c:v>
                  </c:pt>
                  <c:pt idx="1">
                    <c:v>Angeles </c:v>
                  </c:pt>
                  <c:pt idx="2">
                    <c:v>Pasay </c:v>
                  </c:pt>
                  <c:pt idx="3">
                    <c:v>Cebu *</c:v>
                  </c:pt>
                  <c:pt idx="4">
                    <c:v>Cebu** </c:v>
                  </c:pt>
                  <c:pt idx="5">
                    <c:v>Mandaue * </c:v>
                  </c:pt>
                  <c:pt idx="6">
                    <c:v>Cebu </c:v>
                  </c:pt>
                  <c:pt idx="7">
                    <c:v>Angeles </c:v>
                  </c:pt>
                  <c:pt idx="8">
                    <c:v>Cebu </c:v>
                  </c:pt>
                  <c:pt idx="9">
                    <c:v>Quezon </c:v>
                  </c:pt>
                  <c:pt idx="10">
                    <c:v>Zamboanga </c:v>
                  </c:pt>
                  <c:pt idx="11">
                    <c:v>Davao </c:v>
                  </c:pt>
                  <c:pt idx="12">
                    <c:v>General Santos </c:v>
                  </c:pt>
                  <c:pt idx="13">
                    <c:v>Iloilo </c:v>
                  </c:pt>
                  <c:pt idx="14">
                    <c:v>Taguig </c:v>
                  </c:pt>
                  <c:pt idx="15">
                    <c:v>Quezon </c:v>
                  </c:pt>
                  <c:pt idx="16">
                    <c:v>Davao </c:v>
                  </c:pt>
                  <c:pt idx="17">
                    <c:v>Cebu </c:v>
                  </c:pt>
                  <c:pt idx="18">
                    <c:v>Talisay </c:v>
                  </c:pt>
                  <c:pt idx="19">
                    <c:v>Iloilo </c:v>
                  </c:pt>
                  <c:pt idx="20">
                    <c:v>Angeles </c:v>
                  </c:pt>
                  <c:pt idx="21">
                    <c:v>Mandaue </c:v>
                  </c:pt>
                </c:lvl>
                <c:lvl>
                  <c:pt idx="0">
                    <c:v>MEWs
(2015)</c:v>
                  </c:pt>
                  <c:pt idx="3">
                    <c:v>PWID
(2015)</c:v>
                  </c:pt>
                  <c:pt idx="6">
                    <c:v>TG
Women
(2015)</c:v>
                  </c:pt>
                  <c:pt idx="8">
                    <c:v>FSW (2018)</c:v>
                  </c:pt>
                  <c:pt idx="14">
                    <c:v>M/TSM (2018)</c:v>
                  </c:pt>
                </c:lvl>
              </c:multiLvlStrCache>
            </c:multiLvlStrRef>
          </c:cat>
          <c:val>
            <c:numRef>
              <c:f>'HIV testing 2015-2018'!$E$40:$E$56</c:f>
              <c:numCache>
                <c:formatCode>General</c:formatCode>
                <c:ptCount val="17"/>
                <c:pt idx="4">
                  <c:v>18</c:v>
                </c:pt>
              </c:numCache>
            </c:numRef>
          </c:val>
          <c:extLst>
            <c:ext xmlns:c16="http://schemas.microsoft.com/office/drawing/2014/chart" uri="{C3380CC4-5D6E-409C-BE32-E72D297353CC}">
              <c16:uniqueId val="{00000002-9B9B-4DF0-B790-6DE7EF19A3A1}"/>
            </c:ext>
          </c:extLst>
        </c:ser>
        <c:ser>
          <c:idx val="3"/>
          <c:order val="3"/>
          <c:tx>
            <c:strRef>
              <c:f>'HIV testing 2015-2018'!$F$39</c:f>
              <c:strCache>
                <c:ptCount val="1"/>
                <c:pt idx="0">
                  <c:v>TG
Women</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2015-2018'!$A$40:$B$61</c:f>
              <c:multiLvlStrCache>
                <c:ptCount val="22"/>
                <c:lvl>
                  <c:pt idx="0">
                    <c:v>Quezon </c:v>
                  </c:pt>
                  <c:pt idx="1">
                    <c:v>Angeles </c:v>
                  </c:pt>
                  <c:pt idx="2">
                    <c:v>Pasay </c:v>
                  </c:pt>
                  <c:pt idx="3">
                    <c:v>Cebu *</c:v>
                  </c:pt>
                  <c:pt idx="4">
                    <c:v>Cebu** </c:v>
                  </c:pt>
                  <c:pt idx="5">
                    <c:v>Mandaue * </c:v>
                  </c:pt>
                  <c:pt idx="6">
                    <c:v>Cebu </c:v>
                  </c:pt>
                  <c:pt idx="7">
                    <c:v>Angeles </c:v>
                  </c:pt>
                  <c:pt idx="8">
                    <c:v>Cebu </c:v>
                  </c:pt>
                  <c:pt idx="9">
                    <c:v>Quezon </c:v>
                  </c:pt>
                  <c:pt idx="10">
                    <c:v>Zamboanga </c:v>
                  </c:pt>
                  <c:pt idx="11">
                    <c:v>Davao </c:v>
                  </c:pt>
                  <c:pt idx="12">
                    <c:v>General Santos </c:v>
                  </c:pt>
                  <c:pt idx="13">
                    <c:v>Iloilo </c:v>
                  </c:pt>
                  <c:pt idx="14">
                    <c:v>Taguig </c:v>
                  </c:pt>
                  <c:pt idx="15">
                    <c:v>Quezon </c:v>
                  </c:pt>
                  <c:pt idx="16">
                    <c:v>Davao </c:v>
                  </c:pt>
                  <c:pt idx="17">
                    <c:v>Cebu </c:v>
                  </c:pt>
                  <c:pt idx="18">
                    <c:v>Talisay </c:v>
                  </c:pt>
                  <c:pt idx="19">
                    <c:v>Iloilo </c:v>
                  </c:pt>
                  <c:pt idx="20">
                    <c:v>Angeles </c:v>
                  </c:pt>
                  <c:pt idx="21">
                    <c:v>Mandaue </c:v>
                  </c:pt>
                </c:lvl>
                <c:lvl>
                  <c:pt idx="0">
                    <c:v>MEWs
(2015)</c:v>
                  </c:pt>
                  <c:pt idx="3">
                    <c:v>PWID
(2015)</c:v>
                  </c:pt>
                  <c:pt idx="6">
                    <c:v>TG
Women
(2015)</c:v>
                  </c:pt>
                  <c:pt idx="8">
                    <c:v>FSW (2018)</c:v>
                  </c:pt>
                  <c:pt idx="14">
                    <c:v>M/TSM (2018)</c:v>
                  </c:pt>
                </c:lvl>
              </c:multiLvlStrCache>
            </c:multiLvlStrRef>
          </c:cat>
          <c:val>
            <c:numRef>
              <c:f>'HIV testing 2015-2018'!$F$40:$F$56</c:f>
              <c:numCache>
                <c:formatCode>General</c:formatCode>
                <c:ptCount val="17"/>
                <c:pt idx="6">
                  <c:v>19</c:v>
                </c:pt>
                <c:pt idx="7">
                  <c:v>16</c:v>
                </c:pt>
              </c:numCache>
            </c:numRef>
          </c:val>
          <c:extLst>
            <c:ext xmlns:c16="http://schemas.microsoft.com/office/drawing/2014/chart" uri="{C3380CC4-5D6E-409C-BE32-E72D297353CC}">
              <c16:uniqueId val="{00000003-9B9B-4DF0-B790-6DE7EF19A3A1}"/>
            </c:ext>
          </c:extLst>
        </c:ser>
        <c:ser>
          <c:idx val="4"/>
          <c:order val="4"/>
          <c:tx>
            <c:strRef>
              <c:f>'HIV testing 2015-2018'!$G$39</c:f>
              <c:strCache>
                <c:ptCount val="1"/>
                <c:pt idx="0">
                  <c:v>FFSWs</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2015-2018'!$A$40:$B$61</c:f>
              <c:multiLvlStrCache>
                <c:ptCount val="22"/>
                <c:lvl>
                  <c:pt idx="0">
                    <c:v>Quezon </c:v>
                  </c:pt>
                  <c:pt idx="1">
                    <c:v>Angeles </c:v>
                  </c:pt>
                  <c:pt idx="2">
                    <c:v>Pasay </c:v>
                  </c:pt>
                  <c:pt idx="3">
                    <c:v>Cebu *</c:v>
                  </c:pt>
                  <c:pt idx="4">
                    <c:v>Cebu** </c:v>
                  </c:pt>
                  <c:pt idx="5">
                    <c:v>Mandaue * </c:v>
                  </c:pt>
                  <c:pt idx="6">
                    <c:v>Cebu </c:v>
                  </c:pt>
                  <c:pt idx="7">
                    <c:v>Angeles </c:v>
                  </c:pt>
                  <c:pt idx="8">
                    <c:v>Cebu </c:v>
                  </c:pt>
                  <c:pt idx="9">
                    <c:v>Quezon </c:v>
                  </c:pt>
                  <c:pt idx="10">
                    <c:v>Zamboanga </c:v>
                  </c:pt>
                  <c:pt idx="11">
                    <c:v>Davao </c:v>
                  </c:pt>
                  <c:pt idx="12">
                    <c:v>General Santos </c:v>
                  </c:pt>
                  <c:pt idx="13">
                    <c:v>Iloilo </c:v>
                  </c:pt>
                  <c:pt idx="14">
                    <c:v>Taguig </c:v>
                  </c:pt>
                  <c:pt idx="15">
                    <c:v>Quezon </c:v>
                  </c:pt>
                  <c:pt idx="16">
                    <c:v>Davao </c:v>
                  </c:pt>
                  <c:pt idx="17">
                    <c:v>Cebu </c:v>
                  </c:pt>
                  <c:pt idx="18">
                    <c:v>Talisay </c:v>
                  </c:pt>
                  <c:pt idx="19">
                    <c:v>Iloilo </c:v>
                  </c:pt>
                  <c:pt idx="20">
                    <c:v>Angeles </c:v>
                  </c:pt>
                  <c:pt idx="21">
                    <c:v>Mandaue </c:v>
                  </c:pt>
                </c:lvl>
                <c:lvl>
                  <c:pt idx="0">
                    <c:v>MEWs
(2015)</c:v>
                  </c:pt>
                  <c:pt idx="3">
                    <c:v>PWID
(2015)</c:v>
                  </c:pt>
                  <c:pt idx="6">
                    <c:v>TG
Women
(2015)</c:v>
                  </c:pt>
                  <c:pt idx="8">
                    <c:v>FSW (2018)</c:v>
                  </c:pt>
                  <c:pt idx="14">
                    <c:v>M/TSM (2018)</c:v>
                  </c:pt>
                </c:lvl>
              </c:multiLvlStrCache>
            </c:multiLvlStrRef>
          </c:cat>
          <c:val>
            <c:numRef>
              <c:f>'HIV testing 2015-2018'!$G$40:$G$56</c:f>
              <c:numCache>
                <c:formatCode>General</c:formatCode>
                <c:ptCount val="17"/>
                <c:pt idx="8">
                  <c:v>85</c:v>
                </c:pt>
                <c:pt idx="9">
                  <c:v>69</c:v>
                </c:pt>
                <c:pt idx="10">
                  <c:v>52</c:v>
                </c:pt>
                <c:pt idx="11">
                  <c:v>50</c:v>
                </c:pt>
                <c:pt idx="12">
                  <c:v>42</c:v>
                </c:pt>
                <c:pt idx="13">
                  <c:v>23</c:v>
                </c:pt>
              </c:numCache>
            </c:numRef>
          </c:val>
          <c:extLst>
            <c:ext xmlns:c16="http://schemas.microsoft.com/office/drawing/2014/chart" uri="{C3380CC4-5D6E-409C-BE32-E72D297353CC}">
              <c16:uniqueId val="{00000004-9B9B-4DF0-B790-6DE7EF19A3A1}"/>
            </c:ext>
          </c:extLst>
        </c:ser>
        <c:ser>
          <c:idx val="5"/>
          <c:order val="5"/>
          <c:tx>
            <c:strRef>
              <c:f>'HIV testing 2015-2018'!$H$39</c:f>
              <c:strCache>
                <c:ptCount val="1"/>
                <c:pt idx="0">
                  <c:v>M/TSM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 2015-2018'!$A$40:$B$61</c:f>
              <c:multiLvlStrCache>
                <c:ptCount val="22"/>
                <c:lvl>
                  <c:pt idx="0">
                    <c:v>Quezon </c:v>
                  </c:pt>
                  <c:pt idx="1">
                    <c:v>Angeles </c:v>
                  </c:pt>
                  <c:pt idx="2">
                    <c:v>Pasay </c:v>
                  </c:pt>
                  <c:pt idx="3">
                    <c:v>Cebu *</c:v>
                  </c:pt>
                  <c:pt idx="4">
                    <c:v>Cebu** </c:v>
                  </c:pt>
                  <c:pt idx="5">
                    <c:v>Mandaue * </c:v>
                  </c:pt>
                  <c:pt idx="6">
                    <c:v>Cebu </c:v>
                  </c:pt>
                  <c:pt idx="7">
                    <c:v>Angeles </c:v>
                  </c:pt>
                  <c:pt idx="8">
                    <c:v>Cebu </c:v>
                  </c:pt>
                  <c:pt idx="9">
                    <c:v>Quezon </c:v>
                  </c:pt>
                  <c:pt idx="10">
                    <c:v>Zamboanga </c:v>
                  </c:pt>
                  <c:pt idx="11">
                    <c:v>Davao </c:v>
                  </c:pt>
                  <c:pt idx="12">
                    <c:v>General Santos </c:v>
                  </c:pt>
                  <c:pt idx="13">
                    <c:v>Iloilo </c:v>
                  </c:pt>
                  <c:pt idx="14">
                    <c:v>Taguig </c:v>
                  </c:pt>
                  <c:pt idx="15">
                    <c:v>Quezon </c:v>
                  </c:pt>
                  <c:pt idx="16">
                    <c:v>Davao </c:v>
                  </c:pt>
                  <c:pt idx="17">
                    <c:v>Cebu </c:v>
                  </c:pt>
                  <c:pt idx="18">
                    <c:v>Talisay </c:v>
                  </c:pt>
                  <c:pt idx="19">
                    <c:v>Iloilo </c:v>
                  </c:pt>
                  <c:pt idx="20">
                    <c:v>Angeles </c:v>
                  </c:pt>
                  <c:pt idx="21">
                    <c:v>Mandaue </c:v>
                  </c:pt>
                </c:lvl>
                <c:lvl>
                  <c:pt idx="0">
                    <c:v>MEWs
(2015)</c:v>
                  </c:pt>
                  <c:pt idx="3">
                    <c:v>PWID
(2015)</c:v>
                  </c:pt>
                  <c:pt idx="6">
                    <c:v>TG
Women
(2015)</c:v>
                  </c:pt>
                  <c:pt idx="8">
                    <c:v>FSW (2018)</c:v>
                  </c:pt>
                  <c:pt idx="14">
                    <c:v>M/TSM (2018)</c:v>
                  </c:pt>
                </c:lvl>
              </c:multiLvlStrCache>
            </c:multiLvlStrRef>
          </c:cat>
          <c:val>
            <c:numRef>
              <c:f>'HIV testing 2015-2018'!$H$40:$H$61</c:f>
              <c:numCache>
                <c:formatCode>General</c:formatCode>
                <c:ptCount val="22"/>
                <c:pt idx="14">
                  <c:v>61</c:v>
                </c:pt>
                <c:pt idx="15">
                  <c:v>44</c:v>
                </c:pt>
                <c:pt idx="16">
                  <c:v>42</c:v>
                </c:pt>
                <c:pt idx="17">
                  <c:v>40</c:v>
                </c:pt>
                <c:pt idx="18">
                  <c:v>39</c:v>
                </c:pt>
                <c:pt idx="19">
                  <c:v>37</c:v>
                </c:pt>
                <c:pt idx="20">
                  <c:v>26</c:v>
                </c:pt>
                <c:pt idx="21">
                  <c:v>24</c:v>
                </c:pt>
              </c:numCache>
            </c:numRef>
          </c:val>
          <c:extLst>
            <c:ext xmlns:c16="http://schemas.microsoft.com/office/drawing/2014/chart" uri="{C3380CC4-5D6E-409C-BE32-E72D297353CC}">
              <c16:uniqueId val="{00000005-9B9B-4DF0-B790-6DE7EF19A3A1}"/>
            </c:ext>
          </c:extLst>
        </c:ser>
        <c:dLbls>
          <c:showLegendKey val="0"/>
          <c:showVal val="0"/>
          <c:showCatName val="0"/>
          <c:showSerName val="0"/>
          <c:showPercent val="0"/>
          <c:showBubbleSize val="0"/>
        </c:dLbls>
        <c:gapWidth val="150"/>
        <c:overlap val="100"/>
        <c:axId val="236005632"/>
        <c:axId val="236085248"/>
      </c:barChart>
      <c:scatterChart>
        <c:scatterStyle val="lineMarker"/>
        <c:varyColors val="0"/>
        <c:ser>
          <c:idx val="6"/>
          <c:order val="6"/>
          <c:tx>
            <c:strRef>
              <c:f>'HIV testing 2015-2018'!$W$40</c:f>
              <c:strCache>
                <c:ptCount val="1"/>
                <c:pt idx="0">
                  <c:v>t</c:v>
                </c:pt>
              </c:strCache>
            </c:strRef>
          </c:tx>
          <c:spPr>
            <a:ln w="19050">
              <a:solidFill>
                <a:srgbClr val="E31837"/>
              </a:solidFill>
              <a:prstDash val="dashDot"/>
            </a:ln>
          </c:spPr>
          <c:marker>
            <c:symbol val="none"/>
          </c:marker>
          <c:xVal>
            <c:numRef>
              <c:f>'HIV testing 2015-2018'!$V$41:$V$42</c:f>
              <c:numCache>
                <c:formatCode>General</c:formatCode>
                <c:ptCount val="2"/>
                <c:pt idx="0">
                  <c:v>0</c:v>
                </c:pt>
                <c:pt idx="1">
                  <c:v>1</c:v>
                </c:pt>
              </c:numCache>
            </c:numRef>
          </c:xVal>
          <c:yVal>
            <c:numRef>
              <c:f>'HIV testing 2015-2018'!$W$41:$W$42</c:f>
              <c:numCache>
                <c:formatCode>General</c:formatCode>
                <c:ptCount val="2"/>
                <c:pt idx="0">
                  <c:v>95</c:v>
                </c:pt>
                <c:pt idx="1">
                  <c:v>95</c:v>
                </c:pt>
              </c:numCache>
            </c:numRef>
          </c:yVal>
          <c:smooth val="0"/>
          <c:extLst>
            <c:ext xmlns:c16="http://schemas.microsoft.com/office/drawing/2014/chart" uri="{C3380CC4-5D6E-409C-BE32-E72D297353CC}">
              <c16:uniqueId val="{00000006-9B9B-4DF0-B790-6DE7EF19A3A1}"/>
            </c:ext>
          </c:extLst>
        </c:ser>
        <c:dLbls>
          <c:showLegendKey val="0"/>
          <c:showVal val="0"/>
          <c:showCatName val="0"/>
          <c:showSerName val="0"/>
          <c:showPercent val="0"/>
          <c:showBubbleSize val="0"/>
        </c:dLbls>
        <c:axId val="236124800"/>
        <c:axId val="236123264"/>
      </c:scatterChart>
      <c:catAx>
        <c:axId val="236005632"/>
        <c:scaling>
          <c:orientation val="minMax"/>
        </c:scaling>
        <c:delete val="0"/>
        <c:axPos val="b"/>
        <c:numFmt formatCode="General" sourceLinked="0"/>
        <c:majorTickMark val="out"/>
        <c:minorTickMark val="none"/>
        <c:tickLblPos val="nextTo"/>
        <c:crossAx val="236085248"/>
        <c:crosses val="autoZero"/>
        <c:auto val="1"/>
        <c:lblAlgn val="ctr"/>
        <c:lblOffset val="100"/>
        <c:noMultiLvlLbl val="0"/>
      </c:catAx>
      <c:valAx>
        <c:axId val="236085248"/>
        <c:scaling>
          <c:orientation val="minMax"/>
          <c:max val="100"/>
          <c:min val="0"/>
        </c:scaling>
        <c:delete val="0"/>
        <c:axPos val="l"/>
        <c:title>
          <c:tx>
            <c:rich>
              <a:bodyPr rot="0" vert="horz"/>
              <a:lstStyle/>
              <a:p>
                <a:pPr>
                  <a:defRPr/>
                </a:pPr>
                <a:r>
                  <a:rPr lang="en-US"/>
                  <a:t>%</a:t>
                </a:r>
              </a:p>
            </c:rich>
          </c:tx>
          <c:layout>
            <c:manualLayout>
              <c:xMode val="edge"/>
              <c:yMode val="edge"/>
              <c:x val="3.6471009305654974E-4"/>
              <c:y val="1.9196773137849833E-2"/>
            </c:manualLayout>
          </c:layout>
          <c:overlay val="0"/>
        </c:title>
        <c:numFmt formatCode="General" sourceLinked="1"/>
        <c:majorTickMark val="out"/>
        <c:minorTickMark val="none"/>
        <c:tickLblPos val="nextTo"/>
        <c:crossAx val="236005632"/>
        <c:crosses val="autoZero"/>
        <c:crossBetween val="between"/>
        <c:majorUnit val="20"/>
      </c:valAx>
      <c:valAx>
        <c:axId val="236123264"/>
        <c:scaling>
          <c:orientation val="minMax"/>
          <c:max val="100"/>
          <c:min val="0"/>
        </c:scaling>
        <c:delete val="1"/>
        <c:axPos val="r"/>
        <c:numFmt formatCode="General" sourceLinked="1"/>
        <c:majorTickMark val="out"/>
        <c:minorTickMark val="none"/>
        <c:tickLblPos val="nextTo"/>
        <c:crossAx val="236124800"/>
        <c:crosses val="max"/>
        <c:crossBetween val="midCat"/>
        <c:majorUnit val="10"/>
      </c:valAx>
      <c:valAx>
        <c:axId val="236124800"/>
        <c:scaling>
          <c:orientation val="minMax"/>
          <c:max val="1"/>
          <c:min val="0"/>
        </c:scaling>
        <c:delete val="1"/>
        <c:axPos val="t"/>
        <c:numFmt formatCode="General" sourceLinked="1"/>
        <c:majorTickMark val="out"/>
        <c:minorTickMark val="none"/>
        <c:tickLblPos val="nextTo"/>
        <c:crossAx val="236123264"/>
        <c:crosses val="max"/>
        <c:crossBetween val="midCat"/>
        <c:majorUnit val="0.2"/>
      </c:valAx>
    </c:plotArea>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332977158589213E-2"/>
          <c:y val="0.1104776328635442"/>
          <c:w val="0.89447466516906415"/>
          <c:h val="0.70460669220712446"/>
        </c:manualLayout>
      </c:layout>
      <c:barChart>
        <c:barDir val="col"/>
        <c:grouping val="clustered"/>
        <c:varyColors val="0"/>
        <c:ser>
          <c:idx val="1"/>
          <c:order val="0"/>
          <c:tx>
            <c:strRef>
              <c:f>'Testing by age_MSM'!$B$2</c:f>
              <c:strCache>
                <c:ptCount val="1"/>
                <c:pt idx="0">
                  <c:v>Ever tested</c:v>
                </c:pt>
              </c:strCache>
            </c:strRef>
          </c:tx>
          <c:spPr>
            <a:solidFill>
              <a:srgbClr val="F26B73"/>
            </a:solidFill>
            <a:ln>
              <a:noFill/>
            </a:ln>
            <a:effectLst/>
          </c:spPr>
          <c:invertIfNegative val="0"/>
          <c:dPt>
            <c:idx val="3"/>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6-748E-419F-94C6-47D54E66401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'Testing by age_MSM'!$A$3:$A$6</c:f>
              <c:strCache>
                <c:ptCount val="4"/>
                <c:pt idx="0">
                  <c:v>15-17 yr</c:v>
                </c:pt>
                <c:pt idx="1">
                  <c:v>18-24 yr</c:v>
                </c:pt>
                <c:pt idx="2">
                  <c:v>25+ yr</c:v>
                </c:pt>
                <c:pt idx="3">
                  <c:v>All ages</c:v>
                </c:pt>
              </c:strCache>
            </c:strRef>
          </c:cat>
          <c:val>
            <c:numRef>
              <c:f>'Testing by age_MSM'!$B$3:$B$6</c:f>
              <c:numCache>
                <c:formatCode>0</c:formatCode>
                <c:ptCount val="4"/>
                <c:pt idx="0">
                  <c:v>15.8</c:v>
                </c:pt>
                <c:pt idx="1">
                  <c:v>39.700000000000003</c:v>
                </c:pt>
                <c:pt idx="2">
                  <c:v>57.3</c:v>
                </c:pt>
                <c:pt idx="3">
                  <c:v>43.1</c:v>
                </c:pt>
              </c:numCache>
            </c:numRef>
          </c:val>
          <c:extLst>
            <c:ext xmlns:c16="http://schemas.microsoft.com/office/drawing/2014/chart" uri="{C3380CC4-5D6E-409C-BE32-E72D297353CC}">
              <c16:uniqueId val="{00000000-748E-419F-94C6-47D54E664015}"/>
            </c:ext>
          </c:extLst>
        </c:ser>
        <c:ser>
          <c:idx val="0"/>
          <c:order val="1"/>
          <c:tx>
            <c:strRef>
              <c:f>'Testing by age_MSM'!$C$2</c:f>
              <c:strCache>
                <c:ptCount val="1"/>
                <c:pt idx="0">
                  <c:v>Tested in the last 12 months</c:v>
                </c:pt>
              </c:strCache>
            </c:strRef>
          </c:tx>
          <c:spPr>
            <a:solidFill>
              <a:srgbClr val="63CDF6"/>
            </a:solidFill>
            <a:ln>
              <a:noFill/>
            </a:ln>
            <a:effectLst/>
          </c:spPr>
          <c:invertIfNegative val="0"/>
          <c:dPt>
            <c:idx val="3"/>
            <c:invertIfNegative val="0"/>
            <c:bubble3D val="0"/>
            <c:spPr>
              <a:pattFill prst="dkUpDiag">
                <a:fgClr>
                  <a:srgbClr val="63CDF6"/>
                </a:fgClr>
                <a:bgClr>
                  <a:sysClr val="window" lastClr="FFFFFF"/>
                </a:bgClr>
              </a:pattFill>
              <a:ln>
                <a:noFill/>
              </a:ln>
              <a:effectLst/>
            </c:spPr>
            <c:extLst>
              <c:ext xmlns:c16="http://schemas.microsoft.com/office/drawing/2014/chart" uri="{C3380CC4-5D6E-409C-BE32-E72D297353CC}">
                <c16:uniqueId val="{00000005-748E-419F-94C6-47D54E66401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'Testing by age_MSM'!$A$3:$A$6</c:f>
              <c:strCache>
                <c:ptCount val="4"/>
                <c:pt idx="0">
                  <c:v>15-17 yr</c:v>
                </c:pt>
                <c:pt idx="1">
                  <c:v>18-24 yr</c:v>
                </c:pt>
                <c:pt idx="2">
                  <c:v>25+ yr</c:v>
                </c:pt>
                <c:pt idx="3">
                  <c:v>All ages</c:v>
                </c:pt>
              </c:strCache>
            </c:strRef>
          </c:cat>
          <c:val>
            <c:numRef>
              <c:f>'Testing by age_MSM'!$C$3:$C$6</c:f>
              <c:numCache>
                <c:formatCode>0</c:formatCode>
                <c:ptCount val="4"/>
                <c:pt idx="0">
                  <c:v>12.5</c:v>
                </c:pt>
                <c:pt idx="1">
                  <c:v>31.2</c:v>
                </c:pt>
                <c:pt idx="2">
                  <c:v>40.299999999999997</c:v>
                </c:pt>
                <c:pt idx="3">
                  <c:v>32.1</c:v>
                </c:pt>
              </c:numCache>
            </c:numRef>
          </c:val>
          <c:extLst>
            <c:ext xmlns:c16="http://schemas.microsoft.com/office/drawing/2014/chart" uri="{C3380CC4-5D6E-409C-BE32-E72D297353CC}">
              <c16:uniqueId val="{00000001-748E-419F-94C6-47D54E664015}"/>
            </c:ext>
          </c:extLst>
        </c:ser>
        <c:ser>
          <c:idx val="2"/>
          <c:order val="2"/>
          <c:tx>
            <c:strRef>
              <c:f>'Testing by age_MSM'!$D$2</c:f>
              <c:strCache>
                <c:ptCount val="1"/>
                <c:pt idx="0">
                  <c:v>Tested and knows status*</c:v>
                </c:pt>
              </c:strCache>
            </c:strRef>
          </c:tx>
          <c:spPr>
            <a:solidFill>
              <a:srgbClr val="00A99A"/>
            </a:solidFill>
            <a:ln>
              <a:noFill/>
            </a:ln>
            <a:effectLst/>
          </c:spPr>
          <c:invertIfNegative val="0"/>
          <c:dPt>
            <c:idx val="3"/>
            <c:invertIfNegative val="0"/>
            <c:bubble3D val="0"/>
            <c:spPr>
              <a:pattFill prst="dkUpDiag">
                <a:fgClr>
                  <a:srgbClr val="00A99A"/>
                </a:fgClr>
                <a:bgClr>
                  <a:sysClr val="window" lastClr="FFFFFF"/>
                </a:bgClr>
              </a:pattFill>
              <a:ln>
                <a:noFill/>
              </a:ln>
              <a:effectLst/>
            </c:spPr>
            <c:extLst>
              <c:ext xmlns:c16="http://schemas.microsoft.com/office/drawing/2014/chart" uri="{C3380CC4-5D6E-409C-BE32-E72D297353CC}">
                <c16:uniqueId val="{00000004-748E-419F-94C6-47D54E66401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'Testing by age_MSM'!$A$3:$A$6</c:f>
              <c:strCache>
                <c:ptCount val="4"/>
                <c:pt idx="0">
                  <c:v>15-17 yr</c:v>
                </c:pt>
                <c:pt idx="1">
                  <c:v>18-24 yr</c:v>
                </c:pt>
                <c:pt idx="2">
                  <c:v>25+ yr</c:v>
                </c:pt>
                <c:pt idx="3">
                  <c:v>All ages</c:v>
                </c:pt>
              </c:strCache>
            </c:strRef>
          </c:cat>
          <c:val>
            <c:numRef>
              <c:f>'Testing by age_MSM'!$D$3:$D$6</c:f>
              <c:numCache>
                <c:formatCode>0</c:formatCode>
                <c:ptCount val="4"/>
                <c:pt idx="0">
                  <c:v>11.3</c:v>
                </c:pt>
                <c:pt idx="1">
                  <c:v>30.3</c:v>
                </c:pt>
                <c:pt idx="2">
                  <c:v>40.299999999999997</c:v>
                </c:pt>
                <c:pt idx="3">
                  <c:v>31.5</c:v>
                </c:pt>
              </c:numCache>
            </c:numRef>
          </c:val>
          <c:extLst>
            <c:ext xmlns:c16="http://schemas.microsoft.com/office/drawing/2014/chart" uri="{C3380CC4-5D6E-409C-BE32-E72D297353CC}">
              <c16:uniqueId val="{00000002-748E-419F-94C6-47D54E664015}"/>
            </c:ext>
          </c:extLst>
        </c:ser>
        <c:dLbls>
          <c:showLegendKey val="0"/>
          <c:showVal val="0"/>
          <c:showCatName val="0"/>
          <c:showSerName val="0"/>
          <c:showPercent val="0"/>
          <c:showBubbleSize val="0"/>
        </c:dLbls>
        <c:gapWidth val="139"/>
        <c:overlap val="-10"/>
        <c:axId val="636884968"/>
        <c:axId val="636883656"/>
      </c:barChart>
      <c:catAx>
        <c:axId val="636884968"/>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3656"/>
        <c:crosses val="autoZero"/>
        <c:auto val="1"/>
        <c:lblAlgn val="ctr"/>
        <c:lblOffset val="100"/>
        <c:noMultiLvlLbl val="0"/>
      </c:catAx>
      <c:valAx>
        <c:axId val="636883656"/>
        <c:scaling>
          <c:orientation val="minMax"/>
          <c:max val="100"/>
        </c:scaling>
        <c:delete val="0"/>
        <c:axPos val="l"/>
        <c:majorGridlines>
          <c:spPr>
            <a:ln w="9525" cap="flat" cmpd="sng" algn="ctr">
              <a:solidFill>
                <a:schemeClr val="bg1">
                  <a:lumMod val="6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a:p>
                <a:pPr>
                  <a:defRPr/>
                </a:pPr>
                <a:endParaRPr lang="en-US"/>
              </a:p>
            </c:rich>
          </c:tx>
          <c:layout>
            <c:manualLayout>
              <c:xMode val="edge"/>
              <c:yMode val="edge"/>
              <c:x val="6.2663185378590081E-3"/>
              <c:y val="9.2937342956312854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36884968"/>
        <c:crosses val="autoZero"/>
        <c:crossBetween val="between"/>
        <c:majorUnit val="20"/>
      </c:valAx>
      <c:spPr>
        <a:noFill/>
        <a:ln>
          <a:noFill/>
        </a:ln>
        <a:effectLst/>
      </c:spPr>
    </c:plotArea>
    <c:legend>
      <c:legendPos val="t"/>
      <c:layout>
        <c:manualLayout>
          <c:xMode val="edge"/>
          <c:yMode val="edge"/>
          <c:x val="0.10885884684246094"/>
          <c:y val="1.8341610325989629E-2"/>
          <c:w val="0.89005844925304822"/>
          <c:h val="6.5674037330231791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77821169309684"/>
          <c:y val="8.5898561446773533E-2"/>
          <c:w val="0.75035311277211503"/>
          <c:h val="0.58372237598989674"/>
        </c:manualLayout>
      </c:layout>
      <c:barChart>
        <c:barDir val="col"/>
        <c:grouping val="clustered"/>
        <c:varyColors val="0"/>
        <c:ser>
          <c:idx val="1"/>
          <c:order val="1"/>
          <c:tx>
            <c:strRef>
              <c:f>PHL!$E$2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F37-42EF-BC87-A89ECD402E93}"/>
                </c:ext>
              </c:extLst>
            </c:dLbl>
            <c:dLbl>
              <c:idx val="1"/>
              <c:delete val="1"/>
              <c:extLst>
                <c:ext xmlns:c15="http://schemas.microsoft.com/office/drawing/2012/chart" uri="{CE6537A1-D6FC-4f65-9D91-7224C49458BB}"/>
                <c:ext xmlns:c16="http://schemas.microsoft.com/office/drawing/2014/chart" uri="{C3380CC4-5D6E-409C-BE32-E72D297353CC}">
                  <c16:uniqueId val="{00000001-5F37-42EF-BC87-A89ECD402E93}"/>
                </c:ext>
              </c:extLst>
            </c:dLbl>
            <c:dLbl>
              <c:idx val="2"/>
              <c:delete val="1"/>
              <c:extLst>
                <c:ext xmlns:c15="http://schemas.microsoft.com/office/drawing/2012/chart" uri="{CE6537A1-D6FC-4f65-9D91-7224C49458BB}"/>
                <c:ext xmlns:c16="http://schemas.microsoft.com/office/drawing/2014/chart" uri="{C3380CC4-5D6E-409C-BE32-E72D297353CC}">
                  <c16:uniqueId val="{00000002-5F37-42EF-BC87-A89ECD402E93}"/>
                </c:ext>
              </c:extLst>
            </c:dLbl>
            <c:dLbl>
              <c:idx val="3"/>
              <c:delete val="1"/>
              <c:extLst>
                <c:ext xmlns:c15="http://schemas.microsoft.com/office/drawing/2012/chart" uri="{CE6537A1-D6FC-4f65-9D91-7224C49458BB}"/>
                <c:ext xmlns:c16="http://schemas.microsoft.com/office/drawing/2014/chart" uri="{C3380CC4-5D6E-409C-BE32-E72D297353CC}">
                  <c16:uniqueId val="{00000003-5F37-42EF-BC87-A89ECD402E93}"/>
                </c:ext>
              </c:extLst>
            </c:dLbl>
            <c:dLbl>
              <c:idx val="4"/>
              <c:delete val="1"/>
              <c:extLst>
                <c:ext xmlns:c15="http://schemas.microsoft.com/office/drawing/2012/chart" uri="{CE6537A1-D6FC-4f65-9D91-7224C49458BB}"/>
                <c:ext xmlns:c16="http://schemas.microsoft.com/office/drawing/2014/chart" uri="{C3380CC4-5D6E-409C-BE32-E72D297353CC}">
                  <c16:uniqueId val="{00000004-5F37-42EF-BC87-A89ECD402E93}"/>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PHL!$C$7:$C$25</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PHL!$E$7:$E$25</c:f>
              <c:numCache>
                <c:formatCode>General</c:formatCode>
                <c:ptCount val="19"/>
                <c:pt idx="4" formatCode="#,##0">
                  <c:v>16</c:v>
                </c:pt>
                <c:pt idx="5" formatCode="#,##0">
                  <c:v>23</c:v>
                </c:pt>
                <c:pt idx="7" formatCode="#,##0">
                  <c:v>16</c:v>
                </c:pt>
                <c:pt idx="8" formatCode="#,##0">
                  <c:v>16</c:v>
                </c:pt>
                <c:pt idx="9" formatCode="#,##0">
                  <c:v>17</c:v>
                </c:pt>
                <c:pt idx="10" formatCode="#,##0">
                  <c:v>19</c:v>
                </c:pt>
                <c:pt idx="11" formatCode="#,##0">
                  <c:v>29</c:v>
                </c:pt>
                <c:pt idx="12" formatCode="#,##0">
                  <c:v>40</c:v>
                </c:pt>
                <c:pt idx="13" formatCode="#,##0">
                  <c:v>51</c:v>
                </c:pt>
                <c:pt idx="14" formatCode="#,##0">
                  <c:v>88</c:v>
                </c:pt>
                <c:pt idx="15" formatCode="#,##0">
                  <c:v>126</c:v>
                </c:pt>
                <c:pt idx="18" formatCode="#,##0">
                  <c:v>180</c:v>
                </c:pt>
              </c:numCache>
            </c:numRef>
          </c:val>
          <c:extLst>
            <c:ext xmlns:c16="http://schemas.microsoft.com/office/drawing/2014/chart" uri="{C3380CC4-5D6E-409C-BE32-E72D297353CC}">
              <c16:uniqueId val="{00000005-5F37-42EF-BC87-A89ECD402E93}"/>
            </c:ext>
          </c:extLst>
        </c:ser>
        <c:dLbls>
          <c:showLegendKey val="0"/>
          <c:showVal val="0"/>
          <c:showCatName val="0"/>
          <c:showSerName val="0"/>
          <c:showPercent val="0"/>
          <c:showBubbleSize val="0"/>
        </c:dLbls>
        <c:gapWidth val="60"/>
        <c:axId val="475325568"/>
        <c:axId val="475319296"/>
      </c:barChart>
      <c:lineChart>
        <c:grouping val="standard"/>
        <c:varyColors val="0"/>
        <c:ser>
          <c:idx val="0"/>
          <c:order val="0"/>
          <c:tx>
            <c:strRef>
              <c:f>PHL!$D$2</c:f>
              <c:strCache>
                <c:ptCount val="1"/>
                <c:pt idx="0">
                  <c:v>Number of people on ART</c:v>
                </c:pt>
              </c:strCache>
            </c:strRef>
          </c:tx>
          <c:spPr>
            <a:ln w="38100">
              <a:solidFill>
                <a:srgbClr val="00AEEF"/>
              </a:solidFill>
            </a:ln>
          </c:spPr>
          <c:marker>
            <c:symbol val="none"/>
          </c:marker>
          <c:dLbls>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E6-4F3E-B85E-AC5A94CC840C}"/>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PHL!$C$7:$C$25</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PHL!$D$7:$D$25</c:f>
              <c:numCache>
                <c:formatCode>_-* #,##0_-;\-* #,##0_-;_-* "-"??_-;_-@_-</c:formatCode>
                <c:ptCount val="19"/>
                <c:pt idx="0">
                  <c:v>35</c:v>
                </c:pt>
                <c:pt idx="1">
                  <c:v>57</c:v>
                </c:pt>
                <c:pt idx="2">
                  <c:v>204</c:v>
                </c:pt>
                <c:pt idx="3">
                  <c:v>367</c:v>
                </c:pt>
                <c:pt idx="4">
                  <c:v>583</c:v>
                </c:pt>
                <c:pt idx="5">
                  <c:v>849</c:v>
                </c:pt>
                <c:pt idx="6">
                  <c:v>1294</c:v>
                </c:pt>
                <c:pt idx="7">
                  <c:v>2627</c:v>
                </c:pt>
                <c:pt idx="8">
                  <c:v>3643</c:v>
                </c:pt>
                <c:pt idx="9">
                  <c:v>5117</c:v>
                </c:pt>
                <c:pt idx="10">
                  <c:v>8078</c:v>
                </c:pt>
                <c:pt idx="11">
                  <c:v>12073</c:v>
                </c:pt>
                <c:pt idx="12">
                  <c:v>17678</c:v>
                </c:pt>
                <c:pt idx="13">
                  <c:v>24548</c:v>
                </c:pt>
                <c:pt idx="14">
                  <c:v>33348</c:v>
                </c:pt>
                <c:pt idx="15">
                  <c:v>42750</c:v>
                </c:pt>
                <c:pt idx="16">
                  <c:v>47717</c:v>
                </c:pt>
                <c:pt idx="17">
                  <c:v>54382</c:v>
                </c:pt>
                <c:pt idx="18">
                  <c:v>67998</c:v>
                </c:pt>
              </c:numCache>
            </c:numRef>
          </c:val>
          <c:smooth val="0"/>
          <c:extLst>
            <c:ext xmlns:c16="http://schemas.microsoft.com/office/drawing/2014/chart" uri="{C3380CC4-5D6E-409C-BE32-E72D297353CC}">
              <c16:uniqueId val="{00000008-5F37-42EF-BC87-A89ECD402E93}"/>
            </c:ext>
          </c:extLst>
        </c:ser>
        <c:dLbls>
          <c:showLegendKey val="0"/>
          <c:showVal val="0"/>
          <c:showCatName val="0"/>
          <c:showSerName val="0"/>
          <c:showPercent val="0"/>
          <c:showBubbleSize val="0"/>
        </c:dLbls>
        <c:marker val="1"/>
        <c:smooth val="0"/>
        <c:axId val="475299200"/>
        <c:axId val="475317376"/>
      </c:lineChart>
      <c:catAx>
        <c:axId val="475299200"/>
        <c:scaling>
          <c:orientation val="minMax"/>
        </c:scaling>
        <c:delete val="0"/>
        <c:axPos val="b"/>
        <c:numFmt formatCode="General" sourceLinked="1"/>
        <c:majorTickMark val="out"/>
        <c:minorTickMark val="none"/>
        <c:tickLblPos val="nextTo"/>
        <c:txPr>
          <a:bodyPr rot="-2700000"/>
          <a:lstStyle/>
          <a:p>
            <a:pPr>
              <a:defRPr/>
            </a:pPr>
            <a:endParaRPr lang="en-US"/>
          </a:p>
        </c:txPr>
        <c:crossAx val="475317376"/>
        <c:crosses val="autoZero"/>
        <c:auto val="1"/>
        <c:lblAlgn val="ctr"/>
        <c:lblOffset val="100"/>
        <c:noMultiLvlLbl val="0"/>
      </c:catAx>
      <c:valAx>
        <c:axId val="475317376"/>
        <c:scaling>
          <c:orientation val="minMax"/>
          <c:max val="75000"/>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475299200"/>
        <c:crosses val="autoZero"/>
        <c:crossBetween val="between"/>
        <c:majorUnit val="15000"/>
      </c:valAx>
      <c:valAx>
        <c:axId val="475319296"/>
        <c:scaling>
          <c:orientation val="minMax"/>
          <c:max val="25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475325568"/>
        <c:crosses val="max"/>
        <c:crossBetween val="between"/>
        <c:majorUnit val="50"/>
      </c:valAx>
      <c:catAx>
        <c:axId val="475325568"/>
        <c:scaling>
          <c:orientation val="minMax"/>
        </c:scaling>
        <c:delete val="1"/>
        <c:axPos val="b"/>
        <c:numFmt formatCode="General" sourceLinked="1"/>
        <c:majorTickMark val="out"/>
        <c:minorTickMark val="none"/>
        <c:tickLblPos val="nextTo"/>
        <c:crossAx val="475319296"/>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PHL!$E$1</c:f>
              <c:strCache>
                <c:ptCount val="1"/>
                <c:pt idx="0">
                  <c:v>% PLHIV on ART</c:v>
                </c:pt>
              </c:strCache>
            </c:strRef>
          </c:tx>
          <c:spPr>
            <a:solidFill>
              <a:srgbClr val="F26B73"/>
            </a:solidFill>
            <a:ln>
              <a:noFill/>
            </a:ln>
          </c:spPr>
          <c:invertIfNegative val="0"/>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0E-4504-8465-E394E0D1873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PHL!$C$2:$C$24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PHL!$E$2:$E$24</c:f>
              <c:numCache>
                <c:formatCode>_-* #,##0_-;\-* #,##0_-;_-* "-"??_-;_-@_-</c:formatCode>
                <c:ptCount val="23"/>
                <c:pt idx="0">
                  <c:v>0</c:v>
                </c:pt>
                <c:pt idx="1">
                  <c:v>0</c:v>
                </c:pt>
                <c:pt idx="2">
                  <c:v>0</c:v>
                </c:pt>
                <c:pt idx="3">
                  <c:v>0</c:v>
                </c:pt>
                <c:pt idx="4">
                  <c:v>1</c:v>
                </c:pt>
                <c:pt idx="5">
                  <c:v>1</c:v>
                </c:pt>
                <c:pt idx="6">
                  <c:v>4</c:v>
                </c:pt>
                <c:pt idx="7">
                  <c:v>5</c:v>
                </c:pt>
                <c:pt idx="8">
                  <c:v>6</c:v>
                </c:pt>
                <c:pt idx="9">
                  <c:v>7</c:v>
                </c:pt>
                <c:pt idx="10">
                  <c:v>8</c:v>
                </c:pt>
                <c:pt idx="11">
                  <c:v>12</c:v>
                </c:pt>
                <c:pt idx="12">
                  <c:v>13</c:v>
                </c:pt>
                <c:pt idx="13">
                  <c:v>15</c:v>
                </c:pt>
                <c:pt idx="14">
                  <c:v>19</c:v>
                </c:pt>
                <c:pt idx="15">
                  <c:v>23</c:v>
                </c:pt>
                <c:pt idx="16">
                  <c:v>28</c:v>
                </c:pt>
                <c:pt idx="17">
                  <c:v>32</c:v>
                </c:pt>
                <c:pt idx="18">
                  <c:v>37</c:v>
                </c:pt>
                <c:pt idx="19">
                  <c:v>41</c:v>
                </c:pt>
                <c:pt idx="20">
                  <c:v>39</c:v>
                </c:pt>
                <c:pt idx="21">
                  <c:v>38</c:v>
                </c:pt>
                <c:pt idx="22">
                  <c:v>41</c:v>
                </c:pt>
              </c:numCache>
            </c:numRef>
          </c:val>
          <c:extLst>
            <c:ext xmlns:c16="http://schemas.microsoft.com/office/drawing/2014/chart" uri="{C3380CC4-5D6E-409C-BE32-E72D297353CC}">
              <c16:uniqueId val="{00000009-1B24-4274-A478-8A720FB2F74C}"/>
            </c:ext>
          </c:extLst>
        </c:ser>
        <c:dLbls>
          <c:showLegendKey val="0"/>
          <c:showVal val="0"/>
          <c:showCatName val="0"/>
          <c:showSerName val="0"/>
          <c:showPercent val="0"/>
          <c:showBubbleSize val="0"/>
        </c:dLbls>
        <c:gapWidth val="60"/>
        <c:axId val="40139392"/>
        <c:axId val="40137472"/>
      </c:barChart>
      <c:lineChart>
        <c:grouping val="standard"/>
        <c:varyColors val="0"/>
        <c:ser>
          <c:idx val="0"/>
          <c:order val="0"/>
          <c:tx>
            <c:strRef>
              <c:f>PHL!$D$1</c:f>
              <c:strCache>
                <c:ptCount val="1"/>
                <c:pt idx="0">
                  <c:v> Number of people on ART </c:v>
                </c:pt>
              </c:strCache>
            </c:strRef>
          </c:tx>
          <c:spPr>
            <a:ln w="38100">
              <a:solidFill>
                <a:srgbClr val="00AEEF"/>
              </a:solidFill>
            </a:ln>
          </c:spPr>
          <c:marker>
            <c:symbol val="none"/>
          </c:marker>
          <c:dLbls>
            <c:dLbl>
              <c:idx val="22"/>
              <c:layout>
                <c:manualLayout>
                  <c:x val="-4.9903378701373777E-2"/>
                  <c:y val="-4.7429078014184396E-2"/>
                </c:manualLayout>
              </c:layout>
              <c:spPr>
                <a:noFill/>
                <a:ln>
                  <a:noFill/>
                </a:ln>
                <a:effectLst/>
              </c:spPr>
              <c:txPr>
                <a:bodyPr wrap="square" lIns="38100" tIns="19050" rIns="38100" bIns="19050" anchor="ctr">
                  <a:spAutoFit/>
                </a:bodyPr>
                <a:lstStyle/>
                <a:p>
                  <a:pPr>
                    <a:defRPr>
                      <a:solidFill>
                        <a:srgbClr val="00AEEF"/>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0E-4504-8465-E394E0D18733}"/>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PHL!$C$2:$C$24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PHL!$D$2:$D$24</c:f>
              <c:numCache>
                <c:formatCode>_-* #,##0_-;\-* #,##0_-;_-* "-"??_-;_-@_-</c:formatCode>
                <c:ptCount val="23"/>
                <c:pt idx="0">
                  <c:v>0</c:v>
                </c:pt>
                <c:pt idx="1">
                  <c:v>0</c:v>
                </c:pt>
                <c:pt idx="2">
                  <c:v>0</c:v>
                </c:pt>
                <c:pt idx="3">
                  <c:v>0</c:v>
                </c:pt>
                <c:pt idx="4">
                  <c:v>35</c:v>
                </c:pt>
                <c:pt idx="5">
                  <c:v>57</c:v>
                </c:pt>
                <c:pt idx="6">
                  <c:v>204</c:v>
                </c:pt>
                <c:pt idx="7">
                  <c:v>367</c:v>
                </c:pt>
                <c:pt idx="8">
                  <c:v>583</c:v>
                </c:pt>
                <c:pt idx="9">
                  <c:v>849</c:v>
                </c:pt>
                <c:pt idx="10">
                  <c:v>1294</c:v>
                </c:pt>
                <c:pt idx="11">
                  <c:v>2627</c:v>
                </c:pt>
                <c:pt idx="12">
                  <c:v>3643</c:v>
                </c:pt>
                <c:pt idx="13">
                  <c:v>5117</c:v>
                </c:pt>
                <c:pt idx="14">
                  <c:v>8078</c:v>
                </c:pt>
                <c:pt idx="15">
                  <c:v>12073</c:v>
                </c:pt>
                <c:pt idx="16">
                  <c:v>17678</c:v>
                </c:pt>
                <c:pt idx="17">
                  <c:v>24548</c:v>
                </c:pt>
                <c:pt idx="18">
                  <c:v>33348</c:v>
                </c:pt>
                <c:pt idx="19">
                  <c:v>42750</c:v>
                </c:pt>
                <c:pt idx="20">
                  <c:v>47717</c:v>
                </c:pt>
                <c:pt idx="21">
                  <c:v>54382</c:v>
                </c:pt>
                <c:pt idx="22">
                  <c:v>67998</c:v>
                </c:pt>
              </c:numCache>
            </c:numRef>
          </c:val>
          <c:smooth val="0"/>
          <c:extLst>
            <c:ext xmlns:c16="http://schemas.microsoft.com/office/drawing/2014/chart" uri="{C3380CC4-5D6E-409C-BE32-E72D297353CC}">
              <c16:uniqueId val="{0000000B-1B24-4274-A478-8A720FB2F74C}"/>
            </c:ext>
          </c:extLst>
        </c:ser>
        <c:dLbls>
          <c:showLegendKey val="0"/>
          <c:showVal val="0"/>
          <c:showCatName val="0"/>
          <c:showSerName val="0"/>
          <c:showPercent val="0"/>
          <c:showBubbleSize val="0"/>
        </c:dLbls>
        <c:marker val="1"/>
        <c:smooth val="0"/>
        <c:axId val="40125568"/>
        <c:axId val="40127104"/>
      </c:lineChart>
      <c:lineChart>
        <c:grouping val="standard"/>
        <c:varyColors val="0"/>
        <c:ser>
          <c:idx val="2"/>
          <c:order val="2"/>
          <c:tx>
            <c:strRef>
              <c:f>PHL!$F$1</c:f>
              <c:strCache>
                <c:ptCount val="1"/>
                <c:pt idx="0">
                  <c:v>% Lower</c:v>
                </c:pt>
              </c:strCache>
            </c:strRef>
          </c:tx>
          <c:spPr>
            <a:ln>
              <a:noFill/>
            </a:ln>
          </c:spPr>
          <c:marker>
            <c:symbol val="dash"/>
            <c:size val="8"/>
            <c:spPr>
              <a:solidFill>
                <a:sysClr val="windowText" lastClr="000000"/>
              </a:solidFill>
              <a:ln>
                <a:noFill/>
              </a:ln>
            </c:spPr>
          </c:marker>
          <c:cat>
            <c:strRef>
              <c:f>PHL!$C$2:$C$24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PHL!$F$2:$F$24</c:f>
              <c:numCache>
                <c:formatCode>_-* #,##0_-;\-* #,##0_-;_-* "-"??_-;_-@_-</c:formatCode>
                <c:ptCount val="23"/>
                <c:pt idx="0">
                  <c:v>0</c:v>
                </c:pt>
                <c:pt idx="1">
                  <c:v>0</c:v>
                </c:pt>
                <c:pt idx="2">
                  <c:v>0</c:v>
                </c:pt>
                <c:pt idx="3">
                  <c:v>0</c:v>
                </c:pt>
                <c:pt idx="4">
                  <c:v>1</c:v>
                </c:pt>
                <c:pt idx="5">
                  <c:v>1</c:v>
                </c:pt>
                <c:pt idx="6">
                  <c:v>3</c:v>
                </c:pt>
                <c:pt idx="7">
                  <c:v>5</c:v>
                </c:pt>
                <c:pt idx="8">
                  <c:v>5</c:v>
                </c:pt>
                <c:pt idx="9">
                  <c:v>6</c:v>
                </c:pt>
                <c:pt idx="10">
                  <c:v>6</c:v>
                </c:pt>
                <c:pt idx="11">
                  <c:v>10</c:v>
                </c:pt>
                <c:pt idx="12">
                  <c:v>11</c:v>
                </c:pt>
                <c:pt idx="13">
                  <c:v>12</c:v>
                </c:pt>
                <c:pt idx="14">
                  <c:v>16</c:v>
                </c:pt>
                <c:pt idx="15">
                  <c:v>19</c:v>
                </c:pt>
                <c:pt idx="16">
                  <c:v>23</c:v>
                </c:pt>
                <c:pt idx="17">
                  <c:v>27</c:v>
                </c:pt>
                <c:pt idx="18">
                  <c:v>31</c:v>
                </c:pt>
                <c:pt idx="19">
                  <c:v>34</c:v>
                </c:pt>
                <c:pt idx="20">
                  <c:v>33</c:v>
                </c:pt>
                <c:pt idx="21">
                  <c:v>32</c:v>
                </c:pt>
                <c:pt idx="22">
                  <c:v>34</c:v>
                </c:pt>
              </c:numCache>
            </c:numRef>
          </c:val>
          <c:smooth val="0"/>
          <c:extLst>
            <c:ext xmlns:c16="http://schemas.microsoft.com/office/drawing/2014/chart" uri="{C3380CC4-5D6E-409C-BE32-E72D297353CC}">
              <c16:uniqueId val="{0000000C-1B24-4274-A478-8A720FB2F74C}"/>
            </c:ext>
          </c:extLst>
        </c:ser>
        <c:ser>
          <c:idx val="3"/>
          <c:order val="3"/>
          <c:tx>
            <c:strRef>
              <c:f>PHL!$G$1</c:f>
              <c:strCache>
                <c:ptCount val="1"/>
                <c:pt idx="0">
                  <c:v>%Upper</c:v>
                </c:pt>
              </c:strCache>
            </c:strRef>
          </c:tx>
          <c:spPr>
            <a:ln>
              <a:noFill/>
            </a:ln>
          </c:spPr>
          <c:marker>
            <c:symbol val="dash"/>
            <c:size val="8"/>
            <c:spPr>
              <a:solidFill>
                <a:sysClr val="windowText" lastClr="000000"/>
              </a:solidFill>
              <a:ln>
                <a:noFill/>
              </a:ln>
            </c:spPr>
          </c:marker>
          <c:cat>
            <c:strRef>
              <c:f>PHL!$C$2:$C$24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PHL!$G$2:$G$24</c:f>
              <c:numCache>
                <c:formatCode>_-* #,##0_-;\-* #,##0_-;_-* "-"??_-;_-@_-</c:formatCode>
                <c:ptCount val="23"/>
                <c:pt idx="0">
                  <c:v>0</c:v>
                </c:pt>
                <c:pt idx="1">
                  <c:v>0</c:v>
                </c:pt>
                <c:pt idx="2">
                  <c:v>0</c:v>
                </c:pt>
                <c:pt idx="3">
                  <c:v>0</c:v>
                </c:pt>
                <c:pt idx="4">
                  <c:v>1</c:v>
                </c:pt>
                <c:pt idx="5">
                  <c:v>2</c:v>
                </c:pt>
                <c:pt idx="6">
                  <c:v>5</c:v>
                </c:pt>
                <c:pt idx="7">
                  <c:v>6</c:v>
                </c:pt>
                <c:pt idx="8">
                  <c:v>7</c:v>
                </c:pt>
                <c:pt idx="9">
                  <c:v>8</c:v>
                </c:pt>
                <c:pt idx="10">
                  <c:v>9</c:v>
                </c:pt>
                <c:pt idx="11">
                  <c:v>14</c:v>
                </c:pt>
                <c:pt idx="12">
                  <c:v>15</c:v>
                </c:pt>
                <c:pt idx="13">
                  <c:v>17</c:v>
                </c:pt>
                <c:pt idx="14">
                  <c:v>22</c:v>
                </c:pt>
                <c:pt idx="15">
                  <c:v>27</c:v>
                </c:pt>
                <c:pt idx="16">
                  <c:v>32</c:v>
                </c:pt>
                <c:pt idx="17">
                  <c:v>38</c:v>
                </c:pt>
                <c:pt idx="18">
                  <c:v>43</c:v>
                </c:pt>
                <c:pt idx="19">
                  <c:v>47</c:v>
                </c:pt>
                <c:pt idx="20">
                  <c:v>45</c:v>
                </c:pt>
                <c:pt idx="21">
                  <c:v>44</c:v>
                </c:pt>
                <c:pt idx="22">
                  <c:v>48</c:v>
                </c:pt>
              </c:numCache>
            </c:numRef>
          </c:val>
          <c:smooth val="0"/>
          <c:extLst>
            <c:ext xmlns:c16="http://schemas.microsoft.com/office/drawing/2014/chart" uri="{C3380CC4-5D6E-409C-BE32-E72D297353CC}">
              <c16:uniqueId val="{0000000D-1B24-4274-A478-8A720FB2F74C}"/>
            </c:ext>
          </c:extLst>
        </c:ser>
        <c:dLbls>
          <c:showLegendKey val="0"/>
          <c:showVal val="0"/>
          <c:showCatName val="0"/>
          <c:showSerName val="0"/>
          <c:showPercent val="0"/>
          <c:showBubbleSize val="0"/>
        </c:dLbls>
        <c:hiLowLines/>
        <c:marker val="1"/>
        <c:smooth val="0"/>
        <c:axId val="40139392"/>
        <c:axId val="40137472"/>
      </c:lineChart>
      <c:catAx>
        <c:axId val="40125568"/>
        <c:scaling>
          <c:orientation val="minMax"/>
        </c:scaling>
        <c:delete val="0"/>
        <c:axPos val="b"/>
        <c:numFmt formatCode="General" sourceLinked="1"/>
        <c:majorTickMark val="out"/>
        <c:minorTickMark val="none"/>
        <c:tickLblPos val="nextTo"/>
        <c:crossAx val="40127104"/>
        <c:crosses val="autoZero"/>
        <c:auto val="1"/>
        <c:lblAlgn val="ctr"/>
        <c:lblOffset val="100"/>
        <c:noMultiLvlLbl val="0"/>
      </c:catAx>
      <c:valAx>
        <c:axId val="40127104"/>
        <c:scaling>
          <c:orientation val="minMax"/>
          <c:max val="7500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40125568"/>
        <c:crosses val="autoZero"/>
        <c:crossBetween val="between"/>
        <c:majorUnit val="15000"/>
      </c:valAx>
      <c:valAx>
        <c:axId val="40137472"/>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40139392"/>
        <c:crosses val="max"/>
        <c:crossBetween val="between"/>
        <c:majorUnit val="20"/>
      </c:valAx>
      <c:catAx>
        <c:axId val="40139392"/>
        <c:scaling>
          <c:orientation val="minMax"/>
        </c:scaling>
        <c:delete val="1"/>
        <c:axPos val="b"/>
        <c:numFmt formatCode="General" sourceLinked="1"/>
        <c:majorTickMark val="out"/>
        <c:minorTickMark val="none"/>
        <c:tickLblPos val="nextTo"/>
        <c:crossAx val="40137472"/>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2987349186"/>
          <c:y val="3.8554743980746646E-2"/>
          <c:w val="0.8316938625244078"/>
          <c:h val="0.75302277005950169"/>
        </c:manualLayout>
      </c:layout>
      <c:barChart>
        <c:barDir val="col"/>
        <c:grouping val="stacked"/>
        <c:varyColors val="0"/>
        <c:ser>
          <c:idx val="0"/>
          <c:order val="0"/>
          <c:invertIfNegative val="0"/>
          <c:cat>
            <c:strRef>
              <c:f>'PHL (2)'!$R$56:$V$56</c:f>
              <c:strCache>
                <c:ptCount val="5"/>
                <c:pt idx="0">
                  <c:v>Estimated PLHIV</c:v>
                </c:pt>
                <c:pt idx="1">
                  <c:v>PLHIV who know 
their HIV status</c:v>
                </c:pt>
                <c:pt idx="2">
                  <c:v>People on ART</c:v>
                </c:pt>
                <c:pt idx="3">
                  <c:v>Tested for 
viral load</c:v>
                </c:pt>
                <c:pt idx="4">
                  <c:v>PLHIV who have 
viral suppression *</c:v>
                </c:pt>
              </c:strCache>
            </c:strRef>
          </c:cat>
          <c:val>
            <c:numRef>
              <c:f>'PHL (2)'!$R$57:$V$57</c:f>
              <c:numCache>
                <c:formatCode>General</c:formatCode>
                <c:ptCount val="5"/>
              </c:numCache>
            </c:numRef>
          </c:val>
          <c:extLst>
            <c:ext xmlns:c16="http://schemas.microsoft.com/office/drawing/2014/chart" uri="{C3380CC4-5D6E-409C-BE32-E72D297353CC}">
              <c16:uniqueId val="{00000000-AB74-46DD-B4A2-113BFFE4DC26}"/>
            </c:ext>
          </c:extLst>
        </c:ser>
        <c:ser>
          <c:idx val="1"/>
          <c:order val="1"/>
          <c:invertIfNegative val="0"/>
          <c:cat>
            <c:strRef>
              <c:f>'PHL (2)'!$R$56:$V$56</c:f>
              <c:strCache>
                <c:ptCount val="5"/>
                <c:pt idx="0">
                  <c:v>Estimated PLHIV</c:v>
                </c:pt>
                <c:pt idx="1">
                  <c:v>PLHIV who know 
their HIV status</c:v>
                </c:pt>
                <c:pt idx="2">
                  <c:v>People on ART</c:v>
                </c:pt>
                <c:pt idx="3">
                  <c:v>Tested for 
viral load</c:v>
                </c:pt>
                <c:pt idx="4">
                  <c:v>PLHIV who have 
viral suppression *</c:v>
                </c:pt>
              </c:strCache>
            </c:strRef>
          </c:cat>
          <c:val>
            <c:numRef>
              <c:f>'PHL (2)'!$R$58:$V$58</c:f>
              <c:numCache>
                <c:formatCode>General</c:formatCode>
                <c:ptCount val="5"/>
              </c:numCache>
            </c:numRef>
          </c:val>
          <c:extLst>
            <c:ext xmlns:c16="http://schemas.microsoft.com/office/drawing/2014/chart" uri="{C3380CC4-5D6E-409C-BE32-E72D297353CC}">
              <c16:uniqueId val="{00000001-AB74-46DD-B4A2-113BFFE4DC26}"/>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AB74-46DD-B4A2-113BFFE4DC26}"/>
              </c:ext>
            </c:extLst>
          </c:dPt>
          <c:dPt>
            <c:idx val="1"/>
            <c:invertIfNegative val="0"/>
            <c:bubble3D val="0"/>
            <c:spPr>
              <a:solidFill>
                <a:srgbClr val="FF7C80"/>
              </a:solidFill>
              <a:ln>
                <a:noFill/>
              </a:ln>
            </c:spPr>
            <c:extLst>
              <c:ext xmlns:c16="http://schemas.microsoft.com/office/drawing/2014/chart" uri="{C3380CC4-5D6E-409C-BE32-E72D297353CC}">
                <c16:uniqueId val="{00000005-AB74-46DD-B4A2-113BFFE4DC26}"/>
              </c:ext>
            </c:extLst>
          </c:dPt>
          <c:dPt>
            <c:idx val="2"/>
            <c:invertIfNegative val="0"/>
            <c:bubble3D val="0"/>
            <c:spPr>
              <a:solidFill>
                <a:srgbClr val="33CCCC"/>
              </a:solidFill>
              <a:ln>
                <a:noFill/>
              </a:ln>
            </c:spPr>
            <c:extLst>
              <c:ext xmlns:c16="http://schemas.microsoft.com/office/drawing/2014/chart" uri="{C3380CC4-5D6E-409C-BE32-E72D297353CC}">
                <c16:uniqueId val="{00000007-AB74-46DD-B4A2-113BFFE4DC26}"/>
              </c:ext>
            </c:extLst>
          </c:dPt>
          <c:dPt>
            <c:idx val="3"/>
            <c:invertIfNegative val="0"/>
            <c:bubble3D val="0"/>
            <c:spPr>
              <a:solidFill>
                <a:srgbClr val="009999"/>
              </a:solidFill>
              <a:ln>
                <a:noFill/>
              </a:ln>
            </c:spPr>
            <c:extLst>
              <c:ext xmlns:c16="http://schemas.microsoft.com/office/drawing/2014/chart" uri="{C3380CC4-5D6E-409C-BE32-E72D297353CC}">
                <c16:uniqueId val="{00000009-AB74-46DD-B4A2-113BFFE4DC26}"/>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AB74-46DD-B4A2-113BFFE4DC2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'PHL (2)'!$R$56:$V$56</c:f>
              <c:strCache>
                <c:ptCount val="5"/>
                <c:pt idx="0">
                  <c:v>Estimated PLHIV</c:v>
                </c:pt>
                <c:pt idx="1">
                  <c:v>PLHIV who know 
their HIV status</c:v>
                </c:pt>
                <c:pt idx="2">
                  <c:v>People on ART</c:v>
                </c:pt>
                <c:pt idx="3">
                  <c:v>Tested for 
viral load</c:v>
                </c:pt>
                <c:pt idx="4">
                  <c:v>PLHIV who have 
viral suppression *</c:v>
                </c:pt>
              </c:strCache>
            </c:strRef>
          </c:cat>
          <c:val>
            <c:numRef>
              <c:f>'PHL (2)'!$R$59:$V$59</c:f>
              <c:numCache>
                <c:formatCode>#,##0</c:formatCode>
                <c:ptCount val="5"/>
                <c:pt idx="0">
                  <c:v>160000</c:v>
                </c:pt>
                <c:pt idx="1">
                  <c:v>102931</c:v>
                </c:pt>
                <c:pt idx="2">
                  <c:v>67998</c:v>
                </c:pt>
                <c:pt idx="3">
                  <c:v>18704</c:v>
                </c:pt>
                <c:pt idx="4" formatCode="_(* #,##0_);_(* \(#,##0\);_(* &quot;-&quot;??_);_(@_)">
                  <c:v>18072</c:v>
                </c:pt>
              </c:numCache>
            </c:numRef>
          </c:val>
          <c:extLst>
            <c:ext xmlns:c16="http://schemas.microsoft.com/office/drawing/2014/chart" uri="{C3380CC4-5D6E-409C-BE32-E72D297353CC}">
              <c16:uniqueId val="{0000000C-AB74-46DD-B4A2-113BFFE4DC26}"/>
            </c:ext>
          </c:extLst>
        </c:ser>
        <c:dLbls>
          <c:showLegendKey val="0"/>
          <c:showVal val="0"/>
          <c:showCatName val="0"/>
          <c:showSerName val="0"/>
          <c:showPercent val="0"/>
          <c:showBubbleSize val="0"/>
        </c:dLbls>
        <c:gapWidth val="80"/>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160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160000"/>
      </c:valAx>
    </c:plotArea>
    <c:plotVisOnly val="1"/>
    <c:dispBlanksAs val="gap"/>
    <c:showDLblsOverMax val="0"/>
  </c:chart>
  <c:spPr>
    <a:ln>
      <a:noFill/>
    </a:ln>
  </c:spPr>
  <c:txPr>
    <a:bodyPr/>
    <a:lstStyle/>
    <a:p>
      <a:pPr>
        <a:defRPr sz="14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Philippines!$C$2</c:f>
              <c:strCache>
                <c:ptCount val="1"/>
                <c:pt idx="0">
                  <c:v>Progress (%)</c:v>
                </c:pt>
              </c:strCache>
            </c:strRef>
          </c:tx>
          <c:spPr>
            <a:solidFill>
              <a:srgbClr val="009999"/>
            </a:solidFill>
            <a:ln>
              <a:noFill/>
            </a:ln>
            <a:effectLst/>
          </c:spPr>
          <c:invertIfNegative val="0"/>
          <c:dLbls>
            <c:spPr>
              <a:noFill/>
              <a:ln>
                <a:noFill/>
              </a:ln>
              <a:effectLst/>
            </c:spPr>
            <c:txPr>
              <a:bodyPr rot="0" vert="horz"/>
              <a:lstStyle/>
              <a:p>
                <a:pPr>
                  <a:defRPr sz="28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Philippines!$B$3:$B$5</c:f>
              <c:strCache>
                <c:ptCount val="3"/>
                <c:pt idx="0">
                  <c:v>PLHIV who know
their status</c:v>
                </c:pt>
                <c:pt idx="1">
                  <c:v>PLHIV on 
treatment</c:v>
                </c:pt>
                <c:pt idx="2">
                  <c:v>PLHIV with suppressed
viral load</c:v>
                </c:pt>
              </c:strCache>
            </c:strRef>
          </c:cat>
          <c:val>
            <c:numRef>
              <c:f>Philippines!$C$3:$C$5</c:f>
              <c:numCache>
                <c:formatCode>_(* #,##0_);_(* \(#,##0\);_(* "-"??_);_(@_)</c:formatCode>
                <c:ptCount val="3"/>
                <c:pt idx="0">
                  <c:v>63</c:v>
                </c:pt>
                <c:pt idx="1">
                  <c:v>41.285311</c:v>
                </c:pt>
                <c:pt idx="2">
                  <c:v>0</c:v>
                </c:pt>
              </c:numCache>
            </c:numRef>
          </c:val>
          <c:extLst>
            <c:ext xmlns:c16="http://schemas.microsoft.com/office/drawing/2014/chart" uri="{C3380CC4-5D6E-409C-BE32-E72D297353CC}">
              <c16:uniqueId val="{00000000-4788-4C64-AE88-D9ACE0ADC768}"/>
            </c:ext>
          </c:extLst>
        </c:ser>
        <c:ser>
          <c:idx val="1"/>
          <c:order val="1"/>
          <c:tx>
            <c:strRef>
              <c:f>Philippines!$D$2</c:f>
              <c:strCache>
                <c:ptCount val="1"/>
                <c:pt idx="0">
                  <c:v>Gap</c:v>
                </c:pt>
              </c:strCache>
            </c:strRef>
          </c:tx>
          <c:spPr>
            <a:pattFill prst="dkDnDiag">
              <a:fgClr>
                <a:srgbClr val="BFBFBF"/>
              </a:fgClr>
              <a:bgClr>
                <a:schemeClr val="bg1"/>
              </a:bgClr>
            </a:pattFill>
            <a:ln>
              <a:noFill/>
            </a:ln>
            <a:effectLst/>
          </c:spPr>
          <c:invertIfNegative val="0"/>
          <c:cat>
            <c:strRef>
              <c:f>Philippines!$B$3:$B$5</c:f>
              <c:strCache>
                <c:ptCount val="3"/>
                <c:pt idx="0">
                  <c:v>PLHIV who know
their status</c:v>
                </c:pt>
                <c:pt idx="1">
                  <c:v>PLHIV on 
treatment</c:v>
                </c:pt>
                <c:pt idx="2">
                  <c:v>PLHIV with suppressed
viral load</c:v>
                </c:pt>
              </c:strCache>
            </c:strRef>
          </c:cat>
          <c:val>
            <c:numRef>
              <c:f>Philippines!$D$3:$D$5</c:f>
              <c:numCache>
                <c:formatCode>_(* #,##0_);_(* \(#,##0\);_(* "-"??_);_(@_)</c:formatCode>
                <c:ptCount val="3"/>
                <c:pt idx="0">
                  <c:v>32</c:v>
                </c:pt>
                <c:pt idx="1">
                  <c:v>48.714689</c:v>
                </c:pt>
                <c:pt idx="2">
                  <c:v>86</c:v>
                </c:pt>
              </c:numCache>
            </c:numRef>
          </c:val>
          <c:extLst>
            <c:ext xmlns:c16="http://schemas.microsoft.com/office/drawing/2014/chart" uri="{C3380CC4-5D6E-409C-BE32-E72D297353CC}">
              <c16:uniqueId val="{00000001-4788-4C64-AE88-D9ACE0ADC768}"/>
            </c:ext>
          </c:extLst>
        </c:ser>
        <c:dLbls>
          <c:showLegendKey val="0"/>
          <c:showVal val="0"/>
          <c:showCatName val="0"/>
          <c:showSerName val="0"/>
          <c:showPercent val="0"/>
          <c:showBubbleSize val="0"/>
        </c:dLbls>
        <c:gapWidth val="150"/>
        <c:overlap val="100"/>
        <c:axId val="140932608"/>
        <c:axId val="140934144"/>
      </c:barChart>
      <c:scatterChart>
        <c:scatterStyle val="lineMarker"/>
        <c:varyColors val="0"/>
        <c:ser>
          <c:idx val="2"/>
          <c:order val="2"/>
          <c:tx>
            <c:strRef>
              <c:f>Philippines!$E$2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vert="horz"/>
              <a:lstStyle/>
              <a:p>
                <a:pPr>
                  <a:defRPr sz="2800" b="1">
                    <a:solidFill>
                      <a:srgbClr val="F26B73"/>
                    </a:solidFill>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Philippines!$B$3:$B$5</c:f>
              <c:strCache>
                <c:ptCount val="3"/>
                <c:pt idx="0">
                  <c:v>PLHIV who know
their status</c:v>
                </c:pt>
                <c:pt idx="1">
                  <c:v>PLHIV on 
treatment</c:v>
                </c:pt>
                <c:pt idx="2">
                  <c:v>PLHIV with suppressed
viral load</c:v>
                </c:pt>
              </c:strCache>
            </c:strRef>
          </c:xVal>
          <c:yVal>
            <c:numRef>
              <c:f>Philippines!$E$3:$E$5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4788-4C64-AE88-D9ACE0ADC768}"/>
            </c:ext>
          </c:extLst>
        </c:ser>
        <c:dLbls>
          <c:showLegendKey val="0"/>
          <c:showVal val="0"/>
          <c:showCatName val="0"/>
          <c:showSerName val="0"/>
          <c:showPercent val="0"/>
          <c:showBubbleSize val="0"/>
        </c:dLbls>
        <c:axId val="140932608"/>
        <c:axId val="140934144"/>
      </c:scatterChart>
      <c:catAx>
        <c:axId val="14093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0934144"/>
        <c:crosses val="autoZero"/>
        <c:auto val="1"/>
        <c:lblAlgn val="ctr"/>
        <c:lblOffset val="100"/>
        <c:noMultiLvlLbl val="0"/>
      </c:catAx>
      <c:valAx>
        <c:axId val="14093414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vert="horz"/>
          <a:lstStyle/>
          <a:p>
            <a:pPr>
              <a:defRPr/>
            </a:pPr>
            <a:endParaRPr lang="en-US"/>
          </a:p>
        </c:txPr>
        <c:crossAx val="140932608"/>
        <c:crosses val="autoZero"/>
        <c:crossBetween val="between"/>
        <c:majorUnit val="20"/>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'PHL (2)'!$R$73</c:f>
              <c:strCache>
                <c:ptCount val="1"/>
                <c:pt idx="0">
                  <c:v>PMTCT cascade</c:v>
                </c:pt>
              </c:strCache>
            </c:strRef>
          </c:tx>
          <c:invertIfNegative val="0"/>
          <c:dPt>
            <c:idx val="0"/>
            <c:invertIfNegative val="0"/>
            <c:bubble3D val="0"/>
            <c:spPr>
              <a:solidFill>
                <a:srgbClr val="00B0F0"/>
              </a:solidFill>
              <a:ln>
                <a:noFill/>
              </a:ln>
            </c:spPr>
            <c:extLst>
              <c:ext xmlns:c16="http://schemas.microsoft.com/office/drawing/2014/chart" uri="{C3380CC4-5D6E-409C-BE32-E72D297353CC}">
                <c16:uniqueId val="{00000001-8757-4B91-9E21-BBA26FA31803}"/>
              </c:ext>
            </c:extLst>
          </c:dPt>
          <c:dPt>
            <c:idx val="1"/>
            <c:invertIfNegative val="0"/>
            <c:bubble3D val="0"/>
            <c:spPr>
              <a:solidFill>
                <a:srgbClr val="00A99A"/>
              </a:solidFill>
              <a:ln>
                <a:noFill/>
              </a:ln>
            </c:spPr>
            <c:extLst>
              <c:ext xmlns:c16="http://schemas.microsoft.com/office/drawing/2014/chart" uri="{C3380CC4-5D6E-409C-BE32-E72D297353CC}">
                <c16:uniqueId val="{00000003-8757-4B91-9E21-BBA26FA31803}"/>
              </c:ext>
            </c:extLst>
          </c:dPt>
          <c:dPt>
            <c:idx val="2"/>
            <c:invertIfNegative val="0"/>
            <c:bubble3D val="0"/>
            <c:spPr>
              <a:solidFill>
                <a:srgbClr val="F78F20"/>
              </a:solidFill>
              <a:ln>
                <a:noFill/>
              </a:ln>
            </c:spPr>
            <c:extLst>
              <c:ext xmlns:c16="http://schemas.microsoft.com/office/drawing/2014/chart" uri="{C3380CC4-5D6E-409C-BE32-E72D297353CC}">
                <c16:uniqueId val="{00000005-8757-4B91-9E21-BBA26FA31803}"/>
              </c:ext>
            </c:extLst>
          </c:dPt>
          <c:dPt>
            <c:idx val="3"/>
            <c:invertIfNegative val="0"/>
            <c:bubble3D val="0"/>
            <c:spPr>
              <a:solidFill>
                <a:srgbClr val="F26B73"/>
              </a:solidFill>
              <a:ln>
                <a:noFill/>
              </a:ln>
            </c:spPr>
            <c:extLst>
              <c:ext xmlns:c16="http://schemas.microsoft.com/office/drawing/2014/chart" uri="{C3380CC4-5D6E-409C-BE32-E72D297353CC}">
                <c16:uniqueId val="{00000007-8757-4B91-9E21-BBA26FA31803}"/>
              </c:ext>
            </c:extLst>
          </c:dPt>
          <c:dLbls>
            <c:dLbl>
              <c:idx val="0"/>
              <c:tx>
                <c:rich>
                  <a:bodyPr/>
                  <a:lstStyle/>
                  <a:p>
                    <a:r>
                      <a:rPr lang="en-US"/>
                      <a:t>&lt;1 000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757-4B91-9E21-BBA26FA31803}"/>
                </c:ext>
              </c:extLst>
            </c:dLbl>
            <c:dLbl>
              <c:idx val="2"/>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757-4B91-9E21-BBA26FA31803}"/>
                </c:ext>
              </c:extLst>
            </c:dLbl>
            <c:dLbl>
              <c:idx val="3"/>
              <c:tx>
                <c:rich>
                  <a:bodyPr/>
                  <a:lstStyle/>
                  <a:p>
                    <a:r>
                      <a:rPr lang="en-US"/>
                      <a:t>&lt;500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757-4B91-9E21-BBA26FA3180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'PHL (2)'!$Q$74:$Q$77</c:f>
              <c:strCache>
                <c:ptCount val="4"/>
                <c:pt idx="0">
                  <c:v>Estimated pregnant women living with HIV *</c:v>
                </c:pt>
                <c:pt idx="1">
                  <c:v>Pregnant women receiving ART to prevent vertical transmission</c:v>
                </c:pt>
                <c:pt idx="2">
                  <c:v>Infants receiving a virological test for HIV within 2 months of birth</c:v>
                </c:pt>
                <c:pt idx="3">
                  <c:v>Estimated new child 
infections</c:v>
                </c:pt>
              </c:strCache>
            </c:strRef>
          </c:cat>
          <c:val>
            <c:numRef>
              <c:f>'PHL (2)'!$R$74:$R$77</c:f>
              <c:numCache>
                <c:formatCode>General</c:formatCode>
                <c:ptCount val="4"/>
                <c:pt idx="0">
                  <c:v>710</c:v>
                </c:pt>
                <c:pt idx="1">
                  <c:v>45</c:v>
                </c:pt>
                <c:pt idx="2">
                  <c:v>0</c:v>
                </c:pt>
                <c:pt idx="3">
                  <c:v>290</c:v>
                </c:pt>
              </c:numCache>
            </c:numRef>
          </c:val>
          <c:extLst>
            <c:ext xmlns:c16="http://schemas.microsoft.com/office/drawing/2014/chart" uri="{C3380CC4-5D6E-409C-BE32-E72D297353CC}">
              <c16:uniqueId val="{00000008-8757-4B91-9E21-BBA26FA31803}"/>
            </c:ext>
          </c:extLst>
        </c:ser>
        <c:dLbls>
          <c:showLegendKey val="0"/>
          <c:showVal val="0"/>
          <c:showCatName val="0"/>
          <c:showSerName val="0"/>
          <c:showPercent val="0"/>
          <c:showBubbleSize val="0"/>
        </c:dLbls>
        <c:gapWidth val="144"/>
        <c:axId val="39354368"/>
        <c:axId val="39355904"/>
      </c:barChart>
      <c:catAx>
        <c:axId val="3935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9355904"/>
        <c:crosses val="autoZero"/>
        <c:auto val="1"/>
        <c:lblAlgn val="ctr"/>
        <c:lblOffset val="100"/>
        <c:noMultiLvlLbl val="0"/>
      </c:catAx>
      <c:valAx>
        <c:axId val="39355904"/>
        <c:scaling>
          <c:orientation val="minMax"/>
          <c:max val="1000"/>
          <c:min val="0"/>
        </c:scaling>
        <c:delete val="0"/>
        <c:axPos val="l"/>
        <c:majorGridlines>
          <c:spPr>
            <a:ln w="6350" cap="flat" cmpd="sng" algn="ctr">
              <a:solidFill>
                <a:srgbClr val="5B9BD5">
                  <a:lumMod val="40000"/>
                  <a:lumOff val="60000"/>
                </a:srgbClr>
              </a:solidFill>
              <a:prstDash val="sysDash"/>
              <a:round/>
            </a:ln>
            <a:effectLst/>
          </c:spPr>
        </c:majorGridlines>
        <c:minorGridlines>
          <c:spPr>
            <a:ln>
              <a:solidFill>
                <a:srgbClr val="5B9BD5">
                  <a:lumMod val="20000"/>
                  <a:lumOff val="80000"/>
                </a:srgbClr>
              </a:solidFill>
            </a:ln>
          </c:spPr>
        </c:minorGridlines>
        <c:title>
          <c:tx>
            <c:rich>
              <a:bodyPr rot="-5400000" vert="horz"/>
              <a:lstStyle/>
              <a:p>
                <a:pPr>
                  <a:defRPr/>
                </a:pPr>
                <a:r>
                  <a:rPr lang="en-US"/>
                  <a:t>Number</a:t>
                </a:r>
              </a:p>
            </c:rich>
          </c:tx>
          <c:layout>
            <c:manualLayout>
              <c:xMode val="edge"/>
              <c:yMode val="edge"/>
              <c:x val="3.6653658840057605E-2"/>
              <c:y val="0.22584639335413148"/>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39354368"/>
        <c:crosses val="autoZero"/>
        <c:crossBetween val="between"/>
        <c:majorUnit val="1000"/>
        <c:min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'Philippines (2)'!$W$36:$W$37</c:f>
              <c:strCache>
                <c:ptCount val="2"/>
                <c:pt idx="0">
                  <c:v>National</c:v>
                </c:pt>
                <c:pt idx="1">
                  <c:v>Cebu City</c:v>
                </c:pt>
              </c:strCache>
            </c:strRef>
          </c:cat>
          <c:val>
            <c:numRef>
              <c:f>'Philippines (2)'!$X$36:$X$37</c:f>
              <c:numCache>
                <c:formatCode>General</c:formatCode>
                <c:ptCount val="2"/>
                <c:pt idx="0">
                  <c:v>29</c:v>
                </c:pt>
                <c:pt idx="1">
                  <c:v>42.8</c:v>
                </c:pt>
              </c:numCache>
            </c:numRef>
          </c:val>
          <c:extLst>
            <c:ext xmlns:c16="http://schemas.microsoft.com/office/drawing/2014/chart" uri="{C3380CC4-5D6E-409C-BE32-E72D297353CC}">
              <c16:uniqueId val="{00000000-F658-4960-AD95-22787B4F457B}"/>
            </c:ext>
          </c:extLst>
        </c:ser>
        <c:dLbls>
          <c:showLegendKey val="0"/>
          <c:showVal val="0"/>
          <c:showCatName val="0"/>
          <c:showSerName val="0"/>
          <c:showPercent val="0"/>
          <c:showBubbleSize val="0"/>
        </c:dLbls>
        <c:gapWidth val="25"/>
        <c:axId val="213014784"/>
        <c:axId val="213041152"/>
      </c:barChart>
      <c:catAx>
        <c:axId val="21301478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13041152"/>
        <c:crosses val="autoZero"/>
        <c:auto val="1"/>
        <c:lblAlgn val="ctr"/>
        <c:lblOffset val="800"/>
        <c:noMultiLvlLbl val="0"/>
      </c:catAx>
      <c:valAx>
        <c:axId val="213041152"/>
        <c:scaling>
          <c:orientation val="minMax"/>
          <c:max val="50"/>
          <c:min val="0"/>
        </c:scaling>
        <c:delete val="1"/>
        <c:axPos val="t"/>
        <c:numFmt formatCode="General" sourceLinked="1"/>
        <c:majorTickMark val="out"/>
        <c:minorTickMark val="none"/>
        <c:tickLblPos val="nextTo"/>
        <c:crossAx val="21301478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Sheet1!$S$3:$S$4</c:f>
              <c:strCache>
                <c:ptCount val="2"/>
                <c:pt idx="0">
                  <c:v>National</c:v>
                </c:pt>
                <c:pt idx="1">
                  <c:v>Pasay</c:v>
                </c:pt>
              </c:strCache>
            </c:strRef>
          </c:cat>
          <c:val>
            <c:numRef>
              <c:f>Sheet1!$T$3:$T$4</c:f>
              <c:numCache>
                <c:formatCode>General</c:formatCode>
                <c:ptCount val="2"/>
                <c:pt idx="0">
                  <c:v>0.1</c:v>
                </c:pt>
                <c:pt idx="1">
                  <c:v>0.67</c:v>
                </c:pt>
              </c:numCache>
            </c:numRef>
          </c:val>
          <c:extLst>
            <c:ext xmlns:c16="http://schemas.microsoft.com/office/drawing/2014/chart" uri="{C3380CC4-5D6E-409C-BE32-E72D297353CC}">
              <c16:uniqueId val="{00000000-3B0E-46C0-94EA-0D4EF05B23B0}"/>
            </c:ext>
          </c:extLst>
        </c:ser>
        <c:dLbls>
          <c:showLegendKey val="0"/>
          <c:showVal val="0"/>
          <c:showCatName val="0"/>
          <c:showSerName val="0"/>
          <c:showPercent val="0"/>
          <c:showBubbleSize val="0"/>
        </c:dLbls>
        <c:gapWidth val="25"/>
        <c:axId val="213082112"/>
        <c:axId val="213083648"/>
      </c:barChart>
      <c:catAx>
        <c:axId val="213082112"/>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13083648"/>
        <c:crosses val="autoZero"/>
        <c:auto val="1"/>
        <c:lblAlgn val="ctr"/>
        <c:lblOffset val="800"/>
        <c:noMultiLvlLbl val="0"/>
      </c:catAx>
      <c:valAx>
        <c:axId val="213083648"/>
        <c:scaling>
          <c:orientation val="minMax"/>
          <c:max val="50"/>
          <c:min val="0"/>
        </c:scaling>
        <c:delete val="1"/>
        <c:axPos val="t"/>
        <c:numFmt formatCode="General" sourceLinked="1"/>
        <c:majorTickMark val="out"/>
        <c:minorTickMark val="none"/>
        <c:tickLblPos val="nextTo"/>
        <c:crossAx val="213082112"/>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7C80"/>
            </a:solidFill>
          </c:spPr>
          <c:invertIfNegative val="0"/>
          <c:dLbls>
            <c:numFmt formatCode="#,##0.0" sourceLinked="0"/>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Sheet1!$H$3:$H$4</c:f>
              <c:strCache>
                <c:ptCount val="2"/>
                <c:pt idx="0">
                  <c:v>National</c:v>
                </c:pt>
                <c:pt idx="1">
                  <c:v>Davao</c:v>
                </c:pt>
              </c:strCache>
            </c:strRef>
          </c:cat>
          <c:val>
            <c:numRef>
              <c:f>Sheet1!$I$3:$I$4</c:f>
              <c:numCache>
                <c:formatCode>General</c:formatCode>
                <c:ptCount val="2"/>
                <c:pt idx="0">
                  <c:v>4.95</c:v>
                </c:pt>
                <c:pt idx="1">
                  <c:v>8.4</c:v>
                </c:pt>
              </c:numCache>
            </c:numRef>
          </c:val>
          <c:extLst>
            <c:ext xmlns:c16="http://schemas.microsoft.com/office/drawing/2014/chart" uri="{C3380CC4-5D6E-409C-BE32-E72D297353CC}">
              <c16:uniqueId val="{00000000-80D0-47FA-B6A1-F81240E4D151}"/>
            </c:ext>
          </c:extLst>
        </c:ser>
        <c:dLbls>
          <c:showLegendKey val="0"/>
          <c:showVal val="0"/>
          <c:showCatName val="0"/>
          <c:showSerName val="0"/>
          <c:showPercent val="0"/>
          <c:showBubbleSize val="0"/>
        </c:dLbls>
        <c:gapWidth val="25"/>
        <c:axId val="213333504"/>
        <c:axId val="213335040"/>
      </c:barChart>
      <c:catAx>
        <c:axId val="213333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13335040"/>
        <c:crosses val="autoZero"/>
        <c:auto val="1"/>
        <c:lblAlgn val="ctr"/>
        <c:lblOffset val="800"/>
        <c:noMultiLvlLbl val="0"/>
      </c:catAx>
      <c:valAx>
        <c:axId val="213335040"/>
        <c:scaling>
          <c:orientation val="minMax"/>
          <c:max val="50"/>
          <c:min val="0"/>
        </c:scaling>
        <c:delete val="1"/>
        <c:axPos val="t"/>
        <c:numFmt formatCode="General" sourceLinked="1"/>
        <c:majorTickMark val="out"/>
        <c:minorTickMark val="none"/>
        <c:tickLblPos val="nextTo"/>
        <c:crossAx val="21333350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Sheet1!$B$3:$B$4</c:f>
              <c:strCache>
                <c:ptCount val="2"/>
                <c:pt idx="0">
                  <c:v>National</c:v>
                </c:pt>
                <c:pt idx="1">
                  <c:v>Iloilo</c:v>
                </c:pt>
              </c:strCache>
            </c:strRef>
          </c:cat>
          <c:val>
            <c:numRef>
              <c:f>Sheet1!$C$3:$C$4</c:f>
              <c:numCache>
                <c:formatCode>General</c:formatCode>
                <c:ptCount val="2"/>
                <c:pt idx="0">
                  <c:v>3.9</c:v>
                </c:pt>
                <c:pt idx="1">
                  <c:v>6.1</c:v>
                </c:pt>
              </c:numCache>
            </c:numRef>
          </c:val>
          <c:extLst>
            <c:ext xmlns:c16="http://schemas.microsoft.com/office/drawing/2014/chart" uri="{C3380CC4-5D6E-409C-BE32-E72D297353CC}">
              <c16:uniqueId val="{00000000-EDAD-4D83-A34B-B10A53A0CB92}"/>
            </c:ext>
          </c:extLst>
        </c:ser>
        <c:dLbls>
          <c:showLegendKey val="0"/>
          <c:showVal val="0"/>
          <c:showCatName val="0"/>
          <c:showSerName val="0"/>
          <c:showPercent val="0"/>
          <c:showBubbleSize val="0"/>
        </c:dLbls>
        <c:gapWidth val="25"/>
        <c:axId val="213257216"/>
        <c:axId val="213275392"/>
      </c:barChart>
      <c:catAx>
        <c:axId val="21325721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13275392"/>
        <c:crosses val="autoZero"/>
        <c:auto val="1"/>
        <c:lblAlgn val="ctr"/>
        <c:lblOffset val="800"/>
        <c:noMultiLvlLbl val="0"/>
      </c:catAx>
      <c:valAx>
        <c:axId val="213275392"/>
        <c:scaling>
          <c:orientation val="minMax"/>
          <c:max val="50"/>
          <c:min val="0"/>
        </c:scaling>
        <c:delete val="1"/>
        <c:axPos val="t"/>
        <c:numFmt formatCode="General" sourceLinked="1"/>
        <c:majorTickMark val="out"/>
        <c:minorTickMark val="none"/>
        <c:tickLblPos val="nextTo"/>
        <c:crossAx val="213257216"/>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0.6281</cdr:x>
      <cdr:y>0.00476</cdr:y>
    </cdr:from>
    <cdr:to>
      <cdr:x>0.92562</cdr:x>
      <cdr:y>0.18043</cdr:y>
    </cdr:to>
    <cdr:sp macro="" textlink="">
      <cdr:nvSpPr>
        <cdr:cNvPr id="2" name="TextBox 1"/>
        <cdr:cNvSpPr txBox="1"/>
      </cdr:nvSpPr>
      <cdr:spPr>
        <a:xfrm xmlns:a="http://schemas.openxmlformats.org/drawingml/2006/main">
          <a:off x="5791201" y="18974"/>
          <a:ext cx="2743200" cy="6999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sz="2400" b="1" dirty="0">
              <a:solidFill>
                <a:srgbClr val="FF0000"/>
              </a:solidFill>
              <a:latin typeface="Arial" panose="020B0604020202020204" pitchFamily="34" charset="0"/>
              <a:cs typeface="Arial" panose="020B0604020202020204" pitchFamily="34" charset="0"/>
            </a:rPr>
            <a:t>418</a:t>
          </a:r>
          <a:r>
            <a:rPr lang="en-GB" sz="1400" b="1" dirty="0">
              <a:solidFill>
                <a:srgbClr val="FF0000"/>
              </a:solidFill>
              <a:latin typeface="Arial" panose="020B0604020202020204" pitchFamily="34" charset="0"/>
              <a:cs typeface="Arial" panose="020B0604020202020204" pitchFamily="34" charset="0"/>
            </a:rPr>
            <a:t>% increase</a:t>
          </a:r>
        </a:p>
        <a:p xmlns:a="http://schemas.openxmlformats.org/drawingml/2006/main">
          <a:pPr algn="r"/>
          <a:r>
            <a:rPr lang="en-GB" sz="1400" b="1" dirty="0">
              <a:solidFill>
                <a:schemeClr val="tx1"/>
              </a:solidFill>
              <a:latin typeface="Arial" panose="020B0604020202020204" pitchFamily="34" charset="0"/>
              <a:cs typeface="Arial" panose="020B0604020202020204" pitchFamily="34" charset="0"/>
            </a:rPr>
            <a:t>between 2010 and 2022</a:t>
          </a:r>
          <a:endParaRPr lang="en-GB" sz="1400" b="1" dirty="0">
            <a:solidFill>
              <a:srgbClr val="FF0000"/>
            </a:solidFill>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0.19677</cdr:x>
      <cdr:y>0.7931</cdr:y>
    </cdr:from>
    <cdr:to>
      <cdr:x>0.76716</cdr:x>
      <cdr:y>0.96814</cdr:y>
    </cdr:to>
    <cdr:sp macro="" textlink="">
      <cdr:nvSpPr>
        <cdr:cNvPr id="4" name="TextBox 1"/>
        <cdr:cNvSpPr txBox="1"/>
      </cdr:nvSpPr>
      <cdr:spPr>
        <a:xfrm xmlns:a="http://schemas.openxmlformats.org/drawingml/2006/main">
          <a:off x="2090738" y="3505200"/>
          <a:ext cx="6060472" cy="773578"/>
        </a:xfrm>
        <a:prstGeom xmlns:a="http://schemas.openxmlformats.org/drawingml/2006/main" prst="rect">
          <a:avLst/>
        </a:prstGeom>
        <a:ln xmlns:a="http://schemas.openxmlformats.org/drawingml/2006/main">
          <a:no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 Cebu city; </a:t>
          </a:r>
          <a:r>
            <a:rPr lang="en-US" sz="1100" b="0" dirty="0">
              <a:effectLst/>
              <a:latin typeface="Arial" pitchFamily="34" charset="0"/>
              <a:ea typeface="+mn-ea"/>
              <a:cs typeface="Arial" pitchFamily="34" charset="0"/>
            </a:rPr>
            <a:t>** Manila City; *** Quezon City</a:t>
          </a:r>
        </a:p>
        <a:p xmlns:a="http://schemas.openxmlformats.org/drawingml/2006/main">
          <a:r>
            <a:rPr lang="en-US" sz="1100" b="0" dirty="0">
              <a:latin typeface="Arial" pitchFamily="34" charset="0"/>
              <a:cs typeface="Arial" pitchFamily="34" charset="0"/>
            </a:rPr>
            <a:t>FFSW = Freelance</a:t>
          </a:r>
          <a:r>
            <a:rPr lang="en-US" sz="1100" b="0" baseline="0" dirty="0">
              <a:latin typeface="Arial" pitchFamily="34" charset="0"/>
              <a:cs typeface="Arial" pitchFamily="34" charset="0"/>
            </a:rPr>
            <a:t> female sex workers (average for 9 sites)</a:t>
          </a:r>
        </a:p>
        <a:p xmlns:a="http://schemas.openxmlformats.org/drawingml/2006/main">
          <a:r>
            <a:rPr lang="en-US" sz="1100" b="0" baseline="0" dirty="0">
              <a:latin typeface="Arial" pitchFamily="34" charset="0"/>
              <a:cs typeface="Arial" pitchFamily="34" charset="0"/>
            </a:rPr>
            <a:t>RFSW = Female sex workers in registered entertainment establishments</a:t>
          </a:r>
        </a:p>
        <a:p xmlns:a="http://schemas.openxmlformats.org/drawingml/2006/main">
          <a:r>
            <a:rPr lang="en-US" sz="1100" b="0" baseline="0" dirty="0">
              <a:latin typeface="Arial" pitchFamily="34" charset="0"/>
              <a:cs typeface="Arial" pitchFamily="34" charset="0"/>
            </a:rPr>
            <a:t>M/TSM= Male or transgender who have sex with men</a:t>
          </a:r>
        </a:p>
      </cdr:txBody>
    </cdr:sp>
  </cdr:relSizeAnchor>
</c:userShapes>
</file>

<file path=ppt/drawings/drawing11.xml><?xml version="1.0" encoding="utf-8"?>
<c:userShapes xmlns:c="http://schemas.openxmlformats.org/drawingml/2006/chart">
  <cdr:relSizeAnchor xmlns:cdr="http://schemas.openxmlformats.org/drawingml/2006/chartDrawing">
    <cdr:from>
      <cdr:x>0.05645</cdr:x>
      <cdr:y>0.73994</cdr:y>
    </cdr:from>
    <cdr:to>
      <cdr:x>0.99825</cdr:x>
      <cdr:y>0.96995</cdr:y>
    </cdr:to>
    <cdr:sp macro="" textlink="">
      <cdr:nvSpPr>
        <cdr:cNvPr id="3" name="TextBox 1"/>
        <cdr:cNvSpPr txBox="1"/>
      </cdr:nvSpPr>
      <cdr:spPr>
        <a:xfrm xmlns:a="http://schemas.openxmlformats.org/drawingml/2006/main">
          <a:off x="533400" y="3429000"/>
          <a:ext cx="8898880" cy="1065938"/>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lumMod val="65000"/>
            </a:sysClr>
          </a:solidFill>
          <a:prstDash val="dash"/>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50" b="0" dirty="0">
              <a:latin typeface="Arial" pitchFamily="34" charset="0"/>
              <a:cs typeface="Arial" pitchFamily="34" charset="0"/>
            </a:rPr>
            <a:t>* FSW in Registered Entertainment Establishments ( average for 17 sites in 2011,</a:t>
          </a:r>
          <a:r>
            <a:rPr lang="en-US" sz="1050" b="0" baseline="0" dirty="0">
              <a:latin typeface="Arial" pitchFamily="34" charset="0"/>
              <a:cs typeface="Arial" pitchFamily="34" charset="0"/>
            </a:rPr>
            <a:t> </a:t>
          </a:r>
          <a:r>
            <a:rPr lang="en-US" sz="1050" b="0" dirty="0">
              <a:latin typeface="Arial" pitchFamily="34" charset="0"/>
              <a:cs typeface="Arial" pitchFamily="34" charset="0"/>
            </a:rPr>
            <a:t>10 sites in 2013, </a:t>
          </a:r>
          <a:r>
            <a:rPr lang="en-US" sz="1100" b="0" dirty="0">
              <a:solidFill>
                <a:schemeClr val="dk1"/>
              </a:solidFill>
              <a:effectLst/>
              <a:latin typeface="+mn-lt"/>
              <a:ea typeface="+mn-ea"/>
              <a:cs typeface="+mn-cs"/>
            </a:rPr>
            <a:t>and only Manila City in 2015</a:t>
          </a:r>
          <a:r>
            <a:rPr lang="en-US" sz="1050" b="0" dirty="0">
              <a:latin typeface="Arial" pitchFamily="34" charset="0"/>
              <a:cs typeface="Arial" pitchFamily="34" charset="0"/>
            </a:rPr>
            <a:t>)</a:t>
          </a:r>
        </a:p>
        <a:p xmlns:a="http://schemas.openxmlformats.org/drawingml/2006/main">
          <a:r>
            <a:rPr lang="en-US" sz="1050" b="0" dirty="0">
              <a:latin typeface="Arial" pitchFamily="34" charset="0"/>
              <a:cs typeface="Arial" pitchFamily="34" charset="0"/>
            </a:rPr>
            <a:t>** Average for 4 sites in 2011, Cebu City in 2013 and 2015</a:t>
          </a:r>
        </a:p>
        <a:p xmlns:a="http://schemas.openxmlformats.org/drawingml/2006/main">
          <a:r>
            <a:rPr lang="en-US" sz="1050" b="0" dirty="0">
              <a:latin typeface="Arial" pitchFamily="34" charset="0"/>
              <a:cs typeface="Arial" pitchFamily="34" charset="0"/>
            </a:rPr>
            <a:t>*** Average for 18 sites in 2011,</a:t>
          </a:r>
          <a:r>
            <a:rPr lang="en-US" sz="1050" b="0" baseline="0" dirty="0">
              <a:latin typeface="Arial" pitchFamily="34" charset="0"/>
              <a:cs typeface="Arial" pitchFamily="34" charset="0"/>
            </a:rPr>
            <a:t> </a:t>
          </a:r>
          <a:r>
            <a:rPr lang="en-US" sz="1050" b="0" dirty="0">
              <a:latin typeface="Arial" pitchFamily="34" charset="0"/>
              <a:cs typeface="Arial" pitchFamily="34" charset="0"/>
            </a:rPr>
            <a:t>21 sites in 2013, 35 sites</a:t>
          </a:r>
          <a:r>
            <a:rPr lang="en-US" sz="1050" b="0" baseline="0" dirty="0">
              <a:latin typeface="Arial" pitchFamily="34" charset="0"/>
              <a:cs typeface="Arial" pitchFamily="34" charset="0"/>
            </a:rPr>
            <a:t> in 2015, and 11 sites in 2018. 2015 and 2018 had mixed samples of MSM and TG </a:t>
          </a:r>
        </a:p>
        <a:p xmlns:a="http://schemas.openxmlformats.org/drawingml/2006/main">
          <a:r>
            <a:rPr lang="en-US" sz="1100" b="0" dirty="0">
              <a:solidFill>
                <a:sysClr val="windowText" lastClr="000000"/>
              </a:solidFill>
              <a:effectLst/>
              <a:latin typeface="Arial"/>
              <a:ea typeface="+mn-ea"/>
              <a:cs typeface="+mn-cs"/>
            </a:rPr>
            <a:t># Male Entertainment Establishment Workers (only Quezon City in 2011, average </a:t>
          </a:r>
          <a:r>
            <a:rPr lang="en-US" sz="1100" b="0" baseline="0" dirty="0">
              <a:solidFill>
                <a:sysClr val="windowText" lastClr="000000"/>
              </a:solidFill>
              <a:effectLst/>
              <a:latin typeface="Arial"/>
              <a:ea typeface="+mn-ea"/>
              <a:cs typeface="+mn-cs"/>
            </a:rPr>
            <a:t>for 3 sites in 2013, and 4 sites in 2015)</a:t>
          </a:r>
          <a:endParaRPr lang="th-TH" sz="1050" b="0" dirty="0">
            <a:effectLst/>
          </a:endParaRPr>
        </a:p>
        <a:p xmlns:a="http://schemas.openxmlformats.org/drawingml/2006/main">
          <a:r>
            <a:rPr lang="en-US" sz="1050" b="0" dirty="0">
              <a:latin typeface="Arial" pitchFamily="34" charset="0"/>
              <a:cs typeface="Arial" pitchFamily="34" charset="0"/>
            </a:rPr>
            <a:t>## Freelance FSWs (average for 18 sites in 2011,</a:t>
          </a:r>
          <a:r>
            <a:rPr lang="en-US" sz="1050" b="0" baseline="0" dirty="0">
              <a:latin typeface="Arial" pitchFamily="34" charset="0"/>
              <a:cs typeface="Arial" pitchFamily="34" charset="0"/>
            </a:rPr>
            <a:t> </a:t>
          </a:r>
          <a:r>
            <a:rPr lang="en-US" sz="1050" b="0" dirty="0">
              <a:latin typeface="Arial" pitchFamily="34" charset="0"/>
              <a:cs typeface="Arial" pitchFamily="34" charset="0"/>
            </a:rPr>
            <a:t>9 sites in 2013, </a:t>
          </a:r>
          <a:r>
            <a:rPr lang="en-US" sz="1100" b="0" dirty="0">
              <a:solidFill>
                <a:schemeClr val="dk1"/>
              </a:solidFill>
              <a:effectLst/>
              <a:latin typeface="Arial" panose="020B0604020202020204" pitchFamily="34" charset="0"/>
              <a:cs typeface="Arial" panose="020B0604020202020204" pitchFamily="34" charset="0"/>
            </a:rPr>
            <a:t>only Cebu City in 2015, and 10 sites in 2018</a:t>
          </a:r>
          <a:r>
            <a:rPr lang="en-US" sz="1050" b="0" dirty="0">
              <a:latin typeface="Arial" pitchFamily="34" charset="0"/>
              <a:cs typeface="Arial" pitchFamily="34" charset="0"/>
            </a:rPr>
            <a:t>)</a:t>
          </a:r>
        </a:p>
        <a:p xmlns:a="http://schemas.openxmlformats.org/drawingml/2006/main">
          <a:r>
            <a:rPr lang="en-US" sz="1050" b="0" dirty="0">
              <a:latin typeface="Arial" pitchFamily="34" charset="0"/>
              <a:cs typeface="Arial" pitchFamily="34" charset="0"/>
            </a:rPr>
            <a:t>### TG SW in Cebu City (2013) and TG women in Cebu City (2015)</a:t>
          </a:r>
        </a:p>
        <a:p xmlns:a="http://schemas.openxmlformats.org/drawingml/2006/main">
          <a:endParaRPr lang="en-US" sz="1050" b="1" dirty="0">
            <a:latin typeface="Arial" pitchFamily="34" charset="0"/>
            <a:cs typeface="Arial" pitchFamily="34" charset="0"/>
          </a:endParaRPr>
        </a:p>
        <a:p xmlns:a="http://schemas.openxmlformats.org/drawingml/2006/main">
          <a:endParaRPr lang="th-TH" sz="1050" b="1" dirty="0">
            <a:latin typeface="Arial"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0.05254</cdr:x>
      <cdr:y>0.84661</cdr:y>
    </cdr:from>
    <cdr:to>
      <cdr:x>0.98243</cdr:x>
      <cdr:y>1</cdr:y>
    </cdr:to>
    <cdr:sp macro="" textlink="">
      <cdr:nvSpPr>
        <cdr:cNvPr id="2" name="TextBox 1"/>
        <cdr:cNvSpPr txBox="1"/>
      </cdr:nvSpPr>
      <cdr:spPr>
        <a:xfrm xmlns:a="http://schemas.openxmlformats.org/drawingml/2006/main">
          <a:off x="572481" y="3741693"/>
          <a:ext cx="10132640" cy="677907"/>
        </a:xfrm>
        <a:prstGeom xmlns:a="http://schemas.openxmlformats.org/drawingml/2006/main" prst="rect">
          <a:avLst/>
        </a:prstGeom>
        <a:ln xmlns:a="http://schemas.openxmlformats.org/drawingml/2006/main">
          <a:solidFill>
            <a:schemeClr val="bg1">
              <a:lumMod val="65000"/>
            </a:schemeClr>
          </a:solidFill>
          <a:prstDash val="dashDot"/>
        </a:ln>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itchFamily="34" charset="0"/>
              <a:cs typeface="Arial" pitchFamily="34" charset="0"/>
            </a:rPr>
            <a:t>MEWs = Male entertainment establishment workers;  M/TSM</a:t>
          </a:r>
          <a:r>
            <a:rPr lang="en-US" sz="1200" baseline="0" dirty="0">
              <a:latin typeface="Arial" pitchFamily="34" charset="0"/>
              <a:cs typeface="Arial" pitchFamily="34" charset="0"/>
            </a:rPr>
            <a:t> = Male and transgender women who have sex with males</a:t>
          </a:r>
        </a:p>
        <a:p xmlns:a="http://schemas.openxmlformats.org/drawingml/2006/main">
          <a:r>
            <a:rPr lang="en-US" sz="1200" baseline="0" dirty="0">
              <a:latin typeface="Arial" pitchFamily="34" charset="0"/>
              <a:cs typeface="Arial" pitchFamily="34" charset="0"/>
            </a:rPr>
            <a:t># Female sex workers in registered establishments;  ## Freelance female sex workers;  </a:t>
          </a:r>
        </a:p>
        <a:p xmlns:a="http://schemas.openxmlformats.org/drawingml/2006/main">
          <a:r>
            <a:rPr lang="en-US" sz="1200" baseline="0" dirty="0">
              <a:latin typeface="Arial" pitchFamily="34" charset="0"/>
              <a:cs typeface="Arial" pitchFamily="34" charset="0"/>
            </a:rPr>
            <a:t>* Male PWID;  ** Female PWID</a:t>
          </a:r>
          <a:endParaRPr lang="th-TH" sz="1200" dirty="0">
            <a:latin typeface="Arial"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0.125</cdr:x>
      <cdr:y>0.87239</cdr:y>
    </cdr:from>
    <cdr:to>
      <cdr:x>0.77331</cdr:x>
      <cdr:y>0.98376</cdr:y>
    </cdr:to>
    <cdr:sp macro="" textlink="">
      <cdr:nvSpPr>
        <cdr:cNvPr id="2" name="TextBox 1"/>
        <cdr:cNvSpPr txBox="1"/>
      </cdr:nvSpPr>
      <cdr:spPr>
        <a:xfrm xmlns:a="http://schemas.openxmlformats.org/drawingml/2006/main">
          <a:off x="1066800" y="3581400"/>
          <a:ext cx="5532937" cy="457200"/>
        </a:xfrm>
        <a:prstGeom xmlns:a="http://schemas.openxmlformats.org/drawingml/2006/main" prst="rect">
          <a:avLst/>
        </a:prstGeom>
        <a:ln xmlns:a="http://schemas.openxmlformats.org/drawingml/2006/main">
          <a:solidFill>
            <a:schemeClr val="bg1">
              <a:lumMod val="65000"/>
            </a:schemeClr>
          </a:solidFill>
          <a:prstDash val="lgDash"/>
        </a:ln>
      </cdr:spPr>
      <cdr:txBody>
        <a:bodyPr xmlns:a="http://schemas.openxmlformats.org/drawingml/2006/main" vertOverflow="clip" wrap="square" rtlCol="0"/>
        <a:lstStyle xmlns:a="http://schemas.openxmlformats.org/drawingml/2006/main"/>
        <a:p xmlns:a="http://schemas.openxmlformats.org/drawingml/2006/main">
          <a:r>
            <a:rPr lang="en-US" sz="1100" b="0">
              <a:effectLst/>
              <a:latin typeface="Arial" pitchFamily="34" charset="0"/>
              <a:ea typeface="+mn-ea"/>
              <a:cs typeface="Arial" pitchFamily="34" charset="0"/>
            </a:rPr>
            <a:t>* In</a:t>
          </a:r>
          <a:r>
            <a:rPr lang="en-US" sz="1100" b="0" baseline="0">
              <a:effectLst/>
              <a:latin typeface="Arial" pitchFamily="34" charset="0"/>
              <a:ea typeface="+mn-ea"/>
              <a:cs typeface="Arial" pitchFamily="34" charset="0"/>
            </a:rPr>
            <a:t> 2015 and 2018, survey included a mixed sample of MSM and TG</a:t>
          </a:r>
        </a:p>
        <a:p xmlns:a="http://schemas.openxmlformats.org/drawingml/2006/main">
          <a:r>
            <a:rPr lang="en-US" sz="1100">
              <a:effectLst/>
              <a:latin typeface="Arial" panose="020B0604020202020204" pitchFamily="34" charset="0"/>
              <a:ea typeface="+mn-ea"/>
              <a:cs typeface="Arial" panose="020B0604020202020204" pitchFamily="34" charset="0"/>
            </a:rPr>
            <a:t>MEWs = Male entertainment establishment workers</a:t>
          </a:r>
          <a:endParaRPr lang="th-TH" sz="1100" b="0">
            <a:effectLst/>
            <a:latin typeface="Arial"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0.04649</cdr:x>
      <cdr:y>0.87367</cdr:y>
    </cdr:from>
    <cdr:to>
      <cdr:x>0.97638</cdr:x>
      <cdr:y>0.99752</cdr:y>
    </cdr:to>
    <cdr:sp macro="" textlink="">
      <cdr:nvSpPr>
        <cdr:cNvPr id="2" name="TextBox 1"/>
        <cdr:cNvSpPr txBox="1"/>
      </cdr:nvSpPr>
      <cdr:spPr>
        <a:xfrm xmlns:a="http://schemas.openxmlformats.org/drawingml/2006/main">
          <a:off x="375049" y="4199336"/>
          <a:ext cx="7500938" cy="595313"/>
        </a:xfrm>
        <a:prstGeom xmlns:a="http://schemas.openxmlformats.org/drawingml/2006/main" prst="rect">
          <a:avLst/>
        </a:prstGeom>
        <a:ln xmlns:a="http://schemas.openxmlformats.org/drawingml/2006/main">
          <a:solidFill>
            <a:schemeClr val="bg1">
              <a:lumMod val="65000"/>
            </a:schemeClr>
          </a:solidFill>
          <a:prstDash val="dashDot"/>
        </a:ln>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itchFamily="34" charset="0"/>
              <a:cs typeface="Arial" pitchFamily="34" charset="0"/>
            </a:rPr>
            <a:t>MEWs = Male entertainment establishment workers;  M/TSM</a:t>
          </a:r>
          <a:r>
            <a:rPr lang="en-US" sz="1200" baseline="0" dirty="0">
              <a:latin typeface="Arial" pitchFamily="34" charset="0"/>
              <a:cs typeface="Arial" pitchFamily="34" charset="0"/>
            </a:rPr>
            <a:t> = Male or transgender who have sex with men</a:t>
          </a:r>
        </a:p>
        <a:p xmlns:a="http://schemas.openxmlformats.org/drawingml/2006/main">
          <a:r>
            <a:rPr lang="en-US" sz="1200" baseline="0" dirty="0">
              <a:latin typeface="Arial" pitchFamily="34" charset="0"/>
              <a:cs typeface="Arial" pitchFamily="34" charset="0"/>
            </a:rPr>
            <a:t>FFSW = Freelance female sex workers;  * Male PWID;  ** Female PWID</a:t>
          </a:r>
          <a:endParaRPr lang="th-TH" sz="1200" dirty="0">
            <a:latin typeface="Arial"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0.906</cdr:y>
    </cdr:from>
    <cdr:to>
      <cdr:x>1</cdr:x>
      <cdr:y>1</cdr:y>
    </cdr:to>
    <cdr:sp macro="" textlink="">
      <cdr:nvSpPr>
        <cdr:cNvPr id="2" name="TextBox 1">
          <a:extLst xmlns:a="http://schemas.openxmlformats.org/drawingml/2006/main">
            <a:ext uri="{FF2B5EF4-FFF2-40B4-BE49-F238E27FC236}">
              <a16:creationId xmlns:a16="http://schemas.microsoft.com/office/drawing/2014/main" id="{47F9C807-D270-421D-B538-ACD56BA5D6BB}"/>
            </a:ext>
          </a:extLst>
        </cdr:cNvPr>
        <cdr:cNvSpPr txBox="1"/>
      </cdr:nvSpPr>
      <cdr:spPr>
        <a:xfrm xmlns:a="http://schemas.openxmlformats.org/drawingml/2006/main">
          <a:off x="0" y="3763963"/>
          <a:ext cx="9309101" cy="390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t>*Tested in the past 12 months and know their status; also includes those who know they are HIV-positive even if their last test was more than 12 months ago</a:t>
          </a:r>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0.31045</cdr:x>
      <cdr:y>0.92554</cdr:y>
    </cdr:from>
    <cdr:to>
      <cdr:x>0.74716</cdr:x>
      <cdr:y>0.98532</cdr:y>
    </cdr:to>
    <cdr:sp macro="" textlink="">
      <cdr:nvSpPr>
        <cdr:cNvPr id="2" name="TextBox 1"/>
        <cdr:cNvSpPr txBox="1"/>
      </cdr:nvSpPr>
      <cdr:spPr>
        <a:xfrm xmlns:a="http://schemas.openxmlformats.org/drawingml/2006/main">
          <a:off x="3087170" y="4284457"/>
          <a:ext cx="4342689" cy="2767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pitchFamily="34" charset="0"/>
              <a:cs typeface="Arial" pitchFamily="34" charset="0"/>
            </a:rPr>
            <a:t>M/TSM = Males &amp; transgender women</a:t>
          </a:r>
          <a:r>
            <a:rPr lang="en-US" sz="1100" baseline="0" dirty="0">
              <a:latin typeface="Arial" pitchFamily="34" charset="0"/>
              <a:cs typeface="Arial" pitchFamily="34" charset="0"/>
            </a:rPr>
            <a:t> who have sex with males</a:t>
          </a:r>
          <a:endParaRPr lang="th-TH" sz="1100" dirty="0">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0.06703</cdr:x>
      <cdr:y>0.81341</cdr:y>
    </cdr:from>
    <cdr:to>
      <cdr:x>0.99852</cdr:x>
      <cdr:y>0.98827</cdr:y>
    </cdr:to>
    <cdr:sp macro="" textlink="">
      <cdr:nvSpPr>
        <cdr:cNvPr id="2" name="TextBox 1"/>
        <cdr:cNvSpPr txBox="1"/>
      </cdr:nvSpPr>
      <cdr:spPr>
        <a:xfrm xmlns:a="http://schemas.openxmlformats.org/drawingml/2006/main">
          <a:off x="546522" y="3266956"/>
          <a:ext cx="7594811" cy="702308"/>
        </a:xfrm>
        <a:prstGeom xmlns:a="http://schemas.openxmlformats.org/drawingml/2006/main" prst="rect">
          <a:avLst/>
        </a:prstGeom>
        <a:ln xmlns:a="http://schemas.openxmlformats.org/drawingml/2006/main">
          <a:solidFill>
            <a:schemeClr val="bg1">
              <a:lumMod val="65000"/>
            </a:schemeClr>
          </a:solidFill>
          <a:prstDash val="dashDot"/>
        </a:ln>
      </cdr:spPr>
      <cdr:txBody>
        <a:bodyPr xmlns:a="http://schemas.openxmlformats.org/drawingml/2006/main" vertOverflow="clip" wrap="square" rtlCol="0"/>
        <a:lstStyle xmlns:a="http://schemas.openxmlformats.org/drawingml/2006/main"/>
        <a:p xmlns:a="http://schemas.openxmlformats.org/drawingml/2006/main">
          <a:r>
            <a:rPr lang="en-US" sz="1050" dirty="0">
              <a:latin typeface="Arial" pitchFamily="34" charset="0"/>
              <a:cs typeface="Arial" pitchFamily="34" charset="0"/>
            </a:rPr>
            <a:t>* Data from the 2015 IHBSS have been adjusted  using</a:t>
          </a:r>
          <a:r>
            <a:rPr lang="en-US" sz="1050" baseline="0" dirty="0">
              <a:latin typeface="Arial" pitchFamily="34" charset="0"/>
              <a:cs typeface="Arial" pitchFamily="34" charset="0"/>
            </a:rPr>
            <a:t>  Time Location Sampling (TLS) weights and is not directly comparable to previous IHBSS rounds. </a:t>
          </a:r>
        </a:p>
        <a:p xmlns:a="http://schemas.openxmlformats.org/drawingml/2006/main">
          <a:r>
            <a:rPr lang="en-US" sz="1050" baseline="0" dirty="0">
              <a:latin typeface="Arial" pitchFamily="34" charset="0"/>
              <a:cs typeface="Arial" pitchFamily="34" charset="0"/>
            </a:rPr>
            <a:t>NOTE: Data may not reflect national figures, but represent locations sampled in each round</a:t>
          </a:r>
          <a:endParaRPr lang="th-TH" sz="1050"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0.19767</cdr:x>
      <cdr:y>0.92699</cdr:y>
    </cdr:from>
    <cdr:to>
      <cdr:x>0.73127</cdr:x>
      <cdr:y>0.99779</cdr:y>
    </cdr:to>
    <cdr:sp macro="" textlink="">
      <cdr:nvSpPr>
        <cdr:cNvPr id="2" name="TextBox 1"/>
        <cdr:cNvSpPr txBox="1"/>
      </cdr:nvSpPr>
      <cdr:spPr>
        <a:xfrm xmlns:a="http://schemas.openxmlformats.org/drawingml/2006/main">
          <a:off x="1457325" y="3990975"/>
          <a:ext cx="393382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Female PWID;     * Male PWID</a:t>
          </a:r>
          <a:endParaRPr lang="th-TH" sz="1100"/>
        </a:p>
      </cdr:txBody>
    </cdr:sp>
  </cdr:relSizeAnchor>
</c:userShapes>
</file>

<file path=ppt/drawings/drawing5.xml><?xml version="1.0" encoding="utf-8"?>
<c:userShapes xmlns:c="http://schemas.openxmlformats.org/drawingml/2006/chart">
  <cdr:relSizeAnchor xmlns:cdr="http://schemas.openxmlformats.org/drawingml/2006/chartDrawing">
    <cdr:from>
      <cdr:x>0.07312</cdr:x>
      <cdr:y>0.88263</cdr:y>
    </cdr:from>
    <cdr:to>
      <cdr:x>0.79877</cdr:x>
      <cdr:y>0.98126</cdr:y>
    </cdr:to>
    <cdr:sp macro="" textlink="">
      <cdr:nvSpPr>
        <cdr:cNvPr id="3" name="TextBox 1"/>
        <cdr:cNvSpPr txBox="1"/>
      </cdr:nvSpPr>
      <cdr:spPr>
        <a:xfrm xmlns:a="http://schemas.openxmlformats.org/drawingml/2006/main">
          <a:off x="453401" y="3581400"/>
          <a:ext cx="4499599" cy="400210"/>
        </a:xfrm>
        <a:prstGeom xmlns:a="http://schemas.openxmlformats.org/drawingml/2006/main" prst="rect">
          <a:avLst/>
        </a:prstGeom>
        <a:ln xmlns:a="http://schemas.openxmlformats.org/drawingml/2006/main">
          <a:solidFill>
            <a:srgbClr val="00AEEF"/>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0" dirty="0">
              <a:latin typeface="Arial" pitchFamily="34" charset="0"/>
              <a:cs typeface="Arial" pitchFamily="34" charset="0"/>
            </a:rPr>
            <a:t>FFSW = Freelance</a:t>
          </a:r>
          <a:r>
            <a:rPr lang="en-US" sz="1050" b="0" baseline="0" dirty="0">
              <a:latin typeface="Arial" pitchFamily="34" charset="0"/>
              <a:cs typeface="Arial" pitchFamily="34" charset="0"/>
            </a:rPr>
            <a:t> female sex workers</a:t>
          </a:r>
        </a:p>
        <a:p xmlns:a="http://schemas.openxmlformats.org/drawingml/2006/main">
          <a:r>
            <a:rPr lang="en-US" sz="1050" b="0" baseline="0" dirty="0">
              <a:latin typeface="Arial" pitchFamily="34" charset="0"/>
              <a:cs typeface="Arial" pitchFamily="34" charset="0"/>
            </a:rPr>
            <a:t>RFSW = Female sex workers in registered entertainment establishments</a:t>
          </a:r>
        </a:p>
        <a:p xmlns:a="http://schemas.openxmlformats.org/drawingml/2006/main">
          <a:endParaRPr lang="th-TH" sz="1050" b="1" dirty="0">
            <a:latin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0.64764</cdr:x>
      <cdr:y>0.8359</cdr:y>
    </cdr:from>
    <cdr:to>
      <cdr:x>1</cdr:x>
      <cdr:y>0.98915</cdr:y>
    </cdr:to>
    <cdr:sp macro="" textlink="">
      <cdr:nvSpPr>
        <cdr:cNvPr id="2" name="TextBox 1"/>
        <cdr:cNvSpPr txBox="1"/>
      </cdr:nvSpPr>
      <cdr:spPr>
        <a:xfrm xmlns:a="http://schemas.openxmlformats.org/drawingml/2006/main">
          <a:off x="6022297" y="3505200"/>
          <a:ext cx="3276601" cy="6426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t>* with the last 3 anal sex partners in the last 12 months</a:t>
          </a:r>
        </a:p>
      </cdr:txBody>
    </cdr:sp>
  </cdr:relSizeAnchor>
</c:userShapes>
</file>

<file path=ppt/drawings/drawing7.xml><?xml version="1.0" encoding="utf-8"?>
<c:userShapes xmlns:c="http://schemas.openxmlformats.org/drawingml/2006/chart">
  <cdr:relSizeAnchor xmlns:cdr="http://schemas.openxmlformats.org/drawingml/2006/chartDrawing">
    <cdr:from>
      <cdr:x>0.28155</cdr:x>
      <cdr:y>0.92308</cdr:y>
    </cdr:from>
    <cdr:to>
      <cdr:x>0.75728</cdr:x>
      <cdr:y>0.98077</cdr:y>
    </cdr:to>
    <cdr:sp macro="" textlink="">
      <cdr:nvSpPr>
        <cdr:cNvPr id="2" name="TextBox 1"/>
        <cdr:cNvSpPr txBox="1"/>
      </cdr:nvSpPr>
      <cdr:spPr>
        <a:xfrm xmlns:a="http://schemas.openxmlformats.org/drawingml/2006/main">
          <a:off x="2209800" y="3657601"/>
          <a:ext cx="3733800" cy="228600"/>
        </a:xfrm>
        <a:prstGeom xmlns:a="http://schemas.openxmlformats.org/drawingml/2006/main" prst="rect">
          <a:avLst/>
        </a:prstGeom>
        <a:ln xmlns:a="http://schemas.openxmlformats.org/drawingml/2006/main">
          <a:solidFill>
            <a:srgbClr val="FF0000"/>
          </a:solidFill>
          <a:prstDash val="sysDash"/>
        </a:ln>
      </cdr:spPr>
      <cdr:txBody>
        <a:bodyPr xmlns:a="http://schemas.openxmlformats.org/drawingml/2006/main" vertOverflow="clip" wrap="square" rtlCol="0"/>
        <a:lstStyle xmlns:a="http://schemas.openxmlformats.org/drawingml/2006/main"/>
        <a:p xmlns:a="http://schemas.openxmlformats.org/drawingml/2006/main">
          <a:pPr algn="ctr"/>
          <a:r>
            <a:rPr lang="en-US" sz="1050" dirty="0">
              <a:latin typeface="Arial" pitchFamily="34" charset="0"/>
              <a:cs typeface="Arial" pitchFamily="34" charset="0"/>
            </a:rPr>
            <a:t>* in the last 12 months;    ** in the last month</a:t>
          </a:r>
          <a:endParaRPr lang="th-TH" sz="1050" dirty="0">
            <a:latin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0.33429</cdr:x>
      <cdr:y>0.08791</cdr:y>
    </cdr:from>
    <cdr:to>
      <cdr:x>0.77233</cdr:x>
      <cdr:y>0.17857</cdr:y>
    </cdr:to>
    <cdr:sp macro="" textlink="">
      <cdr:nvSpPr>
        <cdr:cNvPr id="2" name="TextBox 1"/>
        <cdr:cNvSpPr txBox="1"/>
      </cdr:nvSpPr>
      <cdr:spPr>
        <a:xfrm xmlns:a="http://schemas.openxmlformats.org/drawingml/2006/main">
          <a:off x="2209800" y="304800"/>
          <a:ext cx="2895600" cy="314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9.xml><?xml version="1.0" encoding="utf-8"?>
<c:userShapes xmlns:c="http://schemas.openxmlformats.org/drawingml/2006/chart">
  <cdr:relSizeAnchor xmlns:cdr="http://schemas.openxmlformats.org/drawingml/2006/chartDrawing">
    <cdr:from>
      <cdr:x>0.1349</cdr:x>
      <cdr:y>0.87003</cdr:y>
    </cdr:from>
    <cdr:to>
      <cdr:x>0.92366</cdr:x>
      <cdr:y>0.99936</cdr:y>
    </cdr:to>
    <cdr:sp macro="" textlink="">
      <cdr:nvSpPr>
        <cdr:cNvPr id="2" name="TextBox 1"/>
        <cdr:cNvSpPr txBox="1"/>
      </cdr:nvSpPr>
      <cdr:spPr>
        <a:xfrm xmlns:a="http://schemas.openxmlformats.org/drawingml/2006/main">
          <a:off x="933449" y="3524250"/>
          <a:ext cx="5457825"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itchFamily="34" charset="0"/>
              <a:cs typeface="Arial" pitchFamily="34" charset="0"/>
            </a:rPr>
            <a:t>MEWs = Male entertainment establishment workers</a:t>
          </a:r>
        </a:p>
        <a:p xmlns:a="http://schemas.openxmlformats.org/drawingml/2006/main">
          <a:r>
            <a:rPr lang="en-US" sz="1200" dirty="0">
              <a:latin typeface="Arial" pitchFamily="34" charset="0"/>
              <a:cs typeface="Arial" pitchFamily="34" charset="0"/>
            </a:rPr>
            <a:t>M/TSM = Males &amp; transgender women who have sex with males</a:t>
          </a:r>
          <a:endParaRPr lang="th-TH" sz="1200"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2446" tIns="46223" rIns="92446" bIns="46223" rtlCol="0"/>
          <a:lstStyle>
            <a:lvl1pPr algn="r">
              <a:defRPr sz="1200"/>
            </a:lvl1pPr>
          </a:lstStyle>
          <a:p>
            <a:fld id="{263A4D19-E788-4915-926C-DCFADFD0DB7A}" type="datetimeFigureOut">
              <a:rPr lang="en-US" smtClean="0"/>
              <a:t>24/03/2024</a:t>
            </a:fld>
            <a:endParaRPr lang="en-US"/>
          </a:p>
        </p:txBody>
      </p:sp>
      <p:sp>
        <p:nvSpPr>
          <p:cNvPr id="4" name="Slide Image Placeholder 3"/>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2446" tIns="46223" rIns="92446" bIns="46223"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452" rtl="0" eaLnBrk="1" latinLnBrk="0" hangingPunct="1">
      <a:defRPr sz="1200" kern="1200">
        <a:solidFill>
          <a:schemeClr val="tx1"/>
        </a:solidFill>
        <a:latin typeface="+mn-lt"/>
        <a:ea typeface="+mn-ea"/>
        <a:cs typeface="+mn-cs"/>
      </a:defRPr>
    </a:lvl1pPr>
    <a:lvl2pPr marL="455729" algn="l" defTabSz="911452" rtl="0" eaLnBrk="1" latinLnBrk="0" hangingPunct="1">
      <a:defRPr sz="1200" kern="1200">
        <a:solidFill>
          <a:schemeClr val="tx1"/>
        </a:solidFill>
        <a:latin typeface="+mn-lt"/>
        <a:ea typeface="+mn-ea"/>
        <a:cs typeface="+mn-cs"/>
      </a:defRPr>
    </a:lvl2pPr>
    <a:lvl3pPr marL="911452" algn="l" defTabSz="911452" rtl="0" eaLnBrk="1" latinLnBrk="0" hangingPunct="1">
      <a:defRPr sz="1200" kern="1200">
        <a:solidFill>
          <a:schemeClr val="tx1"/>
        </a:solidFill>
        <a:latin typeface="+mn-lt"/>
        <a:ea typeface="+mn-ea"/>
        <a:cs typeface="+mn-cs"/>
      </a:defRPr>
    </a:lvl3pPr>
    <a:lvl4pPr marL="1367180" algn="l" defTabSz="911452" rtl="0" eaLnBrk="1" latinLnBrk="0" hangingPunct="1">
      <a:defRPr sz="1200" kern="1200">
        <a:solidFill>
          <a:schemeClr val="tx1"/>
        </a:solidFill>
        <a:latin typeface="+mn-lt"/>
        <a:ea typeface="+mn-ea"/>
        <a:cs typeface="+mn-cs"/>
      </a:defRPr>
    </a:lvl4pPr>
    <a:lvl5pPr marL="1822881" algn="l" defTabSz="911452" rtl="0" eaLnBrk="1" latinLnBrk="0" hangingPunct="1">
      <a:defRPr sz="1200" kern="1200">
        <a:solidFill>
          <a:schemeClr val="tx1"/>
        </a:solidFill>
        <a:latin typeface="+mn-lt"/>
        <a:ea typeface="+mn-ea"/>
        <a:cs typeface="+mn-cs"/>
      </a:defRPr>
    </a:lvl5pPr>
    <a:lvl6pPr marL="2278624" algn="l" defTabSz="911452" rtl="0" eaLnBrk="1" latinLnBrk="0" hangingPunct="1">
      <a:defRPr sz="1200" kern="1200">
        <a:solidFill>
          <a:schemeClr val="tx1"/>
        </a:solidFill>
        <a:latin typeface="+mn-lt"/>
        <a:ea typeface="+mn-ea"/>
        <a:cs typeface="+mn-cs"/>
      </a:defRPr>
    </a:lvl6pPr>
    <a:lvl7pPr marL="2734361" algn="l" defTabSz="911452" rtl="0" eaLnBrk="1" latinLnBrk="0" hangingPunct="1">
      <a:defRPr sz="1200" kern="1200">
        <a:solidFill>
          <a:schemeClr val="tx1"/>
        </a:solidFill>
        <a:latin typeface="+mn-lt"/>
        <a:ea typeface="+mn-ea"/>
        <a:cs typeface="+mn-cs"/>
      </a:defRPr>
    </a:lvl7pPr>
    <a:lvl8pPr marL="3190070" algn="l" defTabSz="911452" rtl="0" eaLnBrk="1" latinLnBrk="0" hangingPunct="1">
      <a:defRPr sz="1200" kern="1200">
        <a:solidFill>
          <a:schemeClr val="tx1"/>
        </a:solidFill>
        <a:latin typeface="+mn-lt"/>
        <a:ea typeface="+mn-ea"/>
        <a:cs typeface="+mn-cs"/>
      </a:defRPr>
    </a:lvl8pPr>
    <a:lvl9pPr marL="3645770" algn="l" defTabSz="9114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1</a:t>
            </a:fld>
            <a:endParaRPr lang="en-US"/>
          </a:p>
        </p:txBody>
      </p:sp>
    </p:spTree>
    <p:extLst>
      <p:ext uri="{BB962C8B-B14F-4D97-AF65-F5344CB8AC3E}">
        <p14:creationId xmlns:p14="http://schemas.microsoft.com/office/powerpoint/2010/main" val="74144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15</a:t>
            </a:fld>
            <a:endParaRPr lang="en-US"/>
          </a:p>
        </p:txBody>
      </p:sp>
    </p:spTree>
    <p:extLst>
      <p:ext uri="{BB962C8B-B14F-4D97-AF65-F5344CB8AC3E}">
        <p14:creationId xmlns:p14="http://schemas.microsoft.com/office/powerpoint/2010/main" val="1506329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16</a:t>
            </a:fld>
            <a:endParaRPr lang="en-US"/>
          </a:p>
        </p:txBody>
      </p:sp>
    </p:spTree>
    <p:extLst>
      <p:ext uri="{BB962C8B-B14F-4D97-AF65-F5344CB8AC3E}">
        <p14:creationId xmlns:p14="http://schemas.microsoft.com/office/powerpoint/2010/main" val="150632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A29CE37-99C1-4B7C-9F65-3BB2EC47B8C7}" type="slidenum">
              <a:rPr lang="en-US" smtClean="0"/>
              <a:t>17</a:t>
            </a:fld>
            <a:endParaRPr lang="en-US"/>
          </a:p>
        </p:txBody>
      </p:sp>
    </p:spTree>
    <p:extLst>
      <p:ext uri="{BB962C8B-B14F-4D97-AF65-F5344CB8AC3E}">
        <p14:creationId xmlns:p14="http://schemas.microsoft.com/office/powerpoint/2010/main" val="3251573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18</a:t>
            </a:fld>
            <a:endParaRPr lang="en-US"/>
          </a:p>
        </p:txBody>
      </p:sp>
    </p:spTree>
    <p:extLst>
      <p:ext uri="{BB962C8B-B14F-4D97-AF65-F5344CB8AC3E}">
        <p14:creationId xmlns:p14="http://schemas.microsoft.com/office/powerpoint/2010/main" val="3287727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19</a:t>
            </a:fld>
            <a:endParaRPr lang="en-US"/>
          </a:p>
        </p:txBody>
      </p:sp>
    </p:spTree>
    <p:extLst>
      <p:ext uri="{BB962C8B-B14F-4D97-AF65-F5344CB8AC3E}">
        <p14:creationId xmlns:p14="http://schemas.microsoft.com/office/powerpoint/2010/main" val="3049132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20</a:t>
            </a:fld>
            <a:endParaRPr lang="en-US"/>
          </a:p>
        </p:txBody>
      </p:sp>
    </p:spTree>
    <p:extLst>
      <p:ext uri="{BB962C8B-B14F-4D97-AF65-F5344CB8AC3E}">
        <p14:creationId xmlns:p14="http://schemas.microsoft.com/office/powerpoint/2010/main" val="1236827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21</a:t>
            </a:fld>
            <a:endParaRPr lang="en-US"/>
          </a:p>
        </p:txBody>
      </p:sp>
    </p:spTree>
    <p:extLst>
      <p:ext uri="{BB962C8B-B14F-4D97-AF65-F5344CB8AC3E}">
        <p14:creationId xmlns:p14="http://schemas.microsoft.com/office/powerpoint/2010/main" val="1253818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1452"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145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0286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24</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solidFill>
                <a:srgbClr val="00A99A"/>
              </a:solidFill>
            </a:endParaRPr>
          </a:p>
        </p:txBody>
      </p:sp>
      <p:sp>
        <p:nvSpPr>
          <p:cNvPr id="4" name="Slide Number Placeholder 3"/>
          <p:cNvSpPr>
            <a:spLocks noGrp="1"/>
          </p:cNvSpPr>
          <p:nvPr>
            <p:ph type="sldNum" sz="quarter" idx="10"/>
          </p:nvPr>
        </p:nvSpPr>
        <p:spPr/>
        <p:txBody>
          <a:bodyPr/>
          <a:lstStyle/>
          <a:p>
            <a:fld id="{3A29CE37-99C1-4B7C-9F65-3BB2EC47B8C7}" type="slidenum">
              <a:rPr lang="en-US" smtClean="0"/>
              <a:t>25</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26</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27</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28</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29</a:t>
            </a:fld>
            <a:endParaRPr lang="en-US"/>
          </a:p>
        </p:txBody>
      </p:sp>
    </p:spTree>
    <p:extLst>
      <p:ext uri="{BB962C8B-B14F-4D97-AF65-F5344CB8AC3E}">
        <p14:creationId xmlns:p14="http://schemas.microsoft.com/office/powerpoint/2010/main" val="1031536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30</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31</a:t>
            </a:fld>
            <a:endParaRPr lang="en-US"/>
          </a:p>
        </p:txBody>
      </p:sp>
    </p:spTree>
    <p:extLst>
      <p:ext uri="{BB962C8B-B14F-4D97-AF65-F5344CB8AC3E}">
        <p14:creationId xmlns:p14="http://schemas.microsoft.com/office/powerpoint/2010/main" val="420160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0160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01605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t>35</a:t>
            </a:fld>
            <a:endParaRPr lang="en-US"/>
          </a:p>
        </p:txBody>
      </p:sp>
    </p:spTree>
    <p:extLst>
      <p:ext uri="{BB962C8B-B14F-4D97-AF65-F5344CB8AC3E}">
        <p14:creationId xmlns:p14="http://schemas.microsoft.com/office/powerpoint/2010/main" val="274804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A29CE37-99C1-4B7C-9F65-3BB2EC47B8C7}" type="slidenum">
              <a:rPr lang="en-US" smtClean="0"/>
              <a:t>36</a:t>
            </a:fld>
            <a:endParaRPr lang="en-US"/>
          </a:p>
        </p:txBody>
      </p:sp>
    </p:spTree>
    <p:extLst>
      <p:ext uri="{BB962C8B-B14F-4D97-AF65-F5344CB8AC3E}">
        <p14:creationId xmlns:p14="http://schemas.microsoft.com/office/powerpoint/2010/main" val="116488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23409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A29CE37-99C1-4B7C-9F65-3BB2EC47B8C7}" type="slidenum">
              <a:rPr lang="en-US" smtClean="0"/>
              <a:t>37</a:t>
            </a:fld>
            <a:endParaRPr lang="en-US"/>
          </a:p>
        </p:txBody>
      </p:sp>
    </p:spTree>
    <p:extLst>
      <p:ext uri="{BB962C8B-B14F-4D97-AF65-F5344CB8AC3E}">
        <p14:creationId xmlns:p14="http://schemas.microsoft.com/office/powerpoint/2010/main" val="2149642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A29CE37-99C1-4B7C-9F65-3BB2EC47B8C7}" type="slidenum">
              <a:rPr lang="en-US" smtClean="0"/>
              <a:t>38</a:t>
            </a:fld>
            <a:endParaRPr lang="en-US"/>
          </a:p>
        </p:txBody>
      </p:sp>
    </p:spTree>
    <p:extLst>
      <p:ext uri="{BB962C8B-B14F-4D97-AF65-F5344CB8AC3E}">
        <p14:creationId xmlns:p14="http://schemas.microsoft.com/office/powerpoint/2010/main" val="845597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577742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559013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472306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b="0" dirty="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A32FD226-E70D-1A4A-9F90-0AA57FC0C3EF}" type="slidenum">
              <a:rPr lang="th-TH" sz="1100">
                <a:solidFill>
                  <a:prstClr val="black"/>
                </a:solidFill>
                <a:latin typeface="Calibri" charset="0"/>
              </a:rPr>
              <a:pPr eaLnBrk="1" hangingPunct="1"/>
              <a:t>42</a:t>
            </a:fld>
            <a:endParaRPr lang="th-TH" sz="1100">
              <a:solidFill>
                <a:prstClr val="black"/>
              </a:solidFill>
              <a:latin typeface="Calibri" charset="0"/>
            </a:endParaRPr>
          </a:p>
        </p:txBody>
      </p:sp>
    </p:spTree>
    <p:extLst>
      <p:ext uri="{BB962C8B-B14F-4D97-AF65-F5344CB8AC3E}">
        <p14:creationId xmlns:p14="http://schemas.microsoft.com/office/powerpoint/2010/main" val="3685885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85996B4-9281-B94D-A1D3-3F07D838EF74}" type="slidenum">
              <a:rPr lang="th-TH" sz="1100">
                <a:solidFill>
                  <a:prstClr val="black"/>
                </a:solidFill>
                <a:latin typeface="Calibri" charset="0"/>
              </a:rPr>
              <a:pPr eaLnBrk="1" hangingPunct="1"/>
              <a:t>43</a:t>
            </a:fld>
            <a:endParaRPr lang="th-TH" sz="1100">
              <a:solidFill>
                <a:prstClr val="black"/>
              </a:solidFill>
              <a:latin typeface="Calibri" charset="0"/>
            </a:endParaRPr>
          </a:p>
        </p:txBody>
      </p:sp>
    </p:spTree>
    <p:extLst>
      <p:ext uri="{BB962C8B-B14F-4D97-AF65-F5344CB8AC3E}">
        <p14:creationId xmlns:p14="http://schemas.microsoft.com/office/powerpoint/2010/main" val="1322678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AC48173F-2383-1A42-9D87-96A180574345}" type="slidenum">
              <a:rPr lang="th-TH" sz="1100">
                <a:solidFill>
                  <a:prstClr val="black"/>
                </a:solidFill>
                <a:latin typeface="Calibri" charset="0"/>
              </a:rPr>
              <a:pPr eaLnBrk="1" hangingPunct="1"/>
              <a:t>44</a:t>
            </a:fld>
            <a:endParaRPr lang="th-TH" sz="1100">
              <a:solidFill>
                <a:prstClr val="black"/>
              </a:solidFill>
              <a:latin typeface="Calibri" charset="0"/>
            </a:endParaRPr>
          </a:p>
        </p:txBody>
      </p:sp>
    </p:spTree>
    <p:extLst>
      <p:ext uri="{BB962C8B-B14F-4D97-AF65-F5344CB8AC3E}">
        <p14:creationId xmlns:p14="http://schemas.microsoft.com/office/powerpoint/2010/main" val="29003307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92075" y="744538"/>
            <a:ext cx="6615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Cordia New" charset="0"/>
              </a:defRPr>
            </a:lvl1pPr>
            <a:lvl2pPr marL="693211" indent="-266620" eaLnBrk="0" hangingPunct="0">
              <a:defRPr sz="2600">
                <a:solidFill>
                  <a:schemeClr val="tx1"/>
                </a:solidFill>
                <a:latin typeface="Arial" charset="0"/>
                <a:ea typeface="Cordia New" charset="0"/>
                <a:cs typeface="Cordia New" charset="0"/>
              </a:defRPr>
            </a:lvl2pPr>
            <a:lvl3pPr marL="1066479" indent="-213296" eaLnBrk="0" hangingPunct="0">
              <a:defRPr sz="2600">
                <a:solidFill>
                  <a:schemeClr val="tx1"/>
                </a:solidFill>
                <a:latin typeface="Arial" charset="0"/>
                <a:ea typeface="Cordia New" charset="0"/>
                <a:cs typeface="Cordia New" charset="0"/>
              </a:defRPr>
            </a:lvl3pPr>
            <a:lvl4pPr marL="1493070" indent="-213296" eaLnBrk="0" hangingPunct="0">
              <a:defRPr sz="2600">
                <a:solidFill>
                  <a:schemeClr val="tx1"/>
                </a:solidFill>
                <a:latin typeface="Arial" charset="0"/>
                <a:ea typeface="Cordia New" charset="0"/>
                <a:cs typeface="Cordia New" charset="0"/>
              </a:defRPr>
            </a:lvl4pPr>
            <a:lvl5pPr marL="1919661" indent="-213296" eaLnBrk="0" hangingPunct="0">
              <a:defRPr sz="2600">
                <a:solidFill>
                  <a:schemeClr val="tx1"/>
                </a:solidFill>
                <a:latin typeface="Arial" charset="0"/>
                <a:ea typeface="Cordia New" charset="0"/>
                <a:cs typeface="Cordia New" charset="0"/>
              </a:defRPr>
            </a:lvl5pPr>
            <a:lvl6pPr marL="2346252" indent="-213296" eaLnBrk="0" fontAlgn="base" hangingPunct="0">
              <a:spcBef>
                <a:spcPct val="0"/>
              </a:spcBef>
              <a:spcAft>
                <a:spcPct val="0"/>
              </a:spcAft>
              <a:defRPr sz="2600">
                <a:solidFill>
                  <a:schemeClr val="tx1"/>
                </a:solidFill>
                <a:latin typeface="Arial" charset="0"/>
                <a:ea typeface="Cordia New" charset="0"/>
                <a:cs typeface="Cordia New" charset="0"/>
              </a:defRPr>
            </a:lvl6pPr>
            <a:lvl7pPr marL="2772843" indent="-213296" eaLnBrk="0" fontAlgn="base" hangingPunct="0">
              <a:spcBef>
                <a:spcPct val="0"/>
              </a:spcBef>
              <a:spcAft>
                <a:spcPct val="0"/>
              </a:spcAft>
              <a:defRPr sz="2600">
                <a:solidFill>
                  <a:schemeClr val="tx1"/>
                </a:solidFill>
                <a:latin typeface="Arial" charset="0"/>
                <a:ea typeface="Cordia New" charset="0"/>
                <a:cs typeface="Cordia New" charset="0"/>
              </a:defRPr>
            </a:lvl7pPr>
            <a:lvl8pPr marL="3199435" indent="-213296" eaLnBrk="0" fontAlgn="base" hangingPunct="0">
              <a:spcBef>
                <a:spcPct val="0"/>
              </a:spcBef>
              <a:spcAft>
                <a:spcPct val="0"/>
              </a:spcAft>
              <a:defRPr sz="2600">
                <a:solidFill>
                  <a:schemeClr val="tx1"/>
                </a:solidFill>
                <a:latin typeface="Arial" charset="0"/>
                <a:ea typeface="Cordia New" charset="0"/>
                <a:cs typeface="Cordia New" charset="0"/>
              </a:defRPr>
            </a:lvl8pPr>
            <a:lvl9pPr marL="3626026" indent="-213296"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4B125B82-8DB7-3442-90D7-02B7FEDF4BF5}" type="slidenum">
              <a:rPr lang="th-TH" sz="1100">
                <a:solidFill>
                  <a:prstClr val="black"/>
                </a:solidFill>
                <a:latin typeface="Calibri" charset="0"/>
              </a:rPr>
              <a:pPr eaLnBrk="1" hangingPunct="1"/>
              <a:t>45</a:t>
            </a:fld>
            <a:endParaRPr lang="th-TH" sz="1100">
              <a:solidFill>
                <a:prstClr val="black"/>
              </a:solidFill>
              <a:latin typeface="Calibri" charset="0"/>
            </a:endParaRPr>
          </a:p>
        </p:txBody>
      </p:sp>
    </p:spTree>
    <p:extLst>
      <p:ext uri="{BB962C8B-B14F-4D97-AF65-F5344CB8AC3E}">
        <p14:creationId xmlns:p14="http://schemas.microsoft.com/office/powerpoint/2010/main" val="2707920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9CE37-99C1-4B7C-9F65-3BB2EC47B8C7}" type="slidenum">
              <a:rPr lang="en-US" smtClean="0"/>
              <a:t>47</a:t>
            </a:fld>
            <a:endParaRPr lang="en-US"/>
          </a:p>
        </p:txBody>
      </p:sp>
    </p:spTree>
    <p:extLst>
      <p:ext uri="{BB962C8B-B14F-4D97-AF65-F5344CB8AC3E}">
        <p14:creationId xmlns:p14="http://schemas.microsoft.com/office/powerpoint/2010/main" val="203117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a:p>
        </p:txBody>
      </p:sp>
    </p:spTree>
    <p:extLst>
      <p:ext uri="{BB962C8B-B14F-4D97-AF65-F5344CB8AC3E}">
        <p14:creationId xmlns:p14="http://schemas.microsoft.com/office/powerpoint/2010/main" val="3617562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49</a:t>
            </a:fld>
            <a:endParaRPr lang="en-US"/>
          </a:p>
        </p:txBody>
      </p:sp>
    </p:spTree>
    <p:extLst>
      <p:ext uri="{BB962C8B-B14F-4D97-AF65-F5344CB8AC3E}">
        <p14:creationId xmlns:p14="http://schemas.microsoft.com/office/powerpoint/2010/main" val="543990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50</a:t>
            </a:fld>
            <a:endParaRPr lang="en-US"/>
          </a:p>
        </p:txBody>
      </p:sp>
    </p:spTree>
    <p:extLst>
      <p:ext uri="{BB962C8B-B14F-4D97-AF65-F5344CB8AC3E}">
        <p14:creationId xmlns:p14="http://schemas.microsoft.com/office/powerpoint/2010/main" val="1851225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251573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677792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3618171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61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10</a:t>
            </a:fld>
            <a:endParaRPr lang="en-US"/>
          </a:p>
        </p:txBody>
      </p:sp>
    </p:spTree>
    <p:extLst>
      <p:ext uri="{BB962C8B-B14F-4D97-AF65-F5344CB8AC3E}">
        <p14:creationId xmlns:p14="http://schemas.microsoft.com/office/powerpoint/2010/main" val="58847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12</a:t>
            </a:fld>
            <a:endParaRPr lang="en-US"/>
          </a:p>
        </p:txBody>
      </p:sp>
    </p:spTree>
    <p:extLst>
      <p:ext uri="{BB962C8B-B14F-4D97-AF65-F5344CB8AC3E}">
        <p14:creationId xmlns:p14="http://schemas.microsoft.com/office/powerpoint/2010/main" val="58847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1506329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5113" cy="3722687"/>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A29CE37-99C1-4B7C-9F65-3BB2EC47B8C7}" type="slidenum">
              <a:rPr lang="en-US" smtClean="0"/>
              <a:t>14</a:t>
            </a:fld>
            <a:endParaRPr lang="en-US"/>
          </a:p>
        </p:txBody>
      </p:sp>
    </p:spTree>
    <p:extLst>
      <p:ext uri="{BB962C8B-B14F-4D97-AF65-F5344CB8AC3E}">
        <p14:creationId xmlns:p14="http://schemas.microsoft.com/office/powerpoint/2010/main" val="1506329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94"/>
            <a:ext cx="8189383" cy="65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8" tIns="49640" rIns="99258" bIns="49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4"/>
            <a:ext cx="8191500" cy="638859"/>
          </a:xfrm>
          <a:prstGeom prst="rect">
            <a:avLst/>
          </a:prstGeom>
          <a:noFill/>
        </p:spPr>
        <p:txBody>
          <a:bodyPr lIns="99258" tIns="49640" rIns="99258" bIns="49640">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39"/>
            <a:ext cx="8191500" cy="500359"/>
          </a:xfrm>
          <a:prstGeom prst="rect">
            <a:avLst/>
          </a:prstGeom>
          <a:noFill/>
        </p:spPr>
        <p:txBody>
          <a:bodyPr lIns="99258" tIns="49640" rIns="99258" bIns="49640">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40" tIns="45576" rIns="91140" bIns="45576"/>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26576487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4"/>
            <a:ext cx="10198197" cy="788737"/>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11" tIns="58553" rIns="117111" bIns="585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11" tIns="58553" rIns="117111" bIns="585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124896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6" tIns="58582" rIns="117166" bIns="58582">
            <a:normAutofit/>
          </a:bodyPr>
          <a:lstStyle>
            <a:lvl1pPr marL="683466" marR="0" indent="-683466" algn="l" defTabSz="11716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28" indent="0" algn="ctr">
              <a:buNone/>
              <a:defRPr>
                <a:solidFill>
                  <a:schemeClr val="tx1">
                    <a:tint val="75000"/>
                  </a:schemeClr>
                </a:solidFill>
              </a:defRPr>
            </a:lvl2pPr>
            <a:lvl3pPr marL="1171651" indent="0" algn="ctr">
              <a:buNone/>
              <a:defRPr>
                <a:solidFill>
                  <a:schemeClr val="tx1">
                    <a:tint val="75000"/>
                  </a:schemeClr>
                </a:solidFill>
              </a:defRPr>
            </a:lvl3pPr>
            <a:lvl4pPr marL="1757475" indent="0" algn="ctr">
              <a:buNone/>
              <a:defRPr>
                <a:solidFill>
                  <a:schemeClr val="tx1">
                    <a:tint val="75000"/>
                  </a:schemeClr>
                </a:solidFill>
              </a:defRPr>
            </a:lvl4pPr>
            <a:lvl5pPr marL="2343304" indent="0" algn="ctr">
              <a:buNone/>
              <a:defRPr>
                <a:solidFill>
                  <a:schemeClr val="tx1">
                    <a:tint val="75000"/>
                  </a:schemeClr>
                </a:solidFill>
              </a:defRPr>
            </a:lvl5pPr>
            <a:lvl6pPr marL="2929124" indent="0" algn="ctr">
              <a:buNone/>
              <a:defRPr>
                <a:solidFill>
                  <a:schemeClr val="tx1">
                    <a:tint val="75000"/>
                  </a:schemeClr>
                </a:solidFill>
              </a:defRPr>
            </a:lvl6pPr>
            <a:lvl7pPr marL="3514949" indent="0" algn="ctr">
              <a:buNone/>
              <a:defRPr>
                <a:solidFill>
                  <a:schemeClr val="tx1">
                    <a:tint val="75000"/>
                  </a:schemeClr>
                </a:solidFill>
              </a:defRPr>
            </a:lvl7pPr>
            <a:lvl8pPr marL="4100780" indent="0" algn="ctr">
              <a:buNone/>
              <a:defRPr>
                <a:solidFill>
                  <a:schemeClr val="tx1">
                    <a:tint val="75000"/>
                  </a:schemeClr>
                </a:solidFill>
              </a:defRPr>
            </a:lvl8pPr>
            <a:lvl9pPr marL="46866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37163934"/>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0759987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3665861"/>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68664812"/>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59147499"/>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1266693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6" tIns="58582" rIns="117166" bIns="585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1187308"/>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9"/>
            <a:ext cx="10198197" cy="788737"/>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6" tIns="58582" rIns="117166" bIns="585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6" tIns="58582" rIns="117166" bIns="585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5951760"/>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4"/>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075001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0" tIns="45576" rIns="91140" bIns="4557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32550946"/>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1955258"/>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57210087"/>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22059644"/>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71541821"/>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44801573"/>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62832279"/>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4"/>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92622861"/>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574008169"/>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156692404"/>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99198627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1"/>
            <a:ext cx="10198197" cy="788737"/>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0" tIns="45576" rIns="91140" bIns="4557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0" tIns="45576" rIns="91140" bIns="4557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150404760"/>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80907269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471979139"/>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936336385"/>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503742969"/>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606995846"/>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855629058"/>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100683672"/>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178990683"/>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826236708"/>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1025247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0" tIns="45576" rIns="91140" bIns="45576">
            <a:normAutofit/>
          </a:bodyPr>
          <a:lstStyle>
            <a:lvl1pPr marL="531665" marR="0" indent="-531665" algn="l" defTabSz="9114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29" indent="0" algn="ctr">
              <a:buNone/>
              <a:defRPr>
                <a:solidFill>
                  <a:schemeClr val="tx1">
                    <a:tint val="75000"/>
                  </a:schemeClr>
                </a:solidFill>
              </a:defRPr>
            </a:lvl2pPr>
            <a:lvl3pPr marL="911452" indent="0" algn="ctr">
              <a:buNone/>
              <a:defRPr>
                <a:solidFill>
                  <a:schemeClr val="tx1">
                    <a:tint val="75000"/>
                  </a:schemeClr>
                </a:solidFill>
              </a:defRPr>
            </a:lvl3pPr>
            <a:lvl4pPr marL="1367180" indent="0" algn="ctr">
              <a:buNone/>
              <a:defRPr>
                <a:solidFill>
                  <a:schemeClr val="tx1">
                    <a:tint val="75000"/>
                  </a:schemeClr>
                </a:solidFill>
              </a:defRPr>
            </a:lvl4pPr>
            <a:lvl5pPr marL="1822881" indent="0" algn="ctr">
              <a:buNone/>
              <a:defRPr>
                <a:solidFill>
                  <a:schemeClr val="tx1">
                    <a:tint val="75000"/>
                  </a:schemeClr>
                </a:solidFill>
              </a:defRPr>
            </a:lvl5pPr>
            <a:lvl6pPr marL="2278624" indent="0" algn="ctr">
              <a:buNone/>
              <a:defRPr>
                <a:solidFill>
                  <a:schemeClr val="tx1">
                    <a:tint val="75000"/>
                  </a:schemeClr>
                </a:solidFill>
              </a:defRPr>
            </a:lvl6pPr>
            <a:lvl7pPr marL="2734361" indent="0" algn="ctr">
              <a:buNone/>
              <a:defRPr>
                <a:solidFill>
                  <a:schemeClr val="tx1">
                    <a:tint val="75000"/>
                  </a:schemeClr>
                </a:solidFill>
              </a:defRPr>
            </a:lvl7pPr>
            <a:lvl8pPr marL="3190070" indent="0" algn="ctr">
              <a:buNone/>
              <a:defRPr>
                <a:solidFill>
                  <a:schemeClr val="tx1">
                    <a:tint val="75000"/>
                  </a:schemeClr>
                </a:solidFill>
              </a:defRPr>
            </a:lvl8pPr>
            <a:lvl9pPr marL="36457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FACBE7-949D-4DA0-ABF7-A817D795E3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099820"/>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463472117"/>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489853390"/>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556960171"/>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9899751"/>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05562170"/>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73246814"/>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6396044"/>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96407595"/>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70452019"/>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21263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F5441F3-6D32-44E2-AFE5-CF87662E851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6066102"/>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5277007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310828-B002-490E-9BF8-0FA112858D6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739893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65E104-1B8A-4009-BE65-EA7E32981B0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436210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322A05C-F92B-4208-86DF-6717EEF82A80}"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9492729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08DF5C0-B2D4-491A-9DA4-244A81ED334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9700577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0" tIns="45576" rIns="91140" bIns="4557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61DCCC7-98B1-4AC0-B3B2-41184168C14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93546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40" tIns="45576" rIns="91140" bIns="45576"/>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1"/>
            <a:ext cx="10198197" cy="788737"/>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0" tIns="45576" rIns="91140" bIns="4557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0" tIns="45576" rIns="91140" bIns="4557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3F85958-A526-41A8-BF07-2FDCFFAD2E6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818661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0" tIns="45576" rIns="91140" bIns="45576">
            <a:normAutofit/>
          </a:bodyPr>
          <a:lstStyle>
            <a:lvl1pPr marL="531665" marR="0" indent="-531665" algn="l" defTabSz="9114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29" indent="0" algn="ctr">
              <a:buNone/>
              <a:defRPr>
                <a:solidFill>
                  <a:schemeClr val="tx1">
                    <a:tint val="75000"/>
                  </a:schemeClr>
                </a:solidFill>
              </a:defRPr>
            </a:lvl2pPr>
            <a:lvl3pPr marL="911452" indent="0" algn="ctr">
              <a:buNone/>
              <a:defRPr>
                <a:solidFill>
                  <a:schemeClr val="tx1">
                    <a:tint val="75000"/>
                  </a:schemeClr>
                </a:solidFill>
              </a:defRPr>
            </a:lvl3pPr>
            <a:lvl4pPr marL="1367180" indent="0" algn="ctr">
              <a:buNone/>
              <a:defRPr>
                <a:solidFill>
                  <a:schemeClr val="tx1">
                    <a:tint val="75000"/>
                  </a:schemeClr>
                </a:solidFill>
              </a:defRPr>
            </a:lvl4pPr>
            <a:lvl5pPr marL="1822881" indent="0" algn="ctr">
              <a:buNone/>
              <a:defRPr>
                <a:solidFill>
                  <a:schemeClr val="tx1">
                    <a:tint val="75000"/>
                  </a:schemeClr>
                </a:solidFill>
              </a:defRPr>
            </a:lvl5pPr>
            <a:lvl6pPr marL="2278624" indent="0" algn="ctr">
              <a:buNone/>
              <a:defRPr>
                <a:solidFill>
                  <a:schemeClr val="tx1">
                    <a:tint val="75000"/>
                  </a:schemeClr>
                </a:solidFill>
              </a:defRPr>
            </a:lvl6pPr>
            <a:lvl7pPr marL="2734361" indent="0" algn="ctr">
              <a:buNone/>
              <a:defRPr>
                <a:solidFill>
                  <a:schemeClr val="tx1">
                    <a:tint val="75000"/>
                  </a:schemeClr>
                </a:solidFill>
              </a:defRPr>
            </a:lvl7pPr>
            <a:lvl8pPr marL="3190070" indent="0" algn="ctr">
              <a:buNone/>
              <a:defRPr>
                <a:solidFill>
                  <a:schemeClr val="tx1">
                    <a:tint val="75000"/>
                  </a:schemeClr>
                </a:solidFill>
              </a:defRPr>
            </a:lvl8pPr>
            <a:lvl9pPr marL="36457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150063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32869162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5005956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1245410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63409035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40701330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0" tIns="45576" rIns="91140" bIns="4557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19635691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1"/>
            <a:ext cx="10198197" cy="788737"/>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0" tIns="45576" rIns="91140" bIns="4557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0" tIns="45576" rIns="91140" bIns="4557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0030822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7"/>
            <a:ext cx="239184" cy="649288"/>
          </a:xfrm>
          <a:prstGeom prst="rect">
            <a:avLst/>
          </a:prstGeom>
          <a:solidFill>
            <a:srgbClr val="C1001F"/>
          </a:solidFill>
          <a:ln>
            <a:noFill/>
          </a:ln>
        </p:spPr>
        <p:txBody>
          <a:bodyPr spcFirstLastPara="1" wrap="square" lIns="91125" tIns="45555" rIns="91125" bIns="45555"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477" y="1571612"/>
            <a:ext cx="11203563" cy="504000"/>
          </a:xfrm>
          <a:prstGeom prst="rect">
            <a:avLst/>
          </a:prstGeom>
          <a:noFill/>
          <a:ln>
            <a:noFill/>
          </a:ln>
        </p:spPr>
        <p:txBody>
          <a:bodyPr spcFirstLastPara="1" wrap="square" lIns="91125" tIns="45555" rIns="91125" bIns="45555"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659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94"/>
            <a:ext cx="8189383" cy="65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58" tIns="49640" rIns="99258" bIns="49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cs typeface="Arial" pitchFamily="34" charset="0"/>
              </a:rPr>
              <a:t>HIV and AIDS</a:t>
            </a:r>
            <a:endParaRPr lang="th-TH" sz="3600" b="1">
              <a:solidFill>
                <a:prstClr val="white"/>
              </a:solidFill>
              <a:ea typeface="ＭＳ Ｐゴシック" charset="0"/>
            </a:endParaRPr>
          </a:p>
        </p:txBody>
      </p:sp>
      <p:sp>
        <p:nvSpPr>
          <p:cNvPr id="5" name="TextBox 4"/>
          <p:cNvSpPr txBox="1"/>
          <p:nvPr userDrawn="1"/>
        </p:nvSpPr>
        <p:spPr>
          <a:xfrm>
            <a:off x="359834" y="3570344"/>
            <a:ext cx="8191500" cy="638859"/>
          </a:xfrm>
          <a:prstGeom prst="rect">
            <a:avLst/>
          </a:prstGeom>
          <a:noFill/>
        </p:spPr>
        <p:txBody>
          <a:bodyPr lIns="99258" tIns="49640" rIns="99258" bIns="49640">
            <a:spAutoFit/>
          </a:bodyPr>
          <a:lstStyle/>
          <a:p>
            <a:pPr>
              <a:defRPr/>
            </a:pPr>
            <a:r>
              <a:rPr lang="en-US" sz="3500" kern="700" dirty="0">
                <a:solidFill>
                  <a:srgbClr val="21416C"/>
                </a:solidFill>
                <a:ea typeface="ＭＳ Ｐゴシック" charset="0"/>
                <a:cs typeface="Arial" pitchFamily="34" charset="0"/>
              </a:rPr>
              <a:t>Data Hub for Asia-Pacific</a:t>
            </a:r>
            <a:endParaRPr lang="th-TH" sz="3500" kern="700" dirty="0">
              <a:solidFill>
                <a:srgbClr val="21416C"/>
              </a:solidFill>
              <a:ea typeface="ＭＳ Ｐゴシック" charset="0"/>
            </a:endParaRPr>
          </a:p>
        </p:txBody>
      </p:sp>
      <p:sp>
        <p:nvSpPr>
          <p:cNvPr id="6" name="TextBox 5"/>
          <p:cNvSpPr txBox="1"/>
          <p:nvPr userDrawn="1"/>
        </p:nvSpPr>
        <p:spPr>
          <a:xfrm>
            <a:off x="359834" y="4025939"/>
            <a:ext cx="8191500" cy="500359"/>
          </a:xfrm>
          <a:prstGeom prst="rect">
            <a:avLst/>
          </a:prstGeom>
          <a:noFill/>
        </p:spPr>
        <p:txBody>
          <a:bodyPr lIns="99258" tIns="49640" rIns="99258" bIns="49640">
            <a:spAutoFit/>
          </a:bodyPr>
          <a:lstStyle/>
          <a:p>
            <a:pPr>
              <a:defRPr/>
            </a:pPr>
            <a:r>
              <a:rPr lang="en-US" sz="2600" kern="700" dirty="0">
                <a:solidFill>
                  <a:srgbClr val="21416C"/>
                </a:solidFill>
                <a:ea typeface="ＭＳ Ｐゴシック" charset="0"/>
                <a:cs typeface="Arial" pitchFamily="34" charset="0"/>
              </a:rPr>
              <a:t>Review in slides</a:t>
            </a:r>
            <a:endParaRPr lang="th-TH" sz="2600" kern="700" dirty="0">
              <a:solidFill>
                <a:srgbClr val="21416C"/>
              </a:solidFill>
              <a:ea typeface="ＭＳ Ｐゴシック" charset="0"/>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40" tIns="45576" rIns="91140" bIns="45576"/>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180266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7"/>
            <a:ext cx="239184" cy="649288"/>
          </a:xfrm>
          <a:prstGeom prst="rect">
            <a:avLst/>
          </a:prstGeom>
          <a:solidFill>
            <a:srgbClr val="C1001F"/>
          </a:solidFill>
          <a:ln>
            <a:noFill/>
          </a:ln>
        </p:spPr>
        <p:txBody>
          <a:bodyPr spcFirstLastPara="1" wrap="square" lIns="91125" tIns="45555" rIns="91125" bIns="45555"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296"/>
            <a:ext cx="10769700" cy="3448055"/>
          </a:xfrm>
          <a:prstGeom prst="rect">
            <a:avLst/>
          </a:prstGeom>
          <a:noFill/>
          <a:ln>
            <a:noFill/>
          </a:ln>
        </p:spPr>
        <p:txBody>
          <a:bodyPr spcFirstLastPara="1" wrap="square" lIns="91125" tIns="45555" rIns="91125" bIns="45555"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7" y="1571612"/>
            <a:ext cx="11203563" cy="504000"/>
          </a:xfrm>
          <a:prstGeom prst="rect">
            <a:avLst/>
          </a:prstGeom>
          <a:noFill/>
          <a:ln>
            <a:noFill/>
          </a:ln>
        </p:spPr>
        <p:txBody>
          <a:bodyPr spcFirstLastPara="1" wrap="square" lIns="91125" tIns="45555" rIns="91125" bIns="45555"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9" y="5429267"/>
            <a:ext cx="10198196" cy="1288804"/>
          </a:xfrm>
          <a:prstGeom prst="rect">
            <a:avLst/>
          </a:prstGeom>
          <a:noFill/>
          <a:ln>
            <a:noFill/>
          </a:ln>
        </p:spPr>
        <p:txBody>
          <a:bodyPr spcFirstLastPara="1" wrap="square" lIns="91125" tIns="45555" rIns="91125" bIns="45555" anchor="b" anchorCtr="0"/>
          <a:lstStyle>
            <a:lvl1pPr marL="455729" marR="0" lvl="0" indent="-227873"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52" marR="0" lvl="1"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80" marR="0" lvl="2"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81" marR="0" lvl="3"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624" marR="0" lvl="4"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65875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7"/>
            <a:ext cx="239184" cy="649288"/>
          </a:xfrm>
          <a:prstGeom prst="rect">
            <a:avLst/>
          </a:prstGeom>
          <a:solidFill>
            <a:srgbClr val="C1001F"/>
          </a:solidFill>
          <a:ln>
            <a:noFill/>
          </a:ln>
        </p:spPr>
        <p:txBody>
          <a:bodyPr spcFirstLastPara="1" wrap="square" lIns="91125" tIns="45555" rIns="91125" bIns="45555"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477" y="1571612"/>
            <a:ext cx="11203563" cy="504000"/>
          </a:xfrm>
          <a:prstGeom prst="rect">
            <a:avLst/>
          </a:prstGeom>
          <a:noFill/>
          <a:ln>
            <a:noFill/>
          </a:ln>
        </p:spPr>
        <p:txBody>
          <a:bodyPr spcFirstLastPara="1" wrap="square" lIns="91125" tIns="45555" rIns="91125" bIns="45555"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80" marR="0" lvl="2"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81" marR="0" lvl="3"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624" marR="0" lvl="4"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9" y="5429267"/>
            <a:ext cx="10198196" cy="1288804"/>
          </a:xfrm>
          <a:prstGeom prst="rect">
            <a:avLst/>
          </a:prstGeom>
          <a:noFill/>
          <a:ln>
            <a:noFill/>
          </a:ln>
        </p:spPr>
        <p:txBody>
          <a:bodyPr spcFirstLastPara="1" wrap="square" lIns="91125" tIns="45555" rIns="91125" bIns="45555" anchor="b" anchorCtr="0"/>
          <a:lstStyle>
            <a:lvl1pPr marL="455729" marR="0" lvl="0" indent="-227873"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52" marR="0" lvl="1"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80" marR="0" lvl="2"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81" marR="0" lvl="3"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624" marR="0" lvl="4"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9756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7"/>
            <a:ext cx="239184" cy="649288"/>
          </a:xfrm>
          <a:prstGeom prst="rect">
            <a:avLst/>
          </a:prstGeom>
          <a:solidFill>
            <a:srgbClr val="C1001F"/>
          </a:solidFill>
          <a:ln>
            <a:noFill/>
          </a:ln>
        </p:spPr>
        <p:txBody>
          <a:bodyPr spcFirstLastPara="1" wrap="square" lIns="91125" tIns="45555" rIns="91125" bIns="45555"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477" y="1571612"/>
            <a:ext cx="11203563" cy="504000"/>
          </a:xfrm>
          <a:prstGeom prst="rect">
            <a:avLst/>
          </a:prstGeom>
          <a:noFill/>
          <a:ln>
            <a:noFill/>
          </a:ln>
        </p:spPr>
        <p:txBody>
          <a:bodyPr spcFirstLastPara="1" wrap="square" lIns="91125" tIns="45555" rIns="91125" bIns="45555"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80" marR="0" lvl="2"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81" marR="0" lvl="3"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624" marR="0" lvl="4"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80" marR="0" lvl="2"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81" marR="0" lvl="3"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624" marR="0" lvl="4"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9" y="5429267"/>
            <a:ext cx="10198196" cy="1288804"/>
          </a:xfrm>
          <a:prstGeom prst="rect">
            <a:avLst/>
          </a:prstGeom>
          <a:noFill/>
          <a:ln>
            <a:noFill/>
          </a:ln>
        </p:spPr>
        <p:txBody>
          <a:bodyPr spcFirstLastPara="1" wrap="square" lIns="91125" tIns="45555" rIns="91125" bIns="45555" anchor="b" anchorCtr="0"/>
          <a:lstStyle>
            <a:lvl1pPr marL="455729" marR="0" lvl="0" indent="-227873"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52" marR="0" lvl="1"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80" marR="0" lvl="2"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81" marR="0" lvl="3"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624" marR="0" lvl="4"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27441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7"/>
            <a:ext cx="239184" cy="649288"/>
          </a:xfrm>
          <a:prstGeom prst="rect">
            <a:avLst/>
          </a:prstGeom>
          <a:solidFill>
            <a:srgbClr val="C1001F"/>
          </a:solidFill>
          <a:ln>
            <a:noFill/>
          </a:ln>
        </p:spPr>
        <p:txBody>
          <a:bodyPr spcFirstLastPara="1" wrap="square" lIns="91125" tIns="45555" rIns="91125" bIns="45555"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477" y="1571612"/>
            <a:ext cx="11203563" cy="504000"/>
          </a:xfrm>
          <a:prstGeom prst="rect">
            <a:avLst/>
          </a:prstGeom>
          <a:noFill/>
          <a:ln>
            <a:noFill/>
          </a:ln>
        </p:spPr>
        <p:txBody>
          <a:bodyPr spcFirstLastPara="1" wrap="square" lIns="91125" tIns="45555" rIns="91125" bIns="45555"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13"/>
            <a:ext cx="5280000" cy="2926039"/>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80" marR="0" lvl="2"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81" marR="0" lvl="3"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624" marR="0" lvl="4"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80" marR="0" lvl="2"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81" marR="0" lvl="3"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624" marR="0" lvl="4"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13"/>
            <a:ext cx="5280000" cy="2926039"/>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80" marR="0" lvl="2"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81" marR="0" lvl="3"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624" marR="0" lvl="4"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80" marR="0" lvl="2"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81" marR="0" lvl="3"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624" marR="0" lvl="4"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9" y="5429267"/>
            <a:ext cx="10198196" cy="1288804"/>
          </a:xfrm>
          <a:prstGeom prst="rect">
            <a:avLst/>
          </a:prstGeom>
          <a:noFill/>
          <a:ln>
            <a:noFill/>
          </a:ln>
        </p:spPr>
        <p:txBody>
          <a:bodyPr spcFirstLastPara="1" wrap="square" lIns="91125" tIns="45555" rIns="91125" bIns="45555" anchor="b" anchorCtr="0"/>
          <a:lstStyle>
            <a:lvl1pPr marL="455729" marR="0" lvl="0" indent="-227873"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52" marR="0" lvl="1"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80" marR="0" lvl="2"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81" marR="0" lvl="3"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624" marR="0" lvl="4"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4217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31066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7"/>
            <a:ext cx="239184" cy="649288"/>
          </a:xfrm>
          <a:prstGeom prst="rect">
            <a:avLst/>
          </a:prstGeom>
          <a:solidFill>
            <a:srgbClr val="C1001F"/>
          </a:solidFill>
          <a:ln>
            <a:noFill/>
          </a:ln>
        </p:spPr>
        <p:txBody>
          <a:bodyPr spcFirstLastPara="1" wrap="square" lIns="91125" tIns="45555" rIns="91125" bIns="45555"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476" y="1571612"/>
            <a:ext cx="4440765" cy="1214446"/>
          </a:xfrm>
          <a:prstGeom prst="rect">
            <a:avLst/>
          </a:prstGeom>
          <a:noFill/>
          <a:ln>
            <a:noFill/>
          </a:ln>
        </p:spPr>
        <p:txBody>
          <a:bodyPr spcFirstLastPara="1" wrap="square" lIns="91125" tIns="45555" rIns="91125" bIns="45555"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4"/>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180" marR="0" lvl="2"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881" marR="0" lvl="3"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624" marR="0" lvl="4"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9" y="2857496"/>
            <a:ext cx="4006905" cy="2571768"/>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452" marR="0" lvl="1"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180" marR="0" lvl="2"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881" marR="0" lvl="3"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624" marR="0" lvl="4"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9" y="5429267"/>
            <a:ext cx="10198196" cy="1288804"/>
          </a:xfrm>
          <a:prstGeom prst="rect">
            <a:avLst/>
          </a:prstGeom>
          <a:noFill/>
          <a:ln>
            <a:noFill/>
          </a:ln>
        </p:spPr>
        <p:txBody>
          <a:bodyPr spcFirstLastPara="1" wrap="square" lIns="91125" tIns="45555" rIns="91125" bIns="45555" anchor="b" anchorCtr="0"/>
          <a:lstStyle>
            <a:lvl1pPr marL="455729" marR="0" lvl="0" indent="-227873"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52" marR="0" lvl="1"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80" marR="0" lvl="2"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81" marR="0" lvl="3"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624" marR="0" lvl="4"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8182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9" y="5929451"/>
            <a:ext cx="10198197" cy="788737"/>
          </a:xfrm>
          <a:prstGeom prst="rect">
            <a:avLst/>
          </a:prstGeom>
          <a:noFill/>
          <a:ln>
            <a:noFill/>
          </a:ln>
        </p:spPr>
        <p:txBody>
          <a:bodyPr spcFirstLastPara="1" wrap="square" lIns="91125" tIns="45555" rIns="91125" bIns="45555" anchor="b" anchorCtr="0"/>
          <a:lstStyle>
            <a:lvl1pPr marL="455729" marR="0" lvl="0" indent="-227873"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52" marR="0" lvl="1"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180" marR="0" lvl="2"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881" marR="0" lvl="3"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624" marR="0" lvl="4" indent="-272181"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5"/>
            <a:ext cx="10769700" cy="4000528"/>
          </a:xfrm>
          <a:prstGeom prst="rect">
            <a:avLst/>
          </a:prstGeom>
          <a:noFill/>
          <a:ln>
            <a:noFill/>
          </a:ln>
        </p:spPr>
        <p:txBody>
          <a:bodyPr spcFirstLastPara="1" wrap="square" lIns="91125" tIns="45555" rIns="91125" bIns="45555" anchor="t" anchorCtr="0"/>
          <a:lstStyle>
            <a:lvl1pPr marL="455729" marR="0" lvl="0" indent="-227873"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180" marR="0" lvl="2"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881" marR="0" lvl="3"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624" marR="0" lvl="4" indent="-34179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125" tIns="45555" rIns="91125" bIns="45555" anchor="t" anchorCtr="0"/>
          <a:lstStyle>
            <a:lvl1pPr marL="455729" marR="0" lvl="0" indent="-227873"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52" marR="0" lvl="1"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180" marR="0" lvl="2"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881" marR="0" lvl="3"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624" marR="0" lvl="4" indent="-34179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361" marR="0" lvl="5"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070" marR="0" lvl="6"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770" marR="0" lvl="7"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499" marR="0" lvl="8" indent="-354458"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97979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71" tIns="58427" rIns="116871" bIns="58427">
            <a:normAutofit/>
          </a:bodyPr>
          <a:lstStyle>
            <a:lvl1pPr marL="681693" marR="0" indent="-681693" algn="l" defTabSz="116861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319" indent="0" algn="ctr">
              <a:buNone/>
              <a:defRPr>
                <a:solidFill>
                  <a:schemeClr val="tx1">
                    <a:tint val="75000"/>
                  </a:schemeClr>
                </a:solidFill>
              </a:defRPr>
            </a:lvl2pPr>
            <a:lvl3pPr marL="1168619" indent="0" algn="ctr">
              <a:buNone/>
              <a:defRPr>
                <a:solidFill>
                  <a:schemeClr val="tx1">
                    <a:tint val="75000"/>
                  </a:schemeClr>
                </a:solidFill>
              </a:defRPr>
            </a:lvl3pPr>
            <a:lvl4pPr marL="1752895" indent="0" algn="ctr">
              <a:buNone/>
              <a:defRPr>
                <a:solidFill>
                  <a:schemeClr val="tx1">
                    <a:tint val="75000"/>
                  </a:schemeClr>
                </a:solidFill>
              </a:defRPr>
            </a:lvl4pPr>
            <a:lvl5pPr marL="2337221" indent="0" algn="ctr">
              <a:buNone/>
              <a:defRPr>
                <a:solidFill>
                  <a:schemeClr val="tx1">
                    <a:tint val="75000"/>
                  </a:schemeClr>
                </a:solidFill>
              </a:defRPr>
            </a:lvl5pPr>
            <a:lvl6pPr marL="2921525" indent="0" algn="ctr">
              <a:buNone/>
              <a:defRPr>
                <a:solidFill>
                  <a:schemeClr val="tx1">
                    <a:tint val="75000"/>
                  </a:schemeClr>
                </a:solidFill>
              </a:defRPr>
            </a:lvl6pPr>
            <a:lvl7pPr marL="3505789" indent="0" algn="ctr">
              <a:buNone/>
              <a:defRPr>
                <a:solidFill>
                  <a:schemeClr val="tx1">
                    <a:tint val="75000"/>
                  </a:schemeClr>
                </a:solidFill>
              </a:defRPr>
            </a:lvl7pPr>
            <a:lvl8pPr marL="4090134" indent="0" algn="ctr">
              <a:buNone/>
              <a:defRPr>
                <a:solidFill>
                  <a:schemeClr val="tx1">
                    <a:tint val="75000"/>
                  </a:schemeClr>
                </a:solidFill>
              </a:defRPr>
            </a:lvl8pPr>
            <a:lvl9pPr marL="46744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0588428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456233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26105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40" tIns="45576" rIns="91140" bIns="45576"/>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08027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71" tIns="58427" rIns="116871" bIns="584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71" tIns="58427" rIns="116871" bIns="584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7353305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8242645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9038318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71" tIns="58427" rIns="116871" bIns="5842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3143824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7"/>
            <a:ext cx="10198197" cy="788737"/>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71" tIns="58427" rIns="116871" bIns="5842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71" tIns="58427" rIns="116871" bIns="5842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1584022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3" tIns="58439" rIns="116893" bIns="58439">
            <a:normAutofit/>
          </a:bodyPr>
          <a:lstStyle>
            <a:lvl1pPr marL="681829" marR="0" indent="-681829" algn="l" defTabSz="11688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36" indent="0" algn="ctr">
              <a:buNone/>
              <a:defRPr>
                <a:solidFill>
                  <a:schemeClr val="tx1">
                    <a:tint val="75000"/>
                  </a:schemeClr>
                </a:solidFill>
              </a:defRPr>
            </a:lvl2pPr>
            <a:lvl3pPr marL="1168851" indent="0" algn="ctr">
              <a:buNone/>
              <a:defRPr>
                <a:solidFill>
                  <a:schemeClr val="tx1">
                    <a:tint val="75000"/>
                  </a:schemeClr>
                </a:solidFill>
              </a:defRPr>
            </a:lvl3pPr>
            <a:lvl4pPr marL="1753248" indent="0" algn="ctr">
              <a:buNone/>
              <a:defRPr>
                <a:solidFill>
                  <a:schemeClr val="tx1">
                    <a:tint val="75000"/>
                  </a:schemeClr>
                </a:solidFill>
              </a:defRPr>
            </a:lvl4pPr>
            <a:lvl5pPr marL="2337689" indent="0" algn="ctr">
              <a:buNone/>
              <a:defRPr>
                <a:solidFill>
                  <a:schemeClr val="tx1">
                    <a:tint val="75000"/>
                  </a:schemeClr>
                </a:solidFill>
              </a:defRPr>
            </a:lvl5pPr>
            <a:lvl6pPr marL="2922109" indent="0" algn="ctr">
              <a:buNone/>
              <a:defRPr>
                <a:solidFill>
                  <a:schemeClr val="tx1">
                    <a:tint val="75000"/>
                  </a:schemeClr>
                </a:solidFill>
              </a:defRPr>
            </a:lvl6pPr>
            <a:lvl7pPr marL="3506494" indent="0" algn="ctr">
              <a:buNone/>
              <a:defRPr>
                <a:solidFill>
                  <a:schemeClr val="tx1">
                    <a:tint val="75000"/>
                  </a:schemeClr>
                </a:solidFill>
              </a:defRPr>
            </a:lvl7pPr>
            <a:lvl8pPr marL="4090952" indent="0" algn="ctr">
              <a:buNone/>
              <a:defRPr>
                <a:solidFill>
                  <a:schemeClr val="tx1">
                    <a:tint val="75000"/>
                  </a:schemeClr>
                </a:solidFill>
              </a:defRPr>
            </a:lvl8pPr>
            <a:lvl9pPr marL="4675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810292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183851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9323102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3" tIns="58439" rIns="116893" bIns="584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3" tIns="58439" rIns="116893" bIns="584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578817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445036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0" tIns="45576" rIns="91140" bIns="45576">
            <a:normAutofit/>
          </a:bodyPr>
          <a:lstStyle>
            <a:lvl1pPr marL="531665" marR="0" indent="-531665" algn="l" defTabSz="9114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29" indent="0" algn="ctr">
              <a:buNone/>
              <a:defRPr>
                <a:solidFill>
                  <a:schemeClr val="tx1">
                    <a:tint val="75000"/>
                  </a:schemeClr>
                </a:solidFill>
              </a:defRPr>
            </a:lvl2pPr>
            <a:lvl3pPr marL="911452" indent="0" algn="ctr">
              <a:buNone/>
              <a:defRPr>
                <a:solidFill>
                  <a:schemeClr val="tx1">
                    <a:tint val="75000"/>
                  </a:schemeClr>
                </a:solidFill>
              </a:defRPr>
            </a:lvl3pPr>
            <a:lvl4pPr marL="1367180" indent="0" algn="ctr">
              <a:buNone/>
              <a:defRPr>
                <a:solidFill>
                  <a:schemeClr val="tx1">
                    <a:tint val="75000"/>
                  </a:schemeClr>
                </a:solidFill>
              </a:defRPr>
            </a:lvl4pPr>
            <a:lvl5pPr marL="1822881" indent="0" algn="ctr">
              <a:buNone/>
              <a:defRPr>
                <a:solidFill>
                  <a:schemeClr val="tx1">
                    <a:tint val="75000"/>
                  </a:schemeClr>
                </a:solidFill>
              </a:defRPr>
            </a:lvl5pPr>
            <a:lvl6pPr marL="2278624" indent="0" algn="ctr">
              <a:buNone/>
              <a:defRPr>
                <a:solidFill>
                  <a:schemeClr val="tx1">
                    <a:tint val="75000"/>
                  </a:schemeClr>
                </a:solidFill>
              </a:defRPr>
            </a:lvl6pPr>
            <a:lvl7pPr marL="2734361" indent="0" algn="ctr">
              <a:buNone/>
              <a:defRPr>
                <a:solidFill>
                  <a:schemeClr val="tx1">
                    <a:tint val="75000"/>
                  </a:schemeClr>
                </a:solidFill>
              </a:defRPr>
            </a:lvl7pPr>
            <a:lvl8pPr marL="3190070" indent="0" algn="ctr">
              <a:buNone/>
              <a:defRPr>
                <a:solidFill>
                  <a:schemeClr val="tx1">
                    <a:tint val="75000"/>
                  </a:schemeClr>
                </a:solidFill>
              </a:defRPr>
            </a:lvl8pPr>
            <a:lvl9pPr marL="36457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2285249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0658084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3" tIns="58439" rIns="116893" bIns="58439" anchor="ctr"/>
          <a:lstStyle/>
          <a:p>
            <a:pPr algn="ctr" defTabSz="11688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3" tIns="58439" rIns="116893" bIns="5843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3" tIns="58439" rIns="116893" bIns="584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3" tIns="58439" rIns="116893" bIns="5843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7115365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1"/>
            <a:ext cx="10198197" cy="788737"/>
          </a:xfrm>
          <a:prstGeom prst="rect">
            <a:avLst/>
          </a:prstGeom>
        </p:spPr>
        <p:txBody>
          <a:bodyPr lIns="116893" tIns="58439" rIns="116893" bIns="584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3" tIns="58439" rIns="116893" bIns="5843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3" tIns="58439" rIns="116893" bIns="5843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361716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1" tIns="58453" rIns="116921" bIns="58453">
            <a:normAutofit/>
          </a:bodyPr>
          <a:lstStyle>
            <a:lvl1pPr marL="681993" marR="0" indent="-681993" algn="l" defTabSz="116912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74" indent="0" algn="ctr">
              <a:buNone/>
              <a:defRPr>
                <a:solidFill>
                  <a:schemeClr val="tx1">
                    <a:tint val="75000"/>
                  </a:schemeClr>
                </a:solidFill>
              </a:defRPr>
            </a:lvl2pPr>
            <a:lvl3pPr marL="1169129" indent="0" algn="ctr">
              <a:buNone/>
              <a:defRPr>
                <a:solidFill>
                  <a:schemeClr val="tx1">
                    <a:tint val="75000"/>
                  </a:schemeClr>
                </a:solidFill>
              </a:defRPr>
            </a:lvl3pPr>
            <a:lvl4pPr marL="1753671" indent="0" algn="ctr">
              <a:buNone/>
              <a:defRPr>
                <a:solidFill>
                  <a:schemeClr val="tx1">
                    <a:tint val="75000"/>
                  </a:schemeClr>
                </a:solidFill>
              </a:defRPr>
            </a:lvl4pPr>
            <a:lvl5pPr marL="2338250" indent="0" algn="ctr">
              <a:buNone/>
              <a:defRPr>
                <a:solidFill>
                  <a:schemeClr val="tx1">
                    <a:tint val="75000"/>
                  </a:schemeClr>
                </a:solidFill>
              </a:defRPr>
            </a:lvl5pPr>
            <a:lvl6pPr marL="2922809" indent="0" algn="ctr">
              <a:buNone/>
              <a:defRPr>
                <a:solidFill>
                  <a:schemeClr val="tx1">
                    <a:tint val="75000"/>
                  </a:schemeClr>
                </a:solidFill>
              </a:defRPr>
            </a:lvl6pPr>
            <a:lvl7pPr marL="3507339" indent="0" algn="ctr">
              <a:buNone/>
              <a:defRPr>
                <a:solidFill>
                  <a:schemeClr val="tx1">
                    <a:tint val="75000"/>
                  </a:schemeClr>
                </a:solidFill>
              </a:defRPr>
            </a:lvl7pPr>
            <a:lvl8pPr marL="4091934" indent="0" algn="ctr">
              <a:buNone/>
              <a:defRPr>
                <a:solidFill>
                  <a:schemeClr val="tx1">
                    <a:tint val="75000"/>
                  </a:schemeClr>
                </a:solidFill>
              </a:defRPr>
            </a:lvl8pPr>
            <a:lvl9pPr marL="467649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120199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9180643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1335618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1" tIns="58453" rIns="116921" bIns="584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881881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2699533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96896328"/>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1" tIns="58453" rIns="116921" bIns="58453" anchor="ctr"/>
          <a:lstStyle/>
          <a:p>
            <a:pPr algn="ctr" defTabSz="11691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1" tIns="58453" rIns="116921" bIns="584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1" tIns="58453" rIns="116921" bIns="584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1" tIns="58453" rIns="116921" bIns="584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82061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48372929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4"/>
            <a:ext cx="10198197" cy="788737"/>
          </a:xfrm>
          <a:prstGeom prst="rect">
            <a:avLst/>
          </a:prstGeom>
        </p:spPr>
        <p:txBody>
          <a:bodyPr lIns="116921" tIns="58453" rIns="116921" bIns="584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1" tIns="58453" rIns="116921" bIns="584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1" tIns="58453" rIns="116921" bIns="584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91055765"/>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48" tIns="58468" rIns="116948" bIns="58468">
            <a:normAutofit/>
          </a:bodyPr>
          <a:lstStyle>
            <a:lvl1pPr marL="682157" marR="0" indent="-682157" algn="l" defTabSz="1169408"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14" indent="0" algn="ctr">
              <a:buNone/>
              <a:defRPr>
                <a:solidFill>
                  <a:schemeClr val="tx1">
                    <a:tint val="75000"/>
                  </a:schemeClr>
                </a:solidFill>
              </a:defRPr>
            </a:lvl2pPr>
            <a:lvl3pPr marL="1169408" indent="0" algn="ctr">
              <a:buNone/>
              <a:defRPr>
                <a:solidFill>
                  <a:schemeClr val="tx1">
                    <a:tint val="75000"/>
                  </a:schemeClr>
                </a:solidFill>
              </a:defRPr>
            </a:lvl3pPr>
            <a:lvl4pPr marL="1754094" indent="0" algn="ctr">
              <a:buNone/>
              <a:defRPr>
                <a:solidFill>
                  <a:schemeClr val="tx1">
                    <a:tint val="75000"/>
                  </a:schemeClr>
                </a:solidFill>
              </a:defRPr>
            </a:lvl4pPr>
            <a:lvl5pPr marL="2338812" indent="0" algn="ctr">
              <a:buNone/>
              <a:defRPr>
                <a:solidFill>
                  <a:schemeClr val="tx1">
                    <a:tint val="75000"/>
                  </a:schemeClr>
                </a:solidFill>
              </a:defRPr>
            </a:lvl5pPr>
            <a:lvl6pPr marL="2923509" indent="0" algn="ctr">
              <a:buNone/>
              <a:defRPr>
                <a:solidFill>
                  <a:schemeClr val="tx1">
                    <a:tint val="75000"/>
                  </a:schemeClr>
                </a:solidFill>
              </a:defRPr>
            </a:lvl6pPr>
            <a:lvl7pPr marL="3508185" indent="0" algn="ctr">
              <a:buNone/>
              <a:defRPr>
                <a:solidFill>
                  <a:schemeClr val="tx1">
                    <a:tint val="75000"/>
                  </a:schemeClr>
                </a:solidFill>
              </a:defRPr>
            </a:lvl7pPr>
            <a:lvl8pPr marL="4092916" indent="0" algn="ctr">
              <a:buNone/>
              <a:defRPr>
                <a:solidFill>
                  <a:schemeClr val="tx1">
                    <a:tint val="75000"/>
                  </a:schemeClr>
                </a:solidFill>
              </a:defRPr>
            </a:lvl8pPr>
            <a:lvl9pPr marL="467761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8831676"/>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505694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92830592"/>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48" tIns="58468" rIns="116948" bIns="5846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48" tIns="58468" rIns="116948" bIns="5846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8579347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84119455"/>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5447196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8" tIns="58468" rIns="116948" bIns="58468" anchor="ctr"/>
          <a:lstStyle/>
          <a:p>
            <a:pPr algn="ctr" defTabSz="11694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48" tIns="58468" rIns="116948" bIns="5846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48" tIns="58468" rIns="116948" bIns="5846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48" tIns="58468" rIns="116948" bIns="5846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185226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7"/>
            <a:ext cx="10198197" cy="788737"/>
          </a:xfrm>
          <a:prstGeom prst="rect">
            <a:avLst/>
          </a:prstGeom>
        </p:spPr>
        <p:txBody>
          <a:bodyPr lIns="116948" tIns="58468" rIns="116948" bIns="5846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48" tIns="58468" rIns="116948" bIns="5846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48" tIns="58468" rIns="116948" bIns="5846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738285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0" tIns="58484" rIns="116980" bIns="58484">
            <a:normAutofit/>
          </a:bodyPr>
          <a:lstStyle>
            <a:lvl1pPr marL="682348" marR="0" indent="-682348" algn="l" defTabSz="116973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77" indent="0" algn="ctr">
              <a:buNone/>
              <a:defRPr>
                <a:solidFill>
                  <a:schemeClr val="tx1">
                    <a:tint val="75000"/>
                  </a:schemeClr>
                </a:solidFill>
              </a:defRPr>
            </a:lvl2pPr>
            <a:lvl3pPr marL="1169733" indent="0" algn="ctr">
              <a:buNone/>
              <a:defRPr>
                <a:solidFill>
                  <a:schemeClr val="tx1">
                    <a:tint val="75000"/>
                  </a:schemeClr>
                </a:solidFill>
              </a:defRPr>
            </a:lvl3pPr>
            <a:lvl4pPr marL="1754586" indent="0" algn="ctr">
              <a:buNone/>
              <a:defRPr>
                <a:solidFill>
                  <a:schemeClr val="tx1">
                    <a:tint val="75000"/>
                  </a:schemeClr>
                </a:solidFill>
              </a:defRPr>
            </a:lvl4pPr>
            <a:lvl5pPr marL="2339467" indent="0" algn="ctr">
              <a:buNone/>
              <a:defRPr>
                <a:solidFill>
                  <a:schemeClr val="tx1">
                    <a:tint val="75000"/>
                  </a:schemeClr>
                </a:solidFill>
              </a:defRPr>
            </a:lvl5pPr>
            <a:lvl6pPr marL="2924325" indent="0" algn="ctr">
              <a:buNone/>
              <a:defRPr>
                <a:solidFill>
                  <a:schemeClr val="tx1">
                    <a:tint val="75000"/>
                  </a:schemeClr>
                </a:solidFill>
              </a:defRPr>
            </a:lvl6pPr>
            <a:lvl7pPr marL="3509171" indent="0" algn="ctr">
              <a:buNone/>
              <a:defRPr>
                <a:solidFill>
                  <a:schemeClr val="tx1">
                    <a:tint val="75000"/>
                  </a:schemeClr>
                </a:solidFill>
              </a:defRPr>
            </a:lvl7pPr>
            <a:lvl8pPr marL="4094062" indent="0" algn="ctr">
              <a:buNone/>
              <a:defRPr>
                <a:solidFill>
                  <a:schemeClr val="tx1">
                    <a:tint val="75000"/>
                  </a:schemeClr>
                </a:solidFill>
              </a:defRPr>
            </a:lvl8pPr>
            <a:lvl9pPr marL="467892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00565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126559493"/>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649661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58665018"/>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0" tIns="58484" rIns="116980" bIns="584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0" tIns="58484" rIns="116980" bIns="58484"/>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7561802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06632795"/>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3213768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0" tIns="58484" rIns="116980" bIns="58484" anchor="ctr"/>
          <a:lstStyle/>
          <a:p>
            <a:pPr algn="ctr" defTabSz="11697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0" tIns="58484" rIns="116980" bIns="58484">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0" tIns="58484" rIns="116980" bIns="58484">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0" tIns="58484" rIns="116980" bIns="58484"/>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80592822"/>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116980" tIns="58484" rIns="116980" bIns="58484"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0" tIns="58484" rIns="116980" bIns="58484">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0" tIns="58484" rIns="116980" bIns="58484"/>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01384204"/>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21" tIns="58505" rIns="117021" bIns="58505">
            <a:normAutofit/>
          </a:bodyPr>
          <a:lstStyle>
            <a:lvl1pPr marL="682593" marR="0" indent="-682593" algn="l" defTabSz="1170154"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86" indent="0" algn="ctr">
              <a:buNone/>
              <a:defRPr>
                <a:solidFill>
                  <a:schemeClr val="tx1">
                    <a:tint val="75000"/>
                  </a:schemeClr>
                </a:solidFill>
              </a:defRPr>
            </a:lvl2pPr>
            <a:lvl3pPr marL="1170154" indent="0" algn="ctr">
              <a:buNone/>
              <a:defRPr>
                <a:solidFill>
                  <a:schemeClr val="tx1">
                    <a:tint val="75000"/>
                  </a:schemeClr>
                </a:solidFill>
              </a:defRPr>
            </a:lvl3pPr>
            <a:lvl4pPr marL="1755221" indent="0" algn="ctr">
              <a:buNone/>
              <a:defRPr>
                <a:solidFill>
                  <a:schemeClr val="tx1">
                    <a:tint val="75000"/>
                  </a:schemeClr>
                </a:solidFill>
              </a:defRPr>
            </a:lvl4pPr>
            <a:lvl5pPr marL="2340309" indent="0" algn="ctr">
              <a:buNone/>
              <a:defRPr>
                <a:solidFill>
                  <a:schemeClr val="tx1">
                    <a:tint val="75000"/>
                  </a:schemeClr>
                </a:solidFill>
              </a:defRPr>
            </a:lvl5pPr>
            <a:lvl6pPr marL="2925375" indent="0" algn="ctr">
              <a:buNone/>
              <a:defRPr>
                <a:solidFill>
                  <a:schemeClr val="tx1">
                    <a:tint val="75000"/>
                  </a:schemeClr>
                </a:solidFill>
              </a:defRPr>
            </a:lvl6pPr>
            <a:lvl7pPr marL="3510439" indent="0" algn="ctr">
              <a:buNone/>
              <a:defRPr>
                <a:solidFill>
                  <a:schemeClr val="tx1">
                    <a:tint val="75000"/>
                  </a:schemeClr>
                </a:solidFill>
              </a:defRPr>
            </a:lvl7pPr>
            <a:lvl8pPr marL="4095534" indent="0" algn="ctr">
              <a:buNone/>
              <a:defRPr>
                <a:solidFill>
                  <a:schemeClr val="tx1">
                    <a:tint val="75000"/>
                  </a:schemeClr>
                </a:solidFill>
              </a:defRPr>
            </a:lvl8pPr>
            <a:lvl9pPr marL="468061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7324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26354571"/>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523419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0" tIns="45576" rIns="91140" bIns="4557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0" tIns="45576" rIns="91140" bIns="4557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0" tIns="45576" rIns="91140" bIns="4557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36244838"/>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21" tIns="58505" rIns="117021" bIns="5850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21" tIns="58505" rIns="117021" bIns="5850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268876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62280695"/>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80555864"/>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1" tIns="58505" rIns="117021" bIns="58505" anchor="ctr"/>
          <a:lstStyle/>
          <a:p>
            <a:pPr algn="ctr" defTabSz="117015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21" tIns="58505" rIns="117021" bIns="5850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21" tIns="58505" rIns="117021" bIns="5850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21" tIns="58505" rIns="117021" bIns="5850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1710780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8"/>
            <a:ext cx="10198197" cy="788737"/>
          </a:xfrm>
          <a:prstGeom prst="rect">
            <a:avLst/>
          </a:prstGeom>
        </p:spPr>
        <p:txBody>
          <a:bodyPr lIns="117021" tIns="58505" rIns="117021" bIns="5850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21" tIns="58505" rIns="117021" bIns="5850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21" tIns="58505" rIns="117021" bIns="5850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8303977"/>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61" tIns="58527" rIns="117061" bIns="58527">
            <a:normAutofit/>
          </a:bodyPr>
          <a:lstStyle>
            <a:lvl1pPr marL="682838" marR="0" indent="-682838" algn="l" defTabSz="117057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95" indent="0" algn="ctr">
              <a:buNone/>
              <a:defRPr>
                <a:solidFill>
                  <a:schemeClr val="tx1">
                    <a:tint val="75000"/>
                  </a:schemeClr>
                </a:solidFill>
              </a:defRPr>
            </a:lvl2pPr>
            <a:lvl3pPr marL="1170572" indent="0" algn="ctr">
              <a:buNone/>
              <a:defRPr>
                <a:solidFill>
                  <a:schemeClr val="tx1">
                    <a:tint val="75000"/>
                  </a:schemeClr>
                </a:solidFill>
              </a:defRPr>
            </a:lvl3pPr>
            <a:lvl4pPr marL="1755855" indent="0" algn="ctr">
              <a:buNone/>
              <a:defRPr>
                <a:solidFill>
                  <a:schemeClr val="tx1">
                    <a:tint val="75000"/>
                  </a:schemeClr>
                </a:solidFill>
              </a:defRPr>
            </a:lvl4pPr>
            <a:lvl5pPr marL="2341151" indent="0" algn="ctr">
              <a:buNone/>
              <a:defRPr>
                <a:solidFill>
                  <a:schemeClr val="tx1">
                    <a:tint val="75000"/>
                  </a:schemeClr>
                </a:solidFill>
              </a:defRPr>
            </a:lvl5pPr>
            <a:lvl6pPr marL="2926425" indent="0" algn="ctr">
              <a:buNone/>
              <a:defRPr>
                <a:solidFill>
                  <a:schemeClr val="tx1">
                    <a:tint val="75000"/>
                  </a:schemeClr>
                </a:solidFill>
              </a:defRPr>
            </a:lvl6pPr>
            <a:lvl7pPr marL="3511707" indent="0" algn="ctr">
              <a:buNone/>
              <a:defRPr>
                <a:solidFill>
                  <a:schemeClr val="tx1">
                    <a:tint val="75000"/>
                  </a:schemeClr>
                </a:solidFill>
              </a:defRPr>
            </a:lvl7pPr>
            <a:lvl8pPr marL="4097007" indent="0" algn="ctr">
              <a:buNone/>
              <a:defRPr>
                <a:solidFill>
                  <a:schemeClr val="tx1">
                    <a:tint val="75000"/>
                  </a:schemeClr>
                </a:solidFill>
              </a:defRPr>
            </a:lvl8pPr>
            <a:lvl9pPr marL="468229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754184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58454641"/>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0607158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61" tIns="58527" rIns="117061" bIns="585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61" tIns="58527" rIns="117061" bIns="585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9742794"/>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529457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0" tIns="45576" rIns="91140" bIns="4557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0" tIns="45576" rIns="91140" bIns="4557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444338189"/>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86625301"/>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1" tIns="58527" rIns="117061" bIns="58527" anchor="ctr"/>
          <a:lstStyle/>
          <a:p>
            <a:pPr algn="ctr" defTabSz="1170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61" tIns="58527" rIns="117061" bIns="5852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61" tIns="58527" rIns="117061" bIns="585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61" tIns="58527" rIns="117061" bIns="5852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8624741"/>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7"/>
            <a:ext cx="10198197" cy="788737"/>
          </a:xfrm>
          <a:prstGeom prst="rect">
            <a:avLst/>
          </a:prstGeom>
        </p:spPr>
        <p:txBody>
          <a:bodyPr lIns="117061" tIns="58527" rIns="117061" bIns="585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61" tIns="58527" rIns="117061" bIns="5852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61" tIns="58527" rIns="117061" bIns="5852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464686"/>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11" tIns="58553" rIns="117111" bIns="58553">
            <a:normAutofit/>
          </a:bodyPr>
          <a:lstStyle>
            <a:lvl1pPr marL="683138" marR="0" indent="-683138" algn="l" defTabSz="117108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50" indent="0" algn="ctr">
              <a:buNone/>
              <a:defRPr>
                <a:solidFill>
                  <a:schemeClr val="tx1">
                    <a:tint val="75000"/>
                  </a:schemeClr>
                </a:solidFill>
              </a:defRPr>
            </a:lvl2pPr>
            <a:lvl3pPr marL="1171089" indent="0" algn="ctr">
              <a:buNone/>
              <a:defRPr>
                <a:solidFill>
                  <a:schemeClr val="tx1">
                    <a:tint val="75000"/>
                  </a:schemeClr>
                </a:solidFill>
              </a:defRPr>
            </a:lvl3pPr>
            <a:lvl4pPr marL="1756630" indent="0" algn="ctr">
              <a:buNone/>
              <a:defRPr>
                <a:solidFill>
                  <a:schemeClr val="tx1">
                    <a:tint val="75000"/>
                  </a:schemeClr>
                </a:solidFill>
              </a:defRPr>
            </a:lvl4pPr>
            <a:lvl5pPr marL="2342181" indent="0" algn="ctr">
              <a:buNone/>
              <a:defRPr>
                <a:solidFill>
                  <a:schemeClr val="tx1">
                    <a:tint val="75000"/>
                  </a:schemeClr>
                </a:solidFill>
              </a:defRPr>
            </a:lvl5pPr>
            <a:lvl6pPr marL="2927712" indent="0" algn="ctr">
              <a:buNone/>
              <a:defRPr>
                <a:solidFill>
                  <a:schemeClr val="tx1">
                    <a:tint val="75000"/>
                  </a:schemeClr>
                </a:solidFill>
              </a:defRPr>
            </a:lvl6pPr>
            <a:lvl7pPr marL="3513257" indent="0" algn="ctr">
              <a:buNone/>
              <a:defRPr>
                <a:solidFill>
                  <a:schemeClr val="tx1">
                    <a:tint val="75000"/>
                  </a:schemeClr>
                </a:solidFill>
              </a:defRPr>
            </a:lvl7pPr>
            <a:lvl8pPr marL="4098810" indent="0" algn="ctr">
              <a:buNone/>
              <a:defRPr>
                <a:solidFill>
                  <a:schemeClr val="tx1">
                    <a:tint val="75000"/>
                  </a:schemeClr>
                </a:solidFill>
              </a:defRPr>
            </a:lvl8pPr>
            <a:lvl9pPr marL="468435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125283"/>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4513969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72900438"/>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50656904"/>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59228074"/>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71023505"/>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11" tIns="58553" rIns="117111" bIns="585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5120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9.png"/><Relationship Id="rId5" Type="http://schemas.openxmlformats.org/officeDocument/2006/relationships/slideLayout" Target="../slideLayouts/slideLayout65.xml"/><Relationship Id="rId10" Type="http://schemas.openxmlformats.org/officeDocument/2006/relationships/image" Target="../media/image8.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9.png"/><Relationship Id="rId5" Type="http://schemas.openxmlformats.org/officeDocument/2006/relationships/slideLayout" Target="../slideLayouts/slideLayout73.xml"/><Relationship Id="rId10" Type="http://schemas.openxmlformats.org/officeDocument/2006/relationships/image" Target="../media/image8.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9.png"/><Relationship Id="rId5" Type="http://schemas.openxmlformats.org/officeDocument/2006/relationships/slideLayout" Target="../slideLayouts/slideLayout81.xml"/><Relationship Id="rId10" Type="http://schemas.openxmlformats.org/officeDocument/2006/relationships/image" Target="../media/image8.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9.png"/><Relationship Id="rId5" Type="http://schemas.openxmlformats.org/officeDocument/2006/relationships/slideLayout" Target="../slideLayouts/slideLayout89.xml"/><Relationship Id="rId10" Type="http://schemas.openxmlformats.org/officeDocument/2006/relationships/image" Target="../media/image8.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9.png"/><Relationship Id="rId5" Type="http://schemas.openxmlformats.org/officeDocument/2006/relationships/slideLayout" Target="../slideLayouts/slideLayout97.xml"/><Relationship Id="rId10" Type="http://schemas.openxmlformats.org/officeDocument/2006/relationships/image" Target="../media/image8.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9.png"/><Relationship Id="rId5" Type="http://schemas.openxmlformats.org/officeDocument/2006/relationships/slideLayout" Target="../slideLayouts/slideLayout105.xml"/><Relationship Id="rId10" Type="http://schemas.openxmlformats.org/officeDocument/2006/relationships/image" Target="../media/image8.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9.png"/><Relationship Id="rId5" Type="http://schemas.openxmlformats.org/officeDocument/2006/relationships/slideLayout" Target="../slideLayouts/slideLayout113.xml"/><Relationship Id="rId10" Type="http://schemas.openxmlformats.org/officeDocument/2006/relationships/image" Target="../media/image8.png"/><Relationship Id="rId4" Type="http://schemas.openxmlformats.org/officeDocument/2006/relationships/slideLayout" Target="../slideLayouts/slideLayout112.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6.png"/><Relationship Id="rId5" Type="http://schemas.openxmlformats.org/officeDocument/2006/relationships/slideLayout" Target="../slideLayouts/slideLayout121.xml"/><Relationship Id="rId10" Type="http://schemas.openxmlformats.org/officeDocument/2006/relationships/image" Target="../media/image5.png"/><Relationship Id="rId4" Type="http://schemas.openxmlformats.org/officeDocument/2006/relationships/slideLayout" Target="../slideLayouts/slideLayout12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6.png"/><Relationship Id="rId5" Type="http://schemas.openxmlformats.org/officeDocument/2006/relationships/slideLayout" Target="../slideLayouts/slideLayout129.xml"/><Relationship Id="rId10" Type="http://schemas.openxmlformats.org/officeDocument/2006/relationships/image" Target="../media/image5.png"/><Relationship Id="rId4" Type="http://schemas.openxmlformats.org/officeDocument/2006/relationships/slideLayout" Target="../slideLayouts/slideLayout128.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image" Target="../media/image9.png"/><Relationship Id="rId5" Type="http://schemas.openxmlformats.org/officeDocument/2006/relationships/slideLayout" Target="../slideLayouts/slideLayout137.xml"/><Relationship Id="rId10" Type="http://schemas.openxmlformats.org/officeDocument/2006/relationships/image" Target="../media/image8.png"/><Relationship Id="rId4" Type="http://schemas.openxmlformats.org/officeDocument/2006/relationships/slideLayout" Target="../slideLayouts/slideLayout136.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6.png"/><Relationship Id="rId5" Type="http://schemas.openxmlformats.org/officeDocument/2006/relationships/slideLayout" Target="../slideLayouts/slideLayout9.xml"/><Relationship Id="rId10" Type="http://schemas.openxmlformats.org/officeDocument/2006/relationships/image" Target="../media/image5.png"/><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9.png"/><Relationship Id="rId5" Type="http://schemas.openxmlformats.org/officeDocument/2006/relationships/slideLayout" Target="../slideLayouts/slideLayout17.xml"/><Relationship Id="rId10" Type="http://schemas.openxmlformats.org/officeDocument/2006/relationships/image" Target="../media/image8.png"/><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6.png"/><Relationship Id="rId5" Type="http://schemas.openxmlformats.org/officeDocument/2006/relationships/slideLayout" Target="../slideLayouts/slideLayout25.xml"/><Relationship Id="rId10" Type="http://schemas.openxmlformats.org/officeDocument/2006/relationships/image" Target="../media/image5.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6.png"/><Relationship Id="rId5" Type="http://schemas.openxmlformats.org/officeDocument/2006/relationships/slideLayout" Target="../slideLayouts/slideLayout33.xml"/><Relationship Id="rId10" Type="http://schemas.openxmlformats.org/officeDocument/2006/relationships/image" Target="../media/image5.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9.png"/><Relationship Id="rId5" Type="http://schemas.openxmlformats.org/officeDocument/2006/relationships/slideLayout" Target="../slideLayouts/slideLayout41.xml"/><Relationship Id="rId10" Type="http://schemas.openxmlformats.org/officeDocument/2006/relationships/image" Target="../media/image8.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9.png"/><Relationship Id="rId5" Type="http://schemas.openxmlformats.org/officeDocument/2006/relationships/slideLayout" Target="../slideLayouts/slideLayout49.xml"/><Relationship Id="rId10" Type="http://schemas.openxmlformats.org/officeDocument/2006/relationships/image" Target="../media/image8.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9.png"/><Relationship Id="rId5" Type="http://schemas.openxmlformats.org/officeDocument/2006/relationships/slideLayout" Target="../slideLayouts/slideLayout57.xml"/><Relationship Id="rId10" Type="http://schemas.openxmlformats.org/officeDocument/2006/relationships/image" Target="../media/image8.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dirty="0">
              <a:solidFill>
                <a:prstClr val="white"/>
              </a:solidFill>
            </a:endParaRPr>
          </a:p>
        </p:txBody>
      </p:sp>
      <p:sp>
        <p:nvSpPr>
          <p:cNvPr id="14" name="TextBox 13"/>
          <p:cNvSpPr txBox="1"/>
          <p:nvPr userDrawn="1"/>
        </p:nvSpPr>
        <p:spPr>
          <a:xfrm>
            <a:off x="9340851" y="6508809"/>
            <a:ext cx="2286000" cy="284915"/>
          </a:xfrm>
          <a:prstGeom prst="rect">
            <a:avLst/>
          </a:prstGeom>
          <a:noFill/>
        </p:spPr>
        <p:txBody>
          <a:bodyPr lIns="99258" tIns="49640" rIns="99258" bIns="49640">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29" algn="ctr" rtl="0" fontAlgn="base">
        <a:spcBef>
          <a:spcPct val="0"/>
        </a:spcBef>
        <a:spcAft>
          <a:spcPct val="0"/>
        </a:spcAft>
        <a:defRPr sz="4400">
          <a:solidFill>
            <a:schemeClr val="tx1"/>
          </a:solidFill>
          <a:latin typeface="Arial" pitchFamily="34" charset="0"/>
          <a:cs typeface="Cordia New" pitchFamily="34" charset="-34"/>
        </a:defRPr>
      </a:lvl6pPr>
      <a:lvl7pPr marL="911452" algn="ctr" rtl="0" fontAlgn="base">
        <a:spcBef>
          <a:spcPct val="0"/>
        </a:spcBef>
        <a:spcAft>
          <a:spcPct val="0"/>
        </a:spcAft>
        <a:defRPr sz="4400">
          <a:solidFill>
            <a:schemeClr val="tx1"/>
          </a:solidFill>
          <a:latin typeface="Arial" pitchFamily="34" charset="0"/>
          <a:cs typeface="Cordia New" pitchFamily="34" charset="-34"/>
        </a:defRPr>
      </a:lvl7pPr>
      <a:lvl8pPr marL="1367180" algn="ctr" rtl="0" fontAlgn="base">
        <a:spcBef>
          <a:spcPct val="0"/>
        </a:spcBef>
        <a:spcAft>
          <a:spcPct val="0"/>
        </a:spcAft>
        <a:defRPr sz="4400">
          <a:solidFill>
            <a:schemeClr val="tx1"/>
          </a:solidFill>
          <a:latin typeface="Arial" pitchFamily="34" charset="0"/>
          <a:cs typeface="Cordia New" pitchFamily="34" charset="-34"/>
        </a:defRPr>
      </a:lvl8pPr>
      <a:lvl9pPr marL="1822881"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93" indent="-34179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559" indent="-284816"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316" indent="-22787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021" indent="-22787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753" indent="-22787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497"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225"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920"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632"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52" rtl="0" eaLnBrk="1" latinLnBrk="0" hangingPunct="1">
        <a:defRPr sz="2800" kern="1200">
          <a:solidFill>
            <a:schemeClr val="tx1"/>
          </a:solidFill>
          <a:latin typeface="+mn-lt"/>
          <a:ea typeface="+mn-ea"/>
          <a:cs typeface="+mn-cs"/>
        </a:defRPr>
      </a:lvl1pPr>
      <a:lvl2pPr marL="455729" algn="l" defTabSz="911452" rtl="0" eaLnBrk="1" latinLnBrk="0" hangingPunct="1">
        <a:defRPr sz="2800" kern="1200">
          <a:solidFill>
            <a:schemeClr val="tx1"/>
          </a:solidFill>
          <a:latin typeface="+mn-lt"/>
          <a:ea typeface="+mn-ea"/>
          <a:cs typeface="+mn-cs"/>
        </a:defRPr>
      </a:lvl2pPr>
      <a:lvl3pPr marL="911452" algn="l" defTabSz="911452" rtl="0" eaLnBrk="1" latinLnBrk="0" hangingPunct="1">
        <a:defRPr sz="2800" kern="1200">
          <a:solidFill>
            <a:schemeClr val="tx1"/>
          </a:solidFill>
          <a:latin typeface="+mn-lt"/>
          <a:ea typeface="+mn-ea"/>
          <a:cs typeface="+mn-cs"/>
        </a:defRPr>
      </a:lvl3pPr>
      <a:lvl4pPr marL="1367180" algn="l" defTabSz="911452" rtl="0" eaLnBrk="1" latinLnBrk="0" hangingPunct="1">
        <a:defRPr sz="2800" kern="1200">
          <a:solidFill>
            <a:schemeClr val="tx1"/>
          </a:solidFill>
          <a:latin typeface="+mn-lt"/>
          <a:ea typeface="+mn-ea"/>
          <a:cs typeface="+mn-cs"/>
        </a:defRPr>
      </a:lvl4pPr>
      <a:lvl5pPr marL="1822881" algn="l" defTabSz="911452" rtl="0" eaLnBrk="1" latinLnBrk="0" hangingPunct="1">
        <a:defRPr sz="2800" kern="1200">
          <a:solidFill>
            <a:schemeClr val="tx1"/>
          </a:solidFill>
          <a:latin typeface="+mn-lt"/>
          <a:ea typeface="+mn-ea"/>
          <a:cs typeface="+mn-cs"/>
        </a:defRPr>
      </a:lvl5pPr>
      <a:lvl6pPr marL="2278624" algn="l" defTabSz="911452" rtl="0" eaLnBrk="1" latinLnBrk="0" hangingPunct="1">
        <a:defRPr sz="2800" kern="1200">
          <a:solidFill>
            <a:schemeClr val="tx1"/>
          </a:solidFill>
          <a:latin typeface="+mn-lt"/>
          <a:ea typeface="+mn-ea"/>
          <a:cs typeface="+mn-cs"/>
        </a:defRPr>
      </a:lvl6pPr>
      <a:lvl7pPr marL="2734361" algn="l" defTabSz="911452" rtl="0" eaLnBrk="1" latinLnBrk="0" hangingPunct="1">
        <a:defRPr sz="2800" kern="1200">
          <a:solidFill>
            <a:schemeClr val="tx1"/>
          </a:solidFill>
          <a:latin typeface="+mn-lt"/>
          <a:ea typeface="+mn-ea"/>
          <a:cs typeface="+mn-cs"/>
        </a:defRPr>
      </a:lvl7pPr>
      <a:lvl8pPr marL="3190070" algn="l" defTabSz="911452" rtl="0" eaLnBrk="1" latinLnBrk="0" hangingPunct="1">
        <a:defRPr sz="2800" kern="1200">
          <a:solidFill>
            <a:schemeClr val="tx1"/>
          </a:solidFill>
          <a:latin typeface="+mn-lt"/>
          <a:ea typeface="+mn-ea"/>
          <a:cs typeface="+mn-cs"/>
        </a:defRPr>
      </a:lvl8pPr>
      <a:lvl9pPr marL="3645770" algn="l" defTabSz="911452"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116948" tIns="58468" rIns="116948" bIns="5846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08">
              <a:defRPr/>
            </a:pPr>
            <a:fld id="{79C0BFF6-9B14-4446-AF07-628EFEB400B0}" type="slidenum">
              <a:rPr lang="th-TH" smtClean="0">
                <a:solidFill>
                  <a:prstClr val="black">
                    <a:tint val="75000"/>
                  </a:prstClr>
                </a:solidFill>
              </a:rPr>
              <a:pPr defTabSz="1169408">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35" tIns="63668" rIns="127335" bIns="63668" anchor="ctr"/>
          <a:lstStyle/>
          <a:p>
            <a:pPr algn="ctr" defTabSz="1169408">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35" tIns="63668" rIns="127335" bIns="6366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08"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2" y="800134"/>
            <a:ext cx="4948767" cy="559467"/>
          </a:xfrm>
          <a:prstGeom prst="rect">
            <a:avLst/>
          </a:prstGeom>
          <a:noFill/>
        </p:spPr>
        <p:txBody>
          <a:bodyPr lIns="127335" tIns="63668" rIns="127335" bIns="63668">
            <a:spAutoFit/>
          </a:bodyPr>
          <a:lstStyle/>
          <a:p>
            <a:pPr defTabSz="1169408">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35" tIns="63668" rIns="127335" bIns="63668" anchor="ctr"/>
          <a:lstStyle/>
          <a:p>
            <a:pPr algn="ctr" defTabSz="1169408">
              <a:defRPr/>
            </a:pPr>
            <a:endParaRPr lang="th-TH" sz="3600" dirty="0">
              <a:solidFill>
                <a:prstClr val="white"/>
              </a:solidFill>
            </a:endParaRPr>
          </a:p>
        </p:txBody>
      </p:sp>
      <p:sp>
        <p:nvSpPr>
          <p:cNvPr id="12" name="TextBox 11"/>
          <p:cNvSpPr txBox="1"/>
          <p:nvPr/>
        </p:nvSpPr>
        <p:spPr>
          <a:xfrm>
            <a:off x="9290149" y="301654"/>
            <a:ext cx="2220383" cy="518187"/>
          </a:xfrm>
          <a:prstGeom prst="rect">
            <a:avLst/>
          </a:prstGeom>
          <a:noFill/>
          <a:effectLst>
            <a:outerShdw blurRad="50800" dist="38100" dir="5400000" algn="t" rotWithShape="0">
              <a:prstClr val="black">
                <a:alpha val="40000"/>
              </a:prstClr>
            </a:outerShdw>
          </a:effectLst>
        </p:spPr>
        <p:txBody>
          <a:bodyPr lIns="116948" tIns="58468" rIns="116948" bIns="58468">
            <a:spAutoFit/>
          </a:bodyPr>
          <a:lstStyle/>
          <a:p>
            <a:pPr algn="r" defTabSz="1169408">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093687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14" algn="ctr" rtl="0" fontAlgn="base">
        <a:spcBef>
          <a:spcPct val="0"/>
        </a:spcBef>
        <a:spcAft>
          <a:spcPct val="0"/>
        </a:spcAft>
        <a:defRPr sz="5600">
          <a:solidFill>
            <a:schemeClr val="tx1"/>
          </a:solidFill>
          <a:latin typeface="Arial" pitchFamily="34" charset="0"/>
          <a:cs typeface="Cordia New" pitchFamily="34" charset="-34"/>
        </a:defRPr>
      </a:lvl6pPr>
      <a:lvl7pPr marL="1169408" algn="ctr" rtl="0" fontAlgn="base">
        <a:spcBef>
          <a:spcPct val="0"/>
        </a:spcBef>
        <a:spcAft>
          <a:spcPct val="0"/>
        </a:spcAft>
        <a:defRPr sz="5600">
          <a:solidFill>
            <a:schemeClr val="tx1"/>
          </a:solidFill>
          <a:latin typeface="Arial" pitchFamily="34" charset="0"/>
          <a:cs typeface="Cordia New" pitchFamily="34" charset="-34"/>
        </a:defRPr>
      </a:lvl7pPr>
      <a:lvl8pPr marL="1754094" algn="ctr" rtl="0" fontAlgn="base">
        <a:spcBef>
          <a:spcPct val="0"/>
        </a:spcBef>
        <a:spcAft>
          <a:spcPct val="0"/>
        </a:spcAft>
        <a:defRPr sz="5600">
          <a:solidFill>
            <a:schemeClr val="tx1"/>
          </a:solidFill>
          <a:latin typeface="Arial" pitchFamily="34" charset="0"/>
          <a:cs typeface="Cordia New" pitchFamily="34" charset="-34"/>
        </a:defRPr>
      </a:lvl8pPr>
      <a:lvl9pPr marL="233881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08" indent="-43850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30" indent="-3654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34" indent="-29236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453" indent="-2923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167" indent="-2923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871"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561"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264"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929" indent="-292361" algn="l" defTabSz="116940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08" rtl="0" eaLnBrk="1" latinLnBrk="0" hangingPunct="1">
        <a:defRPr sz="3600" kern="1200">
          <a:solidFill>
            <a:schemeClr val="tx1"/>
          </a:solidFill>
          <a:latin typeface="+mn-lt"/>
          <a:ea typeface="+mn-ea"/>
          <a:cs typeface="+mn-cs"/>
        </a:defRPr>
      </a:lvl1pPr>
      <a:lvl2pPr marL="584714" algn="l" defTabSz="1169408" rtl="0" eaLnBrk="1" latinLnBrk="0" hangingPunct="1">
        <a:defRPr sz="3600" kern="1200">
          <a:solidFill>
            <a:schemeClr val="tx1"/>
          </a:solidFill>
          <a:latin typeface="+mn-lt"/>
          <a:ea typeface="+mn-ea"/>
          <a:cs typeface="+mn-cs"/>
        </a:defRPr>
      </a:lvl2pPr>
      <a:lvl3pPr marL="1169408" algn="l" defTabSz="1169408" rtl="0" eaLnBrk="1" latinLnBrk="0" hangingPunct="1">
        <a:defRPr sz="3600" kern="1200">
          <a:solidFill>
            <a:schemeClr val="tx1"/>
          </a:solidFill>
          <a:latin typeface="+mn-lt"/>
          <a:ea typeface="+mn-ea"/>
          <a:cs typeface="+mn-cs"/>
        </a:defRPr>
      </a:lvl3pPr>
      <a:lvl4pPr marL="1754094" algn="l" defTabSz="1169408" rtl="0" eaLnBrk="1" latinLnBrk="0" hangingPunct="1">
        <a:defRPr sz="3600" kern="1200">
          <a:solidFill>
            <a:schemeClr val="tx1"/>
          </a:solidFill>
          <a:latin typeface="+mn-lt"/>
          <a:ea typeface="+mn-ea"/>
          <a:cs typeface="+mn-cs"/>
        </a:defRPr>
      </a:lvl4pPr>
      <a:lvl5pPr marL="2338812" algn="l" defTabSz="1169408" rtl="0" eaLnBrk="1" latinLnBrk="0" hangingPunct="1">
        <a:defRPr sz="3600" kern="1200">
          <a:solidFill>
            <a:schemeClr val="tx1"/>
          </a:solidFill>
          <a:latin typeface="+mn-lt"/>
          <a:ea typeface="+mn-ea"/>
          <a:cs typeface="+mn-cs"/>
        </a:defRPr>
      </a:lvl5pPr>
      <a:lvl6pPr marL="2923509" algn="l" defTabSz="1169408" rtl="0" eaLnBrk="1" latinLnBrk="0" hangingPunct="1">
        <a:defRPr sz="3600" kern="1200">
          <a:solidFill>
            <a:schemeClr val="tx1"/>
          </a:solidFill>
          <a:latin typeface="+mn-lt"/>
          <a:ea typeface="+mn-ea"/>
          <a:cs typeface="+mn-cs"/>
        </a:defRPr>
      </a:lvl6pPr>
      <a:lvl7pPr marL="3508185" algn="l" defTabSz="1169408" rtl="0" eaLnBrk="1" latinLnBrk="0" hangingPunct="1">
        <a:defRPr sz="3600" kern="1200">
          <a:solidFill>
            <a:schemeClr val="tx1"/>
          </a:solidFill>
          <a:latin typeface="+mn-lt"/>
          <a:ea typeface="+mn-ea"/>
          <a:cs typeface="+mn-cs"/>
        </a:defRPr>
      </a:lvl7pPr>
      <a:lvl8pPr marL="4092916" algn="l" defTabSz="1169408" rtl="0" eaLnBrk="1" latinLnBrk="0" hangingPunct="1">
        <a:defRPr sz="3600" kern="1200">
          <a:solidFill>
            <a:schemeClr val="tx1"/>
          </a:solidFill>
          <a:latin typeface="+mn-lt"/>
          <a:ea typeface="+mn-ea"/>
          <a:cs typeface="+mn-cs"/>
        </a:defRPr>
      </a:lvl8pPr>
      <a:lvl9pPr marL="4677618" algn="l" defTabSz="1169408"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116980" tIns="58484" rIns="116980" bIns="58484"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33">
              <a:defRPr/>
            </a:pPr>
            <a:fld id="{79C0BFF6-9B14-4446-AF07-628EFEB400B0}" type="slidenum">
              <a:rPr lang="th-TH" smtClean="0">
                <a:solidFill>
                  <a:prstClr val="black">
                    <a:tint val="75000"/>
                  </a:prstClr>
                </a:solidFill>
              </a:rPr>
              <a:pPr defTabSz="116973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1" tIns="63686" rIns="127371" bIns="63686" anchor="ctr"/>
          <a:lstStyle/>
          <a:p>
            <a:pPr algn="ctr" defTabSz="116973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1" tIns="63686" rIns="127371" bIns="6368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3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2" y="800133"/>
            <a:ext cx="4948767" cy="559503"/>
          </a:xfrm>
          <a:prstGeom prst="rect">
            <a:avLst/>
          </a:prstGeom>
          <a:noFill/>
        </p:spPr>
        <p:txBody>
          <a:bodyPr lIns="127371" tIns="63686" rIns="127371" bIns="63686">
            <a:spAutoFit/>
          </a:bodyPr>
          <a:lstStyle/>
          <a:p>
            <a:pPr defTabSz="116973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1" tIns="63686" rIns="127371" bIns="63686" anchor="ctr"/>
          <a:lstStyle/>
          <a:p>
            <a:pPr algn="ctr" defTabSz="1169733">
              <a:defRPr/>
            </a:pPr>
            <a:endParaRPr lang="th-TH" sz="3600" dirty="0">
              <a:solidFill>
                <a:prstClr val="white"/>
              </a:solidFill>
            </a:endParaRPr>
          </a:p>
        </p:txBody>
      </p:sp>
      <p:sp>
        <p:nvSpPr>
          <p:cNvPr id="12" name="TextBox 11"/>
          <p:cNvSpPr txBox="1"/>
          <p:nvPr/>
        </p:nvSpPr>
        <p:spPr>
          <a:xfrm>
            <a:off x="9290139" y="301651"/>
            <a:ext cx="2220383" cy="518220"/>
          </a:xfrm>
          <a:prstGeom prst="rect">
            <a:avLst/>
          </a:prstGeom>
          <a:noFill/>
          <a:effectLst>
            <a:outerShdw blurRad="50800" dist="38100" dir="5400000" algn="t" rotWithShape="0">
              <a:prstClr val="black">
                <a:alpha val="40000"/>
              </a:prstClr>
            </a:outerShdw>
          </a:effectLst>
        </p:spPr>
        <p:txBody>
          <a:bodyPr lIns="116980" tIns="58484" rIns="116980" bIns="58484">
            <a:spAutoFit/>
          </a:bodyPr>
          <a:lstStyle/>
          <a:p>
            <a:pPr algn="r" defTabSz="116973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308930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77" algn="ctr" rtl="0" fontAlgn="base">
        <a:spcBef>
          <a:spcPct val="0"/>
        </a:spcBef>
        <a:spcAft>
          <a:spcPct val="0"/>
        </a:spcAft>
        <a:defRPr sz="5600">
          <a:solidFill>
            <a:schemeClr val="tx1"/>
          </a:solidFill>
          <a:latin typeface="Arial" pitchFamily="34" charset="0"/>
          <a:cs typeface="Cordia New" pitchFamily="34" charset="-34"/>
        </a:defRPr>
      </a:lvl6pPr>
      <a:lvl7pPr marL="1169733" algn="ctr" rtl="0" fontAlgn="base">
        <a:spcBef>
          <a:spcPct val="0"/>
        </a:spcBef>
        <a:spcAft>
          <a:spcPct val="0"/>
        </a:spcAft>
        <a:defRPr sz="5600">
          <a:solidFill>
            <a:schemeClr val="tx1"/>
          </a:solidFill>
          <a:latin typeface="Arial" pitchFamily="34" charset="0"/>
          <a:cs typeface="Cordia New" pitchFamily="34" charset="-34"/>
        </a:defRPr>
      </a:lvl7pPr>
      <a:lvl8pPr marL="1754586" algn="ctr" rtl="0" fontAlgn="base">
        <a:spcBef>
          <a:spcPct val="0"/>
        </a:spcBef>
        <a:spcAft>
          <a:spcPct val="0"/>
        </a:spcAft>
        <a:defRPr sz="5600">
          <a:solidFill>
            <a:schemeClr val="tx1"/>
          </a:solidFill>
          <a:latin typeface="Arial" pitchFamily="34" charset="0"/>
          <a:cs typeface="Cordia New" pitchFamily="34" charset="-34"/>
        </a:defRPr>
      </a:lvl8pPr>
      <a:lvl9pPr marL="233946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32" indent="-43863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398" indent="-3655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145" indent="-29244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026" indent="-2924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902" indent="-29244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771"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625"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494"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320" indent="-292442" algn="l" defTabSz="116973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33" rtl="0" eaLnBrk="1" latinLnBrk="0" hangingPunct="1">
        <a:defRPr sz="3600" kern="1200">
          <a:solidFill>
            <a:schemeClr val="tx1"/>
          </a:solidFill>
          <a:latin typeface="+mn-lt"/>
          <a:ea typeface="+mn-ea"/>
          <a:cs typeface="+mn-cs"/>
        </a:defRPr>
      </a:lvl1pPr>
      <a:lvl2pPr marL="584877" algn="l" defTabSz="1169733" rtl="0" eaLnBrk="1" latinLnBrk="0" hangingPunct="1">
        <a:defRPr sz="3600" kern="1200">
          <a:solidFill>
            <a:schemeClr val="tx1"/>
          </a:solidFill>
          <a:latin typeface="+mn-lt"/>
          <a:ea typeface="+mn-ea"/>
          <a:cs typeface="+mn-cs"/>
        </a:defRPr>
      </a:lvl2pPr>
      <a:lvl3pPr marL="1169733" algn="l" defTabSz="1169733" rtl="0" eaLnBrk="1" latinLnBrk="0" hangingPunct="1">
        <a:defRPr sz="3600" kern="1200">
          <a:solidFill>
            <a:schemeClr val="tx1"/>
          </a:solidFill>
          <a:latin typeface="+mn-lt"/>
          <a:ea typeface="+mn-ea"/>
          <a:cs typeface="+mn-cs"/>
        </a:defRPr>
      </a:lvl3pPr>
      <a:lvl4pPr marL="1754586" algn="l" defTabSz="1169733" rtl="0" eaLnBrk="1" latinLnBrk="0" hangingPunct="1">
        <a:defRPr sz="3600" kern="1200">
          <a:solidFill>
            <a:schemeClr val="tx1"/>
          </a:solidFill>
          <a:latin typeface="+mn-lt"/>
          <a:ea typeface="+mn-ea"/>
          <a:cs typeface="+mn-cs"/>
        </a:defRPr>
      </a:lvl4pPr>
      <a:lvl5pPr marL="2339467" algn="l" defTabSz="1169733" rtl="0" eaLnBrk="1" latinLnBrk="0" hangingPunct="1">
        <a:defRPr sz="3600" kern="1200">
          <a:solidFill>
            <a:schemeClr val="tx1"/>
          </a:solidFill>
          <a:latin typeface="+mn-lt"/>
          <a:ea typeface="+mn-ea"/>
          <a:cs typeface="+mn-cs"/>
        </a:defRPr>
      </a:lvl5pPr>
      <a:lvl6pPr marL="2924325" algn="l" defTabSz="1169733" rtl="0" eaLnBrk="1" latinLnBrk="0" hangingPunct="1">
        <a:defRPr sz="3600" kern="1200">
          <a:solidFill>
            <a:schemeClr val="tx1"/>
          </a:solidFill>
          <a:latin typeface="+mn-lt"/>
          <a:ea typeface="+mn-ea"/>
          <a:cs typeface="+mn-cs"/>
        </a:defRPr>
      </a:lvl6pPr>
      <a:lvl7pPr marL="3509171" algn="l" defTabSz="1169733" rtl="0" eaLnBrk="1" latinLnBrk="0" hangingPunct="1">
        <a:defRPr sz="3600" kern="1200">
          <a:solidFill>
            <a:schemeClr val="tx1"/>
          </a:solidFill>
          <a:latin typeface="+mn-lt"/>
          <a:ea typeface="+mn-ea"/>
          <a:cs typeface="+mn-cs"/>
        </a:defRPr>
      </a:lvl7pPr>
      <a:lvl8pPr marL="4094062" algn="l" defTabSz="1169733" rtl="0" eaLnBrk="1" latinLnBrk="0" hangingPunct="1">
        <a:defRPr sz="3600" kern="1200">
          <a:solidFill>
            <a:schemeClr val="tx1"/>
          </a:solidFill>
          <a:latin typeface="+mn-lt"/>
          <a:ea typeface="+mn-ea"/>
          <a:cs typeface="+mn-cs"/>
        </a:defRPr>
      </a:lvl8pPr>
      <a:lvl9pPr marL="4678928" algn="l" defTabSz="1169733"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5"/>
            <a:ext cx="723900" cy="365125"/>
          </a:xfrm>
          <a:prstGeom prst="rect">
            <a:avLst/>
          </a:prstGeom>
        </p:spPr>
        <p:txBody>
          <a:bodyPr vert="horz" lIns="117021" tIns="58505" rIns="117021" bIns="5850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154">
              <a:defRPr/>
            </a:pPr>
            <a:fld id="{79C0BFF6-9B14-4446-AF07-628EFEB400B0}" type="slidenum">
              <a:rPr lang="th-TH" smtClean="0">
                <a:solidFill>
                  <a:prstClr val="black">
                    <a:tint val="75000"/>
                  </a:prstClr>
                </a:solidFill>
              </a:rPr>
              <a:pPr defTabSz="1170154">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17" tIns="63709" rIns="127417" bIns="63709" anchor="ctr"/>
          <a:lstStyle/>
          <a:p>
            <a:pPr algn="ctr" defTabSz="1170154">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5"/>
            <a:ext cx="4341284" cy="8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17" tIns="63709" rIns="127417" bIns="6370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154"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1" y="800120"/>
            <a:ext cx="4948767" cy="559550"/>
          </a:xfrm>
          <a:prstGeom prst="rect">
            <a:avLst/>
          </a:prstGeom>
          <a:noFill/>
        </p:spPr>
        <p:txBody>
          <a:bodyPr lIns="127417" tIns="63709" rIns="127417" bIns="63709">
            <a:spAutoFit/>
          </a:bodyPr>
          <a:lstStyle/>
          <a:p>
            <a:pPr defTabSz="1170154">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17" tIns="63709" rIns="127417" bIns="63709" anchor="ctr"/>
          <a:lstStyle/>
          <a:p>
            <a:pPr algn="ctr" defTabSz="1170154">
              <a:defRPr/>
            </a:pPr>
            <a:endParaRPr lang="th-TH" sz="3600" dirty="0">
              <a:solidFill>
                <a:prstClr val="white"/>
              </a:solidFill>
            </a:endParaRPr>
          </a:p>
        </p:txBody>
      </p:sp>
      <p:sp>
        <p:nvSpPr>
          <p:cNvPr id="12" name="TextBox 11"/>
          <p:cNvSpPr txBox="1"/>
          <p:nvPr/>
        </p:nvSpPr>
        <p:spPr>
          <a:xfrm>
            <a:off x="9290127" y="301651"/>
            <a:ext cx="2220383" cy="518262"/>
          </a:xfrm>
          <a:prstGeom prst="rect">
            <a:avLst/>
          </a:prstGeom>
          <a:noFill/>
          <a:effectLst>
            <a:outerShdw blurRad="50800" dist="38100" dir="5400000" algn="t" rotWithShape="0">
              <a:prstClr val="black">
                <a:alpha val="40000"/>
              </a:prstClr>
            </a:outerShdw>
          </a:effectLst>
        </p:spPr>
        <p:txBody>
          <a:bodyPr lIns="117021" tIns="58505" rIns="117021" bIns="58505">
            <a:spAutoFit/>
          </a:bodyPr>
          <a:lstStyle/>
          <a:p>
            <a:pPr algn="r" defTabSz="1170154">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32738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86" algn="ctr" rtl="0" fontAlgn="base">
        <a:spcBef>
          <a:spcPct val="0"/>
        </a:spcBef>
        <a:spcAft>
          <a:spcPct val="0"/>
        </a:spcAft>
        <a:defRPr sz="5600">
          <a:solidFill>
            <a:schemeClr val="tx1"/>
          </a:solidFill>
          <a:latin typeface="Arial" pitchFamily="34" charset="0"/>
          <a:cs typeface="Cordia New" pitchFamily="34" charset="-34"/>
        </a:defRPr>
      </a:lvl6pPr>
      <a:lvl7pPr marL="1170154" algn="ctr" rtl="0" fontAlgn="base">
        <a:spcBef>
          <a:spcPct val="0"/>
        </a:spcBef>
        <a:spcAft>
          <a:spcPct val="0"/>
        </a:spcAft>
        <a:defRPr sz="5600">
          <a:solidFill>
            <a:schemeClr val="tx1"/>
          </a:solidFill>
          <a:latin typeface="Arial" pitchFamily="34" charset="0"/>
          <a:cs typeface="Cordia New" pitchFamily="34" charset="-34"/>
        </a:defRPr>
      </a:lvl7pPr>
      <a:lvl8pPr marL="1755221" algn="ctr" rtl="0" fontAlgn="base">
        <a:spcBef>
          <a:spcPct val="0"/>
        </a:spcBef>
        <a:spcAft>
          <a:spcPct val="0"/>
        </a:spcAft>
        <a:defRPr sz="5600">
          <a:solidFill>
            <a:schemeClr val="tx1"/>
          </a:solidFill>
          <a:latin typeface="Arial" pitchFamily="34" charset="0"/>
          <a:cs typeface="Cordia New" pitchFamily="34" charset="-34"/>
        </a:defRPr>
      </a:lvl8pPr>
      <a:lvl9pPr marL="234030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94" indent="-43879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741" indent="-3656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675" indent="-29254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764" indent="-2925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849" indent="-2925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928"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993"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074"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116" indent="-292546" algn="l" defTabSz="117015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154" rtl="0" eaLnBrk="1" latinLnBrk="0" hangingPunct="1">
        <a:defRPr sz="3600" kern="1200">
          <a:solidFill>
            <a:schemeClr val="tx1"/>
          </a:solidFill>
          <a:latin typeface="+mn-lt"/>
          <a:ea typeface="+mn-ea"/>
          <a:cs typeface="+mn-cs"/>
        </a:defRPr>
      </a:lvl1pPr>
      <a:lvl2pPr marL="585086" algn="l" defTabSz="1170154" rtl="0" eaLnBrk="1" latinLnBrk="0" hangingPunct="1">
        <a:defRPr sz="3600" kern="1200">
          <a:solidFill>
            <a:schemeClr val="tx1"/>
          </a:solidFill>
          <a:latin typeface="+mn-lt"/>
          <a:ea typeface="+mn-ea"/>
          <a:cs typeface="+mn-cs"/>
        </a:defRPr>
      </a:lvl2pPr>
      <a:lvl3pPr marL="1170154" algn="l" defTabSz="1170154" rtl="0" eaLnBrk="1" latinLnBrk="0" hangingPunct="1">
        <a:defRPr sz="3600" kern="1200">
          <a:solidFill>
            <a:schemeClr val="tx1"/>
          </a:solidFill>
          <a:latin typeface="+mn-lt"/>
          <a:ea typeface="+mn-ea"/>
          <a:cs typeface="+mn-cs"/>
        </a:defRPr>
      </a:lvl3pPr>
      <a:lvl4pPr marL="1755221" algn="l" defTabSz="1170154" rtl="0" eaLnBrk="1" latinLnBrk="0" hangingPunct="1">
        <a:defRPr sz="3600" kern="1200">
          <a:solidFill>
            <a:schemeClr val="tx1"/>
          </a:solidFill>
          <a:latin typeface="+mn-lt"/>
          <a:ea typeface="+mn-ea"/>
          <a:cs typeface="+mn-cs"/>
        </a:defRPr>
      </a:lvl4pPr>
      <a:lvl5pPr marL="2340309" algn="l" defTabSz="1170154" rtl="0" eaLnBrk="1" latinLnBrk="0" hangingPunct="1">
        <a:defRPr sz="3600" kern="1200">
          <a:solidFill>
            <a:schemeClr val="tx1"/>
          </a:solidFill>
          <a:latin typeface="+mn-lt"/>
          <a:ea typeface="+mn-ea"/>
          <a:cs typeface="+mn-cs"/>
        </a:defRPr>
      </a:lvl5pPr>
      <a:lvl6pPr marL="2925375" algn="l" defTabSz="1170154" rtl="0" eaLnBrk="1" latinLnBrk="0" hangingPunct="1">
        <a:defRPr sz="3600" kern="1200">
          <a:solidFill>
            <a:schemeClr val="tx1"/>
          </a:solidFill>
          <a:latin typeface="+mn-lt"/>
          <a:ea typeface="+mn-ea"/>
          <a:cs typeface="+mn-cs"/>
        </a:defRPr>
      </a:lvl6pPr>
      <a:lvl7pPr marL="3510439" algn="l" defTabSz="1170154" rtl="0" eaLnBrk="1" latinLnBrk="0" hangingPunct="1">
        <a:defRPr sz="3600" kern="1200">
          <a:solidFill>
            <a:schemeClr val="tx1"/>
          </a:solidFill>
          <a:latin typeface="+mn-lt"/>
          <a:ea typeface="+mn-ea"/>
          <a:cs typeface="+mn-cs"/>
        </a:defRPr>
      </a:lvl7pPr>
      <a:lvl8pPr marL="4095534" algn="l" defTabSz="1170154" rtl="0" eaLnBrk="1" latinLnBrk="0" hangingPunct="1">
        <a:defRPr sz="3600" kern="1200">
          <a:solidFill>
            <a:schemeClr val="tx1"/>
          </a:solidFill>
          <a:latin typeface="+mn-lt"/>
          <a:ea typeface="+mn-ea"/>
          <a:cs typeface="+mn-cs"/>
        </a:defRPr>
      </a:lvl8pPr>
      <a:lvl9pPr marL="4680613" algn="l" defTabSz="1170154"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4"/>
            <a:ext cx="723900" cy="365125"/>
          </a:xfrm>
          <a:prstGeom prst="rect">
            <a:avLst/>
          </a:prstGeom>
        </p:spPr>
        <p:txBody>
          <a:bodyPr vert="horz" lIns="117061" tIns="58527" rIns="117061" bIns="5852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572">
              <a:defRPr/>
            </a:pPr>
            <a:fld id="{79C0BFF6-9B14-4446-AF07-628EFEB400B0}" type="slidenum">
              <a:rPr lang="th-TH" smtClean="0">
                <a:solidFill>
                  <a:prstClr val="black">
                    <a:tint val="75000"/>
                  </a:prstClr>
                </a:solidFill>
              </a:rPr>
              <a:pPr defTabSz="117057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3" tIns="63732" rIns="127463" bIns="63732" anchor="ctr"/>
          <a:lstStyle/>
          <a:p>
            <a:pPr algn="ctr" defTabSz="117057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1"/>
            <a:ext cx="4341284" cy="83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63" tIns="63732" rIns="127463" bIns="6373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57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9" y="800112"/>
            <a:ext cx="4948767" cy="559596"/>
          </a:xfrm>
          <a:prstGeom prst="rect">
            <a:avLst/>
          </a:prstGeom>
          <a:noFill/>
        </p:spPr>
        <p:txBody>
          <a:bodyPr lIns="127463" tIns="63732" rIns="127463" bIns="63732">
            <a:spAutoFit/>
          </a:bodyPr>
          <a:lstStyle/>
          <a:p>
            <a:pPr defTabSz="117057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63" tIns="63732" rIns="127463" bIns="63732" anchor="ctr"/>
          <a:lstStyle/>
          <a:p>
            <a:pPr algn="ctr" defTabSz="1170572">
              <a:defRPr/>
            </a:pPr>
            <a:endParaRPr lang="th-TH" sz="3600" dirty="0">
              <a:solidFill>
                <a:prstClr val="white"/>
              </a:solidFill>
            </a:endParaRPr>
          </a:p>
        </p:txBody>
      </p:sp>
      <p:sp>
        <p:nvSpPr>
          <p:cNvPr id="12" name="TextBox 11"/>
          <p:cNvSpPr txBox="1"/>
          <p:nvPr/>
        </p:nvSpPr>
        <p:spPr>
          <a:xfrm>
            <a:off x="9290115" y="301653"/>
            <a:ext cx="2220383" cy="518307"/>
          </a:xfrm>
          <a:prstGeom prst="rect">
            <a:avLst/>
          </a:prstGeom>
          <a:noFill/>
          <a:effectLst>
            <a:outerShdw blurRad="50800" dist="38100" dir="5400000" algn="t" rotWithShape="0">
              <a:prstClr val="black">
                <a:alpha val="40000"/>
              </a:prstClr>
            </a:outerShdw>
          </a:effectLst>
        </p:spPr>
        <p:txBody>
          <a:bodyPr lIns="117061" tIns="58527" rIns="117061" bIns="58527">
            <a:spAutoFit/>
          </a:bodyPr>
          <a:lstStyle/>
          <a:p>
            <a:pPr algn="r" defTabSz="117057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804184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95" algn="ctr" rtl="0" fontAlgn="base">
        <a:spcBef>
          <a:spcPct val="0"/>
        </a:spcBef>
        <a:spcAft>
          <a:spcPct val="0"/>
        </a:spcAft>
        <a:defRPr sz="5600">
          <a:solidFill>
            <a:schemeClr val="tx1"/>
          </a:solidFill>
          <a:latin typeface="Arial" pitchFamily="34" charset="0"/>
          <a:cs typeface="Cordia New" pitchFamily="34" charset="-34"/>
        </a:defRPr>
      </a:lvl6pPr>
      <a:lvl7pPr marL="1170572" algn="ctr" rtl="0" fontAlgn="base">
        <a:spcBef>
          <a:spcPct val="0"/>
        </a:spcBef>
        <a:spcAft>
          <a:spcPct val="0"/>
        </a:spcAft>
        <a:defRPr sz="5600">
          <a:solidFill>
            <a:schemeClr val="tx1"/>
          </a:solidFill>
          <a:latin typeface="Arial" pitchFamily="34" charset="0"/>
          <a:cs typeface="Cordia New" pitchFamily="34" charset="-34"/>
        </a:defRPr>
      </a:lvl7pPr>
      <a:lvl8pPr marL="1755855" algn="ctr" rtl="0" fontAlgn="base">
        <a:spcBef>
          <a:spcPct val="0"/>
        </a:spcBef>
        <a:spcAft>
          <a:spcPct val="0"/>
        </a:spcAft>
        <a:defRPr sz="5600">
          <a:solidFill>
            <a:schemeClr val="tx1"/>
          </a:solidFill>
          <a:latin typeface="Arial" pitchFamily="34" charset="0"/>
          <a:cs typeface="Cordia New" pitchFamily="34" charset="-34"/>
        </a:defRPr>
      </a:lvl8pPr>
      <a:lvl9pPr marL="234115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54" indent="-43895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085" indent="-3658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204" indent="-29265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503" indent="-2926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795" indent="-2926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085"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363"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655"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916" indent="-292650" algn="l" defTabSz="117057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572" rtl="0" eaLnBrk="1" latinLnBrk="0" hangingPunct="1">
        <a:defRPr sz="3600" kern="1200">
          <a:solidFill>
            <a:schemeClr val="tx1"/>
          </a:solidFill>
          <a:latin typeface="+mn-lt"/>
          <a:ea typeface="+mn-ea"/>
          <a:cs typeface="+mn-cs"/>
        </a:defRPr>
      </a:lvl1pPr>
      <a:lvl2pPr marL="585295" algn="l" defTabSz="1170572" rtl="0" eaLnBrk="1" latinLnBrk="0" hangingPunct="1">
        <a:defRPr sz="3600" kern="1200">
          <a:solidFill>
            <a:schemeClr val="tx1"/>
          </a:solidFill>
          <a:latin typeface="+mn-lt"/>
          <a:ea typeface="+mn-ea"/>
          <a:cs typeface="+mn-cs"/>
        </a:defRPr>
      </a:lvl2pPr>
      <a:lvl3pPr marL="1170572" algn="l" defTabSz="1170572" rtl="0" eaLnBrk="1" latinLnBrk="0" hangingPunct="1">
        <a:defRPr sz="3600" kern="1200">
          <a:solidFill>
            <a:schemeClr val="tx1"/>
          </a:solidFill>
          <a:latin typeface="+mn-lt"/>
          <a:ea typeface="+mn-ea"/>
          <a:cs typeface="+mn-cs"/>
        </a:defRPr>
      </a:lvl3pPr>
      <a:lvl4pPr marL="1755855" algn="l" defTabSz="1170572" rtl="0" eaLnBrk="1" latinLnBrk="0" hangingPunct="1">
        <a:defRPr sz="3600" kern="1200">
          <a:solidFill>
            <a:schemeClr val="tx1"/>
          </a:solidFill>
          <a:latin typeface="+mn-lt"/>
          <a:ea typeface="+mn-ea"/>
          <a:cs typeface="+mn-cs"/>
        </a:defRPr>
      </a:lvl4pPr>
      <a:lvl5pPr marL="2341151" algn="l" defTabSz="1170572" rtl="0" eaLnBrk="1" latinLnBrk="0" hangingPunct="1">
        <a:defRPr sz="3600" kern="1200">
          <a:solidFill>
            <a:schemeClr val="tx1"/>
          </a:solidFill>
          <a:latin typeface="+mn-lt"/>
          <a:ea typeface="+mn-ea"/>
          <a:cs typeface="+mn-cs"/>
        </a:defRPr>
      </a:lvl5pPr>
      <a:lvl6pPr marL="2926425" algn="l" defTabSz="1170572" rtl="0" eaLnBrk="1" latinLnBrk="0" hangingPunct="1">
        <a:defRPr sz="3600" kern="1200">
          <a:solidFill>
            <a:schemeClr val="tx1"/>
          </a:solidFill>
          <a:latin typeface="+mn-lt"/>
          <a:ea typeface="+mn-ea"/>
          <a:cs typeface="+mn-cs"/>
        </a:defRPr>
      </a:lvl6pPr>
      <a:lvl7pPr marL="3511707" algn="l" defTabSz="1170572" rtl="0" eaLnBrk="1" latinLnBrk="0" hangingPunct="1">
        <a:defRPr sz="3600" kern="1200">
          <a:solidFill>
            <a:schemeClr val="tx1"/>
          </a:solidFill>
          <a:latin typeface="+mn-lt"/>
          <a:ea typeface="+mn-ea"/>
          <a:cs typeface="+mn-cs"/>
        </a:defRPr>
      </a:lvl7pPr>
      <a:lvl8pPr marL="4097007" algn="l" defTabSz="1170572" rtl="0" eaLnBrk="1" latinLnBrk="0" hangingPunct="1">
        <a:defRPr sz="3600" kern="1200">
          <a:solidFill>
            <a:schemeClr val="tx1"/>
          </a:solidFill>
          <a:latin typeface="+mn-lt"/>
          <a:ea typeface="+mn-ea"/>
          <a:cs typeface="+mn-cs"/>
        </a:defRPr>
      </a:lvl8pPr>
      <a:lvl9pPr marL="4682297" algn="l" defTabSz="1170572"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1"/>
            <a:ext cx="723900" cy="365125"/>
          </a:xfrm>
          <a:prstGeom prst="rect">
            <a:avLst/>
          </a:prstGeom>
        </p:spPr>
        <p:txBody>
          <a:bodyPr vert="horz" lIns="117111" tIns="58553" rIns="117111" bIns="585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89">
              <a:defRPr/>
            </a:pPr>
            <a:fld id="{79C0BFF6-9B14-4446-AF07-628EFEB400B0}" type="slidenum">
              <a:rPr lang="th-TH" smtClean="0">
                <a:solidFill>
                  <a:prstClr val="black">
                    <a:tint val="75000"/>
                  </a:prstClr>
                </a:solidFill>
              </a:rPr>
              <a:pPr defTabSz="117108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3"/>
            <a:ext cx="4341284" cy="8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9" tIns="63760" rIns="127519" bIns="637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8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4" y="800110"/>
            <a:ext cx="4948767" cy="559653"/>
          </a:xfrm>
          <a:prstGeom prst="rect">
            <a:avLst/>
          </a:prstGeom>
          <a:noFill/>
        </p:spPr>
        <p:txBody>
          <a:bodyPr lIns="127519" tIns="63760" rIns="127519" bIns="63760">
            <a:spAutoFit/>
          </a:bodyPr>
          <a:lstStyle/>
          <a:p>
            <a:pPr defTabSz="117108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sp>
        <p:nvSpPr>
          <p:cNvPr id="12" name="TextBox 11"/>
          <p:cNvSpPr txBox="1"/>
          <p:nvPr/>
        </p:nvSpPr>
        <p:spPr>
          <a:xfrm>
            <a:off x="9290101" y="301648"/>
            <a:ext cx="2220383" cy="518359"/>
          </a:xfrm>
          <a:prstGeom prst="rect">
            <a:avLst/>
          </a:prstGeom>
          <a:noFill/>
          <a:effectLst>
            <a:outerShdw blurRad="50800" dist="38100" dir="5400000" algn="t" rotWithShape="0">
              <a:prstClr val="black">
                <a:alpha val="40000"/>
              </a:prstClr>
            </a:outerShdw>
          </a:effectLst>
        </p:spPr>
        <p:txBody>
          <a:bodyPr lIns="117111" tIns="58553" rIns="117111" bIns="58553">
            <a:spAutoFit/>
          </a:bodyPr>
          <a:lstStyle/>
          <a:p>
            <a:pPr algn="r" defTabSz="117108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934501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50" algn="ctr" rtl="0" fontAlgn="base">
        <a:spcBef>
          <a:spcPct val="0"/>
        </a:spcBef>
        <a:spcAft>
          <a:spcPct val="0"/>
        </a:spcAft>
        <a:defRPr sz="5600">
          <a:solidFill>
            <a:schemeClr val="tx1"/>
          </a:solidFill>
          <a:latin typeface="Arial" pitchFamily="34" charset="0"/>
          <a:cs typeface="Cordia New" pitchFamily="34" charset="-34"/>
        </a:defRPr>
      </a:lvl6pPr>
      <a:lvl7pPr marL="1171089" algn="ctr" rtl="0" fontAlgn="base">
        <a:spcBef>
          <a:spcPct val="0"/>
        </a:spcBef>
        <a:spcAft>
          <a:spcPct val="0"/>
        </a:spcAft>
        <a:defRPr sz="5600">
          <a:solidFill>
            <a:schemeClr val="tx1"/>
          </a:solidFill>
          <a:latin typeface="Arial" pitchFamily="34" charset="0"/>
          <a:cs typeface="Cordia New" pitchFamily="34" charset="-34"/>
        </a:defRPr>
      </a:lvl7pPr>
      <a:lvl8pPr marL="1756630" algn="ctr" rtl="0" fontAlgn="base">
        <a:spcBef>
          <a:spcPct val="0"/>
        </a:spcBef>
        <a:spcAft>
          <a:spcPct val="0"/>
        </a:spcAft>
        <a:defRPr sz="5600">
          <a:solidFill>
            <a:schemeClr val="tx1"/>
          </a:solidFill>
          <a:latin typeface="Arial" pitchFamily="34" charset="0"/>
          <a:cs typeface="Cordia New" pitchFamily="34" charset="-34"/>
        </a:defRPr>
      </a:lvl8pPr>
      <a:lvl9pPr marL="234218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50" indent="-4391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06" indent="-3659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853" indent="-29277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405"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954"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49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03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587"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112"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89" rtl="0" eaLnBrk="1" latinLnBrk="0" hangingPunct="1">
        <a:defRPr sz="3600" kern="1200">
          <a:solidFill>
            <a:schemeClr val="tx1"/>
          </a:solidFill>
          <a:latin typeface="+mn-lt"/>
          <a:ea typeface="+mn-ea"/>
          <a:cs typeface="+mn-cs"/>
        </a:defRPr>
      </a:lvl1pPr>
      <a:lvl2pPr marL="585550" algn="l" defTabSz="1171089" rtl="0" eaLnBrk="1" latinLnBrk="0" hangingPunct="1">
        <a:defRPr sz="3600" kern="1200">
          <a:solidFill>
            <a:schemeClr val="tx1"/>
          </a:solidFill>
          <a:latin typeface="+mn-lt"/>
          <a:ea typeface="+mn-ea"/>
          <a:cs typeface="+mn-cs"/>
        </a:defRPr>
      </a:lvl2pPr>
      <a:lvl3pPr marL="1171089" algn="l" defTabSz="1171089" rtl="0" eaLnBrk="1" latinLnBrk="0" hangingPunct="1">
        <a:defRPr sz="3600" kern="1200">
          <a:solidFill>
            <a:schemeClr val="tx1"/>
          </a:solidFill>
          <a:latin typeface="+mn-lt"/>
          <a:ea typeface="+mn-ea"/>
          <a:cs typeface="+mn-cs"/>
        </a:defRPr>
      </a:lvl3pPr>
      <a:lvl4pPr marL="1756630" algn="l" defTabSz="1171089" rtl="0" eaLnBrk="1" latinLnBrk="0" hangingPunct="1">
        <a:defRPr sz="3600" kern="1200">
          <a:solidFill>
            <a:schemeClr val="tx1"/>
          </a:solidFill>
          <a:latin typeface="+mn-lt"/>
          <a:ea typeface="+mn-ea"/>
          <a:cs typeface="+mn-cs"/>
        </a:defRPr>
      </a:lvl4pPr>
      <a:lvl5pPr marL="2342181" algn="l" defTabSz="1171089" rtl="0" eaLnBrk="1" latinLnBrk="0" hangingPunct="1">
        <a:defRPr sz="3600" kern="1200">
          <a:solidFill>
            <a:schemeClr val="tx1"/>
          </a:solidFill>
          <a:latin typeface="+mn-lt"/>
          <a:ea typeface="+mn-ea"/>
          <a:cs typeface="+mn-cs"/>
        </a:defRPr>
      </a:lvl5pPr>
      <a:lvl6pPr marL="2927712" algn="l" defTabSz="1171089" rtl="0" eaLnBrk="1" latinLnBrk="0" hangingPunct="1">
        <a:defRPr sz="3600" kern="1200">
          <a:solidFill>
            <a:schemeClr val="tx1"/>
          </a:solidFill>
          <a:latin typeface="+mn-lt"/>
          <a:ea typeface="+mn-ea"/>
          <a:cs typeface="+mn-cs"/>
        </a:defRPr>
      </a:lvl6pPr>
      <a:lvl7pPr marL="3513257" algn="l" defTabSz="1171089" rtl="0" eaLnBrk="1" latinLnBrk="0" hangingPunct="1">
        <a:defRPr sz="3600" kern="1200">
          <a:solidFill>
            <a:schemeClr val="tx1"/>
          </a:solidFill>
          <a:latin typeface="+mn-lt"/>
          <a:ea typeface="+mn-ea"/>
          <a:cs typeface="+mn-cs"/>
        </a:defRPr>
      </a:lvl7pPr>
      <a:lvl8pPr marL="4098810" algn="l" defTabSz="1171089" rtl="0" eaLnBrk="1" latinLnBrk="0" hangingPunct="1">
        <a:defRPr sz="3600" kern="1200">
          <a:solidFill>
            <a:schemeClr val="tx1"/>
          </a:solidFill>
          <a:latin typeface="+mn-lt"/>
          <a:ea typeface="+mn-ea"/>
          <a:cs typeface="+mn-cs"/>
        </a:defRPr>
      </a:lvl8pPr>
      <a:lvl9pPr marL="4684357" algn="l" defTabSz="1171089"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7"/>
            <a:ext cx="723900" cy="365125"/>
          </a:xfrm>
          <a:prstGeom prst="rect">
            <a:avLst/>
          </a:prstGeom>
        </p:spPr>
        <p:txBody>
          <a:bodyPr vert="horz" lIns="117166" tIns="58582" rIns="117166" bIns="585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51">
              <a:defRPr/>
            </a:pPr>
            <a:fld id="{79C0BFF6-9B14-4446-AF07-628EFEB400B0}" type="slidenum">
              <a:rPr lang="th-TH" smtClean="0">
                <a:solidFill>
                  <a:prstClr val="black">
                    <a:tint val="75000"/>
                  </a:prstClr>
                </a:solidFill>
              </a:rPr>
              <a:pPr defTabSz="11716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1" tIns="63791" rIns="127581" bIns="637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8" y="800111"/>
            <a:ext cx="4948767" cy="559715"/>
          </a:xfrm>
          <a:prstGeom prst="rect">
            <a:avLst/>
          </a:prstGeom>
          <a:noFill/>
        </p:spPr>
        <p:txBody>
          <a:bodyPr lIns="127581" tIns="63791" rIns="127581" bIns="63791">
            <a:spAutoFit/>
          </a:bodyPr>
          <a:lstStyle/>
          <a:p>
            <a:pPr defTabSz="11716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sp>
        <p:nvSpPr>
          <p:cNvPr id="12" name="TextBox 11"/>
          <p:cNvSpPr txBox="1"/>
          <p:nvPr/>
        </p:nvSpPr>
        <p:spPr>
          <a:xfrm>
            <a:off x="9290085" y="301632"/>
            <a:ext cx="2220383" cy="518418"/>
          </a:xfrm>
          <a:prstGeom prst="rect">
            <a:avLst/>
          </a:prstGeom>
          <a:noFill/>
          <a:effectLst>
            <a:outerShdw blurRad="50800" dist="38100" dir="5400000" algn="t" rotWithShape="0">
              <a:prstClr val="black">
                <a:alpha val="40000"/>
              </a:prstClr>
            </a:outerShdw>
          </a:effectLst>
        </p:spPr>
        <p:txBody>
          <a:bodyPr lIns="117166" tIns="58582" rIns="117166" bIns="58582">
            <a:spAutoFit/>
          </a:bodyPr>
          <a:lstStyle/>
          <a:p>
            <a:pPr algn="r" defTabSz="11716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9133538"/>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28" algn="ctr" rtl="0" fontAlgn="base">
        <a:spcBef>
          <a:spcPct val="0"/>
        </a:spcBef>
        <a:spcAft>
          <a:spcPct val="0"/>
        </a:spcAft>
        <a:defRPr sz="5600">
          <a:solidFill>
            <a:schemeClr val="tx1"/>
          </a:solidFill>
          <a:latin typeface="Arial" pitchFamily="34" charset="0"/>
          <a:cs typeface="Cordia New" pitchFamily="34" charset="-34"/>
        </a:defRPr>
      </a:lvl6pPr>
      <a:lvl7pPr marL="1171651" algn="ctr" rtl="0" fontAlgn="base">
        <a:spcBef>
          <a:spcPct val="0"/>
        </a:spcBef>
        <a:spcAft>
          <a:spcPct val="0"/>
        </a:spcAft>
        <a:defRPr sz="5600">
          <a:solidFill>
            <a:schemeClr val="tx1"/>
          </a:solidFill>
          <a:latin typeface="Arial" pitchFamily="34" charset="0"/>
          <a:cs typeface="Cordia New" pitchFamily="34" charset="-34"/>
        </a:defRPr>
      </a:lvl7pPr>
      <a:lvl8pPr marL="1757475" algn="ctr" rtl="0" fontAlgn="base">
        <a:spcBef>
          <a:spcPct val="0"/>
        </a:spcBef>
        <a:spcAft>
          <a:spcPct val="0"/>
        </a:spcAft>
        <a:defRPr sz="5600">
          <a:solidFill>
            <a:schemeClr val="tx1"/>
          </a:solidFill>
          <a:latin typeface="Arial" pitchFamily="34" charset="0"/>
          <a:cs typeface="Cordia New" pitchFamily="34" charset="-34"/>
        </a:defRPr>
      </a:lvl8pPr>
      <a:lvl9pPr marL="234330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64" indent="-4393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64" indent="-3661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59" indent="-2929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90"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218"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042"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866"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695"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509"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51" rtl="0" eaLnBrk="1" latinLnBrk="0" hangingPunct="1">
        <a:defRPr sz="3600" kern="1200">
          <a:solidFill>
            <a:schemeClr val="tx1"/>
          </a:solidFill>
          <a:latin typeface="+mn-lt"/>
          <a:ea typeface="+mn-ea"/>
          <a:cs typeface="+mn-cs"/>
        </a:defRPr>
      </a:lvl1pPr>
      <a:lvl2pPr marL="585828" algn="l" defTabSz="1171651" rtl="0" eaLnBrk="1" latinLnBrk="0" hangingPunct="1">
        <a:defRPr sz="3600" kern="1200">
          <a:solidFill>
            <a:schemeClr val="tx1"/>
          </a:solidFill>
          <a:latin typeface="+mn-lt"/>
          <a:ea typeface="+mn-ea"/>
          <a:cs typeface="+mn-cs"/>
        </a:defRPr>
      </a:lvl2pPr>
      <a:lvl3pPr marL="1171651" algn="l" defTabSz="1171651" rtl="0" eaLnBrk="1" latinLnBrk="0" hangingPunct="1">
        <a:defRPr sz="3600" kern="1200">
          <a:solidFill>
            <a:schemeClr val="tx1"/>
          </a:solidFill>
          <a:latin typeface="+mn-lt"/>
          <a:ea typeface="+mn-ea"/>
          <a:cs typeface="+mn-cs"/>
        </a:defRPr>
      </a:lvl3pPr>
      <a:lvl4pPr marL="1757475" algn="l" defTabSz="1171651" rtl="0" eaLnBrk="1" latinLnBrk="0" hangingPunct="1">
        <a:defRPr sz="3600" kern="1200">
          <a:solidFill>
            <a:schemeClr val="tx1"/>
          </a:solidFill>
          <a:latin typeface="+mn-lt"/>
          <a:ea typeface="+mn-ea"/>
          <a:cs typeface="+mn-cs"/>
        </a:defRPr>
      </a:lvl4pPr>
      <a:lvl5pPr marL="2343304" algn="l" defTabSz="1171651" rtl="0" eaLnBrk="1" latinLnBrk="0" hangingPunct="1">
        <a:defRPr sz="3600" kern="1200">
          <a:solidFill>
            <a:schemeClr val="tx1"/>
          </a:solidFill>
          <a:latin typeface="+mn-lt"/>
          <a:ea typeface="+mn-ea"/>
          <a:cs typeface="+mn-cs"/>
        </a:defRPr>
      </a:lvl5pPr>
      <a:lvl6pPr marL="2929124" algn="l" defTabSz="1171651" rtl="0" eaLnBrk="1" latinLnBrk="0" hangingPunct="1">
        <a:defRPr sz="3600" kern="1200">
          <a:solidFill>
            <a:schemeClr val="tx1"/>
          </a:solidFill>
          <a:latin typeface="+mn-lt"/>
          <a:ea typeface="+mn-ea"/>
          <a:cs typeface="+mn-cs"/>
        </a:defRPr>
      </a:lvl6pPr>
      <a:lvl7pPr marL="3514949" algn="l" defTabSz="1171651" rtl="0" eaLnBrk="1" latinLnBrk="0" hangingPunct="1">
        <a:defRPr sz="3600" kern="1200">
          <a:solidFill>
            <a:schemeClr val="tx1"/>
          </a:solidFill>
          <a:latin typeface="+mn-lt"/>
          <a:ea typeface="+mn-ea"/>
          <a:cs typeface="+mn-cs"/>
        </a:defRPr>
      </a:lvl7pPr>
      <a:lvl8pPr marL="4100780" algn="l" defTabSz="1171651" rtl="0" eaLnBrk="1" latinLnBrk="0" hangingPunct="1">
        <a:defRPr sz="3600" kern="1200">
          <a:solidFill>
            <a:schemeClr val="tx1"/>
          </a:solidFill>
          <a:latin typeface="+mn-lt"/>
          <a:ea typeface="+mn-ea"/>
          <a:cs typeface="+mn-cs"/>
        </a:defRPr>
      </a:lvl8pPr>
      <a:lvl9pPr marL="4686607" algn="l" defTabSz="1171651"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1"/>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4"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7"/>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5"/>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67"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741116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1F8B3E62-EE03-2C4C-8EF5-2BEB3E63236F}" type="slidenum">
              <a:rPr lang="th-TH">
                <a:ea typeface="ＭＳ Ｐゴシック" charset="0"/>
              </a:rPr>
              <a:pPr defTabSz="914400"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085652"/>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1327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139003"/>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dirty="0">
              <a:solidFill>
                <a:prstClr val="white"/>
              </a:solidFill>
            </a:endParaRPr>
          </a:p>
        </p:txBody>
      </p:sp>
      <p:sp>
        <p:nvSpPr>
          <p:cNvPr id="14" name="TextBox 13"/>
          <p:cNvSpPr txBox="1"/>
          <p:nvPr userDrawn="1"/>
        </p:nvSpPr>
        <p:spPr>
          <a:xfrm>
            <a:off x="9340851" y="6508809"/>
            <a:ext cx="2286000" cy="284915"/>
          </a:xfrm>
          <a:prstGeom prst="rect">
            <a:avLst/>
          </a:prstGeom>
          <a:noFill/>
        </p:spPr>
        <p:txBody>
          <a:bodyPr lIns="99258" tIns="49640" rIns="99258" bIns="49640">
            <a:spAutoFit/>
          </a:bodyPr>
          <a:lstStyle/>
          <a:p>
            <a:pPr algn="r">
              <a:defRPr/>
            </a:pPr>
            <a:r>
              <a:rPr lang="en-US" sz="1200" kern="700" dirty="0">
                <a:solidFill>
                  <a:srgbClr val="8782AF"/>
                </a:solidFill>
                <a:ea typeface="ＭＳ Ｐゴシック" charset="0"/>
                <a:cs typeface="Arial" pitchFamily="34" charset="0"/>
              </a:rPr>
              <a:t>www.aidsdatahub.org</a:t>
            </a:r>
            <a:endParaRPr lang="th-TH" sz="1200" kern="700" dirty="0">
              <a:solidFill>
                <a:srgbClr val="8782AF"/>
              </a:solidFill>
              <a:ea typeface="ＭＳ Ｐゴシック" charset="0"/>
            </a:endParaRPr>
          </a:p>
        </p:txBody>
      </p:sp>
      <p:pic>
        <p:nvPicPr>
          <p:cNvPr id="1028" name="Picture 3" descr="color-01.png"/>
          <p:cNvPicPr>
            <a:picLocks noChangeAspect="1"/>
          </p:cNvPicPr>
          <p:nvPr userDrawn="1"/>
        </p:nvPicPr>
        <p:blipFill>
          <a:blip r:embed="rId4" cstate="email">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185152"/>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5729" algn="ctr" rtl="0" fontAlgn="base">
        <a:spcBef>
          <a:spcPct val="0"/>
        </a:spcBef>
        <a:spcAft>
          <a:spcPct val="0"/>
        </a:spcAft>
        <a:defRPr sz="4400">
          <a:solidFill>
            <a:schemeClr val="tx1"/>
          </a:solidFill>
          <a:latin typeface="Arial" pitchFamily="34" charset="0"/>
          <a:cs typeface="Cordia New" pitchFamily="34" charset="-34"/>
        </a:defRPr>
      </a:lvl6pPr>
      <a:lvl7pPr marL="911452" algn="ctr" rtl="0" fontAlgn="base">
        <a:spcBef>
          <a:spcPct val="0"/>
        </a:spcBef>
        <a:spcAft>
          <a:spcPct val="0"/>
        </a:spcAft>
        <a:defRPr sz="4400">
          <a:solidFill>
            <a:schemeClr val="tx1"/>
          </a:solidFill>
          <a:latin typeface="Arial" pitchFamily="34" charset="0"/>
          <a:cs typeface="Cordia New" pitchFamily="34" charset="-34"/>
        </a:defRPr>
      </a:lvl7pPr>
      <a:lvl8pPr marL="1367180" algn="ctr" rtl="0" fontAlgn="base">
        <a:spcBef>
          <a:spcPct val="0"/>
        </a:spcBef>
        <a:spcAft>
          <a:spcPct val="0"/>
        </a:spcAft>
        <a:defRPr sz="4400">
          <a:solidFill>
            <a:schemeClr val="tx1"/>
          </a:solidFill>
          <a:latin typeface="Arial" pitchFamily="34" charset="0"/>
          <a:cs typeface="Cordia New" pitchFamily="34" charset="-34"/>
        </a:defRPr>
      </a:lvl8pPr>
      <a:lvl9pPr marL="1822881"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93" indent="-3417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59" indent="-284816"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16" indent="-227873"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21"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753"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497"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225"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920"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632"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52" rtl="0" eaLnBrk="1" latinLnBrk="0" hangingPunct="1">
        <a:defRPr sz="2800" kern="1200">
          <a:solidFill>
            <a:schemeClr val="tx1"/>
          </a:solidFill>
          <a:latin typeface="+mn-lt"/>
          <a:ea typeface="+mn-ea"/>
          <a:cs typeface="+mn-cs"/>
        </a:defRPr>
      </a:lvl1pPr>
      <a:lvl2pPr marL="455729" algn="l" defTabSz="911452" rtl="0" eaLnBrk="1" latinLnBrk="0" hangingPunct="1">
        <a:defRPr sz="2800" kern="1200">
          <a:solidFill>
            <a:schemeClr val="tx1"/>
          </a:solidFill>
          <a:latin typeface="+mn-lt"/>
          <a:ea typeface="+mn-ea"/>
          <a:cs typeface="+mn-cs"/>
        </a:defRPr>
      </a:lvl2pPr>
      <a:lvl3pPr marL="911452" algn="l" defTabSz="911452" rtl="0" eaLnBrk="1" latinLnBrk="0" hangingPunct="1">
        <a:defRPr sz="2800" kern="1200">
          <a:solidFill>
            <a:schemeClr val="tx1"/>
          </a:solidFill>
          <a:latin typeface="+mn-lt"/>
          <a:ea typeface="+mn-ea"/>
          <a:cs typeface="+mn-cs"/>
        </a:defRPr>
      </a:lvl3pPr>
      <a:lvl4pPr marL="1367180" algn="l" defTabSz="911452" rtl="0" eaLnBrk="1" latinLnBrk="0" hangingPunct="1">
        <a:defRPr sz="2800" kern="1200">
          <a:solidFill>
            <a:schemeClr val="tx1"/>
          </a:solidFill>
          <a:latin typeface="+mn-lt"/>
          <a:ea typeface="+mn-ea"/>
          <a:cs typeface="+mn-cs"/>
        </a:defRPr>
      </a:lvl4pPr>
      <a:lvl5pPr marL="1822881" algn="l" defTabSz="911452" rtl="0" eaLnBrk="1" latinLnBrk="0" hangingPunct="1">
        <a:defRPr sz="2800" kern="1200">
          <a:solidFill>
            <a:schemeClr val="tx1"/>
          </a:solidFill>
          <a:latin typeface="+mn-lt"/>
          <a:ea typeface="+mn-ea"/>
          <a:cs typeface="+mn-cs"/>
        </a:defRPr>
      </a:lvl5pPr>
      <a:lvl6pPr marL="2278624" algn="l" defTabSz="911452" rtl="0" eaLnBrk="1" latinLnBrk="0" hangingPunct="1">
        <a:defRPr sz="2800" kern="1200">
          <a:solidFill>
            <a:schemeClr val="tx1"/>
          </a:solidFill>
          <a:latin typeface="+mn-lt"/>
          <a:ea typeface="+mn-ea"/>
          <a:cs typeface="+mn-cs"/>
        </a:defRPr>
      </a:lvl6pPr>
      <a:lvl7pPr marL="2734361" algn="l" defTabSz="911452" rtl="0" eaLnBrk="1" latinLnBrk="0" hangingPunct="1">
        <a:defRPr sz="2800" kern="1200">
          <a:solidFill>
            <a:schemeClr val="tx1"/>
          </a:solidFill>
          <a:latin typeface="+mn-lt"/>
          <a:ea typeface="+mn-ea"/>
          <a:cs typeface="+mn-cs"/>
        </a:defRPr>
      </a:lvl7pPr>
      <a:lvl8pPr marL="3190070" algn="l" defTabSz="911452" rtl="0" eaLnBrk="1" latinLnBrk="0" hangingPunct="1">
        <a:defRPr sz="2800" kern="1200">
          <a:solidFill>
            <a:schemeClr val="tx1"/>
          </a:solidFill>
          <a:latin typeface="+mn-lt"/>
          <a:ea typeface="+mn-ea"/>
          <a:cs typeface="+mn-cs"/>
        </a:defRPr>
      </a:lvl8pPr>
      <a:lvl9pPr marL="3645770" algn="l" defTabSz="911452"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8"/>
            <a:ext cx="723900" cy="365125"/>
          </a:xfrm>
          <a:prstGeom prst="rect">
            <a:avLst/>
          </a:prstGeom>
        </p:spPr>
        <p:txBody>
          <a:bodyPr vert="horz" wrap="square" lIns="91140" tIns="45576" rIns="91140" bIns="4557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47"/>
          </a:xfrm>
          <a:prstGeom prst="rect">
            <a:avLst/>
          </a:prstGeom>
          <a:noFill/>
          <a:ln>
            <a:noFill/>
          </a:ln>
        </p:spPr>
        <p:txBody>
          <a:bodyPr lIns="99258" tIns="49640" rIns="99258" bIns="4964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1"/>
            <a:ext cx="4948767" cy="438804"/>
          </a:xfrm>
          <a:prstGeom prst="rect">
            <a:avLst/>
          </a:prstGeom>
          <a:noFill/>
        </p:spPr>
        <p:txBody>
          <a:bodyPr lIns="99258" tIns="49640" rIns="99258" bIns="4964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3208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29" algn="ctr" rtl="0" fontAlgn="base">
        <a:spcBef>
          <a:spcPct val="0"/>
        </a:spcBef>
        <a:spcAft>
          <a:spcPct val="0"/>
        </a:spcAft>
        <a:defRPr sz="4400">
          <a:solidFill>
            <a:schemeClr val="tx1"/>
          </a:solidFill>
          <a:latin typeface="Arial" charset="0"/>
          <a:cs typeface="Cordia New" pitchFamily="34" charset="-34"/>
        </a:defRPr>
      </a:lvl6pPr>
      <a:lvl7pPr marL="911452" algn="ctr" rtl="0" fontAlgn="base">
        <a:spcBef>
          <a:spcPct val="0"/>
        </a:spcBef>
        <a:spcAft>
          <a:spcPct val="0"/>
        </a:spcAft>
        <a:defRPr sz="4400">
          <a:solidFill>
            <a:schemeClr val="tx1"/>
          </a:solidFill>
          <a:latin typeface="Arial" charset="0"/>
          <a:cs typeface="Cordia New" pitchFamily="34" charset="-34"/>
        </a:defRPr>
      </a:lvl7pPr>
      <a:lvl8pPr marL="1367180" algn="ctr" rtl="0" fontAlgn="base">
        <a:spcBef>
          <a:spcPct val="0"/>
        </a:spcBef>
        <a:spcAft>
          <a:spcPct val="0"/>
        </a:spcAft>
        <a:defRPr sz="4400">
          <a:solidFill>
            <a:schemeClr val="tx1"/>
          </a:solidFill>
          <a:latin typeface="Arial" charset="0"/>
          <a:cs typeface="Cordia New" pitchFamily="34" charset="-34"/>
        </a:defRPr>
      </a:lvl8pPr>
      <a:lvl9pPr marL="1822881" algn="ctr" rtl="0" fontAlgn="base">
        <a:spcBef>
          <a:spcPct val="0"/>
        </a:spcBef>
        <a:spcAft>
          <a:spcPct val="0"/>
        </a:spcAft>
        <a:defRPr sz="4400">
          <a:solidFill>
            <a:schemeClr val="tx1"/>
          </a:solidFill>
          <a:latin typeface="Arial" charset="0"/>
          <a:cs typeface="Cordia New" pitchFamily="34" charset="-34"/>
        </a:defRPr>
      </a:lvl9pPr>
    </p:titleStyle>
    <p:bodyStyle>
      <a:lvl1pPr marL="341793" indent="-3417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59" indent="-284816"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16" indent="-227873"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21"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753"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497"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225"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920"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632"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52" rtl="0" eaLnBrk="1" latinLnBrk="0" hangingPunct="1">
        <a:defRPr sz="2800" kern="1200">
          <a:solidFill>
            <a:schemeClr val="tx1"/>
          </a:solidFill>
          <a:latin typeface="+mn-lt"/>
          <a:ea typeface="+mn-ea"/>
          <a:cs typeface="+mn-cs"/>
        </a:defRPr>
      </a:lvl1pPr>
      <a:lvl2pPr marL="455729" algn="l" defTabSz="911452" rtl="0" eaLnBrk="1" latinLnBrk="0" hangingPunct="1">
        <a:defRPr sz="2800" kern="1200">
          <a:solidFill>
            <a:schemeClr val="tx1"/>
          </a:solidFill>
          <a:latin typeface="+mn-lt"/>
          <a:ea typeface="+mn-ea"/>
          <a:cs typeface="+mn-cs"/>
        </a:defRPr>
      </a:lvl2pPr>
      <a:lvl3pPr marL="911452" algn="l" defTabSz="911452" rtl="0" eaLnBrk="1" latinLnBrk="0" hangingPunct="1">
        <a:defRPr sz="2800" kern="1200">
          <a:solidFill>
            <a:schemeClr val="tx1"/>
          </a:solidFill>
          <a:latin typeface="+mn-lt"/>
          <a:ea typeface="+mn-ea"/>
          <a:cs typeface="+mn-cs"/>
        </a:defRPr>
      </a:lvl3pPr>
      <a:lvl4pPr marL="1367180" algn="l" defTabSz="911452" rtl="0" eaLnBrk="1" latinLnBrk="0" hangingPunct="1">
        <a:defRPr sz="2800" kern="1200">
          <a:solidFill>
            <a:schemeClr val="tx1"/>
          </a:solidFill>
          <a:latin typeface="+mn-lt"/>
          <a:ea typeface="+mn-ea"/>
          <a:cs typeface="+mn-cs"/>
        </a:defRPr>
      </a:lvl4pPr>
      <a:lvl5pPr marL="1822881" algn="l" defTabSz="911452" rtl="0" eaLnBrk="1" latinLnBrk="0" hangingPunct="1">
        <a:defRPr sz="2800" kern="1200">
          <a:solidFill>
            <a:schemeClr val="tx1"/>
          </a:solidFill>
          <a:latin typeface="+mn-lt"/>
          <a:ea typeface="+mn-ea"/>
          <a:cs typeface="+mn-cs"/>
        </a:defRPr>
      </a:lvl5pPr>
      <a:lvl6pPr marL="2278624" algn="l" defTabSz="911452" rtl="0" eaLnBrk="1" latinLnBrk="0" hangingPunct="1">
        <a:defRPr sz="2800" kern="1200">
          <a:solidFill>
            <a:schemeClr val="tx1"/>
          </a:solidFill>
          <a:latin typeface="+mn-lt"/>
          <a:ea typeface="+mn-ea"/>
          <a:cs typeface="+mn-cs"/>
        </a:defRPr>
      </a:lvl6pPr>
      <a:lvl7pPr marL="2734361" algn="l" defTabSz="911452" rtl="0" eaLnBrk="1" latinLnBrk="0" hangingPunct="1">
        <a:defRPr sz="2800" kern="1200">
          <a:solidFill>
            <a:schemeClr val="tx1"/>
          </a:solidFill>
          <a:latin typeface="+mn-lt"/>
          <a:ea typeface="+mn-ea"/>
          <a:cs typeface="+mn-cs"/>
        </a:defRPr>
      </a:lvl7pPr>
      <a:lvl8pPr marL="3190070" algn="l" defTabSz="911452" rtl="0" eaLnBrk="1" latinLnBrk="0" hangingPunct="1">
        <a:defRPr sz="2800" kern="1200">
          <a:solidFill>
            <a:schemeClr val="tx1"/>
          </a:solidFill>
          <a:latin typeface="+mn-lt"/>
          <a:ea typeface="+mn-ea"/>
          <a:cs typeface="+mn-cs"/>
        </a:defRPr>
      </a:lvl8pPr>
      <a:lvl9pPr marL="3645770" algn="l" defTabSz="911452"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8"/>
            <a:ext cx="723900" cy="365125"/>
          </a:xfrm>
          <a:prstGeom prst="rect">
            <a:avLst/>
          </a:prstGeom>
        </p:spPr>
        <p:txBody>
          <a:bodyPr vert="horz" lIns="91140" tIns="45576" rIns="91140" bIns="45576"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A2D1FF1-E5BC-4206-982C-25A82EC7B46A}"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47"/>
          </a:xfrm>
          <a:prstGeom prst="rect">
            <a:avLst/>
          </a:prstGeom>
          <a:noFill/>
          <a:ln>
            <a:noFill/>
          </a:ln>
        </p:spPr>
        <p:txBody>
          <a:bodyPr lIns="99258" tIns="49640" rIns="99258" bIns="49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100" y="800141"/>
            <a:ext cx="4948767" cy="438804"/>
          </a:xfrm>
          <a:prstGeom prst="rect">
            <a:avLst/>
          </a:prstGeom>
          <a:noFill/>
        </p:spPr>
        <p:txBody>
          <a:bodyPr lIns="99258" tIns="49640" rIns="99258" bIns="49640">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23037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29" algn="ctr" rtl="0" fontAlgn="base">
        <a:spcBef>
          <a:spcPct val="0"/>
        </a:spcBef>
        <a:spcAft>
          <a:spcPct val="0"/>
        </a:spcAft>
        <a:defRPr sz="4400">
          <a:solidFill>
            <a:schemeClr val="tx1"/>
          </a:solidFill>
          <a:latin typeface="Arial" pitchFamily="34" charset="0"/>
          <a:cs typeface="Cordia New" pitchFamily="34" charset="-34"/>
        </a:defRPr>
      </a:lvl6pPr>
      <a:lvl7pPr marL="911452" algn="ctr" rtl="0" fontAlgn="base">
        <a:spcBef>
          <a:spcPct val="0"/>
        </a:spcBef>
        <a:spcAft>
          <a:spcPct val="0"/>
        </a:spcAft>
        <a:defRPr sz="4400">
          <a:solidFill>
            <a:schemeClr val="tx1"/>
          </a:solidFill>
          <a:latin typeface="Arial" pitchFamily="34" charset="0"/>
          <a:cs typeface="Cordia New" pitchFamily="34" charset="-34"/>
        </a:defRPr>
      </a:lvl7pPr>
      <a:lvl8pPr marL="1367180" algn="ctr" rtl="0" fontAlgn="base">
        <a:spcBef>
          <a:spcPct val="0"/>
        </a:spcBef>
        <a:spcAft>
          <a:spcPct val="0"/>
        </a:spcAft>
        <a:defRPr sz="4400">
          <a:solidFill>
            <a:schemeClr val="tx1"/>
          </a:solidFill>
          <a:latin typeface="Arial" pitchFamily="34" charset="0"/>
          <a:cs typeface="Cordia New" pitchFamily="34" charset="-34"/>
        </a:defRPr>
      </a:lvl8pPr>
      <a:lvl9pPr marL="1822881"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793" indent="-34179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559" indent="-284816"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316" indent="-22787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021" indent="-22787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753" indent="-22787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6497"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225"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920"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632"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52" rtl="0" eaLnBrk="1" latinLnBrk="0" hangingPunct="1">
        <a:defRPr sz="2800" kern="1200">
          <a:solidFill>
            <a:schemeClr val="tx1"/>
          </a:solidFill>
          <a:latin typeface="+mn-lt"/>
          <a:ea typeface="+mn-ea"/>
          <a:cs typeface="+mn-cs"/>
        </a:defRPr>
      </a:lvl1pPr>
      <a:lvl2pPr marL="455729" algn="l" defTabSz="911452" rtl="0" eaLnBrk="1" latinLnBrk="0" hangingPunct="1">
        <a:defRPr sz="2800" kern="1200">
          <a:solidFill>
            <a:schemeClr val="tx1"/>
          </a:solidFill>
          <a:latin typeface="+mn-lt"/>
          <a:ea typeface="+mn-ea"/>
          <a:cs typeface="+mn-cs"/>
        </a:defRPr>
      </a:lvl2pPr>
      <a:lvl3pPr marL="911452" algn="l" defTabSz="911452" rtl="0" eaLnBrk="1" latinLnBrk="0" hangingPunct="1">
        <a:defRPr sz="2800" kern="1200">
          <a:solidFill>
            <a:schemeClr val="tx1"/>
          </a:solidFill>
          <a:latin typeface="+mn-lt"/>
          <a:ea typeface="+mn-ea"/>
          <a:cs typeface="+mn-cs"/>
        </a:defRPr>
      </a:lvl3pPr>
      <a:lvl4pPr marL="1367180" algn="l" defTabSz="911452" rtl="0" eaLnBrk="1" latinLnBrk="0" hangingPunct="1">
        <a:defRPr sz="2800" kern="1200">
          <a:solidFill>
            <a:schemeClr val="tx1"/>
          </a:solidFill>
          <a:latin typeface="+mn-lt"/>
          <a:ea typeface="+mn-ea"/>
          <a:cs typeface="+mn-cs"/>
        </a:defRPr>
      </a:lvl4pPr>
      <a:lvl5pPr marL="1822881" algn="l" defTabSz="911452" rtl="0" eaLnBrk="1" latinLnBrk="0" hangingPunct="1">
        <a:defRPr sz="2800" kern="1200">
          <a:solidFill>
            <a:schemeClr val="tx1"/>
          </a:solidFill>
          <a:latin typeface="+mn-lt"/>
          <a:ea typeface="+mn-ea"/>
          <a:cs typeface="+mn-cs"/>
        </a:defRPr>
      </a:lvl5pPr>
      <a:lvl6pPr marL="2278624" algn="l" defTabSz="911452" rtl="0" eaLnBrk="1" latinLnBrk="0" hangingPunct="1">
        <a:defRPr sz="2800" kern="1200">
          <a:solidFill>
            <a:schemeClr val="tx1"/>
          </a:solidFill>
          <a:latin typeface="+mn-lt"/>
          <a:ea typeface="+mn-ea"/>
          <a:cs typeface="+mn-cs"/>
        </a:defRPr>
      </a:lvl6pPr>
      <a:lvl7pPr marL="2734361" algn="l" defTabSz="911452" rtl="0" eaLnBrk="1" latinLnBrk="0" hangingPunct="1">
        <a:defRPr sz="2800" kern="1200">
          <a:solidFill>
            <a:schemeClr val="tx1"/>
          </a:solidFill>
          <a:latin typeface="+mn-lt"/>
          <a:ea typeface="+mn-ea"/>
          <a:cs typeface="+mn-cs"/>
        </a:defRPr>
      </a:lvl7pPr>
      <a:lvl8pPr marL="3190070" algn="l" defTabSz="911452" rtl="0" eaLnBrk="1" latinLnBrk="0" hangingPunct="1">
        <a:defRPr sz="2800" kern="1200">
          <a:solidFill>
            <a:schemeClr val="tx1"/>
          </a:solidFill>
          <a:latin typeface="+mn-lt"/>
          <a:ea typeface="+mn-ea"/>
          <a:cs typeface="+mn-cs"/>
        </a:defRPr>
      </a:lvl8pPr>
      <a:lvl9pPr marL="3645770" algn="l" defTabSz="911452"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8"/>
            <a:ext cx="723900" cy="365125"/>
          </a:xfrm>
          <a:prstGeom prst="rect">
            <a:avLst/>
          </a:prstGeom>
        </p:spPr>
        <p:txBody>
          <a:bodyPr vert="horz" wrap="square" lIns="91140" tIns="45576" rIns="91140" bIns="4557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58" tIns="49640" rIns="99258" bIns="4964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5"/>
            <a:ext cx="4341284" cy="654247"/>
          </a:xfrm>
          <a:prstGeom prst="rect">
            <a:avLst/>
          </a:prstGeom>
          <a:noFill/>
          <a:ln>
            <a:noFill/>
          </a:ln>
        </p:spPr>
        <p:txBody>
          <a:bodyPr lIns="99258" tIns="49640" rIns="99258" bIns="4964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1"/>
            <a:ext cx="4948767" cy="438804"/>
          </a:xfrm>
          <a:prstGeom prst="rect">
            <a:avLst/>
          </a:prstGeom>
          <a:noFill/>
        </p:spPr>
        <p:txBody>
          <a:bodyPr lIns="99258" tIns="49640" rIns="99258" bIns="4964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0339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29" algn="ctr" rtl="0" fontAlgn="base">
        <a:spcBef>
          <a:spcPct val="0"/>
        </a:spcBef>
        <a:spcAft>
          <a:spcPct val="0"/>
        </a:spcAft>
        <a:defRPr sz="4400">
          <a:solidFill>
            <a:schemeClr val="tx1"/>
          </a:solidFill>
          <a:latin typeface="Arial" charset="0"/>
          <a:cs typeface="Cordia New" pitchFamily="34" charset="-34"/>
        </a:defRPr>
      </a:lvl6pPr>
      <a:lvl7pPr marL="911452" algn="ctr" rtl="0" fontAlgn="base">
        <a:spcBef>
          <a:spcPct val="0"/>
        </a:spcBef>
        <a:spcAft>
          <a:spcPct val="0"/>
        </a:spcAft>
        <a:defRPr sz="4400">
          <a:solidFill>
            <a:schemeClr val="tx1"/>
          </a:solidFill>
          <a:latin typeface="Arial" charset="0"/>
          <a:cs typeface="Cordia New" pitchFamily="34" charset="-34"/>
        </a:defRPr>
      </a:lvl7pPr>
      <a:lvl8pPr marL="1367180" algn="ctr" rtl="0" fontAlgn="base">
        <a:spcBef>
          <a:spcPct val="0"/>
        </a:spcBef>
        <a:spcAft>
          <a:spcPct val="0"/>
        </a:spcAft>
        <a:defRPr sz="4400">
          <a:solidFill>
            <a:schemeClr val="tx1"/>
          </a:solidFill>
          <a:latin typeface="Arial" charset="0"/>
          <a:cs typeface="Cordia New" pitchFamily="34" charset="-34"/>
        </a:defRPr>
      </a:lvl8pPr>
      <a:lvl9pPr marL="1822881" algn="ctr" rtl="0" fontAlgn="base">
        <a:spcBef>
          <a:spcPct val="0"/>
        </a:spcBef>
        <a:spcAft>
          <a:spcPct val="0"/>
        </a:spcAft>
        <a:defRPr sz="4400">
          <a:solidFill>
            <a:schemeClr val="tx1"/>
          </a:solidFill>
          <a:latin typeface="Arial" charset="0"/>
          <a:cs typeface="Cordia New" pitchFamily="34" charset="-34"/>
        </a:defRPr>
      </a:lvl9pPr>
    </p:titleStyle>
    <p:bodyStyle>
      <a:lvl1pPr marL="341793" indent="-34179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59" indent="-284816"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16" indent="-227873"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21"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753" indent="-227873"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497"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225"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7920"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632" indent="-227873" algn="l" defTabSz="9114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52" rtl="0" eaLnBrk="1" latinLnBrk="0" hangingPunct="1">
        <a:defRPr sz="2800" kern="1200">
          <a:solidFill>
            <a:schemeClr val="tx1"/>
          </a:solidFill>
          <a:latin typeface="+mn-lt"/>
          <a:ea typeface="+mn-ea"/>
          <a:cs typeface="+mn-cs"/>
        </a:defRPr>
      </a:lvl1pPr>
      <a:lvl2pPr marL="455729" algn="l" defTabSz="911452" rtl="0" eaLnBrk="1" latinLnBrk="0" hangingPunct="1">
        <a:defRPr sz="2800" kern="1200">
          <a:solidFill>
            <a:schemeClr val="tx1"/>
          </a:solidFill>
          <a:latin typeface="+mn-lt"/>
          <a:ea typeface="+mn-ea"/>
          <a:cs typeface="+mn-cs"/>
        </a:defRPr>
      </a:lvl2pPr>
      <a:lvl3pPr marL="911452" algn="l" defTabSz="911452" rtl="0" eaLnBrk="1" latinLnBrk="0" hangingPunct="1">
        <a:defRPr sz="2800" kern="1200">
          <a:solidFill>
            <a:schemeClr val="tx1"/>
          </a:solidFill>
          <a:latin typeface="+mn-lt"/>
          <a:ea typeface="+mn-ea"/>
          <a:cs typeface="+mn-cs"/>
        </a:defRPr>
      </a:lvl3pPr>
      <a:lvl4pPr marL="1367180" algn="l" defTabSz="911452" rtl="0" eaLnBrk="1" latinLnBrk="0" hangingPunct="1">
        <a:defRPr sz="2800" kern="1200">
          <a:solidFill>
            <a:schemeClr val="tx1"/>
          </a:solidFill>
          <a:latin typeface="+mn-lt"/>
          <a:ea typeface="+mn-ea"/>
          <a:cs typeface="+mn-cs"/>
        </a:defRPr>
      </a:lvl4pPr>
      <a:lvl5pPr marL="1822881" algn="l" defTabSz="911452" rtl="0" eaLnBrk="1" latinLnBrk="0" hangingPunct="1">
        <a:defRPr sz="2800" kern="1200">
          <a:solidFill>
            <a:schemeClr val="tx1"/>
          </a:solidFill>
          <a:latin typeface="+mn-lt"/>
          <a:ea typeface="+mn-ea"/>
          <a:cs typeface="+mn-cs"/>
        </a:defRPr>
      </a:lvl5pPr>
      <a:lvl6pPr marL="2278624" algn="l" defTabSz="911452" rtl="0" eaLnBrk="1" latinLnBrk="0" hangingPunct="1">
        <a:defRPr sz="2800" kern="1200">
          <a:solidFill>
            <a:schemeClr val="tx1"/>
          </a:solidFill>
          <a:latin typeface="+mn-lt"/>
          <a:ea typeface="+mn-ea"/>
          <a:cs typeface="+mn-cs"/>
        </a:defRPr>
      </a:lvl6pPr>
      <a:lvl7pPr marL="2734361" algn="l" defTabSz="911452" rtl="0" eaLnBrk="1" latinLnBrk="0" hangingPunct="1">
        <a:defRPr sz="2800" kern="1200">
          <a:solidFill>
            <a:schemeClr val="tx1"/>
          </a:solidFill>
          <a:latin typeface="+mn-lt"/>
          <a:ea typeface="+mn-ea"/>
          <a:cs typeface="+mn-cs"/>
        </a:defRPr>
      </a:lvl7pPr>
      <a:lvl8pPr marL="3190070" algn="l" defTabSz="911452" rtl="0" eaLnBrk="1" latinLnBrk="0" hangingPunct="1">
        <a:defRPr sz="2800" kern="1200">
          <a:solidFill>
            <a:schemeClr val="tx1"/>
          </a:solidFill>
          <a:latin typeface="+mn-lt"/>
          <a:ea typeface="+mn-ea"/>
          <a:cs typeface="+mn-cs"/>
        </a:defRPr>
      </a:lvl8pPr>
      <a:lvl9pPr marL="3645770" algn="l" defTabSz="911452"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133" name="Google Shape;133;p22"/>
          <p:cNvSpPr txBox="1">
            <a:spLocks noGrp="1"/>
          </p:cNvSpPr>
          <p:nvPr>
            <p:ph type="sldNum" idx="12"/>
          </p:nvPr>
        </p:nvSpPr>
        <p:spPr>
          <a:xfrm>
            <a:off x="10858503" y="6358058"/>
            <a:ext cx="723900" cy="365125"/>
          </a:xfrm>
          <a:prstGeom prst="rect">
            <a:avLst/>
          </a:prstGeom>
          <a:noFill/>
          <a:ln>
            <a:noFill/>
          </a:ln>
        </p:spPr>
        <p:txBody>
          <a:bodyPr spcFirstLastPara="1" wrap="square" lIns="91125" tIns="45555" rIns="91125" bIns="45555"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38" tIns="49631" rIns="99238" bIns="49631"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3" y="642939"/>
            <a:ext cx="4341284" cy="654050"/>
          </a:xfrm>
          <a:prstGeom prst="rect">
            <a:avLst/>
          </a:prstGeom>
          <a:noFill/>
          <a:ln>
            <a:noFill/>
          </a:ln>
        </p:spPr>
        <p:txBody>
          <a:bodyPr spcFirstLastPara="1" wrap="square" lIns="99238" tIns="49631" rIns="99238" bIns="49631"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100" y="800104"/>
            <a:ext cx="4948767" cy="438150"/>
          </a:xfrm>
          <a:prstGeom prst="rect">
            <a:avLst/>
          </a:prstGeom>
          <a:noFill/>
          <a:ln>
            <a:noFill/>
          </a:ln>
        </p:spPr>
        <p:txBody>
          <a:bodyPr spcFirstLastPara="1" wrap="square" lIns="99238" tIns="49631" rIns="99238" bIns="49631"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1102687964"/>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5"/>
            <a:ext cx="723900" cy="365125"/>
          </a:xfrm>
          <a:prstGeom prst="rect">
            <a:avLst/>
          </a:prstGeom>
        </p:spPr>
        <p:txBody>
          <a:bodyPr vert="horz" lIns="116871" tIns="58427" rIns="116871" bIns="5842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619">
              <a:defRPr/>
            </a:pPr>
            <a:fld id="{79C0BFF6-9B14-4446-AF07-628EFEB400B0}" type="slidenum">
              <a:rPr lang="th-TH" smtClean="0">
                <a:solidFill>
                  <a:prstClr val="black">
                    <a:tint val="75000"/>
                  </a:prstClr>
                </a:solidFill>
              </a:rPr>
              <a:pPr defTabSz="116861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47" tIns="63624" rIns="127247" bIns="63624" anchor="ctr"/>
          <a:lstStyle/>
          <a:p>
            <a:pPr algn="ctr" defTabSz="116861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3000"/>
            <a:ext cx="4341284" cy="83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47" tIns="63624" rIns="127247" bIns="636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61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7"/>
            <a:ext cx="4948767" cy="559378"/>
          </a:xfrm>
          <a:prstGeom prst="rect">
            <a:avLst/>
          </a:prstGeom>
          <a:noFill/>
        </p:spPr>
        <p:txBody>
          <a:bodyPr lIns="127247" tIns="63624" rIns="127247" bIns="63624">
            <a:spAutoFit/>
          </a:bodyPr>
          <a:lstStyle/>
          <a:p>
            <a:pPr defTabSz="116861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47" tIns="63624" rIns="127247" bIns="63624" anchor="ctr"/>
          <a:lstStyle/>
          <a:p>
            <a:pPr algn="ctr" defTabSz="1168619">
              <a:defRPr/>
            </a:pPr>
            <a:endParaRPr lang="th-TH" sz="3600" dirty="0">
              <a:solidFill>
                <a:prstClr val="white"/>
              </a:solidFill>
            </a:endParaRPr>
          </a:p>
        </p:txBody>
      </p:sp>
      <p:sp>
        <p:nvSpPr>
          <p:cNvPr id="12" name="TextBox 11"/>
          <p:cNvSpPr txBox="1"/>
          <p:nvPr/>
        </p:nvSpPr>
        <p:spPr>
          <a:xfrm>
            <a:off x="9290171" y="301673"/>
            <a:ext cx="2220383" cy="518105"/>
          </a:xfrm>
          <a:prstGeom prst="rect">
            <a:avLst/>
          </a:prstGeom>
          <a:noFill/>
          <a:effectLst>
            <a:outerShdw blurRad="50800" dist="38100" dir="5400000" algn="t" rotWithShape="0">
              <a:prstClr val="black">
                <a:alpha val="40000"/>
              </a:prstClr>
            </a:outerShdw>
          </a:effectLst>
        </p:spPr>
        <p:txBody>
          <a:bodyPr lIns="116871" tIns="58427" rIns="116871" bIns="58427">
            <a:spAutoFit/>
          </a:bodyPr>
          <a:lstStyle/>
          <a:p>
            <a:pPr algn="r" defTabSz="116861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081339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319" algn="ctr" rtl="0" fontAlgn="base">
        <a:spcBef>
          <a:spcPct val="0"/>
        </a:spcBef>
        <a:spcAft>
          <a:spcPct val="0"/>
        </a:spcAft>
        <a:defRPr sz="5600">
          <a:solidFill>
            <a:schemeClr val="tx1"/>
          </a:solidFill>
          <a:latin typeface="Arial" pitchFamily="34" charset="0"/>
          <a:cs typeface="Cordia New" pitchFamily="34" charset="-34"/>
        </a:defRPr>
      </a:lvl6pPr>
      <a:lvl7pPr marL="1168619" algn="ctr" rtl="0" fontAlgn="base">
        <a:spcBef>
          <a:spcPct val="0"/>
        </a:spcBef>
        <a:spcAft>
          <a:spcPct val="0"/>
        </a:spcAft>
        <a:defRPr sz="5600">
          <a:solidFill>
            <a:schemeClr val="tx1"/>
          </a:solidFill>
          <a:latin typeface="Arial" pitchFamily="34" charset="0"/>
          <a:cs typeface="Cordia New" pitchFamily="34" charset="-34"/>
        </a:defRPr>
      </a:lvl7pPr>
      <a:lvl8pPr marL="1752895" algn="ctr" rtl="0" fontAlgn="base">
        <a:spcBef>
          <a:spcPct val="0"/>
        </a:spcBef>
        <a:spcAft>
          <a:spcPct val="0"/>
        </a:spcAft>
        <a:defRPr sz="5600">
          <a:solidFill>
            <a:schemeClr val="tx1"/>
          </a:solidFill>
          <a:latin typeface="Arial" pitchFamily="34" charset="0"/>
          <a:cs typeface="Cordia New" pitchFamily="34" charset="-34"/>
        </a:defRPr>
      </a:lvl8pPr>
      <a:lvl9pPr marL="233722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04" indent="-43820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480" indent="-3652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735" indent="-2921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062" indent="-2921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379" indent="-2921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686" indent="-292165" algn="l" defTabSz="116861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981" indent="-292165" algn="l" defTabSz="116861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286" indent="-292165" algn="l" defTabSz="116861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551" indent="-292165" algn="l" defTabSz="116861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619" rtl="0" eaLnBrk="1" latinLnBrk="0" hangingPunct="1">
        <a:defRPr sz="3600" kern="1200">
          <a:solidFill>
            <a:schemeClr val="tx1"/>
          </a:solidFill>
          <a:latin typeface="+mn-lt"/>
          <a:ea typeface="+mn-ea"/>
          <a:cs typeface="+mn-cs"/>
        </a:defRPr>
      </a:lvl1pPr>
      <a:lvl2pPr marL="584319" algn="l" defTabSz="1168619" rtl="0" eaLnBrk="1" latinLnBrk="0" hangingPunct="1">
        <a:defRPr sz="3600" kern="1200">
          <a:solidFill>
            <a:schemeClr val="tx1"/>
          </a:solidFill>
          <a:latin typeface="+mn-lt"/>
          <a:ea typeface="+mn-ea"/>
          <a:cs typeface="+mn-cs"/>
        </a:defRPr>
      </a:lvl2pPr>
      <a:lvl3pPr marL="1168619" algn="l" defTabSz="1168619" rtl="0" eaLnBrk="1" latinLnBrk="0" hangingPunct="1">
        <a:defRPr sz="3600" kern="1200">
          <a:solidFill>
            <a:schemeClr val="tx1"/>
          </a:solidFill>
          <a:latin typeface="+mn-lt"/>
          <a:ea typeface="+mn-ea"/>
          <a:cs typeface="+mn-cs"/>
        </a:defRPr>
      </a:lvl3pPr>
      <a:lvl4pPr marL="1752895" algn="l" defTabSz="1168619" rtl="0" eaLnBrk="1" latinLnBrk="0" hangingPunct="1">
        <a:defRPr sz="3600" kern="1200">
          <a:solidFill>
            <a:schemeClr val="tx1"/>
          </a:solidFill>
          <a:latin typeface="+mn-lt"/>
          <a:ea typeface="+mn-ea"/>
          <a:cs typeface="+mn-cs"/>
        </a:defRPr>
      </a:lvl4pPr>
      <a:lvl5pPr marL="2337221" algn="l" defTabSz="1168619" rtl="0" eaLnBrk="1" latinLnBrk="0" hangingPunct="1">
        <a:defRPr sz="3600" kern="1200">
          <a:solidFill>
            <a:schemeClr val="tx1"/>
          </a:solidFill>
          <a:latin typeface="+mn-lt"/>
          <a:ea typeface="+mn-ea"/>
          <a:cs typeface="+mn-cs"/>
        </a:defRPr>
      </a:lvl5pPr>
      <a:lvl6pPr marL="2921525" algn="l" defTabSz="1168619" rtl="0" eaLnBrk="1" latinLnBrk="0" hangingPunct="1">
        <a:defRPr sz="3600" kern="1200">
          <a:solidFill>
            <a:schemeClr val="tx1"/>
          </a:solidFill>
          <a:latin typeface="+mn-lt"/>
          <a:ea typeface="+mn-ea"/>
          <a:cs typeface="+mn-cs"/>
        </a:defRPr>
      </a:lvl6pPr>
      <a:lvl7pPr marL="3505789" algn="l" defTabSz="1168619" rtl="0" eaLnBrk="1" latinLnBrk="0" hangingPunct="1">
        <a:defRPr sz="3600" kern="1200">
          <a:solidFill>
            <a:schemeClr val="tx1"/>
          </a:solidFill>
          <a:latin typeface="+mn-lt"/>
          <a:ea typeface="+mn-ea"/>
          <a:cs typeface="+mn-cs"/>
        </a:defRPr>
      </a:lvl7pPr>
      <a:lvl8pPr marL="4090134" algn="l" defTabSz="1168619" rtl="0" eaLnBrk="1" latinLnBrk="0" hangingPunct="1">
        <a:defRPr sz="3600" kern="1200">
          <a:solidFill>
            <a:schemeClr val="tx1"/>
          </a:solidFill>
          <a:latin typeface="+mn-lt"/>
          <a:ea typeface="+mn-ea"/>
          <a:cs typeface="+mn-cs"/>
        </a:defRPr>
      </a:lvl8pPr>
      <a:lvl9pPr marL="4674436" algn="l" defTabSz="1168619"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9"/>
            <a:ext cx="723900" cy="365125"/>
          </a:xfrm>
          <a:prstGeom prst="rect">
            <a:avLst/>
          </a:prstGeom>
        </p:spPr>
        <p:txBody>
          <a:bodyPr vert="horz" lIns="116893" tIns="58439" rIns="116893" bIns="5843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51">
              <a:defRPr/>
            </a:pPr>
            <a:fld id="{79C0BFF6-9B14-4446-AF07-628EFEB400B0}" type="slidenum">
              <a:rPr lang="th-TH" smtClean="0">
                <a:solidFill>
                  <a:prstClr val="black">
                    <a:tint val="75000"/>
                  </a:prstClr>
                </a:solidFill>
              </a:rPr>
              <a:pPr defTabSz="11688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3" tIns="63637" rIns="127273" bIns="63637" anchor="ctr"/>
          <a:lstStyle/>
          <a:p>
            <a:pPr algn="ctr" defTabSz="11688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6"/>
            <a:ext cx="4341284" cy="83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3" tIns="63637" rIns="127273" bIns="6363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8" y="800134"/>
            <a:ext cx="4948767" cy="559404"/>
          </a:xfrm>
          <a:prstGeom prst="rect">
            <a:avLst/>
          </a:prstGeom>
          <a:noFill/>
        </p:spPr>
        <p:txBody>
          <a:bodyPr lIns="127273" tIns="63637" rIns="127273" bIns="63637">
            <a:spAutoFit/>
          </a:bodyPr>
          <a:lstStyle/>
          <a:p>
            <a:pPr defTabSz="11688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3" tIns="63637" rIns="127273" bIns="63637" anchor="ctr"/>
          <a:lstStyle/>
          <a:p>
            <a:pPr algn="ctr" defTabSz="1168851">
              <a:defRPr/>
            </a:pPr>
            <a:endParaRPr lang="th-TH" sz="3600" dirty="0">
              <a:solidFill>
                <a:prstClr val="white"/>
              </a:solidFill>
            </a:endParaRPr>
          </a:p>
        </p:txBody>
      </p:sp>
      <p:sp>
        <p:nvSpPr>
          <p:cNvPr id="12" name="TextBox 11"/>
          <p:cNvSpPr txBox="1"/>
          <p:nvPr/>
        </p:nvSpPr>
        <p:spPr>
          <a:xfrm>
            <a:off x="9290165" y="301667"/>
            <a:ext cx="2220383" cy="518129"/>
          </a:xfrm>
          <a:prstGeom prst="rect">
            <a:avLst/>
          </a:prstGeom>
          <a:noFill/>
          <a:effectLst>
            <a:outerShdw blurRad="50800" dist="38100" dir="5400000" algn="t" rotWithShape="0">
              <a:prstClr val="black">
                <a:alpha val="40000"/>
              </a:prstClr>
            </a:outerShdw>
          </a:effectLst>
        </p:spPr>
        <p:txBody>
          <a:bodyPr lIns="116893" tIns="58439" rIns="116893" bIns="58439">
            <a:spAutoFit/>
          </a:bodyPr>
          <a:lstStyle/>
          <a:p>
            <a:pPr algn="r" defTabSz="11688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452707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36" algn="ctr" rtl="0" fontAlgn="base">
        <a:spcBef>
          <a:spcPct val="0"/>
        </a:spcBef>
        <a:spcAft>
          <a:spcPct val="0"/>
        </a:spcAft>
        <a:defRPr sz="5600">
          <a:solidFill>
            <a:schemeClr val="tx1"/>
          </a:solidFill>
          <a:latin typeface="Arial" pitchFamily="34" charset="0"/>
          <a:cs typeface="Cordia New" pitchFamily="34" charset="-34"/>
        </a:defRPr>
      </a:lvl6pPr>
      <a:lvl7pPr marL="1168851" algn="ctr" rtl="0" fontAlgn="base">
        <a:spcBef>
          <a:spcPct val="0"/>
        </a:spcBef>
        <a:spcAft>
          <a:spcPct val="0"/>
        </a:spcAft>
        <a:defRPr sz="5600">
          <a:solidFill>
            <a:schemeClr val="tx1"/>
          </a:solidFill>
          <a:latin typeface="Arial" pitchFamily="34" charset="0"/>
          <a:cs typeface="Cordia New" pitchFamily="34" charset="-34"/>
        </a:defRPr>
      </a:lvl7pPr>
      <a:lvl8pPr marL="1753248" algn="ctr" rtl="0" fontAlgn="base">
        <a:spcBef>
          <a:spcPct val="0"/>
        </a:spcBef>
        <a:spcAft>
          <a:spcPct val="0"/>
        </a:spcAft>
        <a:defRPr sz="5600">
          <a:solidFill>
            <a:schemeClr val="tx1"/>
          </a:solidFill>
          <a:latin typeface="Arial" pitchFamily="34" charset="0"/>
          <a:cs typeface="Cordia New" pitchFamily="34" charset="-34"/>
        </a:defRPr>
      </a:lvl8pPr>
      <a:lvl9pPr marL="233768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94" indent="-43829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671" indent="-3652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27" indent="-2922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471" indent="-2922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905" indent="-2922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328"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740"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161"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545" indent="-292223" algn="l" defTabSz="11688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51" rtl="0" eaLnBrk="1" latinLnBrk="0" hangingPunct="1">
        <a:defRPr sz="3600" kern="1200">
          <a:solidFill>
            <a:schemeClr val="tx1"/>
          </a:solidFill>
          <a:latin typeface="+mn-lt"/>
          <a:ea typeface="+mn-ea"/>
          <a:cs typeface="+mn-cs"/>
        </a:defRPr>
      </a:lvl1pPr>
      <a:lvl2pPr marL="584436" algn="l" defTabSz="1168851" rtl="0" eaLnBrk="1" latinLnBrk="0" hangingPunct="1">
        <a:defRPr sz="3600" kern="1200">
          <a:solidFill>
            <a:schemeClr val="tx1"/>
          </a:solidFill>
          <a:latin typeface="+mn-lt"/>
          <a:ea typeface="+mn-ea"/>
          <a:cs typeface="+mn-cs"/>
        </a:defRPr>
      </a:lvl2pPr>
      <a:lvl3pPr marL="1168851" algn="l" defTabSz="1168851" rtl="0" eaLnBrk="1" latinLnBrk="0" hangingPunct="1">
        <a:defRPr sz="3600" kern="1200">
          <a:solidFill>
            <a:schemeClr val="tx1"/>
          </a:solidFill>
          <a:latin typeface="+mn-lt"/>
          <a:ea typeface="+mn-ea"/>
          <a:cs typeface="+mn-cs"/>
        </a:defRPr>
      </a:lvl3pPr>
      <a:lvl4pPr marL="1753248" algn="l" defTabSz="1168851" rtl="0" eaLnBrk="1" latinLnBrk="0" hangingPunct="1">
        <a:defRPr sz="3600" kern="1200">
          <a:solidFill>
            <a:schemeClr val="tx1"/>
          </a:solidFill>
          <a:latin typeface="+mn-lt"/>
          <a:ea typeface="+mn-ea"/>
          <a:cs typeface="+mn-cs"/>
        </a:defRPr>
      </a:lvl4pPr>
      <a:lvl5pPr marL="2337689" algn="l" defTabSz="1168851" rtl="0" eaLnBrk="1" latinLnBrk="0" hangingPunct="1">
        <a:defRPr sz="3600" kern="1200">
          <a:solidFill>
            <a:schemeClr val="tx1"/>
          </a:solidFill>
          <a:latin typeface="+mn-lt"/>
          <a:ea typeface="+mn-ea"/>
          <a:cs typeface="+mn-cs"/>
        </a:defRPr>
      </a:lvl5pPr>
      <a:lvl6pPr marL="2922109" algn="l" defTabSz="1168851" rtl="0" eaLnBrk="1" latinLnBrk="0" hangingPunct="1">
        <a:defRPr sz="3600" kern="1200">
          <a:solidFill>
            <a:schemeClr val="tx1"/>
          </a:solidFill>
          <a:latin typeface="+mn-lt"/>
          <a:ea typeface="+mn-ea"/>
          <a:cs typeface="+mn-cs"/>
        </a:defRPr>
      </a:lvl6pPr>
      <a:lvl7pPr marL="3506494" algn="l" defTabSz="1168851" rtl="0" eaLnBrk="1" latinLnBrk="0" hangingPunct="1">
        <a:defRPr sz="3600" kern="1200">
          <a:solidFill>
            <a:schemeClr val="tx1"/>
          </a:solidFill>
          <a:latin typeface="+mn-lt"/>
          <a:ea typeface="+mn-ea"/>
          <a:cs typeface="+mn-cs"/>
        </a:defRPr>
      </a:lvl7pPr>
      <a:lvl8pPr marL="4090952" algn="l" defTabSz="1168851" rtl="0" eaLnBrk="1" latinLnBrk="0" hangingPunct="1">
        <a:defRPr sz="3600" kern="1200">
          <a:solidFill>
            <a:schemeClr val="tx1"/>
          </a:solidFill>
          <a:latin typeface="+mn-lt"/>
          <a:ea typeface="+mn-ea"/>
          <a:cs typeface="+mn-cs"/>
        </a:defRPr>
      </a:lvl8pPr>
      <a:lvl9pPr marL="4675372" algn="l" defTabSz="1168851"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2"/>
            <a:ext cx="723900" cy="365125"/>
          </a:xfrm>
          <a:prstGeom prst="rect">
            <a:avLst/>
          </a:prstGeom>
        </p:spPr>
        <p:txBody>
          <a:bodyPr vert="horz" lIns="116921" tIns="58453" rIns="116921" bIns="584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29">
              <a:defRPr/>
            </a:pPr>
            <a:fld id="{79C0BFF6-9B14-4446-AF07-628EFEB400B0}" type="slidenum">
              <a:rPr lang="th-TH" smtClean="0">
                <a:solidFill>
                  <a:prstClr val="black">
                    <a:tint val="75000"/>
                  </a:prstClr>
                </a:solidFill>
              </a:rPr>
              <a:pPr defTabSz="116912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0"/>
            <a:ext cx="4341284" cy="83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4" tIns="63653" rIns="127304" bIns="6365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2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0" y="800131"/>
            <a:ext cx="4948767" cy="559436"/>
          </a:xfrm>
          <a:prstGeom prst="rect">
            <a:avLst/>
          </a:prstGeom>
          <a:noFill/>
        </p:spPr>
        <p:txBody>
          <a:bodyPr lIns="127304" tIns="63653" rIns="127304" bIns="63653">
            <a:spAutoFit/>
          </a:bodyPr>
          <a:lstStyle/>
          <a:p>
            <a:pPr defTabSz="116912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4" tIns="63653" rIns="127304" bIns="63653" anchor="ctr"/>
          <a:lstStyle/>
          <a:p>
            <a:pPr algn="ctr" defTabSz="1169129">
              <a:defRPr/>
            </a:pPr>
            <a:endParaRPr lang="th-TH" sz="3600" dirty="0">
              <a:solidFill>
                <a:prstClr val="white"/>
              </a:solidFill>
            </a:endParaRPr>
          </a:p>
        </p:txBody>
      </p:sp>
      <p:sp>
        <p:nvSpPr>
          <p:cNvPr id="12" name="TextBox 11"/>
          <p:cNvSpPr txBox="1"/>
          <p:nvPr/>
        </p:nvSpPr>
        <p:spPr>
          <a:xfrm>
            <a:off x="9290157" y="301663"/>
            <a:ext cx="2220383" cy="518157"/>
          </a:xfrm>
          <a:prstGeom prst="rect">
            <a:avLst/>
          </a:prstGeom>
          <a:noFill/>
          <a:effectLst>
            <a:outerShdw blurRad="50800" dist="38100" dir="5400000" algn="t" rotWithShape="0">
              <a:prstClr val="black">
                <a:alpha val="40000"/>
              </a:prstClr>
            </a:outerShdw>
          </a:effectLst>
        </p:spPr>
        <p:txBody>
          <a:bodyPr lIns="116921" tIns="58453" rIns="116921" bIns="58453">
            <a:spAutoFit/>
          </a:bodyPr>
          <a:lstStyle/>
          <a:p>
            <a:pPr algn="r" defTabSz="116912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88506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74" algn="ctr" rtl="0" fontAlgn="base">
        <a:spcBef>
          <a:spcPct val="0"/>
        </a:spcBef>
        <a:spcAft>
          <a:spcPct val="0"/>
        </a:spcAft>
        <a:defRPr sz="5600">
          <a:solidFill>
            <a:schemeClr val="tx1"/>
          </a:solidFill>
          <a:latin typeface="Arial" pitchFamily="34" charset="0"/>
          <a:cs typeface="Cordia New" pitchFamily="34" charset="-34"/>
        </a:defRPr>
      </a:lvl6pPr>
      <a:lvl7pPr marL="1169129" algn="ctr" rtl="0" fontAlgn="base">
        <a:spcBef>
          <a:spcPct val="0"/>
        </a:spcBef>
        <a:spcAft>
          <a:spcPct val="0"/>
        </a:spcAft>
        <a:defRPr sz="5600">
          <a:solidFill>
            <a:schemeClr val="tx1"/>
          </a:solidFill>
          <a:latin typeface="Arial" pitchFamily="34" charset="0"/>
          <a:cs typeface="Cordia New" pitchFamily="34" charset="-34"/>
        </a:defRPr>
      </a:lvl7pPr>
      <a:lvl8pPr marL="1753671" algn="ctr" rtl="0" fontAlgn="base">
        <a:spcBef>
          <a:spcPct val="0"/>
        </a:spcBef>
        <a:spcAft>
          <a:spcPct val="0"/>
        </a:spcAft>
        <a:defRPr sz="5600">
          <a:solidFill>
            <a:schemeClr val="tx1"/>
          </a:solidFill>
          <a:latin typeface="Arial" pitchFamily="34" charset="0"/>
          <a:cs typeface="Cordia New" pitchFamily="34" charset="-34"/>
        </a:defRPr>
      </a:lvl8pPr>
      <a:lvl9pPr marL="233825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00" indent="-438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00" indent="-3653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381" indent="-292292"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962"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536" indent="-29229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100"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65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211"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737" indent="-292292" algn="l" defTabSz="116912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29" rtl="0" eaLnBrk="1" latinLnBrk="0" hangingPunct="1">
        <a:defRPr sz="3600" kern="1200">
          <a:solidFill>
            <a:schemeClr val="tx1"/>
          </a:solidFill>
          <a:latin typeface="+mn-lt"/>
          <a:ea typeface="+mn-ea"/>
          <a:cs typeface="+mn-cs"/>
        </a:defRPr>
      </a:lvl1pPr>
      <a:lvl2pPr marL="584574" algn="l" defTabSz="1169129" rtl="0" eaLnBrk="1" latinLnBrk="0" hangingPunct="1">
        <a:defRPr sz="3600" kern="1200">
          <a:solidFill>
            <a:schemeClr val="tx1"/>
          </a:solidFill>
          <a:latin typeface="+mn-lt"/>
          <a:ea typeface="+mn-ea"/>
          <a:cs typeface="+mn-cs"/>
        </a:defRPr>
      </a:lvl2pPr>
      <a:lvl3pPr marL="1169129" algn="l" defTabSz="1169129" rtl="0" eaLnBrk="1" latinLnBrk="0" hangingPunct="1">
        <a:defRPr sz="3600" kern="1200">
          <a:solidFill>
            <a:schemeClr val="tx1"/>
          </a:solidFill>
          <a:latin typeface="+mn-lt"/>
          <a:ea typeface="+mn-ea"/>
          <a:cs typeface="+mn-cs"/>
        </a:defRPr>
      </a:lvl3pPr>
      <a:lvl4pPr marL="1753671" algn="l" defTabSz="1169129" rtl="0" eaLnBrk="1" latinLnBrk="0" hangingPunct="1">
        <a:defRPr sz="3600" kern="1200">
          <a:solidFill>
            <a:schemeClr val="tx1"/>
          </a:solidFill>
          <a:latin typeface="+mn-lt"/>
          <a:ea typeface="+mn-ea"/>
          <a:cs typeface="+mn-cs"/>
        </a:defRPr>
      </a:lvl4pPr>
      <a:lvl5pPr marL="2338250" algn="l" defTabSz="1169129" rtl="0" eaLnBrk="1" latinLnBrk="0" hangingPunct="1">
        <a:defRPr sz="3600" kern="1200">
          <a:solidFill>
            <a:schemeClr val="tx1"/>
          </a:solidFill>
          <a:latin typeface="+mn-lt"/>
          <a:ea typeface="+mn-ea"/>
          <a:cs typeface="+mn-cs"/>
        </a:defRPr>
      </a:lvl5pPr>
      <a:lvl6pPr marL="2922809" algn="l" defTabSz="1169129" rtl="0" eaLnBrk="1" latinLnBrk="0" hangingPunct="1">
        <a:defRPr sz="3600" kern="1200">
          <a:solidFill>
            <a:schemeClr val="tx1"/>
          </a:solidFill>
          <a:latin typeface="+mn-lt"/>
          <a:ea typeface="+mn-ea"/>
          <a:cs typeface="+mn-cs"/>
        </a:defRPr>
      </a:lvl6pPr>
      <a:lvl7pPr marL="3507339" algn="l" defTabSz="1169129" rtl="0" eaLnBrk="1" latinLnBrk="0" hangingPunct="1">
        <a:defRPr sz="3600" kern="1200">
          <a:solidFill>
            <a:schemeClr val="tx1"/>
          </a:solidFill>
          <a:latin typeface="+mn-lt"/>
          <a:ea typeface="+mn-ea"/>
          <a:cs typeface="+mn-cs"/>
        </a:defRPr>
      </a:lvl7pPr>
      <a:lvl8pPr marL="4091934" algn="l" defTabSz="1169129" rtl="0" eaLnBrk="1" latinLnBrk="0" hangingPunct="1">
        <a:defRPr sz="3600" kern="1200">
          <a:solidFill>
            <a:schemeClr val="tx1"/>
          </a:solidFill>
          <a:latin typeface="+mn-lt"/>
          <a:ea typeface="+mn-ea"/>
          <a:cs typeface="+mn-cs"/>
        </a:defRPr>
      </a:lvl8pPr>
      <a:lvl9pPr marL="4676495" algn="l" defTabSz="116912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chart" Target="../charts/chart13.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www.aidsdatahub.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8.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46.xml"/><Relationship Id="rId5" Type="http://schemas.openxmlformats.org/officeDocument/2006/relationships/slide" Target="slide43.xml"/><Relationship Id="rId4"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25.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chart" Target="../charts/chart2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chart" Target="../charts/chart28.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chart" Target="../charts/char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chart" Target="../charts/chart31.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chart" Target="../charts/chart32.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chart" Target="../charts/chart33.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9.xml"/><Relationship Id="rId4" Type="http://schemas.openxmlformats.org/officeDocument/2006/relationships/chart" Target="../charts/chart34.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chart" Target="../charts/chart35.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chart" Target="../charts/chart36.xml"/></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hyperlink" Target="http://www.aidsdatahub.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chart" Target="../charts/chart39.xml"/><Relationship Id="rId4" Type="http://schemas.openxmlformats.org/officeDocument/2006/relationships/chart" Target="../charts/chart38.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chart" Target="../charts/char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41.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chart" Target="../charts/chart42.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chart" Target="../charts/chart44.xml"/><Relationship Id="rId4" Type="http://schemas.openxmlformats.org/officeDocument/2006/relationships/chart" Target="../charts/chart4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chart" Target="../charts/chart45.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chart" Target="../charts/char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chart" Target="../charts/chart48.xml"/><Relationship Id="rId4" Type="http://schemas.openxmlformats.org/officeDocument/2006/relationships/chart" Target="../charts/char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5" Type="http://schemas.openxmlformats.org/officeDocument/2006/relationships/chart" Target="../charts/chart50.xml"/><Relationship Id="rId4" Type="http://schemas.openxmlformats.org/officeDocument/2006/relationships/chart" Target="../charts/chart4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chart" Target="../charts/chart51.xml"/><Relationship Id="rId4" Type="http://schemas.openxmlformats.org/officeDocument/2006/relationships/hyperlink" Target="http://www.aidsinfoonline.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chart" Target="../charts/chart52.xml"/></Relationships>
</file>

<file path=ppt/slides/_rels/slide5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chart" Target="../charts/chart53.xm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4.xml"/><Relationship Id="rId1" Type="http://schemas.openxmlformats.org/officeDocument/2006/relationships/slideLayout" Target="../slideLayouts/slideLayout121.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5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56.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5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5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5.xml"/><Relationship Id="rId1" Type="http://schemas.openxmlformats.org/officeDocument/2006/relationships/slideLayout" Target="../slideLayouts/slideLayout137.xml"/></Relationships>
</file>

<file path=ppt/slides/_rels/slide59.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www.aidsdatahub.org/" TargetMode="External"/><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365648"/>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bodyPr>
          <a:lstStyle/>
          <a:p>
            <a:pPr eaLnBrk="1" hangingPunct="1"/>
            <a:r>
              <a:rPr lang="en-US" dirty="0">
                <a:cs typeface="Cordia New" pitchFamily="34" charset="-34"/>
              </a:rPr>
              <a:t>Philippines</a:t>
            </a:r>
            <a:endParaRPr lang="th-TH" dirty="0"/>
          </a:p>
        </p:txBody>
      </p:sp>
      <p:sp>
        <p:nvSpPr>
          <p:cNvPr id="3" name="TextBox 2"/>
          <p:cNvSpPr txBox="1"/>
          <p:nvPr/>
        </p:nvSpPr>
        <p:spPr>
          <a:xfrm>
            <a:off x="346075" y="5955318"/>
            <a:ext cx="4038600" cy="369041"/>
          </a:xfrm>
          <a:prstGeom prst="rect">
            <a:avLst/>
          </a:prstGeom>
          <a:noFill/>
        </p:spPr>
        <p:txBody>
          <a:bodyPr wrap="square" lIns="91140" tIns="45576" rIns="91140" bIns="45576" rtlCol="0">
            <a:spAutoFit/>
          </a:bodyPr>
          <a:lstStyle/>
          <a:p>
            <a:r>
              <a:rPr lang="en-US" b="1" dirty="0">
                <a:solidFill>
                  <a:schemeClr val="bg1"/>
                </a:solidFill>
              </a:rPr>
              <a:t>Last updated: March 2024</a:t>
            </a:r>
            <a:endParaRPr lang="en-GB"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key populations, 2015-2018</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6" name="TextBox 1"/>
          <p:cNvSpPr txBox="1"/>
          <p:nvPr/>
        </p:nvSpPr>
        <p:spPr>
          <a:xfrm>
            <a:off x="196003" y="6511164"/>
            <a:ext cx="8053865" cy="346836"/>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Global AIDS Monitoring (GAM) Reporting</a:t>
            </a:r>
          </a:p>
        </p:txBody>
      </p:sp>
      <p:graphicFrame>
        <p:nvGraphicFramePr>
          <p:cNvPr id="8" name="Chart 7"/>
          <p:cNvGraphicFramePr>
            <a:graphicFrameLocks noGrp="1"/>
          </p:cNvGraphicFramePr>
          <p:nvPr>
            <p:extLst>
              <p:ext uri="{D42A27DB-BD31-4B8C-83A1-F6EECF244321}">
                <p14:modId xmlns:p14="http://schemas.microsoft.com/office/powerpoint/2010/main" val="2251864435"/>
              </p:ext>
            </p:extLst>
          </p:nvPr>
        </p:nvGraphicFramePr>
        <p:xfrm>
          <a:off x="2443163" y="1948690"/>
          <a:ext cx="7305675" cy="45338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775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14720"/>
            <a:ext cx="8402672" cy="504000"/>
          </a:xfrm>
        </p:spPr>
        <p:txBody>
          <a:bodyPr/>
          <a:lstStyle/>
          <a:p>
            <a:r>
              <a:rPr lang="en-US" dirty="0"/>
              <a:t>HIV prevalence among key populations, 2015-2018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11</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7183" y="6540502"/>
            <a:ext cx="8839200" cy="304800"/>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(GAM) Reporting</a:t>
            </a:r>
          </a:p>
        </p:txBody>
      </p:sp>
      <p:grpSp>
        <p:nvGrpSpPr>
          <p:cNvPr id="4" name="Group 3"/>
          <p:cNvGrpSpPr/>
          <p:nvPr/>
        </p:nvGrpSpPr>
        <p:grpSpPr>
          <a:xfrm>
            <a:off x="3725161" y="2322797"/>
            <a:ext cx="4721573" cy="3939166"/>
            <a:chOff x="3725161" y="2322797"/>
            <a:chExt cx="4721573" cy="3939166"/>
          </a:xfrm>
        </p:grpSpPr>
        <p:graphicFrame>
          <p:nvGraphicFramePr>
            <p:cNvPr id="19" name="Chart 18">
              <a:extLst>
                <a:ext uri="{FF2B5EF4-FFF2-40B4-BE49-F238E27FC236}">
                  <a16:creationId xmlns:a16="http://schemas.microsoft.com/office/drawing/2014/main" id="{5CC879C0-3879-442E-911A-CCCE8212E719}"/>
                </a:ext>
              </a:extLst>
            </p:cNvPr>
            <p:cNvGraphicFramePr>
              <a:graphicFrameLocks/>
            </p:cNvGraphicFramePr>
            <p:nvPr>
              <p:extLst>
                <p:ext uri="{D42A27DB-BD31-4B8C-83A1-F6EECF244321}">
                  <p14:modId xmlns:p14="http://schemas.microsoft.com/office/powerpoint/2010/main" val="3355495160"/>
                </p:ext>
              </p:extLst>
            </p:nvPr>
          </p:nvGraphicFramePr>
          <p:xfrm>
            <a:off x="5486399" y="4352860"/>
            <a:ext cx="2960335" cy="900246"/>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48">
              <a:extLst>
                <a:ext uri="{FF2B5EF4-FFF2-40B4-BE49-F238E27FC236}">
                  <a16:creationId xmlns:a16="http://schemas.microsoft.com/office/drawing/2014/main" id="{E169BF3B-1E6E-45EB-AE99-8DB9D183F55B}"/>
                </a:ext>
              </a:extLst>
            </p:cNvPr>
            <p:cNvSpPr txBox="1"/>
            <p:nvPr/>
          </p:nvSpPr>
          <p:spPr>
            <a:xfrm>
              <a:off x="3725161" y="4558957"/>
              <a:ext cx="1402948"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PEOPLE WHO</a:t>
              </a:r>
            </a:p>
            <a:p>
              <a:pPr>
                <a:defRPr/>
              </a:pPr>
              <a:r>
                <a:rPr lang="en-GB" kern="0">
                  <a:solidFill>
                    <a:sysClr val="windowText" lastClr="000000"/>
                  </a:solidFill>
                  <a:latin typeface="Arial Narrow" panose="020B0606020202030204" pitchFamily="34" charset="0"/>
                  <a:cs typeface="Arial" pitchFamily="34" charset="0"/>
                </a:rPr>
                <a:t>INJECT DRUGS (2015)</a:t>
              </a:r>
            </a:p>
          </p:txBody>
        </p:sp>
        <p:sp>
          <p:nvSpPr>
            <p:cNvPr id="22" name="TextBox 49">
              <a:extLst>
                <a:ext uri="{FF2B5EF4-FFF2-40B4-BE49-F238E27FC236}">
                  <a16:creationId xmlns:a16="http://schemas.microsoft.com/office/drawing/2014/main" id="{5A100B28-BA81-4D44-970F-86C53CC063C6}"/>
                </a:ext>
              </a:extLst>
            </p:cNvPr>
            <p:cNvSpPr txBox="1"/>
            <p:nvPr/>
          </p:nvSpPr>
          <p:spPr>
            <a:xfrm>
              <a:off x="3725161" y="3543928"/>
              <a:ext cx="1364476"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dirty="0">
                  <a:solidFill>
                    <a:sysClr val="windowText" lastClr="000000"/>
                  </a:solidFill>
                  <a:latin typeface="Arial Narrow" panose="020B0606020202030204" pitchFamily="34" charset="0"/>
                  <a:cs typeface="Arial" pitchFamily="34" charset="0"/>
                </a:rPr>
                <a:t>MEN WHO HAVE SEX</a:t>
              </a:r>
            </a:p>
            <a:p>
              <a:pPr>
                <a:defRPr/>
              </a:pPr>
              <a:r>
                <a:rPr lang="en-GB" kern="0" dirty="0">
                  <a:solidFill>
                    <a:sysClr val="windowText" lastClr="000000"/>
                  </a:solidFill>
                  <a:latin typeface="Arial Narrow" panose="020B0606020202030204" pitchFamily="34" charset="0"/>
                  <a:cs typeface="Arial" pitchFamily="34" charset="0"/>
                </a:rPr>
                <a:t>WITH MEN (2018)</a:t>
              </a:r>
            </a:p>
          </p:txBody>
        </p:sp>
        <p:sp>
          <p:nvSpPr>
            <p:cNvPr id="23" name="TextBox 50">
              <a:extLst>
                <a:ext uri="{FF2B5EF4-FFF2-40B4-BE49-F238E27FC236}">
                  <a16:creationId xmlns:a16="http://schemas.microsoft.com/office/drawing/2014/main" id="{4D7B4068-CB88-4E35-9E68-3376D283BA43}"/>
                </a:ext>
              </a:extLst>
            </p:cNvPr>
            <p:cNvSpPr txBox="1"/>
            <p:nvPr/>
          </p:nvSpPr>
          <p:spPr>
            <a:xfrm>
              <a:off x="3725161" y="2557477"/>
              <a:ext cx="1563248"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dirty="0">
                  <a:solidFill>
                    <a:sysClr val="windowText" lastClr="000000"/>
                  </a:solidFill>
                  <a:latin typeface="Arial Narrow" panose="020B0606020202030204" pitchFamily="34" charset="0"/>
                  <a:cs typeface="Arial" pitchFamily="34" charset="0"/>
                </a:rPr>
                <a:t>TRANSGENDER PEOPLE</a:t>
              </a:r>
            </a:p>
            <a:p>
              <a:pPr>
                <a:defRPr/>
              </a:pPr>
              <a:r>
                <a:rPr lang="en-GB" kern="0" dirty="0">
                  <a:solidFill>
                    <a:sysClr val="windowText" lastClr="000000"/>
                  </a:solidFill>
                  <a:latin typeface="Arial Narrow" panose="020B0606020202030204" pitchFamily="34" charset="0"/>
                  <a:cs typeface="Arial" pitchFamily="34" charset="0"/>
                </a:rPr>
                <a:t>(2018)</a:t>
              </a:r>
            </a:p>
          </p:txBody>
        </p:sp>
        <p:sp>
          <p:nvSpPr>
            <p:cNvPr id="24" name="TextBox 51">
              <a:extLst>
                <a:ext uri="{FF2B5EF4-FFF2-40B4-BE49-F238E27FC236}">
                  <a16:creationId xmlns:a16="http://schemas.microsoft.com/office/drawing/2014/main" id="{EC4E9EF4-79FD-4409-91A0-4730D413DB46}"/>
                </a:ext>
              </a:extLst>
            </p:cNvPr>
            <p:cNvSpPr txBox="1"/>
            <p:nvPr/>
          </p:nvSpPr>
          <p:spPr>
            <a:xfrm>
              <a:off x="3725161" y="5596397"/>
              <a:ext cx="1409360"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dirty="0">
                  <a:solidFill>
                    <a:sysClr val="windowText" lastClr="000000"/>
                  </a:solidFill>
                  <a:latin typeface="Arial Narrow" panose="020B0606020202030204" pitchFamily="34" charset="0"/>
                  <a:cs typeface="Arial" pitchFamily="34" charset="0"/>
                </a:rPr>
                <a:t>FEMALE</a:t>
              </a:r>
            </a:p>
            <a:p>
              <a:pPr>
                <a:defRPr/>
              </a:pPr>
              <a:r>
                <a:rPr lang="en-GB" kern="0" dirty="0">
                  <a:solidFill>
                    <a:sysClr val="windowText" lastClr="000000"/>
                  </a:solidFill>
                  <a:latin typeface="Arial Narrow" panose="020B0606020202030204" pitchFamily="34" charset="0"/>
                  <a:cs typeface="Arial" pitchFamily="34" charset="0"/>
                </a:rPr>
                <a:t>SEX WORKERS (2018)</a:t>
              </a:r>
            </a:p>
          </p:txBody>
        </p:sp>
        <p:graphicFrame>
          <p:nvGraphicFramePr>
            <p:cNvPr id="14" name="Chart 13">
              <a:extLst>
                <a:ext uri="{FF2B5EF4-FFF2-40B4-BE49-F238E27FC236}">
                  <a16:creationId xmlns:a16="http://schemas.microsoft.com/office/drawing/2014/main" id="{43342A08-7210-4C6E-B8EC-06530B629D35}"/>
                </a:ext>
              </a:extLst>
            </p:cNvPr>
            <p:cNvGraphicFramePr>
              <a:graphicFrameLocks/>
            </p:cNvGraphicFramePr>
            <p:nvPr>
              <p:extLst>
                <p:ext uri="{D42A27DB-BD31-4B8C-83A1-F6EECF244321}">
                  <p14:modId xmlns:p14="http://schemas.microsoft.com/office/powerpoint/2010/main" val="4010151787"/>
                </p:ext>
              </p:extLst>
            </p:nvPr>
          </p:nvGraphicFramePr>
          <p:xfrm>
            <a:off x="5486399" y="5361717"/>
            <a:ext cx="2960335" cy="9002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D1A1584B-26CA-4D47-8791-E1FEFCE3C997}"/>
                </a:ext>
              </a:extLst>
            </p:cNvPr>
            <p:cNvGraphicFramePr>
              <a:graphicFrameLocks/>
            </p:cNvGraphicFramePr>
            <p:nvPr>
              <p:extLst>
                <p:ext uri="{D42A27DB-BD31-4B8C-83A1-F6EECF244321}">
                  <p14:modId xmlns:p14="http://schemas.microsoft.com/office/powerpoint/2010/main" val="2910810496"/>
                </p:ext>
              </p:extLst>
            </p:nvPr>
          </p:nvGraphicFramePr>
          <p:xfrm>
            <a:off x="5486399" y="3309248"/>
            <a:ext cx="2960335" cy="9002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6CC11AD5-4A3D-431B-A48C-616E8D06CA9C}"/>
                </a:ext>
              </a:extLst>
            </p:cNvPr>
            <p:cNvGraphicFramePr>
              <a:graphicFrameLocks/>
            </p:cNvGraphicFramePr>
            <p:nvPr>
              <p:extLst>
                <p:ext uri="{D42A27DB-BD31-4B8C-83A1-F6EECF244321}">
                  <p14:modId xmlns:p14="http://schemas.microsoft.com/office/powerpoint/2010/main" val="2710317762"/>
                </p:ext>
              </p:extLst>
            </p:nvPr>
          </p:nvGraphicFramePr>
          <p:xfrm>
            <a:off x="5486400" y="2322797"/>
            <a:ext cx="2960334" cy="900246"/>
          </p:xfrm>
          <a:graphic>
            <a:graphicData uri="http://schemas.openxmlformats.org/drawingml/2006/chart">
              <c:chart xmlns:c="http://schemas.openxmlformats.org/drawingml/2006/chart" xmlns:r="http://schemas.openxmlformats.org/officeDocument/2006/relationships" r:id="rId7"/>
            </a:graphicData>
          </a:graphic>
        </p:graphicFrame>
      </p:grpSp>
    </p:spTree>
    <p:extLst>
      <p:ext uri="{BB962C8B-B14F-4D97-AF65-F5344CB8AC3E}">
        <p14:creationId xmlns:p14="http://schemas.microsoft.com/office/powerpoint/2010/main" val="212961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3400"/>
            <a:ext cx="9982200" cy="504000"/>
          </a:xfrm>
        </p:spPr>
        <p:txBody>
          <a:bodyPr/>
          <a:lstStyle/>
          <a:p>
            <a:r>
              <a:rPr lang="en-GB" dirty="0"/>
              <a:t>HIV prevalence among key populations by age group, 2015-2018</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6" name="TextBox 1"/>
          <p:cNvSpPr txBox="1"/>
          <p:nvPr/>
        </p:nvSpPr>
        <p:spPr>
          <a:xfrm>
            <a:off x="228607" y="6511164"/>
            <a:ext cx="8053865" cy="346836"/>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Philippines Integrated HIV Behavioral and Serological Surveillance (IHBSS) 2015 and 2018</a:t>
            </a:r>
          </a:p>
        </p:txBody>
      </p:sp>
      <p:graphicFrame>
        <p:nvGraphicFramePr>
          <p:cNvPr id="7" name="Chart 6"/>
          <p:cNvGraphicFramePr>
            <a:graphicFrameLocks/>
          </p:cNvGraphicFramePr>
          <p:nvPr>
            <p:extLst>
              <p:ext uri="{D42A27DB-BD31-4B8C-83A1-F6EECF244321}">
                <p14:modId xmlns:p14="http://schemas.microsoft.com/office/powerpoint/2010/main" val="2456933166"/>
              </p:ext>
            </p:extLst>
          </p:nvPr>
        </p:nvGraphicFramePr>
        <p:xfrm>
          <a:off x="1600200" y="2209800"/>
          <a:ext cx="8686800" cy="3733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01F645AA-8473-48A4-B1F3-024BE8AC5F45}"/>
              </a:ext>
            </a:extLst>
          </p:cNvPr>
          <p:cNvSpPr txBox="1"/>
          <p:nvPr/>
        </p:nvSpPr>
        <p:spPr>
          <a:xfrm>
            <a:off x="3047594" y="6219692"/>
            <a:ext cx="4342689" cy="2767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Arial" pitchFamily="34" charset="0"/>
                <a:cs typeface="Arial" pitchFamily="34" charset="0"/>
              </a:rPr>
              <a:t>M/TSM = Males &amp; transgender women</a:t>
            </a:r>
            <a:r>
              <a:rPr lang="en-US" sz="1100" baseline="0" dirty="0">
                <a:latin typeface="Arial" pitchFamily="34" charset="0"/>
                <a:cs typeface="Arial" pitchFamily="34" charset="0"/>
              </a:rPr>
              <a:t> who have sex with males</a:t>
            </a:r>
            <a:endParaRPr lang="th-TH" sz="1100" dirty="0">
              <a:latin typeface="Arial" pitchFamily="34" charset="0"/>
            </a:endParaRPr>
          </a:p>
        </p:txBody>
      </p:sp>
    </p:spTree>
    <p:extLst>
      <p:ext uri="{BB962C8B-B14F-4D97-AF65-F5344CB8AC3E}">
        <p14:creationId xmlns:p14="http://schemas.microsoft.com/office/powerpoint/2010/main" val="389470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44626"/>
            <a:ext cx="10896600" cy="504000"/>
          </a:xfrm>
        </p:spPr>
        <p:txBody>
          <a:bodyPr/>
          <a:lstStyle/>
          <a:p>
            <a:r>
              <a:rPr lang="en-US" dirty="0"/>
              <a:t>High HIV prevalence among key populations in selected cities, 2015-2018</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13</a:t>
            </a:fld>
            <a:endParaRPr lang="th-TH" dirty="0">
              <a:solidFill>
                <a:prstClr val="black">
                  <a:tint val="75000"/>
                </a:prstClr>
              </a:solidFill>
            </a:endParaRPr>
          </a:p>
        </p:txBody>
      </p:sp>
      <p:sp>
        <p:nvSpPr>
          <p:cNvPr id="5" name="TextBox 1"/>
          <p:cNvSpPr txBox="1"/>
          <p:nvPr/>
        </p:nvSpPr>
        <p:spPr>
          <a:xfrm>
            <a:off x="228600" y="6477000"/>
            <a:ext cx="10972800" cy="499236"/>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a:t>
            </a:r>
            <a:r>
              <a:rPr lang="en-US" sz="900" dirty="0">
                <a:latin typeface="Arial" pitchFamily="34" charset="0"/>
                <a:cs typeface="Arial" pitchFamily="34" charset="0"/>
              </a:rPr>
              <a:t>National HIV and STI Surveillance and Strategic Information Unit, Epidemiology Bureau, DOH. (2016). 2015 Integrated HIV Behavioral and Serologic Surveillance (IHBSS) Fact Sheets</a:t>
            </a:r>
            <a:endParaRPr lang="en-US" sz="900" dirty="0">
              <a:solidFill>
                <a:prstClr val="black"/>
              </a:solidFill>
              <a:cs typeface="Arial" pitchFamily="34" charset="0"/>
            </a:endParaRPr>
          </a:p>
        </p:txBody>
      </p:sp>
      <p:graphicFrame>
        <p:nvGraphicFramePr>
          <p:cNvPr id="6" name="Chart 5">
            <a:extLst>
              <a:ext uri="{FF2B5EF4-FFF2-40B4-BE49-F238E27FC236}">
                <a16:creationId xmlns:a16="http://schemas.microsoft.com/office/drawing/2014/main" id="{00000000-0008-0000-0400-000003000000}"/>
              </a:ext>
            </a:extLst>
          </p:cNvPr>
          <p:cNvGraphicFramePr>
            <a:graphicFrameLocks noGrp="1"/>
          </p:cNvGraphicFramePr>
          <p:nvPr>
            <p:extLst>
              <p:ext uri="{D42A27DB-BD31-4B8C-83A1-F6EECF244321}">
                <p14:modId xmlns:p14="http://schemas.microsoft.com/office/powerpoint/2010/main" val="1168094502"/>
              </p:ext>
            </p:extLst>
          </p:nvPr>
        </p:nvGraphicFramePr>
        <p:xfrm>
          <a:off x="914400" y="1924050"/>
          <a:ext cx="9944103" cy="4629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337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06200" cy="504000"/>
          </a:xfrm>
        </p:spPr>
        <p:txBody>
          <a:bodyPr/>
          <a:lstStyle/>
          <a:p>
            <a:r>
              <a:rPr lang="en-GB" dirty="0"/>
              <a:t>HIV prevalence among </a:t>
            </a:r>
            <a:r>
              <a:rPr lang="en-US" dirty="0"/>
              <a:t>males who have sex with males in selected cities, 2007-2018 </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14</a:t>
            </a:fld>
            <a:endParaRPr lang="th-TH" dirty="0">
              <a:solidFill>
                <a:prstClr val="black">
                  <a:tint val="75000"/>
                </a:prstClr>
              </a:solidFill>
            </a:endParaRPr>
          </a:p>
        </p:txBody>
      </p:sp>
      <p:sp>
        <p:nvSpPr>
          <p:cNvPr id="5" name="TextBox 1"/>
          <p:cNvSpPr txBox="1"/>
          <p:nvPr/>
        </p:nvSpPr>
        <p:spPr>
          <a:xfrm>
            <a:off x="162232" y="6625486"/>
            <a:ext cx="8458200" cy="23251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Integrated HIV Behavioral and Serologic Surveillance (IHBSS) Reports</a:t>
            </a:r>
          </a:p>
        </p:txBody>
      </p:sp>
      <p:sp>
        <p:nvSpPr>
          <p:cNvPr id="8" name="TextBox 1"/>
          <p:cNvSpPr txBox="1"/>
          <p:nvPr/>
        </p:nvSpPr>
        <p:spPr>
          <a:xfrm>
            <a:off x="304800" y="6188074"/>
            <a:ext cx="11506200" cy="365125"/>
          </a:xfrm>
          <a:prstGeom prst="rect">
            <a:avLst/>
          </a:prstGeom>
          <a:ln>
            <a:noFill/>
            <a:prstDash val="dashDot"/>
          </a:ln>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Arial" pitchFamily="34" charset="0"/>
                <a:cs typeface="Arial" pitchFamily="34" charset="0"/>
              </a:rPr>
              <a:t>Data from the 2015 and 2018 IHBSS is for a mixed survey sample of males or transgender people who have sex with males (M/TSM). In addition it has been adjusted  using  Time Location Sampling (TLS) weights, therefore it is not directly comparable to previous IHBSS rounds. *declining between most recent rounds of IHBSS</a:t>
            </a:r>
          </a:p>
        </p:txBody>
      </p:sp>
      <p:graphicFrame>
        <p:nvGraphicFramePr>
          <p:cNvPr id="10" name="Chart 9">
            <a:extLst>
              <a:ext uri="{FF2B5EF4-FFF2-40B4-BE49-F238E27FC236}">
                <a16:creationId xmlns:a16="http://schemas.microsoft.com/office/drawing/2014/main" id="{76D25C69-9C16-4C51-994C-A62BA5723D4D}"/>
              </a:ext>
            </a:extLst>
          </p:cNvPr>
          <p:cNvGraphicFramePr>
            <a:graphicFrameLocks/>
          </p:cNvGraphicFramePr>
          <p:nvPr>
            <p:extLst>
              <p:ext uri="{D42A27DB-BD31-4B8C-83A1-F6EECF244321}">
                <p14:modId xmlns:p14="http://schemas.microsoft.com/office/powerpoint/2010/main" val="2583178214"/>
              </p:ext>
            </p:extLst>
          </p:nvPr>
        </p:nvGraphicFramePr>
        <p:xfrm>
          <a:off x="5867400" y="2284421"/>
          <a:ext cx="6079807" cy="38313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ED6B87D6-48FE-4C46-B4B7-6EBD28FB30A9}"/>
              </a:ext>
            </a:extLst>
          </p:cNvPr>
          <p:cNvGraphicFramePr>
            <a:graphicFrameLocks/>
          </p:cNvGraphicFramePr>
          <p:nvPr>
            <p:extLst>
              <p:ext uri="{D42A27DB-BD31-4B8C-83A1-F6EECF244321}">
                <p14:modId xmlns:p14="http://schemas.microsoft.com/office/powerpoint/2010/main" val="1868803553"/>
              </p:ext>
            </p:extLst>
          </p:nvPr>
        </p:nvGraphicFramePr>
        <p:xfrm>
          <a:off x="122227" y="2286000"/>
          <a:ext cx="5745173" cy="38313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1353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37" y="1447800"/>
            <a:ext cx="11203563" cy="504000"/>
          </a:xfrm>
        </p:spPr>
        <p:txBody>
          <a:bodyPr/>
          <a:lstStyle/>
          <a:p>
            <a:r>
              <a:rPr lang="en-US" dirty="0"/>
              <a:t>HIV prevalence among  males who have sex with males by age group, </a:t>
            </a:r>
            <a:br>
              <a:rPr lang="en-US" dirty="0"/>
            </a:br>
            <a:r>
              <a:rPr lang="en-US" dirty="0"/>
              <a:t>2011-2018</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TextBox 1"/>
          <p:cNvSpPr txBox="1"/>
          <p:nvPr/>
        </p:nvSpPr>
        <p:spPr>
          <a:xfrm>
            <a:off x="76200" y="6477000"/>
            <a:ext cx="11203563" cy="499236"/>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Global AIDS Monitoring (GAM) reporting</a:t>
            </a:r>
          </a:p>
        </p:txBody>
      </p:sp>
      <p:graphicFrame>
        <p:nvGraphicFramePr>
          <p:cNvPr id="7" name="Chart 6">
            <a:extLst>
              <a:ext uri="{FF2B5EF4-FFF2-40B4-BE49-F238E27FC236}">
                <a16:creationId xmlns:a16="http://schemas.microsoft.com/office/drawing/2014/main" id="{53E21E44-4387-470B-AAA0-B0A82A7C59DD}"/>
              </a:ext>
            </a:extLst>
          </p:cNvPr>
          <p:cNvGraphicFramePr>
            <a:graphicFrameLocks/>
          </p:cNvGraphicFramePr>
          <p:nvPr>
            <p:extLst>
              <p:ext uri="{D42A27DB-BD31-4B8C-83A1-F6EECF244321}">
                <p14:modId xmlns:p14="http://schemas.microsoft.com/office/powerpoint/2010/main" val="2347565049"/>
              </p:ext>
            </p:extLst>
          </p:nvPr>
        </p:nvGraphicFramePr>
        <p:xfrm>
          <a:off x="1371600" y="2209800"/>
          <a:ext cx="8382000" cy="43308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1964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430000" cy="504000"/>
          </a:xfrm>
        </p:spPr>
        <p:txBody>
          <a:bodyPr/>
          <a:lstStyle/>
          <a:p>
            <a:r>
              <a:rPr lang="en-GB" dirty="0"/>
              <a:t>HIV prevalence among </a:t>
            </a:r>
            <a:r>
              <a:rPr lang="en-US" dirty="0"/>
              <a:t>PWID in selected geographical locations, 2005-2015</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TextBox 1"/>
          <p:cNvSpPr txBox="1"/>
          <p:nvPr/>
        </p:nvSpPr>
        <p:spPr>
          <a:xfrm>
            <a:off x="76200" y="6530607"/>
            <a:ext cx="8458200" cy="38491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Philippines  Integrated HIV Behavioral and Serologic Surveillance Reports 2005 to 2015</a:t>
            </a:r>
          </a:p>
        </p:txBody>
      </p:sp>
      <p:graphicFrame>
        <p:nvGraphicFramePr>
          <p:cNvPr id="6" name="Chart 5">
            <a:extLst>
              <a:ext uri="{FF2B5EF4-FFF2-40B4-BE49-F238E27FC236}">
                <a16:creationId xmlns:a16="http://schemas.microsoft.com/office/drawing/2014/main" id="{00000000-0008-0000-0900-000005000000}"/>
              </a:ext>
            </a:extLst>
          </p:cNvPr>
          <p:cNvGraphicFramePr>
            <a:graphicFrameLocks noGrp="1"/>
          </p:cNvGraphicFramePr>
          <p:nvPr>
            <p:extLst>
              <p:ext uri="{D42A27DB-BD31-4B8C-83A1-F6EECF244321}">
                <p14:modId xmlns:p14="http://schemas.microsoft.com/office/powerpoint/2010/main" val="3492951811"/>
              </p:ext>
            </p:extLst>
          </p:nvPr>
        </p:nvGraphicFramePr>
        <p:xfrm>
          <a:off x="1676400" y="2028000"/>
          <a:ext cx="8839200" cy="4068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F5AE61DA-D76D-4391-AF6A-E63ED7A6D650}"/>
              </a:ext>
            </a:extLst>
          </p:cNvPr>
          <p:cNvSpPr txBox="1"/>
          <p:nvPr/>
        </p:nvSpPr>
        <p:spPr>
          <a:xfrm>
            <a:off x="3048000" y="6172200"/>
            <a:ext cx="5638800" cy="307777"/>
          </a:xfrm>
          <a:prstGeom prst="rect">
            <a:avLst/>
          </a:prstGeom>
          <a:noFill/>
        </p:spPr>
        <p:txBody>
          <a:bodyPr wrap="square" rtlCol="0">
            <a:spAutoFit/>
          </a:bodyPr>
          <a:lstStyle/>
          <a:p>
            <a:r>
              <a:rPr lang="en-GB" sz="1400" dirty="0"/>
              <a:t>* Male PWID;     ** Female PWID</a:t>
            </a:r>
          </a:p>
        </p:txBody>
      </p:sp>
    </p:spTree>
    <p:extLst>
      <p:ext uri="{BB962C8B-B14F-4D97-AF65-F5344CB8AC3E}">
        <p14:creationId xmlns:p14="http://schemas.microsoft.com/office/powerpoint/2010/main" val="3536512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4362"/>
            <a:ext cx="11125200" cy="504000"/>
          </a:xfrm>
        </p:spPr>
        <p:txBody>
          <a:bodyPr/>
          <a:lstStyle/>
          <a:p>
            <a:r>
              <a:rPr lang="en-US" dirty="0"/>
              <a:t>Syphilis prevalence among key populations in selected cities, 2015-2018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5" name="TextBox 4"/>
          <p:cNvSpPr txBox="1"/>
          <p:nvPr/>
        </p:nvSpPr>
        <p:spPr>
          <a:xfrm>
            <a:off x="79744" y="6558566"/>
            <a:ext cx="10896600" cy="230542"/>
          </a:xfrm>
          <a:prstGeom prst="rect">
            <a:avLst/>
          </a:prstGeom>
          <a:noFill/>
        </p:spPr>
        <p:txBody>
          <a:bodyPr wrap="square" lIns="91140" tIns="45576" rIns="91140" bIns="45576" rtlCol="0">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Philippines Integrated HIV Behavioral and Serologic Surveillance (IHBSS) Fact Sheets</a:t>
            </a:r>
            <a:endParaRPr lang="en-GB" sz="9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00000000-0008-0000-0D00-000003000000}"/>
              </a:ext>
            </a:extLst>
          </p:cNvPr>
          <p:cNvGraphicFramePr>
            <a:graphicFrameLocks noGrp="1"/>
          </p:cNvGraphicFramePr>
          <p:nvPr>
            <p:extLst>
              <p:ext uri="{D42A27DB-BD31-4B8C-83A1-F6EECF244321}">
                <p14:modId xmlns:p14="http://schemas.microsoft.com/office/powerpoint/2010/main" val="3597650614"/>
              </p:ext>
            </p:extLst>
          </p:nvPr>
        </p:nvGraphicFramePr>
        <p:xfrm>
          <a:off x="1371600" y="2171700"/>
          <a:ext cx="8991600" cy="43053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79DE9793-B695-4B62-B0D5-70E1742062F7}"/>
              </a:ext>
            </a:extLst>
          </p:cNvPr>
          <p:cNvSpPr txBox="1"/>
          <p:nvPr/>
        </p:nvSpPr>
        <p:spPr>
          <a:xfrm>
            <a:off x="6633655" y="6118600"/>
            <a:ext cx="4342689" cy="2767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Arial" pitchFamily="34" charset="0"/>
                <a:cs typeface="Arial" pitchFamily="34" charset="0"/>
              </a:rPr>
              <a:t>M/TSM = Males &amp; transgender women</a:t>
            </a:r>
            <a:r>
              <a:rPr lang="en-US" sz="1100" baseline="0" dirty="0">
                <a:latin typeface="Arial" pitchFamily="34" charset="0"/>
                <a:cs typeface="Arial" pitchFamily="34" charset="0"/>
              </a:rPr>
              <a:t> who have sex with males</a:t>
            </a:r>
          </a:p>
          <a:p>
            <a:r>
              <a:rPr lang="en-US" dirty="0">
                <a:latin typeface="Arial" pitchFamily="34" charset="0"/>
                <a:cs typeface="Arial" pitchFamily="34" charset="0"/>
              </a:rPr>
              <a:t>MEWs = Male entertainment establishment workers</a:t>
            </a:r>
            <a:endParaRPr lang="th-TH" sz="1100" dirty="0">
              <a:latin typeface="Arial" pitchFamily="34" charset="0"/>
            </a:endParaRPr>
          </a:p>
        </p:txBody>
      </p:sp>
    </p:spTree>
    <p:extLst>
      <p:ext uri="{BB962C8B-B14F-4D97-AF65-F5344CB8AC3E}">
        <p14:creationId xmlns:p14="http://schemas.microsoft.com/office/powerpoint/2010/main" val="70584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4362"/>
            <a:ext cx="11125200" cy="504000"/>
          </a:xfrm>
        </p:spPr>
        <p:txBody>
          <a:bodyPr/>
          <a:lstStyle/>
          <a:p>
            <a:r>
              <a:rPr lang="en-US" dirty="0"/>
              <a:t>Syphilis prevalence among males and transgender women who have sex with males (M/TSM) by city, 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graphicFrame>
        <p:nvGraphicFramePr>
          <p:cNvPr id="7" name="Chart 6">
            <a:extLst>
              <a:ext uri="{FF2B5EF4-FFF2-40B4-BE49-F238E27FC236}">
                <a16:creationId xmlns:a16="http://schemas.microsoft.com/office/drawing/2014/main" id="{9BAD73B4-0310-45F6-BFFC-E813D1E2B909}"/>
              </a:ext>
            </a:extLst>
          </p:cNvPr>
          <p:cNvGraphicFramePr>
            <a:graphicFrameLocks/>
          </p:cNvGraphicFramePr>
          <p:nvPr>
            <p:extLst>
              <p:ext uri="{D42A27DB-BD31-4B8C-83A1-F6EECF244321}">
                <p14:modId xmlns:p14="http://schemas.microsoft.com/office/powerpoint/2010/main" val="3635989436"/>
              </p:ext>
            </p:extLst>
          </p:nvPr>
        </p:nvGraphicFramePr>
        <p:xfrm>
          <a:off x="1600200" y="2286000"/>
          <a:ext cx="86487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3A9F404E-F215-4E0B-819F-899881518290}"/>
              </a:ext>
            </a:extLst>
          </p:cNvPr>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4"/>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 Surveillance (IHBSS) Report, Epidemiology Bureau, Department of Health, Philippines</a:t>
            </a:r>
          </a:p>
        </p:txBody>
      </p:sp>
    </p:spTree>
    <p:extLst>
      <p:ext uri="{BB962C8B-B14F-4D97-AF65-F5344CB8AC3E}">
        <p14:creationId xmlns:p14="http://schemas.microsoft.com/office/powerpoint/2010/main" val="33735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4362"/>
            <a:ext cx="11125200" cy="504000"/>
          </a:xfrm>
        </p:spPr>
        <p:txBody>
          <a:bodyPr/>
          <a:lstStyle/>
          <a:p>
            <a:r>
              <a:rPr lang="en-US" dirty="0"/>
              <a:t>Syphilis prevalence among FSWs by city, 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8" name="TextBox 1">
            <a:extLst>
              <a:ext uri="{FF2B5EF4-FFF2-40B4-BE49-F238E27FC236}">
                <a16:creationId xmlns:a16="http://schemas.microsoft.com/office/drawing/2014/main" id="{3A9F404E-F215-4E0B-819F-899881518290}"/>
              </a:ext>
            </a:extLst>
          </p:cNvPr>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 Surveillance (IHBSS) Report, Epidemiology Bureau, Department of Health, Philippines</a:t>
            </a:r>
          </a:p>
        </p:txBody>
      </p:sp>
      <p:graphicFrame>
        <p:nvGraphicFramePr>
          <p:cNvPr id="6" name="Chart 5">
            <a:extLst>
              <a:ext uri="{FF2B5EF4-FFF2-40B4-BE49-F238E27FC236}">
                <a16:creationId xmlns:a16="http://schemas.microsoft.com/office/drawing/2014/main" id="{2FD6C629-034E-46E6-96EC-9DC596A477D1}"/>
              </a:ext>
            </a:extLst>
          </p:cNvPr>
          <p:cNvGraphicFramePr>
            <a:graphicFrameLocks/>
          </p:cNvGraphicFramePr>
          <p:nvPr>
            <p:extLst>
              <p:ext uri="{D42A27DB-BD31-4B8C-83A1-F6EECF244321}">
                <p14:modId xmlns:p14="http://schemas.microsoft.com/office/powerpoint/2010/main" val="3575504782"/>
              </p:ext>
            </p:extLst>
          </p:nvPr>
        </p:nvGraphicFramePr>
        <p:xfrm>
          <a:off x="2160984" y="2362199"/>
          <a:ext cx="7870033" cy="39863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844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B624297D-954F-4E64-9FBE-66ACE69AA273}"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82612" y="2343153"/>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84163" y="16383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332524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4362"/>
            <a:ext cx="11125200" cy="504000"/>
          </a:xfrm>
        </p:spPr>
        <p:txBody>
          <a:bodyPr/>
          <a:lstStyle/>
          <a:p>
            <a:r>
              <a:rPr lang="en-US" dirty="0"/>
              <a:t>Hepatitis B prevalence among males and transgender women who have sex with males (M/TSM) by city, 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8" name="TextBox 1">
            <a:extLst>
              <a:ext uri="{FF2B5EF4-FFF2-40B4-BE49-F238E27FC236}">
                <a16:creationId xmlns:a16="http://schemas.microsoft.com/office/drawing/2014/main" id="{3A9F404E-F215-4E0B-819F-899881518290}"/>
              </a:ext>
            </a:extLst>
          </p:cNvPr>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 Surveillance (IHBSS) Report, Epidemiology Bureau, Department of Health, Philippines</a:t>
            </a:r>
          </a:p>
        </p:txBody>
      </p:sp>
      <p:graphicFrame>
        <p:nvGraphicFramePr>
          <p:cNvPr id="6" name="Chart 5">
            <a:extLst>
              <a:ext uri="{FF2B5EF4-FFF2-40B4-BE49-F238E27FC236}">
                <a16:creationId xmlns:a16="http://schemas.microsoft.com/office/drawing/2014/main" id="{66EE5EDA-D9FC-42D0-8C8B-843FC9894F29}"/>
              </a:ext>
            </a:extLst>
          </p:cNvPr>
          <p:cNvGraphicFramePr>
            <a:graphicFrameLocks/>
          </p:cNvGraphicFramePr>
          <p:nvPr>
            <p:extLst>
              <p:ext uri="{D42A27DB-BD31-4B8C-83A1-F6EECF244321}">
                <p14:modId xmlns:p14="http://schemas.microsoft.com/office/powerpoint/2010/main" val="2157506505"/>
              </p:ext>
            </p:extLst>
          </p:nvPr>
        </p:nvGraphicFramePr>
        <p:xfrm>
          <a:off x="1447801" y="2248585"/>
          <a:ext cx="8682634" cy="42284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378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4362"/>
            <a:ext cx="11125200" cy="504000"/>
          </a:xfrm>
        </p:spPr>
        <p:txBody>
          <a:bodyPr/>
          <a:lstStyle/>
          <a:p>
            <a:r>
              <a:rPr lang="en-US" dirty="0"/>
              <a:t>Hepatitis B prevalence among FSWs by city, 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8" name="TextBox 1">
            <a:extLst>
              <a:ext uri="{FF2B5EF4-FFF2-40B4-BE49-F238E27FC236}">
                <a16:creationId xmlns:a16="http://schemas.microsoft.com/office/drawing/2014/main" id="{3A9F404E-F215-4E0B-819F-899881518290}"/>
              </a:ext>
            </a:extLst>
          </p:cNvPr>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 Surveillance (IHBSS) Report, Epidemiology Bureau, Department of Health, Philippines</a:t>
            </a:r>
          </a:p>
        </p:txBody>
      </p:sp>
      <p:graphicFrame>
        <p:nvGraphicFramePr>
          <p:cNvPr id="7" name="Chart 6">
            <a:extLst>
              <a:ext uri="{FF2B5EF4-FFF2-40B4-BE49-F238E27FC236}">
                <a16:creationId xmlns:a16="http://schemas.microsoft.com/office/drawing/2014/main" id="{25051F03-2024-46C2-BDCD-C3F28CC4031A}"/>
              </a:ext>
            </a:extLst>
          </p:cNvPr>
          <p:cNvGraphicFramePr>
            <a:graphicFrameLocks/>
          </p:cNvGraphicFramePr>
          <p:nvPr>
            <p:extLst>
              <p:ext uri="{D42A27DB-BD31-4B8C-83A1-F6EECF244321}">
                <p14:modId xmlns:p14="http://schemas.microsoft.com/office/powerpoint/2010/main" val="1821800286"/>
              </p:ext>
            </p:extLst>
          </p:nvPr>
        </p:nvGraphicFramePr>
        <p:xfrm>
          <a:off x="2084784" y="1998016"/>
          <a:ext cx="8022433" cy="43703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4884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77200"/>
            <a:ext cx="11277601" cy="504000"/>
          </a:xfrm>
        </p:spPr>
        <p:txBody>
          <a:bodyPr/>
          <a:lstStyle/>
          <a:p>
            <a:r>
              <a:rPr lang="en-US" dirty="0"/>
              <a:t>Distribution of reported HIV cases by mode of transmission, May 2023</a:t>
            </a:r>
          </a:p>
        </p:txBody>
      </p:sp>
      <p:sp>
        <p:nvSpPr>
          <p:cNvPr id="3" name="Slide Number Placeholder 2"/>
          <p:cNvSpPr>
            <a:spLocks noGrp="1"/>
          </p:cNvSpPr>
          <p:nvPr>
            <p:ph type="sldNum" sz="quarter" idx="10"/>
          </p:nvPr>
        </p:nvSpPr>
        <p:spPr/>
        <p:txBody>
          <a:bodyPr/>
          <a:lstStyle/>
          <a:p>
            <a:pPr marL="0" marR="0" lvl="0" indent="0" algn="r" defTabSz="911452"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452" rtl="0" eaLnBrk="1" fontAlgn="auto" latinLnBrk="0" hangingPunct="1">
                <a:lnSpc>
                  <a:spcPct val="100000"/>
                </a:lnSpc>
                <a:spcBef>
                  <a:spcPts val="0"/>
                </a:spcBef>
                <a:spcAft>
                  <a:spcPts val="0"/>
                </a:spcAft>
                <a:buClrTx/>
                <a:buSzTx/>
                <a:buFontTx/>
                <a:buNone/>
                <a:tabLst/>
                <a:defRPr/>
              </a:pPr>
              <a:t>22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6" name="TextBox 5"/>
          <p:cNvSpPr txBox="1"/>
          <p:nvPr/>
        </p:nvSpPr>
        <p:spPr>
          <a:xfrm>
            <a:off x="0" y="6607912"/>
            <a:ext cx="9906000" cy="230542"/>
          </a:xfrm>
          <a:prstGeom prst="rect">
            <a:avLst/>
          </a:prstGeom>
          <a:noFill/>
        </p:spPr>
        <p:txBody>
          <a:bodyPr wrap="square" lIns="91140" tIns="45576" rIns="91140" bIns="45576" rtlCol="0">
            <a:spAutoFit/>
          </a:bodyPr>
          <a:lstStyle/>
          <a:p>
            <a:pPr marL="0" marR="0" lvl="0" indent="0" algn="l" defTabSz="91145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 based on Department of Health, Epidemiology Bureau Philippines. (2023). HIV/AIDS and ART Registry of the Philippines: May 2023</a:t>
            </a:r>
            <a:endParaRPr kumimoji="0" lang="en-GB" sz="9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pSp>
        <p:nvGrpSpPr>
          <p:cNvPr id="12" name="Group 11">
            <a:extLst>
              <a:ext uri="{FF2B5EF4-FFF2-40B4-BE49-F238E27FC236}">
                <a16:creationId xmlns:a16="http://schemas.microsoft.com/office/drawing/2014/main" id="{F1090BD3-8ABD-7171-09C2-8BE8D2C73E25}"/>
              </a:ext>
            </a:extLst>
          </p:cNvPr>
          <p:cNvGrpSpPr/>
          <p:nvPr/>
        </p:nvGrpSpPr>
        <p:grpSpPr>
          <a:xfrm>
            <a:off x="0" y="2987674"/>
            <a:ext cx="12496800" cy="2803526"/>
            <a:chOff x="0" y="2678876"/>
            <a:chExt cx="12496800" cy="2803526"/>
          </a:xfrm>
        </p:grpSpPr>
        <p:graphicFrame>
          <p:nvGraphicFramePr>
            <p:cNvPr id="4" name="Chart 3">
              <a:extLst>
                <a:ext uri="{FF2B5EF4-FFF2-40B4-BE49-F238E27FC236}">
                  <a16:creationId xmlns:a16="http://schemas.microsoft.com/office/drawing/2014/main" id="{3CF5D4FC-D234-A28D-3BFB-68FF11527EB5}"/>
                </a:ext>
              </a:extLst>
            </p:cNvPr>
            <p:cNvGraphicFramePr>
              <a:graphicFrameLocks/>
            </p:cNvGraphicFramePr>
            <p:nvPr>
              <p:extLst>
                <p:ext uri="{D42A27DB-BD31-4B8C-83A1-F6EECF244321}">
                  <p14:modId xmlns:p14="http://schemas.microsoft.com/office/powerpoint/2010/main" val="3235945536"/>
                </p:ext>
              </p:extLst>
            </p:nvPr>
          </p:nvGraphicFramePr>
          <p:xfrm>
            <a:off x="0" y="2678876"/>
            <a:ext cx="4572000" cy="2752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ABA91A84-091C-4C8F-9D8F-2752811E6278}"/>
                </a:ext>
              </a:extLst>
            </p:cNvPr>
            <p:cNvGraphicFramePr>
              <a:graphicFrameLocks/>
            </p:cNvGraphicFramePr>
            <p:nvPr>
              <p:extLst>
                <p:ext uri="{D42A27DB-BD31-4B8C-83A1-F6EECF244321}">
                  <p14:modId xmlns:p14="http://schemas.microsoft.com/office/powerpoint/2010/main" val="2078449818"/>
                </p:ext>
              </p:extLst>
            </p:nvPr>
          </p:nvGraphicFramePr>
          <p:xfrm>
            <a:off x="3962400" y="2729677"/>
            <a:ext cx="4572000" cy="2752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BFCDB78D-20D7-4B54-902B-6EC4A3FD48BE}"/>
                </a:ext>
              </a:extLst>
            </p:cNvPr>
            <p:cNvGraphicFramePr>
              <a:graphicFrameLocks/>
            </p:cNvGraphicFramePr>
            <p:nvPr>
              <p:extLst>
                <p:ext uri="{D42A27DB-BD31-4B8C-83A1-F6EECF244321}">
                  <p14:modId xmlns:p14="http://schemas.microsoft.com/office/powerpoint/2010/main" val="3058395244"/>
                </p:ext>
              </p:extLst>
            </p:nvPr>
          </p:nvGraphicFramePr>
          <p:xfrm>
            <a:off x="7924800" y="2729677"/>
            <a:ext cx="4572000" cy="274955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555AE49F-1BCB-1055-895B-684F7E6FA757}"/>
                </a:ext>
              </a:extLst>
            </p:cNvPr>
            <p:cNvSpPr txBox="1"/>
            <p:nvPr/>
          </p:nvSpPr>
          <p:spPr>
            <a:xfrm>
              <a:off x="1066800" y="3416299"/>
              <a:ext cx="2133600" cy="1138773"/>
            </a:xfrm>
            <a:prstGeom prst="rect">
              <a:avLst/>
            </a:prstGeom>
            <a:noFill/>
          </p:spPr>
          <p:txBody>
            <a:bodyPr wrap="square">
              <a:spAutoFit/>
            </a:bodyPr>
            <a:lstStyle/>
            <a:p>
              <a:pPr algn="ctr"/>
              <a:r>
                <a:rPr lang="en-US" sz="3600" b="1" dirty="0">
                  <a:solidFill>
                    <a:srgbClr val="FF0000"/>
                  </a:solidFill>
                </a:rPr>
                <a:t>1256</a:t>
              </a:r>
              <a:endParaRPr lang="en-US" sz="2400" dirty="0"/>
            </a:p>
            <a:p>
              <a:pPr algn="ctr"/>
              <a:r>
                <a:rPr lang="en-US" sz="1600" dirty="0"/>
                <a:t>HIV cases reported in May 2023 </a:t>
              </a:r>
            </a:p>
          </p:txBody>
        </p:sp>
        <p:sp>
          <p:nvSpPr>
            <p:cNvPr id="10" name="TextBox 9">
              <a:extLst>
                <a:ext uri="{FF2B5EF4-FFF2-40B4-BE49-F238E27FC236}">
                  <a16:creationId xmlns:a16="http://schemas.microsoft.com/office/drawing/2014/main" id="{B598132A-6FB2-8F3C-BADF-2C80F0B21346}"/>
                </a:ext>
              </a:extLst>
            </p:cNvPr>
            <p:cNvSpPr txBox="1"/>
            <p:nvPr/>
          </p:nvSpPr>
          <p:spPr>
            <a:xfrm>
              <a:off x="5054600" y="3416299"/>
              <a:ext cx="2133600" cy="1138773"/>
            </a:xfrm>
            <a:prstGeom prst="rect">
              <a:avLst/>
            </a:prstGeom>
            <a:noFill/>
          </p:spPr>
          <p:txBody>
            <a:bodyPr wrap="square">
              <a:spAutoFit/>
            </a:bodyPr>
            <a:lstStyle/>
            <a:p>
              <a:pPr algn="ctr"/>
              <a:r>
                <a:rPr lang="en-US" sz="3600" b="1" dirty="0">
                  <a:solidFill>
                    <a:srgbClr val="FF0000"/>
                  </a:solidFill>
                </a:rPr>
                <a:t>396</a:t>
              </a:r>
              <a:endParaRPr lang="en-US" sz="2400" dirty="0"/>
            </a:p>
            <a:p>
              <a:pPr algn="ctr"/>
              <a:r>
                <a:rPr lang="en-US" sz="1600" dirty="0"/>
                <a:t>HIV cases reported in May 2023 </a:t>
              </a:r>
            </a:p>
          </p:txBody>
        </p:sp>
        <p:sp>
          <p:nvSpPr>
            <p:cNvPr id="11" name="TextBox 10">
              <a:extLst>
                <a:ext uri="{FF2B5EF4-FFF2-40B4-BE49-F238E27FC236}">
                  <a16:creationId xmlns:a16="http://schemas.microsoft.com/office/drawing/2014/main" id="{CD9BEE88-7173-0FD0-3613-17CF9510C35B}"/>
                </a:ext>
              </a:extLst>
            </p:cNvPr>
            <p:cNvSpPr txBox="1"/>
            <p:nvPr/>
          </p:nvSpPr>
          <p:spPr>
            <a:xfrm>
              <a:off x="9017000" y="3416299"/>
              <a:ext cx="2133600" cy="1138773"/>
            </a:xfrm>
            <a:prstGeom prst="rect">
              <a:avLst/>
            </a:prstGeom>
            <a:noFill/>
          </p:spPr>
          <p:txBody>
            <a:bodyPr wrap="square">
              <a:spAutoFit/>
            </a:bodyPr>
            <a:lstStyle/>
            <a:p>
              <a:pPr algn="ctr"/>
              <a:r>
                <a:rPr lang="en-US" sz="3600" b="1" dirty="0">
                  <a:solidFill>
                    <a:srgbClr val="FF0000"/>
                  </a:solidFill>
                </a:rPr>
                <a:t>85</a:t>
              </a:r>
              <a:endParaRPr lang="en-US" sz="2400" dirty="0"/>
            </a:p>
            <a:p>
              <a:pPr algn="ctr"/>
              <a:r>
                <a:rPr lang="en-US" sz="1600" dirty="0"/>
                <a:t>HIV cases reported in May 2023 </a:t>
              </a:r>
            </a:p>
          </p:txBody>
        </p:sp>
      </p:grpSp>
      <p:sp>
        <p:nvSpPr>
          <p:cNvPr id="14" name="TextBox 13">
            <a:extLst>
              <a:ext uri="{FF2B5EF4-FFF2-40B4-BE49-F238E27FC236}">
                <a16:creationId xmlns:a16="http://schemas.microsoft.com/office/drawing/2014/main" id="{1DBDF31F-9D6C-A30E-22EF-562C2CC24A45}"/>
              </a:ext>
            </a:extLst>
          </p:cNvPr>
          <p:cNvSpPr txBox="1"/>
          <p:nvPr/>
        </p:nvSpPr>
        <p:spPr>
          <a:xfrm>
            <a:off x="304800" y="2389523"/>
            <a:ext cx="3505200" cy="400110"/>
          </a:xfrm>
          <a:prstGeom prst="rect">
            <a:avLst/>
          </a:prstGeom>
          <a:noFill/>
        </p:spPr>
        <p:txBody>
          <a:bodyPr wrap="square">
            <a:spAutoFit/>
          </a:bodyPr>
          <a:lstStyle/>
          <a:p>
            <a:pPr algn="ctr"/>
            <a:r>
              <a:rPr lang="en-US" sz="2000" b="1" dirty="0">
                <a:solidFill>
                  <a:srgbClr val="009999"/>
                </a:solidFill>
                <a:latin typeface="Arial Nova" panose="020B0504020202020204" pitchFamily="34" charset="0"/>
              </a:rPr>
              <a:t>All ages </a:t>
            </a:r>
          </a:p>
        </p:txBody>
      </p:sp>
      <p:sp>
        <p:nvSpPr>
          <p:cNvPr id="15" name="TextBox 14">
            <a:extLst>
              <a:ext uri="{FF2B5EF4-FFF2-40B4-BE49-F238E27FC236}">
                <a16:creationId xmlns:a16="http://schemas.microsoft.com/office/drawing/2014/main" id="{E83A8B3A-4F25-4899-9A69-F32B49373921}"/>
              </a:ext>
            </a:extLst>
          </p:cNvPr>
          <p:cNvSpPr txBox="1"/>
          <p:nvPr/>
        </p:nvSpPr>
        <p:spPr>
          <a:xfrm>
            <a:off x="4241800" y="2389523"/>
            <a:ext cx="3505200" cy="400110"/>
          </a:xfrm>
          <a:prstGeom prst="rect">
            <a:avLst/>
          </a:prstGeom>
          <a:noFill/>
        </p:spPr>
        <p:txBody>
          <a:bodyPr wrap="square">
            <a:spAutoFit/>
          </a:bodyPr>
          <a:lstStyle/>
          <a:p>
            <a:pPr algn="ctr"/>
            <a:r>
              <a:rPr lang="en-US" sz="2000" b="1" dirty="0">
                <a:solidFill>
                  <a:srgbClr val="009999"/>
                </a:solidFill>
                <a:latin typeface="Arial Nova" panose="020B0504020202020204" pitchFamily="34" charset="0"/>
              </a:rPr>
              <a:t>Young people (15-24 years)</a:t>
            </a:r>
          </a:p>
        </p:txBody>
      </p:sp>
      <p:sp>
        <p:nvSpPr>
          <p:cNvPr id="16" name="TextBox 15">
            <a:extLst>
              <a:ext uri="{FF2B5EF4-FFF2-40B4-BE49-F238E27FC236}">
                <a16:creationId xmlns:a16="http://schemas.microsoft.com/office/drawing/2014/main" id="{74BA1FDB-AD0E-A926-0584-E2CC95439840}"/>
              </a:ext>
            </a:extLst>
          </p:cNvPr>
          <p:cNvSpPr txBox="1"/>
          <p:nvPr/>
        </p:nvSpPr>
        <p:spPr>
          <a:xfrm>
            <a:off x="8178800" y="2389523"/>
            <a:ext cx="3505200" cy="400110"/>
          </a:xfrm>
          <a:prstGeom prst="rect">
            <a:avLst/>
          </a:prstGeom>
          <a:noFill/>
        </p:spPr>
        <p:txBody>
          <a:bodyPr wrap="square">
            <a:spAutoFit/>
          </a:bodyPr>
          <a:lstStyle/>
          <a:p>
            <a:pPr algn="ctr"/>
            <a:r>
              <a:rPr lang="en-US" sz="2000" b="1" dirty="0">
                <a:solidFill>
                  <a:srgbClr val="009999"/>
                </a:solidFill>
                <a:latin typeface="Arial Nova" panose="020B0504020202020204" pitchFamily="34" charset="0"/>
              </a:rPr>
              <a:t>Adolescents (10-19 years)</a:t>
            </a:r>
          </a:p>
        </p:txBody>
      </p:sp>
      <p:grpSp>
        <p:nvGrpSpPr>
          <p:cNvPr id="17" name="Group 16">
            <a:extLst>
              <a:ext uri="{FF2B5EF4-FFF2-40B4-BE49-F238E27FC236}">
                <a16:creationId xmlns:a16="http://schemas.microsoft.com/office/drawing/2014/main" id="{1AD7EC2D-D2F7-8FE4-0DA1-5C01DB774C51}"/>
              </a:ext>
            </a:extLst>
          </p:cNvPr>
          <p:cNvGrpSpPr/>
          <p:nvPr/>
        </p:nvGrpSpPr>
        <p:grpSpPr>
          <a:xfrm>
            <a:off x="2522674" y="5849503"/>
            <a:ext cx="1592126" cy="307777"/>
            <a:chOff x="3733480" y="5341189"/>
            <a:chExt cx="1592126" cy="307777"/>
          </a:xfrm>
        </p:grpSpPr>
        <p:sp>
          <p:nvSpPr>
            <p:cNvPr id="18" name="TextBox 33">
              <a:extLst>
                <a:ext uri="{FF2B5EF4-FFF2-40B4-BE49-F238E27FC236}">
                  <a16:creationId xmlns:a16="http://schemas.microsoft.com/office/drawing/2014/main" id="{A079348D-EF16-E0A5-43F7-76629C671D0C}"/>
                </a:ext>
              </a:extLst>
            </p:cNvPr>
            <p:cNvSpPr txBox="1"/>
            <p:nvPr/>
          </p:nvSpPr>
          <p:spPr>
            <a:xfrm>
              <a:off x="3733480" y="5409703"/>
              <a:ext cx="180000" cy="182880"/>
            </a:xfrm>
            <a:prstGeom prst="rect">
              <a:avLst/>
            </a:prstGeom>
            <a:solidFill>
              <a:srgbClr val="FF505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endParaRPr lang="en-GB" sz="1400" kern="0">
                <a:solidFill>
                  <a:sysClr val="windowText" lastClr="000000"/>
                </a:solidFill>
                <a:cs typeface="Arial" panose="020B0604020202020204" pitchFamily="34" charset="0"/>
              </a:endParaRPr>
            </a:p>
          </p:txBody>
        </p:sp>
        <p:sp>
          <p:nvSpPr>
            <p:cNvPr id="19" name="Rectangle 18">
              <a:extLst>
                <a:ext uri="{FF2B5EF4-FFF2-40B4-BE49-F238E27FC236}">
                  <a16:creationId xmlns:a16="http://schemas.microsoft.com/office/drawing/2014/main" id="{1152C03A-55BC-0C6A-DF9D-0907DC7E5333}"/>
                </a:ext>
              </a:extLst>
            </p:cNvPr>
            <p:cNvSpPr/>
            <p:nvPr/>
          </p:nvSpPr>
          <p:spPr>
            <a:xfrm>
              <a:off x="3872547" y="5341189"/>
              <a:ext cx="1453059"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lang="en-GB" sz="1400" kern="0" dirty="0">
                  <a:solidFill>
                    <a:prstClr val="black"/>
                  </a:solidFill>
                  <a:cs typeface="Arial" panose="020B0604020202020204" pitchFamily="34" charset="0"/>
                </a:rPr>
                <a:t>Homosexual</a:t>
              </a:r>
            </a:p>
          </p:txBody>
        </p:sp>
      </p:grpSp>
      <p:grpSp>
        <p:nvGrpSpPr>
          <p:cNvPr id="20" name="Group 19">
            <a:extLst>
              <a:ext uri="{FF2B5EF4-FFF2-40B4-BE49-F238E27FC236}">
                <a16:creationId xmlns:a16="http://schemas.microsoft.com/office/drawing/2014/main" id="{7EF7DCBE-D3BA-7B29-0CC7-E6796B4784B5}"/>
              </a:ext>
            </a:extLst>
          </p:cNvPr>
          <p:cNvGrpSpPr/>
          <p:nvPr/>
        </p:nvGrpSpPr>
        <p:grpSpPr>
          <a:xfrm>
            <a:off x="7606112" y="5826744"/>
            <a:ext cx="2311691" cy="307777"/>
            <a:chOff x="5695627" y="4884463"/>
            <a:chExt cx="2311691" cy="307777"/>
          </a:xfrm>
        </p:grpSpPr>
        <p:sp>
          <p:nvSpPr>
            <p:cNvPr id="21" name="Rectangle 20">
              <a:extLst>
                <a:ext uri="{FF2B5EF4-FFF2-40B4-BE49-F238E27FC236}">
                  <a16:creationId xmlns:a16="http://schemas.microsoft.com/office/drawing/2014/main" id="{9A49E278-FF0E-A323-314D-42313199E380}"/>
                </a:ext>
              </a:extLst>
            </p:cNvPr>
            <p:cNvSpPr/>
            <p:nvPr/>
          </p:nvSpPr>
          <p:spPr>
            <a:xfrm>
              <a:off x="5695627" y="4938316"/>
              <a:ext cx="180000" cy="180000"/>
            </a:xfrm>
            <a:prstGeom prst="rect">
              <a:avLst/>
            </a:prstGeom>
            <a:solidFill>
              <a:srgbClr val="00CC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endParaRPr lang="en-GB" sz="1400" b="1" kern="0" dirty="0">
                <a:solidFill>
                  <a:sysClr val="window" lastClr="FFFFFF"/>
                </a:solidFill>
                <a:cs typeface="Arial" panose="020B0604020202020204" pitchFamily="34" charset="0"/>
              </a:endParaRPr>
            </a:p>
          </p:txBody>
        </p:sp>
        <p:sp>
          <p:nvSpPr>
            <p:cNvPr id="22" name="Rectangle 21">
              <a:extLst>
                <a:ext uri="{FF2B5EF4-FFF2-40B4-BE49-F238E27FC236}">
                  <a16:creationId xmlns:a16="http://schemas.microsoft.com/office/drawing/2014/main" id="{B0BE8EE8-BF9E-39EF-1F67-11F0704A9834}"/>
                </a:ext>
              </a:extLst>
            </p:cNvPr>
            <p:cNvSpPr/>
            <p:nvPr/>
          </p:nvSpPr>
          <p:spPr>
            <a:xfrm>
              <a:off x="5825071" y="4884463"/>
              <a:ext cx="218224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lang="en-US" sz="1400" kern="0" dirty="0">
                  <a:solidFill>
                    <a:prstClr val="black"/>
                  </a:solidFill>
                  <a:cs typeface="Arial" panose="020B0604020202020204" pitchFamily="34" charset="0"/>
                </a:rPr>
                <a:t>Needle sharing</a:t>
              </a:r>
              <a:endParaRPr lang="en-GB" sz="1400" kern="0" dirty="0">
                <a:solidFill>
                  <a:prstClr val="black"/>
                </a:solidFill>
                <a:cs typeface="Arial" panose="020B0604020202020204" pitchFamily="34" charset="0"/>
              </a:endParaRPr>
            </a:p>
          </p:txBody>
        </p:sp>
      </p:grpSp>
      <p:grpSp>
        <p:nvGrpSpPr>
          <p:cNvPr id="23" name="Group 22">
            <a:extLst>
              <a:ext uri="{FF2B5EF4-FFF2-40B4-BE49-F238E27FC236}">
                <a16:creationId xmlns:a16="http://schemas.microsoft.com/office/drawing/2014/main" id="{4B8959A6-B5E1-ABC3-5B64-97417B885CCE}"/>
              </a:ext>
            </a:extLst>
          </p:cNvPr>
          <p:cNvGrpSpPr/>
          <p:nvPr/>
        </p:nvGrpSpPr>
        <p:grpSpPr>
          <a:xfrm>
            <a:off x="6591154" y="6238657"/>
            <a:ext cx="2311691" cy="307777"/>
            <a:chOff x="5691470" y="5738734"/>
            <a:chExt cx="2311691" cy="307777"/>
          </a:xfrm>
        </p:grpSpPr>
        <p:sp>
          <p:nvSpPr>
            <p:cNvPr id="24" name="Rectangle 23">
              <a:extLst>
                <a:ext uri="{FF2B5EF4-FFF2-40B4-BE49-F238E27FC236}">
                  <a16:creationId xmlns:a16="http://schemas.microsoft.com/office/drawing/2014/main" id="{D6E1449F-4607-E679-52D7-ACBDB407ADC5}"/>
                </a:ext>
              </a:extLst>
            </p:cNvPr>
            <p:cNvSpPr/>
            <p:nvPr/>
          </p:nvSpPr>
          <p:spPr>
            <a:xfrm>
              <a:off x="5691470" y="5810140"/>
              <a:ext cx="180000" cy="180000"/>
            </a:xfrm>
            <a:prstGeom prst="rect">
              <a:avLst/>
            </a:prstGeom>
            <a:solidFill>
              <a:sysClr val="window" lastClr="FFFFFF">
                <a:lumMod val="85000"/>
              </a:sysClr>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 lastClr="FFFFFF"/>
                </a:solidFill>
                <a:effectLst/>
                <a:uLnTx/>
                <a:uFillTx/>
                <a:latin typeface="Calibri" panose="020F0502020204030204"/>
                <a:ea typeface="+mn-ea"/>
                <a:cs typeface="Arial" panose="020B0604020202020204" pitchFamily="34" charset="0"/>
              </a:endParaRPr>
            </a:p>
          </p:txBody>
        </p:sp>
        <p:sp>
          <p:nvSpPr>
            <p:cNvPr id="25" name="Rectangle 24">
              <a:extLst>
                <a:ext uri="{FF2B5EF4-FFF2-40B4-BE49-F238E27FC236}">
                  <a16:creationId xmlns:a16="http://schemas.microsoft.com/office/drawing/2014/main" id="{ED3639AC-CDD3-675F-8B0D-4BE64D5765BC}"/>
                </a:ext>
              </a:extLst>
            </p:cNvPr>
            <p:cNvSpPr/>
            <p:nvPr/>
          </p:nvSpPr>
          <p:spPr>
            <a:xfrm>
              <a:off x="5830539" y="5738734"/>
              <a:ext cx="2172622"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GB" sz="1400" kern="0" dirty="0">
                  <a:solidFill>
                    <a:prstClr val="black"/>
                  </a:solidFill>
                  <a:cs typeface="Arial" panose="020B0604020202020204" pitchFamily="34" charset="0"/>
                </a:rPr>
                <a:t>No info</a:t>
              </a:r>
            </a:p>
          </p:txBody>
        </p:sp>
      </p:grpSp>
      <p:grpSp>
        <p:nvGrpSpPr>
          <p:cNvPr id="26" name="Group 25">
            <a:extLst>
              <a:ext uri="{FF2B5EF4-FFF2-40B4-BE49-F238E27FC236}">
                <a16:creationId xmlns:a16="http://schemas.microsoft.com/office/drawing/2014/main" id="{29AC8C85-2090-D677-F45C-1F9523EBD864}"/>
              </a:ext>
            </a:extLst>
          </p:cNvPr>
          <p:cNvGrpSpPr/>
          <p:nvPr/>
        </p:nvGrpSpPr>
        <p:grpSpPr>
          <a:xfrm>
            <a:off x="4289016" y="5838207"/>
            <a:ext cx="2198467" cy="307777"/>
            <a:chOff x="5695627" y="5304103"/>
            <a:chExt cx="2198467" cy="307777"/>
          </a:xfrm>
        </p:grpSpPr>
        <p:sp>
          <p:nvSpPr>
            <p:cNvPr id="27" name="TextBox 33">
              <a:extLst>
                <a:ext uri="{FF2B5EF4-FFF2-40B4-BE49-F238E27FC236}">
                  <a16:creationId xmlns:a16="http://schemas.microsoft.com/office/drawing/2014/main" id="{CE0037D4-9B6A-7344-51E0-FA85D9F070A0}"/>
                </a:ext>
              </a:extLst>
            </p:cNvPr>
            <p:cNvSpPr txBox="1"/>
            <p:nvPr/>
          </p:nvSpPr>
          <p:spPr>
            <a:xfrm>
              <a:off x="5695627" y="5366685"/>
              <a:ext cx="180000" cy="182880"/>
            </a:xfrm>
            <a:prstGeom prst="rect">
              <a:avLst/>
            </a:prstGeom>
            <a:solidFill>
              <a:srgbClr val="FFC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endParaRPr lang="en-GB" sz="1400" kern="0">
                <a:solidFill>
                  <a:sysClr val="windowText" lastClr="000000"/>
                </a:solidFill>
                <a:cs typeface="Arial" panose="020B0604020202020204" pitchFamily="34" charset="0"/>
              </a:endParaRPr>
            </a:p>
          </p:txBody>
        </p:sp>
        <p:sp>
          <p:nvSpPr>
            <p:cNvPr id="28" name="Rectangle 27">
              <a:extLst>
                <a:ext uri="{FF2B5EF4-FFF2-40B4-BE49-F238E27FC236}">
                  <a16:creationId xmlns:a16="http://schemas.microsoft.com/office/drawing/2014/main" id="{453DCC4B-E52C-C3CF-ECB4-6469935B5197}"/>
                </a:ext>
              </a:extLst>
            </p:cNvPr>
            <p:cNvSpPr/>
            <p:nvPr/>
          </p:nvSpPr>
          <p:spPr>
            <a:xfrm>
              <a:off x="5825337" y="5304103"/>
              <a:ext cx="2068757"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lang="en-GB" sz="1400" kern="0" dirty="0">
                  <a:solidFill>
                    <a:prstClr val="black"/>
                  </a:solidFill>
                  <a:cs typeface="Arial" panose="020B0604020202020204" pitchFamily="34" charset="0"/>
                </a:rPr>
                <a:t>Bisexual</a:t>
              </a:r>
            </a:p>
          </p:txBody>
        </p:sp>
      </p:grpSp>
      <p:grpSp>
        <p:nvGrpSpPr>
          <p:cNvPr id="29" name="Group 28">
            <a:extLst>
              <a:ext uri="{FF2B5EF4-FFF2-40B4-BE49-F238E27FC236}">
                <a16:creationId xmlns:a16="http://schemas.microsoft.com/office/drawing/2014/main" id="{DD250067-210C-7B66-7907-AD57562245A7}"/>
              </a:ext>
            </a:extLst>
          </p:cNvPr>
          <p:cNvGrpSpPr/>
          <p:nvPr/>
        </p:nvGrpSpPr>
        <p:grpSpPr>
          <a:xfrm>
            <a:off x="5781819" y="5826911"/>
            <a:ext cx="1457181" cy="307777"/>
            <a:chOff x="3733479" y="4862084"/>
            <a:chExt cx="1457181" cy="307777"/>
          </a:xfrm>
        </p:grpSpPr>
        <p:sp>
          <p:nvSpPr>
            <p:cNvPr id="30" name="Rectangle 29">
              <a:extLst>
                <a:ext uri="{FF2B5EF4-FFF2-40B4-BE49-F238E27FC236}">
                  <a16:creationId xmlns:a16="http://schemas.microsoft.com/office/drawing/2014/main" id="{B5824EDE-036E-A5EE-B35A-75B040B0211A}"/>
                </a:ext>
              </a:extLst>
            </p:cNvPr>
            <p:cNvSpPr/>
            <p:nvPr/>
          </p:nvSpPr>
          <p:spPr>
            <a:xfrm>
              <a:off x="3733479" y="4925806"/>
              <a:ext cx="180000" cy="180000"/>
            </a:xfrm>
            <a:prstGeom prst="rect">
              <a:avLst/>
            </a:prstGeom>
            <a:solidFill>
              <a:srgbClr val="CC66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endParaRPr lang="en-GB" sz="1400" b="1" kern="0">
                <a:solidFill>
                  <a:sysClr val="window" lastClr="FFFFFF"/>
                </a:solidFill>
                <a:cs typeface="Arial" panose="020B0604020202020204" pitchFamily="34" charset="0"/>
              </a:endParaRPr>
            </a:p>
          </p:txBody>
        </p:sp>
        <p:sp>
          <p:nvSpPr>
            <p:cNvPr id="31" name="Rectangle 30">
              <a:extLst>
                <a:ext uri="{FF2B5EF4-FFF2-40B4-BE49-F238E27FC236}">
                  <a16:creationId xmlns:a16="http://schemas.microsoft.com/office/drawing/2014/main" id="{989FE635-CC00-7385-8BFA-C6ACE981D07B}"/>
                </a:ext>
              </a:extLst>
            </p:cNvPr>
            <p:cNvSpPr/>
            <p:nvPr/>
          </p:nvSpPr>
          <p:spPr>
            <a:xfrm>
              <a:off x="3849592" y="4862084"/>
              <a:ext cx="1341068"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lang="en-GB" sz="1400" kern="0" dirty="0">
                  <a:solidFill>
                    <a:prstClr val="black"/>
                  </a:solidFill>
                  <a:cs typeface="Arial" panose="020B0604020202020204" pitchFamily="34" charset="0"/>
                </a:rPr>
                <a:t>Heterosexual</a:t>
              </a:r>
            </a:p>
          </p:txBody>
        </p:sp>
      </p:grpSp>
      <p:grpSp>
        <p:nvGrpSpPr>
          <p:cNvPr id="32" name="Group 31">
            <a:extLst>
              <a:ext uri="{FF2B5EF4-FFF2-40B4-BE49-F238E27FC236}">
                <a16:creationId xmlns:a16="http://schemas.microsoft.com/office/drawing/2014/main" id="{0EBD4BFD-3981-1775-5A93-CA6C92C64AA1}"/>
              </a:ext>
            </a:extLst>
          </p:cNvPr>
          <p:cNvGrpSpPr/>
          <p:nvPr/>
        </p:nvGrpSpPr>
        <p:grpSpPr>
          <a:xfrm>
            <a:off x="3931764" y="6253499"/>
            <a:ext cx="3307236" cy="307777"/>
            <a:chOff x="3733477" y="5731972"/>
            <a:chExt cx="3307236" cy="307777"/>
          </a:xfrm>
        </p:grpSpPr>
        <p:sp>
          <p:nvSpPr>
            <p:cNvPr id="33" name="Rectangle 32">
              <a:extLst>
                <a:ext uri="{FF2B5EF4-FFF2-40B4-BE49-F238E27FC236}">
                  <a16:creationId xmlns:a16="http://schemas.microsoft.com/office/drawing/2014/main" id="{B9A7E93E-A35D-E99F-F38C-C971679E4865}"/>
                </a:ext>
              </a:extLst>
            </p:cNvPr>
            <p:cNvSpPr/>
            <p:nvPr/>
          </p:nvSpPr>
          <p:spPr>
            <a:xfrm>
              <a:off x="3733477" y="5807563"/>
              <a:ext cx="180000" cy="180000"/>
            </a:xfrm>
            <a:prstGeom prst="rect">
              <a:avLst/>
            </a:prstGeom>
            <a:solidFill>
              <a:srgbClr val="33CCCC"/>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endParaRPr lang="en-GB" sz="1400" b="1" kern="0">
                <a:solidFill>
                  <a:sysClr val="window" lastClr="FFFFFF"/>
                </a:solidFill>
                <a:cs typeface="Arial" panose="020B0604020202020204" pitchFamily="34" charset="0"/>
              </a:endParaRPr>
            </a:p>
          </p:txBody>
        </p:sp>
        <p:sp>
          <p:nvSpPr>
            <p:cNvPr id="34" name="Rectangle 33">
              <a:extLst>
                <a:ext uri="{FF2B5EF4-FFF2-40B4-BE49-F238E27FC236}">
                  <a16:creationId xmlns:a16="http://schemas.microsoft.com/office/drawing/2014/main" id="{DF3EC623-9F64-4FB8-FF5A-581BB00E22AB}"/>
                </a:ext>
              </a:extLst>
            </p:cNvPr>
            <p:cNvSpPr/>
            <p:nvPr/>
          </p:nvSpPr>
          <p:spPr>
            <a:xfrm>
              <a:off x="3849492" y="5731972"/>
              <a:ext cx="3191221" cy="30777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lang="en-GB" sz="1400" kern="0" dirty="0">
                  <a:solidFill>
                    <a:prstClr val="black"/>
                  </a:solidFill>
                  <a:cs typeface="Arial" panose="020B0604020202020204" pitchFamily="34" charset="0"/>
                </a:rPr>
                <a:t>Vertical transmission</a:t>
              </a:r>
            </a:p>
          </p:txBody>
        </p:sp>
      </p:grpSp>
    </p:spTree>
    <p:extLst>
      <p:ext uri="{BB962C8B-B14F-4D97-AF65-F5344CB8AC3E}">
        <p14:creationId xmlns:p14="http://schemas.microsoft.com/office/powerpoint/2010/main" val="3587177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2" y="344932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0553701" cy="504000"/>
          </a:xfrm>
        </p:spPr>
        <p:txBody>
          <a:bodyPr/>
          <a:lstStyle/>
          <a:p>
            <a:r>
              <a:rPr lang="en-GB" dirty="0"/>
              <a:t>Proportion of key populations who reported condom use at last sex, 2007-2018</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24</a:t>
            </a:fld>
            <a:endParaRPr lang="th-TH" dirty="0">
              <a:solidFill>
                <a:prstClr val="black">
                  <a:tint val="75000"/>
                </a:prstClr>
              </a:solidFill>
            </a:endParaRPr>
          </a:p>
        </p:txBody>
      </p:sp>
      <p:sp>
        <p:nvSpPr>
          <p:cNvPr id="6" name="TextBox 1"/>
          <p:cNvSpPr txBox="1"/>
          <p:nvPr/>
        </p:nvSpPr>
        <p:spPr>
          <a:xfrm>
            <a:off x="0" y="6631736"/>
            <a:ext cx="8534400"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UNAIDS Report on The Global AIDS Epidemic, 2010; and 2. Global AIDS Monitoring (GAM) Reporting</a:t>
            </a:r>
          </a:p>
        </p:txBody>
      </p:sp>
      <p:graphicFrame>
        <p:nvGraphicFramePr>
          <p:cNvPr id="8" name="Chart 7">
            <a:extLst>
              <a:ext uri="{FF2B5EF4-FFF2-40B4-BE49-F238E27FC236}">
                <a16:creationId xmlns:a16="http://schemas.microsoft.com/office/drawing/2014/main" id="{4FFC7652-E090-458C-8ED5-1301F4CA7F02}"/>
              </a:ext>
            </a:extLst>
          </p:cNvPr>
          <p:cNvGraphicFramePr>
            <a:graphicFrameLocks noGrp="1"/>
          </p:cNvGraphicFramePr>
          <p:nvPr>
            <p:extLst>
              <p:ext uri="{D42A27DB-BD31-4B8C-83A1-F6EECF244321}">
                <p14:modId xmlns:p14="http://schemas.microsoft.com/office/powerpoint/2010/main" val="1032969263"/>
              </p:ext>
            </p:extLst>
          </p:nvPr>
        </p:nvGraphicFramePr>
        <p:xfrm>
          <a:off x="1688307" y="2286000"/>
          <a:ext cx="8815387" cy="42358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6913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201400" cy="504000"/>
          </a:xfrm>
        </p:spPr>
        <p:txBody>
          <a:bodyPr/>
          <a:lstStyle/>
          <a:p>
            <a:r>
              <a:rPr lang="en-US" dirty="0"/>
              <a:t>Proportion of FSW who reported condom use behaviors with their clients, 2018</a:t>
            </a: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25</a:t>
            </a:fld>
            <a:endParaRPr lang="th-TH" dirty="0">
              <a:solidFill>
                <a:prstClr val="black">
                  <a:tint val="75000"/>
                </a:prstClr>
              </a:solidFill>
            </a:endParaRPr>
          </a:p>
        </p:txBody>
      </p:sp>
      <p:sp>
        <p:nvSpPr>
          <p:cNvPr id="6" name="TextBox 1"/>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Serological Surveillance (IHBSS). Factsheets.</a:t>
            </a:r>
          </a:p>
        </p:txBody>
      </p:sp>
      <p:graphicFrame>
        <p:nvGraphicFramePr>
          <p:cNvPr id="7" name="Chart 6"/>
          <p:cNvGraphicFramePr>
            <a:graphicFrameLocks noGrp="1"/>
          </p:cNvGraphicFramePr>
          <p:nvPr>
            <p:extLst>
              <p:ext uri="{D42A27DB-BD31-4B8C-83A1-F6EECF244321}">
                <p14:modId xmlns:p14="http://schemas.microsoft.com/office/powerpoint/2010/main" val="3926910411"/>
              </p:ext>
            </p:extLst>
          </p:nvPr>
        </p:nvGraphicFramePr>
        <p:xfrm>
          <a:off x="1407202" y="2209800"/>
          <a:ext cx="9377597"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7363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201400" cy="504000"/>
          </a:xfrm>
        </p:spPr>
        <p:txBody>
          <a:bodyPr/>
          <a:lstStyle/>
          <a:p>
            <a:r>
              <a:rPr lang="en-GB" dirty="0"/>
              <a:t>Condom use among female sex workers is initiated a few years after their sexual debut</a:t>
            </a: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26</a:t>
            </a:fld>
            <a:endParaRPr lang="th-TH" dirty="0">
              <a:solidFill>
                <a:prstClr val="black">
                  <a:tint val="75000"/>
                </a:prstClr>
              </a:solidFill>
            </a:endParaRPr>
          </a:p>
        </p:txBody>
      </p:sp>
      <p:sp>
        <p:nvSpPr>
          <p:cNvPr id="6" name="TextBox 1"/>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Serological Surveillance (IHBSS). Factsheets.</a:t>
            </a:r>
          </a:p>
        </p:txBody>
      </p:sp>
      <p:graphicFrame>
        <p:nvGraphicFramePr>
          <p:cNvPr id="8" name="Chart 7"/>
          <p:cNvGraphicFramePr>
            <a:graphicFrameLocks/>
          </p:cNvGraphicFramePr>
          <p:nvPr>
            <p:extLst>
              <p:ext uri="{D42A27DB-BD31-4B8C-83A1-F6EECF244321}">
                <p14:modId xmlns:p14="http://schemas.microsoft.com/office/powerpoint/2010/main" val="105982681"/>
              </p:ext>
            </p:extLst>
          </p:nvPr>
        </p:nvGraphicFramePr>
        <p:xfrm>
          <a:off x="1447800" y="2362200"/>
          <a:ext cx="92964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3299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477200"/>
            <a:ext cx="11203563" cy="504000"/>
          </a:xfrm>
        </p:spPr>
        <p:txBody>
          <a:bodyPr/>
          <a:lstStyle/>
          <a:p>
            <a:r>
              <a:rPr lang="en-US" dirty="0"/>
              <a:t>Proportion of FSW who reported condom at last sex, by partner type and </a:t>
            </a:r>
            <a:br>
              <a:rPr lang="en-US" dirty="0"/>
            </a:br>
            <a:r>
              <a:rPr lang="en-US" dirty="0"/>
              <a:t>by city, 2015</a:t>
            </a:r>
            <a:br>
              <a:rPr lang="en-US" dirty="0"/>
            </a:b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27</a:t>
            </a:fld>
            <a:endParaRPr lang="th-TH" dirty="0">
              <a:solidFill>
                <a:prstClr val="black">
                  <a:tint val="75000"/>
                </a:prstClr>
              </a:solidFill>
            </a:endParaRPr>
          </a:p>
        </p:txBody>
      </p:sp>
      <p:sp>
        <p:nvSpPr>
          <p:cNvPr id="6" name="TextBox 1"/>
          <p:cNvSpPr txBox="1"/>
          <p:nvPr/>
        </p:nvSpPr>
        <p:spPr>
          <a:xfrm>
            <a:off x="0" y="6479339"/>
            <a:ext cx="10858501"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Epidemiology Bureau, DOH. (2016). 2015 Integrated HIV Behavioral and Serologic Surveillance (IHBSS) Fact Sheets.</a:t>
            </a:r>
          </a:p>
        </p:txBody>
      </p:sp>
      <p:graphicFrame>
        <p:nvGraphicFramePr>
          <p:cNvPr id="9" name="Chart 8"/>
          <p:cNvGraphicFramePr>
            <a:graphicFrameLocks noGrp="1"/>
          </p:cNvGraphicFramePr>
          <p:nvPr>
            <p:extLst>
              <p:ext uri="{D42A27DB-BD31-4B8C-83A1-F6EECF244321}">
                <p14:modId xmlns:p14="http://schemas.microsoft.com/office/powerpoint/2010/main" val="796971511"/>
              </p:ext>
            </p:extLst>
          </p:nvPr>
        </p:nvGraphicFramePr>
        <p:xfrm>
          <a:off x="2743228" y="2362204"/>
          <a:ext cx="6200775" cy="4057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8173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201400" cy="504000"/>
          </a:xfrm>
        </p:spPr>
        <p:txBody>
          <a:bodyPr/>
          <a:lstStyle/>
          <a:p>
            <a:r>
              <a:rPr lang="en-US" dirty="0"/>
              <a:t>Proportion of males and transgender women who have sex with males (M/TSM) who reported their condom use behaviors, 2018</a:t>
            </a: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28</a:t>
            </a:fld>
            <a:endParaRPr lang="th-TH" dirty="0">
              <a:solidFill>
                <a:prstClr val="black">
                  <a:tint val="75000"/>
                </a:prstClr>
              </a:solidFill>
            </a:endParaRPr>
          </a:p>
        </p:txBody>
      </p:sp>
      <p:sp>
        <p:nvSpPr>
          <p:cNvPr id="6" name="TextBox 1"/>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Serological Surveillance (IHBSS). Factsheets.</a:t>
            </a:r>
          </a:p>
        </p:txBody>
      </p:sp>
      <p:graphicFrame>
        <p:nvGraphicFramePr>
          <p:cNvPr id="8" name="Chart 7"/>
          <p:cNvGraphicFramePr>
            <a:graphicFrameLocks noGrp="1"/>
          </p:cNvGraphicFramePr>
          <p:nvPr>
            <p:extLst>
              <p:ext uri="{D42A27DB-BD31-4B8C-83A1-F6EECF244321}">
                <p14:modId xmlns:p14="http://schemas.microsoft.com/office/powerpoint/2010/main" val="265553916"/>
              </p:ext>
            </p:extLst>
          </p:nvPr>
        </p:nvGraphicFramePr>
        <p:xfrm>
          <a:off x="1445303" y="2286000"/>
          <a:ext cx="9298898" cy="4193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4265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658600" cy="504000"/>
          </a:xfrm>
        </p:spPr>
        <p:txBody>
          <a:bodyPr/>
          <a:lstStyle/>
          <a:p>
            <a:r>
              <a:rPr lang="en-US" dirty="0"/>
              <a:t>Proportion of males and transgender women who have sex with males (M/TSM) who reported condom use in the last 12 months by partner type, 2018</a:t>
            </a: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29</a:t>
            </a:fld>
            <a:endParaRPr lang="th-TH" dirty="0">
              <a:solidFill>
                <a:prstClr val="black">
                  <a:tint val="75000"/>
                </a:prstClr>
              </a:solidFill>
            </a:endParaRPr>
          </a:p>
        </p:txBody>
      </p:sp>
      <p:sp>
        <p:nvSpPr>
          <p:cNvPr id="6" name="TextBox 1"/>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Serological Surveillance (IHBSS).</a:t>
            </a:r>
          </a:p>
        </p:txBody>
      </p:sp>
      <p:graphicFrame>
        <p:nvGraphicFramePr>
          <p:cNvPr id="7" name="Chart 6">
            <a:extLst>
              <a:ext uri="{FF2B5EF4-FFF2-40B4-BE49-F238E27FC236}">
                <a16:creationId xmlns:a16="http://schemas.microsoft.com/office/drawing/2014/main" id="{4EF0D449-E098-4600-A233-ADE891B80CA0}"/>
              </a:ext>
            </a:extLst>
          </p:cNvPr>
          <p:cNvGraphicFramePr>
            <a:graphicFrameLocks/>
          </p:cNvGraphicFramePr>
          <p:nvPr>
            <p:extLst>
              <p:ext uri="{D42A27DB-BD31-4B8C-83A1-F6EECF244321}">
                <p14:modId xmlns:p14="http://schemas.microsoft.com/office/powerpoint/2010/main" val="858897720"/>
              </p:ext>
            </p:extLst>
          </p:nvPr>
        </p:nvGraphicFramePr>
        <p:xfrm>
          <a:off x="647701" y="2286000"/>
          <a:ext cx="10896599" cy="4167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2401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702211892"/>
              </p:ext>
            </p:extLst>
          </p:nvPr>
        </p:nvGraphicFramePr>
        <p:xfrm>
          <a:off x="1847529" y="1988842"/>
          <a:ext cx="8280922" cy="4104464"/>
        </p:xfrm>
        <a:graphic>
          <a:graphicData uri="http://schemas.openxmlformats.org/drawingml/2006/table">
            <a:tbl>
              <a:tblPr/>
              <a:tblGrid>
                <a:gridCol w="6506395">
                  <a:extLst>
                    <a:ext uri="{9D8B030D-6E8A-4147-A177-3AD203B41FA5}">
                      <a16:colId xmlns:a16="http://schemas.microsoft.com/office/drawing/2014/main" val="20000"/>
                    </a:ext>
                  </a:extLst>
                </a:gridCol>
                <a:gridCol w="1774527">
                  <a:extLst>
                    <a:ext uri="{9D8B030D-6E8A-4147-A177-3AD203B41FA5}">
                      <a16:colId xmlns:a16="http://schemas.microsoft.com/office/drawing/2014/main" val="20001"/>
                    </a:ext>
                  </a:extLst>
                </a:gridCol>
              </a:tblGrid>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100,699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53,037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114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44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95.4 (2013)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23.6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28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115/0.668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65/72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95 (2008)</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79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1.00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7,359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329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76200" y="6096054"/>
            <a:ext cx="11811000" cy="707595"/>
          </a:xfrm>
          <a:prstGeom prst="rect">
            <a:avLst/>
          </a:prstGeom>
        </p:spPr>
        <p:txBody>
          <a:bodyPr wrap="square" lIns="91140" tIns="45576" rIns="91140" bIns="45576">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64380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82400" cy="504000"/>
          </a:xfrm>
        </p:spPr>
        <p:txBody>
          <a:bodyPr/>
          <a:lstStyle/>
          <a:p>
            <a:r>
              <a:rPr lang="en-US" dirty="0"/>
              <a:t>Proportion of MSM who reported condom use at last sex with a male partner, by age group, 2013 - 2018</a:t>
            </a: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30</a:t>
            </a:fld>
            <a:endParaRPr lang="th-TH" dirty="0">
              <a:solidFill>
                <a:prstClr val="black">
                  <a:tint val="75000"/>
                </a:prstClr>
              </a:solidFill>
            </a:endParaRPr>
          </a:p>
        </p:txBody>
      </p:sp>
      <p:sp>
        <p:nvSpPr>
          <p:cNvPr id="6" name="TextBox 1"/>
          <p:cNvSpPr txBox="1"/>
          <p:nvPr/>
        </p:nvSpPr>
        <p:spPr>
          <a:xfrm>
            <a:off x="76204" y="6538077"/>
            <a:ext cx="11125199" cy="243723"/>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Global AIDS Monitoring (GAM)</a:t>
            </a:r>
          </a:p>
        </p:txBody>
      </p:sp>
      <p:graphicFrame>
        <p:nvGraphicFramePr>
          <p:cNvPr id="7" name="Chart 6">
            <a:extLst>
              <a:ext uri="{FF2B5EF4-FFF2-40B4-BE49-F238E27FC236}">
                <a16:creationId xmlns:a16="http://schemas.microsoft.com/office/drawing/2014/main" id="{4F1F2B88-8CDD-41EC-A505-D94F7973A16F}"/>
              </a:ext>
            </a:extLst>
          </p:cNvPr>
          <p:cNvGraphicFramePr>
            <a:graphicFrameLocks noGrp="1"/>
          </p:cNvGraphicFramePr>
          <p:nvPr>
            <p:extLst>
              <p:ext uri="{D42A27DB-BD31-4B8C-83A1-F6EECF244321}">
                <p14:modId xmlns:p14="http://schemas.microsoft.com/office/powerpoint/2010/main" val="1570991569"/>
              </p:ext>
            </p:extLst>
          </p:nvPr>
        </p:nvGraphicFramePr>
        <p:xfrm>
          <a:off x="1295400" y="2286000"/>
          <a:ext cx="9601200" cy="373209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a:extLst>
              <a:ext uri="{FF2B5EF4-FFF2-40B4-BE49-F238E27FC236}">
                <a16:creationId xmlns:a16="http://schemas.microsoft.com/office/drawing/2014/main" id="{7036AB50-0546-4C88-A881-6AD576E0B1EA}"/>
              </a:ext>
            </a:extLst>
          </p:cNvPr>
          <p:cNvSpPr txBox="1"/>
          <p:nvPr/>
        </p:nvSpPr>
        <p:spPr>
          <a:xfrm>
            <a:off x="2286000" y="6172952"/>
            <a:ext cx="7620000" cy="365125"/>
          </a:xfrm>
          <a:prstGeom prst="rect">
            <a:avLst/>
          </a:prstGeom>
          <a:ln>
            <a:noFill/>
            <a:prstDash val="dashDot"/>
          </a:ln>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Arial" pitchFamily="34" charset="0"/>
                <a:cs typeface="Arial" pitchFamily="34" charset="0"/>
              </a:rPr>
              <a:t>* Data from the 2015 and 2018 IHBSS is for a mixed survey sample of males or transgenders who have sex with males (M/TSM). </a:t>
            </a:r>
          </a:p>
        </p:txBody>
      </p:sp>
    </p:spTree>
    <p:extLst>
      <p:ext uri="{BB962C8B-B14F-4D97-AF65-F5344CB8AC3E}">
        <p14:creationId xmlns:p14="http://schemas.microsoft.com/office/powerpoint/2010/main" val="1531983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447800"/>
            <a:ext cx="11353801" cy="504000"/>
          </a:xfrm>
        </p:spPr>
        <p:txBody>
          <a:bodyPr/>
          <a:lstStyle/>
          <a:p>
            <a:r>
              <a:rPr lang="en-US" dirty="0"/>
              <a:t>Proportion of PWID who reported condom use at last sex by partner type and city, 2015</a:t>
            </a:r>
            <a:br>
              <a:rPr lang="en-US" dirty="0"/>
            </a:b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31</a:t>
            </a:fld>
            <a:endParaRPr lang="th-TH" dirty="0">
              <a:solidFill>
                <a:prstClr val="black">
                  <a:tint val="75000"/>
                </a:prstClr>
              </a:solidFill>
            </a:endParaRPr>
          </a:p>
        </p:txBody>
      </p:sp>
      <p:sp>
        <p:nvSpPr>
          <p:cNvPr id="6" name="TextBox 1"/>
          <p:cNvSpPr txBox="1"/>
          <p:nvPr/>
        </p:nvSpPr>
        <p:spPr>
          <a:xfrm>
            <a:off x="76200" y="6479339"/>
            <a:ext cx="11125200"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Epidemiology Bureau, DOH. (2016). 2015 Integrated HIV Behavioral and Serologic Surveillance (IHBSS) Fact Sheets.</a:t>
            </a:r>
          </a:p>
        </p:txBody>
      </p:sp>
      <p:graphicFrame>
        <p:nvGraphicFramePr>
          <p:cNvPr id="9" name="Chart 8"/>
          <p:cNvGraphicFramePr>
            <a:graphicFrameLocks/>
          </p:cNvGraphicFramePr>
          <p:nvPr>
            <p:extLst>
              <p:ext uri="{D42A27DB-BD31-4B8C-83A1-F6EECF244321}">
                <p14:modId xmlns:p14="http://schemas.microsoft.com/office/powerpoint/2010/main" val="1812183028"/>
              </p:ext>
            </p:extLst>
          </p:nvPr>
        </p:nvGraphicFramePr>
        <p:xfrm>
          <a:off x="1600200" y="2438400"/>
          <a:ext cx="89916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0233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447800"/>
            <a:ext cx="11277601" cy="504000"/>
          </a:xfrm>
        </p:spPr>
        <p:txBody>
          <a:bodyPr/>
          <a:lstStyle/>
          <a:p>
            <a:r>
              <a:rPr lang="en-US" dirty="0"/>
              <a:t>Proportion of male entertainment establishment workers who reported condom use at last sex by partner type and by city, 2015</a:t>
            </a:r>
            <a:br>
              <a:rPr lang="en-US" dirty="0"/>
            </a:br>
            <a:br>
              <a:rPr lang="en-US" dirty="0"/>
            </a:b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32</a:t>
            </a:fld>
            <a:endParaRPr lang="th-TH" dirty="0">
              <a:solidFill>
                <a:prstClr val="black">
                  <a:tint val="75000"/>
                </a:prstClr>
              </a:solidFill>
            </a:endParaRPr>
          </a:p>
        </p:txBody>
      </p:sp>
      <p:sp>
        <p:nvSpPr>
          <p:cNvPr id="6" name="TextBox 1"/>
          <p:cNvSpPr txBox="1"/>
          <p:nvPr/>
        </p:nvSpPr>
        <p:spPr>
          <a:xfrm>
            <a:off x="38101" y="6479339"/>
            <a:ext cx="10820400"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HIV and STI Surveillance and Strategic Information Unit, Epidemiology Bureau, DOH. (2016). 2015 Integrated HIV Behavioral and Serologic Surveillance (IHBSS) Fact Sheets.</a:t>
            </a:r>
          </a:p>
        </p:txBody>
      </p:sp>
      <p:graphicFrame>
        <p:nvGraphicFramePr>
          <p:cNvPr id="10" name="Chart 9"/>
          <p:cNvGraphicFramePr>
            <a:graphicFrameLocks noGrp="1"/>
          </p:cNvGraphicFramePr>
          <p:nvPr>
            <p:extLst>
              <p:ext uri="{D42A27DB-BD31-4B8C-83A1-F6EECF244321}">
                <p14:modId xmlns:p14="http://schemas.microsoft.com/office/powerpoint/2010/main" val="3156206298"/>
              </p:ext>
            </p:extLst>
          </p:nvPr>
        </p:nvGraphicFramePr>
        <p:xfrm>
          <a:off x="2263540" y="2590803"/>
          <a:ext cx="7517607" cy="36885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8138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3400"/>
            <a:ext cx="11734800" cy="504000"/>
          </a:xfrm>
        </p:spPr>
        <p:txBody>
          <a:bodyPr/>
          <a:lstStyle/>
          <a:p>
            <a:r>
              <a:rPr lang="en-US" dirty="0"/>
              <a:t>Proportion of transgender women who reported condom use at last sex, 2018</a:t>
            </a:r>
            <a:br>
              <a:rPr lang="en-US" dirty="0"/>
            </a:br>
            <a:br>
              <a:rPr lang="en-US" dirty="0"/>
            </a:br>
            <a:br>
              <a:rPr lang="en-US" dirty="0"/>
            </a:br>
            <a:br>
              <a:rPr lang="en-US" dirty="0"/>
            </a:b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33</a:t>
            </a:fld>
            <a:endParaRPr lang="th-TH" dirty="0">
              <a:solidFill>
                <a:prstClr val="black">
                  <a:tint val="75000"/>
                </a:prstClr>
              </a:solidFill>
            </a:endParaRPr>
          </a:p>
        </p:txBody>
      </p:sp>
      <p:sp>
        <p:nvSpPr>
          <p:cNvPr id="6" name="TextBox 1"/>
          <p:cNvSpPr txBox="1"/>
          <p:nvPr/>
        </p:nvSpPr>
        <p:spPr>
          <a:xfrm>
            <a:off x="76204" y="6479339"/>
            <a:ext cx="111251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Global AIDS Monitoring (GAM)</a:t>
            </a:r>
          </a:p>
        </p:txBody>
      </p:sp>
      <p:graphicFrame>
        <p:nvGraphicFramePr>
          <p:cNvPr id="8" name="Chart 7">
            <a:extLst>
              <a:ext uri="{FF2B5EF4-FFF2-40B4-BE49-F238E27FC236}">
                <a16:creationId xmlns:a16="http://schemas.microsoft.com/office/drawing/2014/main" id="{CF52E0EB-19DE-4061-8775-223FFE8741DD}"/>
              </a:ext>
            </a:extLst>
          </p:cNvPr>
          <p:cNvGraphicFramePr>
            <a:graphicFrameLocks/>
          </p:cNvGraphicFramePr>
          <p:nvPr>
            <p:extLst>
              <p:ext uri="{D42A27DB-BD31-4B8C-83A1-F6EECF244321}">
                <p14:modId xmlns:p14="http://schemas.microsoft.com/office/powerpoint/2010/main" val="3197201188"/>
              </p:ext>
            </p:extLst>
          </p:nvPr>
        </p:nvGraphicFramePr>
        <p:xfrm>
          <a:off x="2095500" y="2288857"/>
          <a:ext cx="8001000" cy="38833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4083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45" y="1524000"/>
            <a:ext cx="11203563" cy="504000"/>
          </a:xfrm>
        </p:spPr>
        <p:txBody>
          <a:bodyPr/>
          <a:lstStyle/>
          <a:p>
            <a:r>
              <a:rPr lang="en-GB" dirty="0"/>
              <a:t>Proportion of PWID who reported using sterile injecting equipment at the last time that they injected, 2007-2015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34</a:t>
            </a:fld>
            <a:endParaRPr lang="th-TH" dirty="0">
              <a:solidFill>
                <a:prstClr val="black">
                  <a:tint val="75000"/>
                </a:prstClr>
              </a:solidFill>
            </a:endParaRPr>
          </a:p>
        </p:txBody>
      </p:sp>
      <p:sp>
        <p:nvSpPr>
          <p:cNvPr id="6" name="TextBox 1"/>
          <p:cNvSpPr txBox="1"/>
          <p:nvPr/>
        </p:nvSpPr>
        <p:spPr>
          <a:xfrm>
            <a:off x="4917" y="6553200"/>
            <a:ext cx="8088379" cy="304800"/>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1) UNAIDS Report on The Global AIDS Epidemic, 2010; and 2)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4255633738"/>
              </p:ext>
            </p:extLst>
          </p:nvPr>
        </p:nvGraphicFramePr>
        <p:xfrm>
          <a:off x="2590803" y="2667001"/>
          <a:ext cx="6648449" cy="34385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1927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53860"/>
            <a:ext cx="11430000" cy="504000"/>
          </a:xfrm>
        </p:spPr>
        <p:txBody>
          <a:bodyPr/>
          <a:lstStyle/>
          <a:p>
            <a:r>
              <a:rPr lang="en-US" dirty="0"/>
              <a:t>Overlapping risk behaviors: Proportion of key populations with reported drug use behaviors in the last 12 months, 2015-2018</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35</a:t>
            </a:fld>
            <a:endParaRPr lang="th-TH" dirty="0">
              <a:solidFill>
                <a:prstClr val="black">
                  <a:tint val="75000"/>
                </a:prstClr>
              </a:solidFill>
            </a:endParaRPr>
          </a:p>
        </p:txBody>
      </p:sp>
      <p:sp>
        <p:nvSpPr>
          <p:cNvPr id="5" name="TextBox 4"/>
          <p:cNvSpPr txBox="1"/>
          <p:nvPr/>
        </p:nvSpPr>
        <p:spPr>
          <a:xfrm>
            <a:off x="0" y="6556569"/>
            <a:ext cx="11201400" cy="230542"/>
          </a:xfrm>
          <a:prstGeom prst="rect">
            <a:avLst/>
          </a:prstGeom>
          <a:noFill/>
        </p:spPr>
        <p:txBody>
          <a:bodyPr wrap="square" lIns="91140" tIns="45576" rIns="91140" bIns="45576" rtlCol="0">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Philippines Integrated HIV Behavioral and Serologic Surveillance (IHBSS) Reports</a:t>
            </a:r>
            <a:endParaRPr lang="en-GB" sz="900" dirty="0">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00000000-0008-0000-1F00-000003000000}"/>
              </a:ext>
            </a:extLst>
          </p:cNvPr>
          <p:cNvGraphicFramePr>
            <a:graphicFrameLocks noGrp="1"/>
          </p:cNvGraphicFramePr>
          <p:nvPr>
            <p:extLst>
              <p:ext uri="{D42A27DB-BD31-4B8C-83A1-F6EECF244321}">
                <p14:modId xmlns:p14="http://schemas.microsoft.com/office/powerpoint/2010/main" val="3402179080"/>
              </p:ext>
            </p:extLst>
          </p:nvPr>
        </p:nvGraphicFramePr>
        <p:xfrm>
          <a:off x="1295400" y="2345672"/>
          <a:ext cx="9601200" cy="40507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8795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623600"/>
            <a:ext cx="11658600" cy="504000"/>
          </a:xfrm>
        </p:spPr>
        <p:txBody>
          <a:bodyPr/>
          <a:lstStyle/>
          <a:p>
            <a:r>
              <a:rPr lang="en-US" dirty="0"/>
              <a:t>Proportion of males and transgender women who have sex with males (M/TSM) who engaged in transactional sex, by age group, 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9" name="TextBox 1"/>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 Surveillance (IHBSS) Report, Epidemiology Bureau, Department of Health, Philippines</a:t>
            </a:r>
          </a:p>
        </p:txBody>
      </p:sp>
      <p:graphicFrame>
        <p:nvGraphicFramePr>
          <p:cNvPr id="7" name="Chart 6">
            <a:extLst>
              <a:ext uri="{FF2B5EF4-FFF2-40B4-BE49-F238E27FC236}">
                <a16:creationId xmlns:a16="http://schemas.microsoft.com/office/drawing/2014/main" id="{17491C20-A8A0-4101-938B-514EB172221C}"/>
              </a:ext>
            </a:extLst>
          </p:cNvPr>
          <p:cNvGraphicFramePr>
            <a:graphicFrameLocks/>
          </p:cNvGraphicFramePr>
          <p:nvPr>
            <p:extLst>
              <p:ext uri="{D42A27DB-BD31-4B8C-83A1-F6EECF244321}">
                <p14:modId xmlns:p14="http://schemas.microsoft.com/office/powerpoint/2010/main" val="921811510"/>
              </p:ext>
            </p:extLst>
          </p:nvPr>
        </p:nvGraphicFramePr>
        <p:xfrm>
          <a:off x="1524000" y="2459037"/>
          <a:ext cx="8839200" cy="4017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283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872742071"/>
              </p:ext>
            </p:extLst>
          </p:nvPr>
        </p:nvGraphicFramePr>
        <p:xfrm>
          <a:off x="1790700" y="2286000"/>
          <a:ext cx="8610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371600"/>
            <a:ext cx="11658600" cy="504000"/>
          </a:xfrm>
        </p:spPr>
        <p:txBody>
          <a:bodyPr/>
          <a:lstStyle/>
          <a:p>
            <a:r>
              <a:rPr lang="en-US" dirty="0"/>
              <a:t>Proportion of males and transgender women who have sex with males (M/TSM) who engaged in transactional sex in the last year, selected cities, 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37</a:t>
            </a:fld>
            <a:endParaRPr lang="th-TH" dirty="0">
              <a:solidFill>
                <a:prstClr val="black">
                  <a:tint val="75000"/>
                </a:prstClr>
              </a:solidFill>
            </a:endParaRPr>
          </a:p>
        </p:txBody>
      </p:sp>
      <p:sp>
        <p:nvSpPr>
          <p:cNvPr id="9" name="TextBox 1"/>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4"/>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Serological Surveillance (IHBSS). Factsheets.</a:t>
            </a:r>
          </a:p>
        </p:txBody>
      </p:sp>
    </p:spTree>
    <p:extLst>
      <p:ext uri="{BB962C8B-B14F-4D97-AF65-F5344CB8AC3E}">
        <p14:creationId xmlns:p14="http://schemas.microsoft.com/office/powerpoint/2010/main" val="1291103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23600"/>
            <a:ext cx="11963400" cy="504000"/>
          </a:xfrm>
        </p:spPr>
        <p:txBody>
          <a:bodyPr/>
          <a:lstStyle/>
          <a:p>
            <a:r>
              <a:rPr lang="en-US" sz="2300" dirty="0"/>
              <a:t>Proportion of males and transgender women who have sex with males (M/TSM) who reported condom use with their sex partners in the last 12 months, 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9" name="TextBox 1"/>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 Surveillance (IHBSS) Report, Epidemiology Bureau, Department of Health, Philippines</a:t>
            </a:r>
          </a:p>
        </p:txBody>
      </p:sp>
      <p:graphicFrame>
        <p:nvGraphicFramePr>
          <p:cNvPr id="6" name="Chart 5">
            <a:extLst>
              <a:ext uri="{FF2B5EF4-FFF2-40B4-BE49-F238E27FC236}">
                <a16:creationId xmlns:a16="http://schemas.microsoft.com/office/drawing/2014/main" id="{BFF5F5D7-6DD4-45CA-8650-A6F0A59C33A2}"/>
              </a:ext>
            </a:extLst>
          </p:cNvPr>
          <p:cNvGraphicFramePr>
            <a:graphicFrameLocks/>
          </p:cNvGraphicFramePr>
          <p:nvPr>
            <p:extLst>
              <p:ext uri="{D42A27DB-BD31-4B8C-83A1-F6EECF244321}">
                <p14:modId xmlns:p14="http://schemas.microsoft.com/office/powerpoint/2010/main" val="2967731188"/>
              </p:ext>
            </p:extLst>
          </p:nvPr>
        </p:nvGraphicFramePr>
        <p:xfrm>
          <a:off x="228601" y="2502408"/>
          <a:ext cx="5852160" cy="3820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BD56BE2E-92A0-403F-BB8C-A4EE1F31BEDE}"/>
              </a:ext>
            </a:extLst>
          </p:cNvPr>
          <p:cNvGraphicFramePr>
            <a:graphicFrameLocks/>
          </p:cNvGraphicFramePr>
          <p:nvPr>
            <p:extLst>
              <p:ext uri="{D42A27DB-BD31-4B8C-83A1-F6EECF244321}">
                <p14:modId xmlns:p14="http://schemas.microsoft.com/office/powerpoint/2010/main" val="1649762688"/>
              </p:ext>
            </p:extLst>
          </p:nvPr>
        </p:nvGraphicFramePr>
        <p:xfrm>
          <a:off x="6263640" y="2502408"/>
          <a:ext cx="5852160" cy="3822192"/>
        </p:xfrm>
        <a:graphic>
          <a:graphicData uri="http://schemas.openxmlformats.org/drawingml/2006/chart">
            <c:chart xmlns:c="http://schemas.openxmlformats.org/drawingml/2006/chart" xmlns:r="http://schemas.openxmlformats.org/officeDocument/2006/relationships" r:id="rId5"/>
          </a:graphicData>
        </a:graphic>
      </p:graphicFrame>
      <p:cxnSp>
        <p:nvCxnSpPr>
          <p:cNvPr id="5" name="Straight Connector 4">
            <a:extLst>
              <a:ext uri="{FF2B5EF4-FFF2-40B4-BE49-F238E27FC236}">
                <a16:creationId xmlns:a16="http://schemas.microsoft.com/office/drawing/2014/main" id="{4FE60BDB-A3FA-4A71-81AF-6FB1D8BEEB60}"/>
              </a:ext>
            </a:extLst>
          </p:cNvPr>
          <p:cNvCxnSpPr/>
          <p:nvPr/>
        </p:nvCxnSpPr>
        <p:spPr>
          <a:xfrm flipV="1">
            <a:off x="6210300" y="2819400"/>
            <a:ext cx="0" cy="350520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C4FF568-1724-4FF7-8DEE-FA597FC7E723}"/>
              </a:ext>
            </a:extLst>
          </p:cNvPr>
          <p:cNvSpPr/>
          <p:nvPr/>
        </p:nvSpPr>
        <p:spPr>
          <a:xfrm>
            <a:off x="6096000" y="2667000"/>
            <a:ext cx="228600" cy="228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82B7F00-FE6F-45AF-BF5D-E3C8AA4917EB}"/>
              </a:ext>
            </a:extLst>
          </p:cNvPr>
          <p:cNvSpPr/>
          <p:nvPr/>
        </p:nvSpPr>
        <p:spPr>
          <a:xfrm>
            <a:off x="6111240" y="6172200"/>
            <a:ext cx="228600" cy="228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71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8" y="1371600"/>
            <a:ext cx="11658599" cy="504000"/>
          </a:xfrm>
        </p:spPr>
        <p:txBody>
          <a:bodyPr/>
          <a:lstStyle/>
          <a:p>
            <a:r>
              <a:rPr lang="en-US" dirty="0"/>
              <a:t>Median number of sexual partners reported among surveyed key populations, 2015-2018</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39</a:t>
            </a:fld>
            <a:endParaRPr lang="th-TH" dirty="0">
              <a:solidFill>
                <a:prstClr val="black">
                  <a:tint val="75000"/>
                </a:prstClr>
              </a:solidFill>
            </a:endParaRPr>
          </a:p>
        </p:txBody>
      </p:sp>
      <p:sp>
        <p:nvSpPr>
          <p:cNvPr id="5" name="TextBox 4"/>
          <p:cNvSpPr txBox="1"/>
          <p:nvPr/>
        </p:nvSpPr>
        <p:spPr>
          <a:xfrm>
            <a:off x="171453" y="6610207"/>
            <a:ext cx="11049000" cy="230542"/>
          </a:xfrm>
          <a:prstGeom prst="rect">
            <a:avLst/>
          </a:prstGeom>
          <a:noFill/>
        </p:spPr>
        <p:txBody>
          <a:bodyPr wrap="square" lIns="91140" tIns="45576" rIns="91140" bIns="45576"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Philippines Integrated HIV Behavioral and Serologic Surveillance (IHBSS) reports</a:t>
            </a:r>
            <a:endParaRPr lang="en-GB" sz="900" dirty="0">
              <a:solidFill>
                <a:prstClr val="black"/>
              </a:solidFill>
              <a:cs typeface="Arial" pitchFamily="34" charset="0"/>
            </a:endParaRPr>
          </a:p>
        </p:txBody>
      </p:sp>
      <p:graphicFrame>
        <p:nvGraphicFramePr>
          <p:cNvPr id="7" name="Chart 6">
            <a:extLst>
              <a:ext uri="{FF2B5EF4-FFF2-40B4-BE49-F238E27FC236}">
                <a16:creationId xmlns:a16="http://schemas.microsoft.com/office/drawing/2014/main" id="{00000000-0008-0000-2400-000003000000}"/>
              </a:ext>
            </a:extLst>
          </p:cNvPr>
          <p:cNvGraphicFramePr>
            <a:graphicFrameLocks noGrp="1"/>
          </p:cNvGraphicFramePr>
          <p:nvPr>
            <p:extLst>
              <p:ext uri="{D42A27DB-BD31-4B8C-83A1-F6EECF244321}">
                <p14:modId xmlns:p14="http://schemas.microsoft.com/office/powerpoint/2010/main" val="2522259086"/>
              </p:ext>
            </p:extLst>
          </p:nvPr>
        </p:nvGraphicFramePr>
        <p:xfrm>
          <a:off x="359570" y="2133600"/>
          <a:ext cx="11222833"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168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3"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8" y="1371600"/>
            <a:ext cx="11658599" cy="504000"/>
          </a:xfrm>
        </p:spPr>
        <p:txBody>
          <a:bodyPr/>
          <a:lstStyle/>
          <a:p>
            <a:r>
              <a:rPr lang="en-US" dirty="0"/>
              <a:t>Median number of sex partners in the last 12 months among males and transgender women who have sex with males (M/TSM), by city, 2018</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40</a:t>
            </a:fld>
            <a:endParaRPr lang="th-TH" dirty="0">
              <a:solidFill>
                <a:prstClr val="black">
                  <a:tint val="75000"/>
                </a:prstClr>
              </a:solidFill>
            </a:endParaRPr>
          </a:p>
        </p:txBody>
      </p:sp>
      <p:sp>
        <p:nvSpPr>
          <p:cNvPr id="6" name="TextBox 1">
            <a:extLst>
              <a:ext uri="{FF2B5EF4-FFF2-40B4-BE49-F238E27FC236}">
                <a16:creationId xmlns:a16="http://schemas.microsoft.com/office/drawing/2014/main" id="{8A8392EE-51C4-4DDD-BA2D-B0F82E55673D}"/>
              </a:ext>
            </a:extLst>
          </p:cNvPr>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 Surveillance (IHBSS) Report, Epidemiology Bureau, Department of Health, Philippines</a:t>
            </a:r>
          </a:p>
        </p:txBody>
      </p:sp>
      <p:graphicFrame>
        <p:nvGraphicFramePr>
          <p:cNvPr id="8" name="Chart 7">
            <a:extLst>
              <a:ext uri="{FF2B5EF4-FFF2-40B4-BE49-F238E27FC236}">
                <a16:creationId xmlns:a16="http://schemas.microsoft.com/office/drawing/2014/main" id="{40FD6E32-BE7D-4D3F-A8F4-E627E82980A1}"/>
              </a:ext>
            </a:extLst>
          </p:cNvPr>
          <p:cNvGraphicFramePr>
            <a:graphicFrameLocks noGrp="1"/>
          </p:cNvGraphicFramePr>
          <p:nvPr>
            <p:extLst>
              <p:ext uri="{D42A27DB-BD31-4B8C-83A1-F6EECF244321}">
                <p14:modId xmlns:p14="http://schemas.microsoft.com/office/powerpoint/2010/main" val="3259010769"/>
              </p:ext>
            </p:extLst>
          </p:nvPr>
        </p:nvGraphicFramePr>
        <p:xfrm>
          <a:off x="1828800" y="2438400"/>
          <a:ext cx="8667750" cy="3695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903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600200"/>
            <a:ext cx="11658599" cy="504000"/>
          </a:xfrm>
        </p:spPr>
        <p:txBody>
          <a:bodyPr/>
          <a:lstStyle/>
          <a:p>
            <a:r>
              <a:rPr lang="en-US" dirty="0"/>
              <a:t>Median number of sex partners in the last month among FSW, by city, 2018</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41</a:t>
            </a:fld>
            <a:endParaRPr lang="th-TH" dirty="0">
              <a:solidFill>
                <a:prstClr val="black">
                  <a:tint val="75000"/>
                </a:prstClr>
              </a:solidFill>
            </a:endParaRPr>
          </a:p>
        </p:txBody>
      </p:sp>
      <p:sp>
        <p:nvSpPr>
          <p:cNvPr id="6" name="TextBox 1">
            <a:extLst>
              <a:ext uri="{FF2B5EF4-FFF2-40B4-BE49-F238E27FC236}">
                <a16:creationId xmlns:a16="http://schemas.microsoft.com/office/drawing/2014/main" id="{8A8392EE-51C4-4DDD-BA2D-B0F82E55673D}"/>
              </a:ext>
            </a:extLst>
          </p:cNvPr>
          <p:cNvSpPr txBox="1"/>
          <p:nvPr/>
        </p:nvSpPr>
        <p:spPr>
          <a:xfrm>
            <a:off x="0" y="6479339"/>
            <a:ext cx="11201399" cy="378664"/>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HIV and STI Surveillance and Strategic Information Unit, National Epidemiology Center, DOH. 2019. 2018 Integrated HIV Behavioral and Serologic Surveillance (IHBSS) Report, Epidemiology Bureau, Department of Health, Philippines</a:t>
            </a:r>
          </a:p>
        </p:txBody>
      </p:sp>
      <p:graphicFrame>
        <p:nvGraphicFramePr>
          <p:cNvPr id="5" name="Chart 4">
            <a:extLst>
              <a:ext uri="{FF2B5EF4-FFF2-40B4-BE49-F238E27FC236}">
                <a16:creationId xmlns:a16="http://schemas.microsoft.com/office/drawing/2014/main" id="{1819DDF6-A78A-401C-AF8E-E7AC3041604E}"/>
              </a:ext>
            </a:extLst>
          </p:cNvPr>
          <p:cNvGraphicFramePr>
            <a:graphicFrameLocks noGrp="1"/>
          </p:cNvGraphicFramePr>
          <p:nvPr>
            <p:extLst>
              <p:ext uri="{D42A27DB-BD31-4B8C-83A1-F6EECF244321}">
                <p14:modId xmlns:p14="http://schemas.microsoft.com/office/powerpoint/2010/main" val="3760573496"/>
              </p:ext>
            </p:extLst>
          </p:nvPr>
        </p:nvGraphicFramePr>
        <p:xfrm>
          <a:off x="1762124" y="2286000"/>
          <a:ext cx="8667750" cy="3695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2231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2"/>
          <p:cNvSpPr>
            <a:spLocks noGrp="1"/>
          </p:cNvSpPr>
          <p:nvPr>
            <p:ph type="title"/>
          </p:nvPr>
        </p:nvSpPr>
        <p:spPr bwMode="auto">
          <a:xfrm>
            <a:off x="267929" y="1371600"/>
            <a:ext cx="11887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noAutofit/>
          </a:bodyPr>
          <a:lstStyle/>
          <a:p>
            <a:pPr eaLnBrk="1" hangingPunct="1"/>
            <a:r>
              <a:rPr lang="en-US" dirty="0"/>
              <a:t>Proportion of young women (15-24) who had premarital sex in the past </a:t>
            </a:r>
            <a:br>
              <a:rPr lang="en-US" dirty="0"/>
            </a:br>
            <a:r>
              <a:rPr lang="en-US" dirty="0"/>
              <a:t>12 months, and used condom at last sex by age group and residence, 2017</a:t>
            </a:r>
            <a:br>
              <a:rPr lang="en-US" dirty="0"/>
            </a:br>
            <a:endParaRPr lang="en-US" dirty="0"/>
          </a:p>
        </p:txBody>
      </p:sp>
      <p:sp>
        <p:nvSpPr>
          <p:cNvPr id="2" name="Slide Number Placeholder 1"/>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0559" indent="-284816" eaLnBrk="0" hangingPunct="0">
              <a:defRPr sz="2800">
                <a:solidFill>
                  <a:schemeClr val="tx1"/>
                </a:solidFill>
                <a:latin typeface="Arial" charset="0"/>
                <a:ea typeface="Cordia New" charset="0"/>
                <a:cs typeface="Cordia New" charset="0"/>
              </a:defRPr>
            </a:lvl2pPr>
            <a:lvl3pPr marL="1139316" indent="-227873" eaLnBrk="0" hangingPunct="0">
              <a:defRPr sz="2800">
                <a:solidFill>
                  <a:schemeClr val="tx1"/>
                </a:solidFill>
                <a:latin typeface="Arial" charset="0"/>
                <a:ea typeface="Cordia New" charset="0"/>
                <a:cs typeface="Cordia New" charset="0"/>
              </a:defRPr>
            </a:lvl3pPr>
            <a:lvl4pPr marL="1595021" indent="-227873" eaLnBrk="0" hangingPunct="0">
              <a:defRPr sz="2800">
                <a:solidFill>
                  <a:schemeClr val="tx1"/>
                </a:solidFill>
                <a:latin typeface="Arial" charset="0"/>
                <a:ea typeface="Cordia New" charset="0"/>
                <a:cs typeface="Cordia New" charset="0"/>
              </a:defRPr>
            </a:lvl4pPr>
            <a:lvl5pPr marL="2050753" indent="-227873" eaLnBrk="0" hangingPunct="0">
              <a:defRPr sz="2800">
                <a:solidFill>
                  <a:schemeClr val="tx1"/>
                </a:solidFill>
                <a:latin typeface="Arial" charset="0"/>
                <a:ea typeface="Cordia New" charset="0"/>
                <a:cs typeface="Cordia New" charset="0"/>
              </a:defRPr>
            </a:lvl5pPr>
            <a:lvl6pPr marL="2506497" indent="-227873" eaLnBrk="0" fontAlgn="base" hangingPunct="0">
              <a:spcBef>
                <a:spcPct val="0"/>
              </a:spcBef>
              <a:spcAft>
                <a:spcPct val="0"/>
              </a:spcAft>
              <a:defRPr sz="2800">
                <a:solidFill>
                  <a:schemeClr val="tx1"/>
                </a:solidFill>
                <a:latin typeface="Arial" charset="0"/>
                <a:ea typeface="Cordia New" charset="0"/>
                <a:cs typeface="Cordia New" charset="0"/>
              </a:defRPr>
            </a:lvl6pPr>
            <a:lvl7pPr marL="2962225" indent="-227873" eaLnBrk="0" fontAlgn="base" hangingPunct="0">
              <a:spcBef>
                <a:spcPct val="0"/>
              </a:spcBef>
              <a:spcAft>
                <a:spcPct val="0"/>
              </a:spcAft>
              <a:defRPr sz="2800">
                <a:solidFill>
                  <a:schemeClr val="tx1"/>
                </a:solidFill>
                <a:latin typeface="Arial" charset="0"/>
                <a:ea typeface="Cordia New" charset="0"/>
                <a:cs typeface="Cordia New" charset="0"/>
              </a:defRPr>
            </a:lvl7pPr>
            <a:lvl8pPr marL="3417920" indent="-227873" eaLnBrk="0" fontAlgn="base" hangingPunct="0">
              <a:spcBef>
                <a:spcPct val="0"/>
              </a:spcBef>
              <a:spcAft>
                <a:spcPct val="0"/>
              </a:spcAft>
              <a:defRPr sz="2800">
                <a:solidFill>
                  <a:schemeClr val="tx1"/>
                </a:solidFill>
                <a:latin typeface="Arial" charset="0"/>
                <a:ea typeface="Cordia New" charset="0"/>
                <a:cs typeface="Cordia New" charset="0"/>
              </a:defRPr>
            </a:lvl8pPr>
            <a:lvl9pPr marL="3873632" indent="-227873"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40D2CD83-D926-F647-944B-5D635BE5DE90}" type="slidenum">
              <a:rPr lang="th-TH" sz="1200">
                <a:solidFill>
                  <a:srgbClr val="898989"/>
                </a:solidFill>
              </a:rPr>
              <a:pPr eaLnBrk="1" hangingPunct="1"/>
              <a:t>42</a:t>
            </a:fld>
            <a:endParaRPr lang="th-TH" sz="1200">
              <a:solidFill>
                <a:srgbClr val="898989"/>
              </a:solidFill>
            </a:endParaRPr>
          </a:p>
        </p:txBody>
      </p:sp>
      <p:sp>
        <p:nvSpPr>
          <p:cNvPr id="67589" name="Text Box 35"/>
          <p:cNvSpPr txBox="1">
            <a:spLocks noChangeArrowheads="1"/>
          </p:cNvSpPr>
          <p:nvPr/>
        </p:nvSpPr>
        <p:spPr bwMode="auto">
          <a:xfrm>
            <a:off x="76200" y="6472709"/>
            <a:ext cx="11125200" cy="36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0" tIns="45576" rIns="91140" bIns="45576">
            <a:spAutoFit/>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fontAlgn="base" hangingPunct="1">
              <a:spcBef>
                <a:spcPct val="50000"/>
              </a:spcBef>
              <a:spcAft>
                <a:spcPct val="0"/>
              </a:spcAft>
            </a:pPr>
            <a:r>
              <a:rPr lang="en-US" sz="900" dirty="0">
                <a:solidFill>
                  <a:prstClr val="black"/>
                </a:solidFill>
                <a:cs typeface="Angsana New" charset="0"/>
              </a:rPr>
              <a:t>Source: </a:t>
            </a:r>
            <a:r>
              <a:rPr lang="en-US" sz="900" dirty="0">
                <a:solidFill>
                  <a:srgbClr val="000000"/>
                </a:solidFill>
                <a:cs typeface="Angsana New" charset="0"/>
              </a:rPr>
              <a:t>Prepared by </a:t>
            </a:r>
            <a:r>
              <a:rPr lang="en-US" sz="900" dirty="0">
                <a:solidFill>
                  <a:srgbClr val="000000"/>
                </a:solidFill>
                <a:cs typeface="Angsana New" charset="0"/>
                <a:hlinkClick r:id="rId3"/>
              </a:rPr>
              <a:t>www.aidsdatahub.org</a:t>
            </a:r>
            <a:r>
              <a:rPr lang="en-US" sz="900" dirty="0">
                <a:solidFill>
                  <a:srgbClr val="000000"/>
                </a:solidFill>
                <a:cs typeface="Angsana New" charset="0"/>
              </a:rPr>
              <a:t>  based on </a:t>
            </a:r>
            <a:r>
              <a:rPr lang="en-US" sz="900" dirty="0">
                <a:solidFill>
                  <a:srgbClr val="000000"/>
                </a:solidFill>
              </a:rPr>
              <a:t>Philippine Statistics Authority (PSA) and ICF. (2018). Philippines National Demographic and Health Survey 2017. Quezon City, Philippines, and Rockville, Maryland, USA: PSA and ICF. </a:t>
            </a:r>
            <a:endParaRPr lang="en-US" sz="900" dirty="0">
              <a:solidFill>
                <a:srgbClr val="000000"/>
              </a:solidFill>
              <a:cs typeface="Arial"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119008866"/>
              </p:ext>
            </p:extLst>
          </p:nvPr>
        </p:nvGraphicFramePr>
        <p:xfrm>
          <a:off x="563625" y="2301000"/>
          <a:ext cx="5580000" cy="417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noGrp="1"/>
          </p:cNvGraphicFramePr>
          <p:nvPr>
            <p:extLst>
              <p:ext uri="{D42A27DB-BD31-4B8C-83A1-F6EECF244321}">
                <p14:modId xmlns:p14="http://schemas.microsoft.com/office/powerpoint/2010/main" val="1022551056"/>
              </p:ext>
            </p:extLst>
          </p:nvPr>
        </p:nvGraphicFramePr>
        <p:xfrm>
          <a:off x="6154800" y="2301000"/>
          <a:ext cx="5580000" cy="417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2969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xfrm>
            <a:off x="304802" y="32766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bodyPr>
          <a:lstStyle/>
          <a:p>
            <a:pPr eaLnBrk="1" hangingPunct="1"/>
            <a:r>
              <a:rPr lang="en-US" sz="5400" dirty="0"/>
              <a:t>Vulnerability and </a:t>
            </a:r>
            <a:br>
              <a:rPr lang="en-US" sz="5400" dirty="0"/>
            </a:br>
            <a:r>
              <a:rPr lang="en-US" sz="5400" dirty="0"/>
              <a:t>HIV knowledge</a:t>
            </a:r>
            <a:endParaRPr lang="en-US" dirty="0"/>
          </a:p>
        </p:txBody>
      </p:sp>
    </p:spTree>
    <p:extLst>
      <p:ext uri="{BB962C8B-B14F-4D97-AF65-F5344CB8AC3E}">
        <p14:creationId xmlns:p14="http://schemas.microsoft.com/office/powerpoint/2010/main" val="4237299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2"/>
          <p:cNvSpPr>
            <a:spLocks noGrp="1"/>
          </p:cNvSpPr>
          <p:nvPr>
            <p:ph type="title"/>
          </p:nvPr>
        </p:nvSpPr>
        <p:spPr bwMode="auto">
          <a:xfrm>
            <a:off x="228600" y="14478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noAutofit/>
          </a:bodyPr>
          <a:lstStyle/>
          <a:p>
            <a:pPr eaLnBrk="1" hangingPunct="1"/>
            <a:r>
              <a:rPr lang="en-US" dirty="0"/>
              <a:t>Proportion of key populations with comprehensive HIV knowledge, 2011-2018</a:t>
            </a:r>
            <a:br>
              <a:rPr lang="en-US" dirty="0"/>
            </a:br>
            <a:br>
              <a:rPr lang="en-US" dirty="0"/>
            </a:br>
            <a:endParaRPr lang="en-US" dirty="0"/>
          </a:p>
        </p:txBody>
      </p:sp>
      <p:sp>
        <p:nvSpPr>
          <p:cNvPr id="2" name="Slide Number Placeholder 1"/>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0559" indent="-284816" eaLnBrk="0" hangingPunct="0">
              <a:defRPr sz="2800">
                <a:solidFill>
                  <a:schemeClr val="tx1"/>
                </a:solidFill>
                <a:latin typeface="Arial" charset="0"/>
                <a:ea typeface="Cordia New" charset="0"/>
                <a:cs typeface="Cordia New" charset="0"/>
              </a:defRPr>
            </a:lvl2pPr>
            <a:lvl3pPr marL="1139316" indent="-227873" eaLnBrk="0" hangingPunct="0">
              <a:defRPr sz="2800">
                <a:solidFill>
                  <a:schemeClr val="tx1"/>
                </a:solidFill>
                <a:latin typeface="Arial" charset="0"/>
                <a:ea typeface="Cordia New" charset="0"/>
                <a:cs typeface="Cordia New" charset="0"/>
              </a:defRPr>
            </a:lvl3pPr>
            <a:lvl4pPr marL="1595021" indent="-227873" eaLnBrk="0" hangingPunct="0">
              <a:defRPr sz="2800">
                <a:solidFill>
                  <a:schemeClr val="tx1"/>
                </a:solidFill>
                <a:latin typeface="Arial" charset="0"/>
                <a:ea typeface="Cordia New" charset="0"/>
                <a:cs typeface="Cordia New" charset="0"/>
              </a:defRPr>
            </a:lvl4pPr>
            <a:lvl5pPr marL="2050753" indent="-227873" eaLnBrk="0" hangingPunct="0">
              <a:defRPr sz="2800">
                <a:solidFill>
                  <a:schemeClr val="tx1"/>
                </a:solidFill>
                <a:latin typeface="Arial" charset="0"/>
                <a:ea typeface="Cordia New" charset="0"/>
                <a:cs typeface="Cordia New" charset="0"/>
              </a:defRPr>
            </a:lvl5pPr>
            <a:lvl6pPr marL="2506497" indent="-227873" eaLnBrk="0" fontAlgn="base" hangingPunct="0">
              <a:spcBef>
                <a:spcPct val="0"/>
              </a:spcBef>
              <a:spcAft>
                <a:spcPct val="0"/>
              </a:spcAft>
              <a:defRPr sz="2800">
                <a:solidFill>
                  <a:schemeClr val="tx1"/>
                </a:solidFill>
                <a:latin typeface="Arial" charset="0"/>
                <a:ea typeface="Cordia New" charset="0"/>
                <a:cs typeface="Cordia New" charset="0"/>
              </a:defRPr>
            </a:lvl6pPr>
            <a:lvl7pPr marL="2962225" indent="-227873" eaLnBrk="0" fontAlgn="base" hangingPunct="0">
              <a:spcBef>
                <a:spcPct val="0"/>
              </a:spcBef>
              <a:spcAft>
                <a:spcPct val="0"/>
              </a:spcAft>
              <a:defRPr sz="2800">
                <a:solidFill>
                  <a:schemeClr val="tx1"/>
                </a:solidFill>
                <a:latin typeface="Arial" charset="0"/>
                <a:ea typeface="Cordia New" charset="0"/>
                <a:cs typeface="Cordia New" charset="0"/>
              </a:defRPr>
            </a:lvl7pPr>
            <a:lvl8pPr marL="3417920" indent="-227873" eaLnBrk="0" fontAlgn="base" hangingPunct="0">
              <a:spcBef>
                <a:spcPct val="0"/>
              </a:spcBef>
              <a:spcAft>
                <a:spcPct val="0"/>
              </a:spcAft>
              <a:defRPr sz="2800">
                <a:solidFill>
                  <a:schemeClr val="tx1"/>
                </a:solidFill>
                <a:latin typeface="Arial" charset="0"/>
                <a:ea typeface="Cordia New" charset="0"/>
                <a:cs typeface="Cordia New" charset="0"/>
              </a:defRPr>
            </a:lvl8pPr>
            <a:lvl9pPr marL="3873632" indent="-227873"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9D220719-FBAA-A04E-9356-2F3D6FE87BFB}" type="slidenum">
              <a:rPr lang="th-TH" sz="1200">
                <a:solidFill>
                  <a:srgbClr val="898989"/>
                </a:solidFill>
              </a:rPr>
              <a:pPr eaLnBrk="1" hangingPunct="1"/>
              <a:t>44</a:t>
            </a:fld>
            <a:endParaRPr lang="th-TH" sz="1200">
              <a:solidFill>
                <a:srgbClr val="898989"/>
              </a:solidFill>
            </a:endParaRPr>
          </a:p>
        </p:txBody>
      </p:sp>
      <p:sp>
        <p:nvSpPr>
          <p:cNvPr id="75781" name="Text Box 149"/>
          <p:cNvSpPr txBox="1">
            <a:spLocks noChangeArrowheads="1"/>
          </p:cNvSpPr>
          <p:nvPr/>
        </p:nvSpPr>
        <p:spPr bwMode="auto">
          <a:xfrm>
            <a:off x="198120" y="6615390"/>
            <a:ext cx="8610600" cy="23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0" tIns="45576" rIns="91140" bIns="45576">
            <a:spAutoFit/>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fontAlgn="base" hangingPunct="1">
              <a:spcBef>
                <a:spcPct val="50000"/>
              </a:spcBef>
              <a:spcAft>
                <a:spcPct val="0"/>
              </a:spcAft>
            </a:pPr>
            <a:r>
              <a:rPr lang="en-US" sz="900" dirty="0">
                <a:solidFill>
                  <a:srgbClr val="000000"/>
                </a:solidFill>
              </a:rPr>
              <a:t>Source: Prepared by </a:t>
            </a:r>
            <a:r>
              <a:rPr lang="en-US" sz="900" dirty="0">
                <a:solidFill>
                  <a:srgbClr val="000000"/>
                </a:solidFill>
                <a:hlinkClick r:id="rId3"/>
              </a:rPr>
              <a:t>www.aidsdatahub.org</a:t>
            </a:r>
            <a:r>
              <a:rPr lang="en-US" sz="900" dirty="0">
                <a:solidFill>
                  <a:srgbClr val="000000"/>
                </a:solidFill>
              </a:rPr>
              <a:t>  based on Integrated HIV Behavioral and Serologic Surveillance (IHBSS) Reports</a:t>
            </a:r>
          </a:p>
        </p:txBody>
      </p:sp>
      <p:graphicFrame>
        <p:nvGraphicFramePr>
          <p:cNvPr id="7" name="Chart 6"/>
          <p:cNvGraphicFramePr>
            <a:graphicFrameLocks noGrp="1"/>
          </p:cNvGraphicFramePr>
          <p:nvPr>
            <p:extLst>
              <p:ext uri="{D42A27DB-BD31-4B8C-83A1-F6EECF244321}">
                <p14:modId xmlns:p14="http://schemas.microsoft.com/office/powerpoint/2010/main" val="1022815433"/>
              </p:ext>
            </p:extLst>
          </p:nvPr>
        </p:nvGraphicFramePr>
        <p:xfrm>
          <a:off x="1371600" y="1981200"/>
          <a:ext cx="9448800" cy="46341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1448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p:cNvSpPr>
            <a:spLocks noGrp="1"/>
          </p:cNvSpPr>
          <p:nvPr>
            <p:ph type="title"/>
          </p:nvPr>
        </p:nvSpPr>
        <p:spPr bwMode="auto">
          <a:xfrm>
            <a:off x="228603" y="1371600"/>
            <a:ext cx="112776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noAutofit/>
          </a:bodyPr>
          <a:lstStyle/>
          <a:p>
            <a:pPr eaLnBrk="1" hangingPunct="1"/>
            <a:r>
              <a:rPr lang="en-US" dirty="0"/>
              <a:t>Proportion of key populations with comprehensive HIV knowledge, selected cities, 2015-2018</a:t>
            </a:r>
            <a:br>
              <a:rPr lang="en-US" dirty="0"/>
            </a:br>
            <a:endParaRPr lang="en-US" dirty="0"/>
          </a:p>
        </p:txBody>
      </p:sp>
      <p:sp>
        <p:nvSpPr>
          <p:cNvPr id="2" name="Slide Number Placeholder 1"/>
          <p:cNvSpPr>
            <a:spLocks noGrp="1"/>
          </p:cNvSpPr>
          <p:nvPr>
            <p:ph type="sldNum" sz="quarter" idx="10"/>
          </p:nvPr>
        </p:nvSpPr>
        <p:spPr/>
        <p:txBody>
          <a:bodyPr/>
          <a:lstStyle>
            <a:lvl1pPr eaLnBrk="0" hangingPunct="0">
              <a:defRPr sz="2800">
                <a:solidFill>
                  <a:schemeClr val="tx1"/>
                </a:solidFill>
                <a:latin typeface="Arial" charset="0"/>
                <a:ea typeface="ＭＳ Ｐゴシック" charset="0"/>
                <a:cs typeface="Cordia New" charset="0"/>
              </a:defRPr>
            </a:lvl1pPr>
            <a:lvl2pPr marL="740559" indent="-284816" eaLnBrk="0" hangingPunct="0">
              <a:defRPr sz="2800">
                <a:solidFill>
                  <a:schemeClr val="tx1"/>
                </a:solidFill>
                <a:latin typeface="Arial" charset="0"/>
                <a:ea typeface="Cordia New" charset="0"/>
                <a:cs typeface="Cordia New" charset="0"/>
              </a:defRPr>
            </a:lvl2pPr>
            <a:lvl3pPr marL="1139316" indent="-227873" eaLnBrk="0" hangingPunct="0">
              <a:defRPr sz="2800">
                <a:solidFill>
                  <a:schemeClr val="tx1"/>
                </a:solidFill>
                <a:latin typeface="Arial" charset="0"/>
                <a:ea typeface="Cordia New" charset="0"/>
                <a:cs typeface="Cordia New" charset="0"/>
              </a:defRPr>
            </a:lvl3pPr>
            <a:lvl4pPr marL="1595021" indent="-227873" eaLnBrk="0" hangingPunct="0">
              <a:defRPr sz="2800">
                <a:solidFill>
                  <a:schemeClr val="tx1"/>
                </a:solidFill>
                <a:latin typeface="Arial" charset="0"/>
                <a:ea typeface="Cordia New" charset="0"/>
                <a:cs typeface="Cordia New" charset="0"/>
              </a:defRPr>
            </a:lvl4pPr>
            <a:lvl5pPr marL="2050753" indent="-227873" eaLnBrk="0" hangingPunct="0">
              <a:defRPr sz="2800">
                <a:solidFill>
                  <a:schemeClr val="tx1"/>
                </a:solidFill>
                <a:latin typeface="Arial" charset="0"/>
                <a:ea typeface="Cordia New" charset="0"/>
                <a:cs typeface="Cordia New" charset="0"/>
              </a:defRPr>
            </a:lvl5pPr>
            <a:lvl6pPr marL="2506497" indent="-227873" eaLnBrk="0" fontAlgn="base" hangingPunct="0">
              <a:spcBef>
                <a:spcPct val="0"/>
              </a:spcBef>
              <a:spcAft>
                <a:spcPct val="0"/>
              </a:spcAft>
              <a:defRPr sz="2800">
                <a:solidFill>
                  <a:schemeClr val="tx1"/>
                </a:solidFill>
                <a:latin typeface="Arial" charset="0"/>
                <a:ea typeface="Cordia New" charset="0"/>
                <a:cs typeface="Cordia New" charset="0"/>
              </a:defRPr>
            </a:lvl6pPr>
            <a:lvl7pPr marL="2962225" indent="-227873" eaLnBrk="0" fontAlgn="base" hangingPunct="0">
              <a:spcBef>
                <a:spcPct val="0"/>
              </a:spcBef>
              <a:spcAft>
                <a:spcPct val="0"/>
              </a:spcAft>
              <a:defRPr sz="2800">
                <a:solidFill>
                  <a:schemeClr val="tx1"/>
                </a:solidFill>
                <a:latin typeface="Arial" charset="0"/>
                <a:ea typeface="Cordia New" charset="0"/>
                <a:cs typeface="Cordia New" charset="0"/>
              </a:defRPr>
            </a:lvl7pPr>
            <a:lvl8pPr marL="3417920" indent="-227873" eaLnBrk="0" fontAlgn="base" hangingPunct="0">
              <a:spcBef>
                <a:spcPct val="0"/>
              </a:spcBef>
              <a:spcAft>
                <a:spcPct val="0"/>
              </a:spcAft>
              <a:defRPr sz="2800">
                <a:solidFill>
                  <a:schemeClr val="tx1"/>
                </a:solidFill>
                <a:latin typeface="Arial" charset="0"/>
                <a:ea typeface="Cordia New" charset="0"/>
                <a:cs typeface="Cordia New" charset="0"/>
              </a:defRPr>
            </a:lvl8pPr>
            <a:lvl9pPr marL="3873632" indent="-227873" eaLnBrk="0" fontAlgn="base" hangingPunct="0">
              <a:spcBef>
                <a:spcPct val="0"/>
              </a:spcBef>
              <a:spcAft>
                <a:spcPct val="0"/>
              </a:spcAft>
              <a:defRPr sz="2800">
                <a:solidFill>
                  <a:schemeClr val="tx1"/>
                </a:solidFill>
                <a:latin typeface="Arial" charset="0"/>
                <a:ea typeface="Cordia New" charset="0"/>
                <a:cs typeface="Cordia New" charset="0"/>
              </a:defRPr>
            </a:lvl9pPr>
          </a:lstStyle>
          <a:p>
            <a:pPr eaLnBrk="1" hangingPunct="1"/>
            <a:fld id="{5012AF6D-7170-5B40-BC79-1DF1C1573F7D}" type="slidenum">
              <a:rPr lang="th-TH" sz="1200">
                <a:solidFill>
                  <a:srgbClr val="898989"/>
                </a:solidFill>
              </a:rPr>
              <a:pPr eaLnBrk="1" hangingPunct="1"/>
              <a:t>45</a:t>
            </a:fld>
            <a:endParaRPr lang="th-TH" sz="1200">
              <a:solidFill>
                <a:srgbClr val="898989"/>
              </a:solidFill>
            </a:endParaRPr>
          </a:p>
        </p:txBody>
      </p:sp>
      <p:sp>
        <p:nvSpPr>
          <p:cNvPr id="76805" name="Text Box 149"/>
          <p:cNvSpPr txBox="1">
            <a:spLocks noChangeArrowheads="1"/>
          </p:cNvSpPr>
          <p:nvPr/>
        </p:nvSpPr>
        <p:spPr bwMode="auto">
          <a:xfrm>
            <a:off x="152399" y="6627458"/>
            <a:ext cx="11277601" cy="23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0" tIns="45576" rIns="91140" bIns="45576">
            <a:spAutoFit/>
          </a:bodyPr>
          <a:lstStyle>
            <a:lvl1pPr eaLnBrk="0" hangingPunct="0">
              <a:defRPr sz="2800">
                <a:solidFill>
                  <a:schemeClr val="tx1"/>
                </a:solidFill>
                <a:latin typeface="Arial" charset="0"/>
                <a:ea typeface="ＭＳ Ｐゴシック" charset="0"/>
                <a:cs typeface="Cordia New" charset="0"/>
              </a:defRPr>
            </a:lvl1pPr>
            <a:lvl2pPr marL="742950" indent="-285750" eaLnBrk="0" hangingPunct="0">
              <a:defRPr sz="2800">
                <a:solidFill>
                  <a:schemeClr val="tx1"/>
                </a:solidFill>
                <a:latin typeface="Arial" charset="0"/>
                <a:ea typeface="Cordia New" charset="0"/>
                <a:cs typeface="Cordia New" charset="0"/>
              </a:defRPr>
            </a:lvl2pPr>
            <a:lvl3pPr marL="1143000" indent="-228600" eaLnBrk="0" hangingPunct="0">
              <a:defRPr sz="2800">
                <a:solidFill>
                  <a:schemeClr val="tx1"/>
                </a:solidFill>
                <a:latin typeface="Arial" charset="0"/>
                <a:ea typeface="Cordia New" charset="0"/>
                <a:cs typeface="Cordia New" charset="0"/>
              </a:defRPr>
            </a:lvl3pPr>
            <a:lvl4pPr marL="1600200" indent="-228600" eaLnBrk="0" hangingPunct="0">
              <a:defRPr sz="2800">
                <a:solidFill>
                  <a:schemeClr val="tx1"/>
                </a:solidFill>
                <a:latin typeface="Arial" charset="0"/>
                <a:ea typeface="Cordia New" charset="0"/>
                <a:cs typeface="Cordia New" charset="0"/>
              </a:defRPr>
            </a:lvl4pPr>
            <a:lvl5pPr marL="2057400" indent="-228600" eaLnBrk="0" hangingPunct="0">
              <a:defRPr sz="2800">
                <a:solidFill>
                  <a:schemeClr val="tx1"/>
                </a:solidFill>
                <a:latin typeface="Arial" charset="0"/>
                <a:ea typeface="Cordia New" charset="0"/>
                <a:cs typeface="Cordia New" charset="0"/>
              </a:defRPr>
            </a:lvl5pPr>
            <a:lvl6pPr marL="2514600" indent="-228600" eaLnBrk="0" fontAlgn="base" hangingPunct="0">
              <a:spcBef>
                <a:spcPct val="0"/>
              </a:spcBef>
              <a:spcAft>
                <a:spcPct val="0"/>
              </a:spcAft>
              <a:defRPr sz="2800">
                <a:solidFill>
                  <a:schemeClr val="tx1"/>
                </a:solidFill>
                <a:latin typeface="Arial" charset="0"/>
                <a:ea typeface="Cordia New" charset="0"/>
                <a:cs typeface="Cordia New" charset="0"/>
              </a:defRPr>
            </a:lvl6pPr>
            <a:lvl7pPr marL="2971800" indent="-228600" eaLnBrk="0" fontAlgn="base" hangingPunct="0">
              <a:spcBef>
                <a:spcPct val="0"/>
              </a:spcBef>
              <a:spcAft>
                <a:spcPct val="0"/>
              </a:spcAft>
              <a:defRPr sz="2800">
                <a:solidFill>
                  <a:schemeClr val="tx1"/>
                </a:solidFill>
                <a:latin typeface="Arial" charset="0"/>
                <a:ea typeface="Cordia New" charset="0"/>
                <a:cs typeface="Cordia New" charset="0"/>
              </a:defRPr>
            </a:lvl7pPr>
            <a:lvl8pPr marL="3429000" indent="-228600" eaLnBrk="0" fontAlgn="base" hangingPunct="0">
              <a:spcBef>
                <a:spcPct val="0"/>
              </a:spcBef>
              <a:spcAft>
                <a:spcPct val="0"/>
              </a:spcAft>
              <a:defRPr sz="2800">
                <a:solidFill>
                  <a:schemeClr val="tx1"/>
                </a:solidFill>
                <a:latin typeface="Arial" charset="0"/>
                <a:ea typeface="Cordia New" charset="0"/>
                <a:cs typeface="Cordia New" charset="0"/>
              </a:defRPr>
            </a:lvl8pPr>
            <a:lvl9pPr marL="3886200" indent="-228600" eaLnBrk="0" fontAlgn="base" hangingPunct="0">
              <a:spcBef>
                <a:spcPct val="0"/>
              </a:spcBef>
              <a:spcAft>
                <a:spcPct val="0"/>
              </a:spcAft>
              <a:defRPr sz="2800">
                <a:solidFill>
                  <a:schemeClr val="tx1"/>
                </a:solidFill>
                <a:latin typeface="Arial" charset="0"/>
                <a:ea typeface="Cordia New" charset="0"/>
                <a:cs typeface="Cordia New" charset="0"/>
              </a:defRPr>
            </a:lvl9pPr>
          </a:lstStyle>
          <a:p>
            <a:r>
              <a:rPr lang="en-US" sz="900" dirty="0">
                <a:solidFill>
                  <a:srgbClr val="000000"/>
                </a:solidFill>
              </a:rPr>
              <a:t>Source: Prepared by </a:t>
            </a:r>
            <a:r>
              <a:rPr lang="en-US" sz="900" dirty="0">
                <a:solidFill>
                  <a:srgbClr val="000000"/>
                </a:solidFill>
                <a:hlinkClick r:id="rId3"/>
              </a:rPr>
              <a:t>www.aidsdatahub.org</a:t>
            </a:r>
            <a:r>
              <a:rPr lang="en-US" sz="900" dirty="0">
                <a:solidFill>
                  <a:srgbClr val="000000"/>
                </a:solidFill>
              </a:rPr>
              <a:t>  based on Philippines </a:t>
            </a:r>
            <a:r>
              <a:rPr lang="en-US" sz="900" dirty="0">
                <a:latin typeface="Arial" pitchFamily="34" charset="0"/>
                <a:cs typeface="Arial" pitchFamily="34" charset="0"/>
              </a:rPr>
              <a:t> Integrated HIV Behavioral and Serologic Surveillance (IHBSS) 2015 and 2018</a:t>
            </a:r>
            <a:endParaRPr lang="en-GB" sz="9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045912934"/>
              </p:ext>
            </p:extLst>
          </p:nvPr>
        </p:nvGraphicFramePr>
        <p:xfrm>
          <a:off x="647700" y="2209800"/>
          <a:ext cx="10896601"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2681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8996"/>
            <a:ext cx="8402672" cy="504000"/>
          </a:xfrm>
        </p:spPr>
        <p:txBody>
          <a:bodyPr/>
          <a:lstStyle/>
          <a:p>
            <a:r>
              <a:rPr lang="en-GB" dirty="0"/>
              <a:t>AIDS financing, 2022</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47</a:t>
            </a:fld>
            <a:endParaRPr lang="th-TH" dirty="0">
              <a:solidFill>
                <a:prstClr val="black">
                  <a:tint val="75000"/>
                </a:prstClr>
              </a:solidFill>
            </a:endParaRPr>
          </a:p>
        </p:txBody>
      </p:sp>
      <p:sp>
        <p:nvSpPr>
          <p:cNvPr id="5" name="Rectangle 4"/>
          <p:cNvSpPr/>
          <p:nvPr/>
        </p:nvSpPr>
        <p:spPr>
          <a:xfrm>
            <a:off x="76220" y="6540541"/>
            <a:ext cx="4448048" cy="230542"/>
          </a:xfrm>
          <a:prstGeom prst="rect">
            <a:avLst/>
          </a:prstGeom>
        </p:spPr>
        <p:txBody>
          <a:bodyPr wrap="none" lIns="91140" tIns="45576" rIns="91140" bIns="45576">
            <a:spAutoFit/>
          </a:bodyPr>
          <a:lstStyle/>
          <a:p>
            <a:r>
              <a:rPr lang="en-GB" sz="900" dirty="0">
                <a:solidFill>
                  <a:prstClr val="black"/>
                </a:solidFill>
                <a:latin typeface="Arial" pitchFamily="34" charset="0"/>
                <a:cs typeface="Arial" pitchFamily="34" charset="0"/>
              </a:rPr>
              <a:t>Source: </a:t>
            </a:r>
            <a:r>
              <a:rPr lang="en-US" sz="900" dirty="0">
                <a:solidFill>
                  <a:prstClr val="black"/>
                </a:solidFill>
              </a:rPr>
              <a:t>Prepared by </a:t>
            </a:r>
            <a:r>
              <a:rPr lang="en-US" sz="900" dirty="0">
                <a:solidFill>
                  <a:prstClr val="black"/>
                </a:solidFill>
                <a:hlinkClick r:id="rId3"/>
              </a:rPr>
              <a:t>www.aidsdatahub.org</a:t>
            </a:r>
            <a:r>
              <a:rPr lang="en-US" sz="900" dirty="0">
                <a:solidFill>
                  <a:prstClr val="black"/>
                </a:solidFill>
              </a:rPr>
              <a:t>  based on Global AIDS Monitoring 2023</a:t>
            </a:r>
            <a:endParaRPr lang="en-GB" sz="900" dirty="0"/>
          </a:p>
        </p:txBody>
      </p:sp>
      <p:sp>
        <p:nvSpPr>
          <p:cNvPr id="45" name="TextBox 21">
            <a:extLst>
              <a:ext uri="{FF2B5EF4-FFF2-40B4-BE49-F238E27FC236}">
                <a16:creationId xmlns:a16="http://schemas.microsoft.com/office/drawing/2014/main" id="{F71E415D-E0DE-4255-9A34-FCAA70C4E0EF}"/>
              </a:ext>
            </a:extLst>
          </p:cNvPr>
          <p:cNvSpPr txBox="1"/>
          <p:nvPr/>
        </p:nvSpPr>
        <p:spPr>
          <a:xfrm>
            <a:off x="6275159" y="6123875"/>
            <a:ext cx="3903134" cy="2007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Prevention spending breakdown on key populations is not available</a:t>
            </a:r>
            <a:endParaRPr kumimoji="0" lang="en-GB"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5D73C260-2835-6091-66FD-2E12B3F1CD0D}"/>
              </a:ext>
            </a:extLst>
          </p:cNvPr>
          <p:cNvGrpSpPr/>
          <p:nvPr/>
        </p:nvGrpSpPr>
        <p:grpSpPr>
          <a:xfrm>
            <a:off x="990600" y="2406001"/>
            <a:ext cx="9401707" cy="3679934"/>
            <a:chOff x="990600" y="2406001"/>
            <a:chExt cx="9401707" cy="3679934"/>
          </a:xfrm>
        </p:grpSpPr>
        <p:grpSp>
          <p:nvGrpSpPr>
            <p:cNvPr id="4" name="Group 3">
              <a:extLst>
                <a:ext uri="{FF2B5EF4-FFF2-40B4-BE49-F238E27FC236}">
                  <a16:creationId xmlns:a16="http://schemas.microsoft.com/office/drawing/2014/main" id="{FC1CDC27-2653-4051-9B87-6C7AEBB2070E}"/>
                </a:ext>
              </a:extLst>
            </p:cNvPr>
            <p:cNvGrpSpPr/>
            <p:nvPr/>
          </p:nvGrpSpPr>
          <p:grpSpPr>
            <a:xfrm>
              <a:off x="990600" y="2406001"/>
              <a:ext cx="9401707" cy="3679934"/>
              <a:chOff x="0" y="0"/>
              <a:chExt cx="9183830" cy="3658678"/>
            </a:xfrm>
          </p:grpSpPr>
          <p:grpSp>
            <p:nvGrpSpPr>
              <p:cNvPr id="7" name="Group 6">
                <a:extLst>
                  <a:ext uri="{FF2B5EF4-FFF2-40B4-BE49-F238E27FC236}">
                    <a16:creationId xmlns:a16="http://schemas.microsoft.com/office/drawing/2014/main" id="{2D2893CC-2E77-DA36-43CF-3B09B98D651D}"/>
                  </a:ext>
                </a:extLst>
              </p:cNvPr>
              <p:cNvGrpSpPr/>
              <p:nvPr/>
            </p:nvGrpSpPr>
            <p:grpSpPr>
              <a:xfrm>
                <a:off x="0" y="0"/>
                <a:ext cx="4475817" cy="3658678"/>
                <a:chOff x="0" y="0"/>
                <a:chExt cx="4475817" cy="3658678"/>
              </a:xfrm>
            </p:grpSpPr>
            <p:graphicFrame>
              <p:nvGraphicFramePr>
                <p:cNvPr id="36" name="Chart 35">
                  <a:extLst>
                    <a:ext uri="{FF2B5EF4-FFF2-40B4-BE49-F238E27FC236}">
                      <a16:creationId xmlns:a16="http://schemas.microsoft.com/office/drawing/2014/main" id="{1BB26907-325C-97C6-8074-564B70D10A58}"/>
                    </a:ext>
                  </a:extLst>
                </p:cNvPr>
                <p:cNvGraphicFramePr>
                  <a:graphicFrameLocks/>
                </p:cNvGraphicFramePr>
                <p:nvPr/>
              </p:nvGraphicFramePr>
              <p:xfrm>
                <a:off x="0" y="190187"/>
                <a:ext cx="4353166" cy="3448847"/>
              </p:xfrm>
              <a:graphic>
                <a:graphicData uri="http://schemas.openxmlformats.org/drawingml/2006/chart">
                  <c:chart xmlns:c="http://schemas.openxmlformats.org/drawingml/2006/chart" xmlns:r="http://schemas.openxmlformats.org/officeDocument/2006/relationships" r:id="rId4"/>
                </a:graphicData>
              </a:graphic>
            </p:graphicFrame>
            <p:grpSp>
              <p:nvGrpSpPr>
                <p:cNvPr id="37" name="Group 36">
                  <a:extLst>
                    <a:ext uri="{FF2B5EF4-FFF2-40B4-BE49-F238E27FC236}">
                      <a16:creationId xmlns:a16="http://schemas.microsoft.com/office/drawing/2014/main" id="{47BF9B19-2B2D-6C89-6CCD-79F4DE761D4F}"/>
                    </a:ext>
                  </a:extLst>
                </p:cNvPr>
                <p:cNvGrpSpPr/>
                <p:nvPr/>
              </p:nvGrpSpPr>
              <p:grpSpPr>
                <a:xfrm>
                  <a:off x="1439235" y="2877993"/>
                  <a:ext cx="1580093" cy="780685"/>
                  <a:chOff x="1439235" y="2877993"/>
                  <a:chExt cx="1512000" cy="770078"/>
                </a:xfrm>
              </p:grpSpPr>
              <p:sp>
                <p:nvSpPr>
                  <p:cNvPr id="43" name="TextBox 5">
                    <a:extLst>
                      <a:ext uri="{FF2B5EF4-FFF2-40B4-BE49-F238E27FC236}">
                        <a16:creationId xmlns:a16="http://schemas.microsoft.com/office/drawing/2014/main" id="{805F2E61-0E3A-2DB3-0DDA-F068CB7DD893}"/>
                      </a:ext>
                    </a:extLst>
                  </p:cNvPr>
                  <p:cNvSpPr txBox="1"/>
                  <p:nvPr/>
                </p:nvSpPr>
                <p:spPr>
                  <a:xfrm>
                    <a:off x="1439235" y="3183727"/>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10%</a:t>
                    </a:r>
                  </a:p>
                </p:txBody>
              </p:sp>
              <p:cxnSp>
                <p:nvCxnSpPr>
                  <p:cNvPr id="44" name="Straight Connector 43">
                    <a:extLst>
                      <a:ext uri="{FF2B5EF4-FFF2-40B4-BE49-F238E27FC236}">
                        <a16:creationId xmlns:a16="http://schemas.microsoft.com/office/drawing/2014/main" id="{9A31B124-5A4E-1EA8-705E-00A8BFD48942}"/>
                      </a:ext>
                    </a:extLst>
                  </p:cNvPr>
                  <p:cNvCxnSpPr/>
                  <p:nvPr/>
                </p:nvCxnSpPr>
                <p:spPr>
                  <a:xfrm rot="5400000">
                    <a:off x="1351640" y="3054215"/>
                    <a:ext cx="352444" cy="0"/>
                  </a:xfrm>
                  <a:prstGeom prst="line">
                    <a:avLst/>
                  </a:prstGeom>
                  <a:noFill/>
                  <a:ln w="12700" cap="flat" cmpd="sng" algn="ctr">
                    <a:solidFill>
                      <a:sysClr val="windowText" lastClr="000000"/>
                    </a:solidFill>
                    <a:prstDash val="solid"/>
                  </a:ln>
                  <a:effectLst/>
                </p:spPr>
              </p:cxnSp>
            </p:grpSp>
            <p:grpSp>
              <p:nvGrpSpPr>
                <p:cNvPr id="38" name="Group 37">
                  <a:extLst>
                    <a:ext uri="{FF2B5EF4-FFF2-40B4-BE49-F238E27FC236}">
                      <a16:creationId xmlns:a16="http://schemas.microsoft.com/office/drawing/2014/main" id="{0145C57B-71B3-F741-8E82-CED2F6256A9F}"/>
                    </a:ext>
                  </a:extLst>
                </p:cNvPr>
                <p:cNvGrpSpPr/>
                <p:nvPr/>
              </p:nvGrpSpPr>
              <p:grpSpPr>
                <a:xfrm>
                  <a:off x="1082489" y="521389"/>
                  <a:ext cx="1670715" cy="480377"/>
                  <a:chOff x="1082489" y="521389"/>
                  <a:chExt cx="1592870" cy="464344"/>
                </a:xfrm>
              </p:grpSpPr>
              <p:sp>
                <p:nvSpPr>
                  <p:cNvPr id="41" name="TextBox 5">
                    <a:extLst>
                      <a:ext uri="{FF2B5EF4-FFF2-40B4-BE49-F238E27FC236}">
                        <a16:creationId xmlns:a16="http://schemas.microsoft.com/office/drawing/2014/main" id="{85C5228F-2F18-C0E1-547B-543FB062769F}"/>
                      </a:ext>
                    </a:extLst>
                  </p:cNvPr>
                  <p:cNvSpPr txBox="1"/>
                  <p:nvPr/>
                </p:nvSpPr>
                <p:spPr>
                  <a:xfrm>
                    <a:off x="1082489" y="521389"/>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90%</a:t>
                    </a:r>
                  </a:p>
                </p:txBody>
              </p:sp>
              <p:cxnSp>
                <p:nvCxnSpPr>
                  <p:cNvPr id="42" name="Straight Connector 41">
                    <a:extLst>
                      <a:ext uri="{FF2B5EF4-FFF2-40B4-BE49-F238E27FC236}">
                        <a16:creationId xmlns:a16="http://schemas.microsoft.com/office/drawing/2014/main" id="{6EF41CFF-6EFB-8132-7213-6889D57AFB6F}"/>
                      </a:ext>
                    </a:extLst>
                  </p:cNvPr>
                  <p:cNvCxnSpPr/>
                  <p:nvPr/>
                </p:nvCxnSpPr>
                <p:spPr>
                  <a:xfrm rot="5400000">
                    <a:off x="2519401" y="820202"/>
                    <a:ext cx="311915" cy="0"/>
                  </a:xfrm>
                  <a:prstGeom prst="line">
                    <a:avLst/>
                  </a:prstGeom>
                  <a:noFill/>
                  <a:ln w="12700" cap="flat" cmpd="sng" algn="ctr">
                    <a:solidFill>
                      <a:sysClr val="windowText" lastClr="000000"/>
                    </a:solidFill>
                    <a:prstDash val="solid"/>
                  </a:ln>
                  <a:effectLst/>
                </p:spPr>
              </p:cxnSp>
            </p:grpSp>
            <p:sp>
              <p:nvSpPr>
                <p:cNvPr id="39" name="Rectangle 38">
                  <a:extLst>
                    <a:ext uri="{FF2B5EF4-FFF2-40B4-BE49-F238E27FC236}">
                      <a16:creationId xmlns:a16="http://schemas.microsoft.com/office/drawing/2014/main" id="{F7826202-2A7D-B739-3ABE-AC47166DADCB}"/>
                    </a:ext>
                  </a:extLst>
                </p:cNvPr>
                <p:cNvSpPr/>
                <p:nvPr/>
              </p:nvSpPr>
              <p:spPr>
                <a:xfrm>
                  <a:off x="238998" y="0"/>
                  <a:ext cx="4236819"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40" name="TextBox 3">
                  <a:extLst>
                    <a:ext uri="{FF2B5EF4-FFF2-40B4-BE49-F238E27FC236}">
                      <a16:creationId xmlns:a16="http://schemas.microsoft.com/office/drawing/2014/main" id="{93AE6BF6-CD82-33AC-DA93-F29E587F3FAE}"/>
                    </a:ext>
                  </a:extLst>
                </p:cNvPr>
                <p:cNvSpPr txBox="1"/>
                <p:nvPr/>
              </p:nvSpPr>
              <p:spPr>
                <a:xfrm>
                  <a:off x="1558294" y="1507398"/>
                  <a:ext cx="1198601" cy="842678"/>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59.9</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grpSp>
          <p:grpSp>
            <p:nvGrpSpPr>
              <p:cNvPr id="27" name="Group 26">
                <a:extLst>
                  <a:ext uri="{FF2B5EF4-FFF2-40B4-BE49-F238E27FC236}">
                    <a16:creationId xmlns:a16="http://schemas.microsoft.com/office/drawing/2014/main" id="{36C83887-C7F8-08FE-8CF7-5375F1B05EAF}"/>
                  </a:ext>
                </a:extLst>
              </p:cNvPr>
              <p:cNvGrpSpPr/>
              <p:nvPr/>
            </p:nvGrpSpPr>
            <p:grpSpPr>
              <a:xfrm>
                <a:off x="4665727" y="0"/>
                <a:ext cx="4518103" cy="3639033"/>
                <a:chOff x="4665727" y="0"/>
                <a:chExt cx="4518103" cy="3639033"/>
              </a:xfrm>
            </p:grpSpPr>
            <p:graphicFrame>
              <p:nvGraphicFramePr>
                <p:cNvPr id="28" name="Chart 27">
                  <a:extLst>
                    <a:ext uri="{FF2B5EF4-FFF2-40B4-BE49-F238E27FC236}">
                      <a16:creationId xmlns:a16="http://schemas.microsoft.com/office/drawing/2014/main" id="{6A38751E-B011-5D90-5252-5199C4A1F773}"/>
                    </a:ext>
                  </a:extLst>
                </p:cNvPr>
                <p:cNvGraphicFramePr>
                  <a:graphicFrameLocks/>
                </p:cNvGraphicFramePr>
                <p:nvPr/>
              </p:nvGraphicFramePr>
              <p:xfrm>
                <a:off x="4665727" y="182143"/>
                <a:ext cx="4359516" cy="3456890"/>
              </p:xfrm>
              <a:graphic>
                <a:graphicData uri="http://schemas.openxmlformats.org/drawingml/2006/chart">
                  <c:chart xmlns:c="http://schemas.openxmlformats.org/drawingml/2006/chart" xmlns:r="http://schemas.openxmlformats.org/officeDocument/2006/relationships" r:id="rId5"/>
                </a:graphicData>
              </a:graphic>
            </p:graphicFrame>
            <p:sp>
              <p:nvSpPr>
                <p:cNvPr id="29" name="Rectangle 28">
                  <a:extLst>
                    <a:ext uri="{FF2B5EF4-FFF2-40B4-BE49-F238E27FC236}">
                      <a16:creationId xmlns:a16="http://schemas.microsoft.com/office/drawing/2014/main" id="{1FF918A3-82C8-1361-61CA-7B8904D38F29}"/>
                    </a:ext>
                  </a:extLst>
                </p:cNvPr>
                <p:cNvSpPr/>
                <p:nvPr/>
              </p:nvSpPr>
              <p:spPr>
                <a:xfrm>
                  <a:off x="4852511" y="0"/>
                  <a:ext cx="3962015"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9A12F808-BAC3-7D20-3A7A-6403E75849AA}"/>
                    </a:ext>
                  </a:extLst>
                </p:cNvPr>
                <p:cNvSpPr txBox="1"/>
                <p:nvPr/>
              </p:nvSpPr>
              <p:spPr>
                <a:xfrm>
                  <a:off x="7165324" y="384968"/>
                  <a:ext cx="2018506" cy="58297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20%</a:t>
                  </a:r>
                </a:p>
              </p:txBody>
            </p:sp>
            <p:sp>
              <p:nvSpPr>
                <p:cNvPr id="31" name="TextBox 4">
                  <a:extLst>
                    <a:ext uri="{FF2B5EF4-FFF2-40B4-BE49-F238E27FC236}">
                      <a16:creationId xmlns:a16="http://schemas.microsoft.com/office/drawing/2014/main" id="{1CB1F149-4CA2-6294-F501-505DD510E8E6}"/>
                    </a:ext>
                  </a:extLst>
                </p:cNvPr>
                <p:cNvSpPr txBox="1"/>
                <p:nvPr/>
              </p:nvSpPr>
              <p:spPr>
                <a:xfrm>
                  <a:off x="7165325" y="2586047"/>
                  <a:ext cx="1518378" cy="415138"/>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79%</a:t>
                  </a:r>
                </a:p>
              </p:txBody>
            </p:sp>
            <p:sp>
              <p:nvSpPr>
                <p:cNvPr id="32" name="TextBox 5">
                  <a:extLst>
                    <a:ext uri="{FF2B5EF4-FFF2-40B4-BE49-F238E27FC236}">
                      <a16:creationId xmlns:a16="http://schemas.microsoft.com/office/drawing/2014/main" id="{4E6C4C2C-E7C5-166A-E980-365312F411B6}"/>
                    </a:ext>
                  </a:extLst>
                </p:cNvPr>
                <p:cNvSpPr txBox="1"/>
                <p:nvPr/>
              </p:nvSpPr>
              <p:spPr>
                <a:xfrm>
                  <a:off x="7165325" y="947345"/>
                  <a:ext cx="1347990" cy="57919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a:t>
                  </a:r>
                </a:p>
              </p:txBody>
            </p:sp>
            <p:cxnSp>
              <p:nvCxnSpPr>
                <p:cNvPr id="33" name="Straight Connector 32">
                  <a:extLst>
                    <a:ext uri="{FF2B5EF4-FFF2-40B4-BE49-F238E27FC236}">
                      <a16:creationId xmlns:a16="http://schemas.microsoft.com/office/drawing/2014/main" id="{F35AF169-E669-84B0-AF2C-31321F79DAD8}"/>
                    </a:ext>
                  </a:extLst>
                </p:cNvPr>
                <p:cNvCxnSpPr/>
                <p:nvPr/>
              </p:nvCxnSpPr>
              <p:spPr>
                <a:xfrm>
                  <a:off x="6073823" y="1076965"/>
                  <a:ext cx="1071852" cy="0"/>
                </a:xfrm>
                <a:prstGeom prst="line">
                  <a:avLst/>
                </a:prstGeom>
                <a:noFill/>
                <a:ln w="12700" cap="flat" cmpd="sng" algn="ctr">
                  <a:solidFill>
                    <a:sysClr val="windowText" lastClr="000000"/>
                  </a:solidFill>
                  <a:prstDash val="solid"/>
                </a:ln>
                <a:effectLst/>
              </p:spPr>
            </p:cxnSp>
            <p:cxnSp>
              <p:nvCxnSpPr>
                <p:cNvPr id="34" name="Straight Connector 33">
                  <a:extLst>
                    <a:ext uri="{FF2B5EF4-FFF2-40B4-BE49-F238E27FC236}">
                      <a16:creationId xmlns:a16="http://schemas.microsoft.com/office/drawing/2014/main" id="{FE15773B-D1DD-A01F-279C-0308680F2F9F}"/>
                    </a:ext>
                  </a:extLst>
                </p:cNvPr>
                <p:cNvCxnSpPr/>
                <p:nvPr/>
              </p:nvCxnSpPr>
              <p:spPr>
                <a:xfrm>
                  <a:off x="5548409" y="566471"/>
                  <a:ext cx="0" cy="365760"/>
                </a:xfrm>
                <a:prstGeom prst="line">
                  <a:avLst/>
                </a:prstGeom>
                <a:noFill/>
                <a:ln w="12700" cap="flat" cmpd="sng" algn="ctr">
                  <a:solidFill>
                    <a:sysClr val="windowText" lastClr="000000"/>
                  </a:solidFill>
                  <a:prstDash val="solid"/>
                </a:ln>
                <a:effectLst/>
              </p:spPr>
            </p:cxnSp>
            <p:cxnSp>
              <p:nvCxnSpPr>
                <p:cNvPr id="35" name="Straight Connector 34">
                  <a:extLst>
                    <a:ext uri="{FF2B5EF4-FFF2-40B4-BE49-F238E27FC236}">
                      <a16:creationId xmlns:a16="http://schemas.microsoft.com/office/drawing/2014/main" id="{27AFFEC6-F941-5865-C4C6-C6D32BC6D425}"/>
                    </a:ext>
                  </a:extLst>
                </p:cNvPr>
                <p:cNvCxnSpPr/>
                <p:nvPr/>
              </p:nvCxnSpPr>
              <p:spPr>
                <a:xfrm>
                  <a:off x="6779363" y="2766211"/>
                  <a:ext cx="386823" cy="0"/>
                </a:xfrm>
                <a:prstGeom prst="line">
                  <a:avLst/>
                </a:prstGeom>
                <a:noFill/>
                <a:ln w="12700" cap="flat" cmpd="sng" algn="ctr">
                  <a:solidFill>
                    <a:sysClr val="windowText" lastClr="000000"/>
                  </a:solidFill>
                  <a:prstDash val="solid"/>
                </a:ln>
                <a:effectLst/>
              </p:spPr>
            </p:cxnSp>
          </p:grpSp>
        </p:grpSp>
        <p:cxnSp>
          <p:nvCxnSpPr>
            <p:cNvPr id="46" name="Straight Connector 45">
              <a:extLst>
                <a:ext uri="{FF2B5EF4-FFF2-40B4-BE49-F238E27FC236}">
                  <a16:creationId xmlns:a16="http://schemas.microsoft.com/office/drawing/2014/main" id="{A7B511D5-B602-6C77-1006-6D86A614CE3E}"/>
                </a:ext>
              </a:extLst>
            </p:cNvPr>
            <p:cNvCxnSpPr/>
            <p:nvPr/>
          </p:nvCxnSpPr>
          <p:spPr>
            <a:xfrm>
              <a:off x="6670640" y="2963063"/>
              <a:ext cx="1645920" cy="0"/>
            </a:xfrm>
            <a:prstGeom prst="line">
              <a:avLst/>
            </a:prstGeom>
            <a:noFill/>
            <a:ln w="12700" cap="flat" cmpd="sng" algn="ctr">
              <a:solidFill>
                <a:sysClr val="windowText" lastClr="000000"/>
              </a:solidFill>
              <a:prstDash val="solid"/>
            </a:ln>
            <a:effectLst/>
          </p:spPr>
        </p:cxnSp>
        <p:cxnSp>
          <p:nvCxnSpPr>
            <p:cNvPr id="47" name="Straight Connector 46">
              <a:extLst>
                <a:ext uri="{FF2B5EF4-FFF2-40B4-BE49-F238E27FC236}">
                  <a16:creationId xmlns:a16="http://schemas.microsoft.com/office/drawing/2014/main" id="{20B682C9-466B-2877-EC7D-2BA88CB15D17}"/>
                </a:ext>
              </a:extLst>
            </p:cNvPr>
            <p:cNvCxnSpPr/>
            <p:nvPr/>
          </p:nvCxnSpPr>
          <p:spPr>
            <a:xfrm>
              <a:off x="3353134" y="3060700"/>
              <a:ext cx="457200" cy="0"/>
            </a:xfrm>
            <a:prstGeom prst="line">
              <a:avLst/>
            </a:prstGeom>
            <a:noFill/>
            <a:ln w="12700" cap="flat" cmpd="sng" algn="ctr">
              <a:solidFill>
                <a:sysClr val="windowText" lastClr="000000"/>
              </a:solidFill>
              <a:prstDash val="solid"/>
            </a:ln>
            <a:effectLst/>
          </p:spPr>
        </p:cxnSp>
      </p:grpSp>
    </p:spTree>
    <p:extLst>
      <p:ext uri="{BB962C8B-B14F-4D97-AF65-F5344CB8AC3E}">
        <p14:creationId xmlns:p14="http://schemas.microsoft.com/office/powerpoint/2010/main" val="3118161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667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0" tIns="45576" rIns="91140" bIns="45576"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371600"/>
            <a:ext cx="11277601" cy="504000"/>
          </a:xfrm>
        </p:spPr>
        <p:txBody>
          <a:bodyPr/>
          <a:lstStyle/>
          <a:p>
            <a:r>
              <a:rPr lang="en-US" dirty="0">
                <a:latin typeface="Arial" pitchFamily="34" charset="0"/>
                <a:cs typeface="Arial" pitchFamily="34" charset="0"/>
              </a:rPr>
              <a:t>Proportion of key populations reached with HIV prevention programmes, 2007-2018</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49</a:t>
            </a:fld>
            <a:endParaRPr lang="th-TH" dirty="0">
              <a:solidFill>
                <a:prstClr val="black">
                  <a:tint val="75000"/>
                </a:prstClr>
              </a:solidFill>
            </a:endParaRPr>
          </a:p>
        </p:txBody>
      </p:sp>
      <p:sp>
        <p:nvSpPr>
          <p:cNvPr id="4" name="Rectangle 3"/>
          <p:cNvSpPr/>
          <p:nvPr/>
        </p:nvSpPr>
        <p:spPr>
          <a:xfrm>
            <a:off x="152400" y="6629400"/>
            <a:ext cx="11201400" cy="230542"/>
          </a:xfrm>
          <a:prstGeom prst="rect">
            <a:avLst/>
          </a:prstGeom>
        </p:spPr>
        <p:txBody>
          <a:bodyPr wrap="square" lIns="91140" tIns="45576" rIns="91140" bIns="45576">
            <a:spAutoFit/>
          </a:body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Integrated HIV Behavioral and Serologic Surveillance (IHBSS) and Global AIDS Monitoring (GAM)</a:t>
            </a:r>
            <a:endParaRPr lang="en-GB" sz="900" dirty="0">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id="{672B5B7E-2412-40BA-8BFD-83D9BCC2F780}"/>
              </a:ext>
            </a:extLst>
          </p:cNvPr>
          <p:cNvGraphicFramePr>
            <a:graphicFrameLocks/>
          </p:cNvGraphicFramePr>
          <p:nvPr>
            <p:extLst>
              <p:ext uri="{D42A27DB-BD31-4B8C-83A1-F6EECF244321}">
                <p14:modId xmlns:p14="http://schemas.microsoft.com/office/powerpoint/2010/main" val="3282553433"/>
              </p:ext>
            </p:extLst>
          </p:nvPr>
        </p:nvGraphicFramePr>
        <p:xfrm>
          <a:off x="152400" y="2209800"/>
          <a:ext cx="5724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42BCD6E-5ECD-420D-BCB5-6B861CDBE264}"/>
              </a:ext>
            </a:extLst>
          </p:cNvPr>
          <p:cNvGraphicFramePr>
            <a:graphicFrameLocks noGrp="1"/>
          </p:cNvGraphicFramePr>
          <p:nvPr>
            <p:extLst>
              <p:ext uri="{D42A27DB-BD31-4B8C-83A1-F6EECF244321}">
                <p14:modId xmlns:p14="http://schemas.microsoft.com/office/powerpoint/2010/main" val="4065458320"/>
              </p:ext>
            </p:extLst>
          </p:nvPr>
        </p:nvGraphicFramePr>
        <p:xfrm>
          <a:off x="5930935" y="2209800"/>
          <a:ext cx="6012000" cy="32400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D411B612-B0D3-4ED1-A48B-08D2FE7FD96D}"/>
              </a:ext>
            </a:extLst>
          </p:cNvPr>
          <p:cNvSpPr txBox="1"/>
          <p:nvPr/>
        </p:nvSpPr>
        <p:spPr>
          <a:xfrm>
            <a:off x="152400" y="5486400"/>
            <a:ext cx="5724000" cy="830997"/>
          </a:xfrm>
          <a:prstGeom prst="rect">
            <a:avLst/>
          </a:prstGeom>
          <a:noFill/>
          <a:ln>
            <a:solidFill>
              <a:srgbClr val="00A99A"/>
            </a:solidFill>
            <a:prstDash val="dash"/>
          </a:ln>
        </p:spPr>
        <p:txBody>
          <a:bodyPr wrap="square" rtlCol="0">
            <a:spAutoFit/>
          </a:bodyPr>
          <a:lstStyle/>
          <a:p>
            <a:r>
              <a:rPr lang="en-GB" sz="1200" dirty="0"/>
              <a:t>Note: From 2007 to 2013, “reached with HIV prevention programmes” was based on the answer “yes” to the following 2 questions</a:t>
            </a:r>
          </a:p>
          <a:p>
            <a:pPr marL="342900" indent="-342900">
              <a:buAutoNum type="arabicPeriod"/>
            </a:pPr>
            <a:r>
              <a:rPr lang="en-GB" sz="1200" dirty="0"/>
              <a:t>Do you know where you can go to if you wish to receive an HIV test</a:t>
            </a:r>
          </a:p>
          <a:p>
            <a:pPr marL="342900" indent="-342900">
              <a:buAutoNum type="arabicPeriod"/>
            </a:pPr>
            <a:r>
              <a:rPr lang="en-GB" sz="1200" dirty="0"/>
              <a:t>In the last 12 months, have you been given condoms</a:t>
            </a:r>
          </a:p>
        </p:txBody>
      </p:sp>
      <p:sp>
        <p:nvSpPr>
          <p:cNvPr id="10" name="TextBox 9">
            <a:extLst>
              <a:ext uri="{FF2B5EF4-FFF2-40B4-BE49-F238E27FC236}">
                <a16:creationId xmlns:a16="http://schemas.microsoft.com/office/drawing/2014/main" id="{F5C74BB4-494F-4952-A0F9-7869CDAF634E}"/>
              </a:ext>
            </a:extLst>
          </p:cNvPr>
          <p:cNvSpPr txBox="1"/>
          <p:nvPr/>
        </p:nvSpPr>
        <p:spPr>
          <a:xfrm>
            <a:off x="5943599" y="5486400"/>
            <a:ext cx="5999336" cy="1015663"/>
          </a:xfrm>
          <a:prstGeom prst="rect">
            <a:avLst/>
          </a:prstGeom>
          <a:noFill/>
          <a:ln>
            <a:solidFill>
              <a:srgbClr val="F78E1E"/>
            </a:solidFill>
            <a:prstDash val="dash"/>
          </a:ln>
        </p:spPr>
        <p:txBody>
          <a:bodyPr wrap="square" rtlCol="0">
            <a:spAutoFit/>
          </a:bodyPr>
          <a:lstStyle/>
          <a:p>
            <a:r>
              <a:rPr lang="en-GB" sz="1200" dirty="0"/>
              <a:t>From 2015, the indicator definition was modified so that it measured the proportion of a key population group who reported receiving at least 2 out of 3 HIV prevention services from an NGO, health care provider or other sources in the last 3 months. The 3 HIV prevention services include 1) receiving condoms and lubricant; 2) receiving counselling on condom use and safe sex; and 3) tested for STIs</a:t>
            </a:r>
          </a:p>
        </p:txBody>
      </p:sp>
    </p:spTree>
    <p:extLst>
      <p:ext uri="{BB962C8B-B14F-4D97-AF65-F5344CB8AC3E}">
        <p14:creationId xmlns:p14="http://schemas.microsoft.com/office/powerpoint/2010/main" val="92490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57CE988-1CE2-44FA-BDB4-9EC55215C220}"/>
              </a:ext>
            </a:extLst>
          </p:cNvPr>
          <p:cNvGraphicFramePr>
            <a:graphicFrameLocks/>
          </p:cNvGraphicFramePr>
          <p:nvPr>
            <p:extLst>
              <p:ext uri="{D42A27DB-BD31-4B8C-83A1-F6EECF244321}">
                <p14:modId xmlns:p14="http://schemas.microsoft.com/office/powerpoint/2010/main" val="1897936944"/>
              </p:ext>
            </p:extLst>
          </p:nvPr>
        </p:nvGraphicFramePr>
        <p:xfrm>
          <a:off x="571499" y="2324101"/>
          <a:ext cx="10972800" cy="4127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7927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1734800" cy="504000"/>
          </a:xfrm>
        </p:spPr>
        <p:txBody>
          <a:bodyPr/>
          <a:lstStyle/>
          <a:p>
            <a:r>
              <a:rPr lang="en-GB" dirty="0"/>
              <a:t>Proportion of key populations who received an HIV test in the last 12 months and knew their results, 2007-2018</a:t>
            </a:r>
            <a:br>
              <a:rPr lang="en-GB" dirty="0"/>
            </a:br>
            <a:r>
              <a:rPr lang="en-GB" dirty="0"/>
              <a:t> </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50</a:t>
            </a:fld>
            <a:endParaRPr lang="th-TH" dirty="0">
              <a:solidFill>
                <a:prstClr val="black">
                  <a:tint val="75000"/>
                </a:prstClr>
              </a:solidFill>
            </a:endParaRPr>
          </a:p>
        </p:txBody>
      </p:sp>
      <p:sp>
        <p:nvSpPr>
          <p:cNvPr id="6" name="TextBox 1"/>
          <p:cNvSpPr txBox="1"/>
          <p:nvPr/>
        </p:nvSpPr>
        <p:spPr>
          <a:xfrm>
            <a:off x="76201" y="6482153"/>
            <a:ext cx="8344531" cy="353533"/>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UNAIDS Report on the Global AIDS Epidemic, 2010; and 2)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p>
        </p:txBody>
      </p:sp>
      <p:graphicFrame>
        <p:nvGraphicFramePr>
          <p:cNvPr id="8" name="Chart 7"/>
          <p:cNvGraphicFramePr>
            <a:graphicFrameLocks noGrp="1"/>
          </p:cNvGraphicFramePr>
          <p:nvPr>
            <p:extLst>
              <p:ext uri="{D42A27DB-BD31-4B8C-83A1-F6EECF244321}">
                <p14:modId xmlns:p14="http://schemas.microsoft.com/office/powerpoint/2010/main" val="373449470"/>
              </p:ext>
            </p:extLst>
          </p:nvPr>
        </p:nvGraphicFramePr>
        <p:xfrm>
          <a:off x="1828800" y="2286000"/>
          <a:ext cx="8534400" cy="41052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8134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82400" cy="504000"/>
          </a:xfrm>
        </p:spPr>
        <p:txBody>
          <a:bodyPr/>
          <a:lstStyle/>
          <a:p>
            <a:r>
              <a:rPr lang="en-US" dirty="0"/>
              <a:t>Proportion of key populations who received an HIV test in the last 12 months, selected cities, 2015 -2018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51</a:t>
            </a:fld>
            <a:endParaRPr lang="th-TH" dirty="0">
              <a:solidFill>
                <a:prstClr val="black">
                  <a:tint val="75000"/>
                </a:prstClr>
              </a:solidFill>
            </a:endParaRPr>
          </a:p>
        </p:txBody>
      </p:sp>
      <p:sp>
        <p:nvSpPr>
          <p:cNvPr id="5" name="TextBox 4"/>
          <p:cNvSpPr txBox="1"/>
          <p:nvPr/>
        </p:nvSpPr>
        <p:spPr>
          <a:xfrm>
            <a:off x="76200" y="6488959"/>
            <a:ext cx="11734800" cy="369041"/>
          </a:xfrm>
          <a:prstGeom prst="rect">
            <a:avLst/>
          </a:prstGeom>
          <a:noFill/>
        </p:spPr>
        <p:txBody>
          <a:bodyPr wrap="square" lIns="91140" tIns="45576" rIns="91140" bIns="45576"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1. National HIV and STI Surveillance and Strategic Information Unit, Epidemiology Bureau, DOH. (2016). 2015 Integrated HIV Behavioral and Serologic Surveillance (IHBSS) Fact Sheets; and 2. National HIV and STI Surveillance and Strategic Information Unit, National Epidemiology Center, DOH. (2019). 2018 Integrated HIV Behavioral and Serological Surveillance (IHBSS). Factsheets.</a:t>
            </a:r>
            <a:endParaRPr lang="en-GB" sz="900" dirty="0">
              <a:solidFill>
                <a:prstClr val="black"/>
              </a:solidFill>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577074929"/>
              </p:ext>
            </p:extLst>
          </p:nvPr>
        </p:nvGraphicFramePr>
        <p:xfrm>
          <a:off x="609597" y="2209799"/>
          <a:ext cx="10744203" cy="43053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6606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82400" cy="504000"/>
          </a:xfrm>
        </p:spPr>
        <p:txBody>
          <a:bodyPr/>
          <a:lstStyle/>
          <a:p>
            <a:r>
              <a:rPr lang="en-US" dirty="0"/>
              <a:t>HIV testing coverage among MSM and TG women by age, 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52</a:t>
            </a:fld>
            <a:endParaRPr lang="th-TH" dirty="0">
              <a:solidFill>
                <a:prstClr val="black">
                  <a:tint val="75000"/>
                </a:prstClr>
              </a:solidFill>
            </a:endParaRPr>
          </a:p>
        </p:txBody>
      </p:sp>
      <p:sp>
        <p:nvSpPr>
          <p:cNvPr id="5" name="TextBox 4"/>
          <p:cNvSpPr txBox="1"/>
          <p:nvPr/>
        </p:nvSpPr>
        <p:spPr>
          <a:xfrm>
            <a:off x="76200" y="6488959"/>
            <a:ext cx="11734800" cy="369041"/>
          </a:xfrm>
          <a:prstGeom prst="rect">
            <a:avLst/>
          </a:prstGeom>
          <a:noFill/>
        </p:spPr>
        <p:txBody>
          <a:bodyPr wrap="square" lIns="91140" tIns="45576" rIns="91140" bIns="45576" rtlCol="0">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HIV and STI Surveillance and Strategic Information Unit, National Epidemiology Center, DOH. (2019). 2018 Integrated HIV Behavioral and Serological Surveillance (IHBSS).</a:t>
            </a:r>
            <a:endParaRPr lang="en-GB" sz="900" dirty="0">
              <a:solidFill>
                <a:prstClr val="black"/>
              </a:solidFill>
              <a:cs typeface="Arial" pitchFamily="34" charset="0"/>
            </a:endParaRPr>
          </a:p>
        </p:txBody>
      </p:sp>
      <p:graphicFrame>
        <p:nvGraphicFramePr>
          <p:cNvPr id="6" name="Chart 5">
            <a:extLst>
              <a:ext uri="{FF2B5EF4-FFF2-40B4-BE49-F238E27FC236}">
                <a16:creationId xmlns:a16="http://schemas.microsoft.com/office/drawing/2014/main" id="{0A4F8C3C-908F-4572-ABC2-4D54C3F1B160}"/>
              </a:ext>
            </a:extLst>
          </p:cNvPr>
          <p:cNvGraphicFramePr>
            <a:graphicFrameLocks/>
          </p:cNvGraphicFramePr>
          <p:nvPr>
            <p:extLst>
              <p:ext uri="{D42A27DB-BD31-4B8C-83A1-F6EECF244321}">
                <p14:modId xmlns:p14="http://schemas.microsoft.com/office/powerpoint/2010/main" val="3591354509"/>
              </p:ext>
            </p:extLst>
          </p:nvPr>
        </p:nvGraphicFramePr>
        <p:xfrm>
          <a:off x="1441450" y="2054036"/>
          <a:ext cx="9309101" cy="43040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4584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5" y="1542070"/>
            <a:ext cx="11939995" cy="805646"/>
          </a:xfrm>
        </p:spPr>
        <p:txBody>
          <a:bodyPr/>
          <a:lstStyle/>
          <a:p>
            <a:r>
              <a:rPr lang="en-US" dirty="0"/>
              <a:t>Number of ART sites and people on ART, 2004 - 2022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53</a:t>
            </a:fld>
            <a:endParaRPr lang="th-TH" dirty="0">
              <a:solidFill>
                <a:prstClr val="black">
                  <a:tint val="75000"/>
                </a:prstClr>
              </a:solidFill>
            </a:endParaRPr>
          </a:p>
        </p:txBody>
      </p:sp>
      <p:sp>
        <p:nvSpPr>
          <p:cNvPr id="7" name="Rectangle 6">
            <a:extLst>
              <a:ext uri="{FF2B5EF4-FFF2-40B4-BE49-F238E27FC236}">
                <a16:creationId xmlns:a16="http://schemas.microsoft.com/office/drawing/2014/main" id="{27C49C13-2C85-4666-AD79-27C9BD5DD6E9}"/>
              </a:ext>
            </a:extLst>
          </p:cNvPr>
          <p:cNvSpPr/>
          <p:nvPr/>
        </p:nvSpPr>
        <p:spPr>
          <a:xfrm>
            <a:off x="239305" y="6488668"/>
            <a:ext cx="10871200" cy="369332"/>
          </a:xfrm>
          <a:prstGeom prst="rect">
            <a:avLst/>
          </a:prstGeom>
        </p:spPr>
        <p:txBody>
          <a:bodyPr wrap="square">
            <a:spAutoFit/>
          </a:bodyPr>
          <a:lstStyle/>
          <a:p>
            <a:pPr defTabSz="914400">
              <a:defRPr/>
            </a:pPr>
            <a:r>
              <a:rPr lang="en-US" sz="900" dirty="0">
                <a:solidFill>
                  <a:prstClr val="black"/>
                </a:solidFill>
                <a:cs typeface="Arial" panose="020B0604020202020204" pitchFamily="34" charset="0"/>
              </a:rPr>
              <a:t>Source: </a:t>
            </a:r>
            <a:r>
              <a:rPr lang="en-US" sz="900" dirty="0">
                <a:solidFill>
                  <a:srgbClr val="000000"/>
                </a:solidFill>
                <a:cs typeface="Arial" panose="020B0604020202020204" pitchFamily="34" charset="0"/>
              </a:rPr>
              <a:t>Prepared by </a:t>
            </a:r>
            <a:r>
              <a:rPr lang="en-US" sz="900" dirty="0">
                <a:solidFill>
                  <a:srgbClr val="000000"/>
                </a:solidFill>
                <a:cs typeface="Arial" panose="020B0604020202020204" pitchFamily="34" charset="0"/>
                <a:hlinkClick r:id="rId3"/>
              </a:rPr>
              <a:t>www.aidsdatahub.org</a:t>
            </a:r>
            <a:r>
              <a:rPr lang="en-US" sz="900" dirty="0">
                <a:solidFill>
                  <a:srgbClr val="000000"/>
                </a:solidFill>
                <a:cs typeface="Arial" panose="020B0604020202020204" pitchFamily="34" charset="0"/>
              </a:rPr>
              <a:t>  based on Global AIDS Monitoring; </a:t>
            </a:r>
            <a:r>
              <a:rPr lang="en-US" sz="900" dirty="0">
                <a:solidFill>
                  <a:prstClr val="black"/>
                </a:solidFill>
                <a:cs typeface="Arial" panose="020B0604020202020204" pitchFamily="34" charset="0"/>
              </a:rPr>
              <a:t>UNAIDS HIV Estimates 2023; </a:t>
            </a:r>
            <a:r>
              <a:rPr lang="en-US" sz="900" dirty="0" err="1">
                <a:solidFill>
                  <a:prstClr val="black"/>
                </a:solidFill>
                <a:cs typeface="Arial" panose="020B0604020202020204" pitchFamily="34" charset="0"/>
              </a:rPr>
              <a:t>Gangcuangco</a:t>
            </a:r>
            <a:r>
              <a:rPr lang="en-US" sz="900" dirty="0">
                <a:solidFill>
                  <a:prstClr val="black"/>
                </a:solidFill>
                <a:cs typeface="Arial" panose="020B0604020202020204" pitchFamily="34" charset="0"/>
              </a:rPr>
              <a:t> LMA, </a:t>
            </a:r>
            <a:r>
              <a:rPr lang="en-US" sz="900" dirty="0" err="1">
                <a:solidFill>
                  <a:prstClr val="black"/>
                </a:solidFill>
                <a:cs typeface="Arial" panose="020B0604020202020204" pitchFamily="34" charset="0"/>
              </a:rPr>
              <a:t>Eustaquio</a:t>
            </a:r>
            <a:r>
              <a:rPr lang="en-US" sz="900" dirty="0">
                <a:solidFill>
                  <a:prstClr val="black"/>
                </a:solidFill>
                <a:cs typeface="Arial" panose="020B0604020202020204" pitchFamily="34" charset="0"/>
              </a:rPr>
              <a:t> PC. The State of the HIV Epidemic in the Philippines: Progress and Challenges in 2023. Trop Med Infect Dis. 2023 Apr 30;8(5):258. </a:t>
            </a:r>
            <a:r>
              <a:rPr lang="en-US" sz="900" dirty="0" err="1">
                <a:solidFill>
                  <a:prstClr val="black"/>
                </a:solidFill>
                <a:cs typeface="Arial" panose="020B0604020202020204" pitchFamily="34" charset="0"/>
              </a:rPr>
              <a:t>doi</a:t>
            </a:r>
            <a:r>
              <a:rPr lang="en-US" sz="900" dirty="0">
                <a:solidFill>
                  <a:prstClr val="black"/>
                </a:solidFill>
                <a:cs typeface="Arial" panose="020B0604020202020204" pitchFamily="34" charset="0"/>
              </a:rPr>
              <a:t>: 10.3390/tropicalmed8050258. PMID: 37235306; PMCID: PMC10224495. and </a:t>
            </a:r>
            <a:r>
              <a:rPr lang="en-US" sz="900" kern="0" dirty="0">
                <a:solidFill>
                  <a:srgbClr val="000000"/>
                </a:solidFill>
                <a:ea typeface="Arial"/>
                <a:cs typeface="Arial" panose="020B0604020202020204" pitchFamily="34" charset="0"/>
                <a:sym typeface="Arial"/>
              </a:rPr>
              <a:t>Philippines AIDS registry reports</a:t>
            </a:r>
            <a:endParaRPr lang="en-GB" sz="900" dirty="0">
              <a:solidFill>
                <a:prstClr val="black"/>
              </a:solidFill>
              <a:cs typeface="Arial" panose="020B0604020202020204" pitchFamily="34" charset="0"/>
            </a:endParaRPr>
          </a:p>
        </p:txBody>
      </p:sp>
      <p:graphicFrame>
        <p:nvGraphicFramePr>
          <p:cNvPr id="6" name="Chart 5">
            <a:extLst>
              <a:ext uri="{FF2B5EF4-FFF2-40B4-BE49-F238E27FC236}">
                <a16:creationId xmlns:a16="http://schemas.microsoft.com/office/drawing/2014/main" id="{03B86C75-D9BE-4322-B516-5926E82EC342}"/>
              </a:ext>
            </a:extLst>
          </p:cNvPr>
          <p:cNvGraphicFramePr>
            <a:graphicFrameLocks noGrp="1"/>
          </p:cNvGraphicFramePr>
          <p:nvPr>
            <p:extLst>
              <p:ext uri="{D42A27DB-BD31-4B8C-83A1-F6EECF244321}">
                <p14:modId xmlns:p14="http://schemas.microsoft.com/office/powerpoint/2010/main" val="616560187"/>
              </p:ext>
            </p:extLst>
          </p:nvPr>
        </p:nvGraphicFramePr>
        <p:xfrm>
          <a:off x="1282700" y="2209800"/>
          <a:ext cx="9626600" cy="41481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76931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2000 - 2022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ACF3BBBE-BFC6-42C3-B800-4CC54567B4FA}"/>
              </a:ext>
            </a:extLst>
          </p:cNvPr>
          <p:cNvGraphicFramePr>
            <a:graphicFrameLocks noGrp="1"/>
          </p:cNvGraphicFramePr>
          <p:nvPr>
            <p:extLst>
              <p:ext uri="{D42A27DB-BD31-4B8C-83A1-F6EECF244321}">
                <p14:modId xmlns:p14="http://schemas.microsoft.com/office/powerpoint/2010/main" val="988635711"/>
              </p:ext>
            </p:extLst>
          </p:nvPr>
        </p:nvGraphicFramePr>
        <p:xfrm>
          <a:off x="1661160" y="2324099"/>
          <a:ext cx="88696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6643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40718270-01FD-49B6-B3A9-E84DB7535114}"/>
              </a:ext>
            </a:extLst>
          </p:cNvPr>
          <p:cNvGraphicFramePr>
            <a:graphicFrameLocks/>
          </p:cNvGraphicFramePr>
          <p:nvPr>
            <p:extLst>
              <p:ext uri="{D42A27DB-BD31-4B8C-83A1-F6EECF244321}">
                <p14:modId xmlns:p14="http://schemas.microsoft.com/office/powerpoint/2010/main" val="2079403469"/>
              </p:ext>
            </p:extLst>
          </p:nvPr>
        </p:nvGraphicFramePr>
        <p:xfrm>
          <a:off x="1095269" y="2365893"/>
          <a:ext cx="9474200" cy="36385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1">
            <a:extLst>
              <a:ext uri="{FF2B5EF4-FFF2-40B4-BE49-F238E27FC236}">
                <a16:creationId xmlns:a16="http://schemas.microsoft.com/office/drawing/2014/main" id="{5DBC1843-7E03-49FE-978E-A325C4552DCD}"/>
              </a:ext>
            </a:extLst>
          </p:cNvPr>
          <p:cNvSpPr txBox="1"/>
          <p:nvPr/>
        </p:nvSpPr>
        <p:spPr>
          <a:xfrm>
            <a:off x="6705600" y="5974087"/>
            <a:ext cx="3533986" cy="332000"/>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Number of people on ART who received a viral load test in the past year and have viral load of &lt;1000 copies/ml</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537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00000000-0008-0000-1600-000002000000}"/>
              </a:ext>
            </a:extLst>
          </p:cNvPr>
          <p:cNvGraphicFramePr>
            <a:graphicFrameLocks/>
          </p:cNvGraphicFramePr>
          <p:nvPr>
            <p:extLst>
              <p:ext uri="{D42A27DB-BD31-4B8C-83A1-F6EECF244321}">
                <p14:modId xmlns:p14="http://schemas.microsoft.com/office/powerpoint/2010/main" val="2562346727"/>
              </p:ext>
            </p:extLst>
          </p:nvPr>
        </p:nvGraphicFramePr>
        <p:xfrm>
          <a:off x="2057400" y="2190277"/>
          <a:ext cx="80772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19188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sp>
        <p:nvSpPr>
          <p:cNvPr id="4" name="TextBox 21">
            <a:extLst>
              <a:ext uri="{FF2B5EF4-FFF2-40B4-BE49-F238E27FC236}">
                <a16:creationId xmlns:a16="http://schemas.microsoft.com/office/drawing/2014/main" id="{8AE04AAD-091A-4A4B-9100-8E0BF09D7222}"/>
              </a:ext>
            </a:extLst>
          </p:cNvPr>
          <p:cNvSpPr txBox="1"/>
          <p:nvPr/>
        </p:nvSpPr>
        <p:spPr>
          <a:xfrm>
            <a:off x="6248400" y="5867400"/>
            <a:ext cx="4226329" cy="21486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 Estimated number of women living with HIV who delivered within the past 12 months </a:t>
            </a:r>
            <a:endParaRPr kumimoji="0" lang="en-GB" sz="8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E08B67FF-A218-45B1-BD53-036F3EDBFFFB}"/>
              </a:ext>
            </a:extLst>
          </p:cNvPr>
          <p:cNvGraphicFramePr>
            <a:graphicFrameLocks/>
          </p:cNvGraphicFramePr>
          <p:nvPr>
            <p:extLst>
              <p:ext uri="{D42A27DB-BD31-4B8C-83A1-F6EECF244321}">
                <p14:modId xmlns:p14="http://schemas.microsoft.com/office/powerpoint/2010/main" val="846303415"/>
              </p:ext>
            </p:extLst>
          </p:nvPr>
        </p:nvGraphicFramePr>
        <p:xfrm>
          <a:off x="1518920" y="2351881"/>
          <a:ext cx="9154160" cy="3515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12878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15"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10676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9984432" y="4356430"/>
            <a:ext cx="9006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9" name="TextBox 152">
            <a:extLst>
              <a:ext uri="{FF2B5EF4-FFF2-40B4-BE49-F238E27FC236}">
                <a16:creationId xmlns:a16="http://schemas.microsoft.com/office/drawing/2014/main" id="{FD47DDD5-E36A-4324-B55E-34802AFAC673}"/>
              </a:ext>
            </a:extLst>
          </p:cNvPr>
          <p:cNvSpPr txBox="1"/>
          <p:nvPr/>
        </p:nvSpPr>
        <p:spPr>
          <a:xfrm>
            <a:off x="7797386" y="5271141"/>
            <a:ext cx="1371708" cy="336061"/>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adolescents &lt;16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yr</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2AD28309-9F66-07C7-197C-DD399AA3FBCE}"/>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29264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ED532AC-182C-4D17-8F62-BCD23D6BF88C}" type="slidenum">
              <a:rPr lang="th-TH" smtClean="0">
                <a:solidFill>
                  <a:prstClr val="black">
                    <a:tint val="75000"/>
                  </a:prstClr>
                </a:solidFill>
              </a:rPr>
              <a:pPr>
                <a:defRPr/>
              </a:pPr>
              <a:t>59</a:t>
            </a:fld>
            <a:endParaRPr lang="th-TH" dirty="0">
              <a:solidFill>
                <a:prstClr val="black">
                  <a:tint val="75000"/>
                </a:prstClr>
              </a:solidFill>
            </a:endParaRPr>
          </a:p>
        </p:txBody>
      </p:sp>
      <p:sp>
        <p:nvSpPr>
          <p:cNvPr id="141315" name="Rectangle 2"/>
          <p:cNvSpPr txBox="1">
            <a:spLocks noChangeArrowheads="1"/>
          </p:cNvSpPr>
          <p:nvPr/>
        </p:nvSpPr>
        <p:spPr bwMode="auto">
          <a:xfrm>
            <a:off x="1981200" y="19050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0" tIns="45576" rIns="91140" bIns="45576"/>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fontAlgn="base" hangingPunct="1">
              <a:spcBef>
                <a:spcPct val="20000"/>
              </a:spcBef>
              <a:spcAft>
                <a:spcPct val="0"/>
              </a:spcAft>
            </a:pPr>
            <a:r>
              <a:rPr lang="en-US" sz="4000" dirty="0">
                <a:solidFill>
                  <a:srgbClr val="C00000"/>
                </a:solidFill>
              </a:rPr>
              <a:t>THANK YOU</a:t>
            </a:r>
          </a:p>
          <a:p>
            <a:pPr algn="ctr" eaLnBrk="1" fontAlgn="base" hangingPunct="1">
              <a:spcBef>
                <a:spcPct val="20000"/>
              </a:spcBef>
              <a:spcAft>
                <a:spcPct val="0"/>
              </a:spcAft>
            </a:pPr>
            <a:endParaRPr lang="en-US" sz="4000" dirty="0">
              <a:solidFill>
                <a:srgbClr val="C00000"/>
              </a:solidFill>
            </a:endParaRPr>
          </a:p>
          <a:p>
            <a:pPr algn="ctr" eaLnBrk="1" fontAlgn="base" hangingPunct="1">
              <a:spcBef>
                <a:spcPct val="20000"/>
              </a:spcBef>
              <a:spcAft>
                <a:spcPct val="0"/>
              </a:spcAft>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fontAlgn="base" hangingPunct="1">
              <a:spcBef>
                <a:spcPct val="20000"/>
              </a:spcBef>
              <a:spcAft>
                <a:spcPct val="0"/>
              </a:spcAft>
            </a:pPr>
            <a:endParaRPr lang="en-US" u="sng" dirty="0">
              <a:solidFill>
                <a:srgbClr val="C00000"/>
              </a:solidFill>
            </a:endParaRPr>
          </a:p>
          <a:p>
            <a:pPr algn="ctr" eaLnBrk="1" fontAlgn="base" hangingPunct="1">
              <a:spcBef>
                <a:spcPct val="20000"/>
              </a:spcBef>
              <a:spcAft>
                <a:spcPct val="0"/>
              </a:spcAft>
            </a:pPr>
            <a:endParaRPr lang="en-US" sz="1000" i="1" dirty="0">
              <a:solidFill>
                <a:srgbClr val="C00000"/>
              </a:solidFill>
            </a:endParaRPr>
          </a:p>
          <a:p>
            <a:pPr algn="ctr" eaLnBrk="1" fontAlgn="base" hangingPunct="1">
              <a:spcBef>
                <a:spcPct val="20000"/>
              </a:spcBef>
              <a:spcAft>
                <a:spcPct val="0"/>
              </a:spcAft>
            </a:pPr>
            <a:endParaRPr lang="en-US" sz="1000" i="1" dirty="0">
              <a:solidFill>
                <a:srgbClr val="C00000"/>
              </a:solidFill>
            </a:endParaRPr>
          </a:p>
          <a:p>
            <a:pPr algn="ctr" eaLnBrk="1" fontAlgn="base" hangingPunct="1">
              <a:spcBef>
                <a:spcPct val="20000"/>
              </a:spcBef>
              <a:spcAft>
                <a:spcPct val="0"/>
              </a:spcAft>
            </a:pPr>
            <a:endParaRPr lang="en-US" sz="1000" i="1" dirty="0">
              <a:solidFill>
                <a:srgbClr val="C00000"/>
              </a:solidFill>
            </a:endParaRPr>
          </a:p>
          <a:p>
            <a:pPr algn="ctr" eaLnBrk="1" fontAlgn="base" hangingPunct="1">
              <a:spcBef>
                <a:spcPct val="20000"/>
              </a:spcBef>
              <a:spcAft>
                <a:spcPct val="0"/>
              </a:spcAft>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fontAlgn="base" hangingPunct="1">
              <a:spcBef>
                <a:spcPct val="20000"/>
              </a:spcBef>
              <a:spcAft>
                <a:spcPct val="0"/>
              </a:spcAft>
            </a:pPr>
            <a:endParaRPr lang="en-US" sz="3200" dirty="0">
              <a:solidFill>
                <a:srgbClr val="C00000"/>
              </a:solidFill>
            </a:endParaRPr>
          </a:p>
        </p:txBody>
      </p:sp>
    </p:spTree>
    <p:extLst>
      <p:ext uri="{BB962C8B-B14F-4D97-AF65-F5344CB8AC3E}">
        <p14:creationId xmlns:p14="http://schemas.microsoft.com/office/powerpoint/2010/main" val="15005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75D3FE5B-73CE-411B-96D2-DC299BC7C250}"/>
              </a:ext>
            </a:extLst>
          </p:cNvPr>
          <p:cNvGraphicFramePr>
            <a:graphicFrameLocks/>
          </p:cNvGraphicFramePr>
          <p:nvPr>
            <p:extLst>
              <p:ext uri="{D42A27DB-BD31-4B8C-83A1-F6EECF244321}">
                <p14:modId xmlns:p14="http://schemas.microsoft.com/office/powerpoint/2010/main" val="939154731"/>
              </p:ext>
            </p:extLst>
          </p:nvPr>
        </p:nvGraphicFramePr>
        <p:xfrm>
          <a:off x="1203960" y="2295194"/>
          <a:ext cx="97840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97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5E39-FA79-61C2-18A1-69C5BFBF31F7}"/>
              </a:ext>
            </a:extLst>
          </p:cNvPr>
          <p:cNvSpPr>
            <a:spLocks noGrp="1"/>
          </p:cNvSpPr>
          <p:nvPr>
            <p:ph type="title"/>
          </p:nvPr>
        </p:nvSpPr>
        <p:spPr/>
        <p:txBody>
          <a:bodyPr/>
          <a:lstStyle/>
          <a:p>
            <a:r>
              <a:rPr lang="en-US" dirty="0"/>
              <a:t>Trend and percent increase in new HIV infections, 2010-2022</a:t>
            </a:r>
          </a:p>
        </p:txBody>
      </p:sp>
      <p:sp>
        <p:nvSpPr>
          <p:cNvPr id="3" name="Slide Number Placeholder 2">
            <a:extLst>
              <a:ext uri="{FF2B5EF4-FFF2-40B4-BE49-F238E27FC236}">
                <a16:creationId xmlns:a16="http://schemas.microsoft.com/office/drawing/2014/main" id="{D35510C1-D979-5EC2-CD30-B410A25C670B}"/>
              </a:ext>
            </a:extLst>
          </p:cNvPr>
          <p:cNvSpPr>
            <a:spLocks noGrp="1"/>
          </p:cNvSpPr>
          <p:nvPr>
            <p:ph type="sldNum" sz="quarter" idx="10"/>
          </p:nvPr>
        </p:nvSpPr>
        <p:spPr/>
        <p:txBody>
          <a:bodyPr/>
          <a:lstStyle/>
          <a:p>
            <a:pPr marL="0" marR="0" lvl="0" indent="0" algn="r" defTabSz="911525" rtl="0" eaLnBrk="1" fontAlgn="auto" latinLnBrk="0" hangingPunct="1">
              <a:lnSpc>
                <a:spcPct val="100000"/>
              </a:lnSpc>
              <a:spcBef>
                <a:spcPts val="0"/>
              </a:spcBef>
              <a:spcAft>
                <a:spcPts val="0"/>
              </a:spcAft>
              <a:buClrTx/>
              <a:buSzTx/>
              <a:buFontTx/>
              <a:buNone/>
              <a:tabLst/>
              <a:defRPr/>
            </a:pPr>
            <a:fld id="{8800C79D-0615-AF41-9AB4-7D5AEAE4FA5F}" type="slidenum">
              <a:rPr kumimoji="0" lang="th-TH" sz="1200" b="0" i="0" u="none" strike="noStrike" kern="1200" cap="none" spc="0" normalizeH="0" baseline="0" noProof="0" smtClean="0">
                <a:ln>
                  <a:noFill/>
                </a:ln>
                <a:solidFill>
                  <a:srgbClr val="898989"/>
                </a:solidFill>
                <a:effectLst/>
                <a:uLnTx/>
                <a:uFillTx/>
                <a:latin typeface="Arial"/>
                <a:ea typeface="+mn-ea"/>
                <a:cs typeface="Cordia New" panose="020B0304020202020204" pitchFamily="34" charset="-34"/>
              </a:rPr>
              <a:pPr marL="0" marR="0" lvl="0" indent="0" algn="r" defTabSz="911525"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a:ln>
                <a:noFill/>
              </a:ln>
              <a:solidFill>
                <a:srgbClr val="898989"/>
              </a:solidFill>
              <a:effectLst/>
              <a:uLnTx/>
              <a:uFillTx/>
              <a:latin typeface="Arial"/>
              <a:ea typeface="+mn-ea"/>
              <a:cs typeface="Cordia New" panose="020B0304020202020204" pitchFamily="34" charset="-34"/>
            </a:endParaRPr>
          </a:p>
        </p:txBody>
      </p:sp>
      <p:sp>
        <p:nvSpPr>
          <p:cNvPr id="5" name="Rectangle 4">
            <a:extLst>
              <a:ext uri="{FF2B5EF4-FFF2-40B4-BE49-F238E27FC236}">
                <a16:creationId xmlns:a16="http://schemas.microsoft.com/office/drawing/2014/main" id="{FB1426EF-46A3-76E8-65CB-60D6505C745F}"/>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(2023). UNAIDS HIV estimates 2023</a:t>
            </a:r>
          </a:p>
        </p:txBody>
      </p:sp>
      <p:graphicFrame>
        <p:nvGraphicFramePr>
          <p:cNvPr id="6" name="Chart 5">
            <a:extLst>
              <a:ext uri="{FF2B5EF4-FFF2-40B4-BE49-F238E27FC236}">
                <a16:creationId xmlns:a16="http://schemas.microsoft.com/office/drawing/2014/main" id="{ADEC288E-AEFC-410A-80D6-E7A0185C7352}"/>
              </a:ext>
            </a:extLst>
          </p:cNvPr>
          <p:cNvGraphicFramePr>
            <a:graphicFrameLocks/>
          </p:cNvGraphicFramePr>
          <p:nvPr>
            <p:extLst>
              <p:ext uri="{D42A27DB-BD31-4B8C-83A1-F6EECF244321}">
                <p14:modId xmlns:p14="http://schemas.microsoft.com/office/powerpoint/2010/main" val="4199338094"/>
              </p:ext>
            </p:extLst>
          </p:nvPr>
        </p:nvGraphicFramePr>
        <p:xfrm>
          <a:off x="1143000" y="2329061"/>
          <a:ext cx="9220200" cy="39846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534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284128" y="1553400"/>
            <a:ext cx="8402672" cy="504000"/>
          </a:xfrm>
          <a:prstGeom prst="rect">
            <a:avLst/>
          </a:prstGeom>
          <a:noFill/>
          <a:ln>
            <a:noFill/>
          </a:ln>
        </p:spPr>
        <p:txBody>
          <a:bodyPr spcFirstLastPara="1" wrap="square" lIns="91125" tIns="45555" rIns="91125" bIns="45555" anchor="t" anchorCtr="0">
            <a:noAutofit/>
          </a:bodyPr>
          <a:lstStyle/>
          <a:p>
            <a:r>
              <a:rPr lang="en-US" dirty="0"/>
              <a:t>Key population size estimates, 2022</a:t>
            </a:r>
            <a:endParaRPr dirty="0"/>
          </a:p>
        </p:txBody>
      </p:sp>
      <p:sp>
        <p:nvSpPr>
          <p:cNvPr id="529" name="Google Shape;529;p85"/>
          <p:cNvSpPr txBox="1">
            <a:spLocks noGrp="1"/>
          </p:cNvSpPr>
          <p:nvPr>
            <p:ph type="sldNum" idx="12"/>
          </p:nvPr>
        </p:nvSpPr>
        <p:spPr>
          <a:xfrm>
            <a:off x="9667876" y="6358058"/>
            <a:ext cx="542925" cy="365125"/>
          </a:xfrm>
          <a:prstGeom prst="rect">
            <a:avLst/>
          </a:prstGeom>
          <a:noFill/>
          <a:ln>
            <a:noFill/>
          </a:ln>
        </p:spPr>
        <p:txBody>
          <a:bodyPr spcFirstLastPara="1" wrap="square" lIns="91125" tIns="45555" rIns="91125" bIns="45555" anchor="b" anchorCtr="0">
            <a:noAutofit/>
          </a:bodyPr>
          <a:lstStyle/>
          <a:p>
            <a:pPr>
              <a:buClr>
                <a:srgbClr val="000000"/>
              </a:buClr>
              <a:defRPr/>
            </a:pPr>
            <a:fld id="{00000000-1234-1234-1234-123412341234}" type="slidenum">
              <a:rPr lang="en-US" kern="0">
                <a:solidFill>
                  <a:srgbClr val="888888"/>
                </a:solidFill>
              </a:rPr>
              <a:pPr>
                <a:buClr>
                  <a:srgbClr val="000000"/>
                </a:buClr>
                <a:defRPr/>
              </a:pPr>
              <a:t>8</a:t>
            </a:fld>
            <a:endParaRPr kern="0">
              <a:solidFill>
                <a:srgbClr val="888888"/>
              </a:solidFill>
            </a:endParaRPr>
          </a:p>
        </p:txBody>
      </p:sp>
      <p:graphicFrame>
        <p:nvGraphicFramePr>
          <p:cNvPr id="531" name="Google Shape;531;p85"/>
          <p:cNvGraphicFramePr/>
          <p:nvPr>
            <p:extLst>
              <p:ext uri="{D42A27DB-BD31-4B8C-83A1-F6EECF244321}">
                <p14:modId xmlns:p14="http://schemas.microsoft.com/office/powerpoint/2010/main" val="3141590667"/>
              </p:ext>
            </p:extLst>
          </p:nvPr>
        </p:nvGraphicFramePr>
        <p:xfrm>
          <a:off x="2028400" y="2289979"/>
          <a:ext cx="7979646" cy="3438527"/>
        </p:xfrm>
        <a:graphic>
          <a:graphicData uri="http://schemas.openxmlformats.org/drawingml/2006/table">
            <a:tbl>
              <a:tblPr>
                <a:noFill/>
              </a:tblPr>
              <a:tblGrid>
                <a:gridCol w="3564263">
                  <a:extLst>
                    <a:ext uri="{9D8B030D-6E8A-4147-A177-3AD203B41FA5}">
                      <a16:colId xmlns:a16="http://schemas.microsoft.com/office/drawing/2014/main" val="20000"/>
                    </a:ext>
                  </a:extLst>
                </a:gridCol>
                <a:gridCol w="2068671">
                  <a:extLst>
                    <a:ext uri="{9D8B030D-6E8A-4147-A177-3AD203B41FA5}">
                      <a16:colId xmlns:a16="http://schemas.microsoft.com/office/drawing/2014/main" val="20001"/>
                    </a:ext>
                  </a:extLst>
                </a:gridCol>
                <a:gridCol w="2346712">
                  <a:extLst>
                    <a:ext uri="{9D8B030D-6E8A-4147-A177-3AD203B41FA5}">
                      <a16:colId xmlns:a16="http://schemas.microsoft.com/office/drawing/2014/main" val="20002"/>
                    </a:ext>
                  </a:extLst>
                </a:gridCol>
              </a:tblGrid>
              <a:tr h="529423">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4144">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3899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dirty="0"/>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7 300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57682">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Sex workers (FSW &amp; MSW)</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231 400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04144">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692 900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41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a:solidFill>
                            <a:srgbClr val="000000"/>
                          </a:solidFill>
                          <a:latin typeface="+mn-lt"/>
                          <a:ea typeface="Arial"/>
                          <a:cs typeface="Arial"/>
                          <a:sym typeface="Arial"/>
                        </a:rPr>
                        <a:t>Transgender people (TG)</a:t>
                      </a: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28575"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i="0" u="none" strike="noStrike" cap="none" dirty="0">
                          <a:solidFill>
                            <a:srgbClr val="000000"/>
                          </a:solidFill>
                          <a:latin typeface="+mn-lt"/>
                          <a:ea typeface="Arial"/>
                          <a:cs typeface="Arial"/>
                          <a:sym typeface="Arial"/>
                        </a:rPr>
                        <a:t>206 900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28575"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28575"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3633346"/>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112063" y="6540501"/>
            <a:ext cx="8534400" cy="233810"/>
          </a:xfrm>
          <a:prstGeom prst="rect">
            <a:avLst/>
          </a:prstGeom>
          <a:noFill/>
          <a:ln>
            <a:noFill/>
          </a:ln>
        </p:spPr>
        <p:txBody>
          <a:bodyPr spcFirstLastPara="1" wrap="square" lIns="91125" tIns="45555" rIns="91125" bIns="45555"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44732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key populations, 2007-2018</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9</a:t>
            </a:fld>
            <a:endParaRPr lang="th-TH" dirty="0">
              <a:solidFill>
                <a:prstClr val="black">
                  <a:tint val="75000"/>
                </a:prstClr>
              </a:solidFill>
            </a:endParaRPr>
          </a:p>
        </p:txBody>
      </p:sp>
      <p:sp>
        <p:nvSpPr>
          <p:cNvPr id="6" name="TextBox 1"/>
          <p:cNvSpPr txBox="1"/>
          <p:nvPr/>
        </p:nvSpPr>
        <p:spPr>
          <a:xfrm>
            <a:off x="24582" y="6516542"/>
            <a:ext cx="8814618" cy="341458"/>
          </a:xfrm>
          <a:prstGeom prst="rect">
            <a:avLst/>
          </a:prstGeom>
        </p:spPr>
        <p:txBody>
          <a:bodyPr wrap="square" lIns="91140" tIns="45576" rIns="91140" bIns="4557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Integrated HIV Behavioral and Serologic Surveillance (IHBSS) 2007-2015; Global AIDS Monitoring (GAM)</a:t>
            </a:r>
          </a:p>
        </p:txBody>
      </p:sp>
      <p:graphicFrame>
        <p:nvGraphicFramePr>
          <p:cNvPr id="7" name="Chart 6"/>
          <p:cNvGraphicFramePr>
            <a:graphicFrameLocks noGrp="1"/>
          </p:cNvGraphicFramePr>
          <p:nvPr>
            <p:extLst>
              <p:ext uri="{D42A27DB-BD31-4B8C-83A1-F6EECF244321}">
                <p14:modId xmlns:p14="http://schemas.microsoft.com/office/powerpoint/2010/main" val="684365336"/>
              </p:ext>
            </p:extLst>
          </p:nvPr>
        </p:nvGraphicFramePr>
        <p:xfrm>
          <a:off x="1752600" y="2057400"/>
          <a:ext cx="8686800" cy="4105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9799219"/>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36297</TotalTime>
  <Words>4160</Words>
  <Application>Microsoft Office PowerPoint</Application>
  <PresentationFormat>Widescreen</PresentationFormat>
  <Paragraphs>427</Paragraphs>
  <Slides>59</Slides>
  <Notes>45</Notes>
  <HiddenSlides>0</HiddenSlides>
  <MMClips>0</MMClips>
  <ScaleCrop>false</ScaleCrop>
  <HeadingPairs>
    <vt:vector size="6" baseType="variant">
      <vt:variant>
        <vt:lpstr>Fonts Used</vt:lpstr>
      </vt:variant>
      <vt:variant>
        <vt:i4>8</vt:i4>
      </vt:variant>
      <vt:variant>
        <vt:lpstr>Theme</vt:lpstr>
      </vt:variant>
      <vt:variant>
        <vt:i4>19</vt:i4>
      </vt:variant>
      <vt:variant>
        <vt:lpstr>Slide Titles</vt:lpstr>
      </vt:variant>
      <vt:variant>
        <vt:i4>59</vt:i4>
      </vt:variant>
    </vt:vector>
  </HeadingPairs>
  <TitlesOfParts>
    <vt:vector size="86" baseType="lpstr">
      <vt:lpstr>ＭＳ Ｐゴシック</vt:lpstr>
      <vt:lpstr>Angsana New</vt:lpstr>
      <vt:lpstr>Arial</vt:lpstr>
      <vt:lpstr>Arial Narrow</vt:lpstr>
      <vt:lpstr>Arial Nova</vt:lpstr>
      <vt:lpstr>Calibri</vt:lpstr>
      <vt:lpstr>Cordia New</vt:lpstr>
      <vt:lpstr>Times New Roman</vt:lpstr>
      <vt:lpstr>1_Cover Design</vt:lpstr>
      <vt:lpstr>2_Cover Design</vt:lpstr>
      <vt:lpstr>Layout</vt:lpstr>
      <vt:lpstr>1_Layout</vt:lpstr>
      <vt:lpstr>2_Layout</vt:lpstr>
      <vt:lpstr>6_Layout</vt:lpstr>
      <vt:lpstr>2_Layout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12_Layout with Latest!</vt:lpstr>
      <vt:lpstr>10_Layout</vt:lpstr>
      <vt:lpstr>3_Layout</vt:lpstr>
      <vt:lpstr>4_Layout</vt:lpstr>
      <vt:lpstr>Philippines</vt:lpstr>
      <vt:lpstr>CONTENT</vt:lpstr>
      <vt:lpstr>BASIC SOCIO-DEMOGRAPHIC INDICATORS</vt:lpstr>
      <vt:lpstr>HIV prevalence and  epidemiology </vt:lpstr>
      <vt:lpstr>Estimated people living with HIV, new HIV infections and AIDS-related deaths, 1990-2022</vt:lpstr>
      <vt:lpstr>Estimated number of adults (15+) living with HIV and women (15+) living with HIV, 1990-2022</vt:lpstr>
      <vt:lpstr>Trend and percent increase in new HIV infections, 2010-2022</vt:lpstr>
      <vt:lpstr>Key population size estimates, 2022</vt:lpstr>
      <vt:lpstr>HIV prevalence among key populations, 2007-2018 </vt:lpstr>
      <vt:lpstr>HIV prevalence among key populations, 2015-2018 </vt:lpstr>
      <vt:lpstr>HIV prevalence among key populations, 2015-2018 </vt:lpstr>
      <vt:lpstr>HIV prevalence among key populations by age group, 2015-2018 </vt:lpstr>
      <vt:lpstr>High HIV prevalence among key populations in selected cities, 2015-2018</vt:lpstr>
      <vt:lpstr>HIV prevalence among males who have sex with males in selected cities, 2007-2018 </vt:lpstr>
      <vt:lpstr>HIV prevalence among  males who have sex with males by age group,  2011-2018</vt:lpstr>
      <vt:lpstr>HIV prevalence among PWID in selected geographical locations, 2005-2015</vt:lpstr>
      <vt:lpstr>Syphilis prevalence among key populations in selected cities, 2015-2018</vt:lpstr>
      <vt:lpstr>Syphilis prevalence among males and transgender women who have sex with males (M/TSM) by city, 2018</vt:lpstr>
      <vt:lpstr>Syphilis prevalence among FSWs by city, 2018</vt:lpstr>
      <vt:lpstr>Hepatitis B prevalence among males and transgender women who have sex with males (M/TSM) by city, 2018</vt:lpstr>
      <vt:lpstr>Hepatitis B prevalence among FSWs by city, 2018</vt:lpstr>
      <vt:lpstr>Distribution of reported HIV cases by mode of transmission, May 2023</vt:lpstr>
      <vt:lpstr>Risk behaviours </vt:lpstr>
      <vt:lpstr>Proportion of key populations who reported condom use at last sex, 2007-2018 </vt:lpstr>
      <vt:lpstr>Proportion of FSW who reported condom use behaviors with their clients, 2018  </vt:lpstr>
      <vt:lpstr>Condom use among female sex workers is initiated a few years after their sexual debut  </vt:lpstr>
      <vt:lpstr>Proportion of FSW who reported condom at last sex, by partner type and  by city, 2015   </vt:lpstr>
      <vt:lpstr>Proportion of males and transgender women who have sex with males (M/TSM) who reported their condom use behaviors, 2018  </vt:lpstr>
      <vt:lpstr>Proportion of males and transgender women who have sex with males (M/TSM) who reported condom use in the last 12 months by partner type, 2018  </vt:lpstr>
      <vt:lpstr>Proportion of MSM who reported condom use at last sex with a male partner, by age group, 2013 - 2018  </vt:lpstr>
      <vt:lpstr>Proportion of PWID who reported condom use at last sex by partner type and city, 2015   </vt:lpstr>
      <vt:lpstr>Proportion of male entertainment establishment workers who reported condom use at last sex by partner type and by city, 2015    </vt:lpstr>
      <vt:lpstr>Proportion of transgender women who reported condom use at last sex, 2018     </vt:lpstr>
      <vt:lpstr>Proportion of PWID who reported using sterile injecting equipment at the last time that they injected, 2007-2015 </vt:lpstr>
      <vt:lpstr>Overlapping risk behaviors: Proportion of key populations with reported drug use behaviors in the last 12 months, 2015-2018</vt:lpstr>
      <vt:lpstr>Proportion of males and transgender women who have sex with males (M/TSM) who engaged in transactional sex, by age group, 2018</vt:lpstr>
      <vt:lpstr>Proportion of males and transgender women who have sex with males (M/TSM) who engaged in transactional sex in the last year, selected cities, 2018</vt:lpstr>
      <vt:lpstr>Proportion of males and transgender women who have sex with males (M/TSM) who reported condom use with their sex partners in the last 12 months, 2018</vt:lpstr>
      <vt:lpstr>Median number of sexual partners reported among surveyed key populations, 2015-2018</vt:lpstr>
      <vt:lpstr>Median number of sex partners in the last 12 months among males and transgender women who have sex with males (M/TSM), by city, 2018</vt:lpstr>
      <vt:lpstr>Median number of sex partners in the last month among FSW, by city, 2018</vt:lpstr>
      <vt:lpstr>Proportion of young women (15-24) who had premarital sex in the past  12 months, and used condom at last sex by age group and residence, 2017 </vt:lpstr>
      <vt:lpstr>Vulnerability and  HIV knowledge</vt:lpstr>
      <vt:lpstr>Proportion of key populations with comprehensive HIV knowledge, 2011-2018  </vt:lpstr>
      <vt:lpstr>Proportion of key populations with comprehensive HIV knowledge, selected cities, 2015-2018 </vt:lpstr>
      <vt:lpstr>HIV expenditure </vt:lpstr>
      <vt:lpstr>AIDS financing, 2022 </vt:lpstr>
      <vt:lpstr>National response </vt:lpstr>
      <vt:lpstr>Proportion of key populations reached with HIV prevention programmes, 2007-2018 </vt:lpstr>
      <vt:lpstr>Proportion of key populations who received an HIV test in the last 12 months and knew their results, 2007-2018  </vt:lpstr>
      <vt:lpstr>Proportion of key populations who received an HIV test in the last 12 months, selected cities, 2015 -2018</vt:lpstr>
      <vt:lpstr>HIV testing coverage among MSM and TG women by age, 2018</vt:lpstr>
      <vt:lpstr>Number of ART sites and people on ART, 2004 - 2022</vt:lpstr>
      <vt:lpstr>ART scale-up, 2000 - 2022</vt:lpstr>
      <vt:lpstr>Treatment cascade, 2022</vt:lpstr>
      <vt:lpstr>HIV testing and treatment cascade, 2022</vt:lpstr>
      <vt:lpstr>PMTCT cascade, 2022</vt:lpstr>
      <vt:lpstr>Punitive and discriminatory laws, 2022</vt:lpstr>
      <vt:lpstr>PowerPoint Presentation</vt:lpstr>
    </vt:vector>
  </TitlesOfParts>
  <Manager/>
  <Company/>
  <LinksUpToDate>false</LinksUpToDate>
  <SharedDoc>false</SharedDoc>
  <HyperlinkBase>https://www.aidsdatahub.org/resource/philippines-country-slides-2019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Philippines Country Slides 2019</dc:title>
  <dc:subject>Get an overview of the HIV/AIDS situation in the Philippines.</dc:subject>
  <dc:creator>HIV/AIDS Data Hub for the Asia-Pacific</dc:creator>
  <cp:keywords>hiv, aids, socio-demographic indicators, prevalence, epidemiology, risk behaviors, vulnerability, hiv knowledge, national response</cp:keywords>
  <dc:description/>
  <cp:lastModifiedBy>SHWE, Ye Yu</cp:lastModifiedBy>
  <cp:revision>1381</cp:revision>
  <cp:lastPrinted>2014-02-20T07:16:03Z</cp:lastPrinted>
  <dcterms:created xsi:type="dcterms:W3CDTF">2013-01-31T02:09:13Z</dcterms:created>
  <dcterms:modified xsi:type="dcterms:W3CDTF">2024-03-24T14:03:33Z</dcterms:modified>
  <cp:category/>
</cp:coreProperties>
</file>