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8.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11.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drawings/drawing2.xml" ContentType="application/vnd.openxmlformats-officedocument.drawingml.chartshapes+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notesSlides/notesSlide12.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13.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14.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15.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6.xml" ContentType="application/vnd.openxmlformats-officedocument.themeOverride+xml"/>
  <Override PartName="/ppt/notesSlides/notesSlide16.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17.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notesSlides/notesSlide18.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 id="2147484267" r:id="rId2"/>
    <p:sldMasterId id="2147484270" r:id="rId3"/>
    <p:sldMasterId id="2147484279" r:id="rId4"/>
    <p:sldMasterId id="2147484288" r:id="rId5"/>
    <p:sldMasterId id="2147484291" r:id="rId6"/>
    <p:sldMasterId id="2147484301" r:id="rId7"/>
    <p:sldMasterId id="2147484320" r:id="rId8"/>
    <p:sldMasterId id="2147484340" r:id="rId9"/>
    <p:sldMasterId id="2147484349" r:id="rId10"/>
    <p:sldMasterId id="2147484438" r:id="rId11"/>
    <p:sldMasterId id="2147484448" r:id="rId12"/>
  </p:sldMasterIdLst>
  <p:notesMasterIdLst>
    <p:notesMasterId r:id="rId50"/>
  </p:notesMasterIdLst>
  <p:handoutMasterIdLst>
    <p:handoutMasterId r:id="rId51"/>
  </p:handoutMasterIdLst>
  <p:sldIdLst>
    <p:sldId id="405" r:id="rId13"/>
    <p:sldId id="392" r:id="rId14"/>
    <p:sldId id="2963" r:id="rId15"/>
    <p:sldId id="2147375459" r:id="rId16"/>
    <p:sldId id="2147375458" r:id="rId17"/>
    <p:sldId id="2147375449" r:id="rId18"/>
    <p:sldId id="2958" r:id="rId19"/>
    <p:sldId id="2959" r:id="rId20"/>
    <p:sldId id="2960" r:id="rId21"/>
    <p:sldId id="2961" r:id="rId22"/>
    <p:sldId id="2962" r:id="rId23"/>
    <p:sldId id="426" r:id="rId24"/>
    <p:sldId id="403" r:id="rId25"/>
    <p:sldId id="461" r:id="rId26"/>
    <p:sldId id="427" r:id="rId27"/>
    <p:sldId id="2099" r:id="rId28"/>
    <p:sldId id="453" r:id="rId29"/>
    <p:sldId id="406" r:id="rId30"/>
    <p:sldId id="460" r:id="rId31"/>
    <p:sldId id="410" r:id="rId32"/>
    <p:sldId id="402" r:id="rId33"/>
    <p:sldId id="2147375466" r:id="rId34"/>
    <p:sldId id="409" r:id="rId35"/>
    <p:sldId id="411" r:id="rId36"/>
    <p:sldId id="414" r:id="rId37"/>
    <p:sldId id="417" r:id="rId38"/>
    <p:sldId id="418" r:id="rId39"/>
    <p:sldId id="2118" r:id="rId40"/>
    <p:sldId id="2147375469" r:id="rId41"/>
    <p:sldId id="2147375470" r:id="rId42"/>
    <p:sldId id="2147375471" r:id="rId43"/>
    <p:sldId id="2147375461" r:id="rId44"/>
    <p:sldId id="424" r:id="rId45"/>
    <p:sldId id="421" r:id="rId46"/>
    <p:sldId id="2147375472" r:id="rId47"/>
    <p:sldId id="423" r:id="rId48"/>
    <p:sldId id="425" r:id="rId49"/>
  </p:sldIdLst>
  <p:sldSz cx="12192000" cy="6858000"/>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400"/>
    <a:srgbClr val="FF9900"/>
    <a:srgbClr val="FFFFFF"/>
    <a:srgbClr val="FF29FF"/>
    <a:srgbClr val="FF66FF"/>
    <a:srgbClr val="0099FF"/>
    <a:srgbClr val="43B3FF"/>
    <a:srgbClr val="33CCCC"/>
    <a:srgbClr val="FF99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22" autoAdjust="0"/>
    <p:restoredTop sz="86801" autoAdjust="0"/>
  </p:normalViewPr>
  <p:slideViewPr>
    <p:cSldViewPr>
      <p:cViewPr varScale="1">
        <p:scale>
          <a:sx n="86" d="100"/>
          <a:sy n="86" d="100"/>
        </p:scale>
        <p:origin x="280" y="6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p:scale>
          <a:sx n="66" d="100"/>
          <a:sy n="66" d="100"/>
        </p:scale>
        <p:origin x="-2370" y="240"/>
      </p:cViewPr>
      <p:guideLst>
        <p:guide orient="horz" pos="3132"/>
        <p:guide pos="21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20My%20Data\!%20YEYU_WORKSHOP\@%20!%20Key%20Slides\!%202023\Glo%20vs%20Reg%20NI_23%20Mar%202023_DLD%20F%20version%20(version%202).xlsx"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D:\!%20My%20Data\!%20YEYU_WORKSHOP\@%20!%20Key%20Slides\!%202023\YKP%20analysis.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27.xml.rels><?xml version="1.0" encoding="UTF-8" standalone="yes"?>
<Relationships xmlns="http://schemas.openxmlformats.org/package/2006/relationships"><Relationship Id="rId2" Type="http://schemas.openxmlformats.org/officeDocument/2006/relationships/oleObject" Target="file:///D:\!%20My%20Data\!%20YEYU_WORKSHOP\@%20!%20Key%20Slides\!%202023\YKP%20Prevalence_Prevention_Testing_21%20Jul%202023.xlsx"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file:///D:\!%20My%20Data\!%20YEYU_WORKSHOP\@%20!%20Key%20Slides\!%202023\YKP%20Prevalence_Prevention_Testing_21%20Jul%202023.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oleObject" Target="file:///D:\!%20My%20Data\!%20YEYU_WORKSHOP\@%20!%20Key%20Slides\!%202023\YKP%20Prevalence_Prevention_Testing_21%20Jul%202023.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file:///D:\!%20My%20Data\!%20YEYU_WORKSHOP\@%20!%20Key%20Slides\!%202023\YKP%20Prevalence_Prevention_Testing_21%20Jul%202023.xlsx" TargetMode="External"/><Relationship Id="rId1" Type="http://schemas.openxmlformats.org/officeDocument/2006/relationships/themeOverride" Target="../theme/themeOverride30.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59343828216509"/>
          <c:y val="4.9980491479642224E-2"/>
          <c:w val="0.7919658384002255"/>
          <c:h val="0.61760277777777772"/>
        </c:manualLayout>
      </c:layout>
      <c:areaChart>
        <c:grouping val="standard"/>
        <c:varyColors val="0"/>
        <c:ser>
          <c:idx val="0"/>
          <c:order val="0"/>
          <c:tx>
            <c:strRef>
              <c:f>'PLHIV_NI_Deaths_ (YPP 2023)'!$G$2</c:f>
              <c:strCache>
                <c:ptCount val="1"/>
                <c:pt idx="0">
                  <c:v> New HIV infections Upper bound </c:v>
                </c:pt>
              </c:strCache>
            </c:strRef>
          </c:tx>
          <c:spPr>
            <a:solidFill>
              <a:srgbClr val="E31837">
                <a:alpha val="30000"/>
              </a:srgbClr>
            </a:solidFill>
            <a:ln w="25400">
              <a:noFill/>
            </a:ln>
          </c:spPr>
          <c:cat>
            <c:numRef>
              <c:f>'PLHIV_NI_Deaths_ (YPP 2023)'!$C$13:$C$35</c:f>
              <c:numCache>
                <c:formatCode>General</c:formatCode>
                <c:ptCount val="23"/>
                <c:pt idx="0">
                  <c:v>2000</c:v>
                </c:pt>
                <c:pt idx="5">
                  <c:v>2005</c:v>
                </c:pt>
                <c:pt idx="10">
                  <c:v>2010</c:v>
                </c:pt>
                <c:pt idx="15">
                  <c:v>2015</c:v>
                </c:pt>
                <c:pt idx="22">
                  <c:v>2022</c:v>
                </c:pt>
              </c:numCache>
            </c:numRef>
          </c:cat>
          <c:val>
            <c:numRef>
              <c:f>'PLHIV_NI_Deaths_ (YPP 2023)'!$G$13:$G$35</c:f>
              <c:numCache>
                <c:formatCode>_-* #,##0_-;\-* #,##0_-;_-* "-"??_-;_-@_-</c:formatCode>
                <c:ptCount val="23"/>
                <c:pt idx="0">
                  <c:v>208792.92379999999</c:v>
                </c:pt>
                <c:pt idx="1">
                  <c:v>195584.5931</c:v>
                </c:pt>
                <c:pt idx="2">
                  <c:v>187724.91310000001</c:v>
                </c:pt>
                <c:pt idx="3">
                  <c:v>178975.57459999999</c:v>
                </c:pt>
                <c:pt idx="4">
                  <c:v>174283.6563</c:v>
                </c:pt>
                <c:pt idx="5">
                  <c:v>171366.2788</c:v>
                </c:pt>
                <c:pt idx="6">
                  <c:v>166612.2113</c:v>
                </c:pt>
                <c:pt idx="7">
                  <c:v>160233.2335</c:v>
                </c:pt>
                <c:pt idx="8">
                  <c:v>153951.54300000001</c:v>
                </c:pt>
                <c:pt idx="9">
                  <c:v>149096.55009999999</c:v>
                </c:pt>
                <c:pt idx="10">
                  <c:v>145393.48680000001</c:v>
                </c:pt>
                <c:pt idx="11">
                  <c:v>141607.03169999999</c:v>
                </c:pt>
                <c:pt idx="12">
                  <c:v>137222.3855</c:v>
                </c:pt>
                <c:pt idx="13">
                  <c:v>131133.3426</c:v>
                </c:pt>
                <c:pt idx="14">
                  <c:v>126452.6366</c:v>
                </c:pt>
                <c:pt idx="15">
                  <c:v>121524.6784</c:v>
                </c:pt>
                <c:pt idx="16">
                  <c:v>117769.163</c:v>
                </c:pt>
                <c:pt idx="17">
                  <c:v>114944.5615</c:v>
                </c:pt>
                <c:pt idx="18">
                  <c:v>112471.2512</c:v>
                </c:pt>
                <c:pt idx="19">
                  <c:v>109259.03079999999</c:v>
                </c:pt>
                <c:pt idx="20">
                  <c:v>108089.3845</c:v>
                </c:pt>
                <c:pt idx="21">
                  <c:v>109188.10460000001</c:v>
                </c:pt>
                <c:pt idx="22">
                  <c:v>109825.7836</c:v>
                </c:pt>
              </c:numCache>
            </c:numRef>
          </c:val>
          <c:extLst>
            <c:ext xmlns:c16="http://schemas.microsoft.com/office/drawing/2014/chart" uri="{C3380CC4-5D6E-409C-BE32-E72D297353CC}">
              <c16:uniqueId val="{00000000-4CC7-4CB2-A515-3FE0BFC6EB8E}"/>
            </c:ext>
          </c:extLst>
        </c:ser>
        <c:ser>
          <c:idx val="2"/>
          <c:order val="1"/>
          <c:tx>
            <c:strRef>
              <c:f>'PLHIV_NI_Deaths_ (YPP 2023)'!$I$2</c:f>
              <c:strCache>
                <c:ptCount val="1"/>
                <c:pt idx="0">
                  <c:v> New HIV infections Lower bound </c:v>
                </c:pt>
              </c:strCache>
            </c:strRef>
          </c:tx>
          <c:spPr>
            <a:solidFill>
              <a:sysClr val="window" lastClr="FFFFFF"/>
            </a:solidFill>
            <a:ln w="25400">
              <a:solidFill>
                <a:sysClr val="window" lastClr="FFFFFF"/>
              </a:solidFill>
            </a:ln>
          </c:spPr>
          <c:cat>
            <c:numRef>
              <c:f>'PLHIV_NI_Deaths_ (YPP 2023)'!$C$13:$C$35</c:f>
              <c:numCache>
                <c:formatCode>General</c:formatCode>
                <c:ptCount val="23"/>
                <c:pt idx="0">
                  <c:v>2000</c:v>
                </c:pt>
                <c:pt idx="5">
                  <c:v>2005</c:v>
                </c:pt>
                <c:pt idx="10">
                  <c:v>2010</c:v>
                </c:pt>
                <c:pt idx="15">
                  <c:v>2015</c:v>
                </c:pt>
                <c:pt idx="22">
                  <c:v>2022</c:v>
                </c:pt>
              </c:numCache>
            </c:numRef>
          </c:cat>
          <c:val>
            <c:numRef>
              <c:f>'PLHIV_NI_Deaths_ (YPP 2023)'!$I$13:$I$35</c:f>
              <c:numCache>
                <c:formatCode>0</c:formatCode>
                <c:ptCount val="23"/>
                <c:pt idx="0">
                  <c:v>99334.221239999999</c:v>
                </c:pt>
                <c:pt idx="1">
                  <c:v>93050.295440000002</c:v>
                </c:pt>
                <c:pt idx="2">
                  <c:v>89311.015459999995</c:v>
                </c:pt>
                <c:pt idx="3">
                  <c:v>85148.476280000003</c:v>
                </c:pt>
                <c:pt idx="4">
                  <c:v>82916.273990000002</c:v>
                </c:pt>
                <c:pt idx="5">
                  <c:v>81528.317840000003</c:v>
                </c:pt>
                <c:pt idx="6">
                  <c:v>79266.547699999996</c:v>
                </c:pt>
                <c:pt idx="7">
                  <c:v>76231.718859999994</c:v>
                </c:pt>
                <c:pt idx="8">
                  <c:v>73243.174889999995</c:v>
                </c:pt>
                <c:pt idx="9">
                  <c:v>70933.389030000006</c:v>
                </c:pt>
                <c:pt idx="10">
                  <c:v>69171.639179999998</c:v>
                </c:pt>
                <c:pt idx="11">
                  <c:v>67370.215240000005</c:v>
                </c:pt>
                <c:pt idx="12">
                  <c:v>65284.19904</c:v>
                </c:pt>
                <c:pt idx="13">
                  <c:v>62387.308080000003</c:v>
                </c:pt>
                <c:pt idx="14">
                  <c:v>60160.440049999997</c:v>
                </c:pt>
                <c:pt idx="15">
                  <c:v>57815.940670000004</c:v>
                </c:pt>
                <c:pt idx="16">
                  <c:v>56029.236449999997</c:v>
                </c:pt>
                <c:pt idx="17">
                  <c:v>54685.418879999997</c:v>
                </c:pt>
                <c:pt idx="18">
                  <c:v>53508.729829999997</c:v>
                </c:pt>
                <c:pt idx="19">
                  <c:v>51980.500749999999</c:v>
                </c:pt>
                <c:pt idx="20">
                  <c:v>51424.036039999999</c:v>
                </c:pt>
                <c:pt idx="21">
                  <c:v>51946.757290000001</c:v>
                </c:pt>
                <c:pt idx="22">
                  <c:v>52250.136100000003</c:v>
                </c:pt>
              </c:numCache>
            </c:numRef>
          </c:val>
          <c:extLst>
            <c:ext xmlns:c16="http://schemas.microsoft.com/office/drawing/2014/chart" uri="{C3380CC4-5D6E-409C-BE32-E72D297353CC}">
              <c16:uniqueId val="{00000001-4CC7-4CB2-A515-3FE0BFC6EB8E}"/>
            </c:ext>
          </c:extLst>
        </c:ser>
        <c:ser>
          <c:idx val="5"/>
          <c:order val="3"/>
          <c:tx>
            <c:strRef>
              <c:f>'PLHIV_NI_Deaths_ (YPP 2023)'!$L$2</c:f>
              <c:strCache>
                <c:ptCount val="1"/>
                <c:pt idx="0">
                  <c:v> AIDS-related deaths Lower bound </c:v>
                </c:pt>
              </c:strCache>
            </c:strRef>
          </c:tx>
          <c:spPr>
            <a:solidFill>
              <a:sysClr val="window" lastClr="FFFFFF"/>
            </a:solidFill>
            <a:ln>
              <a:solidFill>
                <a:sysClr val="window" lastClr="FFFFFF"/>
              </a:solidFill>
            </a:ln>
          </c:spPr>
          <c:cat>
            <c:numRef>
              <c:f>'PLHIV_NI_Deaths_ (YPP 2023)'!$C$13:$C$35</c:f>
              <c:numCache>
                <c:formatCode>General</c:formatCode>
                <c:ptCount val="23"/>
                <c:pt idx="0">
                  <c:v>2000</c:v>
                </c:pt>
                <c:pt idx="5">
                  <c:v>2005</c:v>
                </c:pt>
                <c:pt idx="10">
                  <c:v>2010</c:v>
                </c:pt>
                <c:pt idx="15">
                  <c:v>2015</c:v>
                </c:pt>
                <c:pt idx="22">
                  <c:v>2022</c:v>
                </c:pt>
              </c:numCache>
            </c:numRef>
          </c:cat>
          <c:val>
            <c:numRef>
              <c:f>'PLHIV_NI_Deaths_ (YPP 2023)'!$L$13:$L$35</c:f>
              <c:numCache>
                <c:formatCode>_-* #,##0_-;\-* #,##0_-;_-* "-"??_-;_-@_-</c:formatCode>
                <c:ptCount val="23"/>
                <c:pt idx="0">
                  <c:v>8609.7621899999995</c:v>
                </c:pt>
                <c:pt idx="1">
                  <c:v>8409.6606499999998</c:v>
                </c:pt>
                <c:pt idx="2">
                  <c:v>8023.7395200000001</c:v>
                </c:pt>
                <c:pt idx="3">
                  <c:v>7519.6013800000001</c:v>
                </c:pt>
                <c:pt idx="4">
                  <c:v>6925.9398700000002</c:v>
                </c:pt>
                <c:pt idx="5">
                  <c:v>6248.17292</c:v>
                </c:pt>
                <c:pt idx="6">
                  <c:v>5599.9563900000003</c:v>
                </c:pt>
                <c:pt idx="7">
                  <c:v>5022.3996399999996</c:v>
                </c:pt>
                <c:pt idx="8">
                  <c:v>4580.7335700000003</c:v>
                </c:pt>
                <c:pt idx="9">
                  <c:v>4240.1222500000003</c:v>
                </c:pt>
                <c:pt idx="10">
                  <c:v>4001.62799</c:v>
                </c:pt>
                <c:pt idx="11">
                  <c:v>3814.0892600000002</c:v>
                </c:pt>
                <c:pt idx="12">
                  <c:v>3676.1004200000002</c:v>
                </c:pt>
                <c:pt idx="13">
                  <c:v>3447.6708699999999</c:v>
                </c:pt>
                <c:pt idx="14">
                  <c:v>3280.91401</c:v>
                </c:pt>
                <c:pt idx="15">
                  <c:v>3181.4628899999998</c:v>
                </c:pt>
                <c:pt idx="16">
                  <c:v>3013.4217600000002</c:v>
                </c:pt>
                <c:pt idx="17">
                  <c:v>2832.1529399999999</c:v>
                </c:pt>
                <c:pt idx="18">
                  <c:v>2591.6103899999998</c:v>
                </c:pt>
                <c:pt idx="19">
                  <c:v>2277.1922599999998</c:v>
                </c:pt>
                <c:pt idx="20">
                  <c:v>2131.4817800000001</c:v>
                </c:pt>
                <c:pt idx="21">
                  <c:v>2101.1898200000001</c:v>
                </c:pt>
                <c:pt idx="22">
                  <c:v>1976.7759100000001</c:v>
                </c:pt>
              </c:numCache>
            </c:numRef>
          </c:val>
          <c:extLst>
            <c:ext xmlns:c16="http://schemas.microsoft.com/office/drawing/2014/chart" uri="{C3380CC4-5D6E-409C-BE32-E72D297353CC}">
              <c16:uniqueId val="{00000002-4CC7-4CB2-A515-3FE0BFC6EB8E}"/>
            </c:ext>
          </c:extLst>
        </c:ser>
        <c:ser>
          <c:idx val="3"/>
          <c:order val="5"/>
          <c:tx>
            <c:strRef>
              <c:f>'PLHIV_NI_Deaths_ (YPP 2023)'!$J$2</c:f>
              <c:strCache>
                <c:ptCount val="1"/>
                <c:pt idx="0">
                  <c:v> AIDS-related deaths Upper bound </c:v>
                </c:pt>
              </c:strCache>
            </c:strRef>
          </c:tx>
          <c:spPr>
            <a:solidFill>
              <a:srgbClr val="00A99A">
                <a:alpha val="33000"/>
              </a:srgbClr>
            </a:solidFill>
          </c:spPr>
          <c:cat>
            <c:numRef>
              <c:f>'PLHIV_NI_Deaths_ (YPP 2023)'!$C$13:$C$35</c:f>
              <c:numCache>
                <c:formatCode>General</c:formatCode>
                <c:ptCount val="23"/>
                <c:pt idx="0">
                  <c:v>2000</c:v>
                </c:pt>
                <c:pt idx="5">
                  <c:v>2005</c:v>
                </c:pt>
                <c:pt idx="10">
                  <c:v>2010</c:v>
                </c:pt>
                <c:pt idx="15">
                  <c:v>2015</c:v>
                </c:pt>
                <c:pt idx="22">
                  <c:v>2022</c:v>
                </c:pt>
              </c:numCache>
            </c:numRef>
          </c:cat>
          <c:val>
            <c:numRef>
              <c:f>'PLHIV_NI_Deaths_ (YPP 2023)'!$J$13:$J$35</c:f>
              <c:numCache>
                <c:formatCode>_-* #,##0_-;\-* #,##0_-;_-* "-"??_-;_-@_-</c:formatCode>
                <c:ptCount val="23"/>
                <c:pt idx="0">
                  <c:v>24933.289949999998</c:v>
                </c:pt>
                <c:pt idx="1">
                  <c:v>24353.809410000002</c:v>
                </c:pt>
                <c:pt idx="2">
                  <c:v>23236.207869999998</c:v>
                </c:pt>
                <c:pt idx="3">
                  <c:v>21776.257860000002</c:v>
                </c:pt>
                <c:pt idx="4">
                  <c:v>20057.054209999998</c:v>
                </c:pt>
                <c:pt idx="5">
                  <c:v>18094.28687</c:v>
                </c:pt>
                <c:pt idx="6">
                  <c:v>16217.095579999999</c:v>
                </c:pt>
                <c:pt idx="7">
                  <c:v>14544.530220000001</c:v>
                </c:pt>
                <c:pt idx="8">
                  <c:v>13265.495129999999</c:v>
                </c:pt>
                <c:pt idx="9">
                  <c:v>12279.10772</c:v>
                </c:pt>
                <c:pt idx="10">
                  <c:v>11588.444450000001</c:v>
                </c:pt>
                <c:pt idx="11">
                  <c:v>11045.34496</c:v>
                </c:pt>
                <c:pt idx="12">
                  <c:v>10645.738600000001</c:v>
                </c:pt>
                <c:pt idx="13">
                  <c:v>9984.2220500000003</c:v>
                </c:pt>
                <c:pt idx="14">
                  <c:v>9501.3054300000003</c:v>
                </c:pt>
                <c:pt idx="15">
                  <c:v>9213.3017</c:v>
                </c:pt>
                <c:pt idx="16">
                  <c:v>8726.6659299999992</c:v>
                </c:pt>
                <c:pt idx="17">
                  <c:v>8201.7236699999994</c:v>
                </c:pt>
                <c:pt idx="18">
                  <c:v>7505.12871</c:v>
                </c:pt>
                <c:pt idx="19">
                  <c:v>6594.5950199999997</c:v>
                </c:pt>
                <c:pt idx="20">
                  <c:v>6172.6273199999996</c:v>
                </c:pt>
                <c:pt idx="21">
                  <c:v>6084.9038499999997</c:v>
                </c:pt>
                <c:pt idx="22">
                  <c:v>5724.6095699999996</c:v>
                </c:pt>
              </c:numCache>
            </c:numRef>
          </c:val>
          <c:extLst>
            <c:ext xmlns:c16="http://schemas.microsoft.com/office/drawing/2014/chart" uri="{C3380CC4-5D6E-409C-BE32-E72D297353CC}">
              <c16:uniqueId val="{00000003-4CC7-4CB2-A515-3FE0BFC6EB8E}"/>
            </c:ext>
          </c:extLst>
        </c:ser>
        <c:dLbls>
          <c:showLegendKey val="0"/>
          <c:showVal val="0"/>
          <c:showCatName val="0"/>
          <c:showSerName val="0"/>
          <c:showPercent val="0"/>
          <c:showBubbleSize val="0"/>
        </c:dLbls>
        <c:axId val="493929984"/>
        <c:axId val="493931520"/>
      </c:areaChart>
      <c:lineChart>
        <c:grouping val="standard"/>
        <c:varyColors val="0"/>
        <c:ser>
          <c:idx val="1"/>
          <c:order val="2"/>
          <c:tx>
            <c:strRef>
              <c:f>'PLHIV_NI_Deaths_ (YPP 2023)'!$H$2</c:f>
              <c:strCache>
                <c:ptCount val="1"/>
                <c:pt idx="0">
                  <c:v> New HIV infections </c:v>
                </c:pt>
              </c:strCache>
            </c:strRef>
          </c:tx>
          <c:spPr>
            <a:ln w="38100">
              <a:solidFill>
                <a:srgbClr val="F26B73"/>
              </a:solidFill>
            </a:ln>
          </c:spPr>
          <c:marker>
            <c:symbol val="none"/>
          </c:marker>
          <c:dLbls>
            <c:dLbl>
              <c:idx val="22"/>
              <c:tx>
                <c:rich>
                  <a:bodyPr/>
                  <a:lstStyle/>
                  <a:p>
                    <a:r>
                      <a:rPr lang="en-US" dirty="0"/>
                      <a:t>78</a:t>
                    </a:r>
                    <a:r>
                      <a:rPr lang="en-US" baseline="0" dirty="0"/>
                      <a:t>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CC7-4CB2-A515-3FE0BFC6EB8E}"/>
                </c:ext>
              </c:extLst>
            </c:dLbl>
            <c:spPr>
              <a:noFill/>
              <a:ln>
                <a:noFill/>
              </a:ln>
              <a:effectLst/>
            </c:spPr>
            <c:txPr>
              <a:bodyPr wrap="square" lIns="38100" tIns="19050" rIns="38100" bIns="19050" anchor="ctr">
                <a:spAutoFit/>
              </a:bodyPr>
              <a:lstStyle/>
              <a:p>
                <a:pPr>
                  <a:defRPr b="1">
                    <a:solidFill>
                      <a:srgbClr val="FF5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 (YPP 2023)'!$C$13:$C$35</c:f>
              <c:numCache>
                <c:formatCode>General</c:formatCode>
                <c:ptCount val="23"/>
                <c:pt idx="0">
                  <c:v>2000</c:v>
                </c:pt>
                <c:pt idx="5">
                  <c:v>2005</c:v>
                </c:pt>
                <c:pt idx="10">
                  <c:v>2010</c:v>
                </c:pt>
                <c:pt idx="15">
                  <c:v>2015</c:v>
                </c:pt>
                <c:pt idx="22">
                  <c:v>2022</c:v>
                </c:pt>
              </c:numCache>
            </c:numRef>
          </c:cat>
          <c:val>
            <c:numRef>
              <c:f>'PLHIV_NI_Deaths_ (YPP 2023)'!$H$13:$H$35</c:f>
              <c:numCache>
                <c:formatCode>_-* #,##0_-;\-* #,##0_-;_-* "-"??_-;_-@_-</c:formatCode>
                <c:ptCount val="23"/>
                <c:pt idx="0">
                  <c:v>148419</c:v>
                </c:pt>
                <c:pt idx="1">
                  <c:v>139026</c:v>
                </c:pt>
                <c:pt idx="2">
                  <c:v>133436</c:v>
                </c:pt>
                <c:pt idx="3">
                  <c:v>127220</c:v>
                </c:pt>
                <c:pt idx="4">
                  <c:v>123887</c:v>
                </c:pt>
                <c:pt idx="5">
                  <c:v>121809</c:v>
                </c:pt>
                <c:pt idx="6">
                  <c:v>118430</c:v>
                </c:pt>
                <c:pt idx="7">
                  <c:v>113896</c:v>
                </c:pt>
                <c:pt idx="8">
                  <c:v>109424</c:v>
                </c:pt>
                <c:pt idx="9">
                  <c:v>105978</c:v>
                </c:pt>
                <c:pt idx="10">
                  <c:v>103350</c:v>
                </c:pt>
                <c:pt idx="11">
                  <c:v>100660</c:v>
                </c:pt>
                <c:pt idx="12">
                  <c:v>97540</c:v>
                </c:pt>
                <c:pt idx="13">
                  <c:v>93208</c:v>
                </c:pt>
                <c:pt idx="14">
                  <c:v>89882</c:v>
                </c:pt>
                <c:pt idx="15">
                  <c:v>86381</c:v>
                </c:pt>
                <c:pt idx="16">
                  <c:v>83711</c:v>
                </c:pt>
                <c:pt idx="17">
                  <c:v>81701</c:v>
                </c:pt>
                <c:pt idx="18">
                  <c:v>79946</c:v>
                </c:pt>
                <c:pt idx="19">
                  <c:v>77659</c:v>
                </c:pt>
                <c:pt idx="20">
                  <c:v>76826</c:v>
                </c:pt>
                <c:pt idx="21">
                  <c:v>77607</c:v>
                </c:pt>
                <c:pt idx="22">
                  <c:v>78063</c:v>
                </c:pt>
              </c:numCache>
            </c:numRef>
          </c:val>
          <c:smooth val="0"/>
          <c:extLst>
            <c:ext xmlns:c16="http://schemas.microsoft.com/office/drawing/2014/chart" uri="{C3380CC4-5D6E-409C-BE32-E72D297353CC}">
              <c16:uniqueId val="{00000005-4CC7-4CB2-A515-3FE0BFC6EB8E}"/>
            </c:ext>
          </c:extLst>
        </c:ser>
        <c:ser>
          <c:idx val="4"/>
          <c:order val="4"/>
          <c:tx>
            <c:strRef>
              <c:f>'PLHIV_NI_Deaths_ (YPP 2023)'!$K$2</c:f>
              <c:strCache>
                <c:ptCount val="1"/>
                <c:pt idx="0">
                  <c:v> AIDS-related deaths </c:v>
                </c:pt>
              </c:strCache>
            </c:strRef>
          </c:tx>
          <c:spPr>
            <a:ln w="38100">
              <a:solidFill>
                <a:srgbClr val="00A99A"/>
              </a:solidFill>
            </a:ln>
          </c:spPr>
          <c:marker>
            <c:symbol val="none"/>
          </c:marker>
          <c:dLbls>
            <c:dLbl>
              <c:idx val="22"/>
              <c:tx>
                <c:rich>
                  <a:bodyPr/>
                  <a:lstStyle/>
                  <a:p>
                    <a:r>
                      <a:rPr lang="en-US" dirty="0"/>
                      <a:t>3400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CC7-4CB2-A515-3FE0BFC6EB8E}"/>
                </c:ext>
              </c:extLst>
            </c:dLbl>
            <c:spPr>
              <a:noFill/>
              <a:ln>
                <a:noFill/>
              </a:ln>
              <a:effectLst/>
            </c:spPr>
            <c:txPr>
              <a:bodyPr wrap="square" lIns="38100" tIns="19050" rIns="38100" bIns="19050" anchor="ctr">
                <a:spAutoFit/>
              </a:bodyPr>
              <a:lstStyle/>
              <a:p>
                <a:pPr>
                  <a:defRPr b="1">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 (YPP 2023)'!$C$13:$C$35</c:f>
              <c:numCache>
                <c:formatCode>General</c:formatCode>
                <c:ptCount val="23"/>
                <c:pt idx="0">
                  <c:v>2000</c:v>
                </c:pt>
                <c:pt idx="5">
                  <c:v>2005</c:v>
                </c:pt>
                <c:pt idx="10">
                  <c:v>2010</c:v>
                </c:pt>
                <c:pt idx="15">
                  <c:v>2015</c:v>
                </c:pt>
                <c:pt idx="22">
                  <c:v>2022</c:v>
                </c:pt>
              </c:numCache>
            </c:numRef>
          </c:cat>
          <c:val>
            <c:numRef>
              <c:f>'PLHIV_NI_Deaths_ (YPP 2023)'!$K$13:$K$35</c:f>
              <c:numCache>
                <c:formatCode>_-* #,##0_-;\-* #,##0_-;_-* "-"??_-;_-@_-</c:formatCode>
                <c:ptCount val="23"/>
                <c:pt idx="0">
                  <c:v>14957</c:v>
                </c:pt>
                <c:pt idx="1">
                  <c:v>14615</c:v>
                </c:pt>
                <c:pt idx="2">
                  <c:v>13939</c:v>
                </c:pt>
                <c:pt idx="3">
                  <c:v>13065</c:v>
                </c:pt>
                <c:pt idx="4">
                  <c:v>12033</c:v>
                </c:pt>
                <c:pt idx="5">
                  <c:v>10854</c:v>
                </c:pt>
                <c:pt idx="6">
                  <c:v>9730</c:v>
                </c:pt>
                <c:pt idx="7">
                  <c:v>8727</c:v>
                </c:pt>
                <c:pt idx="8">
                  <c:v>7961</c:v>
                </c:pt>
                <c:pt idx="9">
                  <c:v>7367</c:v>
                </c:pt>
                <c:pt idx="10">
                  <c:v>6955</c:v>
                </c:pt>
                <c:pt idx="11">
                  <c:v>6630</c:v>
                </c:pt>
                <c:pt idx="12">
                  <c:v>6385</c:v>
                </c:pt>
                <c:pt idx="13">
                  <c:v>5987</c:v>
                </c:pt>
                <c:pt idx="14">
                  <c:v>5699</c:v>
                </c:pt>
                <c:pt idx="15">
                  <c:v>5526</c:v>
                </c:pt>
                <c:pt idx="16">
                  <c:v>5237</c:v>
                </c:pt>
                <c:pt idx="17">
                  <c:v>4924</c:v>
                </c:pt>
                <c:pt idx="18">
                  <c:v>4502</c:v>
                </c:pt>
                <c:pt idx="19">
                  <c:v>3954</c:v>
                </c:pt>
                <c:pt idx="20">
                  <c:v>3701</c:v>
                </c:pt>
                <c:pt idx="21">
                  <c:v>3651</c:v>
                </c:pt>
                <c:pt idx="22">
                  <c:v>3437</c:v>
                </c:pt>
              </c:numCache>
            </c:numRef>
          </c:val>
          <c:smooth val="0"/>
          <c:extLst>
            <c:ext xmlns:c16="http://schemas.microsoft.com/office/drawing/2014/chart" uri="{C3380CC4-5D6E-409C-BE32-E72D297353CC}">
              <c16:uniqueId val="{00000007-4CC7-4CB2-A515-3FE0BFC6EB8E}"/>
            </c:ext>
          </c:extLst>
        </c:ser>
        <c:dLbls>
          <c:showLegendKey val="0"/>
          <c:showVal val="0"/>
          <c:showCatName val="0"/>
          <c:showSerName val="0"/>
          <c:showPercent val="0"/>
          <c:showBubbleSize val="0"/>
        </c:dLbls>
        <c:marker val="1"/>
        <c:smooth val="0"/>
        <c:axId val="493929984"/>
        <c:axId val="493931520"/>
      </c:lineChart>
      <c:catAx>
        <c:axId val="493929984"/>
        <c:scaling>
          <c:orientation val="minMax"/>
        </c:scaling>
        <c:delete val="0"/>
        <c:axPos val="b"/>
        <c:numFmt formatCode="General" sourceLinked="1"/>
        <c:majorTickMark val="none"/>
        <c:minorTickMark val="none"/>
        <c:tickLblPos val="nextTo"/>
        <c:spPr>
          <a:ln/>
        </c:spPr>
        <c:txPr>
          <a:bodyPr rot="-5400000" vert="horz"/>
          <a:lstStyle/>
          <a:p>
            <a:pPr>
              <a:defRPr/>
            </a:pPr>
            <a:endParaRPr lang="en-US"/>
          </a:p>
        </c:txPr>
        <c:crossAx val="493931520"/>
        <c:crosses val="autoZero"/>
        <c:auto val="1"/>
        <c:lblAlgn val="ctr"/>
        <c:lblOffset val="0"/>
        <c:tickLblSkip val="1"/>
        <c:tickMarkSkip val="6"/>
        <c:noMultiLvlLbl val="0"/>
      </c:catAx>
      <c:valAx>
        <c:axId val="493931520"/>
        <c:scaling>
          <c:orientation val="minMax"/>
          <c:max val="200000"/>
        </c:scaling>
        <c:delete val="0"/>
        <c:axPos val="l"/>
        <c:numFmt formatCode="#,##0" sourceLinked="0"/>
        <c:majorTickMark val="out"/>
        <c:minorTickMark val="none"/>
        <c:tickLblPos val="nextTo"/>
        <c:crossAx val="493929984"/>
        <c:crosses val="autoZero"/>
        <c:crossBetween val="between"/>
        <c:majorUnit val="50000"/>
      </c:valAx>
    </c:plotArea>
    <c:legend>
      <c:legendPos val="b"/>
      <c:legendEntry>
        <c:idx val="0"/>
        <c:delete val="1"/>
      </c:legendEntry>
      <c:legendEntry>
        <c:idx val="1"/>
        <c:delete val="1"/>
      </c:legendEntry>
      <c:legendEntry>
        <c:idx val="2"/>
        <c:delete val="1"/>
      </c:legendEntry>
      <c:legendEntry>
        <c:idx val="3"/>
        <c:delete val="1"/>
      </c:legendEntry>
      <c:layout>
        <c:manualLayout>
          <c:xMode val="edge"/>
          <c:yMode val="edge"/>
          <c:x val="6.0239022842802456E-2"/>
          <c:y val="0.79846601441426113"/>
          <c:w val="0.93513078342014377"/>
          <c:h val="0.18247173809172393"/>
        </c:manualLayout>
      </c:layout>
      <c:overlay val="0"/>
    </c:legend>
    <c:plotVisOnly val="1"/>
    <c:dispBlanksAs val="gap"/>
    <c:showDLblsOverMax val="0"/>
  </c:chart>
  <c:spPr>
    <a:ln>
      <a:no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86753126447429E-2"/>
          <c:y val="0.14713952976243236"/>
          <c:w val="0.92152462559827075"/>
          <c:h val="0.55316229164147368"/>
        </c:manualLayout>
      </c:layout>
      <c:barChart>
        <c:barDir val="col"/>
        <c:grouping val="clustered"/>
        <c:varyColors val="0"/>
        <c:ser>
          <c:idx val="0"/>
          <c:order val="0"/>
          <c:tx>
            <c:strRef>
              <c:f>'HIV prev_SW'!$C$2</c:f>
              <c:strCache>
                <c:ptCount val="1"/>
                <c:pt idx="0">
                  <c:v>Young sex workers (aged &lt; 25 yr)</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prev_SW'!$A$3:$A$15</c:f>
              <c:strCache>
                <c:ptCount val="13"/>
                <c:pt idx="0">
                  <c:v>Bangladesh 
(2020)</c:v>
                </c:pt>
                <c:pt idx="1">
                  <c:v>Cambodia 
(2022)</c:v>
                </c:pt>
                <c:pt idx="2">
                  <c:v>China 
(2022)</c:v>
                </c:pt>
                <c:pt idx="3">
                  <c:v>India 
(2015)</c:v>
                </c:pt>
                <c:pt idx="4">
                  <c:v>Indonesia 
(2020)</c:v>
                </c:pt>
                <c:pt idx="5">
                  <c:v>Iran 
(2020)</c:v>
                </c:pt>
                <c:pt idx="6">
                  <c:v>Lao PDR
 (2020)</c:v>
                </c:pt>
                <c:pt idx="7">
                  <c:v>Malaysia 
(2022)</c:v>
                </c:pt>
                <c:pt idx="8">
                  <c:v>Myanmar 
(2019)</c:v>
                </c:pt>
                <c:pt idx="9">
                  <c:v>Pakistan 
(2016)*</c:v>
                </c:pt>
                <c:pt idx="10">
                  <c:v>Philippines 
(2019)</c:v>
                </c:pt>
                <c:pt idx="11">
                  <c:v>Thailand 
(2021)</c:v>
                </c:pt>
                <c:pt idx="12">
                  <c:v>Viet Nam 
(2022)</c:v>
                </c:pt>
              </c:strCache>
            </c:strRef>
          </c:cat>
          <c:val>
            <c:numRef>
              <c:f>'HIV prev_SW'!$C$3:$C$15</c:f>
              <c:numCache>
                <c:formatCode>0.0</c:formatCode>
                <c:ptCount val="13"/>
                <c:pt idx="0">
                  <c:v>0</c:v>
                </c:pt>
                <c:pt idx="1">
                  <c:v>0.76</c:v>
                </c:pt>
                <c:pt idx="2">
                  <c:v>0.04</c:v>
                </c:pt>
                <c:pt idx="3">
                  <c:v>1.2</c:v>
                </c:pt>
                <c:pt idx="4">
                  <c:v>1.2</c:v>
                </c:pt>
                <c:pt idx="5">
                  <c:v>0.6</c:v>
                </c:pt>
                <c:pt idx="6">
                  <c:v>0.9</c:v>
                </c:pt>
                <c:pt idx="7" formatCode="0">
                  <c:v>1</c:v>
                </c:pt>
                <c:pt idx="8">
                  <c:v>3.72</c:v>
                </c:pt>
                <c:pt idx="9">
                  <c:v>3.8</c:v>
                </c:pt>
                <c:pt idx="10">
                  <c:v>0.2</c:v>
                </c:pt>
                <c:pt idx="11" formatCode="0">
                  <c:v>2.02</c:v>
                </c:pt>
                <c:pt idx="12">
                  <c:v>0.2</c:v>
                </c:pt>
              </c:numCache>
            </c:numRef>
          </c:val>
          <c:extLst>
            <c:ext xmlns:c16="http://schemas.microsoft.com/office/drawing/2014/chart" uri="{C3380CC4-5D6E-409C-BE32-E72D297353CC}">
              <c16:uniqueId val="{00000000-6DA8-4525-AC51-86530CB26EB9}"/>
            </c:ext>
          </c:extLst>
        </c:ser>
        <c:ser>
          <c:idx val="1"/>
          <c:order val="1"/>
          <c:tx>
            <c:strRef>
              <c:f>'HIV prev_SW'!$D$2</c:f>
              <c:strCache>
                <c:ptCount val="1"/>
                <c:pt idx="0">
                  <c:v>Sex workers (aged 25+ yr)</c:v>
                </c:pt>
              </c:strCache>
            </c:strRef>
          </c:tx>
          <c:spPr>
            <a:solidFill>
              <a:srgbClr val="0CBCC1"/>
            </a:solidFill>
            <a:ln>
              <a:noFill/>
            </a:ln>
          </c:spPr>
          <c:invertIfNegative val="0"/>
          <c:cat>
            <c:strRef>
              <c:f>'HIV prev_SW'!$A$3:$A$15</c:f>
              <c:strCache>
                <c:ptCount val="13"/>
                <c:pt idx="0">
                  <c:v>Bangladesh 
(2020)</c:v>
                </c:pt>
                <c:pt idx="1">
                  <c:v>Cambodia 
(2022)</c:v>
                </c:pt>
                <c:pt idx="2">
                  <c:v>China 
(2022)</c:v>
                </c:pt>
                <c:pt idx="3">
                  <c:v>India 
(2015)</c:v>
                </c:pt>
                <c:pt idx="4">
                  <c:v>Indonesia 
(2020)</c:v>
                </c:pt>
                <c:pt idx="5">
                  <c:v>Iran 
(2020)</c:v>
                </c:pt>
                <c:pt idx="6">
                  <c:v>Lao PDR
 (2020)</c:v>
                </c:pt>
                <c:pt idx="7">
                  <c:v>Malaysia 
(2022)</c:v>
                </c:pt>
                <c:pt idx="8">
                  <c:v>Myanmar 
(2019)</c:v>
                </c:pt>
                <c:pt idx="9">
                  <c:v>Pakistan 
(2016)*</c:v>
                </c:pt>
                <c:pt idx="10">
                  <c:v>Philippines 
(2019)</c:v>
                </c:pt>
                <c:pt idx="11">
                  <c:v>Thailand 
(2021)</c:v>
                </c:pt>
                <c:pt idx="12">
                  <c:v>Viet Nam 
(2022)</c:v>
                </c:pt>
              </c:strCache>
            </c:strRef>
          </c:cat>
          <c:val>
            <c:numRef>
              <c:f>'HIV prev_SW'!$D$3:$D$15</c:f>
              <c:numCache>
                <c:formatCode>General</c:formatCode>
                <c:ptCount val="13"/>
                <c:pt idx="0">
                  <c:v>0.14000000000000001</c:v>
                </c:pt>
                <c:pt idx="1">
                  <c:v>6.24</c:v>
                </c:pt>
                <c:pt idx="2">
                  <c:v>0.14000000000000001</c:v>
                </c:pt>
                <c:pt idx="3">
                  <c:v>2.4</c:v>
                </c:pt>
                <c:pt idx="4">
                  <c:v>2.5</c:v>
                </c:pt>
                <c:pt idx="5">
                  <c:v>1.7</c:v>
                </c:pt>
                <c:pt idx="6">
                  <c:v>0.4</c:v>
                </c:pt>
                <c:pt idx="7">
                  <c:v>2.1</c:v>
                </c:pt>
                <c:pt idx="8">
                  <c:v>9.8699999999999992</c:v>
                </c:pt>
                <c:pt idx="9">
                  <c:v>3.8</c:v>
                </c:pt>
                <c:pt idx="10">
                  <c:v>0.1</c:v>
                </c:pt>
                <c:pt idx="11">
                  <c:v>0.94</c:v>
                </c:pt>
                <c:pt idx="12">
                  <c:v>3.3</c:v>
                </c:pt>
              </c:numCache>
            </c:numRef>
          </c:val>
          <c:extLst>
            <c:ext xmlns:c16="http://schemas.microsoft.com/office/drawing/2014/chart" uri="{C3380CC4-5D6E-409C-BE32-E72D297353CC}">
              <c16:uniqueId val="{00000001-6DA8-4525-AC51-86530CB26EB9}"/>
            </c:ext>
          </c:extLst>
        </c:ser>
        <c:dLbls>
          <c:showLegendKey val="0"/>
          <c:showVal val="0"/>
          <c:showCatName val="0"/>
          <c:showSerName val="0"/>
          <c:showPercent val="0"/>
          <c:showBubbleSize val="0"/>
        </c:dLbls>
        <c:gapWidth val="120"/>
        <c:overlap val="-10"/>
        <c:axId val="185158656"/>
        <c:axId val="185160448"/>
      </c:barChart>
      <c:scatterChart>
        <c:scatterStyle val="smoothMarker"/>
        <c:varyColors val="0"/>
        <c:ser>
          <c:idx val="2"/>
          <c:order val="2"/>
          <c:tx>
            <c:strRef>
              <c:f>'HIV prev_SW'!$C$20</c:f>
              <c:strCache>
                <c:ptCount val="1"/>
                <c:pt idx="0">
                  <c:v>Threshold</c:v>
                </c:pt>
              </c:strCache>
            </c:strRef>
          </c:tx>
          <c:spPr>
            <a:ln w="25400">
              <a:solidFill>
                <a:srgbClr val="E31837"/>
              </a:solidFill>
              <a:prstDash val="dash"/>
            </a:ln>
          </c:spPr>
          <c:marker>
            <c:symbol val="none"/>
          </c:marker>
          <c:xVal>
            <c:numRef>
              <c:f>'HIV prev_SW'!$B$21:$B$22</c:f>
              <c:numCache>
                <c:formatCode>General</c:formatCode>
                <c:ptCount val="2"/>
                <c:pt idx="0">
                  <c:v>0</c:v>
                </c:pt>
                <c:pt idx="1">
                  <c:v>1</c:v>
                </c:pt>
              </c:numCache>
            </c:numRef>
          </c:xVal>
          <c:yVal>
            <c:numRef>
              <c:f>'HIV prev_SW'!$C$21:$C$22</c:f>
              <c:numCache>
                <c:formatCode>General</c:formatCode>
                <c:ptCount val="2"/>
                <c:pt idx="0">
                  <c:v>5</c:v>
                </c:pt>
                <c:pt idx="1">
                  <c:v>5</c:v>
                </c:pt>
              </c:numCache>
            </c:numRef>
          </c:yVal>
          <c:smooth val="1"/>
          <c:extLst>
            <c:ext xmlns:c16="http://schemas.microsoft.com/office/drawing/2014/chart" uri="{C3380CC4-5D6E-409C-BE32-E72D297353CC}">
              <c16:uniqueId val="{00000002-6DA8-4525-AC51-86530CB26EB9}"/>
            </c:ext>
          </c:extLst>
        </c:ser>
        <c:dLbls>
          <c:showLegendKey val="0"/>
          <c:showVal val="0"/>
          <c:showCatName val="0"/>
          <c:showSerName val="0"/>
          <c:showPercent val="0"/>
          <c:showBubbleSize val="0"/>
        </c:dLbls>
        <c:axId val="185168256"/>
        <c:axId val="185162368"/>
      </c:scatterChart>
      <c:catAx>
        <c:axId val="185158656"/>
        <c:scaling>
          <c:orientation val="minMax"/>
        </c:scaling>
        <c:delete val="0"/>
        <c:axPos val="b"/>
        <c:numFmt formatCode="General" sourceLinked="0"/>
        <c:majorTickMark val="out"/>
        <c:minorTickMark val="none"/>
        <c:tickLblPos val="nextTo"/>
        <c:crossAx val="185160448"/>
        <c:crosses val="autoZero"/>
        <c:auto val="1"/>
        <c:lblAlgn val="ctr"/>
        <c:lblOffset val="100"/>
        <c:noMultiLvlLbl val="0"/>
      </c:catAx>
      <c:valAx>
        <c:axId val="185160448"/>
        <c:scaling>
          <c:orientation val="minMax"/>
          <c:max val="15"/>
        </c:scaling>
        <c:delete val="0"/>
        <c:axPos val="l"/>
        <c:title>
          <c:tx>
            <c:rich>
              <a:bodyPr rot="-5400000" vert="horz"/>
              <a:lstStyle/>
              <a:p>
                <a:pPr>
                  <a:defRPr/>
                </a:pPr>
                <a:r>
                  <a:rPr lang="en-US"/>
                  <a:t>HIV prevalence (%)</a:t>
                </a:r>
              </a:p>
            </c:rich>
          </c:tx>
          <c:layout>
            <c:manualLayout>
              <c:xMode val="edge"/>
              <c:yMode val="edge"/>
              <c:x val="1.148662789700307E-2"/>
              <c:y val="0.20123850608059515"/>
            </c:manualLayout>
          </c:layout>
          <c:overlay val="0"/>
        </c:title>
        <c:numFmt formatCode="0" sourceLinked="0"/>
        <c:majorTickMark val="out"/>
        <c:minorTickMark val="none"/>
        <c:tickLblPos val="nextTo"/>
        <c:crossAx val="185158656"/>
        <c:crosses val="autoZero"/>
        <c:crossBetween val="between"/>
        <c:majorUnit val="5"/>
      </c:valAx>
      <c:valAx>
        <c:axId val="185162368"/>
        <c:scaling>
          <c:orientation val="minMax"/>
          <c:max val="9"/>
          <c:min val="0"/>
        </c:scaling>
        <c:delete val="1"/>
        <c:axPos val="r"/>
        <c:numFmt formatCode="General" sourceLinked="1"/>
        <c:majorTickMark val="out"/>
        <c:minorTickMark val="none"/>
        <c:tickLblPos val="nextTo"/>
        <c:crossAx val="185168256"/>
        <c:crosses val="max"/>
        <c:crossBetween val="midCat"/>
        <c:majorUnit val="1"/>
      </c:valAx>
      <c:valAx>
        <c:axId val="185168256"/>
        <c:scaling>
          <c:orientation val="minMax"/>
          <c:max val="1"/>
          <c:min val="0"/>
        </c:scaling>
        <c:delete val="1"/>
        <c:axPos val="t"/>
        <c:numFmt formatCode="General" sourceLinked="1"/>
        <c:majorTickMark val="out"/>
        <c:minorTickMark val="none"/>
        <c:tickLblPos val="nextTo"/>
        <c:crossAx val="185162368"/>
        <c:crosses val="max"/>
        <c:crossBetween val="midCat"/>
        <c:majorUnit val="0.2"/>
      </c:valAx>
    </c:plotArea>
    <c:legend>
      <c:legendPos val="r"/>
      <c:legendEntry>
        <c:idx val="2"/>
        <c:delete val="1"/>
      </c:legendEntry>
      <c:layout>
        <c:manualLayout>
          <c:xMode val="edge"/>
          <c:yMode val="edge"/>
          <c:x val="0.22140994630573138"/>
          <c:y val="1.0653263071520669E-2"/>
          <c:w val="0.61432213130221469"/>
          <c:h val="0.11785704821803704"/>
        </c:manualLayout>
      </c:layout>
      <c:overlay val="0"/>
    </c:legend>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858622401929486E-2"/>
          <c:y val="0.17290066822206326"/>
          <c:w val="0.89291214442789224"/>
          <c:h val="0.43565700544452485"/>
        </c:manualLayout>
      </c:layout>
      <c:barChart>
        <c:barDir val="col"/>
        <c:grouping val="clustered"/>
        <c:varyColors val="0"/>
        <c:ser>
          <c:idx val="0"/>
          <c:order val="0"/>
          <c:tx>
            <c:strRef>
              <c:f>'MSM HIV+'!$B$1</c:f>
              <c:strCache>
                <c:ptCount val="1"/>
                <c:pt idx="0">
                  <c:v>Young men who have sex with men (aged &lt; 25 yr)</c:v>
                </c:pt>
              </c:strCache>
            </c:strRef>
          </c:tx>
          <c:spPr>
            <a:solidFill>
              <a:srgbClr val="F15B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HIV+'!$A$2:$A$16</c:f>
              <c:strCache>
                <c:ptCount val="15"/>
                <c:pt idx="0">
                  <c:v>Bangladesh (2020)</c:v>
                </c:pt>
                <c:pt idx="1">
                  <c:v>Cambodia (2021)</c:v>
                </c:pt>
                <c:pt idx="2">
                  <c:v>China (2022)</c:v>
                </c:pt>
                <c:pt idx="3">
                  <c:v>India (2015)</c:v>
                </c:pt>
                <c:pt idx="4">
                  <c:v>Indonesia (2020)</c:v>
                </c:pt>
                <c:pt idx="5">
                  <c:v>Japan (2015)</c:v>
                </c:pt>
                <c:pt idx="6">
                  <c:v>Malaysia (2022)</c:v>
                </c:pt>
                <c:pt idx="7">
                  <c:v>Mongolia (2022)</c:v>
                </c:pt>
                <c:pt idx="8">
                  <c:v>Myanmar (2019)</c:v>
                </c:pt>
                <c:pt idx="9">
                  <c:v>Nepal (2017)*</c:v>
                </c:pt>
                <c:pt idx="10">
                  <c:v>Pakistan (2016)</c:v>
                </c:pt>
                <c:pt idx="11">
                  <c:v>Philippines (2019)</c:v>
                </c:pt>
                <c:pt idx="12">
                  <c:v>Singapore (2021)</c:v>
                </c:pt>
                <c:pt idx="13">
                  <c:v>Thailand (2020)</c:v>
                </c:pt>
                <c:pt idx="14">
                  <c:v>Viet Nam (2022)</c:v>
                </c:pt>
              </c:strCache>
            </c:strRef>
          </c:cat>
          <c:val>
            <c:numRef>
              <c:f>'MSM HIV+'!$B$2:$B$16</c:f>
              <c:numCache>
                <c:formatCode>0</c:formatCode>
                <c:ptCount val="15"/>
                <c:pt idx="0">
                  <c:v>0.94</c:v>
                </c:pt>
                <c:pt idx="1">
                  <c:v>2.4</c:v>
                </c:pt>
                <c:pt idx="2" formatCode="0.0">
                  <c:v>4.2</c:v>
                </c:pt>
                <c:pt idx="3" formatCode="0.0">
                  <c:v>3.4</c:v>
                </c:pt>
                <c:pt idx="4" formatCode="0.0">
                  <c:v>12.5</c:v>
                </c:pt>
                <c:pt idx="5" formatCode="0.0">
                  <c:v>2.8</c:v>
                </c:pt>
                <c:pt idx="6" formatCode="0.0">
                  <c:v>15.2</c:v>
                </c:pt>
                <c:pt idx="7" formatCode="0.0">
                  <c:v>0.9</c:v>
                </c:pt>
                <c:pt idx="8" formatCode="General">
                  <c:v>5.45</c:v>
                </c:pt>
                <c:pt idx="9" formatCode="0.0">
                  <c:v>5.3</c:v>
                </c:pt>
                <c:pt idx="10" formatCode="0.0">
                  <c:v>3.6</c:v>
                </c:pt>
                <c:pt idx="11" formatCode="0.0">
                  <c:v>3.77</c:v>
                </c:pt>
                <c:pt idx="12" formatCode="0.0">
                  <c:v>0.3</c:v>
                </c:pt>
                <c:pt idx="13" formatCode="0.0">
                  <c:v>5.2</c:v>
                </c:pt>
                <c:pt idx="14" formatCode="0.0">
                  <c:v>10.5</c:v>
                </c:pt>
              </c:numCache>
            </c:numRef>
          </c:val>
          <c:extLst>
            <c:ext xmlns:c16="http://schemas.microsoft.com/office/drawing/2014/chart" uri="{C3380CC4-5D6E-409C-BE32-E72D297353CC}">
              <c16:uniqueId val="{00000000-CFDE-4B79-A60A-DB25D9FC51C7}"/>
            </c:ext>
          </c:extLst>
        </c:ser>
        <c:ser>
          <c:idx val="1"/>
          <c:order val="1"/>
          <c:tx>
            <c:strRef>
              <c:f>'MSM HIV+'!$C$1</c:f>
              <c:strCache>
                <c:ptCount val="1"/>
                <c:pt idx="0">
                  <c:v>Men who have sex with men (aged 25+ yr)</c:v>
                </c:pt>
              </c:strCache>
            </c:strRef>
          </c:tx>
          <c:spPr>
            <a:solidFill>
              <a:srgbClr val="FFCC00"/>
            </a:solidFill>
            <a:ln>
              <a:noFill/>
            </a:ln>
          </c:spPr>
          <c:invertIfNegative val="0"/>
          <c:cat>
            <c:strRef>
              <c:f>'MSM HIV+'!$A$2:$A$16</c:f>
              <c:strCache>
                <c:ptCount val="15"/>
                <c:pt idx="0">
                  <c:v>Bangladesh (2020)</c:v>
                </c:pt>
                <c:pt idx="1">
                  <c:v>Cambodia (2021)</c:v>
                </c:pt>
                <c:pt idx="2">
                  <c:v>China (2022)</c:v>
                </c:pt>
                <c:pt idx="3">
                  <c:v>India (2015)</c:v>
                </c:pt>
                <c:pt idx="4">
                  <c:v>Indonesia (2020)</c:v>
                </c:pt>
                <c:pt idx="5">
                  <c:v>Japan (2015)</c:v>
                </c:pt>
                <c:pt idx="6">
                  <c:v>Malaysia (2022)</c:v>
                </c:pt>
                <c:pt idx="7">
                  <c:v>Mongolia (2022)</c:v>
                </c:pt>
                <c:pt idx="8">
                  <c:v>Myanmar (2019)</c:v>
                </c:pt>
                <c:pt idx="9">
                  <c:v>Nepal (2017)*</c:v>
                </c:pt>
                <c:pt idx="10">
                  <c:v>Pakistan (2016)</c:v>
                </c:pt>
                <c:pt idx="11">
                  <c:v>Philippines (2019)</c:v>
                </c:pt>
                <c:pt idx="12">
                  <c:v>Singapore (2021)</c:v>
                </c:pt>
                <c:pt idx="13">
                  <c:v>Thailand (2020)</c:v>
                </c:pt>
                <c:pt idx="14">
                  <c:v>Viet Nam (2022)</c:v>
                </c:pt>
              </c:strCache>
            </c:strRef>
          </c:cat>
          <c:val>
            <c:numRef>
              <c:f>'MSM HIV+'!$C$2:$C$16</c:f>
              <c:numCache>
                <c:formatCode>0.0</c:formatCode>
                <c:ptCount val="15"/>
                <c:pt idx="0">
                  <c:v>2.37</c:v>
                </c:pt>
                <c:pt idx="1">
                  <c:v>3.3</c:v>
                </c:pt>
                <c:pt idx="2">
                  <c:v>4.5</c:v>
                </c:pt>
                <c:pt idx="3">
                  <c:v>5</c:v>
                </c:pt>
                <c:pt idx="4">
                  <c:v>22.8</c:v>
                </c:pt>
                <c:pt idx="5">
                  <c:v>5.4</c:v>
                </c:pt>
                <c:pt idx="6" formatCode="0">
                  <c:v>11.8</c:v>
                </c:pt>
                <c:pt idx="7">
                  <c:v>10.4</c:v>
                </c:pt>
                <c:pt idx="8" formatCode="General">
                  <c:v>12.37</c:v>
                </c:pt>
                <c:pt idx="9">
                  <c:v>4.8</c:v>
                </c:pt>
                <c:pt idx="10">
                  <c:v>3.9</c:v>
                </c:pt>
                <c:pt idx="11">
                  <c:v>6.8</c:v>
                </c:pt>
                <c:pt idx="12">
                  <c:v>0.9</c:v>
                </c:pt>
                <c:pt idx="13">
                  <c:v>8.4</c:v>
                </c:pt>
                <c:pt idx="14">
                  <c:v>15</c:v>
                </c:pt>
              </c:numCache>
            </c:numRef>
          </c:val>
          <c:extLst>
            <c:ext xmlns:c16="http://schemas.microsoft.com/office/drawing/2014/chart" uri="{C3380CC4-5D6E-409C-BE32-E72D297353CC}">
              <c16:uniqueId val="{00000001-CFDE-4B79-A60A-DB25D9FC51C7}"/>
            </c:ext>
          </c:extLst>
        </c:ser>
        <c:dLbls>
          <c:showLegendKey val="0"/>
          <c:showVal val="0"/>
          <c:showCatName val="0"/>
          <c:showSerName val="0"/>
          <c:showPercent val="0"/>
          <c:showBubbleSize val="0"/>
        </c:dLbls>
        <c:gapWidth val="80"/>
        <c:overlap val="-10"/>
        <c:axId val="185054336"/>
        <c:axId val="185055872"/>
      </c:barChart>
      <c:scatterChart>
        <c:scatterStyle val="smoothMarker"/>
        <c:varyColors val="0"/>
        <c:ser>
          <c:idx val="2"/>
          <c:order val="2"/>
          <c:tx>
            <c:strRef>
              <c:f>'MSM HIV+'!$B$22</c:f>
              <c:strCache>
                <c:ptCount val="1"/>
                <c:pt idx="0">
                  <c:v>Threshold</c:v>
                </c:pt>
              </c:strCache>
            </c:strRef>
          </c:tx>
          <c:spPr>
            <a:ln w="25400">
              <a:solidFill>
                <a:srgbClr val="E31837"/>
              </a:solidFill>
              <a:prstDash val="dash"/>
            </a:ln>
          </c:spPr>
          <c:marker>
            <c:symbol val="none"/>
          </c:marker>
          <c:xVal>
            <c:numRef>
              <c:f>'MSM HIV+'!$A$23:$A$24</c:f>
              <c:numCache>
                <c:formatCode>General</c:formatCode>
                <c:ptCount val="2"/>
                <c:pt idx="0">
                  <c:v>0</c:v>
                </c:pt>
                <c:pt idx="1">
                  <c:v>1</c:v>
                </c:pt>
              </c:numCache>
            </c:numRef>
          </c:xVal>
          <c:yVal>
            <c:numRef>
              <c:f>'MSM HIV+'!$B$23:$B$24</c:f>
              <c:numCache>
                <c:formatCode>General</c:formatCode>
                <c:ptCount val="2"/>
                <c:pt idx="0">
                  <c:v>5</c:v>
                </c:pt>
                <c:pt idx="1">
                  <c:v>5</c:v>
                </c:pt>
              </c:numCache>
            </c:numRef>
          </c:yVal>
          <c:smooth val="1"/>
          <c:extLst>
            <c:ext xmlns:c16="http://schemas.microsoft.com/office/drawing/2014/chart" uri="{C3380CC4-5D6E-409C-BE32-E72D297353CC}">
              <c16:uniqueId val="{00000002-CFDE-4B79-A60A-DB25D9FC51C7}"/>
            </c:ext>
          </c:extLst>
        </c:ser>
        <c:dLbls>
          <c:showLegendKey val="0"/>
          <c:showVal val="0"/>
          <c:showCatName val="0"/>
          <c:showSerName val="0"/>
          <c:showPercent val="0"/>
          <c:showBubbleSize val="0"/>
        </c:dLbls>
        <c:axId val="185063680"/>
        <c:axId val="185062144"/>
      </c:scatterChart>
      <c:catAx>
        <c:axId val="185054336"/>
        <c:scaling>
          <c:orientation val="minMax"/>
        </c:scaling>
        <c:delete val="0"/>
        <c:axPos val="b"/>
        <c:numFmt formatCode="General" sourceLinked="0"/>
        <c:majorTickMark val="out"/>
        <c:minorTickMark val="none"/>
        <c:tickLblPos val="nextTo"/>
        <c:crossAx val="185055872"/>
        <c:crosses val="autoZero"/>
        <c:auto val="1"/>
        <c:lblAlgn val="ctr"/>
        <c:lblOffset val="100"/>
        <c:noMultiLvlLbl val="0"/>
      </c:catAx>
      <c:valAx>
        <c:axId val="185055872"/>
        <c:scaling>
          <c:orientation val="minMax"/>
        </c:scaling>
        <c:delete val="0"/>
        <c:axPos val="l"/>
        <c:title>
          <c:tx>
            <c:rich>
              <a:bodyPr rot="-5400000" vert="horz"/>
              <a:lstStyle/>
              <a:p>
                <a:pPr>
                  <a:defRPr/>
                </a:pPr>
                <a:r>
                  <a:rPr lang="en-GB"/>
                  <a:t>HIV prevalence (%)</a:t>
                </a:r>
              </a:p>
            </c:rich>
          </c:tx>
          <c:layout>
            <c:manualLayout>
              <c:xMode val="edge"/>
              <c:yMode val="edge"/>
              <c:x val="2.076141566181583E-2"/>
              <c:y val="0.19156829244766771"/>
            </c:manualLayout>
          </c:layout>
          <c:overlay val="0"/>
        </c:title>
        <c:numFmt formatCode="0" sourceLinked="0"/>
        <c:majorTickMark val="out"/>
        <c:minorTickMark val="none"/>
        <c:tickLblPos val="nextTo"/>
        <c:crossAx val="185054336"/>
        <c:crosses val="autoZero"/>
        <c:crossBetween val="between"/>
      </c:valAx>
      <c:valAx>
        <c:axId val="185062144"/>
        <c:scaling>
          <c:orientation val="minMax"/>
          <c:max val="30"/>
          <c:min val="0"/>
        </c:scaling>
        <c:delete val="1"/>
        <c:axPos val="r"/>
        <c:numFmt formatCode="General" sourceLinked="1"/>
        <c:majorTickMark val="out"/>
        <c:minorTickMark val="none"/>
        <c:tickLblPos val="nextTo"/>
        <c:crossAx val="185063680"/>
        <c:crosses val="max"/>
        <c:crossBetween val="midCat"/>
        <c:majorUnit val="1"/>
      </c:valAx>
      <c:valAx>
        <c:axId val="185063680"/>
        <c:scaling>
          <c:orientation val="minMax"/>
          <c:max val="1"/>
          <c:min val="0"/>
        </c:scaling>
        <c:delete val="1"/>
        <c:axPos val="t"/>
        <c:numFmt formatCode="General" sourceLinked="1"/>
        <c:majorTickMark val="out"/>
        <c:minorTickMark val="none"/>
        <c:tickLblPos val="nextTo"/>
        <c:crossAx val="185062144"/>
        <c:crosses val="max"/>
        <c:crossBetween val="midCat"/>
        <c:majorUnit val="0.2"/>
      </c:valAx>
    </c:plotArea>
    <c:legend>
      <c:legendPos val="r"/>
      <c:legendEntry>
        <c:idx val="2"/>
        <c:delete val="1"/>
      </c:legendEntry>
      <c:layout>
        <c:manualLayout>
          <c:xMode val="edge"/>
          <c:yMode val="edge"/>
          <c:x val="0.10600815523059619"/>
          <c:y val="1.6868755376166215E-2"/>
          <c:w val="0.72872554295530656"/>
          <c:h val="0.14989607936809921"/>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488292917502942E-2"/>
          <c:y val="0.18513454420738243"/>
          <c:w val="0.92492512479201316"/>
          <c:h val="0.52249653457564627"/>
        </c:manualLayout>
      </c:layout>
      <c:barChart>
        <c:barDir val="col"/>
        <c:grouping val="clustered"/>
        <c:varyColors val="0"/>
        <c:ser>
          <c:idx val="0"/>
          <c:order val="0"/>
          <c:tx>
            <c:strRef>
              <c:f>'TG_preve_latest avai'!$C$1</c:f>
              <c:strCache>
                <c:ptCount val="1"/>
                <c:pt idx="0">
                  <c:v>Young transgender (aged &lt; 25 yr)</c:v>
                </c:pt>
              </c:strCache>
            </c:strRef>
          </c:tx>
          <c:spPr>
            <a:solidFill>
              <a:srgbClr val="F15B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'TG_preve_latest avai'!$A$2:$A$13</c:f>
              <c:strCache>
                <c:ptCount val="12"/>
                <c:pt idx="0">
                  <c:v>Bangladesh
2020</c:v>
                </c:pt>
                <c:pt idx="1">
                  <c:v>Cambodia
2021</c:v>
                </c:pt>
                <c:pt idx="2">
                  <c:v>India
2014-15</c:v>
                </c:pt>
                <c:pt idx="3">
                  <c:v>Indonesia
 2020</c:v>
                </c:pt>
                <c:pt idx="4">
                  <c:v>Iran
2015</c:v>
                </c:pt>
                <c:pt idx="5">
                  <c:v>Malaysia
2022</c:v>
                </c:pt>
                <c:pt idx="6">
                  <c:v>Mongolia
2022</c:v>
                </c:pt>
                <c:pt idx="7">
                  <c:v>Nepal
2017</c:v>
                </c:pt>
                <c:pt idx="8">
                  <c:v>Pakistan
 2016</c:v>
                </c:pt>
                <c:pt idx="9">
                  <c:v>Philippines
 2019</c:v>
                </c:pt>
                <c:pt idx="10">
                  <c:v>Thailand
2020</c:v>
                </c:pt>
                <c:pt idx="11">
                  <c:v>Viet Nam,
Hanoi
2022</c:v>
                </c:pt>
              </c:strCache>
            </c:strRef>
          </c:cat>
          <c:val>
            <c:numRef>
              <c:f>'TG_preve_latest avai'!$C$2:$C$13</c:f>
              <c:numCache>
                <c:formatCode>0.0</c:formatCode>
                <c:ptCount val="12"/>
                <c:pt idx="0">
                  <c:v>0.2</c:v>
                </c:pt>
                <c:pt idx="1">
                  <c:v>7</c:v>
                </c:pt>
                <c:pt idx="2">
                  <c:v>5.9</c:v>
                </c:pt>
                <c:pt idx="3">
                  <c:v>12.3</c:v>
                </c:pt>
                <c:pt idx="4">
                  <c:v>0</c:v>
                </c:pt>
                <c:pt idx="5">
                  <c:v>1.9</c:v>
                </c:pt>
                <c:pt idx="6">
                  <c:v>9.1999999999999993</c:v>
                </c:pt>
                <c:pt idx="7">
                  <c:v>1.9</c:v>
                </c:pt>
                <c:pt idx="8">
                  <c:v>6.2</c:v>
                </c:pt>
                <c:pt idx="9">
                  <c:v>3.06</c:v>
                </c:pt>
                <c:pt idx="10">
                  <c:v>2.7</c:v>
                </c:pt>
                <c:pt idx="11">
                  <c:v>4.9800000000000004</c:v>
                </c:pt>
              </c:numCache>
            </c:numRef>
          </c:val>
          <c:extLst>
            <c:ext xmlns:c16="http://schemas.microsoft.com/office/drawing/2014/chart" uri="{C3380CC4-5D6E-409C-BE32-E72D297353CC}">
              <c16:uniqueId val="{00000000-B87E-440E-80B6-2107C620AED6}"/>
            </c:ext>
          </c:extLst>
        </c:ser>
        <c:ser>
          <c:idx val="1"/>
          <c:order val="1"/>
          <c:tx>
            <c:strRef>
              <c:f>'TG_preve_latest avai'!$D$1</c:f>
              <c:strCache>
                <c:ptCount val="1"/>
                <c:pt idx="0">
                  <c:v>Transgender (aged 25+ yr)</c:v>
                </c:pt>
              </c:strCache>
            </c:strRef>
          </c:tx>
          <c:spPr>
            <a:solidFill>
              <a:srgbClr val="CDC884"/>
            </a:solidFill>
            <a:ln>
              <a:noFill/>
            </a:ln>
          </c:spPr>
          <c:invertIfNegative val="0"/>
          <c:cat>
            <c:strRef>
              <c:f>'TG_preve_latest avai'!$A$2:$A$13</c:f>
              <c:strCache>
                <c:ptCount val="12"/>
                <c:pt idx="0">
                  <c:v>Bangladesh
2020</c:v>
                </c:pt>
                <c:pt idx="1">
                  <c:v>Cambodia
2021</c:v>
                </c:pt>
                <c:pt idx="2">
                  <c:v>India
2014-15</c:v>
                </c:pt>
                <c:pt idx="3">
                  <c:v>Indonesia
 2020</c:v>
                </c:pt>
                <c:pt idx="4">
                  <c:v>Iran
2015</c:v>
                </c:pt>
                <c:pt idx="5">
                  <c:v>Malaysia
2022</c:v>
                </c:pt>
                <c:pt idx="6">
                  <c:v>Mongolia
2022</c:v>
                </c:pt>
                <c:pt idx="7">
                  <c:v>Nepal
2017</c:v>
                </c:pt>
                <c:pt idx="8">
                  <c:v>Pakistan
 2016</c:v>
                </c:pt>
                <c:pt idx="9">
                  <c:v>Philippines
 2019</c:v>
                </c:pt>
                <c:pt idx="10">
                  <c:v>Thailand
2020</c:v>
                </c:pt>
                <c:pt idx="11">
                  <c:v>Viet Nam,
Hanoi
2022</c:v>
                </c:pt>
              </c:strCache>
            </c:strRef>
          </c:cat>
          <c:val>
            <c:numRef>
              <c:f>'TG_preve_latest avai'!$D$2:$D$13</c:f>
              <c:numCache>
                <c:formatCode>0.0</c:formatCode>
                <c:ptCount val="12"/>
                <c:pt idx="0">
                  <c:v>1.3</c:v>
                </c:pt>
                <c:pt idx="1">
                  <c:v>5.9</c:v>
                </c:pt>
                <c:pt idx="2">
                  <c:v>7.8</c:v>
                </c:pt>
                <c:pt idx="3">
                  <c:v>11.8</c:v>
                </c:pt>
                <c:pt idx="4">
                  <c:v>3.3</c:v>
                </c:pt>
                <c:pt idx="5">
                  <c:v>7</c:v>
                </c:pt>
                <c:pt idx="6">
                  <c:v>3.6</c:v>
                </c:pt>
                <c:pt idx="7">
                  <c:v>12.4</c:v>
                </c:pt>
                <c:pt idx="8">
                  <c:v>5.2</c:v>
                </c:pt>
                <c:pt idx="9">
                  <c:v>4.9000000000000004</c:v>
                </c:pt>
                <c:pt idx="10">
                  <c:v>4.9000000000000004</c:v>
                </c:pt>
                <c:pt idx="11">
                  <c:v>8.42</c:v>
                </c:pt>
              </c:numCache>
            </c:numRef>
          </c:val>
          <c:extLst>
            <c:ext xmlns:c16="http://schemas.microsoft.com/office/drawing/2014/chart" uri="{C3380CC4-5D6E-409C-BE32-E72D297353CC}">
              <c16:uniqueId val="{00000001-B87E-440E-80B6-2107C620AED6}"/>
            </c:ext>
          </c:extLst>
        </c:ser>
        <c:dLbls>
          <c:showLegendKey val="0"/>
          <c:showVal val="0"/>
          <c:showCatName val="0"/>
          <c:showSerName val="0"/>
          <c:showPercent val="0"/>
          <c:showBubbleSize val="0"/>
        </c:dLbls>
        <c:gapWidth val="80"/>
        <c:overlap val="-10"/>
        <c:axId val="185354496"/>
        <c:axId val="185368576"/>
      </c:barChart>
      <c:scatterChart>
        <c:scatterStyle val="smoothMarker"/>
        <c:varyColors val="0"/>
        <c:ser>
          <c:idx val="2"/>
          <c:order val="2"/>
          <c:tx>
            <c:strRef>
              <c:f>'TG_preve_latest avai'!$B$25</c:f>
              <c:strCache>
                <c:ptCount val="1"/>
                <c:pt idx="0">
                  <c:v>2019</c:v>
                </c:pt>
              </c:strCache>
            </c:strRef>
          </c:tx>
          <c:spPr>
            <a:ln w="25400">
              <a:solidFill>
                <a:srgbClr val="E31837"/>
              </a:solidFill>
              <a:prstDash val="dash"/>
            </a:ln>
          </c:spPr>
          <c:marker>
            <c:symbol val="none"/>
          </c:marker>
          <c:xVal>
            <c:numRef>
              <c:f>'TG_preve_latest avai'!$A$32:$A$33</c:f>
              <c:numCache>
                <c:formatCode>General</c:formatCode>
                <c:ptCount val="2"/>
                <c:pt idx="0">
                  <c:v>0</c:v>
                </c:pt>
                <c:pt idx="1">
                  <c:v>1</c:v>
                </c:pt>
              </c:numCache>
            </c:numRef>
          </c:xVal>
          <c:yVal>
            <c:numRef>
              <c:f>'TG_preve_latest avai'!$B$32:$B$33</c:f>
              <c:numCache>
                <c:formatCode>General</c:formatCode>
                <c:ptCount val="2"/>
                <c:pt idx="0">
                  <c:v>5</c:v>
                </c:pt>
                <c:pt idx="1">
                  <c:v>5</c:v>
                </c:pt>
              </c:numCache>
            </c:numRef>
          </c:yVal>
          <c:smooth val="1"/>
          <c:extLst>
            <c:ext xmlns:c16="http://schemas.microsoft.com/office/drawing/2014/chart" uri="{C3380CC4-5D6E-409C-BE32-E72D297353CC}">
              <c16:uniqueId val="{00000002-B87E-440E-80B6-2107C620AED6}"/>
            </c:ext>
          </c:extLst>
        </c:ser>
        <c:dLbls>
          <c:showLegendKey val="0"/>
          <c:showVal val="0"/>
          <c:showCatName val="0"/>
          <c:showSerName val="0"/>
          <c:showPercent val="0"/>
          <c:showBubbleSize val="0"/>
        </c:dLbls>
        <c:axId val="185372032"/>
        <c:axId val="185370496"/>
      </c:scatterChart>
      <c:catAx>
        <c:axId val="185354496"/>
        <c:scaling>
          <c:orientation val="minMax"/>
        </c:scaling>
        <c:delete val="0"/>
        <c:axPos val="b"/>
        <c:numFmt formatCode="General" sourceLinked="0"/>
        <c:majorTickMark val="out"/>
        <c:minorTickMark val="none"/>
        <c:tickLblPos val="nextTo"/>
        <c:crossAx val="185368576"/>
        <c:crosses val="autoZero"/>
        <c:auto val="1"/>
        <c:lblAlgn val="ctr"/>
        <c:lblOffset val="100"/>
        <c:noMultiLvlLbl val="0"/>
      </c:catAx>
      <c:valAx>
        <c:axId val="185368576"/>
        <c:scaling>
          <c:orientation val="minMax"/>
          <c:max val="15"/>
        </c:scaling>
        <c:delete val="0"/>
        <c:axPos val="l"/>
        <c:title>
          <c:tx>
            <c:rich>
              <a:bodyPr rot="-5400000" vert="horz"/>
              <a:lstStyle/>
              <a:p>
                <a:pPr>
                  <a:defRPr/>
                </a:pPr>
                <a:r>
                  <a:rPr lang="en-GB"/>
                  <a:t>HIV prevalence (%)</a:t>
                </a:r>
              </a:p>
            </c:rich>
          </c:tx>
          <c:layout>
            <c:manualLayout>
              <c:xMode val="edge"/>
              <c:yMode val="edge"/>
              <c:x val="9.0100561138130725E-3"/>
              <c:y val="0.21025721170879139"/>
            </c:manualLayout>
          </c:layout>
          <c:overlay val="0"/>
        </c:title>
        <c:numFmt formatCode="0" sourceLinked="0"/>
        <c:majorTickMark val="out"/>
        <c:minorTickMark val="none"/>
        <c:tickLblPos val="nextTo"/>
        <c:crossAx val="185354496"/>
        <c:crosses val="autoZero"/>
        <c:crossBetween val="between"/>
        <c:majorUnit val="5"/>
      </c:valAx>
      <c:valAx>
        <c:axId val="185370496"/>
        <c:scaling>
          <c:orientation val="minMax"/>
          <c:max val="30"/>
          <c:min val="0"/>
        </c:scaling>
        <c:delete val="1"/>
        <c:axPos val="r"/>
        <c:numFmt formatCode="General" sourceLinked="1"/>
        <c:majorTickMark val="out"/>
        <c:minorTickMark val="none"/>
        <c:tickLblPos val="nextTo"/>
        <c:crossAx val="185372032"/>
        <c:crosses val="max"/>
        <c:crossBetween val="midCat"/>
      </c:valAx>
      <c:valAx>
        <c:axId val="185372032"/>
        <c:scaling>
          <c:orientation val="minMax"/>
          <c:max val="1"/>
          <c:min val="0"/>
        </c:scaling>
        <c:delete val="1"/>
        <c:axPos val="t"/>
        <c:numFmt formatCode="General" sourceLinked="1"/>
        <c:majorTickMark val="out"/>
        <c:minorTickMark val="none"/>
        <c:tickLblPos val="nextTo"/>
        <c:crossAx val="185370496"/>
        <c:crosses val="max"/>
        <c:crossBetween val="midCat"/>
        <c:majorUnit val="0.2"/>
      </c:valAx>
    </c:plotArea>
    <c:legend>
      <c:legendPos val="r"/>
      <c:legendEntry>
        <c:idx val="2"/>
        <c:delete val="1"/>
      </c:legendEntry>
      <c:layout>
        <c:manualLayout>
          <c:xMode val="edge"/>
          <c:yMode val="edge"/>
          <c:x val="0.10600815523059619"/>
          <c:y val="4.1378511196738708E-2"/>
          <c:w val="0.83216097987751536"/>
          <c:h val="0.12218586106863684"/>
        </c:manualLayout>
      </c:layout>
      <c:overlay val="0"/>
    </c:legend>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608083303312572E-2"/>
          <c:y val="0.10622211360191593"/>
          <c:w val="0.91755339406103653"/>
          <c:h val="0.61540116423752589"/>
        </c:manualLayout>
      </c:layout>
      <c:barChart>
        <c:barDir val="col"/>
        <c:grouping val="clustered"/>
        <c:varyColors val="0"/>
        <c:ser>
          <c:idx val="0"/>
          <c:order val="0"/>
          <c:tx>
            <c:strRef>
              <c:f>'PWID HIV+'!$B$1</c:f>
              <c:strCache>
                <c:ptCount val="1"/>
                <c:pt idx="0">
                  <c:v>Young people who inject drugs (aged &lt; 25 yr)</c:v>
                </c:pt>
              </c:strCache>
            </c:strRef>
          </c:tx>
          <c:spPr>
            <a:solidFill>
              <a:srgbClr val="F15B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HIV+'!$A$2:$A$12</c:f>
              <c:strCache>
                <c:ptCount val="11"/>
                <c:pt idx="0">
                  <c:v>Bangladesh (2020)</c:v>
                </c:pt>
                <c:pt idx="1">
                  <c:v>China (2022)</c:v>
                </c:pt>
                <c:pt idx="2">
                  <c:v>India (2015)</c:v>
                </c:pt>
                <c:pt idx="3">
                  <c:v>Indonesia (2020)</c:v>
                </c:pt>
                <c:pt idx="4">
                  <c:v>Iran (2020)</c:v>
                </c:pt>
                <c:pt idx="5">
                  <c:v>Myanmar (2018)</c:v>
                </c:pt>
                <c:pt idx="6">
                  <c:v>Nepal (2017)</c:v>
                </c:pt>
                <c:pt idx="7">
                  <c:v>Pakistan (2016)</c:v>
                </c:pt>
                <c:pt idx="8">
                  <c:v>Philippines (2015)</c:v>
                </c:pt>
                <c:pt idx="9">
                  <c:v>Thailand (2020)</c:v>
                </c:pt>
                <c:pt idx="10">
                  <c:v>Viet Nam (2021)</c:v>
                </c:pt>
              </c:strCache>
            </c:strRef>
          </c:cat>
          <c:val>
            <c:numRef>
              <c:f>'PWID HIV+'!$B$2:$B$12</c:f>
              <c:numCache>
                <c:formatCode>0.0</c:formatCode>
                <c:ptCount val="11"/>
                <c:pt idx="0" formatCode="0">
                  <c:v>0.4</c:v>
                </c:pt>
                <c:pt idx="1">
                  <c:v>0.22</c:v>
                </c:pt>
                <c:pt idx="2">
                  <c:v>7.6</c:v>
                </c:pt>
                <c:pt idx="3">
                  <c:v>1.1000000000000001</c:v>
                </c:pt>
                <c:pt idx="4">
                  <c:v>0</c:v>
                </c:pt>
                <c:pt idx="5" formatCode="0">
                  <c:v>17.100000000000001</c:v>
                </c:pt>
                <c:pt idx="6">
                  <c:v>4</c:v>
                </c:pt>
                <c:pt idx="7">
                  <c:v>17.5</c:v>
                </c:pt>
                <c:pt idx="8">
                  <c:v>14.5</c:v>
                </c:pt>
                <c:pt idx="9">
                  <c:v>5.5</c:v>
                </c:pt>
                <c:pt idx="10">
                  <c:v>2</c:v>
                </c:pt>
              </c:numCache>
            </c:numRef>
          </c:val>
          <c:extLst>
            <c:ext xmlns:c16="http://schemas.microsoft.com/office/drawing/2014/chart" uri="{C3380CC4-5D6E-409C-BE32-E72D297353CC}">
              <c16:uniqueId val="{00000000-0BDB-440E-9C07-86D1980804EE}"/>
            </c:ext>
          </c:extLst>
        </c:ser>
        <c:ser>
          <c:idx val="1"/>
          <c:order val="1"/>
          <c:tx>
            <c:strRef>
              <c:f>'PWID HIV+'!$C$1</c:f>
              <c:strCache>
                <c:ptCount val="1"/>
                <c:pt idx="0">
                  <c:v>People who inject drugs (aged 25+ yr)</c:v>
                </c:pt>
              </c:strCache>
            </c:strRef>
          </c:tx>
          <c:spPr>
            <a:solidFill>
              <a:srgbClr val="63CDF6"/>
            </a:solidFill>
            <a:ln>
              <a:noFill/>
            </a:ln>
          </c:spPr>
          <c:invertIfNegative val="0"/>
          <c:cat>
            <c:strRef>
              <c:f>'PWID HIV+'!$A$2:$A$12</c:f>
              <c:strCache>
                <c:ptCount val="11"/>
                <c:pt idx="0">
                  <c:v>Bangladesh (2020)</c:v>
                </c:pt>
                <c:pt idx="1">
                  <c:v>China (2022)</c:v>
                </c:pt>
                <c:pt idx="2">
                  <c:v>India (2015)</c:v>
                </c:pt>
                <c:pt idx="3">
                  <c:v>Indonesia (2020)</c:v>
                </c:pt>
                <c:pt idx="4">
                  <c:v>Iran (2020)</c:v>
                </c:pt>
                <c:pt idx="5">
                  <c:v>Myanmar (2018)</c:v>
                </c:pt>
                <c:pt idx="6">
                  <c:v>Nepal (2017)</c:v>
                </c:pt>
                <c:pt idx="7">
                  <c:v>Pakistan (2016)</c:v>
                </c:pt>
                <c:pt idx="8">
                  <c:v>Philippines (2015)</c:v>
                </c:pt>
                <c:pt idx="9">
                  <c:v>Thailand (2020)</c:v>
                </c:pt>
                <c:pt idx="10">
                  <c:v>Viet Nam (2021)</c:v>
                </c:pt>
              </c:strCache>
            </c:strRef>
          </c:cat>
          <c:val>
            <c:numRef>
              <c:f>'PWID HIV+'!$C$2:$C$12</c:f>
              <c:numCache>
                <c:formatCode>0.0</c:formatCode>
                <c:ptCount val="11"/>
                <c:pt idx="0">
                  <c:v>2.6</c:v>
                </c:pt>
                <c:pt idx="1">
                  <c:v>4.24</c:v>
                </c:pt>
                <c:pt idx="2">
                  <c:v>10.6</c:v>
                </c:pt>
                <c:pt idx="3">
                  <c:v>18.399999999999999</c:v>
                </c:pt>
                <c:pt idx="4">
                  <c:v>3.7</c:v>
                </c:pt>
                <c:pt idx="5" formatCode="0">
                  <c:v>19.7</c:v>
                </c:pt>
                <c:pt idx="6">
                  <c:v>12.6</c:v>
                </c:pt>
                <c:pt idx="7">
                  <c:v>21.8</c:v>
                </c:pt>
                <c:pt idx="8">
                  <c:v>35.200000000000003</c:v>
                </c:pt>
                <c:pt idx="9">
                  <c:v>14.1</c:v>
                </c:pt>
                <c:pt idx="10">
                  <c:v>13</c:v>
                </c:pt>
              </c:numCache>
            </c:numRef>
          </c:val>
          <c:extLst>
            <c:ext xmlns:c16="http://schemas.microsoft.com/office/drawing/2014/chart" uri="{C3380CC4-5D6E-409C-BE32-E72D297353CC}">
              <c16:uniqueId val="{00000001-0BDB-440E-9C07-86D1980804EE}"/>
            </c:ext>
          </c:extLst>
        </c:ser>
        <c:dLbls>
          <c:showLegendKey val="0"/>
          <c:showVal val="0"/>
          <c:showCatName val="0"/>
          <c:showSerName val="0"/>
          <c:showPercent val="0"/>
          <c:showBubbleSize val="0"/>
        </c:dLbls>
        <c:gapWidth val="80"/>
        <c:overlap val="-10"/>
        <c:axId val="173709568"/>
        <c:axId val="173719552"/>
      </c:barChart>
      <c:scatterChart>
        <c:scatterStyle val="smoothMarker"/>
        <c:varyColors val="0"/>
        <c:ser>
          <c:idx val="2"/>
          <c:order val="2"/>
          <c:tx>
            <c:strRef>
              <c:f>'PWID HIV+'!$B$15</c:f>
              <c:strCache>
                <c:ptCount val="1"/>
                <c:pt idx="0">
                  <c:v>Threshold</c:v>
                </c:pt>
              </c:strCache>
            </c:strRef>
          </c:tx>
          <c:spPr>
            <a:ln w="25400">
              <a:solidFill>
                <a:srgbClr val="E31837"/>
              </a:solidFill>
              <a:prstDash val="dash"/>
            </a:ln>
          </c:spPr>
          <c:marker>
            <c:symbol val="none"/>
          </c:marker>
          <c:xVal>
            <c:numRef>
              <c:f>'PWID HIV+'!$A$16:$A$17</c:f>
              <c:numCache>
                <c:formatCode>General</c:formatCode>
                <c:ptCount val="2"/>
                <c:pt idx="0">
                  <c:v>0</c:v>
                </c:pt>
                <c:pt idx="1">
                  <c:v>1</c:v>
                </c:pt>
              </c:numCache>
            </c:numRef>
          </c:xVal>
          <c:yVal>
            <c:numRef>
              <c:f>'PWID HIV+'!$B$16:$B$17</c:f>
              <c:numCache>
                <c:formatCode>General</c:formatCode>
                <c:ptCount val="2"/>
                <c:pt idx="0">
                  <c:v>5</c:v>
                </c:pt>
                <c:pt idx="1">
                  <c:v>5</c:v>
                </c:pt>
              </c:numCache>
            </c:numRef>
          </c:yVal>
          <c:smooth val="1"/>
          <c:extLst>
            <c:ext xmlns:c16="http://schemas.microsoft.com/office/drawing/2014/chart" uri="{C3380CC4-5D6E-409C-BE32-E72D297353CC}">
              <c16:uniqueId val="{00000002-0BDB-440E-9C07-86D1980804EE}"/>
            </c:ext>
          </c:extLst>
        </c:ser>
        <c:dLbls>
          <c:showLegendKey val="0"/>
          <c:showVal val="0"/>
          <c:showCatName val="0"/>
          <c:showSerName val="0"/>
          <c:showPercent val="0"/>
          <c:showBubbleSize val="0"/>
        </c:dLbls>
        <c:axId val="173723008"/>
        <c:axId val="173721472"/>
      </c:scatterChart>
      <c:catAx>
        <c:axId val="173709568"/>
        <c:scaling>
          <c:orientation val="minMax"/>
        </c:scaling>
        <c:delete val="0"/>
        <c:axPos val="b"/>
        <c:numFmt formatCode="General" sourceLinked="0"/>
        <c:majorTickMark val="out"/>
        <c:minorTickMark val="none"/>
        <c:tickLblPos val="nextTo"/>
        <c:crossAx val="173719552"/>
        <c:crosses val="autoZero"/>
        <c:auto val="1"/>
        <c:lblAlgn val="ctr"/>
        <c:lblOffset val="100"/>
        <c:noMultiLvlLbl val="0"/>
      </c:catAx>
      <c:valAx>
        <c:axId val="173719552"/>
        <c:scaling>
          <c:orientation val="minMax"/>
        </c:scaling>
        <c:delete val="0"/>
        <c:axPos val="l"/>
        <c:title>
          <c:tx>
            <c:rich>
              <a:bodyPr rot="-5400000" vert="horz"/>
              <a:lstStyle/>
              <a:p>
                <a:pPr>
                  <a:defRPr/>
                </a:pPr>
                <a:r>
                  <a:rPr lang="en-GB"/>
                  <a:t>HIV prevalence (%)</a:t>
                </a:r>
              </a:p>
            </c:rich>
          </c:tx>
          <c:layout>
            <c:manualLayout>
              <c:xMode val="edge"/>
              <c:yMode val="edge"/>
              <c:x val="6.5937494568145873E-3"/>
              <c:y val="0.1275840246034283"/>
            </c:manualLayout>
          </c:layout>
          <c:overlay val="0"/>
        </c:title>
        <c:numFmt formatCode="0" sourceLinked="0"/>
        <c:majorTickMark val="out"/>
        <c:minorTickMark val="none"/>
        <c:tickLblPos val="nextTo"/>
        <c:crossAx val="173709568"/>
        <c:crosses val="autoZero"/>
        <c:crossBetween val="between"/>
        <c:majorUnit val="10"/>
      </c:valAx>
      <c:valAx>
        <c:axId val="173721472"/>
        <c:scaling>
          <c:orientation val="minMax"/>
          <c:max val="40"/>
          <c:min val="0"/>
        </c:scaling>
        <c:delete val="1"/>
        <c:axPos val="r"/>
        <c:numFmt formatCode="General" sourceLinked="1"/>
        <c:majorTickMark val="out"/>
        <c:minorTickMark val="none"/>
        <c:tickLblPos val="nextTo"/>
        <c:crossAx val="173723008"/>
        <c:crosses val="max"/>
        <c:crossBetween val="midCat"/>
      </c:valAx>
      <c:valAx>
        <c:axId val="173723008"/>
        <c:scaling>
          <c:orientation val="minMax"/>
          <c:max val="1"/>
          <c:min val="0"/>
        </c:scaling>
        <c:delete val="1"/>
        <c:axPos val="t"/>
        <c:numFmt formatCode="General" sourceLinked="1"/>
        <c:majorTickMark val="out"/>
        <c:minorTickMark val="none"/>
        <c:tickLblPos val="nextTo"/>
        <c:crossAx val="173721472"/>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400" dirty="0"/>
              <a:t>HIV incidence</a:t>
            </a:r>
            <a:r>
              <a:rPr lang="en-GB" sz="1400" baseline="0" dirty="0"/>
              <a:t> rate among young MSM (18-25 </a:t>
            </a:r>
            <a:r>
              <a:rPr lang="en-GB" sz="1400" baseline="0" dirty="0" err="1"/>
              <a:t>yr</a:t>
            </a:r>
            <a:r>
              <a:rPr lang="en-GB" sz="1400" baseline="0" dirty="0"/>
              <a:t>) , China</a:t>
            </a:r>
            <a:endParaRPr lang="en-GB" sz="1400" dirty="0"/>
          </a:p>
        </c:rich>
      </c:tx>
      <c:layout>
        <c:manualLayout>
          <c:xMode val="edge"/>
          <c:yMode val="edge"/>
          <c:x val="0.160593173224058"/>
          <c:y val="2.5810293565265201E-2"/>
        </c:manualLayout>
      </c:layout>
      <c:overlay val="0"/>
    </c:title>
    <c:autoTitleDeleted val="0"/>
    <c:plotArea>
      <c:layout>
        <c:manualLayout>
          <c:layoutTarget val="inner"/>
          <c:xMode val="edge"/>
          <c:yMode val="edge"/>
          <c:x val="0.11855529653456599"/>
          <c:y val="0.23644330524121701"/>
          <c:w val="0.85814948957301596"/>
          <c:h val="0.31305449757175019"/>
        </c:manualLayout>
      </c:layout>
      <c:barChart>
        <c:barDir val="col"/>
        <c:grouping val="clustered"/>
        <c:varyColors val="0"/>
        <c:ser>
          <c:idx val="0"/>
          <c:order val="0"/>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incidence_MSM'!$B$6:$C$12</c:f>
              <c:multiLvlStrCache>
                <c:ptCount val="7"/>
                <c:lvl>
                  <c:pt idx="0">
                    <c:v>Guiyang</c:v>
                  </c:pt>
                  <c:pt idx="1">
                    <c:v>Beijing</c:v>
                  </c:pt>
                  <c:pt idx="2">
                    <c:v>Shanghai</c:v>
                  </c:pt>
                  <c:pt idx="3">
                    <c:v>Kunming</c:v>
                  </c:pt>
                  <c:pt idx="4">
                    <c:v>Chongqing</c:v>
                  </c:pt>
                  <c:pt idx="5">
                    <c:v>18-20 yr</c:v>
                  </c:pt>
                  <c:pt idx="6">
                    <c:v>21-25 yr</c:v>
                  </c:pt>
                </c:lvl>
                <c:lvl>
                  <c:pt idx="0">
                    <c:v>By city</c:v>
                  </c:pt>
                  <c:pt idx="5">
                    <c:v>By age</c:v>
                  </c:pt>
                </c:lvl>
              </c:multiLvlStrCache>
            </c:multiLvlStrRef>
          </c:cat>
          <c:val>
            <c:numRef>
              <c:f>'HIV incidence_MSM'!$D$6:$D$12</c:f>
              <c:numCache>
                <c:formatCode>General</c:formatCode>
                <c:ptCount val="7"/>
                <c:pt idx="0">
                  <c:v>18.899999999999999</c:v>
                </c:pt>
                <c:pt idx="1">
                  <c:v>10.6</c:v>
                </c:pt>
                <c:pt idx="2">
                  <c:v>5.6</c:v>
                </c:pt>
                <c:pt idx="3">
                  <c:v>5.3</c:v>
                </c:pt>
                <c:pt idx="4">
                  <c:v>4.9000000000000004</c:v>
                </c:pt>
              </c:numCache>
            </c:numRef>
          </c:val>
          <c:extLst>
            <c:ext xmlns:c16="http://schemas.microsoft.com/office/drawing/2014/chart" uri="{C3380CC4-5D6E-409C-BE32-E72D297353CC}">
              <c16:uniqueId val="{00000000-9DE7-475C-9B65-581AB249CF35}"/>
            </c:ext>
          </c:extLst>
        </c:ser>
        <c:ser>
          <c:idx val="1"/>
          <c:order val="1"/>
          <c:spPr>
            <a:pattFill prst="pct60">
              <a:fgClr>
                <a:srgbClr val="E31837"/>
              </a:fgClr>
              <a:bgClr>
                <a:schemeClr val="bg1"/>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incidence_MSM'!$B$6:$C$12</c:f>
              <c:multiLvlStrCache>
                <c:ptCount val="7"/>
                <c:lvl>
                  <c:pt idx="0">
                    <c:v>Guiyang</c:v>
                  </c:pt>
                  <c:pt idx="1">
                    <c:v>Beijing</c:v>
                  </c:pt>
                  <c:pt idx="2">
                    <c:v>Shanghai</c:v>
                  </c:pt>
                  <c:pt idx="3">
                    <c:v>Kunming</c:v>
                  </c:pt>
                  <c:pt idx="4">
                    <c:v>Chongqing</c:v>
                  </c:pt>
                  <c:pt idx="5">
                    <c:v>18-20 yr</c:v>
                  </c:pt>
                  <c:pt idx="6">
                    <c:v>21-25 yr</c:v>
                  </c:pt>
                </c:lvl>
                <c:lvl>
                  <c:pt idx="0">
                    <c:v>By city</c:v>
                  </c:pt>
                  <c:pt idx="5">
                    <c:v>By age</c:v>
                  </c:pt>
                </c:lvl>
              </c:multiLvlStrCache>
            </c:multiLvlStrRef>
          </c:cat>
          <c:val>
            <c:numRef>
              <c:f>'HIV incidence_MSM'!$E$6:$E$12</c:f>
              <c:numCache>
                <c:formatCode>General</c:formatCode>
                <c:ptCount val="7"/>
                <c:pt idx="5">
                  <c:v>8</c:v>
                </c:pt>
                <c:pt idx="6">
                  <c:v>6.2</c:v>
                </c:pt>
              </c:numCache>
            </c:numRef>
          </c:val>
          <c:extLst>
            <c:ext xmlns:c16="http://schemas.microsoft.com/office/drawing/2014/chart" uri="{C3380CC4-5D6E-409C-BE32-E72D297353CC}">
              <c16:uniqueId val="{00000001-9DE7-475C-9B65-581AB249CF35}"/>
            </c:ext>
          </c:extLst>
        </c:ser>
        <c:dLbls>
          <c:showLegendKey val="0"/>
          <c:showVal val="0"/>
          <c:showCatName val="0"/>
          <c:showSerName val="0"/>
          <c:showPercent val="0"/>
          <c:showBubbleSize val="0"/>
        </c:dLbls>
        <c:gapWidth val="80"/>
        <c:overlap val="100"/>
        <c:axId val="163309056"/>
        <c:axId val="163310592"/>
      </c:barChart>
      <c:catAx>
        <c:axId val="163309056"/>
        <c:scaling>
          <c:orientation val="minMax"/>
        </c:scaling>
        <c:delete val="0"/>
        <c:axPos val="b"/>
        <c:numFmt formatCode="General" sourceLinked="0"/>
        <c:majorTickMark val="out"/>
        <c:minorTickMark val="none"/>
        <c:tickLblPos val="nextTo"/>
        <c:crossAx val="163310592"/>
        <c:crosses val="autoZero"/>
        <c:auto val="1"/>
        <c:lblAlgn val="ctr"/>
        <c:lblOffset val="100"/>
        <c:noMultiLvlLbl val="0"/>
      </c:catAx>
      <c:valAx>
        <c:axId val="163310592"/>
        <c:scaling>
          <c:orientation val="minMax"/>
        </c:scaling>
        <c:delete val="0"/>
        <c:axPos val="l"/>
        <c:title>
          <c:tx>
            <c:rich>
              <a:bodyPr rot="-5400000" vert="horz"/>
              <a:lstStyle/>
              <a:p>
                <a:pPr>
                  <a:defRPr/>
                </a:pPr>
                <a:r>
                  <a:rPr lang="en-GB"/>
                  <a:t>HIV incidence</a:t>
                </a:r>
                <a:r>
                  <a:rPr lang="en-GB" baseline="0"/>
                  <a:t> (per 100 PY)</a:t>
                </a:r>
                <a:endParaRPr lang="en-GB"/>
              </a:p>
            </c:rich>
          </c:tx>
          <c:layout>
            <c:manualLayout>
              <c:xMode val="edge"/>
              <c:yMode val="edge"/>
              <c:x val="1.8356144515500199E-2"/>
              <c:y val="0.13116377220712799"/>
            </c:manualLayout>
          </c:layout>
          <c:overlay val="0"/>
        </c:title>
        <c:numFmt formatCode="General" sourceLinked="1"/>
        <c:majorTickMark val="out"/>
        <c:minorTickMark val="none"/>
        <c:tickLblPos val="nextTo"/>
        <c:crossAx val="163309056"/>
        <c:crosses val="autoZero"/>
        <c:crossBetween val="between"/>
        <c:majorUnit val="5"/>
      </c:valAx>
    </c:plotArea>
    <c:plotVisOnly val="1"/>
    <c:dispBlanksAs val="gap"/>
    <c:showDLblsOverMax val="0"/>
  </c:chart>
  <c:spPr>
    <a:ln w="12700">
      <a:solidFill>
        <a:srgbClr val="00B0F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HIV incidence</a:t>
            </a:r>
            <a:r>
              <a:rPr lang="en-GB" baseline="0"/>
              <a:t> rate among MSM by age group, Bangkok</a:t>
            </a:r>
            <a:endParaRPr lang="en-GB"/>
          </a:p>
        </c:rich>
      </c:tx>
      <c:overlay val="0"/>
    </c:title>
    <c:autoTitleDeleted val="0"/>
    <c:plotArea>
      <c:layout/>
      <c:barChart>
        <c:barDir val="col"/>
        <c:grouping val="clustered"/>
        <c:varyColors val="0"/>
        <c:ser>
          <c:idx val="0"/>
          <c:order val="0"/>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incidence_MSM Fritz'!$C$21:$C$23</c:f>
              <c:strCache>
                <c:ptCount val="3"/>
                <c:pt idx="0">
                  <c:v>18-21 yr</c:v>
                </c:pt>
                <c:pt idx="1">
                  <c:v>22-29 yr</c:v>
                </c:pt>
                <c:pt idx="2">
                  <c:v>≥ 30 yr</c:v>
                </c:pt>
              </c:strCache>
            </c:strRef>
          </c:cat>
          <c:val>
            <c:numRef>
              <c:f>'HIV incidence_MSM Fritz'!$D$21:$D$23</c:f>
              <c:numCache>
                <c:formatCode>General</c:formatCode>
                <c:ptCount val="3"/>
                <c:pt idx="0">
                  <c:v>8.8000000000000007</c:v>
                </c:pt>
              </c:numCache>
            </c:numRef>
          </c:val>
          <c:extLst>
            <c:ext xmlns:c16="http://schemas.microsoft.com/office/drawing/2014/chart" uri="{C3380CC4-5D6E-409C-BE32-E72D297353CC}">
              <c16:uniqueId val="{00000000-5EEE-4E04-8E9A-24CF49C4C285}"/>
            </c:ext>
          </c:extLst>
        </c:ser>
        <c:ser>
          <c:idx val="1"/>
          <c:order val="1"/>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incidence_MSM Fritz'!$C$21:$C$23</c:f>
              <c:strCache>
                <c:ptCount val="3"/>
                <c:pt idx="0">
                  <c:v>18-21 yr</c:v>
                </c:pt>
                <c:pt idx="1">
                  <c:v>22-29 yr</c:v>
                </c:pt>
                <c:pt idx="2">
                  <c:v>≥ 30 yr</c:v>
                </c:pt>
              </c:strCache>
            </c:strRef>
          </c:cat>
          <c:val>
            <c:numRef>
              <c:f>'HIV incidence_MSM Fritz'!$E$21:$E$23</c:f>
              <c:numCache>
                <c:formatCode>General</c:formatCode>
                <c:ptCount val="3"/>
                <c:pt idx="1">
                  <c:v>6.4</c:v>
                </c:pt>
              </c:numCache>
            </c:numRef>
          </c:val>
          <c:extLst>
            <c:ext xmlns:c16="http://schemas.microsoft.com/office/drawing/2014/chart" uri="{C3380CC4-5D6E-409C-BE32-E72D297353CC}">
              <c16:uniqueId val="{00000001-5EEE-4E04-8E9A-24CF49C4C285}"/>
            </c:ext>
          </c:extLst>
        </c:ser>
        <c:ser>
          <c:idx val="2"/>
          <c:order val="2"/>
          <c:spPr>
            <a:solidFill>
              <a:srgbClr val="DAC12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incidence_MSM Fritz'!$C$21:$C$23</c:f>
              <c:strCache>
                <c:ptCount val="3"/>
                <c:pt idx="0">
                  <c:v>18-21 yr</c:v>
                </c:pt>
                <c:pt idx="1">
                  <c:v>22-29 yr</c:v>
                </c:pt>
                <c:pt idx="2">
                  <c:v>≥ 30 yr</c:v>
                </c:pt>
              </c:strCache>
            </c:strRef>
          </c:cat>
          <c:val>
            <c:numRef>
              <c:f>'HIV incidence_MSM Fritz'!$F$21:$F$23</c:f>
              <c:numCache>
                <c:formatCode>General</c:formatCode>
                <c:ptCount val="3"/>
                <c:pt idx="2">
                  <c:v>3.7</c:v>
                </c:pt>
              </c:numCache>
            </c:numRef>
          </c:val>
          <c:extLst>
            <c:ext xmlns:c16="http://schemas.microsoft.com/office/drawing/2014/chart" uri="{C3380CC4-5D6E-409C-BE32-E72D297353CC}">
              <c16:uniqueId val="{00000002-5EEE-4E04-8E9A-24CF49C4C285}"/>
            </c:ext>
          </c:extLst>
        </c:ser>
        <c:dLbls>
          <c:showLegendKey val="0"/>
          <c:showVal val="0"/>
          <c:showCatName val="0"/>
          <c:showSerName val="0"/>
          <c:showPercent val="0"/>
          <c:showBubbleSize val="0"/>
        </c:dLbls>
        <c:gapWidth val="120"/>
        <c:overlap val="100"/>
        <c:axId val="163454336"/>
        <c:axId val="163460224"/>
      </c:barChart>
      <c:catAx>
        <c:axId val="163454336"/>
        <c:scaling>
          <c:orientation val="minMax"/>
        </c:scaling>
        <c:delete val="0"/>
        <c:axPos val="b"/>
        <c:numFmt formatCode="General" sourceLinked="0"/>
        <c:majorTickMark val="out"/>
        <c:minorTickMark val="none"/>
        <c:tickLblPos val="nextTo"/>
        <c:crossAx val="163460224"/>
        <c:crosses val="autoZero"/>
        <c:auto val="1"/>
        <c:lblAlgn val="ctr"/>
        <c:lblOffset val="100"/>
        <c:noMultiLvlLbl val="0"/>
      </c:catAx>
      <c:valAx>
        <c:axId val="163460224"/>
        <c:scaling>
          <c:orientation val="minMax"/>
        </c:scaling>
        <c:delete val="0"/>
        <c:axPos val="l"/>
        <c:title>
          <c:tx>
            <c:rich>
              <a:bodyPr rot="-5400000" vert="horz"/>
              <a:lstStyle/>
              <a:p>
                <a:pPr>
                  <a:defRPr/>
                </a:pPr>
                <a:r>
                  <a:rPr lang="en-GB" sz="1200" b="1" i="0" u="none" strike="noStrike" baseline="0">
                    <a:effectLst/>
                  </a:rPr>
                  <a:t>HIV incidence (per 100 PY)</a:t>
                </a:r>
                <a:endParaRPr lang="en-GB"/>
              </a:p>
            </c:rich>
          </c:tx>
          <c:overlay val="0"/>
        </c:title>
        <c:numFmt formatCode="General" sourceLinked="1"/>
        <c:majorTickMark val="out"/>
        <c:minorTickMark val="none"/>
        <c:tickLblPos val="nextTo"/>
        <c:crossAx val="163454336"/>
        <c:crosses val="autoZero"/>
        <c:crossBetween val="between"/>
      </c:valAx>
    </c:plotArea>
    <c:plotVisOnly val="1"/>
    <c:dispBlanksAs val="gap"/>
    <c:showDLblsOverMax val="0"/>
  </c:chart>
  <c:spPr>
    <a:ln w="15875">
      <a:solidFill>
        <a:srgbClr val="80000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46550555352766E-2"/>
          <c:y val="0.20796264536543607"/>
          <c:w val="0.91751690393005492"/>
          <c:h val="0.42246326133994411"/>
        </c:manualLayout>
      </c:layout>
      <c:barChart>
        <c:barDir val="col"/>
        <c:grouping val="clustered"/>
        <c:varyColors val="0"/>
        <c:ser>
          <c:idx val="0"/>
          <c:order val="0"/>
          <c:tx>
            <c:strRef>
              <c:f>'sex workers condom use'!$B$2</c:f>
              <c:strCache>
                <c:ptCount val="1"/>
                <c:pt idx="0">
                  <c:v>Young sex workers (aged &lt; 25 yr)</c:v>
                </c:pt>
              </c:strCache>
            </c:strRef>
          </c:tx>
          <c:spPr>
            <a:solidFill>
              <a:srgbClr val="F26B73"/>
            </a:solidFill>
            <a:ln>
              <a:noFill/>
            </a:ln>
          </c:spPr>
          <c:invertIfNegative val="0"/>
          <c:dPt>
            <c:idx val="15"/>
            <c:invertIfNegative val="0"/>
            <c:bubble3D val="0"/>
            <c:spPr>
              <a:pattFill prst="dkUpDiag">
                <a:fgClr>
                  <a:srgbClr val="F26B73"/>
                </a:fgClr>
                <a:bgClr>
                  <a:sysClr val="window" lastClr="FFFFFF"/>
                </a:bgClr>
              </a:pattFill>
              <a:ln>
                <a:noFill/>
              </a:ln>
            </c:spPr>
            <c:extLst>
              <c:ext xmlns:c16="http://schemas.microsoft.com/office/drawing/2014/chart" uri="{C3380CC4-5D6E-409C-BE32-E72D297353CC}">
                <c16:uniqueId val="{00000001-6EEF-46C3-85F9-BBA6EFE93760}"/>
              </c:ext>
            </c:extLst>
          </c:dPt>
          <c:dPt>
            <c:idx val="16"/>
            <c:invertIfNegative val="0"/>
            <c:bubble3D val="0"/>
            <c:extLst>
              <c:ext xmlns:c16="http://schemas.microsoft.com/office/drawing/2014/chart" uri="{C3380CC4-5D6E-409C-BE32-E72D297353CC}">
                <c16:uniqueId val="{00000002-6EEF-46C3-85F9-BBA6EFE93760}"/>
              </c:ext>
            </c:extLst>
          </c:dPt>
          <c:dLbls>
            <c:dLbl>
              <c:idx val="14"/>
              <c:delete val="1"/>
              <c:extLst>
                <c:ext xmlns:c15="http://schemas.microsoft.com/office/drawing/2012/chart" uri="{CE6537A1-D6FC-4f65-9D91-7224C49458BB}"/>
                <c:ext xmlns:c16="http://schemas.microsoft.com/office/drawing/2014/chart" uri="{C3380CC4-5D6E-409C-BE32-E72D297353CC}">
                  <c16:uniqueId val="{00000003-6EEF-46C3-85F9-BBA6EFE93760}"/>
                </c:ext>
              </c:extLst>
            </c:dLbl>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workers condom use'!$A$3:$A$18</c:f>
              <c:strCache>
                <c:ptCount val="16"/>
                <c:pt idx="0">
                  <c:v>India (2020)</c:v>
                </c:pt>
                <c:pt idx="1">
                  <c:v>Thailand (2021)</c:v>
                </c:pt>
                <c:pt idx="2">
                  <c:v>China (2022)</c:v>
                </c:pt>
                <c:pt idx="3">
                  <c:v>Viet Nam (2022)</c:v>
                </c:pt>
                <c:pt idx="4">
                  <c:v>Cambodia (2022)</c:v>
                </c:pt>
                <c:pt idx="5">
                  <c:v>Lao PDR (2020)</c:v>
                </c:pt>
                <c:pt idx="6">
                  <c:v>Myanmar (2019)</c:v>
                </c:pt>
                <c:pt idx="7">
                  <c:v>Malaysia (2022)</c:v>
                </c:pt>
                <c:pt idx="8">
                  <c:v>Mongolia (2022)</c:v>
                </c:pt>
                <c:pt idx="9">
                  <c:v>Philippines (2019)</c:v>
                </c:pt>
                <c:pt idx="10">
                  <c:v>Bangladesh (2020)</c:v>
                </c:pt>
                <c:pt idx="11">
                  <c:v>Indonesia (2020)</c:v>
                </c:pt>
                <c:pt idx="12">
                  <c:v>Pakistan (2016)*</c:v>
                </c:pt>
                <c:pt idx="13">
                  <c:v>Iran  (2020)</c:v>
                </c:pt>
                <c:pt idx="15">
                  <c:v>Regional median</c:v>
                </c:pt>
              </c:strCache>
            </c:strRef>
          </c:cat>
          <c:val>
            <c:numRef>
              <c:f>'sex workers condom use'!$B$3:$B$18</c:f>
              <c:numCache>
                <c:formatCode>0.0</c:formatCode>
                <c:ptCount val="16"/>
                <c:pt idx="0">
                  <c:v>96.9</c:v>
                </c:pt>
                <c:pt idx="1">
                  <c:v>96.6</c:v>
                </c:pt>
                <c:pt idx="2">
                  <c:v>95.1</c:v>
                </c:pt>
                <c:pt idx="3">
                  <c:v>93.2</c:v>
                </c:pt>
                <c:pt idx="4">
                  <c:v>93</c:v>
                </c:pt>
                <c:pt idx="5">
                  <c:v>91.2</c:v>
                </c:pt>
                <c:pt idx="6">
                  <c:v>90.48</c:v>
                </c:pt>
                <c:pt idx="7">
                  <c:v>86.5</c:v>
                </c:pt>
                <c:pt idx="8" formatCode="General">
                  <c:v>83.7</c:v>
                </c:pt>
                <c:pt idx="9" formatCode="General">
                  <c:v>82.12</c:v>
                </c:pt>
                <c:pt idx="10">
                  <c:v>72.92</c:v>
                </c:pt>
                <c:pt idx="11">
                  <c:v>68.400000000000006</c:v>
                </c:pt>
                <c:pt idx="12">
                  <c:v>58.8</c:v>
                </c:pt>
                <c:pt idx="13">
                  <c:v>53.6</c:v>
                </c:pt>
                <c:pt idx="15">
                  <c:v>88.490000000000009</c:v>
                </c:pt>
              </c:numCache>
            </c:numRef>
          </c:val>
          <c:extLst>
            <c:ext xmlns:c16="http://schemas.microsoft.com/office/drawing/2014/chart" uri="{C3380CC4-5D6E-409C-BE32-E72D297353CC}">
              <c16:uniqueId val="{00000004-6EEF-46C3-85F9-BBA6EFE93760}"/>
            </c:ext>
          </c:extLst>
        </c:ser>
        <c:dLbls>
          <c:showLegendKey val="0"/>
          <c:showVal val="0"/>
          <c:showCatName val="0"/>
          <c:showSerName val="0"/>
          <c:showPercent val="0"/>
          <c:showBubbleSize val="0"/>
        </c:dLbls>
        <c:gapWidth val="100"/>
        <c:axId val="189540608"/>
        <c:axId val="189571072"/>
      </c:barChart>
      <c:lineChart>
        <c:grouping val="standard"/>
        <c:varyColors val="0"/>
        <c:ser>
          <c:idx val="1"/>
          <c:order val="1"/>
          <c:tx>
            <c:strRef>
              <c:f>'sex workers condom use'!$C$2</c:f>
              <c:strCache>
                <c:ptCount val="1"/>
                <c:pt idx="0">
                  <c:v>Sex workers (aged 25+ yr)</c:v>
                </c:pt>
              </c:strCache>
            </c:strRef>
          </c:tx>
          <c:spPr>
            <a:ln>
              <a:noFill/>
            </a:ln>
          </c:spPr>
          <c:marker>
            <c:symbol val="circle"/>
            <c:size val="9"/>
            <c:spPr>
              <a:solidFill>
                <a:srgbClr val="00A99A"/>
              </a:solidFill>
              <a:ln>
                <a:solidFill>
                  <a:srgbClr val="00A99A"/>
                </a:solidFill>
              </a:ln>
            </c:spPr>
          </c:marker>
          <c:dPt>
            <c:idx val="14"/>
            <c:marker>
              <c:spPr>
                <a:noFill/>
                <a:ln>
                  <a:noFill/>
                </a:ln>
              </c:spPr>
            </c:marker>
            <c:bubble3D val="0"/>
            <c:extLst>
              <c:ext xmlns:c16="http://schemas.microsoft.com/office/drawing/2014/chart" uri="{C3380CC4-5D6E-409C-BE32-E72D297353CC}">
                <c16:uniqueId val="{00000005-6EEF-46C3-85F9-BBA6EFE93760}"/>
              </c:ext>
            </c:extLst>
          </c:dPt>
          <c:dPt>
            <c:idx val="15"/>
            <c:marker>
              <c:spPr>
                <a:pattFill prst="dkUpDiag">
                  <a:fgClr>
                    <a:srgbClr val="00A99A"/>
                  </a:fgClr>
                  <a:bgClr>
                    <a:sysClr val="window" lastClr="FFFFFF"/>
                  </a:bgClr>
                </a:pattFill>
                <a:ln>
                  <a:solidFill>
                    <a:srgbClr val="00A99A"/>
                  </a:solidFill>
                </a:ln>
              </c:spPr>
            </c:marker>
            <c:bubble3D val="0"/>
            <c:extLst>
              <c:ext xmlns:c16="http://schemas.microsoft.com/office/drawing/2014/chart" uri="{C3380CC4-5D6E-409C-BE32-E72D297353CC}">
                <c16:uniqueId val="{00000006-6EEF-46C3-85F9-BBA6EFE93760}"/>
              </c:ext>
            </c:extLst>
          </c:dPt>
          <c:dPt>
            <c:idx val="16"/>
            <c:bubble3D val="0"/>
            <c:extLst>
              <c:ext xmlns:c16="http://schemas.microsoft.com/office/drawing/2014/chart" uri="{C3380CC4-5D6E-409C-BE32-E72D297353CC}">
                <c16:uniqueId val="{00000007-6EEF-46C3-85F9-BBA6EFE93760}"/>
              </c:ext>
            </c:extLst>
          </c:dPt>
          <c:dLbls>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EEF-46C3-85F9-BBA6EFE93760}"/>
                </c:ext>
              </c:extLst>
            </c:dLbl>
            <c:dLbl>
              <c:idx val="14"/>
              <c:delete val="1"/>
              <c:extLst>
                <c:ext xmlns:c15="http://schemas.microsoft.com/office/drawing/2012/chart" uri="{CE6537A1-D6FC-4f65-9D91-7224C49458BB}"/>
                <c:ext xmlns:c16="http://schemas.microsoft.com/office/drawing/2014/chart" uri="{C3380CC4-5D6E-409C-BE32-E72D297353CC}">
                  <c16:uniqueId val="{00000005-6EEF-46C3-85F9-BBA6EFE93760}"/>
                </c:ext>
              </c:extLst>
            </c:dLbl>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workers condom use'!$A$3:$A$18</c:f>
              <c:strCache>
                <c:ptCount val="16"/>
                <c:pt idx="0">
                  <c:v>India (2020)</c:v>
                </c:pt>
                <c:pt idx="1">
                  <c:v>Thailand (2021)</c:v>
                </c:pt>
                <c:pt idx="2">
                  <c:v>China (2022)</c:v>
                </c:pt>
                <c:pt idx="3">
                  <c:v>Viet Nam (2022)</c:v>
                </c:pt>
                <c:pt idx="4">
                  <c:v>Cambodia (2022)</c:v>
                </c:pt>
                <c:pt idx="5">
                  <c:v>Lao PDR (2020)</c:v>
                </c:pt>
                <c:pt idx="6">
                  <c:v>Myanmar (2019)</c:v>
                </c:pt>
                <c:pt idx="7">
                  <c:v>Malaysia (2022)</c:v>
                </c:pt>
                <c:pt idx="8">
                  <c:v>Mongolia (2022)</c:v>
                </c:pt>
                <c:pt idx="9">
                  <c:v>Philippines (2019)</c:v>
                </c:pt>
                <c:pt idx="10">
                  <c:v>Bangladesh (2020)</c:v>
                </c:pt>
                <c:pt idx="11">
                  <c:v>Indonesia (2020)</c:v>
                </c:pt>
                <c:pt idx="12">
                  <c:v>Pakistan (2016)*</c:v>
                </c:pt>
                <c:pt idx="13">
                  <c:v>Iran  (2020)</c:v>
                </c:pt>
                <c:pt idx="15">
                  <c:v>Regional median</c:v>
                </c:pt>
              </c:strCache>
            </c:strRef>
          </c:cat>
          <c:val>
            <c:numRef>
              <c:f>'sex workers condom use'!$C$3:$C$18</c:f>
              <c:numCache>
                <c:formatCode>0.0</c:formatCode>
                <c:ptCount val="16"/>
                <c:pt idx="0">
                  <c:v>96</c:v>
                </c:pt>
                <c:pt idx="1">
                  <c:v>94.3</c:v>
                </c:pt>
                <c:pt idx="2">
                  <c:v>94.7</c:v>
                </c:pt>
                <c:pt idx="3">
                  <c:v>88.6</c:v>
                </c:pt>
                <c:pt idx="4">
                  <c:v>92</c:v>
                </c:pt>
                <c:pt idx="5">
                  <c:v>87.6</c:v>
                </c:pt>
                <c:pt idx="6">
                  <c:v>89.68</c:v>
                </c:pt>
                <c:pt idx="7">
                  <c:v>95.6</c:v>
                </c:pt>
                <c:pt idx="8" formatCode="General">
                  <c:v>85.1</c:v>
                </c:pt>
                <c:pt idx="9" formatCode="General">
                  <c:v>87.27</c:v>
                </c:pt>
                <c:pt idx="10">
                  <c:v>73.98</c:v>
                </c:pt>
                <c:pt idx="11">
                  <c:v>66</c:v>
                </c:pt>
                <c:pt idx="12">
                  <c:v>28.6</c:v>
                </c:pt>
                <c:pt idx="13">
                  <c:v>61.4</c:v>
                </c:pt>
                <c:pt idx="14">
                  <c:v>0</c:v>
                </c:pt>
                <c:pt idx="15">
                  <c:v>88.1</c:v>
                </c:pt>
              </c:numCache>
            </c:numRef>
          </c:val>
          <c:smooth val="0"/>
          <c:extLst>
            <c:ext xmlns:c16="http://schemas.microsoft.com/office/drawing/2014/chart" uri="{C3380CC4-5D6E-409C-BE32-E72D297353CC}">
              <c16:uniqueId val="{00000009-6EEF-46C3-85F9-BBA6EFE93760}"/>
            </c:ext>
          </c:extLst>
        </c:ser>
        <c:dLbls>
          <c:showLegendKey val="0"/>
          <c:showVal val="0"/>
          <c:showCatName val="0"/>
          <c:showSerName val="0"/>
          <c:showPercent val="0"/>
          <c:showBubbleSize val="0"/>
        </c:dLbls>
        <c:marker val="1"/>
        <c:smooth val="0"/>
        <c:axId val="189540608"/>
        <c:axId val="189571072"/>
      </c:lineChart>
      <c:scatterChart>
        <c:scatterStyle val="smoothMarker"/>
        <c:varyColors val="0"/>
        <c:ser>
          <c:idx val="2"/>
          <c:order val="2"/>
          <c:tx>
            <c:strRef>
              <c:f>'sex workers condom use'!$F$14</c:f>
              <c:strCache>
                <c:ptCount val="1"/>
                <c:pt idx="0">
                  <c:v>t</c:v>
                </c:pt>
              </c:strCache>
            </c:strRef>
          </c:tx>
          <c:spPr>
            <a:ln w="25400">
              <a:solidFill>
                <a:srgbClr val="E31837"/>
              </a:solidFill>
              <a:prstDash val="dash"/>
            </a:ln>
          </c:spPr>
          <c:marker>
            <c:symbol val="none"/>
          </c:marker>
          <c:xVal>
            <c:numRef>
              <c:f>'sex workers condom use'!$E$15:$E$16</c:f>
              <c:numCache>
                <c:formatCode>General</c:formatCode>
                <c:ptCount val="2"/>
                <c:pt idx="0">
                  <c:v>0</c:v>
                </c:pt>
                <c:pt idx="1">
                  <c:v>1</c:v>
                </c:pt>
              </c:numCache>
            </c:numRef>
          </c:xVal>
          <c:yVal>
            <c:numRef>
              <c:f>'sex workers condom use'!$F$15:$F$16</c:f>
              <c:numCache>
                <c:formatCode>General</c:formatCode>
                <c:ptCount val="2"/>
                <c:pt idx="0">
                  <c:v>95</c:v>
                </c:pt>
                <c:pt idx="1">
                  <c:v>95</c:v>
                </c:pt>
              </c:numCache>
            </c:numRef>
          </c:yVal>
          <c:smooth val="1"/>
          <c:extLst>
            <c:ext xmlns:c16="http://schemas.microsoft.com/office/drawing/2014/chart" uri="{C3380CC4-5D6E-409C-BE32-E72D297353CC}">
              <c16:uniqueId val="{0000000A-6EEF-46C3-85F9-BBA6EFE93760}"/>
            </c:ext>
          </c:extLst>
        </c:ser>
        <c:dLbls>
          <c:showLegendKey val="0"/>
          <c:showVal val="0"/>
          <c:showCatName val="0"/>
          <c:showSerName val="0"/>
          <c:showPercent val="0"/>
          <c:showBubbleSize val="0"/>
        </c:dLbls>
        <c:axId val="189574528"/>
        <c:axId val="189572992"/>
      </c:scatterChart>
      <c:catAx>
        <c:axId val="189540608"/>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189571072"/>
        <c:crosses val="autoZero"/>
        <c:auto val="1"/>
        <c:lblAlgn val="ctr"/>
        <c:lblOffset val="100"/>
        <c:noMultiLvlLbl val="0"/>
      </c:catAx>
      <c:valAx>
        <c:axId val="189571072"/>
        <c:scaling>
          <c:orientation val="minMax"/>
          <c:max val="100"/>
          <c:min val="0"/>
        </c:scaling>
        <c:delete val="0"/>
        <c:axPos val="l"/>
        <c:title>
          <c:tx>
            <c:rich>
              <a:bodyPr/>
              <a:lstStyle/>
              <a:p>
                <a:pPr>
                  <a:defRPr/>
                </a:pPr>
                <a:r>
                  <a:rPr lang="en-GB"/>
                  <a:t>Condom use (%)</a:t>
                </a:r>
              </a:p>
            </c:rich>
          </c:tx>
          <c:overlay val="0"/>
        </c:title>
        <c:numFmt formatCode="0" sourceLinked="0"/>
        <c:majorTickMark val="out"/>
        <c:minorTickMark val="none"/>
        <c:tickLblPos val="nextTo"/>
        <c:txPr>
          <a:bodyPr rot="0" vert="horz"/>
          <a:lstStyle/>
          <a:p>
            <a:pPr>
              <a:defRPr/>
            </a:pPr>
            <a:endParaRPr lang="en-US"/>
          </a:p>
        </c:txPr>
        <c:crossAx val="189540608"/>
        <c:crosses val="autoZero"/>
        <c:crossBetween val="between"/>
        <c:majorUnit val="20"/>
      </c:valAx>
      <c:valAx>
        <c:axId val="189572992"/>
        <c:scaling>
          <c:orientation val="minMax"/>
          <c:max val="100"/>
          <c:min val="0"/>
        </c:scaling>
        <c:delete val="1"/>
        <c:axPos val="r"/>
        <c:numFmt formatCode="General" sourceLinked="1"/>
        <c:majorTickMark val="out"/>
        <c:minorTickMark val="none"/>
        <c:tickLblPos val="nextTo"/>
        <c:crossAx val="189574528"/>
        <c:crosses val="max"/>
        <c:crossBetween val="midCat"/>
        <c:majorUnit val="10"/>
      </c:valAx>
      <c:valAx>
        <c:axId val="189574528"/>
        <c:scaling>
          <c:orientation val="minMax"/>
          <c:max val="1"/>
          <c:min val="0"/>
        </c:scaling>
        <c:delete val="1"/>
        <c:axPos val="t"/>
        <c:numFmt formatCode="General" sourceLinked="1"/>
        <c:majorTickMark val="out"/>
        <c:minorTickMark val="none"/>
        <c:tickLblPos val="nextTo"/>
        <c:crossAx val="189572992"/>
        <c:crosses val="max"/>
        <c:crossBetween val="midCat"/>
        <c:majorUnit val="0.2"/>
      </c:valAx>
    </c:plotArea>
    <c:legend>
      <c:legendPos val="t"/>
      <c:legendEntry>
        <c:idx val="2"/>
        <c:delete val="1"/>
      </c:legendEntry>
      <c:layout>
        <c:manualLayout>
          <c:xMode val="edge"/>
          <c:yMode val="edge"/>
          <c:x val="0.18443282751907666"/>
          <c:y val="1.9252361572488427E-2"/>
          <c:w val="0.63665302184909001"/>
          <c:h val="6.8935076590037891E-2"/>
        </c:manualLayout>
      </c:layout>
      <c:overlay val="0"/>
      <c:txPr>
        <a:bodyPr/>
        <a:lstStyle/>
        <a:p>
          <a:pPr rtl="0">
            <a:defRPr/>
          </a:pPr>
          <a:endParaRPr lang="en-US"/>
        </a:p>
      </c:txPr>
    </c:legend>
    <c:plotVisOnly val="1"/>
    <c:dispBlanksAs val="zero"/>
    <c:showDLblsOverMax val="0"/>
  </c:chart>
  <c:txPr>
    <a:bodyPr/>
    <a:lstStyle/>
    <a:p>
      <a:pPr>
        <a:defRPr sz="1400" b="0" i="0" u="none" strike="noStrike" baseline="0">
          <a:solidFill>
            <a:srgbClr val="000000"/>
          </a:solidFill>
          <a:latin typeface="Arial"/>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163790313881996E-2"/>
          <c:y val="0.21448164367748462"/>
          <c:w val="0.90238323805414733"/>
          <c:h val="0.42877235496585103"/>
        </c:manualLayout>
      </c:layout>
      <c:barChart>
        <c:barDir val="col"/>
        <c:grouping val="clustered"/>
        <c:varyColors val="0"/>
        <c:ser>
          <c:idx val="0"/>
          <c:order val="1"/>
          <c:tx>
            <c:strRef>
              <c:f>'MSM condom use'!$B$2</c:f>
              <c:strCache>
                <c:ptCount val="1"/>
                <c:pt idx="0">
                  <c:v>Young men who have sex with men (aged &lt; 25 yr)</c:v>
                </c:pt>
              </c:strCache>
            </c:strRef>
          </c:tx>
          <c:spPr>
            <a:solidFill>
              <a:srgbClr val="FF9966"/>
            </a:solidFill>
            <a:ln w="15875">
              <a:noFill/>
            </a:ln>
          </c:spPr>
          <c:invertIfNegative val="0"/>
          <c:dPt>
            <c:idx val="15"/>
            <c:invertIfNegative val="0"/>
            <c:bubble3D val="0"/>
            <c:extLst>
              <c:ext xmlns:c16="http://schemas.microsoft.com/office/drawing/2014/chart" uri="{C3380CC4-5D6E-409C-BE32-E72D297353CC}">
                <c16:uniqueId val="{00000001-7A9C-4128-A305-81F85AC3B71A}"/>
              </c:ext>
            </c:extLst>
          </c:dPt>
          <c:dPt>
            <c:idx val="16"/>
            <c:invertIfNegative val="0"/>
            <c:bubble3D val="0"/>
            <c:extLst>
              <c:ext xmlns:c16="http://schemas.microsoft.com/office/drawing/2014/chart" uri="{C3380CC4-5D6E-409C-BE32-E72D297353CC}">
                <c16:uniqueId val="{00000002-7A9C-4128-A305-81F85AC3B71A}"/>
              </c:ext>
            </c:extLst>
          </c:dPt>
          <c:dPt>
            <c:idx val="18"/>
            <c:invertIfNegative val="0"/>
            <c:bubble3D val="0"/>
            <c:spPr>
              <a:pattFill prst="dkUpDiag">
                <a:fgClr>
                  <a:srgbClr val="FF9966"/>
                </a:fgClr>
                <a:bgClr>
                  <a:sysClr val="window" lastClr="FFFFFF"/>
                </a:bgClr>
              </a:pattFill>
              <a:ln w="15875">
                <a:noFill/>
              </a:ln>
            </c:spPr>
            <c:extLst>
              <c:ext xmlns:c16="http://schemas.microsoft.com/office/drawing/2014/chart" uri="{C3380CC4-5D6E-409C-BE32-E72D297353CC}">
                <c16:uniqueId val="{00000007-7A9C-4128-A305-81F85AC3B71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condom use'!$A$3:$A$21</c:f>
              <c:strCache>
                <c:ptCount val="19"/>
                <c:pt idx="0">
                  <c:v>Lao PDR (2017)*</c:v>
                </c:pt>
                <c:pt idx="1">
                  <c:v>Philippines (2019)</c:v>
                </c:pt>
                <c:pt idx="2">
                  <c:v>Singapore (2021)</c:v>
                </c:pt>
                <c:pt idx="3">
                  <c:v>Bangladesh (2020)</c:v>
                </c:pt>
                <c:pt idx="4">
                  <c:v>Myanmar (2019)</c:v>
                </c:pt>
                <c:pt idx="5">
                  <c:v>Republic of Korea (2014)</c:v>
                </c:pt>
                <c:pt idx="6">
                  <c:v>Japan (2015)</c:v>
                </c:pt>
                <c:pt idx="7">
                  <c:v>Indonesia (2020)</c:v>
                </c:pt>
                <c:pt idx="8">
                  <c:v>Viet Nam (2022)</c:v>
                </c:pt>
                <c:pt idx="9">
                  <c:v>Malaysia (2022)</c:v>
                </c:pt>
                <c:pt idx="10">
                  <c:v>Cambodia (2019)</c:v>
                </c:pt>
                <c:pt idx="11">
                  <c:v>Thailand (2020)</c:v>
                </c:pt>
                <c:pt idx="12">
                  <c:v>Mongolia (2022)</c:v>
                </c:pt>
                <c:pt idx="13">
                  <c:v>Pakistan (2016)</c:v>
                </c:pt>
                <c:pt idx="14">
                  <c:v>India (2020)</c:v>
                </c:pt>
                <c:pt idx="15">
                  <c:v>China (2022)</c:v>
                </c:pt>
                <c:pt idx="16">
                  <c:v>Nepal (2017)**</c:v>
                </c:pt>
                <c:pt idx="18">
                  <c:v>Regional median</c:v>
                </c:pt>
              </c:strCache>
            </c:strRef>
          </c:cat>
          <c:val>
            <c:numRef>
              <c:f>'MSM condom use'!$B$3:$B$21</c:f>
              <c:numCache>
                <c:formatCode>0</c:formatCode>
                <c:ptCount val="19"/>
                <c:pt idx="0">
                  <c:v>25.2</c:v>
                </c:pt>
                <c:pt idx="1">
                  <c:v>38.06</c:v>
                </c:pt>
                <c:pt idx="2">
                  <c:v>45.42</c:v>
                </c:pt>
                <c:pt idx="3">
                  <c:v>50.4</c:v>
                </c:pt>
                <c:pt idx="4">
                  <c:v>55.07</c:v>
                </c:pt>
                <c:pt idx="5">
                  <c:v>64.099999999999994</c:v>
                </c:pt>
                <c:pt idx="6">
                  <c:v>66.400000000000006</c:v>
                </c:pt>
                <c:pt idx="7">
                  <c:v>68.7</c:v>
                </c:pt>
                <c:pt idx="8">
                  <c:v>72.7</c:v>
                </c:pt>
                <c:pt idx="9">
                  <c:v>73.599999999999994</c:v>
                </c:pt>
                <c:pt idx="10">
                  <c:v>75.400000000000006</c:v>
                </c:pt>
                <c:pt idx="11">
                  <c:v>80</c:v>
                </c:pt>
                <c:pt idx="12">
                  <c:v>82.4</c:v>
                </c:pt>
                <c:pt idx="13">
                  <c:v>83.3</c:v>
                </c:pt>
                <c:pt idx="14">
                  <c:v>85.2</c:v>
                </c:pt>
                <c:pt idx="15">
                  <c:v>86.9</c:v>
                </c:pt>
                <c:pt idx="16">
                  <c:v>95.1</c:v>
                </c:pt>
                <c:pt idx="18">
                  <c:v>72.7</c:v>
                </c:pt>
              </c:numCache>
            </c:numRef>
          </c:val>
          <c:extLst>
            <c:ext xmlns:c16="http://schemas.microsoft.com/office/drawing/2014/chart" uri="{C3380CC4-5D6E-409C-BE32-E72D297353CC}">
              <c16:uniqueId val="{00000003-7A9C-4128-A305-81F85AC3B71A}"/>
            </c:ext>
          </c:extLst>
        </c:ser>
        <c:dLbls>
          <c:showLegendKey val="0"/>
          <c:showVal val="0"/>
          <c:showCatName val="0"/>
          <c:showSerName val="0"/>
          <c:showPercent val="0"/>
          <c:showBubbleSize val="0"/>
        </c:dLbls>
        <c:gapWidth val="100"/>
        <c:axId val="189409920"/>
        <c:axId val="189408384"/>
      </c:barChart>
      <c:lineChart>
        <c:grouping val="standard"/>
        <c:varyColors val="0"/>
        <c:ser>
          <c:idx val="1"/>
          <c:order val="0"/>
          <c:tx>
            <c:strRef>
              <c:f>'MSM condom use'!$C$2</c:f>
              <c:strCache>
                <c:ptCount val="1"/>
                <c:pt idx="0">
                  <c:v>Men who have sex with men (aged 25+ yr)</c:v>
                </c:pt>
              </c:strCache>
            </c:strRef>
          </c:tx>
          <c:spPr>
            <a:ln>
              <a:noFill/>
            </a:ln>
          </c:spPr>
          <c:marker>
            <c:symbol val="circle"/>
            <c:size val="12"/>
            <c:spPr>
              <a:solidFill>
                <a:srgbClr val="00A99A"/>
              </a:solidFill>
              <a:ln>
                <a:noFill/>
              </a:ln>
            </c:spPr>
          </c:marker>
          <c:dPt>
            <c:idx val="15"/>
            <c:bubble3D val="0"/>
            <c:extLst>
              <c:ext xmlns:c16="http://schemas.microsoft.com/office/drawing/2014/chart" uri="{C3380CC4-5D6E-409C-BE32-E72D297353CC}">
                <c16:uniqueId val="{00000004-7A9C-4128-A305-81F85AC3B71A}"/>
              </c:ext>
            </c:extLst>
          </c:dPt>
          <c:dPt>
            <c:idx val="16"/>
            <c:bubble3D val="0"/>
            <c:extLst>
              <c:ext xmlns:c16="http://schemas.microsoft.com/office/drawing/2014/chart" uri="{C3380CC4-5D6E-409C-BE32-E72D297353CC}">
                <c16:uniqueId val="{00000005-7A9C-4128-A305-81F85AC3B71A}"/>
              </c:ext>
            </c:extLst>
          </c:dPt>
          <c:dPt>
            <c:idx val="18"/>
            <c:marker>
              <c:spPr>
                <a:pattFill prst="dkUpDiag">
                  <a:fgClr>
                    <a:srgbClr val="00A99A"/>
                  </a:fgClr>
                  <a:bgClr>
                    <a:sysClr val="window" lastClr="FFFFFF"/>
                  </a:bgClr>
                </a:pattFill>
                <a:ln>
                  <a:noFill/>
                </a:ln>
              </c:spPr>
            </c:marker>
            <c:bubble3D val="0"/>
            <c:extLst>
              <c:ext xmlns:c16="http://schemas.microsoft.com/office/drawing/2014/chart" uri="{C3380CC4-5D6E-409C-BE32-E72D297353CC}">
                <c16:uniqueId val="{00000008-7A9C-4128-A305-81F85AC3B71A}"/>
              </c:ext>
            </c:extLst>
          </c:dPt>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condom use'!$A$3:$A$21</c:f>
              <c:strCache>
                <c:ptCount val="19"/>
                <c:pt idx="0">
                  <c:v>Lao PDR (2017)*</c:v>
                </c:pt>
                <c:pt idx="1">
                  <c:v>Philippines (2019)</c:v>
                </c:pt>
                <c:pt idx="2">
                  <c:v>Singapore (2021)</c:v>
                </c:pt>
                <c:pt idx="3">
                  <c:v>Bangladesh (2020)</c:v>
                </c:pt>
                <c:pt idx="4">
                  <c:v>Myanmar (2019)</c:v>
                </c:pt>
                <c:pt idx="5">
                  <c:v>Republic of Korea (2014)</c:v>
                </c:pt>
                <c:pt idx="6">
                  <c:v>Japan (2015)</c:v>
                </c:pt>
                <c:pt idx="7">
                  <c:v>Indonesia (2020)</c:v>
                </c:pt>
                <c:pt idx="8">
                  <c:v>Viet Nam (2022)</c:v>
                </c:pt>
                <c:pt idx="9">
                  <c:v>Malaysia (2022)</c:v>
                </c:pt>
                <c:pt idx="10">
                  <c:v>Cambodia (2019)</c:v>
                </c:pt>
                <c:pt idx="11">
                  <c:v>Thailand (2020)</c:v>
                </c:pt>
                <c:pt idx="12">
                  <c:v>Mongolia (2022)</c:v>
                </c:pt>
                <c:pt idx="13">
                  <c:v>Pakistan (2016)</c:v>
                </c:pt>
                <c:pt idx="14">
                  <c:v>India (2020)</c:v>
                </c:pt>
                <c:pt idx="15">
                  <c:v>China (2022)</c:v>
                </c:pt>
                <c:pt idx="16">
                  <c:v>Nepal (2017)**</c:v>
                </c:pt>
                <c:pt idx="18">
                  <c:v>Regional median</c:v>
                </c:pt>
              </c:strCache>
            </c:strRef>
          </c:cat>
          <c:val>
            <c:numRef>
              <c:f>'MSM condom use'!$C$3:$C$21</c:f>
              <c:numCache>
                <c:formatCode>0</c:formatCode>
                <c:ptCount val="19"/>
                <c:pt idx="0">
                  <c:v>27.2</c:v>
                </c:pt>
                <c:pt idx="1">
                  <c:v>42.98</c:v>
                </c:pt>
                <c:pt idx="2">
                  <c:v>45.21</c:v>
                </c:pt>
                <c:pt idx="3">
                  <c:v>55.7</c:v>
                </c:pt>
                <c:pt idx="4">
                  <c:v>58.65</c:v>
                </c:pt>
                <c:pt idx="5">
                  <c:v>65.900000000000006</c:v>
                </c:pt>
                <c:pt idx="6">
                  <c:v>71.900000000000006</c:v>
                </c:pt>
                <c:pt idx="7">
                  <c:v>70.400000000000006</c:v>
                </c:pt>
                <c:pt idx="8">
                  <c:v>63.4</c:v>
                </c:pt>
                <c:pt idx="9">
                  <c:v>75.599999999999994</c:v>
                </c:pt>
                <c:pt idx="10">
                  <c:v>77</c:v>
                </c:pt>
                <c:pt idx="11">
                  <c:v>76.599999999999994</c:v>
                </c:pt>
                <c:pt idx="12">
                  <c:v>78.7</c:v>
                </c:pt>
                <c:pt idx="13">
                  <c:v>10.9</c:v>
                </c:pt>
                <c:pt idx="14">
                  <c:v>81.599999999999994</c:v>
                </c:pt>
                <c:pt idx="15">
                  <c:v>88.4</c:v>
                </c:pt>
                <c:pt idx="16">
                  <c:v>94.3</c:v>
                </c:pt>
                <c:pt idx="18">
                  <c:v>70.400000000000006</c:v>
                </c:pt>
              </c:numCache>
            </c:numRef>
          </c:val>
          <c:smooth val="0"/>
          <c:extLst>
            <c:ext xmlns:c16="http://schemas.microsoft.com/office/drawing/2014/chart" uri="{C3380CC4-5D6E-409C-BE32-E72D297353CC}">
              <c16:uniqueId val="{00000006-7A9C-4128-A305-81F85AC3B71A}"/>
            </c:ext>
          </c:extLst>
        </c:ser>
        <c:dLbls>
          <c:showLegendKey val="0"/>
          <c:showVal val="0"/>
          <c:showCatName val="0"/>
          <c:showSerName val="0"/>
          <c:showPercent val="0"/>
          <c:showBubbleSize val="0"/>
        </c:dLbls>
        <c:marker val="1"/>
        <c:smooth val="0"/>
        <c:axId val="189392384"/>
        <c:axId val="189393920"/>
      </c:lineChart>
      <c:catAx>
        <c:axId val="189392384"/>
        <c:scaling>
          <c:orientation val="minMax"/>
        </c:scaling>
        <c:delete val="0"/>
        <c:axPos val="b"/>
        <c:numFmt formatCode="General" sourceLinked="1"/>
        <c:majorTickMark val="out"/>
        <c:minorTickMark val="none"/>
        <c:tickLblPos val="low"/>
        <c:spPr>
          <a:ln>
            <a:solidFill>
              <a:schemeClr val="bg1">
                <a:lumMod val="75000"/>
              </a:schemeClr>
            </a:solidFill>
            <a:prstDash val="sysDash"/>
          </a:ln>
        </c:spPr>
        <c:txPr>
          <a:bodyPr rot="-2520000" vert="horz"/>
          <a:lstStyle/>
          <a:p>
            <a:pPr>
              <a:defRPr sz="1200"/>
            </a:pPr>
            <a:endParaRPr lang="en-US"/>
          </a:p>
        </c:txPr>
        <c:crossAx val="189393920"/>
        <c:crosses val="autoZero"/>
        <c:auto val="1"/>
        <c:lblAlgn val="ctr"/>
        <c:lblOffset val="100"/>
        <c:noMultiLvlLbl val="0"/>
      </c:catAx>
      <c:valAx>
        <c:axId val="189393920"/>
        <c:scaling>
          <c:orientation val="minMax"/>
          <c:max val="100"/>
          <c:min val="0"/>
        </c:scaling>
        <c:delete val="0"/>
        <c:axPos val="l"/>
        <c:title>
          <c:tx>
            <c:rich>
              <a:bodyPr/>
              <a:lstStyle/>
              <a:p>
                <a:pPr>
                  <a:defRPr/>
                </a:pPr>
                <a:r>
                  <a:rPr lang="en-GB"/>
                  <a:t>Condom use at last sex (%)</a:t>
                </a:r>
              </a:p>
            </c:rich>
          </c:tx>
          <c:layout>
            <c:manualLayout>
              <c:xMode val="edge"/>
              <c:yMode val="edge"/>
              <c:x val="5.8705559532331204E-3"/>
              <c:y val="0.19845982223181835"/>
            </c:manualLayout>
          </c:layout>
          <c:overlay val="0"/>
        </c:title>
        <c:numFmt formatCode="0" sourceLinked="1"/>
        <c:majorTickMark val="out"/>
        <c:minorTickMark val="none"/>
        <c:tickLblPos val="nextTo"/>
        <c:txPr>
          <a:bodyPr rot="0" vert="horz"/>
          <a:lstStyle/>
          <a:p>
            <a:pPr>
              <a:defRPr/>
            </a:pPr>
            <a:endParaRPr lang="en-US"/>
          </a:p>
        </c:txPr>
        <c:crossAx val="189392384"/>
        <c:crosses val="autoZero"/>
        <c:crossBetween val="between"/>
        <c:majorUnit val="20"/>
      </c:valAx>
      <c:valAx>
        <c:axId val="189408384"/>
        <c:scaling>
          <c:orientation val="minMax"/>
        </c:scaling>
        <c:delete val="1"/>
        <c:axPos val="r"/>
        <c:numFmt formatCode="0" sourceLinked="1"/>
        <c:majorTickMark val="out"/>
        <c:minorTickMark val="none"/>
        <c:tickLblPos val="nextTo"/>
        <c:crossAx val="189409920"/>
        <c:crosses val="max"/>
        <c:crossBetween val="between"/>
      </c:valAx>
      <c:catAx>
        <c:axId val="189409920"/>
        <c:scaling>
          <c:orientation val="minMax"/>
        </c:scaling>
        <c:delete val="1"/>
        <c:axPos val="b"/>
        <c:numFmt formatCode="General" sourceLinked="1"/>
        <c:majorTickMark val="out"/>
        <c:minorTickMark val="none"/>
        <c:tickLblPos val="nextTo"/>
        <c:crossAx val="189408384"/>
        <c:crosses val="autoZero"/>
        <c:auto val="1"/>
        <c:lblAlgn val="ctr"/>
        <c:lblOffset val="100"/>
        <c:noMultiLvlLbl val="0"/>
      </c:catAx>
      <c:spPr>
        <a:noFill/>
        <a:ln>
          <a:noFill/>
        </a:ln>
      </c:spPr>
    </c:plotArea>
    <c:legend>
      <c:legendPos val="r"/>
      <c:layout>
        <c:manualLayout>
          <c:xMode val="edge"/>
          <c:yMode val="edge"/>
          <c:x val="7.6068967941507318E-2"/>
          <c:y val="8.8012369522678935E-2"/>
          <c:w val="0.88995301368578927"/>
          <c:h val="9.4159959376411945E-2"/>
        </c:manualLayout>
      </c:layout>
      <c:overlay val="0"/>
      <c:spPr>
        <a:noFill/>
      </c:spPr>
    </c:legend>
    <c:plotVisOnly val="1"/>
    <c:dispBlanksAs val="gap"/>
    <c:showDLblsOverMax val="0"/>
  </c:chart>
  <c:txPr>
    <a:bodyPr/>
    <a:lstStyle/>
    <a:p>
      <a:pPr>
        <a:defRPr sz="14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46550555352766E-2"/>
          <c:y val="0.20796264536543607"/>
          <c:w val="0.91751690393005492"/>
          <c:h val="0.42246326133994411"/>
        </c:manualLayout>
      </c:layout>
      <c:barChart>
        <c:barDir val="col"/>
        <c:grouping val="clustered"/>
        <c:varyColors val="0"/>
        <c:ser>
          <c:idx val="0"/>
          <c:order val="0"/>
          <c:tx>
            <c:strRef>
              <c:f>'TGondom use'!$B$2</c:f>
              <c:strCache>
                <c:ptCount val="1"/>
                <c:pt idx="0">
                  <c:v>Young transgender (aged &lt; 25 yr)</c:v>
                </c:pt>
              </c:strCache>
            </c:strRef>
          </c:tx>
          <c:spPr>
            <a:solidFill>
              <a:srgbClr val="A02B93">
                <a:lumMod val="40000"/>
                <a:lumOff val="60000"/>
              </a:srgbClr>
            </a:solidFill>
            <a:ln>
              <a:noFill/>
            </a:ln>
          </c:spPr>
          <c:invertIfNegative val="0"/>
          <c:dPt>
            <c:idx val="12"/>
            <c:invertIfNegative val="0"/>
            <c:bubble3D val="0"/>
            <c:extLst>
              <c:ext xmlns:c16="http://schemas.microsoft.com/office/drawing/2014/chart" uri="{C3380CC4-5D6E-409C-BE32-E72D297353CC}">
                <c16:uniqueId val="{00000000-17DF-4E9A-8932-799F29193472}"/>
              </c:ext>
            </c:extLst>
          </c:dPt>
          <c:dPt>
            <c:idx val="16"/>
            <c:invertIfNegative val="0"/>
            <c:bubble3D val="0"/>
            <c:extLst>
              <c:ext xmlns:c16="http://schemas.microsoft.com/office/drawing/2014/chart" uri="{C3380CC4-5D6E-409C-BE32-E72D297353CC}">
                <c16:uniqueId val="{00000001-17DF-4E9A-8932-799F29193472}"/>
              </c:ext>
            </c:extLst>
          </c:dPt>
          <c:dLbls>
            <c:dLbl>
              <c:idx val="11"/>
              <c:delete val="1"/>
              <c:extLst>
                <c:ext xmlns:c15="http://schemas.microsoft.com/office/drawing/2012/chart" uri="{CE6537A1-D6FC-4f65-9D91-7224C49458BB}"/>
                <c:ext xmlns:c16="http://schemas.microsoft.com/office/drawing/2014/chart" uri="{C3380CC4-5D6E-409C-BE32-E72D297353CC}">
                  <c16:uniqueId val="{00000002-17DF-4E9A-8932-799F29193472}"/>
                </c:ext>
              </c:extLst>
            </c:dLbl>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'TGondom use'!$A$3:$A$15</c:f>
              <c:strCache>
                <c:ptCount val="13"/>
                <c:pt idx="0">
                  <c:v>Nepal (2017)*</c:v>
                </c:pt>
                <c:pt idx="1">
                  <c:v>Mongolia (2022)*</c:v>
                </c:pt>
                <c:pt idx="2">
                  <c:v>Malaysia (2022)</c:v>
                </c:pt>
                <c:pt idx="3">
                  <c:v>Cambodia (2019)</c:v>
                </c:pt>
                <c:pt idx="4">
                  <c:v>Viet Nam (2022)</c:v>
                </c:pt>
                <c:pt idx="5">
                  <c:v>Thailand (2020)</c:v>
                </c:pt>
                <c:pt idx="6">
                  <c:v>India (2020)</c:v>
                </c:pt>
                <c:pt idx="7">
                  <c:v>Indonesia (2020)</c:v>
                </c:pt>
                <c:pt idx="8">
                  <c:v>Bangladesh (2020)</c:v>
                </c:pt>
                <c:pt idx="9">
                  <c:v>Philippines (2019)</c:v>
                </c:pt>
                <c:pt idx="10">
                  <c:v>Pakistan (2016)</c:v>
                </c:pt>
                <c:pt idx="12">
                  <c:v>Regional median</c:v>
                </c:pt>
              </c:strCache>
            </c:strRef>
          </c:cat>
          <c:val>
            <c:numRef>
              <c:f>'TGondom use'!$B$3:$B$15</c:f>
              <c:numCache>
                <c:formatCode>0.0</c:formatCode>
                <c:ptCount val="13"/>
                <c:pt idx="0">
                  <c:v>96.2</c:v>
                </c:pt>
                <c:pt idx="1">
                  <c:v>94.34</c:v>
                </c:pt>
                <c:pt idx="2">
                  <c:v>92.6</c:v>
                </c:pt>
                <c:pt idx="3">
                  <c:v>85</c:v>
                </c:pt>
                <c:pt idx="4">
                  <c:v>82.7</c:v>
                </c:pt>
                <c:pt idx="5">
                  <c:v>76.2</c:v>
                </c:pt>
                <c:pt idx="6">
                  <c:v>75.3</c:v>
                </c:pt>
                <c:pt idx="7">
                  <c:v>64.7</c:v>
                </c:pt>
                <c:pt idx="8" formatCode="General">
                  <c:v>47</c:v>
                </c:pt>
                <c:pt idx="9" formatCode="General">
                  <c:v>37.85</c:v>
                </c:pt>
                <c:pt idx="10">
                  <c:v>26.9</c:v>
                </c:pt>
                <c:pt idx="12">
                  <c:v>76.2</c:v>
                </c:pt>
              </c:numCache>
            </c:numRef>
          </c:val>
          <c:extLst>
            <c:ext xmlns:c16="http://schemas.microsoft.com/office/drawing/2014/chart" uri="{C3380CC4-5D6E-409C-BE32-E72D297353CC}">
              <c16:uniqueId val="{00000003-17DF-4E9A-8932-799F29193472}"/>
            </c:ext>
          </c:extLst>
        </c:ser>
        <c:dLbls>
          <c:showLegendKey val="0"/>
          <c:showVal val="0"/>
          <c:showCatName val="0"/>
          <c:showSerName val="0"/>
          <c:showPercent val="0"/>
          <c:showBubbleSize val="0"/>
        </c:dLbls>
        <c:gapWidth val="100"/>
        <c:axId val="189540608"/>
        <c:axId val="189571072"/>
      </c:barChart>
      <c:lineChart>
        <c:grouping val="standard"/>
        <c:varyColors val="0"/>
        <c:ser>
          <c:idx val="1"/>
          <c:order val="1"/>
          <c:tx>
            <c:strRef>
              <c:f>'TGondom use'!$C$2</c:f>
              <c:strCache>
                <c:ptCount val="1"/>
                <c:pt idx="0">
                  <c:v>Transgender (aged 25+ yr)</c:v>
                </c:pt>
              </c:strCache>
            </c:strRef>
          </c:tx>
          <c:spPr>
            <a:ln>
              <a:noFill/>
            </a:ln>
          </c:spPr>
          <c:marker>
            <c:symbol val="circle"/>
            <c:size val="9"/>
            <c:spPr>
              <a:solidFill>
                <a:srgbClr val="00A99A"/>
              </a:solidFill>
              <a:ln>
                <a:solidFill>
                  <a:srgbClr val="00A99A"/>
                </a:solidFill>
              </a:ln>
            </c:spPr>
          </c:marker>
          <c:dPt>
            <c:idx val="11"/>
            <c:marker>
              <c:spPr>
                <a:noFill/>
                <a:ln>
                  <a:noFill/>
                </a:ln>
              </c:spPr>
            </c:marker>
            <c:bubble3D val="0"/>
            <c:extLst>
              <c:ext xmlns:c16="http://schemas.microsoft.com/office/drawing/2014/chart" uri="{C3380CC4-5D6E-409C-BE32-E72D297353CC}">
                <c16:uniqueId val="{00000004-17DF-4E9A-8932-799F29193472}"/>
              </c:ext>
            </c:extLst>
          </c:dPt>
          <c:dPt>
            <c:idx val="12"/>
            <c:marker>
              <c:spPr>
                <a:pattFill prst="dkUpDiag">
                  <a:fgClr>
                    <a:srgbClr val="00A99A"/>
                  </a:fgClr>
                  <a:bgClr>
                    <a:sysClr val="window" lastClr="FFFFFF"/>
                  </a:bgClr>
                </a:pattFill>
                <a:ln>
                  <a:solidFill>
                    <a:srgbClr val="00A99A"/>
                  </a:solidFill>
                </a:ln>
              </c:spPr>
            </c:marker>
            <c:bubble3D val="0"/>
            <c:extLst>
              <c:ext xmlns:c16="http://schemas.microsoft.com/office/drawing/2014/chart" uri="{C3380CC4-5D6E-409C-BE32-E72D297353CC}">
                <c16:uniqueId val="{00000005-17DF-4E9A-8932-799F29193472}"/>
              </c:ext>
            </c:extLst>
          </c:dPt>
          <c:dPt>
            <c:idx val="16"/>
            <c:bubble3D val="0"/>
            <c:extLst>
              <c:ext xmlns:c16="http://schemas.microsoft.com/office/drawing/2014/chart" uri="{C3380CC4-5D6E-409C-BE32-E72D297353CC}">
                <c16:uniqueId val="{00000006-17DF-4E9A-8932-799F29193472}"/>
              </c:ext>
            </c:extLst>
          </c:dPt>
          <c:dLbls>
            <c:dLbl>
              <c:idx val="11"/>
              <c:delete val="1"/>
              <c:extLst>
                <c:ext xmlns:c15="http://schemas.microsoft.com/office/drawing/2012/chart" uri="{CE6537A1-D6FC-4f65-9D91-7224C49458BB}"/>
                <c:ext xmlns:c16="http://schemas.microsoft.com/office/drawing/2014/chart" uri="{C3380CC4-5D6E-409C-BE32-E72D297353CC}">
                  <c16:uniqueId val="{00000004-17DF-4E9A-8932-799F29193472}"/>
                </c:ext>
              </c:extLst>
            </c:dLbl>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'TGondom use'!$A$3:$A$15</c:f>
              <c:strCache>
                <c:ptCount val="13"/>
                <c:pt idx="0">
                  <c:v>Nepal (2017)*</c:v>
                </c:pt>
                <c:pt idx="1">
                  <c:v>Mongolia (2022)*</c:v>
                </c:pt>
                <c:pt idx="2">
                  <c:v>Malaysia (2022)</c:v>
                </c:pt>
                <c:pt idx="3">
                  <c:v>Cambodia (2019)</c:v>
                </c:pt>
                <c:pt idx="4">
                  <c:v>Viet Nam (2022)</c:v>
                </c:pt>
                <c:pt idx="5">
                  <c:v>Thailand (2020)</c:v>
                </c:pt>
                <c:pt idx="6">
                  <c:v>India (2020)</c:v>
                </c:pt>
                <c:pt idx="7">
                  <c:v>Indonesia (2020)</c:v>
                </c:pt>
                <c:pt idx="8">
                  <c:v>Bangladesh (2020)</c:v>
                </c:pt>
                <c:pt idx="9">
                  <c:v>Philippines (2019)</c:v>
                </c:pt>
                <c:pt idx="10">
                  <c:v>Pakistan (2016)</c:v>
                </c:pt>
                <c:pt idx="12">
                  <c:v>Regional median</c:v>
                </c:pt>
              </c:strCache>
            </c:strRef>
          </c:cat>
          <c:val>
            <c:numRef>
              <c:f>'TGondom use'!$C$3:$C$15</c:f>
              <c:numCache>
                <c:formatCode>0.0</c:formatCode>
                <c:ptCount val="13"/>
                <c:pt idx="0">
                  <c:v>88.8</c:v>
                </c:pt>
                <c:pt idx="1">
                  <c:v>63.3</c:v>
                </c:pt>
                <c:pt idx="2">
                  <c:v>91.1</c:v>
                </c:pt>
                <c:pt idx="3">
                  <c:v>83.1</c:v>
                </c:pt>
                <c:pt idx="4">
                  <c:v>68.3</c:v>
                </c:pt>
                <c:pt idx="5">
                  <c:v>80.2</c:v>
                </c:pt>
                <c:pt idx="6">
                  <c:v>64</c:v>
                </c:pt>
                <c:pt idx="7">
                  <c:v>69.900000000000006</c:v>
                </c:pt>
                <c:pt idx="8" formatCode="General">
                  <c:v>36.299999999999997</c:v>
                </c:pt>
                <c:pt idx="9" formatCode="General">
                  <c:v>43.56</c:v>
                </c:pt>
                <c:pt idx="10">
                  <c:v>23.4</c:v>
                </c:pt>
                <c:pt idx="11">
                  <c:v>0</c:v>
                </c:pt>
                <c:pt idx="12">
                  <c:v>68.3</c:v>
                </c:pt>
              </c:numCache>
            </c:numRef>
          </c:val>
          <c:smooth val="0"/>
          <c:extLst>
            <c:ext xmlns:c16="http://schemas.microsoft.com/office/drawing/2014/chart" uri="{C3380CC4-5D6E-409C-BE32-E72D297353CC}">
              <c16:uniqueId val="{00000007-17DF-4E9A-8932-799F29193472}"/>
            </c:ext>
          </c:extLst>
        </c:ser>
        <c:dLbls>
          <c:showLegendKey val="0"/>
          <c:showVal val="0"/>
          <c:showCatName val="0"/>
          <c:showSerName val="0"/>
          <c:showPercent val="0"/>
          <c:showBubbleSize val="0"/>
        </c:dLbls>
        <c:marker val="1"/>
        <c:smooth val="0"/>
        <c:axId val="189540608"/>
        <c:axId val="189571072"/>
      </c:lineChart>
      <c:scatterChart>
        <c:scatterStyle val="smoothMarker"/>
        <c:varyColors val="0"/>
        <c:ser>
          <c:idx val="2"/>
          <c:order val="2"/>
          <c:tx>
            <c:strRef>
              <c:f>'TGondom use'!#REF!</c:f>
              <c:strCache>
                <c:ptCount val="1"/>
                <c:pt idx="0">
                  <c:v>#REF!</c:v>
                </c:pt>
              </c:strCache>
            </c:strRef>
          </c:tx>
          <c:marker>
            <c:symbol val="none"/>
          </c:marker>
          <c:xVal>
            <c:numRef>
              <c:f>'TGondom use'!#REF!</c:f>
            </c:numRef>
          </c:xVal>
          <c:yVal>
            <c:numRef>
              <c:f>'TGondom use'!#REF!</c:f>
              <c:numCache>
                <c:formatCode>General</c:formatCode>
                <c:ptCount val="1"/>
                <c:pt idx="0">
                  <c:v>1</c:v>
                </c:pt>
              </c:numCache>
            </c:numRef>
          </c:yVal>
          <c:smooth val="1"/>
          <c:extLst>
            <c:ext xmlns:c16="http://schemas.microsoft.com/office/drawing/2014/chart" uri="{C3380CC4-5D6E-409C-BE32-E72D297353CC}">
              <c16:uniqueId val="{00000008-17DF-4E9A-8932-799F29193472}"/>
            </c:ext>
          </c:extLst>
        </c:ser>
        <c:dLbls>
          <c:showLegendKey val="0"/>
          <c:showVal val="0"/>
          <c:showCatName val="0"/>
          <c:showSerName val="0"/>
          <c:showPercent val="0"/>
          <c:showBubbleSize val="0"/>
        </c:dLbls>
        <c:axId val="189574528"/>
        <c:axId val="189572992"/>
      </c:scatterChart>
      <c:catAx>
        <c:axId val="189540608"/>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189571072"/>
        <c:crosses val="autoZero"/>
        <c:auto val="1"/>
        <c:lblAlgn val="ctr"/>
        <c:lblOffset val="100"/>
        <c:noMultiLvlLbl val="0"/>
      </c:catAx>
      <c:valAx>
        <c:axId val="189571072"/>
        <c:scaling>
          <c:orientation val="minMax"/>
          <c:max val="100"/>
          <c:min val="0"/>
        </c:scaling>
        <c:delete val="0"/>
        <c:axPos val="l"/>
        <c:title>
          <c:tx>
            <c:rich>
              <a:bodyPr/>
              <a:lstStyle/>
              <a:p>
                <a:pPr>
                  <a:defRPr/>
                </a:pPr>
                <a:r>
                  <a:rPr lang="en-GB"/>
                  <a:t>Condom use (%)</a:t>
                </a:r>
              </a:p>
            </c:rich>
          </c:tx>
          <c:overlay val="0"/>
        </c:title>
        <c:numFmt formatCode="0" sourceLinked="0"/>
        <c:majorTickMark val="out"/>
        <c:minorTickMark val="none"/>
        <c:tickLblPos val="nextTo"/>
        <c:txPr>
          <a:bodyPr rot="0" vert="horz"/>
          <a:lstStyle/>
          <a:p>
            <a:pPr>
              <a:defRPr/>
            </a:pPr>
            <a:endParaRPr lang="en-US"/>
          </a:p>
        </c:txPr>
        <c:crossAx val="189540608"/>
        <c:crosses val="autoZero"/>
        <c:crossBetween val="between"/>
        <c:majorUnit val="20"/>
      </c:valAx>
      <c:valAx>
        <c:axId val="189572992"/>
        <c:scaling>
          <c:orientation val="minMax"/>
          <c:max val="100"/>
          <c:min val="0"/>
        </c:scaling>
        <c:delete val="1"/>
        <c:axPos val="r"/>
        <c:numFmt formatCode="General" sourceLinked="1"/>
        <c:majorTickMark val="out"/>
        <c:minorTickMark val="none"/>
        <c:tickLblPos val="nextTo"/>
        <c:crossAx val="189574528"/>
        <c:crosses val="max"/>
        <c:crossBetween val="midCat"/>
        <c:majorUnit val="10"/>
      </c:valAx>
      <c:valAx>
        <c:axId val="189574528"/>
        <c:scaling>
          <c:orientation val="minMax"/>
          <c:max val="1"/>
          <c:min val="0"/>
        </c:scaling>
        <c:delete val="1"/>
        <c:axPos val="t"/>
        <c:numFmt formatCode="General" sourceLinked="1"/>
        <c:majorTickMark val="out"/>
        <c:minorTickMark val="none"/>
        <c:tickLblPos val="nextTo"/>
        <c:crossAx val="189572992"/>
        <c:crosses val="max"/>
        <c:crossBetween val="midCat"/>
        <c:majorUnit val="0.2"/>
      </c:valAx>
    </c:plotArea>
    <c:legend>
      <c:legendPos val="t"/>
      <c:legendEntry>
        <c:idx val="2"/>
        <c:delete val="1"/>
      </c:legendEntry>
      <c:layout>
        <c:manualLayout>
          <c:xMode val="edge"/>
          <c:yMode val="edge"/>
          <c:x val="0.18443282751907666"/>
          <c:y val="1.9252361572488427E-2"/>
          <c:w val="0.63665302184909001"/>
          <c:h val="6.8935076590037891E-2"/>
        </c:manualLayout>
      </c:layout>
      <c:overlay val="0"/>
      <c:txPr>
        <a:bodyPr/>
        <a:lstStyle/>
        <a:p>
          <a:pPr rtl="0">
            <a:defRPr/>
          </a:pPr>
          <a:endParaRPr lang="en-US"/>
        </a:p>
      </c:txPr>
    </c:legend>
    <c:plotVisOnly val="1"/>
    <c:dispBlanksAs val="zero"/>
    <c:showDLblsOverMax val="0"/>
  </c:chart>
  <c:txPr>
    <a:bodyPr/>
    <a:lstStyle/>
    <a:p>
      <a:pPr>
        <a:defRPr sz="1400" b="0" i="0" u="none" strike="noStrike" baseline="0">
          <a:solidFill>
            <a:srgbClr val="000000"/>
          </a:solidFill>
          <a:latin typeface="Arial"/>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820175132975641E-2"/>
          <c:y val="5.1835829242427231E-2"/>
          <c:w val="0.90149780653254263"/>
          <c:h val="0.52714633819323331"/>
        </c:manualLayout>
      </c:layout>
      <c:barChart>
        <c:barDir val="col"/>
        <c:grouping val="clustered"/>
        <c:varyColors val="0"/>
        <c:ser>
          <c:idx val="1"/>
          <c:order val="1"/>
          <c:tx>
            <c:strRef>
              <c:f>'PWID condom use'!$B$2</c:f>
              <c:strCache>
                <c:ptCount val="1"/>
                <c:pt idx="0">
                  <c:v>Young people who inject drugs (aged &lt; 25 yr)</c:v>
                </c:pt>
              </c:strCache>
            </c:strRef>
          </c:tx>
          <c:spPr>
            <a:solidFill>
              <a:srgbClr val="63CDF6"/>
            </a:solidFill>
            <a:ln w="15875">
              <a:noFill/>
            </a:ln>
          </c:spPr>
          <c:invertIfNegative val="0"/>
          <c:dPt>
            <c:idx val="12"/>
            <c:invertIfNegative val="0"/>
            <c:bubble3D val="0"/>
            <c:spPr>
              <a:pattFill prst="dkUpDiag">
                <a:fgClr>
                  <a:srgbClr val="63CDF6"/>
                </a:fgClr>
                <a:bgClr>
                  <a:sysClr val="window" lastClr="FFFFFF"/>
                </a:bgClr>
              </a:pattFill>
              <a:ln w="15875">
                <a:noFill/>
              </a:ln>
            </c:spPr>
            <c:extLst>
              <c:ext xmlns:c16="http://schemas.microsoft.com/office/drawing/2014/chart" uri="{C3380CC4-5D6E-409C-BE32-E72D297353CC}">
                <c16:uniqueId val="{00000001-60FC-4DF4-B0CE-302E045C2891}"/>
              </c:ext>
            </c:extLst>
          </c:dPt>
          <c:dPt>
            <c:idx val="13"/>
            <c:invertIfNegative val="0"/>
            <c:bubble3D val="0"/>
            <c:extLst>
              <c:ext xmlns:c16="http://schemas.microsoft.com/office/drawing/2014/chart" uri="{C3380CC4-5D6E-409C-BE32-E72D297353CC}">
                <c16:uniqueId val="{00000002-60FC-4DF4-B0CE-302E045C2891}"/>
              </c:ext>
            </c:extLst>
          </c:dPt>
          <c:dLbls>
            <c:dLbl>
              <c:idx val="11"/>
              <c:layout>
                <c:manualLayout>
                  <c:x val="-1.1655011655011655E-3"/>
                  <c:y val="0.2980343270805479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FC-4DF4-B0CE-302E045C2891}"/>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'PWID condom use'!$A$3:$A$15</c:f>
              <c:strCache>
                <c:ptCount val="13"/>
                <c:pt idx="0">
                  <c:v>Pakistan (2016)</c:v>
                </c:pt>
                <c:pt idx="1">
                  <c:v>Philippines (2015)</c:v>
                </c:pt>
                <c:pt idx="2">
                  <c:v>Malaysia (2022)*</c:v>
                </c:pt>
                <c:pt idx="3">
                  <c:v>Myanmar (2017)</c:v>
                </c:pt>
                <c:pt idx="4">
                  <c:v>Iran (2019)*</c:v>
                </c:pt>
                <c:pt idx="5">
                  <c:v>Indonesia (2020)</c:v>
                </c:pt>
                <c:pt idx="6">
                  <c:v>Thailand (2020)*</c:v>
                </c:pt>
                <c:pt idx="7">
                  <c:v>Bangladesh (2020)</c:v>
                </c:pt>
                <c:pt idx="8">
                  <c:v>Viet Nam (2021)</c:v>
                </c:pt>
                <c:pt idx="9">
                  <c:v>India (2020)</c:v>
                </c:pt>
                <c:pt idx="10">
                  <c:v>China (2022)*</c:v>
                </c:pt>
                <c:pt idx="11">
                  <c:v>Nepal (2017)*</c:v>
                </c:pt>
                <c:pt idx="12">
                  <c:v>Regional median</c:v>
                </c:pt>
              </c:strCache>
            </c:strRef>
          </c:cat>
          <c:val>
            <c:numRef>
              <c:f>'PWID condom use'!$B$3:$B$15</c:f>
              <c:numCache>
                <c:formatCode>General</c:formatCode>
                <c:ptCount val="13"/>
                <c:pt idx="0">
                  <c:v>13.6</c:v>
                </c:pt>
                <c:pt idx="1">
                  <c:v>14.8</c:v>
                </c:pt>
                <c:pt idx="2">
                  <c:v>20</c:v>
                </c:pt>
                <c:pt idx="3">
                  <c:v>26.6</c:v>
                </c:pt>
                <c:pt idx="4">
                  <c:v>29.4</c:v>
                </c:pt>
                <c:pt idx="5">
                  <c:v>30.9</c:v>
                </c:pt>
                <c:pt idx="6">
                  <c:v>40</c:v>
                </c:pt>
                <c:pt idx="7">
                  <c:v>40.1</c:v>
                </c:pt>
                <c:pt idx="8">
                  <c:v>51.9</c:v>
                </c:pt>
                <c:pt idx="9">
                  <c:v>66</c:v>
                </c:pt>
                <c:pt idx="10">
                  <c:v>68.3</c:v>
                </c:pt>
                <c:pt idx="11">
                  <c:v>86.2</c:v>
                </c:pt>
                <c:pt idx="12">
                  <c:v>35.450000000000003</c:v>
                </c:pt>
              </c:numCache>
            </c:numRef>
          </c:val>
          <c:extLst>
            <c:ext xmlns:c16="http://schemas.microsoft.com/office/drawing/2014/chart" uri="{C3380CC4-5D6E-409C-BE32-E72D297353CC}">
              <c16:uniqueId val="{00000005-60FC-4DF4-B0CE-302E045C2891}"/>
            </c:ext>
          </c:extLst>
        </c:ser>
        <c:dLbls>
          <c:showLegendKey val="0"/>
          <c:showVal val="0"/>
          <c:showCatName val="0"/>
          <c:showSerName val="0"/>
          <c:showPercent val="0"/>
          <c:showBubbleSize val="0"/>
        </c:dLbls>
        <c:gapWidth val="93"/>
        <c:axId val="189294464"/>
        <c:axId val="189292928"/>
      </c:barChart>
      <c:lineChart>
        <c:grouping val="standard"/>
        <c:varyColors val="0"/>
        <c:ser>
          <c:idx val="0"/>
          <c:order val="0"/>
          <c:tx>
            <c:strRef>
              <c:f>'PWID condom use'!$C$2</c:f>
              <c:strCache>
                <c:ptCount val="1"/>
                <c:pt idx="0">
                  <c:v>People who inject drugs (aged 25+ yr)</c:v>
                </c:pt>
              </c:strCache>
            </c:strRef>
          </c:tx>
          <c:spPr>
            <a:ln w="15875">
              <a:noFill/>
              <a:prstDash val="solid"/>
            </a:ln>
          </c:spPr>
          <c:marker>
            <c:symbol val="circle"/>
            <c:size val="15"/>
            <c:spPr>
              <a:solidFill>
                <a:srgbClr val="F26B73"/>
              </a:solidFill>
              <a:ln>
                <a:noFill/>
              </a:ln>
            </c:spPr>
          </c:marker>
          <c:dPt>
            <c:idx val="12"/>
            <c:marker>
              <c:spPr>
                <a:pattFill prst="dkUpDiag">
                  <a:fgClr>
                    <a:srgbClr val="F26B73"/>
                  </a:fgClr>
                  <a:bgClr>
                    <a:sysClr val="window" lastClr="FFFFFF"/>
                  </a:bgClr>
                </a:pattFill>
                <a:ln>
                  <a:noFill/>
                </a:ln>
              </c:spPr>
            </c:marker>
            <c:bubble3D val="0"/>
            <c:extLst>
              <c:ext xmlns:c16="http://schemas.microsoft.com/office/drawing/2014/chart" uri="{C3380CC4-5D6E-409C-BE32-E72D297353CC}">
                <c16:uniqueId val="{00000006-60FC-4DF4-B0CE-302E045C2891}"/>
              </c:ext>
            </c:extLst>
          </c:dPt>
          <c:dLbls>
            <c:numFmt formatCode="#,##0" sourceLinked="0"/>
            <c:spPr>
              <a:noFill/>
              <a:ln>
                <a:noFill/>
              </a:ln>
              <a:effectLst/>
            </c:spPr>
            <c:txPr>
              <a:bodyPr wrap="square" lIns="38100" tIns="19050" rIns="38100" bIns="19050" anchor="ctr">
                <a:spAutoFit/>
              </a:bodyPr>
              <a:lstStyle/>
              <a:p>
                <a:pPr>
                  <a:defRPr>
                    <a:solidFill>
                      <a:srgbClr val="FF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condom use'!$A$3:$A$15</c:f>
              <c:strCache>
                <c:ptCount val="13"/>
                <c:pt idx="0">
                  <c:v>Pakistan (2016)</c:v>
                </c:pt>
                <c:pt idx="1">
                  <c:v>Philippines (2015)</c:v>
                </c:pt>
                <c:pt idx="2">
                  <c:v>Malaysia (2022)*</c:v>
                </c:pt>
                <c:pt idx="3">
                  <c:v>Myanmar (2017)</c:v>
                </c:pt>
                <c:pt idx="4">
                  <c:v>Iran (2019)*</c:v>
                </c:pt>
                <c:pt idx="5">
                  <c:v>Indonesia (2020)</c:v>
                </c:pt>
                <c:pt idx="6">
                  <c:v>Thailand (2020)*</c:v>
                </c:pt>
                <c:pt idx="7">
                  <c:v>Bangladesh (2020)</c:v>
                </c:pt>
                <c:pt idx="8">
                  <c:v>Viet Nam (2021)</c:v>
                </c:pt>
                <c:pt idx="9">
                  <c:v>India (2020)</c:v>
                </c:pt>
                <c:pt idx="10">
                  <c:v>China (2022)*</c:v>
                </c:pt>
                <c:pt idx="11">
                  <c:v>Nepal (2017)*</c:v>
                </c:pt>
                <c:pt idx="12">
                  <c:v>Regional median</c:v>
                </c:pt>
              </c:strCache>
            </c:strRef>
          </c:cat>
          <c:val>
            <c:numRef>
              <c:f>'PWID condom use'!$C$3:$C$15</c:f>
              <c:numCache>
                <c:formatCode>General</c:formatCode>
                <c:ptCount val="13"/>
                <c:pt idx="0">
                  <c:v>15.7</c:v>
                </c:pt>
                <c:pt idx="1">
                  <c:v>14.4</c:v>
                </c:pt>
                <c:pt idx="2">
                  <c:v>9.8000000000000007</c:v>
                </c:pt>
                <c:pt idx="3">
                  <c:v>21.2</c:v>
                </c:pt>
                <c:pt idx="4">
                  <c:v>35.5</c:v>
                </c:pt>
                <c:pt idx="5">
                  <c:v>35.1</c:v>
                </c:pt>
                <c:pt idx="6">
                  <c:v>33.53</c:v>
                </c:pt>
                <c:pt idx="7">
                  <c:v>49.2</c:v>
                </c:pt>
                <c:pt idx="8">
                  <c:v>51.8</c:v>
                </c:pt>
                <c:pt idx="9">
                  <c:v>51.5</c:v>
                </c:pt>
                <c:pt idx="10">
                  <c:v>67.3</c:v>
                </c:pt>
                <c:pt idx="11">
                  <c:v>47.4</c:v>
                </c:pt>
                <c:pt idx="12">
                  <c:v>35.299999999999997</c:v>
                </c:pt>
              </c:numCache>
            </c:numRef>
          </c:val>
          <c:smooth val="0"/>
          <c:extLst>
            <c:ext xmlns:c16="http://schemas.microsoft.com/office/drawing/2014/chart" uri="{C3380CC4-5D6E-409C-BE32-E72D297353CC}">
              <c16:uniqueId val="{00000007-60FC-4DF4-B0CE-302E045C2891}"/>
            </c:ext>
          </c:extLst>
        </c:ser>
        <c:dLbls>
          <c:showLegendKey val="0"/>
          <c:showVal val="0"/>
          <c:showCatName val="0"/>
          <c:showSerName val="0"/>
          <c:showPercent val="0"/>
          <c:showBubbleSize val="0"/>
        </c:dLbls>
        <c:marker val="1"/>
        <c:smooth val="0"/>
        <c:axId val="189289216"/>
        <c:axId val="189290752"/>
      </c:lineChart>
      <c:catAx>
        <c:axId val="189289216"/>
        <c:scaling>
          <c:orientation val="minMax"/>
        </c:scaling>
        <c:delete val="0"/>
        <c:axPos val="b"/>
        <c:numFmt formatCode="General" sourceLinked="1"/>
        <c:majorTickMark val="out"/>
        <c:minorTickMark val="none"/>
        <c:tickLblPos val="low"/>
        <c:spPr>
          <a:ln>
            <a:solidFill>
              <a:sysClr val="window" lastClr="FFFFFF">
                <a:lumMod val="65000"/>
              </a:sysClr>
            </a:solidFill>
            <a:prstDash val="sysDash"/>
          </a:ln>
        </c:spPr>
        <c:txPr>
          <a:bodyPr rot="-1980000" vert="horz"/>
          <a:lstStyle/>
          <a:p>
            <a:pPr>
              <a:defRPr/>
            </a:pPr>
            <a:endParaRPr lang="en-US"/>
          </a:p>
        </c:txPr>
        <c:crossAx val="189290752"/>
        <c:crosses val="autoZero"/>
        <c:auto val="1"/>
        <c:lblAlgn val="ctr"/>
        <c:lblOffset val="100"/>
        <c:noMultiLvlLbl val="0"/>
      </c:catAx>
      <c:valAx>
        <c:axId val="189290752"/>
        <c:scaling>
          <c:orientation val="minMax"/>
          <c:max val="100"/>
        </c:scaling>
        <c:delete val="0"/>
        <c:axPos val="l"/>
        <c:title>
          <c:tx>
            <c:rich>
              <a:bodyPr/>
              <a:lstStyle/>
              <a:p>
                <a:pPr>
                  <a:defRPr/>
                </a:pPr>
                <a:r>
                  <a:rPr lang="en-GB"/>
                  <a:t>Condom use at last sex (%)</a:t>
                </a:r>
              </a:p>
            </c:rich>
          </c:tx>
          <c:layout>
            <c:manualLayout>
              <c:xMode val="edge"/>
              <c:yMode val="edge"/>
              <c:x val="1.5148344930651565E-3"/>
              <c:y val="1.4567825231417981E-5"/>
            </c:manualLayout>
          </c:layout>
          <c:overlay val="0"/>
        </c:title>
        <c:numFmt formatCode="General" sourceLinked="1"/>
        <c:majorTickMark val="out"/>
        <c:minorTickMark val="none"/>
        <c:tickLblPos val="nextTo"/>
        <c:txPr>
          <a:bodyPr rot="0" vert="horz"/>
          <a:lstStyle/>
          <a:p>
            <a:pPr>
              <a:defRPr/>
            </a:pPr>
            <a:endParaRPr lang="en-US"/>
          </a:p>
        </c:txPr>
        <c:crossAx val="189289216"/>
        <c:crosses val="autoZero"/>
        <c:crossBetween val="between"/>
        <c:majorUnit val="20"/>
      </c:valAx>
      <c:valAx>
        <c:axId val="189292928"/>
        <c:scaling>
          <c:orientation val="minMax"/>
        </c:scaling>
        <c:delete val="1"/>
        <c:axPos val="r"/>
        <c:numFmt formatCode="General" sourceLinked="1"/>
        <c:majorTickMark val="out"/>
        <c:minorTickMark val="none"/>
        <c:tickLblPos val="nextTo"/>
        <c:crossAx val="189294464"/>
        <c:crosses val="max"/>
        <c:crossBetween val="between"/>
      </c:valAx>
      <c:catAx>
        <c:axId val="189294464"/>
        <c:scaling>
          <c:orientation val="minMax"/>
        </c:scaling>
        <c:delete val="1"/>
        <c:axPos val="b"/>
        <c:numFmt formatCode="General" sourceLinked="1"/>
        <c:majorTickMark val="out"/>
        <c:minorTickMark val="none"/>
        <c:tickLblPos val="nextTo"/>
        <c:crossAx val="189292928"/>
        <c:crosses val="autoZero"/>
        <c:auto val="1"/>
        <c:lblAlgn val="ctr"/>
        <c:lblOffset val="100"/>
        <c:noMultiLvlLbl val="0"/>
      </c:catAx>
      <c:spPr>
        <a:noFill/>
        <a:ln>
          <a:noFill/>
        </a:ln>
      </c:spPr>
    </c:plotArea>
    <c:legend>
      <c:legendPos val="r"/>
      <c:layout>
        <c:manualLayout>
          <c:xMode val="edge"/>
          <c:yMode val="edge"/>
          <c:x val="7.1125211097420454E-2"/>
          <c:y val="0.89544887651043392"/>
          <c:w val="0.90894120290246816"/>
          <c:h val="9.9156172212197094E-2"/>
        </c:manualLayout>
      </c:layout>
      <c:overlay val="0"/>
      <c:spPr>
        <a:noFill/>
      </c:spPr>
    </c:legend>
    <c:plotVisOnly val="1"/>
    <c:dispBlanksAs val="gap"/>
    <c:showDLblsOverMax val="0"/>
  </c:chart>
  <c:txPr>
    <a:bodyPr/>
    <a:lstStyle/>
    <a:p>
      <a:pPr>
        <a:defRPr sz="14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11635189786248"/>
          <c:y val="0.14706319509213397"/>
          <c:w val="0.67738948866628723"/>
          <c:h val="0.8841932910188961"/>
        </c:manualLayout>
      </c:layout>
      <c:doughnutChart>
        <c:varyColors val="1"/>
        <c:ser>
          <c:idx val="0"/>
          <c:order val="0"/>
          <c:dPt>
            <c:idx val="0"/>
            <c:bubble3D val="0"/>
            <c:spPr>
              <a:solidFill>
                <a:srgbClr val="FF5050"/>
              </a:solidFill>
              <a:ln w="19050">
                <a:solidFill>
                  <a:schemeClr val="lt1"/>
                </a:solidFill>
              </a:ln>
              <a:effectLst/>
            </c:spPr>
            <c:extLst>
              <c:ext xmlns:c16="http://schemas.microsoft.com/office/drawing/2014/chart" uri="{C3380CC4-5D6E-409C-BE32-E72D297353CC}">
                <c16:uniqueId val="{00000001-A880-44AF-A73A-8F2B4456C9B5}"/>
              </c:ext>
            </c:extLst>
          </c:dPt>
          <c:dPt>
            <c:idx val="1"/>
            <c:bubble3D val="0"/>
            <c:spPr>
              <a:solidFill>
                <a:srgbClr val="33CCCC"/>
              </a:solidFill>
              <a:ln w="19050">
                <a:solidFill>
                  <a:schemeClr val="lt1"/>
                </a:solidFill>
              </a:ln>
              <a:effectLst/>
            </c:spPr>
            <c:extLst>
              <c:ext xmlns:c16="http://schemas.microsoft.com/office/drawing/2014/chart" uri="{C3380CC4-5D6E-409C-BE32-E72D297353CC}">
                <c16:uniqueId val="{00000003-A880-44AF-A73A-8F2B4456C9B5}"/>
              </c:ext>
            </c:extLst>
          </c:dPt>
          <c:dPt>
            <c:idx val="2"/>
            <c:bubble3D val="0"/>
            <c:spPr>
              <a:solidFill>
                <a:srgbClr val="CC99FF"/>
              </a:solidFill>
              <a:ln w="19050">
                <a:solidFill>
                  <a:schemeClr val="lt1"/>
                </a:solidFill>
              </a:ln>
              <a:effectLst/>
            </c:spPr>
            <c:extLst>
              <c:ext xmlns:c16="http://schemas.microsoft.com/office/drawing/2014/chart" uri="{C3380CC4-5D6E-409C-BE32-E72D297353CC}">
                <c16:uniqueId val="{00000005-A880-44AF-A73A-8F2B4456C9B5}"/>
              </c:ext>
            </c:extLst>
          </c:dPt>
          <c:dPt>
            <c:idx val="3"/>
            <c:bubble3D val="0"/>
            <c:spPr>
              <a:solidFill>
                <a:srgbClr val="FFCC00"/>
              </a:solidFill>
              <a:ln w="19050">
                <a:solidFill>
                  <a:schemeClr val="lt1"/>
                </a:solidFill>
              </a:ln>
              <a:effectLst/>
            </c:spPr>
            <c:extLst>
              <c:ext xmlns:c16="http://schemas.microsoft.com/office/drawing/2014/chart" uri="{C3380CC4-5D6E-409C-BE32-E72D297353CC}">
                <c16:uniqueId val="{00000007-A880-44AF-A73A-8F2B4456C9B5}"/>
              </c:ext>
            </c:extLst>
          </c:dPt>
          <c:dLbls>
            <c:delete val="1"/>
          </c:dLbls>
          <c:cat>
            <c:strRef>
              <c:f>'NI by sex (2023)'!$A$78:$A$81</c:f>
              <c:strCache>
                <c:ptCount val="4"/>
                <c:pt idx="0">
                  <c:v>N- New HIV infections (0-14) Male+Female</c:v>
                </c:pt>
                <c:pt idx="1">
                  <c:v>N- New HIV infections (15-24) Male+Female</c:v>
                </c:pt>
                <c:pt idx="2">
                  <c:v>M- New HIV infections (25-49) Male+Female</c:v>
                </c:pt>
                <c:pt idx="3">
                  <c:v>N- New HIV infections (50+) Male+Female</c:v>
                </c:pt>
              </c:strCache>
            </c:strRef>
          </c:cat>
          <c:val>
            <c:numRef>
              <c:f>'NI by sex (2023)'!$C$78:$C$81</c:f>
              <c:numCache>
                <c:formatCode>General</c:formatCode>
                <c:ptCount val="4"/>
                <c:pt idx="0">
                  <c:v>12477</c:v>
                </c:pt>
                <c:pt idx="1">
                  <c:v>78063</c:v>
                </c:pt>
                <c:pt idx="2">
                  <c:v>178159</c:v>
                </c:pt>
                <c:pt idx="3">
                  <c:v>30455</c:v>
                </c:pt>
              </c:numCache>
            </c:numRef>
          </c:val>
          <c:extLst>
            <c:ext xmlns:c16="http://schemas.microsoft.com/office/drawing/2014/chart" uri="{C3380CC4-5D6E-409C-BE32-E72D297353CC}">
              <c16:uniqueId val="{00000008-A880-44AF-A73A-8F2B4456C9B5}"/>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258363831281654E-2"/>
          <c:y val="0.19576036745406825"/>
          <c:w val="0.88565210158589336"/>
          <c:h val="0.43089947506561682"/>
        </c:manualLayout>
      </c:layout>
      <c:barChart>
        <c:barDir val="col"/>
        <c:grouping val="clustered"/>
        <c:varyColors val="0"/>
        <c:ser>
          <c:idx val="0"/>
          <c:order val="0"/>
          <c:tx>
            <c:strRef>
              <c:f>'PWID_Sterile inj equipment'!$B$2</c:f>
              <c:strCache>
                <c:ptCount val="1"/>
                <c:pt idx="0">
                  <c:v>Young people who inject drugs (aged &lt; 25 yr)</c:v>
                </c:pt>
              </c:strCache>
            </c:strRef>
          </c:tx>
          <c:spPr>
            <a:solidFill>
              <a:srgbClr val="43B3FF"/>
            </a:solidFill>
            <a:ln w="15875">
              <a:noFill/>
              <a:prstDash val="solid"/>
            </a:ln>
          </c:spPr>
          <c:invertIfNegative val="0"/>
          <c:dPt>
            <c:idx val="12"/>
            <c:invertIfNegative val="0"/>
            <c:bubble3D val="0"/>
            <c:extLst>
              <c:ext xmlns:c16="http://schemas.microsoft.com/office/drawing/2014/chart" uri="{C3380CC4-5D6E-409C-BE32-E72D297353CC}">
                <c16:uniqueId val="{00000000-653F-4DD0-8C55-01A46C622373}"/>
              </c:ext>
            </c:extLst>
          </c:dPt>
          <c:dPt>
            <c:idx val="13"/>
            <c:invertIfNegative val="0"/>
            <c:bubble3D val="0"/>
            <c:spPr>
              <a:pattFill prst="narHorz">
                <a:fgClr>
                  <a:srgbClr val="43B3FF"/>
                </a:fgClr>
                <a:bgClr>
                  <a:sysClr val="window" lastClr="FFFFFF"/>
                </a:bgClr>
              </a:pattFill>
              <a:ln w="15875">
                <a:noFill/>
                <a:prstDash val="solid"/>
              </a:ln>
            </c:spPr>
            <c:extLst>
              <c:ext xmlns:c16="http://schemas.microsoft.com/office/drawing/2014/chart" uri="{C3380CC4-5D6E-409C-BE32-E72D297353CC}">
                <c16:uniqueId val="{00000005-653F-4DD0-8C55-01A46C622373}"/>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'PWID_Sterile inj equipment'!$A$3:$A$16</c:f>
              <c:strCache>
                <c:ptCount val="14"/>
                <c:pt idx="0">
                  <c:v>Bangladesh (2020)</c:v>
                </c:pt>
                <c:pt idx="1">
                  <c:v>China (2015)</c:v>
                </c:pt>
                <c:pt idx="2">
                  <c:v>India (2020)</c:v>
                </c:pt>
                <c:pt idx="3">
                  <c:v>Indonesia (2015)</c:v>
                </c:pt>
                <c:pt idx="4">
                  <c:v>Iran (2019)*</c:v>
                </c:pt>
                <c:pt idx="5">
                  <c:v>Malaysia (2022)*</c:v>
                </c:pt>
                <c:pt idx="6">
                  <c:v>Myanmar (2017)</c:v>
                </c:pt>
                <c:pt idx="7">
                  <c:v>Nepal (2017)</c:v>
                </c:pt>
                <c:pt idx="8">
                  <c:v>Pakistan (2016)</c:v>
                </c:pt>
                <c:pt idx="9">
                  <c:v>Philippines (2015)</c:v>
                </c:pt>
                <c:pt idx="10">
                  <c:v>Thailand (2020)</c:v>
                </c:pt>
                <c:pt idx="11">
                  <c:v>Viet Nam (2021)</c:v>
                </c:pt>
                <c:pt idx="13">
                  <c:v>Regional median</c:v>
                </c:pt>
              </c:strCache>
            </c:strRef>
          </c:cat>
          <c:val>
            <c:numRef>
              <c:f>'PWID_Sterile inj equipment'!$B$3:$B$16</c:f>
              <c:numCache>
                <c:formatCode>0</c:formatCode>
                <c:ptCount val="14"/>
                <c:pt idx="0">
                  <c:v>92.9</c:v>
                </c:pt>
                <c:pt idx="1">
                  <c:v>78.5</c:v>
                </c:pt>
                <c:pt idx="2">
                  <c:v>94.2</c:v>
                </c:pt>
                <c:pt idx="3">
                  <c:v>83.39</c:v>
                </c:pt>
                <c:pt idx="4">
                  <c:v>72.7</c:v>
                </c:pt>
                <c:pt idx="5">
                  <c:v>90</c:v>
                </c:pt>
                <c:pt idx="6">
                  <c:v>91.3</c:v>
                </c:pt>
                <c:pt idx="7">
                  <c:v>96.6</c:v>
                </c:pt>
                <c:pt idx="8">
                  <c:v>85</c:v>
                </c:pt>
                <c:pt idx="9">
                  <c:v>60.4</c:v>
                </c:pt>
                <c:pt idx="10">
                  <c:v>93.3</c:v>
                </c:pt>
                <c:pt idx="11">
                  <c:v>95.1</c:v>
                </c:pt>
                <c:pt idx="13">
                  <c:v>90.65</c:v>
                </c:pt>
              </c:numCache>
            </c:numRef>
          </c:val>
          <c:extLst>
            <c:ext xmlns:c16="http://schemas.microsoft.com/office/drawing/2014/chart" uri="{C3380CC4-5D6E-409C-BE32-E72D297353CC}">
              <c16:uniqueId val="{00000002-653F-4DD0-8C55-01A46C622373}"/>
            </c:ext>
          </c:extLst>
        </c:ser>
        <c:dLbls>
          <c:showLegendKey val="0"/>
          <c:showVal val="0"/>
          <c:showCatName val="0"/>
          <c:showSerName val="0"/>
          <c:showPercent val="0"/>
          <c:showBubbleSize val="0"/>
        </c:dLbls>
        <c:gapWidth val="150"/>
        <c:axId val="165103488"/>
        <c:axId val="165105024"/>
      </c:barChart>
      <c:lineChart>
        <c:grouping val="standard"/>
        <c:varyColors val="0"/>
        <c:ser>
          <c:idx val="1"/>
          <c:order val="1"/>
          <c:tx>
            <c:strRef>
              <c:f>'PWID_Sterile inj equipment'!$C$2</c:f>
              <c:strCache>
                <c:ptCount val="1"/>
                <c:pt idx="0">
                  <c:v>People who inject drugs (aged 25+ yr)</c:v>
                </c:pt>
              </c:strCache>
            </c:strRef>
          </c:tx>
          <c:spPr>
            <a:ln>
              <a:noFill/>
            </a:ln>
          </c:spPr>
          <c:marker>
            <c:symbol val="square"/>
            <c:size val="10"/>
            <c:spPr>
              <a:solidFill>
                <a:srgbClr val="F26B73"/>
              </a:solidFill>
              <a:ln>
                <a:noFill/>
              </a:ln>
            </c:spPr>
          </c:marker>
          <c:dPt>
            <c:idx val="12"/>
            <c:bubble3D val="0"/>
            <c:extLst>
              <c:ext xmlns:c16="http://schemas.microsoft.com/office/drawing/2014/chart" uri="{C3380CC4-5D6E-409C-BE32-E72D297353CC}">
                <c16:uniqueId val="{00000003-653F-4DD0-8C55-01A46C622373}"/>
              </c:ext>
            </c:extLst>
          </c:dPt>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'PWID_Sterile inj equipment'!$A$3:$A$16</c:f>
              <c:strCache>
                <c:ptCount val="14"/>
                <c:pt idx="0">
                  <c:v>Bangladesh (2020)</c:v>
                </c:pt>
                <c:pt idx="1">
                  <c:v>China (2015)</c:v>
                </c:pt>
                <c:pt idx="2">
                  <c:v>India (2020)</c:v>
                </c:pt>
                <c:pt idx="3">
                  <c:v>Indonesia (2015)</c:v>
                </c:pt>
                <c:pt idx="4">
                  <c:v>Iran (2019)*</c:v>
                </c:pt>
                <c:pt idx="5">
                  <c:v>Malaysia (2022)*</c:v>
                </c:pt>
                <c:pt idx="6">
                  <c:v>Myanmar (2017)</c:v>
                </c:pt>
                <c:pt idx="7">
                  <c:v>Nepal (2017)</c:v>
                </c:pt>
                <c:pt idx="8">
                  <c:v>Pakistan (2016)</c:v>
                </c:pt>
                <c:pt idx="9">
                  <c:v>Philippines (2015)</c:v>
                </c:pt>
                <c:pt idx="10">
                  <c:v>Thailand (2020)</c:v>
                </c:pt>
                <c:pt idx="11">
                  <c:v>Viet Nam (2021)</c:v>
                </c:pt>
                <c:pt idx="13">
                  <c:v>Regional median</c:v>
                </c:pt>
              </c:strCache>
            </c:strRef>
          </c:cat>
          <c:val>
            <c:numRef>
              <c:f>'PWID_Sterile inj equipment'!$C$3:$C$16</c:f>
              <c:numCache>
                <c:formatCode>0</c:formatCode>
                <c:ptCount val="14"/>
                <c:pt idx="0">
                  <c:v>95.7</c:v>
                </c:pt>
                <c:pt idx="1">
                  <c:v>86.8</c:v>
                </c:pt>
                <c:pt idx="2">
                  <c:v>96.3</c:v>
                </c:pt>
                <c:pt idx="3">
                  <c:v>88.92</c:v>
                </c:pt>
                <c:pt idx="4">
                  <c:v>73.400000000000006</c:v>
                </c:pt>
                <c:pt idx="5">
                  <c:v>79.900000000000006</c:v>
                </c:pt>
                <c:pt idx="6">
                  <c:v>90.7</c:v>
                </c:pt>
                <c:pt idx="7">
                  <c:v>98.4</c:v>
                </c:pt>
                <c:pt idx="8">
                  <c:v>69.7</c:v>
                </c:pt>
                <c:pt idx="9">
                  <c:v>65</c:v>
                </c:pt>
                <c:pt idx="10">
                  <c:v>93.1</c:v>
                </c:pt>
                <c:pt idx="11">
                  <c:v>93.6</c:v>
                </c:pt>
                <c:pt idx="13">
                  <c:v>89.81</c:v>
                </c:pt>
              </c:numCache>
            </c:numRef>
          </c:val>
          <c:smooth val="0"/>
          <c:extLst>
            <c:ext xmlns:c16="http://schemas.microsoft.com/office/drawing/2014/chart" uri="{C3380CC4-5D6E-409C-BE32-E72D297353CC}">
              <c16:uniqueId val="{00000004-653F-4DD0-8C55-01A46C622373}"/>
            </c:ext>
          </c:extLst>
        </c:ser>
        <c:dLbls>
          <c:showLegendKey val="0"/>
          <c:showVal val="0"/>
          <c:showCatName val="0"/>
          <c:showSerName val="0"/>
          <c:showPercent val="0"/>
          <c:showBubbleSize val="0"/>
        </c:dLbls>
        <c:marker val="1"/>
        <c:smooth val="0"/>
        <c:axId val="165227136"/>
        <c:axId val="165225600"/>
      </c:lineChart>
      <c:catAx>
        <c:axId val="165103488"/>
        <c:scaling>
          <c:orientation val="minMax"/>
        </c:scaling>
        <c:delete val="0"/>
        <c:axPos val="b"/>
        <c:numFmt formatCode="General" sourceLinked="1"/>
        <c:majorTickMark val="out"/>
        <c:minorTickMark val="none"/>
        <c:tickLblPos val="low"/>
        <c:spPr>
          <a:ln>
            <a:solidFill>
              <a:schemeClr val="bg1">
                <a:lumMod val="75000"/>
              </a:schemeClr>
            </a:solidFill>
            <a:prstDash val="sysDash"/>
          </a:ln>
        </c:spPr>
        <c:txPr>
          <a:bodyPr rot="-2400000" vert="horz"/>
          <a:lstStyle/>
          <a:p>
            <a:pPr>
              <a:defRPr/>
            </a:pPr>
            <a:endParaRPr lang="en-US"/>
          </a:p>
        </c:txPr>
        <c:crossAx val="165105024"/>
        <c:crosses val="autoZero"/>
        <c:auto val="1"/>
        <c:lblAlgn val="ctr"/>
        <c:lblOffset val="100"/>
        <c:noMultiLvlLbl val="0"/>
      </c:catAx>
      <c:valAx>
        <c:axId val="165105024"/>
        <c:scaling>
          <c:orientation val="minMax"/>
          <c:max val="100"/>
        </c:scaling>
        <c:delete val="0"/>
        <c:axPos val="l"/>
        <c:title>
          <c:tx>
            <c:rich>
              <a:bodyPr/>
              <a:lstStyle/>
              <a:p>
                <a:pPr>
                  <a:defRPr/>
                </a:pPr>
                <a:r>
                  <a:rPr lang="en-US"/>
                  <a:t>Safe injection (%)</a:t>
                </a:r>
                <a:endParaRPr lang="en-GB"/>
              </a:p>
            </c:rich>
          </c:tx>
          <c:layout>
            <c:manualLayout>
              <c:xMode val="edge"/>
              <c:yMode val="edge"/>
              <c:x val="1.9228701941493266E-2"/>
              <c:y val="0.16830341207349081"/>
            </c:manualLayout>
          </c:layout>
          <c:overlay val="0"/>
        </c:title>
        <c:numFmt formatCode="0" sourceLinked="1"/>
        <c:majorTickMark val="out"/>
        <c:minorTickMark val="none"/>
        <c:tickLblPos val="nextTo"/>
        <c:txPr>
          <a:bodyPr rot="0" vert="horz"/>
          <a:lstStyle/>
          <a:p>
            <a:pPr>
              <a:defRPr/>
            </a:pPr>
            <a:endParaRPr lang="en-US"/>
          </a:p>
        </c:txPr>
        <c:crossAx val="165103488"/>
        <c:crosses val="autoZero"/>
        <c:crossBetween val="between"/>
        <c:majorUnit val="20"/>
      </c:valAx>
      <c:valAx>
        <c:axId val="165225600"/>
        <c:scaling>
          <c:orientation val="minMax"/>
        </c:scaling>
        <c:delete val="1"/>
        <c:axPos val="r"/>
        <c:numFmt formatCode="0" sourceLinked="1"/>
        <c:majorTickMark val="out"/>
        <c:minorTickMark val="none"/>
        <c:tickLblPos val="nextTo"/>
        <c:crossAx val="165227136"/>
        <c:crosses val="max"/>
        <c:crossBetween val="between"/>
      </c:valAx>
      <c:catAx>
        <c:axId val="165227136"/>
        <c:scaling>
          <c:orientation val="minMax"/>
        </c:scaling>
        <c:delete val="1"/>
        <c:axPos val="b"/>
        <c:numFmt formatCode="General" sourceLinked="1"/>
        <c:majorTickMark val="out"/>
        <c:minorTickMark val="none"/>
        <c:tickLblPos val="nextTo"/>
        <c:crossAx val="165225600"/>
        <c:crosses val="autoZero"/>
        <c:auto val="1"/>
        <c:lblAlgn val="ctr"/>
        <c:lblOffset val="100"/>
        <c:noMultiLvlLbl val="0"/>
      </c:catAx>
      <c:spPr>
        <a:noFill/>
        <a:ln>
          <a:noFill/>
        </a:ln>
      </c:spPr>
    </c:plotArea>
    <c:legend>
      <c:legendPos val="r"/>
      <c:layout>
        <c:manualLayout>
          <c:xMode val="edge"/>
          <c:yMode val="edge"/>
          <c:x val="8.8657720601826168E-2"/>
          <c:y val="1.7715223097112865E-2"/>
          <c:w val="0.69939734205759496"/>
          <c:h val="9.7308136482939636E-2"/>
        </c:manualLayout>
      </c:layout>
      <c:overlay val="0"/>
      <c:spPr>
        <a:noFill/>
      </c:spPr>
    </c:legend>
    <c:plotVisOnly val="1"/>
    <c:dispBlanksAs val="gap"/>
    <c:showDLblsOverMax val="0"/>
  </c:chart>
  <c:txPr>
    <a:bodyPr/>
    <a:lstStyle/>
    <a:p>
      <a:pPr>
        <a:defRPr sz="1400" b="0" i="0" u="none" strike="noStrike" baseline="0">
          <a:solidFill>
            <a:srgbClr val="000000"/>
          </a:solidFill>
          <a:latin typeface="Arial"/>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847769028871393E-2"/>
          <c:y val="9.5498101817027364E-2"/>
          <c:w val="0.87203944901624142"/>
          <c:h val="0.45405694079906678"/>
        </c:manualLayout>
      </c:layout>
      <c:barChart>
        <c:barDir val="col"/>
        <c:grouping val="clustered"/>
        <c:varyColors val="0"/>
        <c:ser>
          <c:idx val="0"/>
          <c:order val="0"/>
          <c:tx>
            <c:strRef>
              <c:f>'Comp K KP'!$B$40</c:f>
              <c:strCache>
                <c:ptCount val="1"/>
                <c:pt idx="0">
                  <c:v>Nepal (2020)</c:v>
                </c:pt>
              </c:strCache>
            </c:strRef>
          </c:tx>
          <c:spPr>
            <a:solidFill>
              <a:srgbClr val="43B3FF"/>
            </a:solidFill>
            <a:ln>
              <a:noFill/>
            </a:ln>
          </c:spPr>
          <c:invertIfNegative val="0"/>
          <c:dPt>
            <c:idx val="0"/>
            <c:invertIfNegative val="0"/>
            <c:bubble3D val="0"/>
            <c:extLst>
              <c:ext xmlns:c16="http://schemas.microsoft.com/office/drawing/2014/chart" uri="{C3380CC4-5D6E-409C-BE32-E72D297353CC}">
                <c16:uniqueId val="{00000000-265F-4C04-A476-D0D4F9834B27}"/>
              </c:ext>
            </c:extLst>
          </c:dPt>
          <c:dPt>
            <c:idx val="1"/>
            <c:invertIfNegative val="0"/>
            <c:bubble3D val="0"/>
            <c:extLst>
              <c:ext xmlns:c16="http://schemas.microsoft.com/office/drawing/2014/chart" uri="{C3380CC4-5D6E-409C-BE32-E72D297353CC}">
                <c16:uniqueId val="{00000001-265F-4C04-A476-D0D4F9834B27}"/>
              </c:ext>
            </c:extLst>
          </c:dPt>
          <c:dPt>
            <c:idx val="2"/>
            <c:invertIfNegative val="0"/>
            <c:bubble3D val="0"/>
            <c:extLst>
              <c:ext xmlns:c16="http://schemas.microsoft.com/office/drawing/2014/chart" uri="{C3380CC4-5D6E-409C-BE32-E72D297353CC}">
                <c16:uniqueId val="{00000002-265F-4C04-A476-D0D4F9834B2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 KP'!$C$39:$J$39</c:f>
              <c:strCache>
                <c:ptCount val="8"/>
                <c:pt idx="0">
                  <c:v>Young PWID 
&lt;25 yr</c:v>
                </c:pt>
                <c:pt idx="1">
                  <c:v>PWID 
25+ yr</c:v>
                </c:pt>
                <c:pt idx="2">
                  <c:v>Young MSM 
&lt;25 yr</c:v>
                </c:pt>
                <c:pt idx="3">
                  <c:v>MSM 
25+ yr</c:v>
                </c:pt>
                <c:pt idx="4">
                  <c:v>Young sex workers 
&lt;25 yr</c:v>
                </c:pt>
                <c:pt idx="5">
                  <c:v>Sex workers 
25+ yr</c:v>
                </c:pt>
                <c:pt idx="6">
                  <c:v>Young TG 
&lt;25 yr</c:v>
                </c:pt>
                <c:pt idx="7">
                  <c:v>TG 
25+ yr</c:v>
                </c:pt>
              </c:strCache>
            </c:strRef>
          </c:cat>
          <c:val>
            <c:numRef>
              <c:f>'Comp K KP'!$C$40:$J$40</c:f>
              <c:numCache>
                <c:formatCode>@</c:formatCode>
                <c:ptCount val="8"/>
                <c:pt idx="0">
                  <c:v>42.2</c:v>
                </c:pt>
                <c:pt idx="1">
                  <c:v>38.200000000000003</c:v>
                </c:pt>
              </c:numCache>
            </c:numRef>
          </c:val>
          <c:extLst>
            <c:ext xmlns:c16="http://schemas.microsoft.com/office/drawing/2014/chart" uri="{C3380CC4-5D6E-409C-BE32-E72D297353CC}">
              <c16:uniqueId val="{00000003-265F-4C04-A476-D0D4F9834B27}"/>
            </c:ext>
          </c:extLst>
        </c:ser>
        <c:ser>
          <c:idx val="1"/>
          <c:order val="1"/>
          <c:tx>
            <c:strRef>
              <c:f>'Comp K KP'!$B$41</c:f>
              <c:strCache>
                <c:ptCount val="1"/>
                <c:pt idx="0">
                  <c:v>Philippines (2015)*</c:v>
                </c:pt>
              </c:strCache>
            </c:strRef>
          </c:tx>
          <c:spPr>
            <a:solidFill>
              <a:srgbClr val="F26B73"/>
            </a:solidFill>
          </c:spPr>
          <c:invertIfNegative val="0"/>
          <c:cat>
            <c:strRef>
              <c:f>'Comp K KP'!$C$39:$J$39</c:f>
              <c:strCache>
                <c:ptCount val="8"/>
                <c:pt idx="0">
                  <c:v>Young PWID 
&lt;25 yr</c:v>
                </c:pt>
                <c:pt idx="1">
                  <c:v>PWID 
25+ yr</c:v>
                </c:pt>
                <c:pt idx="2">
                  <c:v>Young MSM 
&lt;25 yr</c:v>
                </c:pt>
                <c:pt idx="3">
                  <c:v>MSM 
25+ yr</c:v>
                </c:pt>
                <c:pt idx="4">
                  <c:v>Young sex workers 
&lt;25 yr</c:v>
                </c:pt>
                <c:pt idx="5">
                  <c:v>Sex workers 
25+ yr</c:v>
                </c:pt>
                <c:pt idx="6">
                  <c:v>Young TG 
&lt;25 yr</c:v>
                </c:pt>
                <c:pt idx="7">
                  <c:v>TG 
25+ yr</c:v>
                </c:pt>
              </c:strCache>
            </c:strRef>
          </c:cat>
          <c:val>
            <c:numRef>
              <c:f>'Comp K KP'!$C$41:$J$41</c:f>
              <c:numCache>
                <c:formatCode>General</c:formatCode>
                <c:ptCount val="8"/>
                <c:pt idx="0">
                  <c:v>32</c:v>
                </c:pt>
                <c:pt idx="1">
                  <c:v>35</c:v>
                </c:pt>
              </c:numCache>
            </c:numRef>
          </c:val>
          <c:extLst>
            <c:ext xmlns:c16="http://schemas.microsoft.com/office/drawing/2014/chart" uri="{C3380CC4-5D6E-409C-BE32-E72D297353CC}">
              <c16:uniqueId val="{00000004-265F-4C04-A476-D0D4F9834B27}"/>
            </c:ext>
          </c:extLst>
        </c:ser>
        <c:ser>
          <c:idx val="2"/>
          <c:order val="2"/>
          <c:tx>
            <c:strRef>
              <c:f>'Comp K KP'!$B$42</c:f>
              <c:strCache>
                <c:ptCount val="1"/>
                <c:pt idx="0">
                  <c:v>Sri Lanka (2014)</c:v>
                </c:pt>
              </c:strCache>
            </c:strRef>
          </c:tx>
          <c:invertIfNegative val="0"/>
          <c:cat>
            <c:strRef>
              <c:f>'Comp K KP'!$C$39:$J$39</c:f>
              <c:strCache>
                <c:ptCount val="8"/>
                <c:pt idx="0">
                  <c:v>Young PWID 
&lt;25 yr</c:v>
                </c:pt>
                <c:pt idx="1">
                  <c:v>PWID 
25+ yr</c:v>
                </c:pt>
                <c:pt idx="2">
                  <c:v>Young MSM 
&lt;25 yr</c:v>
                </c:pt>
                <c:pt idx="3">
                  <c:v>MSM 
25+ yr</c:v>
                </c:pt>
                <c:pt idx="4">
                  <c:v>Young sex workers 
&lt;25 yr</c:v>
                </c:pt>
                <c:pt idx="5">
                  <c:v>Sex workers 
25+ yr</c:v>
                </c:pt>
                <c:pt idx="6">
                  <c:v>Young TG 
&lt;25 yr</c:v>
                </c:pt>
                <c:pt idx="7">
                  <c:v>TG 
25+ yr</c:v>
                </c:pt>
              </c:strCache>
            </c:strRef>
          </c:cat>
          <c:val>
            <c:numRef>
              <c:f>'Comp K KP'!$C$42:$J$42</c:f>
              <c:numCache>
                <c:formatCode>General</c:formatCode>
                <c:ptCount val="8"/>
                <c:pt idx="2">
                  <c:v>25.7</c:v>
                </c:pt>
                <c:pt idx="3">
                  <c:v>36.299999999999997</c:v>
                </c:pt>
              </c:numCache>
            </c:numRef>
          </c:val>
          <c:extLst>
            <c:ext xmlns:c16="http://schemas.microsoft.com/office/drawing/2014/chart" uri="{C3380CC4-5D6E-409C-BE32-E72D297353CC}">
              <c16:uniqueId val="{00000005-265F-4C04-A476-D0D4F9834B27}"/>
            </c:ext>
          </c:extLst>
        </c:ser>
        <c:ser>
          <c:idx val="3"/>
          <c:order val="3"/>
          <c:tx>
            <c:strRef>
              <c:f>'Comp K KP'!$B$43</c:f>
              <c:strCache>
                <c:ptCount val="1"/>
                <c:pt idx="0">
                  <c:v>Indonesia (2015)**</c:v>
                </c:pt>
              </c:strCache>
            </c:strRef>
          </c:tx>
          <c:invertIfNegative val="0"/>
          <c:cat>
            <c:strRef>
              <c:f>'Comp K KP'!$C$39:$J$39</c:f>
              <c:strCache>
                <c:ptCount val="8"/>
                <c:pt idx="0">
                  <c:v>Young PWID 
&lt;25 yr</c:v>
                </c:pt>
                <c:pt idx="1">
                  <c:v>PWID 
25+ yr</c:v>
                </c:pt>
                <c:pt idx="2">
                  <c:v>Young MSM 
&lt;25 yr</c:v>
                </c:pt>
                <c:pt idx="3">
                  <c:v>MSM 
25+ yr</c:v>
                </c:pt>
                <c:pt idx="4">
                  <c:v>Young sex workers 
&lt;25 yr</c:v>
                </c:pt>
                <c:pt idx="5">
                  <c:v>Sex workers 
25+ yr</c:v>
                </c:pt>
                <c:pt idx="6">
                  <c:v>Young TG 
&lt;25 yr</c:v>
                </c:pt>
                <c:pt idx="7">
                  <c:v>TG 
25+ yr</c:v>
                </c:pt>
              </c:strCache>
            </c:strRef>
          </c:cat>
          <c:val>
            <c:numRef>
              <c:f>'Comp K KP'!$C$43:$J$43</c:f>
              <c:numCache>
                <c:formatCode>General</c:formatCode>
                <c:ptCount val="8"/>
                <c:pt idx="2">
                  <c:v>40</c:v>
                </c:pt>
              </c:numCache>
            </c:numRef>
          </c:val>
          <c:extLst>
            <c:ext xmlns:c16="http://schemas.microsoft.com/office/drawing/2014/chart" uri="{C3380CC4-5D6E-409C-BE32-E72D297353CC}">
              <c16:uniqueId val="{00000006-265F-4C04-A476-D0D4F9834B27}"/>
            </c:ext>
          </c:extLst>
        </c:ser>
        <c:ser>
          <c:idx val="4"/>
          <c:order val="4"/>
          <c:tx>
            <c:strRef>
              <c:f>'Comp K KP'!$B$44</c:f>
              <c:strCache>
                <c:ptCount val="1"/>
                <c:pt idx="0">
                  <c:v>Philippines (2015)*</c:v>
                </c:pt>
              </c:strCache>
            </c:strRef>
          </c:tx>
          <c:invertIfNegative val="0"/>
          <c:cat>
            <c:strRef>
              <c:f>'Comp K KP'!$C$39:$J$39</c:f>
              <c:strCache>
                <c:ptCount val="8"/>
                <c:pt idx="0">
                  <c:v>Young PWID 
&lt;25 yr</c:v>
                </c:pt>
                <c:pt idx="1">
                  <c:v>PWID 
25+ yr</c:v>
                </c:pt>
                <c:pt idx="2">
                  <c:v>Young MSM 
&lt;25 yr</c:v>
                </c:pt>
                <c:pt idx="3">
                  <c:v>MSM 
25+ yr</c:v>
                </c:pt>
                <c:pt idx="4">
                  <c:v>Young sex workers 
&lt;25 yr</c:v>
                </c:pt>
                <c:pt idx="5">
                  <c:v>Sex workers 
25+ yr</c:v>
                </c:pt>
                <c:pt idx="6">
                  <c:v>Young TG 
&lt;25 yr</c:v>
                </c:pt>
                <c:pt idx="7">
                  <c:v>TG 
25+ yr</c:v>
                </c:pt>
              </c:strCache>
            </c:strRef>
          </c:cat>
          <c:val>
            <c:numRef>
              <c:f>'Comp K KP'!$C$44:$J$44</c:f>
              <c:numCache>
                <c:formatCode>General</c:formatCode>
                <c:ptCount val="8"/>
                <c:pt idx="4">
                  <c:v>22</c:v>
                </c:pt>
                <c:pt idx="5">
                  <c:v>37</c:v>
                </c:pt>
              </c:numCache>
            </c:numRef>
          </c:val>
          <c:extLst>
            <c:ext xmlns:c16="http://schemas.microsoft.com/office/drawing/2014/chart" uri="{C3380CC4-5D6E-409C-BE32-E72D297353CC}">
              <c16:uniqueId val="{00000007-265F-4C04-A476-D0D4F9834B27}"/>
            </c:ext>
          </c:extLst>
        </c:ser>
        <c:ser>
          <c:idx val="5"/>
          <c:order val="5"/>
          <c:tx>
            <c:strRef>
              <c:f>'Comp K KP'!$B$45</c:f>
              <c:strCache>
                <c:ptCount val="1"/>
                <c:pt idx="0">
                  <c:v>Indonesia (2015)**</c:v>
                </c:pt>
              </c:strCache>
            </c:strRef>
          </c:tx>
          <c:spPr>
            <a:solidFill>
              <a:srgbClr val="FF9933"/>
            </a:solidFill>
          </c:spPr>
          <c:invertIfNegative val="0"/>
          <c:cat>
            <c:strRef>
              <c:f>'Comp K KP'!$C$39:$J$39</c:f>
              <c:strCache>
                <c:ptCount val="8"/>
                <c:pt idx="0">
                  <c:v>Young PWID 
&lt;25 yr</c:v>
                </c:pt>
                <c:pt idx="1">
                  <c:v>PWID 
25+ yr</c:v>
                </c:pt>
                <c:pt idx="2">
                  <c:v>Young MSM 
&lt;25 yr</c:v>
                </c:pt>
                <c:pt idx="3">
                  <c:v>MSM 
25+ yr</c:v>
                </c:pt>
                <c:pt idx="4">
                  <c:v>Young sex workers 
&lt;25 yr</c:v>
                </c:pt>
                <c:pt idx="5">
                  <c:v>Sex workers 
25+ yr</c:v>
                </c:pt>
                <c:pt idx="6">
                  <c:v>Young TG 
&lt;25 yr</c:v>
                </c:pt>
                <c:pt idx="7">
                  <c:v>TG 
25+ yr</c:v>
                </c:pt>
              </c:strCache>
            </c:strRef>
          </c:cat>
          <c:val>
            <c:numRef>
              <c:f>'Comp K KP'!$C$45:$J$45</c:f>
              <c:numCache>
                <c:formatCode>General</c:formatCode>
                <c:ptCount val="8"/>
                <c:pt idx="4">
                  <c:v>14.6</c:v>
                </c:pt>
              </c:numCache>
            </c:numRef>
          </c:val>
          <c:extLst>
            <c:ext xmlns:c16="http://schemas.microsoft.com/office/drawing/2014/chart" uri="{C3380CC4-5D6E-409C-BE32-E72D297353CC}">
              <c16:uniqueId val="{00000008-265F-4C04-A476-D0D4F9834B27}"/>
            </c:ext>
          </c:extLst>
        </c:ser>
        <c:ser>
          <c:idx val="6"/>
          <c:order val="6"/>
          <c:tx>
            <c:strRef>
              <c:f>'Comp K KP'!$B$46</c:f>
              <c:strCache>
                <c:ptCount val="1"/>
                <c:pt idx="0">
                  <c:v>Indonesia (2015)**</c:v>
                </c:pt>
              </c:strCache>
            </c:strRef>
          </c:tx>
          <c:spPr>
            <a:solidFill>
              <a:srgbClr val="33CCCC"/>
            </a:solidFill>
          </c:spPr>
          <c:invertIfNegative val="0"/>
          <c:cat>
            <c:strRef>
              <c:f>'Comp K KP'!$C$39:$J$39</c:f>
              <c:strCache>
                <c:ptCount val="8"/>
                <c:pt idx="0">
                  <c:v>Young PWID 
&lt;25 yr</c:v>
                </c:pt>
                <c:pt idx="1">
                  <c:v>PWID 
25+ yr</c:v>
                </c:pt>
                <c:pt idx="2">
                  <c:v>Young MSM 
&lt;25 yr</c:v>
                </c:pt>
                <c:pt idx="3">
                  <c:v>MSM 
25+ yr</c:v>
                </c:pt>
                <c:pt idx="4">
                  <c:v>Young sex workers 
&lt;25 yr</c:v>
                </c:pt>
                <c:pt idx="5">
                  <c:v>Sex workers 
25+ yr</c:v>
                </c:pt>
                <c:pt idx="6">
                  <c:v>Young TG 
&lt;25 yr</c:v>
                </c:pt>
                <c:pt idx="7">
                  <c:v>TG 
25+ yr</c:v>
                </c:pt>
              </c:strCache>
            </c:strRef>
          </c:cat>
          <c:val>
            <c:numRef>
              <c:f>'Comp K KP'!$C$46:$J$46</c:f>
              <c:numCache>
                <c:formatCode>General</c:formatCode>
                <c:ptCount val="8"/>
                <c:pt idx="6">
                  <c:v>24</c:v>
                </c:pt>
              </c:numCache>
            </c:numRef>
          </c:val>
          <c:extLst>
            <c:ext xmlns:c16="http://schemas.microsoft.com/office/drawing/2014/chart" uri="{C3380CC4-5D6E-409C-BE32-E72D297353CC}">
              <c16:uniqueId val="{00000009-265F-4C04-A476-D0D4F9834B27}"/>
            </c:ext>
          </c:extLst>
        </c:ser>
        <c:dLbls>
          <c:showLegendKey val="0"/>
          <c:showVal val="0"/>
          <c:showCatName val="0"/>
          <c:showSerName val="0"/>
          <c:showPercent val="0"/>
          <c:showBubbleSize val="0"/>
        </c:dLbls>
        <c:gapWidth val="0"/>
        <c:overlap val="-28"/>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7.501529414086397E-2"/>
              <c:y val="3.0725065616797907E-2"/>
            </c:manualLayout>
          </c:layout>
          <c:overlay val="0"/>
        </c:title>
        <c:numFmt formatCode="@"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3.1318474303615271E-2"/>
          <c:y val="0.80164916885389326"/>
          <c:w val="0.93927250021166708"/>
          <c:h val="0.17057305336832895"/>
        </c:manualLayout>
      </c:layout>
      <c:overlay val="0"/>
    </c:legend>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255280589926258E-2"/>
          <c:y val="9.9664698162729673E-2"/>
          <c:w val="0.90479762946298381"/>
          <c:h val="0.67720505249343832"/>
        </c:manualLayout>
      </c:layout>
      <c:barChart>
        <c:barDir val="col"/>
        <c:grouping val="clustered"/>
        <c:varyColors val="0"/>
        <c:ser>
          <c:idx val="0"/>
          <c:order val="0"/>
          <c:tx>
            <c:strRef>
              <c:f>'prev coverage (YKP median)'!$C$45</c:f>
              <c:strCache>
                <c:ptCount val="1"/>
                <c:pt idx="0">
                  <c:v>Young female sex workers</c:v>
                </c:pt>
              </c:strCache>
            </c:strRef>
          </c:tx>
          <c:spPr>
            <a:solidFill>
              <a:srgbClr val="FF99CC"/>
            </a:solidFill>
            <a:ln>
              <a:noFill/>
            </a:ln>
          </c:spPr>
          <c:invertIfNegative val="0"/>
          <c:dPt>
            <c:idx val="0"/>
            <c:invertIfNegative val="0"/>
            <c:bubble3D val="0"/>
            <c:extLst>
              <c:ext xmlns:c16="http://schemas.microsoft.com/office/drawing/2014/chart" uri="{C3380CC4-5D6E-409C-BE32-E72D297353CC}">
                <c16:uniqueId val="{00000000-B469-45C0-B147-67B7EBADB416}"/>
              </c:ext>
            </c:extLst>
          </c:dPt>
          <c:dPt>
            <c:idx val="1"/>
            <c:invertIfNegative val="0"/>
            <c:bubble3D val="0"/>
            <c:extLst>
              <c:ext xmlns:c16="http://schemas.microsoft.com/office/drawing/2014/chart" uri="{C3380CC4-5D6E-409C-BE32-E72D297353CC}">
                <c16:uniqueId val="{00000001-B469-45C0-B147-67B7EBADB416}"/>
              </c:ext>
            </c:extLst>
          </c:dPt>
          <c:dPt>
            <c:idx val="2"/>
            <c:invertIfNegative val="0"/>
            <c:bubble3D val="0"/>
            <c:extLst>
              <c:ext xmlns:c16="http://schemas.microsoft.com/office/drawing/2014/chart" uri="{C3380CC4-5D6E-409C-BE32-E72D297353CC}">
                <c16:uniqueId val="{00000002-B469-45C0-B147-67B7EBADB416}"/>
              </c:ext>
            </c:extLst>
          </c:dPt>
          <c:dPt>
            <c:idx val="11"/>
            <c:invertIfNegative val="0"/>
            <c:bubble3D val="0"/>
            <c:spPr>
              <a:pattFill prst="narHorz">
                <a:fgClr>
                  <a:srgbClr val="FF99CC"/>
                </a:fgClr>
                <a:bgClr>
                  <a:sysClr val="window" lastClr="FFFFFF"/>
                </a:bgClr>
              </a:pattFill>
              <a:ln>
                <a:noFill/>
              </a:ln>
            </c:spPr>
            <c:extLst>
              <c:ext xmlns:c16="http://schemas.microsoft.com/office/drawing/2014/chart" uri="{C3380CC4-5D6E-409C-BE32-E72D297353CC}">
                <c16:uniqueId val="{00000004-B469-45C0-B147-67B7EBADB41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 coverage (YKP median)'!$B$46:$B$57</c:f>
              <c:strCache>
                <c:ptCount val="12"/>
                <c:pt idx="0">
                  <c:v>Bangladesh</c:v>
                </c:pt>
                <c:pt idx="1">
                  <c:v>Cambodia</c:v>
                </c:pt>
                <c:pt idx="2">
                  <c:v>Iran</c:v>
                </c:pt>
                <c:pt idx="3">
                  <c:v>Lao PDR</c:v>
                </c:pt>
                <c:pt idx="4">
                  <c:v>Malaysia</c:v>
                </c:pt>
                <c:pt idx="5">
                  <c:v>Mongolia</c:v>
                </c:pt>
                <c:pt idx="6">
                  <c:v>Myanmar</c:v>
                </c:pt>
                <c:pt idx="7">
                  <c:v>Philippines</c:v>
                </c:pt>
                <c:pt idx="8">
                  <c:v>Thailand</c:v>
                </c:pt>
                <c:pt idx="9">
                  <c:v>Viet Nam</c:v>
                </c:pt>
                <c:pt idx="11">
                  <c:v>Median</c:v>
                </c:pt>
              </c:strCache>
            </c:strRef>
          </c:cat>
          <c:val>
            <c:numRef>
              <c:f>'prev coverage (YKP median)'!$C$46:$C$57</c:f>
              <c:numCache>
                <c:formatCode>0.0</c:formatCode>
                <c:ptCount val="12"/>
                <c:pt idx="0" formatCode="0">
                  <c:v>36.6</c:v>
                </c:pt>
                <c:pt idx="1">
                  <c:v>99.6</c:v>
                </c:pt>
                <c:pt idx="2" formatCode="0">
                  <c:v>22.9</c:v>
                </c:pt>
                <c:pt idx="3" formatCode="0">
                  <c:v>49.6</c:v>
                </c:pt>
                <c:pt idx="4" formatCode="0">
                  <c:v>31.3</c:v>
                </c:pt>
                <c:pt idx="5" formatCode="0">
                  <c:v>12.9</c:v>
                </c:pt>
                <c:pt idx="6" formatCode="0">
                  <c:v>45.21</c:v>
                </c:pt>
                <c:pt idx="7" formatCode="0">
                  <c:v>64.86</c:v>
                </c:pt>
                <c:pt idx="8" formatCode="0">
                  <c:v>81.650000000000006</c:v>
                </c:pt>
                <c:pt idx="9" formatCode="0">
                  <c:v>16.5</c:v>
                </c:pt>
                <c:pt idx="11" formatCode="0">
                  <c:v>40.905000000000001</c:v>
                </c:pt>
              </c:numCache>
            </c:numRef>
          </c:val>
          <c:extLst>
            <c:ext xmlns:c16="http://schemas.microsoft.com/office/drawing/2014/chart" uri="{C3380CC4-5D6E-409C-BE32-E72D297353CC}">
              <c16:uniqueId val="{00000003-B469-45C0-B147-67B7EBADB416}"/>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3.9932925051035288E-2"/>
              <c:y val="7.3317585301837282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62535323709536306"/>
        </c:manualLayout>
      </c:layout>
      <c:barChart>
        <c:barDir val="col"/>
        <c:grouping val="clustered"/>
        <c:varyColors val="0"/>
        <c:ser>
          <c:idx val="0"/>
          <c:order val="0"/>
          <c:tx>
            <c:strRef>
              <c:f>'prev coverage (YKP median)'!$C$66</c:f>
              <c:strCache>
                <c:ptCount val="1"/>
                <c:pt idx="0">
                  <c:v>Young men who have sex with men</c:v>
                </c:pt>
              </c:strCache>
            </c:strRef>
          </c:tx>
          <c:spPr>
            <a:solidFill>
              <a:srgbClr val="33CCCC"/>
            </a:solidFill>
            <a:ln>
              <a:noFill/>
            </a:ln>
          </c:spPr>
          <c:invertIfNegative val="0"/>
          <c:dPt>
            <c:idx val="0"/>
            <c:invertIfNegative val="0"/>
            <c:bubble3D val="0"/>
            <c:extLst>
              <c:ext xmlns:c16="http://schemas.microsoft.com/office/drawing/2014/chart" uri="{C3380CC4-5D6E-409C-BE32-E72D297353CC}">
                <c16:uniqueId val="{00000000-0FA5-42C9-ADEC-066535F3D2C5}"/>
              </c:ext>
            </c:extLst>
          </c:dPt>
          <c:dPt>
            <c:idx val="1"/>
            <c:invertIfNegative val="0"/>
            <c:bubble3D val="0"/>
            <c:extLst>
              <c:ext xmlns:c16="http://schemas.microsoft.com/office/drawing/2014/chart" uri="{C3380CC4-5D6E-409C-BE32-E72D297353CC}">
                <c16:uniqueId val="{00000001-0FA5-42C9-ADEC-066535F3D2C5}"/>
              </c:ext>
            </c:extLst>
          </c:dPt>
          <c:dPt>
            <c:idx val="2"/>
            <c:invertIfNegative val="0"/>
            <c:bubble3D val="0"/>
            <c:extLst>
              <c:ext xmlns:c16="http://schemas.microsoft.com/office/drawing/2014/chart" uri="{C3380CC4-5D6E-409C-BE32-E72D297353CC}">
                <c16:uniqueId val="{00000002-0FA5-42C9-ADEC-066535F3D2C5}"/>
              </c:ext>
            </c:extLst>
          </c:dPt>
          <c:dPt>
            <c:idx val="9"/>
            <c:invertIfNegative val="0"/>
            <c:bubble3D val="0"/>
            <c:spPr>
              <a:pattFill prst="dkUpDiag">
                <a:fgClr>
                  <a:srgbClr val="33CCCC"/>
                </a:fgClr>
                <a:bgClr>
                  <a:sysClr val="window" lastClr="FFFFFF"/>
                </a:bgClr>
              </a:pattFill>
              <a:ln>
                <a:noFill/>
              </a:ln>
            </c:spPr>
            <c:extLst>
              <c:ext xmlns:c16="http://schemas.microsoft.com/office/drawing/2014/chart" uri="{C3380CC4-5D6E-409C-BE32-E72D297353CC}">
                <c16:uniqueId val="{00000004-0FA5-42C9-ADEC-066535F3D2C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 coverage (YKP median)'!$B$67:$B$76</c:f>
              <c:strCache>
                <c:ptCount val="10"/>
                <c:pt idx="0">
                  <c:v>Bangladesh</c:v>
                </c:pt>
                <c:pt idx="1">
                  <c:v>Cambodia</c:v>
                </c:pt>
                <c:pt idx="2">
                  <c:v>Malaysia</c:v>
                </c:pt>
                <c:pt idx="3">
                  <c:v>Mongolia</c:v>
                </c:pt>
                <c:pt idx="4">
                  <c:v>Myanmar</c:v>
                </c:pt>
                <c:pt idx="5">
                  <c:v>Philippines</c:v>
                </c:pt>
                <c:pt idx="6">
                  <c:v>Thailand</c:v>
                </c:pt>
                <c:pt idx="7">
                  <c:v>Viet Nam</c:v>
                </c:pt>
                <c:pt idx="9">
                  <c:v>Median</c:v>
                </c:pt>
              </c:strCache>
            </c:strRef>
          </c:cat>
          <c:val>
            <c:numRef>
              <c:f>'prev coverage (YKP median)'!$C$67:$C$76</c:f>
              <c:numCache>
                <c:formatCode>0</c:formatCode>
                <c:ptCount val="10"/>
                <c:pt idx="0">
                  <c:v>16.399999999999999</c:v>
                </c:pt>
                <c:pt idx="1">
                  <c:v>19.7</c:v>
                </c:pt>
                <c:pt idx="2">
                  <c:v>56.8</c:v>
                </c:pt>
                <c:pt idx="3">
                  <c:v>32</c:v>
                </c:pt>
                <c:pt idx="4">
                  <c:v>26.02</c:v>
                </c:pt>
                <c:pt idx="5">
                  <c:v>12.2</c:v>
                </c:pt>
                <c:pt idx="6">
                  <c:v>49.6</c:v>
                </c:pt>
                <c:pt idx="7">
                  <c:v>30.1</c:v>
                </c:pt>
                <c:pt idx="9">
                  <c:v>28.060000000000002</c:v>
                </c:pt>
              </c:numCache>
            </c:numRef>
          </c:val>
          <c:extLst>
            <c:ext xmlns:c16="http://schemas.microsoft.com/office/drawing/2014/chart" uri="{C3380CC4-5D6E-409C-BE32-E72D297353CC}">
              <c16:uniqueId val="{00000003-0FA5-42C9-ADEC-066535F3D2C5}"/>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7.5383885837799688E-2"/>
              <c:y val="4.9243579686838818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66653267025832297"/>
        </c:manualLayout>
      </c:layout>
      <c:barChart>
        <c:barDir val="col"/>
        <c:grouping val="clustered"/>
        <c:varyColors val="0"/>
        <c:ser>
          <c:idx val="0"/>
          <c:order val="0"/>
          <c:tx>
            <c:strRef>
              <c:f>'prev coverage (YKP median)'!$C$81</c:f>
              <c:strCache>
                <c:ptCount val="1"/>
                <c:pt idx="0">
                  <c:v>Young transgender people</c:v>
                </c:pt>
              </c:strCache>
            </c:strRef>
          </c:tx>
          <c:spPr>
            <a:solidFill>
              <a:srgbClr val="FF9900"/>
            </a:solidFill>
            <a:ln>
              <a:noFill/>
            </a:ln>
          </c:spPr>
          <c:invertIfNegative val="0"/>
          <c:dPt>
            <c:idx val="0"/>
            <c:invertIfNegative val="0"/>
            <c:bubble3D val="0"/>
            <c:extLst>
              <c:ext xmlns:c16="http://schemas.microsoft.com/office/drawing/2014/chart" uri="{C3380CC4-5D6E-409C-BE32-E72D297353CC}">
                <c16:uniqueId val="{00000000-BAB3-4E1E-AA1F-389B03E582F1}"/>
              </c:ext>
            </c:extLst>
          </c:dPt>
          <c:dPt>
            <c:idx val="1"/>
            <c:invertIfNegative val="0"/>
            <c:bubble3D val="0"/>
            <c:extLst>
              <c:ext xmlns:c16="http://schemas.microsoft.com/office/drawing/2014/chart" uri="{C3380CC4-5D6E-409C-BE32-E72D297353CC}">
                <c16:uniqueId val="{00000001-BAB3-4E1E-AA1F-389B03E582F1}"/>
              </c:ext>
            </c:extLst>
          </c:dPt>
          <c:dPt>
            <c:idx val="2"/>
            <c:invertIfNegative val="0"/>
            <c:bubble3D val="0"/>
            <c:extLst>
              <c:ext xmlns:c16="http://schemas.microsoft.com/office/drawing/2014/chart" uri="{C3380CC4-5D6E-409C-BE32-E72D297353CC}">
                <c16:uniqueId val="{00000002-BAB3-4E1E-AA1F-389B03E582F1}"/>
              </c:ext>
            </c:extLst>
          </c:dPt>
          <c:dPt>
            <c:idx val="6"/>
            <c:invertIfNegative val="0"/>
            <c:bubble3D val="0"/>
            <c:spPr>
              <a:pattFill prst="narHorz">
                <a:fgClr>
                  <a:srgbClr val="FF9900"/>
                </a:fgClr>
                <a:bgClr>
                  <a:sysClr val="window" lastClr="FFFFFF"/>
                </a:bgClr>
              </a:pattFill>
              <a:ln>
                <a:noFill/>
              </a:ln>
            </c:spPr>
            <c:extLst>
              <c:ext xmlns:c16="http://schemas.microsoft.com/office/drawing/2014/chart" uri="{C3380CC4-5D6E-409C-BE32-E72D297353CC}">
                <c16:uniqueId val="{00000004-BAB3-4E1E-AA1F-389B03E582F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 coverage (YKP median)'!$B$82:$B$88</c:f>
              <c:strCache>
                <c:ptCount val="7"/>
                <c:pt idx="0">
                  <c:v>Bangladesh</c:v>
                </c:pt>
                <c:pt idx="1">
                  <c:v>Cambodia</c:v>
                </c:pt>
                <c:pt idx="2">
                  <c:v>Malaysia</c:v>
                </c:pt>
                <c:pt idx="3">
                  <c:v>Philippines</c:v>
                </c:pt>
                <c:pt idx="4">
                  <c:v>Thailand</c:v>
                </c:pt>
                <c:pt idx="6">
                  <c:v>Median</c:v>
                </c:pt>
              </c:strCache>
            </c:strRef>
          </c:cat>
          <c:val>
            <c:numRef>
              <c:f>'prev coverage (YKP median)'!$C$82:$C$88</c:f>
              <c:numCache>
                <c:formatCode>0</c:formatCode>
                <c:ptCount val="7"/>
                <c:pt idx="0">
                  <c:v>27.91</c:v>
                </c:pt>
                <c:pt idx="1">
                  <c:v>87.9</c:v>
                </c:pt>
                <c:pt idx="2">
                  <c:v>96.3</c:v>
                </c:pt>
                <c:pt idx="3">
                  <c:v>16.16</c:v>
                </c:pt>
                <c:pt idx="4">
                  <c:v>39.799999999999997</c:v>
                </c:pt>
                <c:pt idx="6">
                  <c:v>39.799999999999997</c:v>
                </c:pt>
              </c:numCache>
            </c:numRef>
          </c:val>
          <c:extLst>
            <c:ext xmlns:c16="http://schemas.microsoft.com/office/drawing/2014/chart" uri="{C3380CC4-5D6E-409C-BE32-E72D297353CC}">
              <c16:uniqueId val="{00000003-BAB3-4E1E-AA1F-389B03E582F1}"/>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6.6387921461740357E-2"/>
              <c:y val="4.9243334714739607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82409113754399E-2"/>
          <c:y val="9.9557210998196116E-2"/>
          <c:w val="0.89289287500223413"/>
          <c:h val="0.71673968711367031"/>
        </c:manualLayout>
      </c:layout>
      <c:barChart>
        <c:barDir val="col"/>
        <c:grouping val="clustered"/>
        <c:varyColors val="0"/>
        <c:ser>
          <c:idx val="0"/>
          <c:order val="0"/>
          <c:tx>
            <c:strRef>
              <c:f>'prev coverage (YKP median)'!$C$94</c:f>
              <c:strCache>
                <c:ptCount val="1"/>
                <c:pt idx="0">
                  <c:v>Young people who inject drugs</c:v>
                </c:pt>
              </c:strCache>
            </c:strRef>
          </c:tx>
          <c:spPr>
            <a:solidFill>
              <a:srgbClr val="00CCFF"/>
            </a:solidFill>
            <a:ln>
              <a:noFill/>
            </a:ln>
          </c:spPr>
          <c:invertIfNegative val="0"/>
          <c:dPt>
            <c:idx val="0"/>
            <c:invertIfNegative val="0"/>
            <c:bubble3D val="0"/>
            <c:extLst>
              <c:ext xmlns:c16="http://schemas.microsoft.com/office/drawing/2014/chart" uri="{C3380CC4-5D6E-409C-BE32-E72D297353CC}">
                <c16:uniqueId val="{00000000-FEE7-4148-B43B-CBFBF8945C57}"/>
              </c:ext>
            </c:extLst>
          </c:dPt>
          <c:dPt>
            <c:idx val="1"/>
            <c:invertIfNegative val="0"/>
            <c:bubble3D val="0"/>
            <c:extLst>
              <c:ext xmlns:c16="http://schemas.microsoft.com/office/drawing/2014/chart" uri="{C3380CC4-5D6E-409C-BE32-E72D297353CC}">
                <c16:uniqueId val="{00000001-FEE7-4148-B43B-CBFBF8945C57}"/>
              </c:ext>
            </c:extLst>
          </c:dPt>
          <c:dPt>
            <c:idx val="2"/>
            <c:invertIfNegative val="0"/>
            <c:bubble3D val="0"/>
            <c:extLst>
              <c:ext xmlns:c16="http://schemas.microsoft.com/office/drawing/2014/chart" uri="{C3380CC4-5D6E-409C-BE32-E72D297353CC}">
                <c16:uniqueId val="{00000002-FEE7-4148-B43B-CBFBF8945C57}"/>
              </c:ext>
            </c:extLst>
          </c:dPt>
          <c:dPt>
            <c:idx val="5"/>
            <c:invertIfNegative val="0"/>
            <c:bubble3D val="0"/>
            <c:spPr>
              <a:pattFill prst="dkUpDiag">
                <a:fgClr>
                  <a:srgbClr val="00CCFF"/>
                </a:fgClr>
                <a:bgClr>
                  <a:sysClr val="window" lastClr="FFFFFF"/>
                </a:bgClr>
              </a:pattFill>
              <a:ln>
                <a:noFill/>
              </a:ln>
            </c:spPr>
            <c:extLst>
              <c:ext xmlns:c16="http://schemas.microsoft.com/office/drawing/2014/chart" uri="{C3380CC4-5D6E-409C-BE32-E72D297353CC}">
                <c16:uniqueId val="{00000004-FEE7-4148-B43B-CBFBF8945C5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 coverage (YKP median)'!$B$95:$B$100</c:f>
              <c:strCache>
                <c:ptCount val="6"/>
                <c:pt idx="0">
                  <c:v>Bangladesh</c:v>
                </c:pt>
                <c:pt idx="1">
                  <c:v>Iran</c:v>
                </c:pt>
                <c:pt idx="2">
                  <c:v>Malaysia</c:v>
                </c:pt>
                <c:pt idx="3">
                  <c:v>Viet Nam</c:v>
                </c:pt>
                <c:pt idx="5">
                  <c:v>Median</c:v>
                </c:pt>
              </c:strCache>
            </c:strRef>
          </c:cat>
          <c:val>
            <c:numRef>
              <c:f>'prev coverage (YKP median)'!$C$95:$C$100</c:f>
              <c:numCache>
                <c:formatCode>0</c:formatCode>
                <c:ptCount val="6"/>
                <c:pt idx="0">
                  <c:v>34.299999999999997</c:v>
                </c:pt>
                <c:pt idx="1">
                  <c:v>23.7</c:v>
                </c:pt>
                <c:pt idx="2">
                  <c:v>20</c:v>
                </c:pt>
                <c:pt idx="3">
                  <c:v>22.2</c:v>
                </c:pt>
                <c:pt idx="5">
                  <c:v>22.95</c:v>
                </c:pt>
              </c:numCache>
            </c:numRef>
          </c:val>
          <c:extLst>
            <c:ext xmlns:c16="http://schemas.microsoft.com/office/drawing/2014/chart" uri="{C3380CC4-5D6E-409C-BE32-E72D297353CC}">
              <c16:uniqueId val="{00000003-FEE7-4148-B43B-CBFBF8945C57}"/>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4.4020215558161616E-2"/>
              <c:y val="6.9538711916757964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100" b="0">
          <a:latin typeface="Arial Nova" panose="020B0504020202020204"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73447275562075"/>
          <c:y val="4.4215703005010938E-2"/>
          <c:w val="0.86249302757907098"/>
          <c:h val="0.60295459129058782"/>
        </c:manualLayout>
      </c:layout>
      <c:barChart>
        <c:barDir val="col"/>
        <c:grouping val="stacked"/>
        <c:varyColors val="0"/>
        <c:ser>
          <c:idx val="0"/>
          <c:order val="0"/>
          <c:tx>
            <c:strRef>
              <c:f>Sheet1!$F$2</c:f>
              <c:strCache>
                <c:ptCount val="1"/>
                <c:pt idx="0">
                  <c:v>15-24 yr</c:v>
                </c:pt>
              </c:strCache>
            </c:strRef>
          </c:tx>
          <c:spPr>
            <a:solidFill>
              <a:srgbClr val="FF5050"/>
            </a:solidFill>
            <a:ln>
              <a:noFill/>
            </a:ln>
            <a:effectLst/>
          </c:spPr>
          <c:invertIfNegative val="0"/>
          <c:cat>
            <c:multiLvlStrRef>
              <c:f>Sheet1!$C$3:$D$8</c:f>
              <c:multiLvlStrCache>
                <c:ptCount val="6"/>
                <c:lvl>
                  <c:pt idx="0">
                    <c:v>2021</c:v>
                  </c:pt>
                  <c:pt idx="1">
                    <c:v>2022</c:v>
                  </c:pt>
                  <c:pt idx="2">
                    <c:v>2021</c:v>
                  </c:pt>
                  <c:pt idx="3">
                    <c:v>2022</c:v>
                  </c:pt>
                  <c:pt idx="4">
                    <c:v>2021</c:v>
                  </c:pt>
                  <c:pt idx="5">
                    <c:v>2022</c:v>
                  </c:pt>
                </c:lvl>
                <c:lvl>
                  <c:pt idx="0">
                    <c:v>Philippines</c:v>
                  </c:pt>
                  <c:pt idx="2">
                    <c:v>Thailand</c:v>
                  </c:pt>
                  <c:pt idx="4">
                    <c:v>Viet Nam</c:v>
                  </c:pt>
                </c:lvl>
              </c:multiLvlStrCache>
            </c:multiLvlStrRef>
          </c:cat>
          <c:val>
            <c:numRef>
              <c:f>Sheet1!$F$3:$F$8</c:f>
              <c:numCache>
                <c:formatCode>General</c:formatCode>
                <c:ptCount val="6"/>
                <c:pt idx="0">
                  <c:v>1028</c:v>
                </c:pt>
                <c:pt idx="1">
                  <c:v>3459</c:v>
                </c:pt>
                <c:pt idx="2">
                  <c:v>4222</c:v>
                </c:pt>
                <c:pt idx="3">
                  <c:v>3729</c:v>
                </c:pt>
                <c:pt idx="4">
                  <c:v>12703</c:v>
                </c:pt>
                <c:pt idx="5">
                  <c:v>20823</c:v>
                </c:pt>
              </c:numCache>
            </c:numRef>
          </c:val>
          <c:extLst>
            <c:ext xmlns:c16="http://schemas.microsoft.com/office/drawing/2014/chart" uri="{C3380CC4-5D6E-409C-BE32-E72D297353CC}">
              <c16:uniqueId val="{00000000-CE9A-4654-9961-8FCC2B5AB8CF}"/>
            </c:ext>
          </c:extLst>
        </c:ser>
        <c:ser>
          <c:idx val="1"/>
          <c:order val="1"/>
          <c:tx>
            <c:strRef>
              <c:f>Sheet1!$G$2</c:f>
              <c:strCache>
                <c:ptCount val="1"/>
                <c:pt idx="0">
                  <c:v>25+ yr</c:v>
                </c:pt>
              </c:strCache>
            </c:strRef>
          </c:tx>
          <c:spPr>
            <a:solidFill>
              <a:srgbClr val="33CCCC"/>
            </a:solidFill>
            <a:ln>
              <a:noFill/>
            </a:ln>
            <a:effectLst/>
          </c:spPr>
          <c:invertIfNegative val="0"/>
          <c:cat>
            <c:multiLvlStrRef>
              <c:f>Sheet1!$C$3:$D$8</c:f>
              <c:multiLvlStrCache>
                <c:ptCount val="6"/>
                <c:lvl>
                  <c:pt idx="0">
                    <c:v>2021</c:v>
                  </c:pt>
                  <c:pt idx="1">
                    <c:v>2022</c:v>
                  </c:pt>
                  <c:pt idx="2">
                    <c:v>2021</c:v>
                  </c:pt>
                  <c:pt idx="3">
                    <c:v>2022</c:v>
                  </c:pt>
                  <c:pt idx="4">
                    <c:v>2021</c:v>
                  </c:pt>
                  <c:pt idx="5">
                    <c:v>2022</c:v>
                  </c:pt>
                </c:lvl>
                <c:lvl>
                  <c:pt idx="0">
                    <c:v>Philippines</c:v>
                  </c:pt>
                  <c:pt idx="2">
                    <c:v>Thailand</c:v>
                  </c:pt>
                  <c:pt idx="4">
                    <c:v>Viet Nam</c:v>
                  </c:pt>
                </c:lvl>
              </c:multiLvlStrCache>
            </c:multiLvlStrRef>
          </c:cat>
          <c:val>
            <c:numRef>
              <c:f>Sheet1!$G$3:$G$8</c:f>
              <c:numCache>
                <c:formatCode>General</c:formatCode>
                <c:ptCount val="6"/>
                <c:pt idx="0">
                  <c:v>3093</c:v>
                </c:pt>
                <c:pt idx="1">
                  <c:v>8344</c:v>
                </c:pt>
                <c:pt idx="2">
                  <c:v>12615</c:v>
                </c:pt>
                <c:pt idx="3">
                  <c:v>11185</c:v>
                </c:pt>
                <c:pt idx="4">
                  <c:v>19778</c:v>
                </c:pt>
                <c:pt idx="5">
                  <c:v>30670</c:v>
                </c:pt>
              </c:numCache>
            </c:numRef>
          </c:val>
          <c:extLst>
            <c:ext xmlns:c16="http://schemas.microsoft.com/office/drawing/2014/chart" uri="{C3380CC4-5D6E-409C-BE32-E72D297353CC}">
              <c16:uniqueId val="{00000001-CE9A-4654-9961-8FCC2B5AB8CF}"/>
            </c:ext>
          </c:extLst>
        </c:ser>
        <c:dLbls>
          <c:showLegendKey val="0"/>
          <c:showVal val="0"/>
          <c:showCatName val="0"/>
          <c:showSerName val="0"/>
          <c:showPercent val="0"/>
          <c:showBubbleSize val="0"/>
        </c:dLbls>
        <c:gapWidth val="150"/>
        <c:overlap val="100"/>
        <c:axId val="845272768"/>
        <c:axId val="845267008"/>
      </c:barChart>
      <c:catAx>
        <c:axId val="845272768"/>
        <c:scaling>
          <c:orientation val="minMax"/>
        </c:scaling>
        <c:delete val="0"/>
        <c:axPos val="b"/>
        <c:majorGridlines>
          <c:spPr>
            <a:ln w="9525" cap="flat" cmpd="sng" algn="ctr">
              <a:solidFill>
                <a:srgbClr val="70AD47">
                  <a:lumMod val="20000"/>
                  <a:lumOff val="80000"/>
                </a:srgb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45267008"/>
        <c:crosses val="autoZero"/>
        <c:auto val="1"/>
        <c:lblAlgn val="ctr"/>
        <c:lblOffset val="100"/>
        <c:noMultiLvlLbl val="0"/>
      </c:catAx>
      <c:valAx>
        <c:axId val="845267008"/>
        <c:scaling>
          <c:orientation val="minMax"/>
        </c:scaling>
        <c:delete val="0"/>
        <c:axPos val="l"/>
        <c:majorGridlines>
          <c:spPr>
            <a:ln w="9525" cap="flat" cmpd="sng" algn="ctr">
              <a:solidFill>
                <a:srgbClr val="70AD47">
                  <a:lumMod val="20000"/>
                  <a:lumOff val="80000"/>
                </a:srgb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45272768"/>
        <c:crosses val="autoZero"/>
        <c:crossBetween val="between"/>
      </c:valAx>
      <c:spPr>
        <a:noFill/>
        <a:ln>
          <a:noFill/>
        </a:ln>
        <a:effectLst/>
      </c:spPr>
    </c:plotArea>
    <c:legend>
      <c:legendPos val="b"/>
      <c:layout>
        <c:manualLayout>
          <c:xMode val="edge"/>
          <c:yMode val="edge"/>
          <c:x val="0.31275432734054814"/>
          <c:y val="0.90555727930415719"/>
          <c:w val="0.37449121016870124"/>
          <c:h val="7.47402741794525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485785867675634E-2"/>
          <c:y val="9.5498101817027364E-2"/>
          <c:w val="0.94853154719296451"/>
          <c:h val="0.57928257857924459"/>
        </c:manualLayout>
      </c:layout>
      <c:lineChart>
        <c:grouping val="standard"/>
        <c:varyColors val="0"/>
        <c:ser>
          <c:idx val="0"/>
          <c:order val="0"/>
          <c:tx>
            <c:strRef>
              <c:f>Testing!$B$2</c:f>
              <c:strCache>
                <c:ptCount val="1"/>
                <c:pt idx="0">
                  <c:v>Young sex workers (aged &lt; 25 yr)</c:v>
                </c:pt>
              </c:strCache>
            </c:strRef>
          </c:tx>
          <c:spPr>
            <a:ln>
              <a:solidFill>
                <a:sysClr val="window" lastClr="FFFFFF">
                  <a:lumMod val="95000"/>
                </a:sysClr>
              </a:solidFill>
            </a:ln>
          </c:spPr>
          <c:marker>
            <c:symbol val="circle"/>
            <c:size val="14"/>
            <c:spPr>
              <a:solidFill>
                <a:srgbClr val="FF66FF"/>
              </a:solidFill>
              <a:ln>
                <a:solidFill>
                  <a:srgbClr val="FF66FF"/>
                </a:solidFill>
              </a:ln>
            </c:spPr>
          </c:marker>
          <c:dPt>
            <c:idx val="0"/>
            <c:bubble3D val="0"/>
            <c:extLst>
              <c:ext xmlns:c16="http://schemas.microsoft.com/office/drawing/2014/chart" uri="{C3380CC4-5D6E-409C-BE32-E72D297353CC}">
                <c16:uniqueId val="{00000000-64AB-4057-912D-C28797B6FD49}"/>
              </c:ext>
            </c:extLst>
          </c:dPt>
          <c:dPt>
            <c:idx val="7"/>
            <c:bubble3D val="0"/>
            <c:extLst>
              <c:ext xmlns:c16="http://schemas.microsoft.com/office/drawing/2014/chart" uri="{C3380CC4-5D6E-409C-BE32-E72D297353CC}">
                <c16:uniqueId val="{00000001-64AB-4057-912D-C28797B6FD49}"/>
              </c:ext>
            </c:extLst>
          </c:dPt>
          <c:dPt>
            <c:idx val="8"/>
            <c:bubble3D val="0"/>
            <c:extLst>
              <c:ext xmlns:c16="http://schemas.microsoft.com/office/drawing/2014/chart" uri="{C3380CC4-5D6E-409C-BE32-E72D297353CC}">
                <c16:uniqueId val="{00000002-64AB-4057-912D-C28797B6FD49}"/>
              </c:ext>
            </c:extLst>
          </c:dPt>
          <c:dLbls>
            <c:dLbl>
              <c:idx val="13"/>
              <c:layout>
                <c:manualLayout>
                  <c:x val="-2.1050442017680707E-2"/>
                  <c:y val="5.16320355788859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AB-4057-912D-C28797B6FD49}"/>
                </c:ext>
              </c:extLst>
            </c:dLbl>
            <c:spPr>
              <a:noFill/>
              <a:ln>
                <a:noFill/>
              </a:ln>
              <a:effectLst/>
            </c:spPr>
            <c:txPr>
              <a:bodyPr/>
              <a:lstStyle/>
              <a:p>
                <a:pPr>
                  <a:defRPr b="1">
                    <a:solidFill>
                      <a:srgbClr val="FF29FF"/>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Testing!$A$3:$A$16</c:f>
              <c:strCache>
                <c:ptCount val="14"/>
                <c:pt idx="0">
                  <c:v>Bangladesh</c:v>
                </c:pt>
                <c:pt idx="1">
                  <c:v>Cambodia</c:v>
                </c:pt>
                <c:pt idx="2">
                  <c:v>China</c:v>
                </c:pt>
                <c:pt idx="3">
                  <c:v>India</c:v>
                </c:pt>
                <c:pt idx="4">
                  <c:v>Indonesia</c:v>
                </c:pt>
                <c:pt idx="5">
                  <c:v>Iran </c:v>
                </c:pt>
                <c:pt idx="6">
                  <c:v>Lao PDR</c:v>
                </c:pt>
                <c:pt idx="7">
                  <c:v>Malaysia</c:v>
                </c:pt>
                <c:pt idx="8">
                  <c:v>Mongolia</c:v>
                </c:pt>
                <c:pt idx="9">
                  <c:v>Myanmar</c:v>
                </c:pt>
                <c:pt idx="10">
                  <c:v>Pakistan</c:v>
                </c:pt>
                <c:pt idx="11">
                  <c:v>Philippines</c:v>
                </c:pt>
                <c:pt idx="12">
                  <c:v>Thailand</c:v>
                </c:pt>
                <c:pt idx="13">
                  <c:v>Viet Nam</c:v>
                </c:pt>
              </c:strCache>
            </c:strRef>
          </c:cat>
          <c:val>
            <c:numRef>
              <c:f>Testing!$B$3:$B$16</c:f>
              <c:numCache>
                <c:formatCode>0</c:formatCode>
                <c:ptCount val="14"/>
                <c:pt idx="0">
                  <c:v>63.4</c:v>
                </c:pt>
                <c:pt idx="1">
                  <c:v>56.29</c:v>
                </c:pt>
                <c:pt idx="2">
                  <c:v>44.6</c:v>
                </c:pt>
                <c:pt idx="3">
                  <c:v>86.1</c:v>
                </c:pt>
                <c:pt idx="4">
                  <c:v>32.9</c:v>
                </c:pt>
                <c:pt idx="5">
                  <c:v>51.2</c:v>
                </c:pt>
                <c:pt idx="6">
                  <c:v>43.7</c:v>
                </c:pt>
                <c:pt idx="7">
                  <c:v>49</c:v>
                </c:pt>
                <c:pt idx="8">
                  <c:v>48.4</c:v>
                </c:pt>
                <c:pt idx="9">
                  <c:v>39.229999999999997</c:v>
                </c:pt>
                <c:pt idx="10">
                  <c:v>48.1</c:v>
                </c:pt>
                <c:pt idx="11">
                  <c:v>57.42</c:v>
                </c:pt>
                <c:pt idx="12">
                  <c:v>65.92</c:v>
                </c:pt>
                <c:pt idx="13">
                  <c:v>73.8</c:v>
                </c:pt>
              </c:numCache>
            </c:numRef>
          </c:val>
          <c:smooth val="0"/>
          <c:extLst>
            <c:ext xmlns:c16="http://schemas.microsoft.com/office/drawing/2014/chart" uri="{C3380CC4-5D6E-409C-BE32-E72D297353CC}">
              <c16:uniqueId val="{00000004-64AB-4057-912D-C28797B6FD49}"/>
            </c:ext>
          </c:extLst>
        </c:ser>
        <c:ser>
          <c:idx val="1"/>
          <c:order val="1"/>
          <c:tx>
            <c:strRef>
              <c:f>Testing!$C$2</c:f>
              <c:strCache>
                <c:ptCount val="1"/>
                <c:pt idx="0">
                  <c:v>Sex workers (aged 25+ yr)</c:v>
                </c:pt>
              </c:strCache>
            </c:strRef>
          </c:tx>
          <c:spPr>
            <a:ln>
              <a:solidFill>
                <a:sysClr val="window" lastClr="FFFFFF">
                  <a:lumMod val="95000"/>
                </a:sysClr>
              </a:solidFill>
            </a:ln>
          </c:spPr>
          <c:marker>
            <c:symbol val="circle"/>
            <c:size val="14"/>
            <c:spPr>
              <a:pattFill prst="dkUpDiag">
                <a:fgClr>
                  <a:srgbClr val="FF66FF"/>
                </a:fgClr>
                <a:bgClr>
                  <a:sysClr val="window" lastClr="FFFFFF"/>
                </a:bgClr>
              </a:pattFill>
              <a:ln>
                <a:solidFill>
                  <a:srgbClr val="FF66FF"/>
                </a:solidFill>
              </a:ln>
            </c:spPr>
          </c:marker>
          <c:cat>
            <c:strRef>
              <c:f>Testing!$A$3:$A$16</c:f>
              <c:strCache>
                <c:ptCount val="14"/>
                <c:pt idx="0">
                  <c:v>Bangladesh</c:v>
                </c:pt>
                <c:pt idx="1">
                  <c:v>Cambodia</c:v>
                </c:pt>
                <c:pt idx="2">
                  <c:v>China</c:v>
                </c:pt>
                <c:pt idx="3">
                  <c:v>India</c:v>
                </c:pt>
                <c:pt idx="4">
                  <c:v>Indonesia</c:v>
                </c:pt>
                <c:pt idx="5">
                  <c:v>Iran </c:v>
                </c:pt>
                <c:pt idx="6">
                  <c:v>Lao PDR</c:v>
                </c:pt>
                <c:pt idx="7">
                  <c:v>Malaysia</c:v>
                </c:pt>
                <c:pt idx="8">
                  <c:v>Mongolia</c:v>
                </c:pt>
                <c:pt idx="9">
                  <c:v>Myanmar</c:v>
                </c:pt>
                <c:pt idx="10">
                  <c:v>Pakistan</c:v>
                </c:pt>
                <c:pt idx="11">
                  <c:v>Philippines</c:v>
                </c:pt>
                <c:pt idx="12">
                  <c:v>Thailand</c:v>
                </c:pt>
                <c:pt idx="13">
                  <c:v>Viet Nam</c:v>
                </c:pt>
              </c:strCache>
            </c:strRef>
          </c:cat>
          <c:val>
            <c:numRef>
              <c:f>Testing!$C$3:$C$16</c:f>
              <c:numCache>
                <c:formatCode>0</c:formatCode>
                <c:ptCount val="14"/>
                <c:pt idx="0">
                  <c:v>68.5</c:v>
                </c:pt>
                <c:pt idx="1">
                  <c:v>60.89</c:v>
                </c:pt>
                <c:pt idx="2">
                  <c:v>49.2</c:v>
                </c:pt>
                <c:pt idx="3">
                  <c:v>88.4</c:v>
                </c:pt>
                <c:pt idx="4">
                  <c:v>41.6</c:v>
                </c:pt>
                <c:pt idx="5">
                  <c:v>69.2</c:v>
                </c:pt>
                <c:pt idx="6">
                  <c:v>36.700000000000003</c:v>
                </c:pt>
                <c:pt idx="7">
                  <c:v>50.9</c:v>
                </c:pt>
                <c:pt idx="8">
                  <c:v>82.1</c:v>
                </c:pt>
                <c:pt idx="9">
                  <c:v>41.64</c:v>
                </c:pt>
                <c:pt idx="10">
                  <c:v>42.9</c:v>
                </c:pt>
                <c:pt idx="11">
                  <c:v>72.14</c:v>
                </c:pt>
                <c:pt idx="12">
                  <c:v>57.87</c:v>
                </c:pt>
                <c:pt idx="13">
                  <c:v>72.099999999999994</c:v>
                </c:pt>
              </c:numCache>
            </c:numRef>
          </c:val>
          <c:smooth val="0"/>
          <c:extLst>
            <c:ext xmlns:c16="http://schemas.microsoft.com/office/drawing/2014/chart" uri="{C3380CC4-5D6E-409C-BE32-E72D297353CC}">
              <c16:uniqueId val="{00000005-64AB-4057-912D-C28797B6FD49}"/>
            </c:ext>
          </c:extLst>
        </c:ser>
        <c:dLbls>
          <c:showLegendKey val="0"/>
          <c:showVal val="0"/>
          <c:showCatName val="0"/>
          <c:showSerName val="0"/>
          <c:showPercent val="0"/>
          <c:showBubbleSize val="0"/>
        </c:dLbls>
        <c:marker val="1"/>
        <c:smooth val="0"/>
        <c:axId val="41936768"/>
        <c:axId val="41938304"/>
      </c:line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2.7762606017131524E-2"/>
              <c:y val="5.9146330369419263E-2"/>
            </c:manualLayout>
          </c:layout>
          <c:overlay val="0"/>
        </c:title>
        <c:numFmt formatCode="0"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0.21452660449808009"/>
          <c:y val="0.85023717377234953"/>
          <c:w val="0.56558791510190298"/>
          <c:h val="0.12995719175856879"/>
        </c:manualLayout>
      </c:layout>
      <c:overlay val="0"/>
    </c:legend>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401455499880698E-2"/>
          <c:y val="8.9536829505849777E-2"/>
          <c:w val="0.96459854450011928"/>
          <c:h val="0.56979768153980748"/>
        </c:manualLayout>
      </c:layout>
      <c:lineChart>
        <c:grouping val="standard"/>
        <c:varyColors val="0"/>
        <c:ser>
          <c:idx val="0"/>
          <c:order val="0"/>
          <c:tx>
            <c:strRef>
              <c:f>Testing!$B$46</c:f>
              <c:strCache>
                <c:ptCount val="1"/>
                <c:pt idx="0">
                  <c:v>Young men who have sex with men (aged &lt; 25 yr)</c:v>
                </c:pt>
              </c:strCache>
            </c:strRef>
          </c:tx>
          <c:spPr>
            <a:ln>
              <a:solidFill>
                <a:sysClr val="window" lastClr="FFFFFF">
                  <a:lumMod val="95000"/>
                </a:sysClr>
              </a:solidFill>
            </a:ln>
          </c:spPr>
          <c:marker>
            <c:symbol val="circle"/>
            <c:size val="14"/>
            <c:spPr>
              <a:solidFill>
                <a:srgbClr val="92D050"/>
              </a:solidFill>
              <a:ln>
                <a:solidFill>
                  <a:srgbClr val="92D050"/>
                </a:solidFill>
              </a:ln>
            </c:spPr>
          </c:marker>
          <c:dLbls>
            <c:dLbl>
              <c:idx val="5"/>
              <c:layout>
                <c:manualLayout>
                  <c:x val="-1.4685387415496695E-2"/>
                  <c:y val="4.2372776319626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96-4A90-827B-15D39BE0BA78}"/>
                </c:ext>
              </c:extLst>
            </c:dLbl>
            <c:dLbl>
              <c:idx val="13"/>
              <c:layout>
                <c:manualLayout>
                  <c:x val="-2.9453486800889512E-2"/>
                  <c:y val="4.70024059492563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96-4A90-827B-15D39BE0BA78}"/>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Testing!$A$47:$A$60</c:f>
              <c:strCache>
                <c:ptCount val="14"/>
                <c:pt idx="0">
                  <c:v>Bangladesh</c:v>
                </c:pt>
                <c:pt idx="1">
                  <c:v>Cambodia</c:v>
                </c:pt>
                <c:pt idx="2">
                  <c:v>China</c:v>
                </c:pt>
                <c:pt idx="3">
                  <c:v>India</c:v>
                </c:pt>
                <c:pt idx="4">
                  <c:v>Indonesia</c:v>
                </c:pt>
                <c:pt idx="5">
                  <c:v>Lao PDR</c:v>
                </c:pt>
                <c:pt idx="6">
                  <c:v>Malaysia</c:v>
                </c:pt>
                <c:pt idx="7">
                  <c:v>Mongolia</c:v>
                </c:pt>
                <c:pt idx="8">
                  <c:v>Myanmar</c:v>
                </c:pt>
                <c:pt idx="9">
                  <c:v>Pakistan</c:v>
                </c:pt>
                <c:pt idx="10">
                  <c:v>PNG</c:v>
                </c:pt>
                <c:pt idx="11">
                  <c:v>Philippines</c:v>
                </c:pt>
                <c:pt idx="12">
                  <c:v>Thailand</c:v>
                </c:pt>
                <c:pt idx="13">
                  <c:v>Viet Nam</c:v>
                </c:pt>
              </c:strCache>
            </c:strRef>
          </c:cat>
          <c:val>
            <c:numRef>
              <c:f>Testing!$B$47:$B$60</c:f>
              <c:numCache>
                <c:formatCode>0</c:formatCode>
                <c:ptCount val="14"/>
                <c:pt idx="0">
                  <c:v>11.9</c:v>
                </c:pt>
                <c:pt idx="1">
                  <c:v>72.900000000000006</c:v>
                </c:pt>
                <c:pt idx="2">
                  <c:v>55.8</c:v>
                </c:pt>
                <c:pt idx="3">
                  <c:v>77.599999999999994</c:v>
                </c:pt>
                <c:pt idx="4">
                  <c:v>47.4</c:v>
                </c:pt>
                <c:pt idx="5">
                  <c:v>8.4</c:v>
                </c:pt>
                <c:pt idx="6">
                  <c:v>78.7</c:v>
                </c:pt>
                <c:pt idx="7">
                  <c:v>76.5</c:v>
                </c:pt>
                <c:pt idx="8">
                  <c:v>30.6</c:v>
                </c:pt>
                <c:pt idx="9">
                  <c:v>57.7</c:v>
                </c:pt>
                <c:pt idx="10">
                  <c:v>58.8</c:v>
                </c:pt>
                <c:pt idx="11">
                  <c:v>23.11</c:v>
                </c:pt>
                <c:pt idx="12">
                  <c:v>53.3</c:v>
                </c:pt>
                <c:pt idx="13">
                  <c:v>87.2</c:v>
                </c:pt>
              </c:numCache>
            </c:numRef>
          </c:val>
          <c:smooth val="0"/>
          <c:extLst>
            <c:ext xmlns:c16="http://schemas.microsoft.com/office/drawing/2014/chart" uri="{C3380CC4-5D6E-409C-BE32-E72D297353CC}">
              <c16:uniqueId val="{00000002-5496-4A90-827B-15D39BE0BA78}"/>
            </c:ext>
          </c:extLst>
        </c:ser>
        <c:ser>
          <c:idx val="1"/>
          <c:order val="1"/>
          <c:tx>
            <c:strRef>
              <c:f>Testing!$C$46</c:f>
              <c:strCache>
                <c:ptCount val="1"/>
                <c:pt idx="0">
                  <c:v>Men who have sex with men (aged 25+ yr)</c:v>
                </c:pt>
              </c:strCache>
            </c:strRef>
          </c:tx>
          <c:spPr>
            <a:ln>
              <a:solidFill>
                <a:sysClr val="window" lastClr="FFFFFF">
                  <a:lumMod val="95000"/>
                </a:sysClr>
              </a:solidFill>
            </a:ln>
          </c:spPr>
          <c:marker>
            <c:symbol val="circle"/>
            <c:size val="14"/>
            <c:spPr>
              <a:pattFill prst="dkUpDiag">
                <a:fgClr>
                  <a:srgbClr val="92D050"/>
                </a:fgClr>
                <a:bgClr>
                  <a:sysClr val="window" lastClr="FFFFFF"/>
                </a:bgClr>
              </a:pattFill>
              <a:ln>
                <a:solidFill>
                  <a:srgbClr val="92D050"/>
                </a:solidFill>
              </a:ln>
            </c:spPr>
          </c:marker>
          <c:cat>
            <c:strRef>
              <c:f>Testing!$A$47:$A$60</c:f>
              <c:strCache>
                <c:ptCount val="14"/>
                <c:pt idx="0">
                  <c:v>Bangladesh</c:v>
                </c:pt>
                <c:pt idx="1">
                  <c:v>Cambodia</c:v>
                </c:pt>
                <c:pt idx="2">
                  <c:v>China</c:v>
                </c:pt>
                <c:pt idx="3">
                  <c:v>India</c:v>
                </c:pt>
                <c:pt idx="4">
                  <c:v>Indonesia</c:v>
                </c:pt>
                <c:pt idx="5">
                  <c:v>Lao PDR</c:v>
                </c:pt>
                <c:pt idx="6">
                  <c:v>Malaysia</c:v>
                </c:pt>
                <c:pt idx="7">
                  <c:v>Mongolia</c:v>
                </c:pt>
                <c:pt idx="8">
                  <c:v>Myanmar</c:v>
                </c:pt>
                <c:pt idx="9">
                  <c:v>Pakistan</c:v>
                </c:pt>
                <c:pt idx="10">
                  <c:v>PNG</c:v>
                </c:pt>
                <c:pt idx="11">
                  <c:v>Philippines</c:v>
                </c:pt>
                <c:pt idx="12">
                  <c:v>Thailand</c:v>
                </c:pt>
                <c:pt idx="13">
                  <c:v>Viet Nam</c:v>
                </c:pt>
              </c:strCache>
            </c:strRef>
          </c:cat>
          <c:val>
            <c:numRef>
              <c:f>Testing!$C$47:$C$60</c:f>
              <c:numCache>
                <c:formatCode>0</c:formatCode>
                <c:ptCount val="14"/>
                <c:pt idx="0">
                  <c:v>33.6</c:v>
                </c:pt>
                <c:pt idx="1">
                  <c:v>68.400000000000006</c:v>
                </c:pt>
                <c:pt idx="2">
                  <c:v>62.7</c:v>
                </c:pt>
                <c:pt idx="3">
                  <c:v>85.6</c:v>
                </c:pt>
                <c:pt idx="4">
                  <c:v>62.6</c:v>
                </c:pt>
                <c:pt idx="5">
                  <c:v>10.1</c:v>
                </c:pt>
                <c:pt idx="6">
                  <c:v>82.2</c:v>
                </c:pt>
                <c:pt idx="7">
                  <c:v>84.7</c:v>
                </c:pt>
                <c:pt idx="8">
                  <c:v>32.130000000000003</c:v>
                </c:pt>
                <c:pt idx="9">
                  <c:v>51.6</c:v>
                </c:pt>
                <c:pt idx="10">
                  <c:v>59.1</c:v>
                </c:pt>
                <c:pt idx="11">
                  <c:v>36.54</c:v>
                </c:pt>
                <c:pt idx="12">
                  <c:v>52.5</c:v>
                </c:pt>
                <c:pt idx="13">
                  <c:v>81.400000000000006</c:v>
                </c:pt>
              </c:numCache>
            </c:numRef>
          </c:val>
          <c:smooth val="0"/>
          <c:extLst>
            <c:ext xmlns:c16="http://schemas.microsoft.com/office/drawing/2014/chart" uri="{C3380CC4-5D6E-409C-BE32-E72D297353CC}">
              <c16:uniqueId val="{00000003-5496-4A90-827B-15D39BE0BA78}"/>
            </c:ext>
          </c:extLst>
        </c:ser>
        <c:dLbls>
          <c:showLegendKey val="0"/>
          <c:showVal val="0"/>
          <c:showCatName val="0"/>
          <c:showSerName val="0"/>
          <c:showPercent val="0"/>
          <c:showBubbleSize val="0"/>
        </c:dLbls>
        <c:marker val="1"/>
        <c:smooth val="0"/>
        <c:axId val="41936768"/>
        <c:axId val="41938304"/>
      </c:line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0.10752599434686048"/>
          <c:y val="0.82866849508979934"/>
          <c:w val="0.74969160104986876"/>
          <c:h val="0.11354659319270484"/>
        </c:manualLayout>
      </c:layout>
      <c:overlay val="0"/>
    </c:legend>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56979768153980748"/>
        </c:manualLayout>
      </c:layout>
      <c:lineChart>
        <c:grouping val="standard"/>
        <c:varyColors val="0"/>
        <c:ser>
          <c:idx val="0"/>
          <c:order val="0"/>
          <c:tx>
            <c:strRef>
              <c:f>Testing!$B$65</c:f>
              <c:strCache>
                <c:ptCount val="1"/>
                <c:pt idx="0">
                  <c:v>Transgender (aged &lt;25 yr)</c:v>
                </c:pt>
              </c:strCache>
            </c:strRef>
          </c:tx>
          <c:spPr>
            <a:ln>
              <a:solidFill>
                <a:sysClr val="window" lastClr="FFFFFF">
                  <a:lumMod val="95000"/>
                </a:sysClr>
              </a:solidFill>
            </a:ln>
          </c:spPr>
          <c:marker>
            <c:symbol val="circle"/>
            <c:size val="14"/>
            <c:spPr>
              <a:solidFill>
                <a:srgbClr val="FF9900"/>
              </a:solidFill>
              <a:ln>
                <a:solidFill>
                  <a:srgbClr val="FF9900"/>
                </a:solidFill>
              </a:ln>
            </c:spPr>
          </c:marker>
          <c:dLbls>
            <c:spPr>
              <a:noFill/>
              <a:ln>
                <a:noFill/>
              </a:ln>
              <a:effectLst/>
            </c:spPr>
            <c:txPr>
              <a:bodyPr wrap="square" lIns="38100" tIns="19050" rIns="38100" bIns="19050" anchor="ctr">
                <a:spAutoFit/>
              </a:bodyPr>
              <a:lstStyle/>
              <a:p>
                <a:pPr>
                  <a:defRPr b="1">
                    <a:solidFill>
                      <a:srgbClr val="DE84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Testing!$A$66:$A$74</c:f>
              <c:strCache>
                <c:ptCount val="9"/>
                <c:pt idx="0">
                  <c:v>Bangladesh</c:v>
                </c:pt>
                <c:pt idx="1">
                  <c:v>Cambodia</c:v>
                </c:pt>
                <c:pt idx="2">
                  <c:v>India</c:v>
                </c:pt>
                <c:pt idx="3">
                  <c:v>Indonesia</c:v>
                </c:pt>
                <c:pt idx="4">
                  <c:v>Malaysia</c:v>
                </c:pt>
                <c:pt idx="5">
                  <c:v>Pakistan</c:v>
                </c:pt>
                <c:pt idx="6">
                  <c:v>Philippines</c:v>
                </c:pt>
                <c:pt idx="7">
                  <c:v>Thailand</c:v>
                </c:pt>
                <c:pt idx="8">
                  <c:v>Viet Nam
Hanoi</c:v>
                </c:pt>
              </c:strCache>
            </c:strRef>
          </c:cat>
          <c:val>
            <c:numRef>
              <c:f>Testing!$B$66:$B$74</c:f>
              <c:numCache>
                <c:formatCode>0</c:formatCode>
                <c:ptCount val="9"/>
                <c:pt idx="0">
                  <c:v>20.399999999999999</c:v>
                </c:pt>
                <c:pt idx="1">
                  <c:v>71.8</c:v>
                </c:pt>
                <c:pt idx="2">
                  <c:v>87.9</c:v>
                </c:pt>
                <c:pt idx="3">
                  <c:v>61.1</c:v>
                </c:pt>
                <c:pt idx="4">
                  <c:v>31.1</c:v>
                </c:pt>
                <c:pt idx="5">
                  <c:v>11</c:v>
                </c:pt>
                <c:pt idx="6">
                  <c:v>33.700000000000003</c:v>
                </c:pt>
                <c:pt idx="7">
                  <c:v>62.6</c:v>
                </c:pt>
                <c:pt idx="8">
                  <c:v>85.91</c:v>
                </c:pt>
              </c:numCache>
            </c:numRef>
          </c:val>
          <c:smooth val="0"/>
          <c:extLst>
            <c:ext xmlns:c16="http://schemas.microsoft.com/office/drawing/2014/chart" uri="{C3380CC4-5D6E-409C-BE32-E72D297353CC}">
              <c16:uniqueId val="{00000000-C0D5-4AF9-A85F-49B0BAFDFDF8}"/>
            </c:ext>
          </c:extLst>
        </c:ser>
        <c:ser>
          <c:idx val="1"/>
          <c:order val="1"/>
          <c:tx>
            <c:strRef>
              <c:f>Testing!$C$65</c:f>
              <c:strCache>
                <c:ptCount val="1"/>
                <c:pt idx="0">
                  <c:v>Transgender (aged 25+ yr)</c:v>
                </c:pt>
              </c:strCache>
            </c:strRef>
          </c:tx>
          <c:spPr>
            <a:ln>
              <a:solidFill>
                <a:sysClr val="window" lastClr="FFFFFF">
                  <a:lumMod val="95000"/>
                </a:sysClr>
              </a:solidFill>
            </a:ln>
          </c:spPr>
          <c:marker>
            <c:symbol val="circle"/>
            <c:size val="14"/>
            <c:spPr>
              <a:pattFill prst="dkUpDiag">
                <a:fgClr>
                  <a:srgbClr val="FF9900"/>
                </a:fgClr>
                <a:bgClr>
                  <a:sysClr val="window" lastClr="FFFFFF"/>
                </a:bgClr>
              </a:pattFill>
              <a:ln>
                <a:solidFill>
                  <a:srgbClr val="FF9900"/>
                </a:solidFill>
              </a:ln>
            </c:spPr>
          </c:marker>
          <c:cat>
            <c:strRef>
              <c:f>Testing!$A$66:$A$74</c:f>
              <c:strCache>
                <c:ptCount val="9"/>
                <c:pt idx="0">
                  <c:v>Bangladesh</c:v>
                </c:pt>
                <c:pt idx="1">
                  <c:v>Cambodia</c:v>
                </c:pt>
                <c:pt idx="2">
                  <c:v>India</c:v>
                </c:pt>
                <c:pt idx="3">
                  <c:v>Indonesia</c:v>
                </c:pt>
                <c:pt idx="4">
                  <c:v>Malaysia</c:v>
                </c:pt>
                <c:pt idx="5">
                  <c:v>Pakistan</c:v>
                </c:pt>
                <c:pt idx="6">
                  <c:v>Philippines</c:v>
                </c:pt>
                <c:pt idx="7">
                  <c:v>Thailand</c:v>
                </c:pt>
                <c:pt idx="8">
                  <c:v>Viet Nam
Hanoi</c:v>
                </c:pt>
              </c:strCache>
            </c:strRef>
          </c:cat>
          <c:val>
            <c:numRef>
              <c:f>Testing!$C$66:$C$74</c:f>
              <c:numCache>
                <c:formatCode>0</c:formatCode>
                <c:ptCount val="9"/>
                <c:pt idx="0">
                  <c:v>67.900000000000006</c:v>
                </c:pt>
                <c:pt idx="1">
                  <c:v>70.400000000000006</c:v>
                </c:pt>
                <c:pt idx="2">
                  <c:v>88.8</c:v>
                </c:pt>
                <c:pt idx="3">
                  <c:v>65.900000000000006</c:v>
                </c:pt>
                <c:pt idx="4">
                  <c:v>45.4</c:v>
                </c:pt>
                <c:pt idx="5">
                  <c:v>18.899999999999999</c:v>
                </c:pt>
                <c:pt idx="6">
                  <c:v>38.96</c:v>
                </c:pt>
                <c:pt idx="7">
                  <c:v>71.599999999999994</c:v>
                </c:pt>
                <c:pt idx="8">
                  <c:v>80.44</c:v>
                </c:pt>
              </c:numCache>
            </c:numRef>
          </c:val>
          <c:smooth val="0"/>
          <c:extLst>
            <c:ext xmlns:c16="http://schemas.microsoft.com/office/drawing/2014/chart" uri="{C3380CC4-5D6E-409C-BE32-E72D297353CC}">
              <c16:uniqueId val="{00000001-C0D5-4AF9-A85F-49B0BAFDFDF8}"/>
            </c:ext>
          </c:extLst>
        </c:ser>
        <c:dLbls>
          <c:showLegendKey val="0"/>
          <c:showVal val="0"/>
          <c:showCatName val="0"/>
          <c:showSerName val="0"/>
          <c:showPercent val="0"/>
          <c:showBubbleSize val="0"/>
        </c:dLbls>
        <c:marker val="1"/>
        <c:smooth val="0"/>
        <c:axId val="41936768"/>
        <c:axId val="41938304"/>
      </c:line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7.2172822909331455E-2"/>
              <c:y val="6.4224837063906332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F26B73"/>
            </a:solidFill>
            <a:ln w="19050">
              <a:solidFill>
                <a:schemeClr val="bg1"/>
              </a:solidFill>
            </a:ln>
          </c:spPr>
          <c:dPt>
            <c:idx val="0"/>
            <c:bubble3D val="0"/>
            <c:spPr>
              <a:pattFill prst="dkUpDiag">
                <a:fgClr>
                  <a:srgbClr val="63CDF6"/>
                </a:fgClr>
                <a:bgClr>
                  <a:sysClr val="window" lastClr="FFFFFF"/>
                </a:bgClr>
              </a:pattFill>
              <a:ln w="19050">
                <a:solidFill>
                  <a:schemeClr val="bg1"/>
                </a:solidFill>
              </a:ln>
            </c:spPr>
            <c:extLst>
              <c:ext xmlns:c16="http://schemas.microsoft.com/office/drawing/2014/chart" uri="{C3380CC4-5D6E-409C-BE32-E72D297353CC}">
                <c16:uniqueId val="{00000001-74D0-4672-B9B1-219FF4D58D3A}"/>
              </c:ext>
            </c:extLst>
          </c:dPt>
          <c:dPt>
            <c:idx val="1"/>
            <c:bubble3D val="0"/>
            <c:spPr>
              <a:solidFill>
                <a:srgbClr val="63CDF6"/>
              </a:solidFill>
              <a:ln w="19050">
                <a:solidFill>
                  <a:schemeClr val="bg1"/>
                </a:solidFill>
              </a:ln>
            </c:spPr>
            <c:extLst>
              <c:ext xmlns:c16="http://schemas.microsoft.com/office/drawing/2014/chart" uri="{C3380CC4-5D6E-409C-BE32-E72D297353CC}">
                <c16:uniqueId val="{00000003-74D0-4672-B9B1-219FF4D58D3A}"/>
              </c:ext>
            </c:extLst>
          </c:dPt>
          <c:cat>
            <c:strRef>
              <c:f>Sheet5!$E$29:$F$29</c:f>
              <c:strCache>
                <c:ptCount val="2"/>
                <c:pt idx="0">
                  <c:v>Young women</c:v>
                </c:pt>
                <c:pt idx="1">
                  <c:v>Young men</c:v>
                </c:pt>
              </c:strCache>
            </c:strRef>
          </c:cat>
          <c:val>
            <c:numRef>
              <c:f>Sheet5!$E$30:$F$30</c:f>
              <c:numCache>
                <c:formatCode>General</c:formatCode>
                <c:ptCount val="2"/>
                <c:pt idx="0">
                  <c:v>1307</c:v>
                </c:pt>
                <c:pt idx="1">
                  <c:v>2124</c:v>
                </c:pt>
              </c:numCache>
            </c:numRef>
          </c:val>
          <c:extLst>
            <c:ext xmlns:c16="http://schemas.microsoft.com/office/drawing/2014/chart" uri="{C3380CC4-5D6E-409C-BE32-E72D297353CC}">
              <c16:uniqueId val="{00000004-74D0-4672-B9B1-219FF4D58D3A}"/>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6695258150068932"/>
          <c:h val="0.68404182836891825"/>
        </c:manualLayout>
      </c:layout>
      <c:lineChart>
        <c:grouping val="standard"/>
        <c:varyColors val="0"/>
        <c:ser>
          <c:idx val="0"/>
          <c:order val="0"/>
          <c:tx>
            <c:strRef>
              <c:f>Testing!$B$26</c:f>
              <c:strCache>
                <c:ptCount val="1"/>
                <c:pt idx="0">
                  <c:v>Young people who inject drugs (aged &lt; 25 yr)</c:v>
                </c:pt>
              </c:strCache>
            </c:strRef>
          </c:tx>
          <c:spPr>
            <a:ln>
              <a:solidFill>
                <a:sysClr val="window" lastClr="FFFFFF">
                  <a:lumMod val="95000"/>
                </a:sysClr>
              </a:solidFill>
            </a:ln>
          </c:spPr>
          <c:marker>
            <c:symbol val="circle"/>
            <c:size val="14"/>
            <c:spPr>
              <a:solidFill>
                <a:srgbClr val="00CCFF"/>
              </a:solidFill>
              <a:ln>
                <a:solidFill>
                  <a:srgbClr val="00CCFF"/>
                </a:solidFill>
              </a:ln>
            </c:spPr>
          </c:marker>
          <c:dLbls>
            <c:dLbl>
              <c:idx val="1"/>
              <c:layout>
                <c:manualLayout>
                  <c:x val="-2.1050442017680707E-2"/>
                  <c:y val="4.70024059492563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5D-4600-BEDC-5878A2BDD8AA}"/>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5D-4600-BEDC-5878A2BDD8A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5D-4600-BEDC-5878A2BDD8A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5D-4600-BEDC-5878A2BDD8AA}"/>
                </c:ext>
              </c:extLst>
            </c:dLbl>
            <c:spPr>
              <a:noFill/>
              <a:ln>
                <a:noFill/>
              </a:ln>
              <a:effectLst/>
            </c:spPr>
            <c:txPr>
              <a:bodyPr/>
              <a:lstStyle/>
              <a:p>
                <a:pPr>
                  <a:defRPr b="1">
                    <a:solidFill>
                      <a:srgbClr val="0099FF"/>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Testing!$A$27:$A$38</c:f>
              <c:strCache>
                <c:ptCount val="12"/>
                <c:pt idx="0">
                  <c:v>Bangladesh</c:v>
                </c:pt>
                <c:pt idx="1">
                  <c:v>Cambodia</c:v>
                </c:pt>
                <c:pt idx="2">
                  <c:v>China</c:v>
                </c:pt>
                <c:pt idx="3">
                  <c:v>India</c:v>
                </c:pt>
                <c:pt idx="4">
                  <c:v>Indonesia</c:v>
                </c:pt>
                <c:pt idx="5">
                  <c:v>Iran</c:v>
                </c:pt>
                <c:pt idx="6">
                  <c:v>Malaysia</c:v>
                </c:pt>
                <c:pt idx="7">
                  <c:v>Myanmar</c:v>
                </c:pt>
                <c:pt idx="8">
                  <c:v>Pakistan</c:v>
                </c:pt>
                <c:pt idx="9">
                  <c:v>Philippines</c:v>
                </c:pt>
                <c:pt idx="10">
                  <c:v>Thailand</c:v>
                </c:pt>
                <c:pt idx="11">
                  <c:v>Viet Nam</c:v>
                </c:pt>
              </c:strCache>
            </c:strRef>
          </c:cat>
          <c:val>
            <c:numRef>
              <c:f>Testing!$B$27:$B$38</c:f>
              <c:numCache>
                <c:formatCode>0</c:formatCode>
                <c:ptCount val="12"/>
                <c:pt idx="0">
                  <c:v>23.2</c:v>
                </c:pt>
                <c:pt idx="1">
                  <c:v>88.9</c:v>
                </c:pt>
                <c:pt idx="2">
                  <c:v>34.299999999999997</c:v>
                </c:pt>
                <c:pt idx="3">
                  <c:v>73.2</c:v>
                </c:pt>
                <c:pt idx="4">
                  <c:v>36.799999999999997</c:v>
                </c:pt>
                <c:pt idx="5">
                  <c:v>61.1</c:v>
                </c:pt>
                <c:pt idx="6">
                  <c:v>50</c:v>
                </c:pt>
                <c:pt idx="7">
                  <c:v>25.6</c:v>
                </c:pt>
                <c:pt idx="8">
                  <c:v>50.7</c:v>
                </c:pt>
                <c:pt idx="9">
                  <c:v>20</c:v>
                </c:pt>
                <c:pt idx="10">
                  <c:v>30.59</c:v>
                </c:pt>
                <c:pt idx="11">
                  <c:v>65.3</c:v>
                </c:pt>
              </c:numCache>
            </c:numRef>
          </c:val>
          <c:smooth val="0"/>
          <c:extLst>
            <c:ext xmlns:c16="http://schemas.microsoft.com/office/drawing/2014/chart" uri="{C3380CC4-5D6E-409C-BE32-E72D297353CC}">
              <c16:uniqueId val="{00000001-465D-4600-BEDC-5878A2BDD8AA}"/>
            </c:ext>
          </c:extLst>
        </c:ser>
        <c:ser>
          <c:idx val="1"/>
          <c:order val="1"/>
          <c:tx>
            <c:strRef>
              <c:f>Testing!$C$26</c:f>
              <c:strCache>
                <c:ptCount val="1"/>
                <c:pt idx="0">
                  <c:v>People who inject drugs (aged 25+ yr)</c:v>
                </c:pt>
              </c:strCache>
            </c:strRef>
          </c:tx>
          <c:spPr>
            <a:ln>
              <a:solidFill>
                <a:sysClr val="window" lastClr="FFFFFF">
                  <a:lumMod val="95000"/>
                </a:sysClr>
              </a:solidFill>
            </a:ln>
          </c:spPr>
          <c:marker>
            <c:symbol val="circle"/>
            <c:size val="14"/>
            <c:spPr>
              <a:pattFill prst="dkUpDiag">
                <a:fgClr>
                  <a:srgbClr val="00CCFF"/>
                </a:fgClr>
                <a:bgClr>
                  <a:sysClr val="window" lastClr="FFFFFF"/>
                </a:bgClr>
              </a:pattFill>
              <a:ln>
                <a:solidFill>
                  <a:srgbClr val="00CCFF"/>
                </a:solidFill>
              </a:ln>
            </c:spPr>
          </c:marker>
          <c:cat>
            <c:strRef>
              <c:f>Testing!$A$27:$A$38</c:f>
              <c:strCache>
                <c:ptCount val="12"/>
                <c:pt idx="0">
                  <c:v>Bangladesh</c:v>
                </c:pt>
                <c:pt idx="1">
                  <c:v>Cambodia</c:v>
                </c:pt>
                <c:pt idx="2">
                  <c:v>China</c:v>
                </c:pt>
                <c:pt idx="3">
                  <c:v>India</c:v>
                </c:pt>
                <c:pt idx="4">
                  <c:v>Indonesia</c:v>
                </c:pt>
                <c:pt idx="5">
                  <c:v>Iran</c:v>
                </c:pt>
                <c:pt idx="6">
                  <c:v>Malaysia</c:v>
                </c:pt>
                <c:pt idx="7">
                  <c:v>Myanmar</c:v>
                </c:pt>
                <c:pt idx="8">
                  <c:v>Pakistan</c:v>
                </c:pt>
                <c:pt idx="9">
                  <c:v>Philippines</c:v>
                </c:pt>
                <c:pt idx="10">
                  <c:v>Thailand</c:v>
                </c:pt>
                <c:pt idx="11">
                  <c:v>Viet Nam</c:v>
                </c:pt>
              </c:strCache>
            </c:strRef>
          </c:cat>
          <c:val>
            <c:numRef>
              <c:f>Testing!$C$27:$C$38</c:f>
              <c:numCache>
                <c:formatCode>0</c:formatCode>
                <c:ptCount val="12"/>
                <c:pt idx="0">
                  <c:v>53.8</c:v>
                </c:pt>
                <c:pt idx="1">
                  <c:v>74.900000000000006</c:v>
                </c:pt>
                <c:pt idx="2">
                  <c:v>53.6</c:v>
                </c:pt>
                <c:pt idx="3">
                  <c:v>79.900000000000006</c:v>
                </c:pt>
                <c:pt idx="4">
                  <c:v>64.599999999999994</c:v>
                </c:pt>
                <c:pt idx="5">
                  <c:v>52.8</c:v>
                </c:pt>
                <c:pt idx="6">
                  <c:v>78.599999999999994</c:v>
                </c:pt>
                <c:pt idx="7">
                  <c:v>28.6</c:v>
                </c:pt>
                <c:pt idx="8">
                  <c:v>45.6</c:v>
                </c:pt>
                <c:pt idx="9">
                  <c:v>29.83</c:v>
                </c:pt>
                <c:pt idx="10">
                  <c:v>30.13</c:v>
                </c:pt>
                <c:pt idx="11">
                  <c:v>61.6</c:v>
                </c:pt>
              </c:numCache>
            </c:numRef>
          </c:val>
          <c:smooth val="0"/>
          <c:extLst>
            <c:ext xmlns:c16="http://schemas.microsoft.com/office/drawing/2014/chart" uri="{C3380CC4-5D6E-409C-BE32-E72D297353CC}">
              <c16:uniqueId val="{00000002-465D-4600-BEDC-5878A2BDD8AA}"/>
            </c:ext>
          </c:extLst>
        </c:ser>
        <c:dLbls>
          <c:showLegendKey val="0"/>
          <c:showVal val="0"/>
          <c:showCatName val="0"/>
          <c:showSerName val="0"/>
          <c:showPercent val="0"/>
          <c:showBubbleSize val="0"/>
        </c:dLbls>
        <c:marker val="1"/>
        <c:smooth val="0"/>
        <c:axId val="41936768"/>
        <c:axId val="41938304"/>
      </c:line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100"/>
      </c:valAx>
    </c:plotArea>
    <c:legend>
      <c:legendPos val="b"/>
      <c:overlay val="0"/>
    </c:legend>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pattFill prst="dkUpDiag">
                <a:fgClr>
                  <a:srgbClr val="33CCCC"/>
                </a:fgClr>
                <a:bgClr>
                  <a:schemeClr val="bg1"/>
                </a:bgClr>
              </a:pattFill>
              <a:ln w="19050">
                <a:solidFill>
                  <a:schemeClr val="bg1"/>
                </a:solidFill>
              </a:ln>
            </c:spPr>
            <c:extLst>
              <c:ext xmlns:c16="http://schemas.microsoft.com/office/drawing/2014/chart" uri="{C3380CC4-5D6E-409C-BE32-E72D297353CC}">
                <c16:uniqueId val="{00000001-31C1-4B85-9B08-FA26F4AAC850}"/>
              </c:ext>
            </c:extLst>
          </c:dPt>
          <c:dPt>
            <c:idx val="1"/>
            <c:bubble3D val="0"/>
            <c:spPr>
              <a:solidFill>
                <a:srgbClr val="33CCCC"/>
              </a:solidFill>
              <a:ln w="19050">
                <a:solidFill>
                  <a:schemeClr val="bg1"/>
                </a:solidFill>
              </a:ln>
            </c:spPr>
            <c:extLst>
              <c:ext xmlns:c16="http://schemas.microsoft.com/office/drawing/2014/chart" uri="{C3380CC4-5D6E-409C-BE32-E72D297353CC}">
                <c16:uniqueId val="{00000003-31C1-4B85-9B08-FA26F4AAC850}"/>
              </c:ext>
            </c:extLst>
          </c:dPt>
          <c:cat>
            <c:strRef>
              <c:f>Sheet5!$E$29:$F$29</c:f>
              <c:strCache>
                <c:ptCount val="2"/>
                <c:pt idx="0">
                  <c:v>Young women</c:v>
                </c:pt>
                <c:pt idx="1">
                  <c:v>Young men</c:v>
                </c:pt>
              </c:strCache>
            </c:strRef>
          </c:cat>
          <c:val>
            <c:numRef>
              <c:f>Sheet5!$E$31:$F$31</c:f>
              <c:numCache>
                <c:formatCode>General</c:formatCode>
                <c:ptCount val="2"/>
                <c:pt idx="0">
                  <c:v>164970</c:v>
                </c:pt>
                <c:pt idx="1">
                  <c:v>270418</c:v>
                </c:pt>
              </c:numCache>
            </c:numRef>
          </c:val>
          <c:extLst>
            <c:ext xmlns:c16="http://schemas.microsoft.com/office/drawing/2014/chart" uri="{C3380CC4-5D6E-409C-BE32-E72D297353CC}">
              <c16:uniqueId val="{00000004-31C1-4B85-9B08-FA26F4AAC850}"/>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F26B73"/>
            </a:solidFill>
            <a:ln w="19050">
              <a:solidFill>
                <a:schemeClr val="bg1"/>
              </a:solidFill>
            </a:ln>
          </c:spPr>
          <c:dPt>
            <c:idx val="0"/>
            <c:bubble3D val="0"/>
            <c:spPr>
              <a:pattFill prst="dkUpDiag">
                <a:fgClr>
                  <a:srgbClr val="F26B73"/>
                </a:fgClr>
                <a:bgClr>
                  <a:schemeClr val="bg1"/>
                </a:bgClr>
              </a:pattFill>
              <a:ln w="19050">
                <a:solidFill>
                  <a:schemeClr val="bg1"/>
                </a:solidFill>
              </a:ln>
            </c:spPr>
            <c:extLst>
              <c:ext xmlns:c16="http://schemas.microsoft.com/office/drawing/2014/chart" uri="{C3380CC4-5D6E-409C-BE32-E72D297353CC}">
                <c16:uniqueId val="{00000001-FBAC-4918-A1F8-E797828E48C2}"/>
              </c:ext>
            </c:extLst>
          </c:dPt>
          <c:cat>
            <c:strRef>
              <c:f>Sheet5!$E$29:$F$29</c:f>
              <c:strCache>
                <c:ptCount val="2"/>
                <c:pt idx="0">
                  <c:v>Young women</c:v>
                </c:pt>
                <c:pt idx="1">
                  <c:v>Young men</c:v>
                </c:pt>
              </c:strCache>
            </c:strRef>
          </c:cat>
          <c:val>
            <c:numRef>
              <c:f>Sheet5!$E$32:$F$32</c:f>
              <c:numCache>
                <c:formatCode>General</c:formatCode>
                <c:ptCount val="2"/>
                <c:pt idx="0">
                  <c:v>23610</c:v>
                </c:pt>
                <c:pt idx="1">
                  <c:v>54456</c:v>
                </c:pt>
              </c:numCache>
            </c:numRef>
          </c:val>
          <c:extLst>
            <c:ext xmlns:c16="http://schemas.microsoft.com/office/drawing/2014/chart" uri="{C3380CC4-5D6E-409C-BE32-E72D297353CC}">
              <c16:uniqueId val="{00000002-FBAC-4918-A1F8-E797828E48C2}"/>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38865361430316"/>
          <c:y val="3.5359783604642273E-2"/>
          <c:w val="0.75727266971338048"/>
          <c:h val="0.62557016844140212"/>
        </c:manualLayout>
      </c:layout>
      <c:lineChart>
        <c:grouping val="standard"/>
        <c:varyColors val="0"/>
        <c:ser>
          <c:idx val="0"/>
          <c:order val="0"/>
          <c:tx>
            <c:strRef>
              <c:f>Sheet5!$D$2</c:f>
              <c:strCache>
                <c:ptCount val="1"/>
                <c:pt idx="0">
                  <c:v>Young people living with HIV</c:v>
                </c:pt>
              </c:strCache>
            </c:strRef>
          </c:tx>
          <c:spPr>
            <a:ln w="38069">
              <a:solidFill>
                <a:srgbClr val="00A99A"/>
              </a:solidFill>
            </a:ln>
          </c:spPr>
          <c:marker>
            <c:symbol val="none"/>
          </c:marker>
          <c:dLbls>
            <c:dLbl>
              <c:idx val="22"/>
              <c:tx>
                <c:rich>
                  <a:bodyPr/>
                  <a:lstStyle/>
                  <a:p>
                    <a:r>
                      <a:rPr lang="en-US"/>
                      <a:t>440 000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12D-4DDB-9A11-0F2372ADC4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Sheet5!$C$3:$C$25</c:f>
              <c:numCache>
                <c:formatCode>General</c:formatCode>
                <c:ptCount val="23"/>
                <c:pt idx="0">
                  <c:v>2000</c:v>
                </c:pt>
                <c:pt idx="5">
                  <c:v>2005</c:v>
                </c:pt>
                <c:pt idx="10">
                  <c:v>2010</c:v>
                </c:pt>
                <c:pt idx="15">
                  <c:v>2015</c:v>
                </c:pt>
                <c:pt idx="20">
                  <c:v>2020</c:v>
                </c:pt>
                <c:pt idx="22">
                  <c:v>2022</c:v>
                </c:pt>
              </c:numCache>
            </c:numRef>
          </c:cat>
          <c:val>
            <c:numRef>
              <c:f>Sheet5!$D$3:$D$25</c:f>
              <c:numCache>
                <c:formatCode>General</c:formatCode>
                <c:ptCount val="23"/>
                <c:pt idx="0">
                  <c:v>848515</c:v>
                </c:pt>
                <c:pt idx="1">
                  <c:v>798785</c:v>
                </c:pt>
                <c:pt idx="2">
                  <c:v>750133</c:v>
                </c:pt>
                <c:pt idx="3">
                  <c:v>701764</c:v>
                </c:pt>
                <c:pt idx="4">
                  <c:v>657795</c:v>
                </c:pt>
                <c:pt idx="5">
                  <c:v>620748</c:v>
                </c:pt>
                <c:pt idx="6">
                  <c:v>590219</c:v>
                </c:pt>
                <c:pt idx="7">
                  <c:v>564450</c:v>
                </c:pt>
                <c:pt idx="8">
                  <c:v>545816</c:v>
                </c:pt>
                <c:pt idx="9">
                  <c:v>532376</c:v>
                </c:pt>
                <c:pt idx="10">
                  <c:v>524458</c:v>
                </c:pt>
                <c:pt idx="11">
                  <c:v>519971</c:v>
                </c:pt>
                <c:pt idx="12">
                  <c:v>513297</c:v>
                </c:pt>
                <c:pt idx="13">
                  <c:v>507122</c:v>
                </c:pt>
                <c:pt idx="14">
                  <c:v>499583</c:v>
                </c:pt>
                <c:pt idx="15">
                  <c:v>489854</c:v>
                </c:pt>
                <c:pt idx="16">
                  <c:v>482439</c:v>
                </c:pt>
                <c:pt idx="17">
                  <c:v>475354</c:v>
                </c:pt>
                <c:pt idx="18">
                  <c:v>467939</c:v>
                </c:pt>
                <c:pt idx="19">
                  <c:v>459411</c:v>
                </c:pt>
                <c:pt idx="20">
                  <c:v>450869</c:v>
                </c:pt>
                <c:pt idx="21">
                  <c:v>443657</c:v>
                </c:pt>
                <c:pt idx="22">
                  <c:v>435385</c:v>
                </c:pt>
              </c:numCache>
            </c:numRef>
          </c:val>
          <c:smooth val="0"/>
          <c:extLst>
            <c:ext xmlns:c16="http://schemas.microsoft.com/office/drawing/2014/chart" uri="{C3380CC4-5D6E-409C-BE32-E72D297353CC}">
              <c16:uniqueId val="{00000001-D12D-4DDB-9A11-0F2372ADC47D}"/>
            </c:ext>
          </c:extLst>
        </c:ser>
        <c:ser>
          <c:idx val="5"/>
          <c:order val="1"/>
          <c:tx>
            <c:strRef>
              <c:f>Sheet5!$E$2</c:f>
              <c:strCache>
                <c:ptCount val="1"/>
                <c:pt idx="0">
                  <c:v>Young women living with HIV</c:v>
                </c:pt>
              </c:strCache>
            </c:strRef>
          </c:tx>
          <c:spPr>
            <a:ln w="38069">
              <a:solidFill>
                <a:srgbClr val="00AEEF"/>
              </a:solidFill>
            </a:ln>
          </c:spPr>
          <c:marker>
            <c:symbol val="none"/>
          </c:marker>
          <c:dLbls>
            <c:dLbl>
              <c:idx val="22"/>
              <c:tx>
                <c:rich>
                  <a:bodyPr/>
                  <a:lstStyle/>
                  <a:p>
                    <a:r>
                      <a:rPr lang="en-US"/>
                      <a:t>165 000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12D-4DDB-9A11-0F2372ADC4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Sheet5!$C$3:$C$25</c:f>
              <c:numCache>
                <c:formatCode>General</c:formatCode>
                <c:ptCount val="23"/>
                <c:pt idx="0">
                  <c:v>2000</c:v>
                </c:pt>
                <c:pt idx="5">
                  <c:v>2005</c:v>
                </c:pt>
                <c:pt idx="10">
                  <c:v>2010</c:v>
                </c:pt>
                <c:pt idx="15">
                  <c:v>2015</c:v>
                </c:pt>
                <c:pt idx="20">
                  <c:v>2020</c:v>
                </c:pt>
                <c:pt idx="22">
                  <c:v>2022</c:v>
                </c:pt>
              </c:numCache>
            </c:numRef>
          </c:cat>
          <c:val>
            <c:numRef>
              <c:f>Sheet5!$E$3:$E$25</c:f>
              <c:numCache>
                <c:formatCode>General</c:formatCode>
                <c:ptCount val="23"/>
                <c:pt idx="0">
                  <c:v>350985</c:v>
                </c:pt>
                <c:pt idx="1">
                  <c:v>332971</c:v>
                </c:pt>
                <c:pt idx="2">
                  <c:v>313941</c:v>
                </c:pt>
                <c:pt idx="3">
                  <c:v>294355</c:v>
                </c:pt>
                <c:pt idx="4">
                  <c:v>275787</c:v>
                </c:pt>
                <c:pt idx="5">
                  <c:v>259360</c:v>
                </c:pt>
                <c:pt idx="6">
                  <c:v>245883</c:v>
                </c:pt>
                <c:pt idx="7">
                  <c:v>234948</c:v>
                </c:pt>
                <c:pt idx="8">
                  <c:v>227027</c:v>
                </c:pt>
                <c:pt idx="9">
                  <c:v>221306</c:v>
                </c:pt>
                <c:pt idx="10">
                  <c:v>217847</c:v>
                </c:pt>
                <c:pt idx="11">
                  <c:v>215719</c:v>
                </c:pt>
                <c:pt idx="12">
                  <c:v>212460</c:v>
                </c:pt>
                <c:pt idx="13">
                  <c:v>209390</c:v>
                </c:pt>
                <c:pt idx="14">
                  <c:v>205637</c:v>
                </c:pt>
                <c:pt idx="15">
                  <c:v>201047</c:v>
                </c:pt>
                <c:pt idx="16">
                  <c:v>197100</c:v>
                </c:pt>
                <c:pt idx="17">
                  <c:v>192986</c:v>
                </c:pt>
                <c:pt idx="18">
                  <c:v>188338</c:v>
                </c:pt>
                <c:pt idx="19">
                  <c:v>182906</c:v>
                </c:pt>
                <c:pt idx="20">
                  <c:v>177043</c:v>
                </c:pt>
                <c:pt idx="21">
                  <c:v>171299</c:v>
                </c:pt>
                <c:pt idx="22">
                  <c:v>164970</c:v>
                </c:pt>
              </c:numCache>
            </c:numRef>
          </c:val>
          <c:smooth val="0"/>
          <c:extLst>
            <c:ext xmlns:c16="http://schemas.microsoft.com/office/drawing/2014/chart" uri="{C3380CC4-5D6E-409C-BE32-E72D297353CC}">
              <c16:uniqueId val="{00000003-D12D-4DDB-9A11-0F2372ADC47D}"/>
            </c:ext>
          </c:extLst>
        </c:ser>
        <c:ser>
          <c:idx val="4"/>
          <c:order val="2"/>
          <c:tx>
            <c:strRef>
              <c:f>Sheet5!$F$2</c:f>
              <c:strCache>
                <c:ptCount val="1"/>
                <c:pt idx="0">
                  <c:v>New HIV infections among young people</c:v>
                </c:pt>
              </c:strCache>
            </c:strRef>
          </c:tx>
          <c:spPr>
            <a:ln w="38069">
              <a:solidFill>
                <a:srgbClr val="FF5050"/>
              </a:solidFill>
            </a:ln>
          </c:spPr>
          <c:marker>
            <c:symbol val="none"/>
          </c:marker>
          <c:dLbls>
            <c:dLbl>
              <c:idx val="22"/>
              <c:tx>
                <c:rich>
                  <a:bodyPr/>
                  <a:lstStyle/>
                  <a:p>
                    <a:r>
                      <a:rPr lang="en-US"/>
                      <a:t>78 000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12D-4DDB-9A11-0F2372ADC4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Sheet5!$C$3:$C$25</c:f>
              <c:numCache>
                <c:formatCode>General</c:formatCode>
                <c:ptCount val="23"/>
                <c:pt idx="0">
                  <c:v>2000</c:v>
                </c:pt>
                <c:pt idx="5">
                  <c:v>2005</c:v>
                </c:pt>
                <c:pt idx="10">
                  <c:v>2010</c:v>
                </c:pt>
                <c:pt idx="15">
                  <c:v>2015</c:v>
                </c:pt>
                <c:pt idx="20">
                  <c:v>2020</c:v>
                </c:pt>
                <c:pt idx="22">
                  <c:v>2022</c:v>
                </c:pt>
              </c:numCache>
            </c:numRef>
          </c:cat>
          <c:val>
            <c:numRef>
              <c:f>Sheet5!$F$3:$F$25</c:f>
              <c:numCache>
                <c:formatCode>General</c:formatCode>
                <c:ptCount val="23"/>
                <c:pt idx="0">
                  <c:v>148419</c:v>
                </c:pt>
                <c:pt idx="1">
                  <c:v>139026</c:v>
                </c:pt>
                <c:pt idx="2">
                  <c:v>133436</c:v>
                </c:pt>
                <c:pt idx="3">
                  <c:v>127220</c:v>
                </c:pt>
                <c:pt idx="4">
                  <c:v>123887</c:v>
                </c:pt>
                <c:pt idx="5">
                  <c:v>121809</c:v>
                </c:pt>
                <c:pt idx="6">
                  <c:v>118430</c:v>
                </c:pt>
                <c:pt idx="7">
                  <c:v>113896</c:v>
                </c:pt>
                <c:pt idx="8">
                  <c:v>109424</c:v>
                </c:pt>
                <c:pt idx="9">
                  <c:v>105978</c:v>
                </c:pt>
                <c:pt idx="10">
                  <c:v>103350</c:v>
                </c:pt>
                <c:pt idx="11">
                  <c:v>100660</c:v>
                </c:pt>
                <c:pt idx="12">
                  <c:v>97540</c:v>
                </c:pt>
                <c:pt idx="13">
                  <c:v>93208</c:v>
                </c:pt>
                <c:pt idx="14">
                  <c:v>89882</c:v>
                </c:pt>
                <c:pt idx="15">
                  <c:v>86381</c:v>
                </c:pt>
                <c:pt idx="16">
                  <c:v>83711</c:v>
                </c:pt>
                <c:pt idx="17">
                  <c:v>81701</c:v>
                </c:pt>
                <c:pt idx="18">
                  <c:v>79946</c:v>
                </c:pt>
                <c:pt idx="19">
                  <c:v>77659</c:v>
                </c:pt>
                <c:pt idx="20">
                  <c:v>76826</c:v>
                </c:pt>
                <c:pt idx="21">
                  <c:v>77607</c:v>
                </c:pt>
                <c:pt idx="22">
                  <c:v>78063</c:v>
                </c:pt>
              </c:numCache>
            </c:numRef>
          </c:val>
          <c:smooth val="0"/>
          <c:extLst>
            <c:ext xmlns:c16="http://schemas.microsoft.com/office/drawing/2014/chart" uri="{C3380CC4-5D6E-409C-BE32-E72D297353CC}">
              <c16:uniqueId val="{00000005-D12D-4DDB-9A11-0F2372ADC47D}"/>
            </c:ext>
          </c:extLst>
        </c:ser>
        <c:ser>
          <c:idx val="1"/>
          <c:order val="3"/>
          <c:tx>
            <c:strRef>
              <c:f>Sheet5!$G$2</c:f>
              <c:strCache>
                <c:ptCount val="1"/>
                <c:pt idx="0">
                  <c:v>AIDS-related deaths among young people</c:v>
                </c:pt>
              </c:strCache>
            </c:strRef>
          </c:tx>
          <c:spPr>
            <a:ln w="38100">
              <a:solidFill>
                <a:srgbClr val="CDC884"/>
              </a:solidFill>
            </a:ln>
          </c:spPr>
          <c:marker>
            <c:symbol val="none"/>
          </c:marker>
          <c:dLbls>
            <c:dLbl>
              <c:idx val="22"/>
              <c:tx>
                <c:rich>
                  <a:bodyPr/>
                  <a:lstStyle/>
                  <a:p>
                    <a:r>
                      <a:rPr lang="en-US"/>
                      <a:t>3400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12D-4DDB-9A11-0F2372ADC4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Sheet5!$C$3:$C$25</c:f>
              <c:numCache>
                <c:formatCode>General</c:formatCode>
                <c:ptCount val="23"/>
                <c:pt idx="0">
                  <c:v>2000</c:v>
                </c:pt>
                <c:pt idx="5">
                  <c:v>2005</c:v>
                </c:pt>
                <c:pt idx="10">
                  <c:v>2010</c:v>
                </c:pt>
                <c:pt idx="15">
                  <c:v>2015</c:v>
                </c:pt>
                <c:pt idx="20">
                  <c:v>2020</c:v>
                </c:pt>
                <c:pt idx="22">
                  <c:v>2022</c:v>
                </c:pt>
              </c:numCache>
            </c:numRef>
          </c:cat>
          <c:val>
            <c:numRef>
              <c:f>Sheet5!$G$3:$G$25</c:f>
              <c:numCache>
                <c:formatCode>#,##0</c:formatCode>
                <c:ptCount val="23"/>
                <c:pt idx="0">
                  <c:v>14957</c:v>
                </c:pt>
                <c:pt idx="1">
                  <c:v>14615</c:v>
                </c:pt>
                <c:pt idx="2">
                  <c:v>13939</c:v>
                </c:pt>
                <c:pt idx="3">
                  <c:v>13065</c:v>
                </c:pt>
                <c:pt idx="4">
                  <c:v>12033</c:v>
                </c:pt>
                <c:pt idx="5">
                  <c:v>10854</c:v>
                </c:pt>
                <c:pt idx="6">
                  <c:v>9730</c:v>
                </c:pt>
                <c:pt idx="7">
                  <c:v>8727</c:v>
                </c:pt>
                <c:pt idx="8">
                  <c:v>7961</c:v>
                </c:pt>
                <c:pt idx="9">
                  <c:v>7367</c:v>
                </c:pt>
                <c:pt idx="10">
                  <c:v>6955</c:v>
                </c:pt>
                <c:pt idx="11">
                  <c:v>6630</c:v>
                </c:pt>
                <c:pt idx="12" formatCode="General">
                  <c:v>6385</c:v>
                </c:pt>
                <c:pt idx="13" formatCode="General">
                  <c:v>5987</c:v>
                </c:pt>
                <c:pt idx="14" formatCode="General">
                  <c:v>5699</c:v>
                </c:pt>
                <c:pt idx="15" formatCode="General">
                  <c:v>5526</c:v>
                </c:pt>
                <c:pt idx="16" formatCode="General">
                  <c:v>5237</c:v>
                </c:pt>
                <c:pt idx="17">
                  <c:v>4924</c:v>
                </c:pt>
                <c:pt idx="18">
                  <c:v>4502</c:v>
                </c:pt>
                <c:pt idx="19">
                  <c:v>3954</c:v>
                </c:pt>
                <c:pt idx="20">
                  <c:v>3701</c:v>
                </c:pt>
                <c:pt idx="21">
                  <c:v>3651</c:v>
                </c:pt>
                <c:pt idx="22">
                  <c:v>3437</c:v>
                </c:pt>
              </c:numCache>
            </c:numRef>
          </c:val>
          <c:smooth val="0"/>
          <c:extLst>
            <c:ext xmlns:c16="http://schemas.microsoft.com/office/drawing/2014/chart" uri="{C3380CC4-5D6E-409C-BE32-E72D297353CC}">
              <c16:uniqueId val="{00000007-D12D-4DDB-9A11-0F2372ADC47D}"/>
            </c:ext>
          </c:extLst>
        </c:ser>
        <c:dLbls>
          <c:showLegendKey val="0"/>
          <c:showVal val="0"/>
          <c:showCatName val="0"/>
          <c:showSerName val="0"/>
          <c:showPercent val="0"/>
          <c:showBubbleSize val="0"/>
        </c:dLbls>
        <c:smooth val="0"/>
        <c:axId val="171747584"/>
        <c:axId val="171757568"/>
      </c:lineChart>
      <c:catAx>
        <c:axId val="171747584"/>
        <c:scaling>
          <c:orientation val="minMax"/>
        </c:scaling>
        <c:delete val="0"/>
        <c:axPos val="b"/>
        <c:numFmt formatCode="General" sourceLinked="0"/>
        <c:majorTickMark val="out"/>
        <c:minorTickMark val="none"/>
        <c:tickLblPos val="nextTo"/>
        <c:txPr>
          <a:bodyPr rot="-2700000" vert="horz"/>
          <a:lstStyle/>
          <a:p>
            <a:pPr>
              <a:defRPr sz="1200"/>
            </a:pPr>
            <a:endParaRPr lang="en-US"/>
          </a:p>
        </c:txPr>
        <c:crossAx val="171757568"/>
        <c:crosses val="autoZero"/>
        <c:auto val="1"/>
        <c:lblAlgn val="ctr"/>
        <c:lblOffset val="100"/>
        <c:tickMarkSkip val="5"/>
        <c:noMultiLvlLbl val="0"/>
      </c:catAx>
      <c:valAx>
        <c:axId val="171757568"/>
        <c:scaling>
          <c:orientation val="minMax"/>
        </c:scaling>
        <c:delete val="0"/>
        <c:axPos val="l"/>
        <c:title>
          <c:tx>
            <c:rich>
              <a:bodyPr/>
              <a:lstStyle/>
              <a:p>
                <a:pPr>
                  <a:defRPr sz="1200" b="1" i="0" u="none" strike="noStrike" baseline="0">
                    <a:solidFill>
                      <a:srgbClr val="000000"/>
                    </a:solidFill>
                    <a:latin typeface="Arial"/>
                    <a:ea typeface="Arial"/>
                    <a:cs typeface="Arial"/>
                  </a:defRPr>
                </a:pPr>
                <a:r>
                  <a:rPr lang="en-GB" sz="1200"/>
                  <a:t>Number</a:t>
                </a:r>
              </a:p>
            </c:rich>
          </c:tx>
          <c:layout>
            <c:manualLayout>
              <c:xMode val="edge"/>
              <c:yMode val="edge"/>
              <c:x val="0"/>
              <c:y val="3.82491335869838E-2"/>
            </c:manualLayout>
          </c:layout>
          <c:overlay val="0"/>
        </c:title>
        <c:numFmt formatCode="#,##0" sourceLinked="0"/>
        <c:majorTickMark val="out"/>
        <c:minorTickMark val="none"/>
        <c:tickLblPos val="nextTo"/>
        <c:txPr>
          <a:bodyPr/>
          <a:lstStyle/>
          <a:p>
            <a:pPr>
              <a:defRPr sz="1200"/>
            </a:pPr>
            <a:endParaRPr lang="en-US"/>
          </a:p>
        </c:txPr>
        <c:crossAx val="171747584"/>
        <c:crossesAt val="1"/>
        <c:crossBetween val="between"/>
        <c:majorUnit val="200000"/>
      </c:valAx>
      <c:spPr>
        <a:noFill/>
        <a:ln w="25379">
          <a:noFill/>
        </a:ln>
      </c:spPr>
    </c:plotArea>
    <c:legend>
      <c:legendPos val="b"/>
      <c:layout>
        <c:manualLayout>
          <c:xMode val="edge"/>
          <c:yMode val="edge"/>
          <c:x val="2.0413781948134879E-2"/>
          <c:y val="0.80907593449960813"/>
          <c:w val="0.97958617363642264"/>
          <c:h val="0.19092403169230016"/>
        </c:manualLayout>
      </c:layout>
      <c:overlay val="0"/>
      <c:txPr>
        <a:bodyPr/>
        <a:lstStyle/>
        <a:p>
          <a:pPr>
            <a:defRPr sz="1199"/>
          </a:pPr>
          <a:endParaRPr lang="en-US"/>
        </a:p>
      </c:txPr>
    </c:legend>
    <c:plotVisOnly val="1"/>
    <c:dispBlanksAs val="gap"/>
    <c:showDLblsOverMax val="0"/>
  </c:chart>
  <c:spPr>
    <a:ln>
      <a:noFill/>
    </a:ln>
  </c:spPr>
  <c:txPr>
    <a:bodyPr/>
    <a:lstStyle/>
    <a:p>
      <a:pPr>
        <a:defRPr sz="1399"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0278305721107"/>
          <c:y val="8.7991728306688943E-2"/>
          <c:w val="0.86927225005965159"/>
          <c:h val="0.56098014263368579"/>
        </c:manualLayout>
      </c:layout>
      <c:barChart>
        <c:barDir val="col"/>
        <c:grouping val="clustered"/>
        <c:varyColors val="0"/>
        <c:ser>
          <c:idx val="0"/>
          <c:order val="0"/>
          <c:spPr>
            <a:solidFill>
              <a:schemeClr val="accent1"/>
            </a:solidFill>
            <a:ln>
              <a:noFill/>
            </a:ln>
            <a:effectLst/>
          </c:spPr>
          <c:invertIfNegative val="0"/>
          <c:cat>
            <c:strRef>
              <c:f>'NI % change (2023) all &amp; YP (2)'!$B$5:$B$18</c:f>
              <c:strCache>
                <c:ptCount val="14"/>
                <c:pt idx="0">
                  <c:v>Nepal*</c:v>
                </c:pt>
                <c:pt idx="1">
                  <c:v>Malaysia</c:v>
                </c:pt>
                <c:pt idx="2">
                  <c:v>Indonesia</c:v>
                </c:pt>
                <c:pt idx="3">
                  <c:v>Iran</c:v>
                </c:pt>
                <c:pt idx="4">
                  <c:v>Thailand</c:v>
                </c:pt>
                <c:pt idx="5">
                  <c:v>Myanmar</c:v>
                </c:pt>
                <c:pt idx="6">
                  <c:v>Viet Nam</c:v>
                </c:pt>
                <c:pt idx="7">
                  <c:v>Cambodia</c:v>
                </c:pt>
                <c:pt idx="8">
                  <c:v>Lao PDR*</c:v>
                </c:pt>
                <c:pt idx="9">
                  <c:v>Asia and the Pacific</c:v>
                </c:pt>
                <c:pt idx="10">
                  <c:v>Bangladesh*</c:v>
                </c:pt>
                <c:pt idx="11">
                  <c:v>Afghanistan*</c:v>
                </c:pt>
                <c:pt idx="12">
                  <c:v>Papua New Guinea</c:v>
                </c:pt>
                <c:pt idx="13">
                  <c:v>Philippines</c:v>
                </c:pt>
              </c:strCache>
            </c:strRef>
          </c:cat>
          <c:val>
            <c:numRef>
              <c:f>'NI % change (2023) all &amp; YP (2)'!$C$5:$C$18</c:f>
              <c:numCache>
                <c:formatCode>0%</c:formatCode>
                <c:ptCount val="14"/>
                <c:pt idx="0">
                  <c:v>-0.79603399433427757</c:v>
                </c:pt>
                <c:pt idx="1">
                  <c:v>-0.55520751761942055</c:v>
                </c:pt>
                <c:pt idx="2">
                  <c:v>-0.54101180702165919</c:v>
                </c:pt>
                <c:pt idx="3">
                  <c:v>-0.45719844357976652</c:v>
                </c:pt>
                <c:pt idx="4">
                  <c:v>-0.442236657750605</c:v>
                </c:pt>
                <c:pt idx="5">
                  <c:v>-0.39620109425002581</c:v>
                </c:pt>
                <c:pt idx="6">
                  <c:v>-0.27917540181691125</c:v>
                </c:pt>
                <c:pt idx="7">
                  <c:v>-0.20193637621023514</c:v>
                </c:pt>
                <c:pt idx="8">
                  <c:v>-0.10950413223140495</c:v>
                </c:pt>
                <c:pt idx="9">
                  <c:v>-0.24467343976777939</c:v>
                </c:pt>
                <c:pt idx="10">
                  <c:v>7.3059360730593603E-2</c:v>
                </c:pt>
                <c:pt idx="11">
                  <c:v>0.49321266968325794</c:v>
                </c:pt>
                <c:pt idx="12">
                  <c:v>1.4746268656716417</c:v>
                </c:pt>
                <c:pt idx="13">
                  <c:v>3.9635890767230171</c:v>
                </c:pt>
              </c:numCache>
            </c:numRef>
          </c:val>
          <c:extLst>
            <c:ext xmlns:c16="http://schemas.microsoft.com/office/drawing/2014/chart" uri="{C3380CC4-5D6E-409C-BE32-E72D297353CC}">
              <c16:uniqueId val="{00000000-BCC4-4A14-804D-880B8B009CB1}"/>
            </c:ext>
          </c:extLst>
        </c:ser>
        <c:ser>
          <c:idx val="1"/>
          <c:order val="1"/>
          <c:spPr>
            <a:solidFill>
              <a:srgbClr val="33CCCC"/>
            </a:solidFill>
            <a:ln>
              <a:noFill/>
            </a:ln>
            <a:effectLst/>
          </c:spPr>
          <c:invertIfNegative val="0"/>
          <c:dPt>
            <c:idx val="9"/>
            <c:invertIfNegative val="0"/>
            <c:bubble3D val="0"/>
            <c:spPr>
              <a:pattFill prst="dkUpDiag">
                <a:fgClr>
                  <a:srgbClr val="33CCCC"/>
                </a:fgClr>
                <a:bgClr>
                  <a:sysClr val="window" lastClr="FFFFFF"/>
                </a:bgClr>
              </a:pattFill>
              <a:ln>
                <a:noFill/>
              </a:ln>
              <a:effectLst/>
            </c:spPr>
            <c:extLst>
              <c:ext xmlns:c16="http://schemas.microsoft.com/office/drawing/2014/chart" uri="{C3380CC4-5D6E-409C-BE32-E72D297353CC}">
                <c16:uniqueId val="{00000003-BCC4-4A14-804D-880B8B009CB1}"/>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C4-4A14-804D-880B8B009CB1}"/>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C4-4A14-804D-880B8B009CB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 % change (2023) all &amp; YP (2)'!$B$5:$B$18</c:f>
              <c:strCache>
                <c:ptCount val="14"/>
                <c:pt idx="0">
                  <c:v>Nepal*</c:v>
                </c:pt>
                <c:pt idx="1">
                  <c:v>Malaysia</c:v>
                </c:pt>
                <c:pt idx="2">
                  <c:v>Indonesia</c:v>
                </c:pt>
                <c:pt idx="3">
                  <c:v>Iran</c:v>
                </c:pt>
                <c:pt idx="4">
                  <c:v>Thailand</c:v>
                </c:pt>
                <c:pt idx="5">
                  <c:v>Myanmar</c:v>
                </c:pt>
                <c:pt idx="6">
                  <c:v>Viet Nam</c:v>
                </c:pt>
                <c:pt idx="7">
                  <c:v>Cambodia</c:v>
                </c:pt>
                <c:pt idx="8">
                  <c:v>Lao PDR*</c:v>
                </c:pt>
                <c:pt idx="9">
                  <c:v>Asia and the Pacific</c:v>
                </c:pt>
                <c:pt idx="10">
                  <c:v>Bangladesh*</c:v>
                </c:pt>
                <c:pt idx="11">
                  <c:v>Afghanistan*</c:v>
                </c:pt>
                <c:pt idx="12">
                  <c:v>Papua New Guinea</c:v>
                </c:pt>
                <c:pt idx="13">
                  <c:v>Philippines</c:v>
                </c:pt>
              </c:strCache>
            </c:strRef>
          </c:cat>
          <c:val>
            <c:numRef>
              <c:f>'NI % change (2023) all &amp; YP (2)'!$D$5:$D$18</c:f>
              <c:numCache>
                <c:formatCode>0%</c:formatCode>
                <c:ptCount val="14"/>
                <c:pt idx="0">
                  <c:v>-0.79603399433427757</c:v>
                </c:pt>
                <c:pt idx="1">
                  <c:v>-0.55520751761942055</c:v>
                </c:pt>
                <c:pt idx="2">
                  <c:v>-0.54101180702165919</c:v>
                </c:pt>
                <c:pt idx="3">
                  <c:v>-0.45719844357976652</c:v>
                </c:pt>
                <c:pt idx="4">
                  <c:v>-0.442236657750605</c:v>
                </c:pt>
                <c:pt idx="5">
                  <c:v>-0.39620109425002581</c:v>
                </c:pt>
                <c:pt idx="6">
                  <c:v>-0.27917540181691125</c:v>
                </c:pt>
                <c:pt idx="7">
                  <c:v>-0.20193637621023514</c:v>
                </c:pt>
                <c:pt idx="8">
                  <c:v>-0.10950413223140495</c:v>
                </c:pt>
                <c:pt idx="9">
                  <c:v>-0.24467343976777939</c:v>
                </c:pt>
              </c:numCache>
            </c:numRef>
          </c:val>
          <c:extLst>
            <c:ext xmlns:c16="http://schemas.microsoft.com/office/drawing/2014/chart" uri="{C3380CC4-5D6E-409C-BE32-E72D297353CC}">
              <c16:uniqueId val="{00000001-BCC4-4A14-804D-880B8B009CB1}"/>
            </c:ext>
          </c:extLst>
        </c:ser>
        <c:ser>
          <c:idx val="2"/>
          <c:order val="2"/>
          <c:spPr>
            <a:solidFill>
              <a:srgbClr val="FF99FF"/>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C4-4A14-804D-880B8B009CB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 % change (2023) all &amp; YP (2)'!$B$5:$B$18</c:f>
              <c:strCache>
                <c:ptCount val="14"/>
                <c:pt idx="0">
                  <c:v>Nepal*</c:v>
                </c:pt>
                <c:pt idx="1">
                  <c:v>Malaysia</c:v>
                </c:pt>
                <c:pt idx="2">
                  <c:v>Indonesia</c:v>
                </c:pt>
                <c:pt idx="3">
                  <c:v>Iran</c:v>
                </c:pt>
                <c:pt idx="4">
                  <c:v>Thailand</c:v>
                </c:pt>
                <c:pt idx="5">
                  <c:v>Myanmar</c:v>
                </c:pt>
                <c:pt idx="6">
                  <c:v>Viet Nam</c:v>
                </c:pt>
                <c:pt idx="7">
                  <c:v>Cambodia</c:v>
                </c:pt>
                <c:pt idx="8">
                  <c:v>Lao PDR*</c:v>
                </c:pt>
                <c:pt idx="9">
                  <c:v>Asia and the Pacific</c:v>
                </c:pt>
                <c:pt idx="10">
                  <c:v>Bangladesh*</c:v>
                </c:pt>
                <c:pt idx="11">
                  <c:v>Afghanistan*</c:v>
                </c:pt>
                <c:pt idx="12">
                  <c:v>Papua New Guinea</c:v>
                </c:pt>
                <c:pt idx="13">
                  <c:v>Philippines</c:v>
                </c:pt>
              </c:strCache>
            </c:strRef>
          </c:cat>
          <c:val>
            <c:numRef>
              <c:f>'NI % change (2023) all &amp; YP (2)'!$E$5:$E$18</c:f>
              <c:numCache>
                <c:formatCode>General</c:formatCode>
                <c:ptCount val="14"/>
                <c:pt idx="10" formatCode="0%">
                  <c:v>7.3059360730593603E-2</c:v>
                </c:pt>
                <c:pt idx="11" formatCode="0%">
                  <c:v>0.49321266968325794</c:v>
                </c:pt>
                <c:pt idx="12" formatCode="0%">
                  <c:v>1.4746268656716417</c:v>
                </c:pt>
                <c:pt idx="13" formatCode="0%">
                  <c:v>3.9635890767230171</c:v>
                </c:pt>
              </c:numCache>
            </c:numRef>
          </c:val>
          <c:extLst>
            <c:ext xmlns:c16="http://schemas.microsoft.com/office/drawing/2014/chart" uri="{C3380CC4-5D6E-409C-BE32-E72D297353CC}">
              <c16:uniqueId val="{00000002-BCC4-4A14-804D-880B8B009CB1}"/>
            </c:ext>
          </c:extLst>
        </c:ser>
        <c:dLbls>
          <c:showLegendKey val="0"/>
          <c:showVal val="0"/>
          <c:showCatName val="0"/>
          <c:showSerName val="0"/>
          <c:showPercent val="0"/>
          <c:showBubbleSize val="0"/>
        </c:dLbls>
        <c:gapWidth val="80"/>
        <c:overlap val="100"/>
        <c:axId val="102051807"/>
        <c:axId val="136901279"/>
      </c:barChart>
      <c:catAx>
        <c:axId val="102051807"/>
        <c:scaling>
          <c:orientation val="minMax"/>
        </c:scaling>
        <c:delete val="0"/>
        <c:axPos val="b"/>
        <c:majorGridlines>
          <c:spPr>
            <a:ln w="12700" cap="flat" cmpd="sng" algn="ctr">
              <a:solidFill>
                <a:schemeClr val="bg1">
                  <a:lumMod val="85000"/>
                </a:schemeClr>
              </a:solidFill>
              <a:prstDash val="sysDash"/>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36901279"/>
        <c:crosses val="autoZero"/>
        <c:auto val="1"/>
        <c:lblAlgn val="ctr"/>
        <c:lblOffset val="100"/>
        <c:noMultiLvlLbl val="0"/>
      </c:catAx>
      <c:valAx>
        <c:axId val="136901279"/>
        <c:scaling>
          <c:orientation val="minMax"/>
          <c:max val="4"/>
          <c:min val="-1"/>
        </c:scaling>
        <c:delete val="0"/>
        <c:axPos val="l"/>
        <c:majorGridlines>
          <c:spPr>
            <a:ln w="12700"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02051807"/>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ova" panose="020B05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90297529168898"/>
          <c:y val="8.7152354702523374E-2"/>
          <c:w val="0.82066102532133256"/>
          <c:h val="0.73318643263614336"/>
        </c:manualLayout>
      </c:layout>
      <c:barChart>
        <c:barDir val="col"/>
        <c:grouping val="stacked"/>
        <c:varyColors val="0"/>
        <c:ser>
          <c:idx val="0"/>
          <c:order val="0"/>
          <c:tx>
            <c:strRef>
              <c:f>'YP living with HIV'!$B$2</c:f>
              <c:strCache>
                <c:ptCount val="1"/>
                <c:pt idx="0">
                  <c:v>Young women 15-24 yr</c:v>
                </c:pt>
              </c:strCache>
            </c:strRef>
          </c:tx>
          <c:spPr>
            <a:solidFill>
              <a:srgbClr val="F26B73"/>
            </a:solidFill>
          </c:spPr>
          <c:invertIfNegative val="0"/>
          <c:cat>
            <c:numRef>
              <c:f>'YP living with HIV'!$A$3:$A$35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'YP living with HIV'!$B$3:$B$35</c:f>
              <c:numCache>
                <c:formatCode>General</c:formatCode>
                <c:ptCount val="33"/>
                <c:pt idx="0">
                  <c:v>62078</c:v>
                </c:pt>
                <c:pt idx="1">
                  <c:v>99293</c:v>
                </c:pt>
                <c:pt idx="2">
                  <c:v>143332</c:v>
                </c:pt>
                <c:pt idx="3">
                  <c:v>190715</c:v>
                </c:pt>
                <c:pt idx="4">
                  <c:v>245424</c:v>
                </c:pt>
                <c:pt idx="5">
                  <c:v>292538</c:v>
                </c:pt>
                <c:pt idx="6">
                  <c:v>329122</c:v>
                </c:pt>
                <c:pt idx="7">
                  <c:v>354667</c:v>
                </c:pt>
                <c:pt idx="8">
                  <c:v>366388</c:v>
                </c:pt>
                <c:pt idx="9">
                  <c:v>363106</c:v>
                </c:pt>
                <c:pt idx="10">
                  <c:v>350985</c:v>
                </c:pt>
                <c:pt idx="11">
                  <c:v>332971</c:v>
                </c:pt>
                <c:pt idx="12">
                  <c:v>313941</c:v>
                </c:pt>
                <c:pt idx="13">
                  <c:v>294355</c:v>
                </c:pt>
                <c:pt idx="14">
                  <c:v>275787</c:v>
                </c:pt>
                <c:pt idx="15">
                  <c:v>259360</c:v>
                </c:pt>
                <c:pt idx="16">
                  <c:v>245883</c:v>
                </c:pt>
                <c:pt idx="17">
                  <c:v>234948</c:v>
                </c:pt>
                <c:pt idx="18">
                  <c:v>227027</c:v>
                </c:pt>
                <c:pt idx="19">
                  <c:v>221306</c:v>
                </c:pt>
                <c:pt idx="20">
                  <c:v>217847</c:v>
                </c:pt>
                <c:pt idx="21">
                  <c:v>215719</c:v>
                </c:pt>
                <c:pt idx="22">
                  <c:v>212460</c:v>
                </c:pt>
                <c:pt idx="23">
                  <c:v>209390</c:v>
                </c:pt>
                <c:pt idx="24">
                  <c:v>205637</c:v>
                </c:pt>
                <c:pt idx="25">
                  <c:v>201047</c:v>
                </c:pt>
                <c:pt idx="26">
                  <c:v>197100</c:v>
                </c:pt>
                <c:pt idx="27">
                  <c:v>192986</c:v>
                </c:pt>
                <c:pt idx="28">
                  <c:v>188338</c:v>
                </c:pt>
                <c:pt idx="29">
                  <c:v>182906</c:v>
                </c:pt>
                <c:pt idx="30">
                  <c:v>177043</c:v>
                </c:pt>
                <c:pt idx="31">
                  <c:v>171299</c:v>
                </c:pt>
                <c:pt idx="32">
                  <c:v>164970</c:v>
                </c:pt>
              </c:numCache>
            </c:numRef>
          </c:val>
          <c:extLst>
            <c:ext xmlns:c16="http://schemas.microsoft.com/office/drawing/2014/chart" uri="{C3380CC4-5D6E-409C-BE32-E72D297353CC}">
              <c16:uniqueId val="{00000000-27F7-45F9-968F-0ACDDD1397C7}"/>
            </c:ext>
          </c:extLst>
        </c:ser>
        <c:ser>
          <c:idx val="1"/>
          <c:order val="1"/>
          <c:tx>
            <c:strRef>
              <c:f>'YP living with HIV'!$C$2</c:f>
              <c:strCache>
                <c:ptCount val="1"/>
                <c:pt idx="0">
                  <c:v>Young men 15-24 yr</c:v>
                </c:pt>
              </c:strCache>
            </c:strRef>
          </c:tx>
          <c:spPr>
            <a:solidFill>
              <a:srgbClr val="63CDF6"/>
            </a:solidFill>
          </c:spPr>
          <c:invertIfNegative val="0"/>
          <c:cat>
            <c:numRef>
              <c:f>'YP living with HIV'!$A$3:$A$35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'YP living with HIV'!$C$3:$C$35</c:f>
              <c:numCache>
                <c:formatCode>General</c:formatCode>
                <c:ptCount val="33"/>
                <c:pt idx="0">
                  <c:v>240642</c:v>
                </c:pt>
                <c:pt idx="1">
                  <c:v>340701</c:v>
                </c:pt>
                <c:pt idx="2">
                  <c:v>421451</c:v>
                </c:pt>
                <c:pt idx="3">
                  <c:v>477747</c:v>
                </c:pt>
                <c:pt idx="4">
                  <c:v>530525</c:v>
                </c:pt>
                <c:pt idx="5">
                  <c:v>562241</c:v>
                </c:pt>
                <c:pt idx="6">
                  <c:v>575023</c:v>
                </c:pt>
                <c:pt idx="7">
                  <c:v>573404</c:v>
                </c:pt>
                <c:pt idx="8">
                  <c:v>557350</c:v>
                </c:pt>
                <c:pt idx="9">
                  <c:v>529432</c:v>
                </c:pt>
                <c:pt idx="10">
                  <c:v>497533</c:v>
                </c:pt>
                <c:pt idx="11">
                  <c:v>465814</c:v>
                </c:pt>
                <c:pt idx="12">
                  <c:v>436188</c:v>
                </c:pt>
                <c:pt idx="13">
                  <c:v>407404</c:v>
                </c:pt>
                <c:pt idx="14">
                  <c:v>382009</c:v>
                </c:pt>
                <c:pt idx="15">
                  <c:v>361384</c:v>
                </c:pt>
                <c:pt idx="16">
                  <c:v>344335</c:v>
                </c:pt>
                <c:pt idx="17">
                  <c:v>329502</c:v>
                </c:pt>
                <c:pt idx="18">
                  <c:v>318788</c:v>
                </c:pt>
                <c:pt idx="19">
                  <c:v>311072</c:v>
                </c:pt>
                <c:pt idx="20">
                  <c:v>306605</c:v>
                </c:pt>
                <c:pt idx="21">
                  <c:v>304251</c:v>
                </c:pt>
                <c:pt idx="22">
                  <c:v>300835</c:v>
                </c:pt>
                <c:pt idx="23">
                  <c:v>297737</c:v>
                </c:pt>
                <c:pt idx="24">
                  <c:v>293945</c:v>
                </c:pt>
                <c:pt idx="25">
                  <c:v>288810</c:v>
                </c:pt>
                <c:pt idx="26">
                  <c:v>285343</c:v>
                </c:pt>
                <c:pt idx="27">
                  <c:v>282367</c:v>
                </c:pt>
                <c:pt idx="28">
                  <c:v>279604</c:v>
                </c:pt>
                <c:pt idx="29">
                  <c:v>276509</c:v>
                </c:pt>
                <c:pt idx="30">
                  <c:v>273827</c:v>
                </c:pt>
                <c:pt idx="31">
                  <c:v>272360</c:v>
                </c:pt>
                <c:pt idx="32">
                  <c:v>270418</c:v>
                </c:pt>
              </c:numCache>
            </c:numRef>
          </c:val>
          <c:extLst>
            <c:ext xmlns:c16="http://schemas.microsoft.com/office/drawing/2014/chart" uri="{C3380CC4-5D6E-409C-BE32-E72D297353CC}">
              <c16:uniqueId val="{00000001-27F7-45F9-968F-0ACDDD1397C7}"/>
            </c:ext>
          </c:extLst>
        </c:ser>
        <c:dLbls>
          <c:showLegendKey val="0"/>
          <c:showVal val="0"/>
          <c:showCatName val="0"/>
          <c:showSerName val="0"/>
          <c:showPercent val="0"/>
          <c:showBubbleSize val="0"/>
        </c:dLbls>
        <c:gapWidth val="50"/>
        <c:overlap val="100"/>
        <c:axId val="173337600"/>
        <c:axId val="173372160"/>
      </c:barChart>
      <c:catAx>
        <c:axId val="173337600"/>
        <c:scaling>
          <c:orientation val="minMax"/>
        </c:scaling>
        <c:delete val="0"/>
        <c:axPos val="b"/>
        <c:numFmt formatCode="General" sourceLinked="0"/>
        <c:majorTickMark val="out"/>
        <c:minorTickMark val="none"/>
        <c:tickLblPos val="nextTo"/>
        <c:crossAx val="173372160"/>
        <c:crosses val="autoZero"/>
        <c:auto val="1"/>
        <c:lblAlgn val="ctr"/>
        <c:lblOffset val="100"/>
        <c:noMultiLvlLbl val="0"/>
      </c:catAx>
      <c:valAx>
        <c:axId val="173372160"/>
        <c:scaling>
          <c:orientation val="minMax"/>
        </c:scaling>
        <c:delete val="0"/>
        <c:axPos val="l"/>
        <c:majorGridlines>
          <c:spPr>
            <a:ln>
              <a:solidFill>
                <a:schemeClr val="accent5">
                  <a:lumMod val="20000"/>
                  <a:lumOff val="80000"/>
                </a:schemeClr>
              </a:solidFill>
              <a:prstDash val="sysDot"/>
            </a:ln>
          </c:spPr>
        </c:majorGridlines>
        <c:title>
          <c:tx>
            <c:rich>
              <a:bodyPr rot="-5400000" vert="horz"/>
              <a:lstStyle/>
              <a:p>
                <a:pPr>
                  <a:defRPr/>
                </a:pPr>
                <a:r>
                  <a:rPr lang="en-GB" dirty="0"/>
                  <a:t>Number of young people</a:t>
                </a:r>
              </a:p>
            </c:rich>
          </c:tx>
          <c:layout>
            <c:manualLayout>
              <c:xMode val="edge"/>
              <c:yMode val="edge"/>
              <c:x val="1.0671948584341453E-2"/>
              <c:y val="0.15685448266483304"/>
            </c:manualLayout>
          </c:layout>
          <c:overlay val="0"/>
        </c:title>
        <c:numFmt formatCode="General" sourceLinked="1"/>
        <c:majorTickMark val="out"/>
        <c:minorTickMark val="none"/>
        <c:tickLblPos val="nextTo"/>
        <c:crossAx val="173337600"/>
        <c:crosses val="autoZero"/>
        <c:crossBetween val="between"/>
      </c:valAx>
    </c:plotArea>
    <c:legend>
      <c:legendPos val="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06033765645046E-2"/>
          <c:y val="9.5594562566016783E-2"/>
          <c:w val="0.92202911879003635"/>
          <c:h val="0.55539664801537703"/>
        </c:manualLayout>
      </c:layout>
      <c:barChart>
        <c:barDir val="col"/>
        <c:grouping val="clustered"/>
        <c:varyColors val="0"/>
        <c:ser>
          <c:idx val="0"/>
          <c:order val="0"/>
          <c:tx>
            <c:strRef>
              <c:f>'YKP Prevalence &gt;5 (2020)'!$B$1</c:f>
              <c:strCache>
                <c:ptCount val="1"/>
                <c:pt idx="0">
                  <c:v>Female sex workers</c:v>
                </c:pt>
              </c:strCache>
            </c:strRef>
          </c:tx>
          <c:spPr>
            <a:solidFill>
              <a:srgbClr val="FF93FF"/>
            </a:solidFill>
            <a:ln>
              <a:noFill/>
            </a:ln>
          </c:spPr>
          <c:invertIfNegative val="0"/>
          <c:cat>
            <c:strRef>
              <c:f>'YKP Prevalence &gt;5 (2020)'!$A$2:$A$13</c:f>
              <c:strCache>
                <c:ptCount val="12"/>
                <c:pt idx="0">
                  <c:v>Cambodia (2021)</c:v>
                </c:pt>
                <c:pt idx="1">
                  <c:v>India (2015)</c:v>
                </c:pt>
                <c:pt idx="2">
                  <c:v>Indonesia (2019)</c:v>
                </c:pt>
                <c:pt idx="3">
                  <c:v>Lao PDR (2020)</c:v>
                </c:pt>
                <c:pt idx="4">
                  <c:v>Malaysia (2022)</c:v>
                </c:pt>
                <c:pt idx="5">
                  <c:v>Myanmar (2018-19)</c:v>
                </c:pt>
                <c:pt idx="6">
                  <c:v>Nepal (2017)</c:v>
                </c:pt>
                <c:pt idx="7">
                  <c:v>Mongolia (2022) *</c:v>
                </c:pt>
                <c:pt idx="8">
                  <c:v>Pakistan (2016)</c:v>
                </c:pt>
                <c:pt idx="9">
                  <c:v>Philippines (2015)</c:v>
                </c:pt>
                <c:pt idx="10">
                  <c:v>Thailand (2020)**</c:v>
                </c:pt>
                <c:pt idx="11">
                  <c:v>Viet Nam (2022)***</c:v>
                </c:pt>
              </c:strCache>
            </c:strRef>
          </c:cat>
          <c:val>
            <c:numRef>
              <c:f>'YKP Prevalence &gt;5 (2020)'!$B$2:$B$13</c:f>
              <c:numCache>
                <c:formatCode>General</c:formatCode>
                <c:ptCount val="12"/>
              </c:numCache>
            </c:numRef>
          </c:val>
          <c:extLst>
            <c:ext xmlns:c16="http://schemas.microsoft.com/office/drawing/2014/chart" uri="{C3380CC4-5D6E-409C-BE32-E72D297353CC}">
              <c16:uniqueId val="{00000000-3711-4B3D-9C8C-D13D92C14215}"/>
            </c:ext>
          </c:extLst>
        </c:ser>
        <c:ser>
          <c:idx val="1"/>
          <c:order val="1"/>
          <c:tx>
            <c:strRef>
              <c:f>'YKP Prevalence &gt;5 (2020)'!$C$1</c:f>
              <c:strCache>
                <c:ptCount val="1"/>
                <c:pt idx="0">
                  <c:v>Men who have sex with men</c:v>
                </c:pt>
              </c:strCache>
            </c:strRef>
          </c:tx>
          <c:spPr>
            <a:solidFill>
              <a:srgbClr val="FF9900"/>
            </a:solidFill>
            <a:ln>
              <a:noFill/>
            </a:ln>
          </c:spPr>
          <c:invertIfNegative val="0"/>
          <c:cat>
            <c:strRef>
              <c:f>'YKP Prevalence &gt;5 (2020)'!$A$2:$A$13</c:f>
              <c:strCache>
                <c:ptCount val="12"/>
                <c:pt idx="0">
                  <c:v>Cambodia (2021)</c:v>
                </c:pt>
                <c:pt idx="1">
                  <c:v>India (2015)</c:v>
                </c:pt>
                <c:pt idx="2">
                  <c:v>Indonesia (2019)</c:v>
                </c:pt>
                <c:pt idx="3">
                  <c:v>Lao PDR (2020)</c:v>
                </c:pt>
                <c:pt idx="4">
                  <c:v>Malaysia (2022)</c:v>
                </c:pt>
                <c:pt idx="5">
                  <c:v>Myanmar (2018-19)</c:v>
                </c:pt>
                <c:pt idx="6">
                  <c:v>Nepal (2017)</c:v>
                </c:pt>
                <c:pt idx="7">
                  <c:v>Mongolia (2022) *</c:v>
                </c:pt>
                <c:pt idx="8">
                  <c:v>Pakistan (2016)</c:v>
                </c:pt>
                <c:pt idx="9">
                  <c:v>Philippines (2015)</c:v>
                </c:pt>
                <c:pt idx="10">
                  <c:v>Thailand (2020)**</c:v>
                </c:pt>
                <c:pt idx="11">
                  <c:v>Viet Nam (2022)***</c:v>
                </c:pt>
              </c:strCache>
            </c:strRef>
          </c:cat>
          <c:val>
            <c:numRef>
              <c:f>'YKP Prevalence &gt;5 (2020)'!$C$2:$C$13</c:f>
              <c:numCache>
                <c:formatCode>General</c:formatCode>
                <c:ptCount val="12"/>
                <c:pt idx="2">
                  <c:v>12.5</c:v>
                </c:pt>
                <c:pt idx="3">
                  <c:v>5</c:v>
                </c:pt>
                <c:pt idx="4">
                  <c:v>15.2</c:v>
                </c:pt>
                <c:pt idx="5" formatCode="0.0">
                  <c:v>5.45</c:v>
                </c:pt>
                <c:pt idx="6">
                  <c:v>5.3</c:v>
                </c:pt>
                <c:pt idx="10">
                  <c:v>5.2</c:v>
                </c:pt>
                <c:pt idx="11">
                  <c:v>10.5</c:v>
                </c:pt>
              </c:numCache>
            </c:numRef>
          </c:val>
          <c:extLst>
            <c:ext xmlns:c16="http://schemas.microsoft.com/office/drawing/2014/chart" uri="{C3380CC4-5D6E-409C-BE32-E72D297353CC}">
              <c16:uniqueId val="{00000001-3711-4B3D-9C8C-D13D92C14215}"/>
            </c:ext>
          </c:extLst>
        </c:ser>
        <c:ser>
          <c:idx val="2"/>
          <c:order val="2"/>
          <c:tx>
            <c:strRef>
              <c:f>'YKP Prevalence &gt;5 (2020)'!$D$1</c:f>
              <c:strCache>
                <c:ptCount val="1"/>
                <c:pt idx="0">
                  <c:v>Transgender people</c:v>
                </c:pt>
              </c:strCache>
            </c:strRef>
          </c:tx>
          <c:spPr>
            <a:solidFill>
              <a:srgbClr val="FF5050"/>
            </a:solidFill>
            <a:ln>
              <a:noFill/>
            </a:ln>
          </c:spPr>
          <c:invertIfNegative val="0"/>
          <c:cat>
            <c:strRef>
              <c:f>'YKP Prevalence &gt;5 (2020)'!$A$2:$A$13</c:f>
              <c:strCache>
                <c:ptCount val="12"/>
                <c:pt idx="0">
                  <c:v>Cambodia (2021)</c:v>
                </c:pt>
                <c:pt idx="1">
                  <c:v>India (2015)</c:v>
                </c:pt>
                <c:pt idx="2">
                  <c:v>Indonesia (2019)</c:v>
                </c:pt>
                <c:pt idx="3">
                  <c:v>Lao PDR (2020)</c:v>
                </c:pt>
                <c:pt idx="4">
                  <c:v>Malaysia (2022)</c:v>
                </c:pt>
                <c:pt idx="5">
                  <c:v>Myanmar (2018-19)</c:v>
                </c:pt>
                <c:pt idx="6">
                  <c:v>Nepal (2017)</c:v>
                </c:pt>
                <c:pt idx="7">
                  <c:v>Mongolia (2022) *</c:v>
                </c:pt>
                <c:pt idx="8">
                  <c:v>Pakistan (2016)</c:v>
                </c:pt>
                <c:pt idx="9">
                  <c:v>Philippines (2015)</c:v>
                </c:pt>
                <c:pt idx="10">
                  <c:v>Thailand (2020)**</c:v>
                </c:pt>
                <c:pt idx="11">
                  <c:v>Viet Nam (2022)***</c:v>
                </c:pt>
              </c:strCache>
            </c:strRef>
          </c:cat>
          <c:val>
            <c:numRef>
              <c:f>'YKP Prevalence &gt;5 (2020)'!$D$2:$D$13</c:f>
              <c:numCache>
                <c:formatCode>0.0</c:formatCode>
                <c:ptCount val="12"/>
                <c:pt idx="0" formatCode="General">
                  <c:v>7</c:v>
                </c:pt>
                <c:pt idx="1">
                  <c:v>5.9</c:v>
                </c:pt>
                <c:pt idx="2">
                  <c:v>12.3</c:v>
                </c:pt>
                <c:pt idx="7" formatCode="General">
                  <c:v>9.1999999999999993</c:v>
                </c:pt>
                <c:pt idx="8" formatCode="General">
                  <c:v>6.2</c:v>
                </c:pt>
                <c:pt idx="11" formatCode="General">
                  <c:v>4.9800000000000004</c:v>
                </c:pt>
              </c:numCache>
            </c:numRef>
          </c:val>
          <c:extLst>
            <c:ext xmlns:c16="http://schemas.microsoft.com/office/drawing/2014/chart" uri="{C3380CC4-5D6E-409C-BE32-E72D297353CC}">
              <c16:uniqueId val="{00000002-3711-4B3D-9C8C-D13D92C14215}"/>
            </c:ext>
          </c:extLst>
        </c:ser>
        <c:ser>
          <c:idx val="3"/>
          <c:order val="3"/>
          <c:tx>
            <c:strRef>
              <c:f>'YKP Prevalence &gt;5 (2020)'!$E$1</c:f>
              <c:strCache>
                <c:ptCount val="1"/>
                <c:pt idx="0">
                  <c:v>People who inject drugs</c:v>
                </c:pt>
              </c:strCache>
            </c:strRef>
          </c:tx>
          <c:spPr>
            <a:solidFill>
              <a:srgbClr val="00CCFF"/>
            </a:solidFill>
            <a:ln>
              <a:noFill/>
            </a:ln>
          </c:spPr>
          <c:invertIfNegative val="0"/>
          <c:cat>
            <c:strRef>
              <c:f>'YKP Prevalence &gt;5 (2020)'!$A$2:$A$13</c:f>
              <c:strCache>
                <c:ptCount val="12"/>
                <c:pt idx="0">
                  <c:v>Cambodia (2021)</c:v>
                </c:pt>
                <c:pt idx="1">
                  <c:v>India (2015)</c:v>
                </c:pt>
                <c:pt idx="2">
                  <c:v>Indonesia (2019)</c:v>
                </c:pt>
                <c:pt idx="3">
                  <c:v>Lao PDR (2020)</c:v>
                </c:pt>
                <c:pt idx="4">
                  <c:v>Malaysia (2022)</c:v>
                </c:pt>
                <c:pt idx="5">
                  <c:v>Myanmar (2018-19)</c:v>
                </c:pt>
                <c:pt idx="6">
                  <c:v>Nepal (2017)</c:v>
                </c:pt>
                <c:pt idx="7">
                  <c:v>Mongolia (2022) *</c:v>
                </c:pt>
                <c:pt idx="8">
                  <c:v>Pakistan (2016)</c:v>
                </c:pt>
                <c:pt idx="9">
                  <c:v>Philippines (2015)</c:v>
                </c:pt>
                <c:pt idx="10">
                  <c:v>Thailand (2020)**</c:v>
                </c:pt>
                <c:pt idx="11">
                  <c:v>Viet Nam (2022)***</c:v>
                </c:pt>
              </c:strCache>
            </c:strRef>
          </c:cat>
          <c:val>
            <c:numRef>
              <c:f>'YKP Prevalence &gt;5 (2020)'!$E$2:$E$13</c:f>
              <c:numCache>
                <c:formatCode>0.0</c:formatCode>
                <c:ptCount val="12"/>
                <c:pt idx="1">
                  <c:v>7.6</c:v>
                </c:pt>
                <c:pt idx="5" formatCode="General">
                  <c:v>17.100000000000001</c:v>
                </c:pt>
                <c:pt idx="8" formatCode="General">
                  <c:v>17.5</c:v>
                </c:pt>
                <c:pt idx="9">
                  <c:v>14.5</c:v>
                </c:pt>
                <c:pt idx="10" formatCode="General">
                  <c:v>5.5</c:v>
                </c:pt>
              </c:numCache>
            </c:numRef>
          </c:val>
          <c:extLst>
            <c:ext xmlns:c16="http://schemas.microsoft.com/office/drawing/2014/chart" uri="{C3380CC4-5D6E-409C-BE32-E72D297353CC}">
              <c16:uniqueId val="{00000003-3711-4B3D-9C8C-D13D92C14215}"/>
            </c:ext>
          </c:extLst>
        </c:ser>
        <c:dLbls>
          <c:showLegendKey val="0"/>
          <c:showVal val="0"/>
          <c:showCatName val="0"/>
          <c:showSerName val="0"/>
          <c:showPercent val="0"/>
          <c:showBubbleSize val="0"/>
        </c:dLbls>
        <c:gapWidth val="150"/>
        <c:overlap val="-10"/>
        <c:axId val="173511808"/>
        <c:axId val="173513344"/>
      </c:barChart>
      <c:scatterChart>
        <c:scatterStyle val="smoothMarker"/>
        <c:varyColors val="0"/>
        <c:ser>
          <c:idx val="4"/>
          <c:order val="4"/>
          <c:tx>
            <c:strRef>
              <c:f>'YKP Prevalence &gt;5 (2020)'!$B$22</c:f>
              <c:strCache>
                <c:ptCount val="1"/>
                <c:pt idx="0">
                  <c:v>threshold</c:v>
                </c:pt>
              </c:strCache>
            </c:strRef>
          </c:tx>
          <c:spPr>
            <a:ln w="25400">
              <a:solidFill>
                <a:srgbClr val="E31837"/>
              </a:solidFill>
              <a:prstDash val="sysDot"/>
            </a:ln>
          </c:spPr>
          <c:marker>
            <c:symbol val="none"/>
          </c:marker>
          <c:xVal>
            <c:numRef>
              <c:f>'YKP Prevalence &gt;5 (2020)'!$A$23:$A$24</c:f>
              <c:numCache>
                <c:formatCode>General</c:formatCode>
                <c:ptCount val="2"/>
                <c:pt idx="0">
                  <c:v>0</c:v>
                </c:pt>
                <c:pt idx="1">
                  <c:v>1</c:v>
                </c:pt>
              </c:numCache>
            </c:numRef>
          </c:xVal>
          <c:yVal>
            <c:numRef>
              <c:f>'YKP Prevalence &gt;5 (2020)'!$B$23:$B$24</c:f>
              <c:numCache>
                <c:formatCode>General</c:formatCode>
                <c:ptCount val="2"/>
                <c:pt idx="0">
                  <c:v>5</c:v>
                </c:pt>
                <c:pt idx="1">
                  <c:v>5</c:v>
                </c:pt>
              </c:numCache>
            </c:numRef>
          </c:yVal>
          <c:smooth val="1"/>
          <c:extLst>
            <c:ext xmlns:c16="http://schemas.microsoft.com/office/drawing/2014/chart" uri="{C3380CC4-5D6E-409C-BE32-E72D297353CC}">
              <c16:uniqueId val="{00000004-3711-4B3D-9C8C-D13D92C14215}"/>
            </c:ext>
          </c:extLst>
        </c:ser>
        <c:dLbls>
          <c:showLegendKey val="0"/>
          <c:showVal val="0"/>
          <c:showCatName val="0"/>
          <c:showSerName val="0"/>
          <c:showPercent val="0"/>
          <c:showBubbleSize val="0"/>
        </c:dLbls>
        <c:axId val="173533440"/>
        <c:axId val="173531904"/>
      </c:scatte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txPr>
          <a:bodyPr/>
          <a:lstStyle/>
          <a:p>
            <a:pPr>
              <a:defRPr sz="1400"/>
            </a:pPr>
            <a:endParaRPr lang="en-US"/>
          </a:p>
        </c:txPr>
        <c:crossAx val="173513344"/>
        <c:crosses val="autoZero"/>
        <c:auto val="1"/>
        <c:lblAlgn val="ctr"/>
        <c:lblOffset val="100"/>
        <c:noMultiLvlLbl val="0"/>
      </c:catAx>
      <c:valAx>
        <c:axId val="173513344"/>
        <c:scaling>
          <c:orientation val="minMax"/>
          <c:max val="30"/>
          <c:min val="0"/>
        </c:scaling>
        <c:delete val="0"/>
        <c:axPos val="l"/>
        <c:majorGridlines>
          <c:spPr>
            <a:ln>
              <a:solidFill>
                <a:srgbClr val="4BACC6">
                  <a:lumMod val="20000"/>
                  <a:lumOff val="80000"/>
                </a:srgbClr>
              </a:solidFill>
              <a:prstDash val="sysDot"/>
            </a:ln>
          </c:spPr>
        </c:majorGridlines>
        <c:title>
          <c:tx>
            <c:rich>
              <a:bodyPr rot="-5400000" vert="horz"/>
              <a:lstStyle/>
              <a:p>
                <a:pPr>
                  <a:defRPr/>
                </a:pPr>
                <a:r>
                  <a:rPr lang="en-US"/>
                  <a:t>HIV prevalence (%)</a:t>
                </a:r>
              </a:p>
            </c:rich>
          </c:tx>
          <c:layout>
            <c:manualLayout>
              <c:xMode val="edge"/>
              <c:yMode val="edge"/>
              <c:x val="0"/>
              <c:y val="0.22771810059889508"/>
            </c:manualLayout>
          </c:layout>
          <c:overlay val="0"/>
        </c:title>
        <c:numFmt formatCode="General" sourceLinked="1"/>
        <c:majorTickMark val="out"/>
        <c:minorTickMark val="none"/>
        <c:tickLblPos val="nextTo"/>
        <c:spPr>
          <a:ln>
            <a:noFill/>
          </a:ln>
        </c:spPr>
        <c:crossAx val="173511808"/>
        <c:crosses val="autoZero"/>
        <c:crossBetween val="between"/>
        <c:majorUnit val="10"/>
      </c:valAx>
      <c:valAx>
        <c:axId val="173531904"/>
        <c:scaling>
          <c:orientation val="minMax"/>
          <c:max val="30"/>
          <c:min val="0"/>
        </c:scaling>
        <c:delete val="1"/>
        <c:axPos val="r"/>
        <c:numFmt formatCode="General" sourceLinked="1"/>
        <c:majorTickMark val="out"/>
        <c:minorTickMark val="none"/>
        <c:tickLblPos val="nextTo"/>
        <c:crossAx val="173533440"/>
        <c:crosses val="max"/>
        <c:crossBetween val="midCat"/>
        <c:majorUnit val="1"/>
      </c:valAx>
      <c:valAx>
        <c:axId val="173533440"/>
        <c:scaling>
          <c:orientation val="minMax"/>
          <c:max val="1"/>
          <c:min val="0"/>
        </c:scaling>
        <c:delete val="1"/>
        <c:axPos val="t"/>
        <c:numFmt formatCode="General" sourceLinked="1"/>
        <c:majorTickMark val="out"/>
        <c:minorTickMark val="none"/>
        <c:tickLblPos val="nextTo"/>
        <c:crossAx val="173531904"/>
        <c:crosses val="max"/>
        <c:crossBetween val="midCat"/>
        <c:majorUnit val="0.2"/>
      </c:valAx>
    </c:plotArea>
    <c:legend>
      <c:legendPos val="r"/>
      <c:legendEntry>
        <c:idx val="4"/>
        <c:delete val="1"/>
      </c:legendEntry>
      <c:layout>
        <c:manualLayout>
          <c:xMode val="edge"/>
          <c:yMode val="edge"/>
          <c:x val="0.72790625077523075"/>
          <c:y val="0"/>
          <c:w val="0.26115724842581056"/>
          <c:h val="0.32176721607472819"/>
        </c:manualLayout>
      </c:layout>
      <c:overlay val="0"/>
    </c:legend>
    <c:plotVisOnly val="1"/>
    <c:dispBlanksAs val="gap"/>
    <c:showDLblsOverMax val="0"/>
  </c:chart>
  <c:txPr>
    <a:bodyPr/>
    <a:lstStyle/>
    <a:p>
      <a:pPr>
        <a:defRPr lang="en-US" sz="14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0.77124</cdr:x>
      <cdr:y>0.84929</cdr:y>
    </cdr:from>
    <cdr:to>
      <cdr:x>0.98693</cdr:x>
      <cdr:y>0.91388</cdr:y>
    </cdr:to>
    <cdr:sp macro="" textlink="">
      <cdr:nvSpPr>
        <cdr:cNvPr id="3" name="TextBox 2"/>
        <cdr:cNvSpPr txBox="1"/>
      </cdr:nvSpPr>
      <cdr:spPr>
        <a:xfrm xmlns:a="http://schemas.openxmlformats.org/drawingml/2006/main">
          <a:off x="8991600" y="3005932"/>
          <a:ext cx="2514600" cy="228600"/>
        </a:xfrm>
        <a:prstGeom xmlns:a="http://schemas.openxmlformats.org/drawingml/2006/main" prst="rect">
          <a:avLst/>
        </a:prstGeom>
        <a:noFill xmlns:a="http://schemas.openxmlformats.org/drawingml/2006/main"/>
        <a:ln xmlns:a="http://schemas.openxmlformats.org/drawingml/2006/main" w="9525" cmpd="sng">
          <a:noFill/>
          <a:prstDash val="sysDash"/>
        </a:ln>
        <a:effectLst xmlns:a="http://schemas.openxmlformats.org/drawingml/2006/main"/>
      </cdr:spPr>
      <cdr:txBody>
        <a:bodyPr xmlns:a="http://schemas.openxmlformats.org/drawingml/2006/main" wrap="square" rtlCol="0" anchor="t"/>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FSW,</a:t>
          </a:r>
          <a:r>
            <a:rPr kumimoji="0" lang="en-GB" sz="1000" b="0" i="0" u="none" strike="noStrike" kern="0" cap="none" spc="0" normalizeH="0" noProof="0" dirty="0">
              <a:ln>
                <a:noFill/>
              </a:ln>
              <a:solidFill>
                <a:sysClr val="windowText" lastClr="000000"/>
              </a:solidFill>
              <a:effectLst/>
              <a:uLnTx/>
              <a:uFillTx/>
              <a:latin typeface="Arial" pitchFamily="34" charset="0"/>
              <a:cs typeface="Arial" pitchFamily="34" charset="0"/>
            </a:rPr>
            <a:t> MSW and </a:t>
          </a:r>
          <a:r>
            <a:rPr kumimoji="0" lang="en-GB" sz="1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TG SW</a:t>
          </a:r>
          <a:r>
            <a:rPr kumimoji="0" lang="en-GB" sz="1000" b="0" i="0" u="none" strike="noStrike" kern="0" cap="none" spc="0" normalizeH="0" noProof="0" dirty="0">
              <a:ln>
                <a:noFill/>
              </a:ln>
              <a:solidFill>
                <a:sysClr val="windowText" lastClr="000000"/>
              </a:solidFill>
              <a:effectLst/>
              <a:uLnTx/>
              <a:uFillTx/>
              <a:latin typeface="Arial" pitchFamily="34" charset="0"/>
              <a:cs typeface="Arial" pitchFamily="34" charset="0"/>
            </a:rPr>
            <a:t> </a:t>
          </a:r>
          <a:endParaRPr kumimoji="0" lang="en-GB" sz="1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0.08643</cdr:x>
      <cdr:y>0.2331</cdr:y>
    </cdr:from>
    <cdr:to>
      <cdr:x>0.97705</cdr:x>
      <cdr:y>0.2331</cdr:y>
    </cdr:to>
    <cdr:cxnSp macro="">
      <cdr:nvCxnSpPr>
        <cdr:cNvPr id="3" name="Straight Connector 2">
          <a:extLst xmlns:a="http://schemas.openxmlformats.org/drawingml/2006/main">
            <a:ext uri="{FF2B5EF4-FFF2-40B4-BE49-F238E27FC236}">
              <a16:creationId xmlns:a16="http://schemas.microsoft.com/office/drawing/2014/main" id="{8CAC8031-426D-4BB8-BC11-74E1C72A0538}"/>
            </a:ext>
          </a:extLst>
        </cdr:cNvPr>
        <cdr:cNvCxnSpPr/>
      </cdr:nvCxnSpPr>
      <cdr:spPr>
        <a:xfrm xmlns:a="http://schemas.openxmlformats.org/drawingml/2006/main">
          <a:off x="981307" y="914401"/>
          <a:ext cx="10111921" cy="0"/>
        </a:xfrm>
        <a:prstGeom xmlns:a="http://schemas.openxmlformats.org/drawingml/2006/main" prst="line">
          <a:avLst/>
        </a:prstGeom>
        <a:ln xmlns:a="http://schemas.openxmlformats.org/drawingml/2006/main" w="19050">
          <a:solidFill>
            <a:srgbClr val="F26B73"/>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0574" cy="497126"/>
          </a:xfrm>
          <a:prstGeom prst="rect">
            <a:avLst/>
          </a:prstGeom>
        </p:spPr>
        <p:txBody>
          <a:bodyPr vert="horz" lIns="92446" tIns="46223" rIns="92446" bIns="46223" rtlCol="0"/>
          <a:lstStyle>
            <a:lvl1pPr algn="l">
              <a:defRPr sz="1200"/>
            </a:lvl1pPr>
          </a:lstStyle>
          <a:p>
            <a:pPr>
              <a:defRPr/>
            </a:pPr>
            <a:endParaRPr lang="en-GB"/>
          </a:p>
        </p:txBody>
      </p:sp>
      <p:sp>
        <p:nvSpPr>
          <p:cNvPr id="3" name="Date Placeholder 2"/>
          <p:cNvSpPr>
            <a:spLocks noGrp="1"/>
          </p:cNvSpPr>
          <p:nvPr>
            <p:ph type="dt" sz="quarter" idx="1"/>
          </p:nvPr>
        </p:nvSpPr>
        <p:spPr>
          <a:xfrm>
            <a:off x="3829010" y="1"/>
            <a:ext cx="2930574" cy="497126"/>
          </a:xfrm>
          <a:prstGeom prst="rect">
            <a:avLst/>
          </a:prstGeom>
        </p:spPr>
        <p:txBody>
          <a:bodyPr vert="horz" lIns="92446" tIns="46223" rIns="92446" bIns="46223" rtlCol="0"/>
          <a:lstStyle>
            <a:lvl1pPr algn="r">
              <a:defRPr sz="1200"/>
            </a:lvl1pPr>
          </a:lstStyle>
          <a:p>
            <a:pPr>
              <a:defRPr/>
            </a:pPr>
            <a:fld id="{AACCCD9B-9938-4DB9-8A76-211FF960C84E}" type="datetimeFigureOut">
              <a:rPr lang="en-GB"/>
              <a:pPr>
                <a:defRPr/>
              </a:pPr>
              <a:t>02/04/2024</a:t>
            </a:fld>
            <a:endParaRPr lang="en-GB"/>
          </a:p>
        </p:txBody>
      </p:sp>
      <p:sp>
        <p:nvSpPr>
          <p:cNvPr id="4" name="Footer Placeholder 3"/>
          <p:cNvSpPr>
            <a:spLocks noGrp="1"/>
          </p:cNvSpPr>
          <p:nvPr>
            <p:ph type="ftr" sz="quarter" idx="2"/>
          </p:nvPr>
        </p:nvSpPr>
        <p:spPr>
          <a:xfrm>
            <a:off x="0" y="9443789"/>
            <a:ext cx="2930574" cy="497126"/>
          </a:xfrm>
          <a:prstGeom prst="rect">
            <a:avLst/>
          </a:prstGeom>
        </p:spPr>
        <p:txBody>
          <a:bodyPr vert="horz" lIns="92446" tIns="46223" rIns="92446" bIns="46223"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29010" y="9443789"/>
            <a:ext cx="2930574" cy="497126"/>
          </a:xfrm>
          <a:prstGeom prst="rect">
            <a:avLst/>
          </a:prstGeom>
        </p:spPr>
        <p:txBody>
          <a:bodyPr vert="horz" lIns="92446" tIns="46223" rIns="92446" bIns="46223" rtlCol="0" anchor="b"/>
          <a:lstStyle>
            <a:lvl1pPr algn="r">
              <a:defRPr sz="1200"/>
            </a:lvl1pPr>
          </a:lstStyle>
          <a:p>
            <a:pPr>
              <a:defRPr/>
            </a:pPr>
            <a:fld id="{FEED6ADF-8EE5-4F16-B031-FABEBE75DEAE}" type="slidenum">
              <a:rPr lang="en-GB"/>
              <a:pPr>
                <a:defRPr/>
              </a:pPr>
              <a:t>‹#›</a:t>
            </a:fld>
            <a:endParaRPr lang="en-GB"/>
          </a:p>
        </p:txBody>
      </p:sp>
    </p:spTree>
    <p:extLst>
      <p:ext uri="{BB962C8B-B14F-4D97-AF65-F5344CB8AC3E}">
        <p14:creationId xmlns:p14="http://schemas.microsoft.com/office/powerpoint/2010/main" val="1249864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0574" cy="497126"/>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29010" y="1"/>
            <a:ext cx="2930574" cy="497126"/>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3F4C73C2-E22C-4386-B95F-87F92BEF7995}" type="datetimeFigureOut">
              <a:rPr lang="en-GB"/>
              <a:pPr>
                <a:defRPr/>
              </a:pPr>
              <a:t>02/04/2024</a:t>
            </a:fld>
            <a:endParaRPr lang="en-GB"/>
          </a:p>
        </p:txBody>
      </p:sp>
      <p:sp>
        <p:nvSpPr>
          <p:cNvPr id="4" name="Slide Image Placeholder 3"/>
          <p:cNvSpPr>
            <a:spLocks noGrp="1" noRot="1" noChangeAspect="1"/>
          </p:cNvSpPr>
          <p:nvPr>
            <p:ph type="sldImg" idx="2"/>
          </p:nvPr>
        </p:nvSpPr>
        <p:spPr>
          <a:xfrm>
            <a:off x="66675" y="744538"/>
            <a:ext cx="6629400" cy="3729037"/>
          </a:xfrm>
          <a:prstGeom prst="rect">
            <a:avLst/>
          </a:prstGeom>
          <a:noFill/>
          <a:ln w="12700">
            <a:solidFill>
              <a:prstClr val="black"/>
            </a:solidFill>
          </a:ln>
        </p:spPr>
        <p:txBody>
          <a:bodyPr vert="horz" lIns="92446" tIns="46223" rIns="92446" bIns="46223" rtlCol="0" anchor="ctr"/>
          <a:lstStyle/>
          <a:p>
            <a:pPr lvl="0"/>
            <a:endParaRPr lang="en-GB" noProof="0"/>
          </a:p>
        </p:txBody>
      </p:sp>
      <p:sp>
        <p:nvSpPr>
          <p:cNvPr id="5" name="Notes Placeholder 4"/>
          <p:cNvSpPr>
            <a:spLocks noGrp="1"/>
          </p:cNvSpPr>
          <p:nvPr>
            <p:ph type="body" sz="quarter" idx="3"/>
          </p:nvPr>
        </p:nvSpPr>
        <p:spPr>
          <a:xfrm>
            <a:off x="677380" y="4723494"/>
            <a:ext cx="5407983" cy="4474130"/>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3789"/>
            <a:ext cx="2930574" cy="497126"/>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29010" y="9443789"/>
            <a:ext cx="2930574" cy="497126"/>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2F6152E8-6895-4E76-897F-6F34FB2C9EDF}" type="slidenum">
              <a:rPr lang="en-GB"/>
              <a:pPr>
                <a:defRPr/>
              </a:pPr>
              <a:t>‹#›</a:t>
            </a:fld>
            <a:endParaRPr lang="en-GB"/>
          </a:p>
        </p:txBody>
      </p:sp>
    </p:spTree>
    <p:extLst>
      <p:ext uri="{BB962C8B-B14F-4D97-AF65-F5344CB8AC3E}">
        <p14:creationId xmlns:p14="http://schemas.microsoft.com/office/powerpoint/2010/main" val="418840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66675" y="744538"/>
            <a:ext cx="66294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3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1122" indent="-288893">
              <a:defRPr>
                <a:solidFill>
                  <a:schemeClr val="tx1"/>
                </a:solidFill>
                <a:latin typeface="Arial" pitchFamily="34" charset="0"/>
              </a:defRPr>
            </a:lvl2pPr>
            <a:lvl3pPr marL="1155573" indent="-231115">
              <a:defRPr>
                <a:solidFill>
                  <a:schemeClr val="tx1"/>
                </a:solidFill>
                <a:latin typeface="Arial" pitchFamily="34" charset="0"/>
              </a:defRPr>
            </a:lvl3pPr>
            <a:lvl4pPr marL="1617802" indent="-231115">
              <a:defRPr>
                <a:solidFill>
                  <a:schemeClr val="tx1"/>
                </a:solidFill>
                <a:latin typeface="Arial" pitchFamily="34" charset="0"/>
              </a:defRPr>
            </a:lvl4pPr>
            <a:lvl5pPr marL="2080031" indent="-231115">
              <a:defRPr>
                <a:solidFill>
                  <a:schemeClr val="tx1"/>
                </a:solidFill>
                <a:latin typeface="Arial" pitchFamily="34" charset="0"/>
              </a:defRPr>
            </a:lvl5pPr>
            <a:lvl6pPr marL="2542261" indent="-231115" fontAlgn="base">
              <a:spcBef>
                <a:spcPct val="0"/>
              </a:spcBef>
              <a:spcAft>
                <a:spcPct val="0"/>
              </a:spcAft>
              <a:defRPr>
                <a:solidFill>
                  <a:schemeClr val="tx1"/>
                </a:solidFill>
                <a:latin typeface="Arial" pitchFamily="34" charset="0"/>
              </a:defRPr>
            </a:lvl6pPr>
            <a:lvl7pPr marL="3004490" indent="-231115" fontAlgn="base">
              <a:spcBef>
                <a:spcPct val="0"/>
              </a:spcBef>
              <a:spcAft>
                <a:spcPct val="0"/>
              </a:spcAft>
              <a:defRPr>
                <a:solidFill>
                  <a:schemeClr val="tx1"/>
                </a:solidFill>
                <a:latin typeface="Arial" pitchFamily="34" charset="0"/>
              </a:defRPr>
            </a:lvl7pPr>
            <a:lvl8pPr marL="3466719" indent="-231115" fontAlgn="base">
              <a:spcBef>
                <a:spcPct val="0"/>
              </a:spcBef>
              <a:spcAft>
                <a:spcPct val="0"/>
              </a:spcAft>
              <a:defRPr>
                <a:solidFill>
                  <a:schemeClr val="tx1"/>
                </a:solidFill>
                <a:latin typeface="Arial" pitchFamily="34" charset="0"/>
              </a:defRPr>
            </a:lvl8pPr>
            <a:lvl9pPr marL="3928948" indent="-231115" fontAlgn="base">
              <a:spcBef>
                <a:spcPct val="0"/>
              </a:spcBef>
              <a:spcAft>
                <a:spcPct val="0"/>
              </a:spcAft>
              <a:defRPr>
                <a:solidFill>
                  <a:schemeClr val="tx1"/>
                </a:solidFill>
                <a:latin typeface="Arial" pitchFamily="34" charset="0"/>
              </a:defRPr>
            </a:lvl9pPr>
          </a:lstStyle>
          <a:p>
            <a:pPr>
              <a:defRPr/>
            </a:pPr>
            <a:fld id="{5D63CE6C-8F88-4AF8-ABA9-3FDCDC10972C}" type="slidenum">
              <a:rPr lang="en-GB" smtClean="0">
                <a:solidFill>
                  <a:prstClr val="black"/>
                </a:solidFill>
                <a:latin typeface="Calibri" pitchFamily="34" charset="0"/>
              </a:rPr>
              <a:pPr>
                <a:defRPr/>
              </a:pPr>
              <a:t>1</a:t>
            </a:fld>
            <a:endParaRPr lang="en-GB" dirty="0">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th-TH" b="0" dirty="0"/>
          </a:p>
        </p:txBody>
      </p:sp>
      <p:sp>
        <p:nvSpPr>
          <p:cNvPr id="4" name="Slide Number Placeholder 3"/>
          <p:cNvSpPr>
            <a:spLocks noGrp="1"/>
          </p:cNvSpPr>
          <p:nvPr>
            <p:ph type="sldNum" sz="quarter" idx="10"/>
          </p:nvPr>
        </p:nvSpPr>
        <p:spPr/>
        <p:txBody>
          <a:bodyPr/>
          <a:lstStyle/>
          <a:p>
            <a:fld id="{16C8BF1D-DF87-4B69-A739-6CA382E04DD0}"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455200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66675" y="744538"/>
            <a:ext cx="66294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4" name="Slide Number Placeholder 3"/>
          <p:cNvSpPr>
            <a:spLocks noGrp="1"/>
          </p:cNvSpPr>
          <p:nvPr>
            <p:ph type="sldNum" sz="quarter" idx="5"/>
          </p:nvPr>
        </p:nvSpPr>
        <p:spPr/>
        <p:txBody>
          <a:bodyPr/>
          <a:lstStyle/>
          <a:p>
            <a:pPr>
              <a:defRPr/>
            </a:pPr>
            <a:fld id="{CB72EE1F-ADD2-40F8-92E4-A2C6EB37EAC0}" type="slidenum">
              <a:rPr lang="en-GB" smtClean="0">
                <a:solidFill>
                  <a:prstClr val="black"/>
                </a:solidFill>
              </a:rPr>
              <a:pPr>
                <a:defRPr/>
              </a:pPr>
              <a:t>19</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49068" rtl="0" eaLnBrk="1" fontAlgn="auto" latinLnBrk="0" hangingPunct="1">
              <a:lnSpc>
                <a:spcPct val="100000"/>
              </a:lnSpc>
              <a:spcBef>
                <a:spcPts val="0"/>
              </a:spcBef>
              <a:spcAft>
                <a:spcPts val="0"/>
              </a:spcAft>
              <a:buClrTx/>
              <a:buSzTx/>
              <a:buFontTx/>
              <a:buNone/>
              <a:tabLst/>
              <a:defRPr/>
            </a:pPr>
            <a:fld id="{37AE2318-6264-4120-8DD3-0642C851EA0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906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10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49068" rtl="0" eaLnBrk="1" fontAlgn="auto" latinLnBrk="0" hangingPunct="1">
              <a:lnSpc>
                <a:spcPct val="100000"/>
              </a:lnSpc>
              <a:spcBef>
                <a:spcPts val="0"/>
              </a:spcBef>
              <a:spcAft>
                <a:spcPts val="0"/>
              </a:spcAft>
              <a:buClrTx/>
              <a:buSzTx/>
              <a:buFontTx/>
              <a:buNone/>
              <a:tabLst/>
              <a:defRPr/>
            </a:pPr>
            <a:fld id="{37AE2318-6264-4120-8DD3-0642C851EA0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9068"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607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49068" rtl="0" eaLnBrk="1" fontAlgn="auto" latinLnBrk="0" hangingPunct="1">
              <a:lnSpc>
                <a:spcPct val="100000"/>
              </a:lnSpc>
              <a:spcBef>
                <a:spcPts val="0"/>
              </a:spcBef>
              <a:spcAft>
                <a:spcPts val="0"/>
              </a:spcAft>
              <a:buClrTx/>
              <a:buSzTx/>
              <a:buFontTx/>
              <a:buNone/>
              <a:tabLst/>
              <a:defRPr/>
            </a:pPr>
            <a:fld id="{37AE2318-6264-4120-8DD3-0642C851EA0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906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335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49068" rtl="0" eaLnBrk="1" fontAlgn="auto" latinLnBrk="0" hangingPunct="1">
              <a:lnSpc>
                <a:spcPct val="100000"/>
              </a:lnSpc>
              <a:spcBef>
                <a:spcPts val="0"/>
              </a:spcBef>
              <a:spcAft>
                <a:spcPts val="0"/>
              </a:spcAft>
              <a:buClrTx/>
              <a:buSzTx/>
              <a:buFontTx/>
              <a:buNone/>
              <a:tabLst/>
              <a:defRPr/>
            </a:pPr>
            <a:fld id="{37AE2318-6264-4120-8DD3-0642C851EA0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906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189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F6152E8-6895-4E76-897F-6F34FB2C9EDF}" type="slidenum">
              <a:rPr lang="en-GB" smtClean="0"/>
              <a:pPr>
                <a:defRPr/>
              </a:pPr>
              <a:t>33</a:t>
            </a:fld>
            <a:endParaRPr lang="en-GB"/>
          </a:p>
        </p:txBody>
      </p:sp>
    </p:spTree>
    <p:extLst>
      <p:ext uri="{BB962C8B-B14F-4D97-AF65-F5344CB8AC3E}">
        <p14:creationId xmlns:p14="http://schemas.microsoft.com/office/powerpoint/2010/main" val="405649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a:xfrm>
            <a:off x="66675" y="744538"/>
            <a:ext cx="6629400" cy="3729037"/>
          </a:xfrm>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pPr>
              <a:defRPr/>
            </a:pPr>
            <a:fld id="{2F6152E8-6895-4E76-897F-6F34FB2C9EDF}" type="slidenum">
              <a:rPr lang="en-GB" smtClean="0"/>
              <a:pPr>
                <a:defRPr/>
              </a:pPr>
              <a:t>34</a:t>
            </a:fld>
            <a:endParaRPr lang="en-GB"/>
          </a:p>
        </p:txBody>
      </p:sp>
    </p:spTree>
    <p:extLst>
      <p:ext uri="{BB962C8B-B14F-4D97-AF65-F5344CB8AC3E}">
        <p14:creationId xmlns:p14="http://schemas.microsoft.com/office/powerpoint/2010/main" val="2356364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F6152E8-6895-4E76-897F-6F34FB2C9EDF}" type="slidenum">
              <a:rPr lang="en-GB" smtClean="0"/>
              <a:pPr>
                <a:defRPr/>
              </a:pPr>
              <a:t>36</a:t>
            </a:fld>
            <a:endParaRPr lang="en-GB"/>
          </a:p>
        </p:txBody>
      </p:sp>
    </p:spTree>
    <p:extLst>
      <p:ext uri="{BB962C8B-B14F-4D97-AF65-F5344CB8AC3E}">
        <p14:creationId xmlns:p14="http://schemas.microsoft.com/office/powerpoint/2010/main" val="104507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23720">
              <a:spcBef>
                <a:spcPct val="0"/>
              </a:spcBef>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1F3D809-582E-4C7C-BB8F-DF9004DA5EB6}"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4363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8BF1D-DF87-4B69-A739-6CA382E04DD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17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1100"/>
            <a:ext cx="5667375" cy="3189288"/>
          </a:xfrm>
        </p:spPr>
      </p:sp>
      <p:sp>
        <p:nvSpPr>
          <p:cNvPr id="3" name="Notes Placeholder 2"/>
          <p:cNvSpPr>
            <a:spLocks noGrp="1"/>
          </p:cNvSpPr>
          <p:nvPr>
            <p:ph type="body" idx="1"/>
          </p:nvPr>
        </p:nvSpPr>
        <p:spPr/>
        <p:txBody>
          <a:bodyPr/>
          <a:lstStyle/>
          <a:p>
            <a:pPr>
              <a:spcAft>
                <a:spcPts val="1000"/>
              </a:spcAft>
            </a:pPr>
            <a:endParaRPr lang="en-GB" sz="2000" dirty="0">
              <a:latin typeface="Arial Nova" panose="020B0504020202020204"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49339" rtl="0" eaLnBrk="1" fontAlgn="auto" latinLnBrk="0" hangingPunct="1">
              <a:lnSpc>
                <a:spcPct val="100000"/>
              </a:lnSpc>
              <a:spcBef>
                <a:spcPts val="0"/>
              </a:spcBef>
              <a:spcAft>
                <a:spcPts val="0"/>
              </a:spcAft>
              <a:buClrTx/>
              <a:buSzTx/>
              <a:buFontTx/>
              <a:buNone/>
              <a:tabLst/>
              <a:defRPr/>
            </a:pPr>
            <a:fld id="{34FB30B6-8F69-4374-8587-E38A4EDAABE6}"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49339"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421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3D809-582E-4C7C-BB8F-DF9004DA5EB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782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AE2318-6264-4120-8DD3-0642C851E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964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8BF1D-DF87-4B69-A739-6CA382E04DD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994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44538"/>
            <a:ext cx="6629400" cy="37290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F6152E8-6895-4E76-897F-6F34FB2C9EDF}" type="slidenum">
              <a:rPr lang="en-GB" smtClean="0"/>
              <a:pPr>
                <a:defRPr/>
              </a:pPr>
              <a:t>15</a:t>
            </a:fld>
            <a:endParaRPr lang="en-GB"/>
          </a:p>
        </p:txBody>
      </p:sp>
    </p:spTree>
    <p:extLst>
      <p:ext uri="{BB962C8B-B14F-4D97-AF65-F5344CB8AC3E}">
        <p14:creationId xmlns:p14="http://schemas.microsoft.com/office/powerpoint/2010/main" val="1994080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9199" rtl="0" eaLnBrk="1" fontAlgn="auto" latinLnBrk="0" hangingPunct="1">
              <a:lnSpc>
                <a:spcPct val="100000"/>
              </a:lnSpc>
              <a:spcBef>
                <a:spcPts val="0"/>
              </a:spcBef>
              <a:spcAft>
                <a:spcPts val="0"/>
              </a:spcAft>
              <a:buClrTx/>
              <a:buSzTx/>
              <a:buFontTx/>
              <a:buNone/>
              <a:tabLst/>
              <a:defRPr/>
            </a:pPr>
            <a:fld id="{05A85E22-47BD-48F7-8CB6-FF8EA10EBD1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19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92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26263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212263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97B1FE1-0341-4DCC-A580-AD1779C0C6F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2519946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CFE94C6-8126-4BE7-99F5-811216680F3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04070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990C45D-0329-40A6-BEEF-66DAB13771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3376591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FE78F311-1796-4C4A-9E68-E240A0A8EBF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8198050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D646E93-E1D3-44B8-94B7-EF3EFD70A22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6186113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BF5DB06-9D58-464A-89F7-6F0D11A0175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2129991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038E328D-02C1-43C9-8A5E-EABB05F938D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906469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AB67A9-D63F-4B93-98CF-F61939B418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3478772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defTabSz="457200">
              <a:defRPr/>
            </a:pPr>
            <a:fld id="{D7A29BC7-DC0E-4192-93E4-31CA4A169BEA}" type="datetime1">
              <a:rPr lang="en-US" smtClean="0">
                <a:solidFill>
                  <a:prstClr val="black"/>
                </a:solidFill>
              </a:rPr>
              <a:pPr defTabSz="457200">
                <a:defRPr/>
              </a:pPr>
              <a:t>02/04/2024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ea typeface="ＭＳ Ｐゴシック" charset="-128"/>
                <a:cs typeface="ＭＳ Ｐゴシック" charset="-128"/>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defTabSz="457200" fontAlgn="base">
              <a:spcBef>
                <a:spcPct val="0"/>
              </a:spcBef>
              <a:spcAft>
                <a:spcPct val="0"/>
              </a:spcAft>
              <a:defRPr/>
            </a:pPr>
            <a:fld id="{91025A35-4F01-404B-AA89-3C41E1E73972}" type="slidenum">
              <a:rPr lang="en-US" smtClean="0">
                <a:solidFill>
                  <a:prstClr val="black"/>
                </a:solidFill>
              </a:rPr>
              <a:pPr defTabSz="457200"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80473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655568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ea typeface="ＭＳ Ｐゴシック" charset="0"/>
                <a:cs typeface="Arial" pitchFamily="34" charset="0"/>
              </a:rPr>
              <a:t>HIV and AIDS</a:t>
            </a:r>
            <a:endParaRPr lang="th-TH" sz="3600" b="1">
              <a:solidFill>
                <a:prstClr val="white"/>
              </a:solidFill>
              <a:ea typeface="ＭＳ Ｐゴシック" charset="0"/>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pitchFamily="34" charset="0"/>
                <a:ea typeface="ＭＳ Ｐゴシック" charset="0"/>
                <a:cs typeface="Arial" pitchFamily="34" charset="0"/>
              </a:rPr>
              <a:t>Data Hub for Asia-Pacific</a:t>
            </a:r>
            <a:endParaRPr lang="th-TH" sz="3500" kern="700" dirty="0">
              <a:solidFill>
                <a:srgbClr val="21416C"/>
              </a:solidFill>
              <a:latin typeface="Arial" pitchFamily="34" charset="0"/>
              <a:ea typeface="ＭＳ Ｐゴシック" charset="0"/>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pitchFamily="34" charset="0"/>
                <a:ea typeface="ＭＳ Ｐゴシック" charset="0"/>
                <a:cs typeface="Arial" pitchFamily="34" charset="0"/>
              </a:rPr>
              <a:t>Review in slides</a:t>
            </a:r>
            <a:endParaRPr lang="th-TH" sz="2600" kern="700" dirty="0">
              <a:solidFill>
                <a:srgbClr val="21416C"/>
              </a:solidFill>
              <a:latin typeface="Arial" pitchFamily="34" charset="0"/>
              <a:ea typeface="ＭＳ Ｐゴシック" charset="0"/>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952239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612610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209143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8772904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690951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1458437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977435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0311488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9613066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423129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518156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4178604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C2E8C6D-5F38-410F-89C1-3241A30BD29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44152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BEA7F7F-B3AE-421B-9BFA-18F29AAF0B2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3047616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74CBC61-4705-47C9-BDBF-68D8B605F3A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885873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8AFB5835-5458-4217-9171-1E7EE91A290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4064041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68A9494-F74C-40E0-B450-30F7E4A24FE0}"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3929849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CCF5992-281A-4118-B569-957FADE31E5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1841612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30BDA14-D0B5-4415-9A13-E6609B94576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536818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F14ED31E-EB30-4C33-890F-CBD6F0BFA09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20721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205448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9977977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052834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2995836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697598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44844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2666771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9104227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4105172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4152624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5845613-47D0-4D7F-9152-CF8044F1764D}" type="datetime1">
              <a:rPr lang="en-US" sz="2800">
                <a:latin typeface="Arial" pitchFamily="34" charset="0"/>
                <a:ea typeface="ＭＳ Ｐゴシック" charset="0"/>
                <a:cs typeface="Cordia New" pitchFamily="34" charset="-34"/>
              </a:rPr>
              <a:pPr>
                <a:defRPr/>
              </a:pPr>
              <a:t>02/04/2024</a:t>
            </a:fld>
            <a:endParaRPr lang="en-US" sz="2800">
              <a:latin typeface="Arial" pitchFamily="34" charset="0"/>
              <a:ea typeface="ＭＳ Ｐゴシック" charset="0"/>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a:defRPr/>
            </a:pPr>
            <a:endParaRPr lang="en-US" sz="2800">
              <a:latin typeface="Arial" pitchFamily="34"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107767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73347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58898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1269304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2238918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451524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4750270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1838534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34641641"/>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308865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126445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738061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986485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438699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2251248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3991203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74992062"/>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427857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9545223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70862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0875938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2520917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8504815"/>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63795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3960831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8730388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82423158"/>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466150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auto">
              <a:spcBef>
                <a:spcPts val="0"/>
              </a:spcBef>
              <a:spcAft>
                <a:spcPts val="0"/>
              </a:spcAft>
            </a:pPr>
            <a:fld id="{A8CFE59A-AE40-44C8-A721-25DF978F082E}" type="datetimeFigureOut">
              <a:rPr lang="en-GB" smtClean="0">
                <a:solidFill>
                  <a:prstClr val="black"/>
                </a:solidFill>
                <a:latin typeface="Arial"/>
                <a:cs typeface="+mn-cs"/>
              </a:rPr>
              <a:pPr fontAlgn="auto">
                <a:spcBef>
                  <a:spcPts val="0"/>
                </a:spcBef>
                <a:spcAft>
                  <a:spcPts val="0"/>
                </a:spcAft>
              </a:pPr>
              <a:t>02/04/2024</a:t>
            </a:fld>
            <a:endParaRPr lang="en-GB">
              <a:solidFill>
                <a:prstClr val="black"/>
              </a:solidFill>
              <a:latin typeface="Arial"/>
              <a:cs typeface="+mn-cs"/>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auto">
              <a:spcBef>
                <a:spcPts val="0"/>
              </a:spcBef>
              <a:spcAft>
                <a:spcPts val="0"/>
              </a:spcAft>
            </a:pPr>
            <a:endParaRPr lang="en-GB">
              <a:solidFill>
                <a:prstClr val="black"/>
              </a:solidFill>
              <a:latin typeface="Arial"/>
              <a:cs typeface="+mn-cs"/>
            </a:endParaRPr>
          </a:p>
        </p:txBody>
      </p:sp>
      <p:sp>
        <p:nvSpPr>
          <p:cNvPr id="6" name="Slide Number Placeholder 5"/>
          <p:cNvSpPr>
            <a:spLocks noGrp="1"/>
          </p:cNvSpPr>
          <p:nvPr>
            <p:ph type="sldNum" sz="quarter" idx="12"/>
          </p:nvPr>
        </p:nvSpPr>
        <p:spPr/>
        <p:txBody>
          <a:bodyPr/>
          <a:lstStyle/>
          <a:p>
            <a:fld id="{7687E4CA-9C50-4050-B661-CFB2FB494DE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26042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6866639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80544543"/>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173427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0724835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68492994"/>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845647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14500734"/>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454215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4038163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17737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5563169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4.png"/><Relationship Id="rId5" Type="http://schemas.openxmlformats.org/officeDocument/2006/relationships/slideLayout" Target="../slideLayouts/slideLayout61.xml"/><Relationship Id="rId10" Type="http://schemas.openxmlformats.org/officeDocument/2006/relationships/image" Target="../media/image3.png"/><Relationship Id="rId4" Type="http://schemas.openxmlformats.org/officeDocument/2006/relationships/slideLayout" Target="../slideLayouts/slideLayout6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image" Target="../media/image4.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3.png"/><Relationship Id="rId5" Type="http://schemas.openxmlformats.org/officeDocument/2006/relationships/slideLayout" Target="../slideLayouts/slideLayout69.xml"/><Relationship Id="rId10" Type="http://schemas.openxmlformats.org/officeDocument/2006/relationships/theme" Target="../theme/theme11.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image" Target="../media/image4.pn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image" Target="../media/image3.png"/><Relationship Id="rId5" Type="http://schemas.openxmlformats.org/officeDocument/2006/relationships/slideLayout" Target="../slideLayouts/slideLayout78.xml"/><Relationship Id="rId10" Type="http://schemas.openxmlformats.org/officeDocument/2006/relationships/theme" Target="../theme/theme12.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4.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png"/><Relationship Id="rId5" Type="http://schemas.openxmlformats.org/officeDocument/2006/relationships/slideLayout" Target="../slideLayouts/slideLayout26.xml"/><Relationship Id="rId10" Type="http://schemas.openxmlformats.org/officeDocument/2006/relationships/theme" Target="../theme/theme6.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3.png"/><Relationship Id="rId5" Type="http://schemas.openxmlformats.org/officeDocument/2006/relationships/slideLayout" Target="../slideLayouts/slideLayout35.xml"/><Relationship Id="rId10" Type="http://schemas.openxmlformats.org/officeDocument/2006/relationships/theme" Target="../theme/theme7.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9.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8.png"/><Relationship Id="rId5" Type="http://schemas.openxmlformats.org/officeDocument/2006/relationships/slideLayout" Target="../slideLayouts/slideLayout44.xml"/><Relationship Id="rId10" Type="http://schemas.openxmlformats.org/officeDocument/2006/relationships/theme" Target="../theme/theme8.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9.png"/><Relationship Id="rId5" Type="http://schemas.openxmlformats.org/officeDocument/2006/relationships/slideLayout" Target="../slideLayouts/slideLayout53.xml"/><Relationship Id="rId10" Type="http://schemas.openxmlformats.org/officeDocument/2006/relationships/image" Target="../media/image8.png"/><Relationship Id="rId4" Type="http://schemas.openxmlformats.org/officeDocument/2006/relationships/slideLayout" Target="../slideLayouts/slideLayout5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charset="0"/>
                <a:ea typeface="ＭＳ Ｐゴシック" charset="-128"/>
                <a:cs typeface="+mn-cs"/>
              </a:defRPr>
            </a:lvl1pPr>
          </a:lstStyle>
          <a:p>
            <a:pPr>
              <a:defRPr/>
            </a:pPr>
            <a:fld id="{28E8DF7D-3B65-47D8-9DFB-5E6A9A9951FF}" type="datetime1">
              <a:rPr lang="en-US"/>
              <a:pPr>
                <a:defRPr/>
              </a:pPr>
              <a:t>02/04/2024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393371"/>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auto">
              <a:spcBef>
                <a:spcPts val="0"/>
              </a:spcBef>
              <a:spcAft>
                <a:spcPts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658960"/>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759250"/>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cs typeface="Cordia New"/>
            </a:endParaRPr>
          </a:p>
        </p:txBody>
      </p:sp>
      <p:pic>
        <p:nvPicPr>
          <p:cNvPr id="1028" name="Picture 3" descr="color-0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706917"/>
      </p:ext>
    </p:extLst>
  </p:cSld>
  <p:clrMap bg1="lt1" tx1="dk1" bg2="lt2" tx2="dk2" accent1="accent1" accent2="accent2" accent3="accent3" accent4="accent4" accent5="accent5" accent6="accent6" hlink="hlink" folHlink="folHlink"/>
  <p:sldLayoutIdLst>
    <p:sldLayoutId id="2147484268" r:id="rId1"/>
    <p:sldLayoutId id="2147484269"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507693"/>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B3ED2A6A-4785-4BAB-84B8-1D2798F7AA33}"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3080" name="Picture 10" descr="Unaid logo_approve.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722105014"/>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339"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pitchFamily="34" charset="0"/>
                <a:ea typeface="ＭＳ Ｐゴシック" charset="0"/>
                <a:cs typeface="Arial" pitchFamily="34" charset="0"/>
              </a:rPr>
              <a:t>www.aidsdatahub.org</a:t>
            </a:r>
            <a:endParaRPr lang="th-TH" sz="1200" kern="700" dirty="0">
              <a:solidFill>
                <a:srgbClr val="8782AF"/>
              </a:solidFill>
              <a:latin typeface="Arial" pitchFamily="34" charset="0"/>
              <a:ea typeface="ＭＳ Ｐゴシック" charset="0"/>
              <a:cs typeface="Cordia New"/>
            </a:endParaRPr>
          </a:p>
        </p:txBody>
      </p:sp>
      <p:pic>
        <p:nvPicPr>
          <p:cNvPr id="1028" name="Picture 3" descr="color-01.png"/>
          <p:cNvPicPr>
            <a:picLocks noChangeAspect="1"/>
          </p:cNvPicPr>
          <p:nvPr/>
        </p:nvPicPr>
        <p:blipFill>
          <a:blip r:embed="rId4" cstate="email">
            <a:extLst>
              <a:ext uri="{28A0092B-C50C-407E-A947-70E740481C1C}">
                <a14:useLocalDpi xmlns:a14="http://schemas.microsoft.com/office/drawing/2010/main"/>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186508"/>
      </p:ext>
    </p:extLst>
  </p:cSld>
  <p:clrMap bg1="lt1" tx1="dk1" bg2="lt2" tx2="dk2" accent1="accent1" accent2="accent2" accent3="accent3" accent4="accent4" accent5="accent5" accent6="accent6" hlink="hlink" folHlink="folHlink"/>
  <p:sldLayoutIdLst>
    <p:sldLayoutId id="2147484289" r:id="rId1"/>
    <p:sldLayoutId id="2147484290" r:id="rId2"/>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259578"/>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51DB25B-6A34-4219-8FD3-D3776827852A}"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3080" name="Picture 10" descr="Unaid logo_approve.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271226941"/>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email">
            <a:extLst>
              <a:ext uri="{28A0092B-C50C-407E-A947-70E740481C1C}">
                <a14:useLocalDpi xmlns:a14="http://schemas.microsoft.com/office/drawing/2010/main"/>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ea typeface="ＭＳ Ｐゴシック" charset="0"/>
                <a:cs typeface="Arial" pitchFamily="34" charset="0"/>
              </a:rPr>
              <a:t>Data Hub for Asia-Pacific</a:t>
            </a:r>
            <a:endParaRPr lang="th-TH" sz="2200" kern="700" dirty="0">
              <a:solidFill>
                <a:prstClr val="white"/>
              </a:solidFill>
              <a:latin typeface="Arial" pitchFamily="34" charset="0"/>
              <a:ea typeface="ＭＳ Ｐゴシック" charset="0"/>
              <a:cs typeface="Cordia New"/>
            </a:endParaRPr>
          </a:p>
        </p:txBody>
      </p:sp>
      <p:pic>
        <p:nvPicPr>
          <p:cNvPr id="2056" name="Picture 10" descr="Unaid logo_approve.png"/>
          <p:cNvPicPr>
            <a:picLocks noChangeAspect="1"/>
          </p:cNvPicPr>
          <p:nvPr/>
        </p:nvPicPr>
        <p:blipFill>
          <a:blip r:embed="rId12" cstate="email">
            <a:extLst>
              <a:ext uri="{28A0092B-C50C-407E-A947-70E740481C1C}">
                <a14:useLocalDpi xmlns:a14="http://schemas.microsoft.com/office/drawing/2010/main"/>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182283"/>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242419"/>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hyperlink" Target="http://www.aidsdatahub.org/"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chart" Target="../charts/chart15.xml"/><Relationship Id="rId4" Type="http://schemas.openxmlformats.org/officeDocument/2006/relationships/hyperlink" Target="http://www.aidsdatahub.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hyperlink" Target="http://www.aidsdatahub.org/" TargetMode="Externa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43300"/>
            <a:ext cx="9486928" cy="1357200"/>
          </a:xfrm>
        </p:spPr>
        <p:txBody>
          <a:bodyPr/>
          <a:lstStyle/>
          <a:p>
            <a:r>
              <a:rPr lang="en-US" sz="5400" dirty="0"/>
              <a:t>Young Key Populations</a:t>
            </a:r>
            <a:endParaRPr lang="en-GB" sz="5400" dirty="0"/>
          </a:p>
        </p:txBody>
      </p:sp>
      <p:sp>
        <p:nvSpPr>
          <p:cNvPr id="3" name="TextBox 2"/>
          <p:cNvSpPr txBox="1"/>
          <p:nvPr/>
        </p:nvSpPr>
        <p:spPr>
          <a:xfrm>
            <a:off x="228600" y="6019800"/>
            <a:ext cx="4038600" cy="400110"/>
          </a:xfrm>
          <a:prstGeom prst="rect">
            <a:avLst/>
          </a:prstGeom>
          <a:noFill/>
        </p:spPr>
        <p:txBody>
          <a:bodyPr wrap="square" rtlCol="0">
            <a:spAutoFit/>
          </a:bodyPr>
          <a:lstStyle/>
          <a:p>
            <a:pPr algn="r"/>
            <a:r>
              <a:rPr lang="en-US" sz="2000" b="1" dirty="0">
                <a:solidFill>
                  <a:schemeClr val="bg1"/>
                </a:solidFill>
              </a:rPr>
              <a:t>Last updated: March 2024</a:t>
            </a:r>
            <a:endParaRPr lang="en-GB" sz="2000" b="1" dirty="0">
              <a:solidFill>
                <a:schemeClr val="bg1"/>
              </a:solidFill>
            </a:endParaRPr>
          </a:p>
        </p:txBody>
      </p:sp>
    </p:spTree>
    <p:extLst>
      <p:ext uri="{BB962C8B-B14F-4D97-AF65-F5344CB8AC3E}">
        <p14:creationId xmlns:p14="http://schemas.microsoft.com/office/powerpoint/2010/main" val="3597991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3634"/>
            <a:ext cx="11658600" cy="1037400"/>
          </a:xfrm>
        </p:spPr>
        <p:txBody>
          <a:bodyPr/>
          <a:lstStyle/>
          <a:p>
            <a:r>
              <a:rPr lang="en-US" sz="3200" dirty="0"/>
              <a:t>440,000 </a:t>
            </a:r>
            <a:r>
              <a:rPr lang="en-US" dirty="0">
                <a:latin typeface="Arial" panose="020B0604020202020204" pitchFamily="34" charset="0"/>
                <a:cs typeface="Arial" panose="020B0604020202020204" pitchFamily="34" charset="0"/>
              </a:rPr>
              <a:t>young people (15-24) were living with HIV in 2022, </a:t>
            </a:r>
            <a:r>
              <a:rPr lang="en-US" sz="3200"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of people living with HIV in Asia and the Pacific </a:t>
            </a:r>
            <a:endParaRPr lang="en-GB"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C0639-E552-4989-8A7B-1969A07727D5}"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4" name="TextBox 3"/>
          <p:cNvSpPr txBox="1"/>
          <p:nvPr/>
        </p:nvSpPr>
        <p:spPr>
          <a:xfrm>
            <a:off x="3962400" y="3135868"/>
            <a:ext cx="34290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Arial" charset="0"/>
              </a:rPr>
              <a:t>320,000 young female (15-24)</a:t>
            </a:r>
            <a:endParaRPr kumimoji="0" lang="en-GB" sz="18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6" name="TextBox 5"/>
          <p:cNvSpPr txBox="1"/>
          <p:nvPr/>
        </p:nvSpPr>
        <p:spPr>
          <a:xfrm>
            <a:off x="3962400" y="4888468"/>
            <a:ext cx="34290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Arial" charset="0"/>
              </a:rPr>
              <a:t>370,000 young male (15-24)</a:t>
            </a:r>
            <a:endParaRPr kumimoji="0" lang="en-GB" sz="18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30" name="TextBox 29"/>
          <p:cNvSpPr txBox="1"/>
          <p:nvPr/>
        </p:nvSpPr>
        <p:spPr>
          <a:xfrm>
            <a:off x="2819400" y="2436203"/>
            <a:ext cx="62483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Young people living with HIV, 1990 - 2022</a:t>
            </a:r>
            <a:endParaRPr kumimoji="0" lang="en-GB"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TextBox 30"/>
          <p:cNvSpPr txBox="1"/>
          <p:nvPr/>
        </p:nvSpPr>
        <p:spPr>
          <a:xfrm>
            <a:off x="1523494" y="6648159"/>
            <a:ext cx="6588731"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9" name="Chart 8">
            <a:extLst>
              <a:ext uri="{FF2B5EF4-FFF2-40B4-BE49-F238E27FC236}">
                <a16:creationId xmlns:a16="http://schemas.microsoft.com/office/drawing/2014/main" id="{00000000-0008-0000-0300-000003000000}"/>
              </a:ext>
            </a:extLst>
          </p:cNvPr>
          <p:cNvGraphicFramePr>
            <a:graphicFrameLocks/>
          </p:cNvGraphicFramePr>
          <p:nvPr/>
        </p:nvGraphicFramePr>
        <p:xfrm>
          <a:off x="1600201" y="2822378"/>
          <a:ext cx="8915400" cy="3654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139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BFA9AC1-2C3E-48F9-B53C-A52675C7E4AF}"/>
              </a:ext>
            </a:extLst>
          </p:cNvPr>
          <p:cNvGraphicFramePr>
            <a:graphicFrameLocks/>
          </p:cNvGraphicFramePr>
          <p:nvPr/>
        </p:nvGraphicFramePr>
        <p:xfrm>
          <a:off x="152401" y="2209800"/>
          <a:ext cx="11810999" cy="457358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524000"/>
            <a:ext cx="11963400" cy="838200"/>
          </a:xfrm>
        </p:spPr>
        <p:txBody>
          <a:bodyPr>
            <a:noAutofit/>
          </a:bodyPr>
          <a:lstStyle/>
          <a:p>
            <a:r>
              <a:rPr lang="en-US" dirty="0"/>
              <a:t>Countries where HIV prevalence among young key populations (15-24 </a:t>
            </a:r>
            <a:r>
              <a:rPr lang="en-US" dirty="0" err="1"/>
              <a:t>yr</a:t>
            </a:r>
            <a:r>
              <a:rPr lang="en-US" dirty="0"/>
              <a:t>) is ≥5%, 2015-2022</a:t>
            </a:r>
            <a:endParaRPr lang="en-GB" dirty="0"/>
          </a:p>
        </p:txBody>
      </p:sp>
      <p:sp>
        <p:nvSpPr>
          <p:cNvPr id="7" name="Rectangle 6">
            <a:extLst>
              <a:ext uri="{FF2B5EF4-FFF2-40B4-BE49-F238E27FC236}">
                <a16:creationId xmlns:a16="http://schemas.microsoft.com/office/drawing/2014/main" id="{E802CB64-5ACD-4EB0-8858-56DB7EB2D40E}"/>
              </a:ext>
            </a:extLst>
          </p:cNvPr>
          <p:cNvSpPr>
            <a:spLocks noChangeArrowheads="1"/>
          </p:cNvSpPr>
          <p:nvPr/>
        </p:nvSpPr>
        <p:spPr bwMode="auto">
          <a:xfrm>
            <a:off x="-24384" y="6597469"/>
            <a:ext cx="11351390" cy="230832"/>
          </a:xfrm>
          <a:prstGeom prst="rect">
            <a:avLst/>
          </a:prstGeom>
          <a:noFill/>
          <a:ln>
            <a:noFill/>
          </a:ln>
        </p:spPr>
        <p:txBody>
          <a:bodyPr wrap="square" anchor="ct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ＭＳ 明朝" charset="-128"/>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ＭＳ 明朝" charset="-128"/>
                <a:cs typeface="Arial" pitchFamily="34" charset="0"/>
                <a:hlinkClick r:id="rId4"/>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ＭＳ 明朝" charset="-128"/>
                <a:cs typeface="Arial" pitchFamily="34" charset="0"/>
              </a:rPr>
              <a:t> based on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Global AIDS Monitoring Reporting 2023; </a:t>
            </a:r>
            <a:r>
              <a:rPr kumimoji="0" lang="en-US" sz="900" b="0" i="0" u="none" strike="noStrike" kern="0" cap="none" spc="0" normalizeH="0" baseline="0" noProof="0" dirty="0">
                <a:ln>
                  <a:noFill/>
                </a:ln>
                <a:solidFill>
                  <a:srgbClr val="000000"/>
                </a:solidFill>
                <a:effectLst/>
                <a:uLnTx/>
                <a:uFillTx/>
                <a:latin typeface="Arial" pitchFamily="34" charset="0"/>
                <a:ea typeface="ＭＳ 明朝" charset="-128"/>
                <a:cs typeface="Arial" pitchFamily="34" charset="0"/>
              </a:rPr>
              <a:t>HIV Sentinel Surveillance Surveys and Integrated Biological and </a:t>
            </a:r>
            <a:r>
              <a:rPr kumimoji="0" lang="en-US" sz="900" b="0" i="0" u="none" strike="noStrike" kern="0" cap="none" spc="0" normalizeH="0" baseline="0" noProof="0" dirty="0" err="1">
                <a:ln>
                  <a:noFill/>
                </a:ln>
                <a:solidFill>
                  <a:srgbClr val="000000"/>
                </a:solidFill>
                <a:effectLst/>
                <a:uLnTx/>
                <a:uFillTx/>
                <a:latin typeface="Arial" pitchFamily="34" charset="0"/>
                <a:ea typeface="ＭＳ 明朝" charset="-128"/>
                <a:cs typeface="Arial" pitchFamily="34" charset="0"/>
              </a:rPr>
              <a:t>Behavioural</a:t>
            </a:r>
            <a:r>
              <a:rPr kumimoji="0" lang="en-US" sz="900" b="0" i="0" u="none" strike="noStrike" kern="0" cap="none" spc="0" normalizeH="0" baseline="0" noProof="0" dirty="0">
                <a:ln>
                  <a:noFill/>
                </a:ln>
                <a:solidFill>
                  <a:srgbClr val="000000"/>
                </a:solidFill>
                <a:effectLst/>
                <a:uLnTx/>
                <a:uFillTx/>
                <a:latin typeface="Arial" pitchFamily="34" charset="0"/>
                <a:ea typeface="ＭＳ 明朝" charset="-128"/>
                <a:cs typeface="Arial" pitchFamily="34" charset="0"/>
              </a:rPr>
              <a:t> Surveys</a:t>
            </a:r>
          </a:p>
        </p:txBody>
      </p:sp>
      <p:sp>
        <p:nvSpPr>
          <p:cNvPr id="4" name="Rectangle 3">
            <a:extLst>
              <a:ext uri="{FF2B5EF4-FFF2-40B4-BE49-F238E27FC236}">
                <a16:creationId xmlns:a16="http://schemas.microsoft.com/office/drawing/2014/main" id="{3B11F068-BC1E-47E6-80EE-BF0711475213}"/>
              </a:ext>
            </a:extLst>
          </p:cNvPr>
          <p:cNvSpPr/>
          <p:nvPr/>
        </p:nvSpPr>
        <p:spPr>
          <a:xfrm>
            <a:off x="6858000" y="6050236"/>
            <a:ext cx="4876800" cy="24622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TG sample size less than 50; ** MSM age bracket is 20-24; *** TG data for Hanoi</a:t>
            </a:r>
            <a:endParaRPr kumimoji="0" lang="en-GB"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9715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825"/>
            <a:ext cx="11963400" cy="808800"/>
          </a:xfrm>
        </p:spPr>
        <p:txBody>
          <a:bodyPr/>
          <a:lstStyle/>
          <a:p>
            <a:r>
              <a:rPr lang="en-US" dirty="0"/>
              <a:t>HIV prevalence among sex workers by age group, countries where data is available, 2016-2022</a:t>
            </a:r>
            <a:endParaRPr lang="en-GB" dirty="0"/>
          </a:p>
        </p:txBody>
      </p:sp>
      <p:sp>
        <p:nvSpPr>
          <p:cNvPr id="5" name="Slide Number Placeholder 4"/>
          <p:cNvSpPr>
            <a:spLocks noGrp="1"/>
          </p:cNvSpPr>
          <p:nvPr>
            <p:ph type="sldNum" sz="quarter" idx="15"/>
          </p:nvPr>
        </p:nvSpPr>
        <p:spPr/>
        <p:txBody>
          <a:bodyPr/>
          <a:lstStyle/>
          <a:p>
            <a:pPr>
              <a:defRPr/>
            </a:pPr>
            <a:fld id="{5C997690-538C-459A-B78B-6DDEECAB5D02}" type="slidenum">
              <a:rPr lang="th-TH" smtClean="0">
                <a:solidFill>
                  <a:prstClr val="black">
                    <a:tint val="75000"/>
                  </a:prstClr>
                </a:solidFill>
              </a:rPr>
              <a:pPr>
                <a:defRPr/>
              </a:pPr>
              <a:t>12</a:t>
            </a:fld>
            <a:endParaRPr lang="th-TH">
              <a:solidFill>
                <a:prstClr val="black">
                  <a:tint val="75000"/>
                </a:prstClr>
              </a:solidFill>
            </a:endParaRPr>
          </a:p>
        </p:txBody>
      </p:sp>
      <p:sp>
        <p:nvSpPr>
          <p:cNvPr id="14" name="Rectangle 6">
            <a:extLst>
              <a:ext uri="{FF2B5EF4-FFF2-40B4-BE49-F238E27FC236}">
                <a16:creationId xmlns:a16="http://schemas.microsoft.com/office/drawing/2014/main" id="{1BB4BFDF-785E-4272-A078-C14DD4D86409}"/>
              </a:ext>
            </a:extLst>
          </p:cNvPr>
          <p:cNvSpPr>
            <a:spLocks noChangeArrowheads="1"/>
          </p:cNvSpPr>
          <p:nvPr/>
        </p:nvSpPr>
        <p:spPr bwMode="auto">
          <a:xfrm>
            <a:off x="0" y="6614061"/>
            <a:ext cx="111252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and Global AIDS Monitoring (GAM) reporting</a:t>
            </a:r>
          </a:p>
        </p:txBody>
      </p:sp>
      <p:graphicFrame>
        <p:nvGraphicFramePr>
          <p:cNvPr id="3" name="Chart 2">
            <a:extLst>
              <a:ext uri="{FF2B5EF4-FFF2-40B4-BE49-F238E27FC236}">
                <a16:creationId xmlns:a16="http://schemas.microsoft.com/office/drawing/2014/main" id="{F75CFDDC-6CF5-4123-8CFE-A4E588D7B9B6}"/>
              </a:ext>
            </a:extLst>
          </p:cNvPr>
          <p:cNvGraphicFramePr>
            <a:graphicFrameLocks/>
          </p:cNvGraphicFramePr>
          <p:nvPr>
            <p:extLst>
              <p:ext uri="{D42A27DB-BD31-4B8C-83A1-F6EECF244321}">
                <p14:modId xmlns:p14="http://schemas.microsoft.com/office/powerpoint/2010/main" val="605073241"/>
              </p:ext>
            </p:extLst>
          </p:nvPr>
        </p:nvGraphicFramePr>
        <p:xfrm>
          <a:off x="228600" y="2589747"/>
          <a:ext cx="11658600" cy="35393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404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77200"/>
            <a:ext cx="11734800" cy="504000"/>
          </a:xfrm>
        </p:spPr>
        <p:txBody>
          <a:bodyPr/>
          <a:lstStyle/>
          <a:p>
            <a:r>
              <a:rPr lang="en-US" dirty="0"/>
              <a:t>HIV prevalence among men who have sex with men by age group, countries where data is available, 2015-2022</a:t>
            </a:r>
            <a:endParaRPr lang="en-GB" dirty="0"/>
          </a:p>
        </p:txBody>
      </p:sp>
      <p:sp>
        <p:nvSpPr>
          <p:cNvPr id="5" name="Slide Number Placeholder 4"/>
          <p:cNvSpPr>
            <a:spLocks noGrp="1"/>
          </p:cNvSpPr>
          <p:nvPr>
            <p:ph type="sldNum" sz="quarter" idx="15"/>
          </p:nvPr>
        </p:nvSpPr>
        <p:spPr/>
        <p:txBody>
          <a:bodyPr/>
          <a:lstStyle/>
          <a:p>
            <a:pPr>
              <a:defRPr/>
            </a:pPr>
            <a:fld id="{5C997690-538C-459A-B78B-6DDEECAB5D02}" type="slidenum">
              <a:rPr lang="th-TH" smtClean="0">
                <a:solidFill>
                  <a:prstClr val="black">
                    <a:tint val="75000"/>
                  </a:prstClr>
                </a:solidFill>
              </a:rPr>
              <a:pPr>
                <a:defRPr/>
              </a:pPr>
              <a:t>13</a:t>
            </a:fld>
            <a:endParaRPr lang="th-TH">
              <a:solidFill>
                <a:prstClr val="black">
                  <a:tint val="75000"/>
                </a:prstClr>
              </a:solidFill>
            </a:endParaRPr>
          </a:p>
        </p:txBody>
      </p:sp>
      <p:sp>
        <p:nvSpPr>
          <p:cNvPr id="15" name="Rectangle 14"/>
          <p:cNvSpPr/>
          <p:nvPr/>
        </p:nvSpPr>
        <p:spPr>
          <a:xfrm>
            <a:off x="9726780" y="6080940"/>
            <a:ext cx="1338680" cy="276999"/>
          </a:xfrm>
          <a:prstGeom prst="rect">
            <a:avLst/>
          </a:prstGeom>
          <a:ln>
            <a:noFill/>
            <a:prstDash val="sysDot"/>
          </a:ln>
        </p:spPr>
        <p:txBody>
          <a:bodyPr wrap="square">
            <a:spAutoFit/>
          </a:bodyPr>
          <a:lstStyle/>
          <a:p>
            <a:r>
              <a:rPr lang="en-US" sz="1200" dirty="0"/>
              <a:t>* Kathmandu</a:t>
            </a:r>
            <a:endParaRPr lang="en-GB" sz="1200" dirty="0"/>
          </a:p>
        </p:txBody>
      </p:sp>
      <p:sp>
        <p:nvSpPr>
          <p:cNvPr id="16" name="Rectangle 6">
            <a:extLst>
              <a:ext uri="{FF2B5EF4-FFF2-40B4-BE49-F238E27FC236}">
                <a16:creationId xmlns:a16="http://schemas.microsoft.com/office/drawing/2014/main" id="{FFB25411-27F7-4C18-8B30-C0499A5A75AF}"/>
              </a:ext>
            </a:extLst>
          </p:cNvPr>
          <p:cNvSpPr>
            <a:spLocks noChangeArrowheads="1"/>
          </p:cNvSpPr>
          <p:nvPr/>
        </p:nvSpPr>
        <p:spPr bwMode="auto">
          <a:xfrm>
            <a:off x="152400" y="6546250"/>
            <a:ext cx="112776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Global AIDS Response Progress Reporting; Global AIDS Monitoring (GAM) reporting</a:t>
            </a:r>
          </a:p>
        </p:txBody>
      </p:sp>
      <p:graphicFrame>
        <p:nvGraphicFramePr>
          <p:cNvPr id="3" name="Chart 2">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2504598570"/>
              </p:ext>
            </p:extLst>
          </p:nvPr>
        </p:nvGraphicFramePr>
        <p:xfrm>
          <a:off x="76200" y="2169512"/>
          <a:ext cx="11582399" cy="4188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347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7020"/>
            <a:ext cx="11963400" cy="790588"/>
          </a:xfrm>
        </p:spPr>
        <p:txBody>
          <a:bodyPr/>
          <a:lstStyle/>
          <a:p>
            <a:r>
              <a:rPr lang="en-US" dirty="0"/>
              <a:t>HIV prevalence among transgender people by age group, countries where data is available, 2015 - 2022</a:t>
            </a:r>
            <a:endParaRPr lang="en-GB" dirty="0"/>
          </a:p>
        </p:txBody>
      </p:sp>
      <p:sp>
        <p:nvSpPr>
          <p:cNvPr id="10" name="Rectangle 6">
            <a:extLst>
              <a:ext uri="{FF2B5EF4-FFF2-40B4-BE49-F238E27FC236}">
                <a16:creationId xmlns:a16="http://schemas.microsoft.com/office/drawing/2014/main" id="{A66762C5-2025-4613-83A4-4019683E69A5}"/>
              </a:ext>
            </a:extLst>
          </p:cNvPr>
          <p:cNvSpPr>
            <a:spLocks noChangeArrowheads="1"/>
          </p:cNvSpPr>
          <p:nvPr/>
        </p:nvSpPr>
        <p:spPr bwMode="auto">
          <a:xfrm>
            <a:off x="0" y="6627168"/>
            <a:ext cx="112014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and Global AIDS Monitoring (GAM) reporting</a:t>
            </a:r>
          </a:p>
        </p:txBody>
      </p:sp>
      <p:graphicFrame>
        <p:nvGraphicFramePr>
          <p:cNvPr id="3" name="Chart 2">
            <a:extLst>
              <a:ext uri="{FF2B5EF4-FFF2-40B4-BE49-F238E27FC236}">
                <a16:creationId xmlns:a16="http://schemas.microsoft.com/office/drawing/2014/main" id="{96C21DFA-51FD-402D-A8DC-B448B9056C8B}"/>
              </a:ext>
            </a:extLst>
          </p:cNvPr>
          <p:cNvGraphicFramePr>
            <a:graphicFrameLocks/>
          </p:cNvGraphicFramePr>
          <p:nvPr>
            <p:extLst>
              <p:ext uri="{D42A27DB-BD31-4B8C-83A1-F6EECF244321}">
                <p14:modId xmlns:p14="http://schemas.microsoft.com/office/powerpoint/2010/main" val="2448852429"/>
              </p:ext>
            </p:extLst>
          </p:nvPr>
        </p:nvGraphicFramePr>
        <p:xfrm>
          <a:off x="457200" y="2701236"/>
          <a:ext cx="11201400" cy="3498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447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811000" cy="838200"/>
          </a:xfrm>
        </p:spPr>
        <p:txBody>
          <a:bodyPr/>
          <a:lstStyle/>
          <a:p>
            <a:r>
              <a:rPr lang="en-US" dirty="0"/>
              <a:t>HIV prevalence among people who inject drugs by age group, countries where data is available, 2015 - 2022</a:t>
            </a:r>
          </a:p>
        </p:txBody>
      </p:sp>
      <p:sp>
        <p:nvSpPr>
          <p:cNvPr id="14" name="Rectangle 6">
            <a:extLst>
              <a:ext uri="{FF2B5EF4-FFF2-40B4-BE49-F238E27FC236}">
                <a16:creationId xmlns:a16="http://schemas.microsoft.com/office/drawing/2014/main" id="{962D080C-E13B-4B11-9266-F6F16057AB68}"/>
              </a:ext>
            </a:extLst>
          </p:cNvPr>
          <p:cNvSpPr>
            <a:spLocks noChangeArrowheads="1"/>
          </p:cNvSpPr>
          <p:nvPr/>
        </p:nvSpPr>
        <p:spPr bwMode="auto">
          <a:xfrm>
            <a:off x="0" y="6627168"/>
            <a:ext cx="114300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3"/>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and Global AIDS Monitoring (GAM) reporting</a:t>
            </a:r>
          </a:p>
        </p:txBody>
      </p:sp>
      <p:graphicFrame>
        <p:nvGraphicFramePr>
          <p:cNvPr id="4" name="Chart 3">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206656373"/>
              </p:ext>
            </p:extLst>
          </p:nvPr>
        </p:nvGraphicFramePr>
        <p:xfrm>
          <a:off x="304800" y="2662362"/>
          <a:ext cx="11506200" cy="35884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298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6619-A407-4B70-93EF-983EA279B98B}"/>
              </a:ext>
            </a:extLst>
          </p:cNvPr>
          <p:cNvSpPr>
            <a:spLocks noGrp="1"/>
          </p:cNvSpPr>
          <p:nvPr>
            <p:ph type="title"/>
          </p:nvPr>
        </p:nvSpPr>
        <p:spPr>
          <a:prstGeom prst="rect">
            <a:avLst/>
          </a:prstGeom>
        </p:spPr>
        <p:txBody>
          <a:bodyPr>
            <a:noAutofit/>
          </a:bodyPr>
          <a:lstStyle/>
          <a:p>
            <a:r>
              <a:rPr lang="en-US" dirty="0"/>
              <a:t>Rising HIV infections among young MSM (15-24 years), select countries where trend data are available, 2011-2022</a:t>
            </a:r>
          </a:p>
        </p:txBody>
      </p:sp>
      <p:pic>
        <p:nvPicPr>
          <p:cNvPr id="3" name="Picture 2">
            <a:extLst>
              <a:ext uri="{FF2B5EF4-FFF2-40B4-BE49-F238E27FC236}">
                <a16:creationId xmlns:a16="http://schemas.microsoft.com/office/drawing/2014/main" id="{CF30A720-5EB1-880F-3553-AC2F28F32BC0}"/>
              </a:ext>
            </a:extLst>
          </p:cNvPr>
          <p:cNvPicPr>
            <a:picLocks noChangeAspect="1"/>
          </p:cNvPicPr>
          <p:nvPr/>
        </p:nvPicPr>
        <p:blipFill>
          <a:blip r:embed="rId3"/>
          <a:stretch>
            <a:fillRect/>
          </a:stretch>
        </p:blipFill>
        <p:spPr>
          <a:xfrm>
            <a:off x="2057400" y="2743200"/>
            <a:ext cx="8499061" cy="3048000"/>
          </a:xfrm>
          <a:prstGeom prst="rect">
            <a:avLst/>
          </a:prstGeom>
        </p:spPr>
      </p:pic>
      <p:sp>
        <p:nvSpPr>
          <p:cNvPr id="6" name="TextBox 5">
            <a:extLst>
              <a:ext uri="{FF2B5EF4-FFF2-40B4-BE49-F238E27FC236}">
                <a16:creationId xmlns:a16="http://schemas.microsoft.com/office/drawing/2014/main" id="{37CF7115-B019-8330-0919-5A80934CF397}"/>
              </a:ext>
            </a:extLst>
          </p:cNvPr>
          <p:cNvSpPr txBox="1"/>
          <p:nvPr/>
        </p:nvSpPr>
        <p:spPr>
          <a:xfrm>
            <a:off x="0" y="6627951"/>
            <a:ext cx="11592000" cy="215444"/>
          </a:xfrm>
          <a:prstGeom prst="rect">
            <a:avLst/>
          </a:prstGeom>
          <a:noFill/>
        </p:spPr>
        <p:txBody>
          <a:bodyPr wrap="square" rtlCol="0">
            <a:spAutoFit/>
          </a:bodyPr>
          <a:lstStyle/>
          <a:p>
            <a:pPr fontAlgn="auto">
              <a:spcBef>
                <a:spcPts val="0"/>
              </a:spcBef>
              <a:spcAft>
                <a:spcPts val="0"/>
              </a:spcAft>
              <a:defRPr/>
            </a:pPr>
            <a:r>
              <a:rPr lang="en-US" sz="800" dirty="0">
                <a:solidFill>
                  <a:prstClr val="black"/>
                </a:solidFill>
                <a:latin typeface="Arial" panose="020B0604020202020204" pitchFamily="34" charset="0"/>
                <a:cs typeface="Arial" panose="020B0604020202020204" pitchFamily="34" charset="0"/>
              </a:rPr>
              <a:t>Source: Prepared by </a:t>
            </a:r>
            <a:r>
              <a:rPr lang="en-US" sz="800" dirty="0">
                <a:solidFill>
                  <a:prstClr val="black"/>
                </a:solidFill>
                <a:latin typeface="Arial" panose="020B0604020202020204" pitchFamily="34" charset="0"/>
                <a:cs typeface="Arial" panose="020B0604020202020204" pitchFamily="34" charset="0"/>
                <a:hlinkClick r:id="rId4"/>
              </a:rPr>
              <a:t>www.aidsdatahub.org</a:t>
            </a:r>
            <a:r>
              <a:rPr lang="en-US" sz="800" dirty="0">
                <a:solidFill>
                  <a:prstClr val="black"/>
                </a:solidFill>
                <a:latin typeface="Arial" panose="020B0604020202020204" pitchFamily="34" charset="0"/>
                <a:cs typeface="Arial" panose="020B0604020202020204" pitchFamily="34" charset="0"/>
              </a:rPr>
              <a:t> based on Integrated Biological and </a:t>
            </a:r>
            <a:r>
              <a:rPr lang="en-US" sz="800" dirty="0" err="1">
                <a:solidFill>
                  <a:prstClr val="black"/>
                </a:solidFill>
                <a:latin typeface="Arial" panose="020B0604020202020204" pitchFamily="34" charset="0"/>
                <a:cs typeface="Arial" panose="020B0604020202020204" pitchFamily="34" charset="0"/>
              </a:rPr>
              <a:t>Behavioural</a:t>
            </a:r>
            <a:r>
              <a:rPr lang="en-US" sz="800" dirty="0">
                <a:solidFill>
                  <a:prstClr val="black"/>
                </a:solidFill>
                <a:latin typeface="Arial" panose="020B0604020202020204" pitchFamily="34" charset="0"/>
                <a:cs typeface="Arial" panose="020B0604020202020204" pitchFamily="34" charset="0"/>
              </a:rPr>
              <a:t> Surveys, and UNAIDS 2023 HIV Estimates</a:t>
            </a:r>
          </a:p>
        </p:txBody>
      </p:sp>
    </p:spTree>
    <p:extLst>
      <p:ext uri="{BB962C8B-B14F-4D97-AF65-F5344CB8AC3E}">
        <p14:creationId xmlns:p14="http://schemas.microsoft.com/office/powerpoint/2010/main" val="2649258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136950153"/>
              </p:ext>
            </p:extLst>
          </p:nvPr>
        </p:nvGraphicFramePr>
        <p:xfrm>
          <a:off x="407368" y="1762479"/>
          <a:ext cx="5328592" cy="28250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8801" y="6150114"/>
            <a:ext cx="5617159" cy="584775"/>
          </a:xfrm>
          <a:prstGeom prst="rect">
            <a:avLst/>
          </a:prstGeom>
          <a:noFill/>
        </p:spPr>
        <p:txBody>
          <a:bodyPr wrap="square" rtlCol="0">
            <a:spAutoFit/>
          </a:bodyPr>
          <a:lstStyle/>
          <a:p>
            <a:pPr fontAlgn="auto">
              <a:spcBef>
                <a:spcPts val="0"/>
              </a:spcBef>
              <a:spcAft>
                <a:spcPts val="0"/>
              </a:spcAft>
            </a:pPr>
            <a:r>
              <a:rPr lang="en-US" sz="800" dirty="0">
                <a:solidFill>
                  <a:prstClr val="black"/>
                </a:solidFill>
                <a:latin typeface="Arial" panose="020B0604020202020204" pitchFamily="34" charset="0"/>
                <a:cs typeface="Arial" panose="020B0604020202020204" pitchFamily="34" charset="0"/>
              </a:rPr>
              <a:t>Source: Prepared by </a:t>
            </a:r>
            <a:r>
              <a:rPr lang="en-US" sz="800" dirty="0">
                <a:solidFill>
                  <a:prstClr val="black"/>
                </a:solidFill>
                <a:latin typeface="Arial" panose="020B0604020202020204" pitchFamily="34" charset="0"/>
                <a:cs typeface="Arial" panose="020B0604020202020204" pitchFamily="34" charset="0"/>
                <a:hlinkClick r:id="rId4"/>
              </a:rPr>
              <a:t>www.aidsdatahub.org</a:t>
            </a:r>
            <a:r>
              <a:rPr lang="en-US" sz="800" dirty="0">
                <a:solidFill>
                  <a:prstClr val="black"/>
                </a:solidFill>
                <a:latin typeface="Arial" panose="020B0604020202020204" pitchFamily="34" charset="0"/>
                <a:cs typeface="Arial" panose="020B0604020202020204" pitchFamily="34" charset="0"/>
              </a:rPr>
              <a:t> based on Dong Z, Xu J, Zhang H, Dou Z, Mi G, et al. (2014) HIV Incidence and Risk Factors in Chinese Young Men Who Have Sex with Men—A Prospective Cohort Study. </a:t>
            </a:r>
            <a:r>
              <a:rPr lang="en-US" sz="800" dirty="0" err="1">
                <a:solidFill>
                  <a:prstClr val="black"/>
                </a:solidFill>
                <a:latin typeface="Arial" panose="020B0604020202020204" pitchFamily="34" charset="0"/>
                <a:cs typeface="Arial" panose="020B0604020202020204" pitchFamily="34" charset="0"/>
              </a:rPr>
              <a:t>PLoS</a:t>
            </a:r>
            <a:r>
              <a:rPr lang="en-US" sz="800" dirty="0">
                <a:solidFill>
                  <a:prstClr val="black"/>
                </a:solidFill>
                <a:latin typeface="Arial" panose="020B0604020202020204" pitchFamily="34" charset="0"/>
                <a:cs typeface="Arial" panose="020B0604020202020204" pitchFamily="34" charset="0"/>
              </a:rPr>
              <a:t> ONE 9(5); van </a:t>
            </a:r>
            <a:r>
              <a:rPr lang="en-US" sz="800" dirty="0" err="1">
                <a:solidFill>
                  <a:prstClr val="black"/>
                </a:solidFill>
                <a:latin typeface="Arial" panose="020B0604020202020204" pitchFamily="34" charset="0"/>
                <a:cs typeface="Arial" panose="020B0604020202020204" pitchFamily="34" charset="0"/>
              </a:rPr>
              <a:t>Griensven</a:t>
            </a:r>
            <a:r>
              <a:rPr lang="en-US" sz="800" dirty="0">
                <a:solidFill>
                  <a:prstClr val="black"/>
                </a:solidFill>
                <a:latin typeface="Arial" panose="020B0604020202020204" pitchFamily="34" charset="0"/>
                <a:cs typeface="Arial" panose="020B0604020202020204" pitchFamily="34" charset="0"/>
              </a:rPr>
              <a:t>, F., </a:t>
            </a:r>
            <a:r>
              <a:rPr lang="en-US" sz="800" dirty="0" err="1">
                <a:solidFill>
                  <a:prstClr val="black"/>
                </a:solidFill>
                <a:latin typeface="Arial" panose="020B0604020202020204" pitchFamily="34" charset="0"/>
                <a:cs typeface="Arial" panose="020B0604020202020204" pitchFamily="34" charset="0"/>
              </a:rPr>
              <a:t>Thienkrua</a:t>
            </a:r>
            <a:r>
              <a:rPr lang="en-US" sz="800" dirty="0">
                <a:solidFill>
                  <a:prstClr val="black"/>
                </a:solidFill>
                <a:latin typeface="Arial" panose="020B0604020202020204" pitchFamily="34" charset="0"/>
                <a:cs typeface="Arial" panose="020B0604020202020204" pitchFamily="34" charset="0"/>
              </a:rPr>
              <a:t>, W., </a:t>
            </a:r>
            <a:r>
              <a:rPr lang="en-US" sz="800" dirty="0" err="1">
                <a:solidFill>
                  <a:prstClr val="black"/>
                </a:solidFill>
                <a:latin typeface="Arial" panose="020B0604020202020204" pitchFamily="34" charset="0"/>
                <a:cs typeface="Arial" panose="020B0604020202020204" pitchFamily="34" charset="0"/>
              </a:rPr>
              <a:t>McNicholl</a:t>
            </a:r>
            <a:r>
              <a:rPr lang="en-US" sz="800" dirty="0">
                <a:solidFill>
                  <a:prstClr val="black"/>
                </a:solidFill>
                <a:latin typeface="Arial" panose="020B0604020202020204" pitchFamily="34" charset="0"/>
                <a:cs typeface="Arial" panose="020B0604020202020204" pitchFamily="34" charset="0"/>
              </a:rPr>
              <a:t>, J., et al. (2013). Evidence of an explosive epidemic of HIV infection in a cohort of men who have sex with men in Thailand. AIDS, 27(5), 825-832.</a:t>
            </a:r>
            <a:endParaRPr lang="en-GB" sz="8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6350158" y="2395451"/>
            <a:ext cx="3786336" cy="1754326"/>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ü"/>
            </a:pPr>
            <a:r>
              <a:rPr lang="en-US" dirty="0">
                <a:solidFill>
                  <a:srgbClr val="00AEEF"/>
                </a:solidFill>
                <a:latin typeface="Arial" panose="020B0604020202020204" pitchFamily="34" charset="0"/>
                <a:cs typeface="Arial" panose="020B0604020202020204" pitchFamily="34" charset="0"/>
              </a:rPr>
              <a:t>High incidence in </a:t>
            </a:r>
            <a:r>
              <a:rPr lang="en-US" u="sng" dirty="0">
                <a:solidFill>
                  <a:srgbClr val="00AEEF"/>
                </a:solidFill>
                <a:latin typeface="Arial" panose="020B0604020202020204" pitchFamily="34" charset="0"/>
                <a:cs typeface="Arial" panose="020B0604020202020204" pitchFamily="34" charset="0"/>
              </a:rPr>
              <a:t>urban areas, younger MSM</a:t>
            </a:r>
          </a:p>
          <a:p>
            <a:pPr fontAlgn="auto">
              <a:spcBef>
                <a:spcPts val="0"/>
              </a:spcBef>
              <a:spcAft>
                <a:spcPts val="0"/>
              </a:spcAft>
            </a:pPr>
            <a:endParaRPr lang="en-US" dirty="0">
              <a:solidFill>
                <a:srgbClr val="00AEEF"/>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Wingdings" panose="05000000000000000000" pitchFamily="2" charset="2"/>
              <a:buChar char="ü"/>
            </a:pPr>
            <a:r>
              <a:rPr lang="en-US" dirty="0">
                <a:solidFill>
                  <a:srgbClr val="00AEEF"/>
                </a:solidFill>
                <a:latin typeface="Arial" panose="020B0604020202020204" pitchFamily="34" charset="0"/>
                <a:cs typeface="Arial" panose="020B0604020202020204" pitchFamily="34" charset="0"/>
              </a:rPr>
              <a:t>Association: low HIV knowledge and syphilis infection</a:t>
            </a:r>
          </a:p>
          <a:p>
            <a:pPr marL="285750" indent="-285750" fontAlgn="auto">
              <a:spcBef>
                <a:spcPts val="0"/>
              </a:spcBef>
              <a:spcAft>
                <a:spcPts val="0"/>
              </a:spcAft>
              <a:buFont typeface="Wingdings" panose="05000000000000000000" pitchFamily="2" charset="2"/>
              <a:buChar char="ü"/>
            </a:pPr>
            <a:endParaRPr lang="en-GB" dirty="0">
              <a:solidFill>
                <a:srgbClr val="00AEEF"/>
              </a:solidFill>
              <a:latin typeface="Arial" panose="020B0604020202020204" pitchFamily="34" charset="0"/>
              <a:cs typeface="Arial" panose="020B0604020202020204" pitchFamily="34" charset="0"/>
            </a:endParaRPr>
          </a:p>
        </p:txBody>
      </p:sp>
      <p:sp>
        <p:nvSpPr>
          <p:cNvPr id="8" name="Right Arrow 7"/>
          <p:cNvSpPr/>
          <p:nvPr/>
        </p:nvSpPr>
        <p:spPr>
          <a:xfrm>
            <a:off x="5810606" y="2958181"/>
            <a:ext cx="576000" cy="360000"/>
          </a:xfrm>
          <a:prstGeom prst="rightArrow">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9" name="Right Arrow 8"/>
          <p:cNvSpPr/>
          <p:nvPr/>
        </p:nvSpPr>
        <p:spPr>
          <a:xfrm rot="10800000">
            <a:off x="5231968" y="5157231"/>
            <a:ext cx="576000" cy="360000"/>
          </a:xfrm>
          <a:prstGeom prst="right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800000"/>
              </a:solidFill>
            </a:endParaRPr>
          </a:p>
        </p:txBody>
      </p:sp>
      <p:sp>
        <p:nvSpPr>
          <p:cNvPr id="10" name="TextBox 9"/>
          <p:cNvSpPr txBox="1"/>
          <p:nvPr/>
        </p:nvSpPr>
        <p:spPr>
          <a:xfrm>
            <a:off x="1703513" y="4615968"/>
            <a:ext cx="3720259" cy="1477328"/>
          </a:xfrm>
          <a:prstGeom prst="rect">
            <a:avLst/>
          </a:prstGeom>
          <a:noFill/>
        </p:spPr>
        <p:txBody>
          <a:bodyPr wrap="square" rtlCol="0">
            <a:spAutoFit/>
          </a:bodyPr>
          <a:lstStyle/>
          <a:p>
            <a:pPr fontAlgn="auto">
              <a:spcBef>
                <a:spcPts val="0"/>
              </a:spcBef>
              <a:spcAft>
                <a:spcPts val="0"/>
              </a:spcAft>
            </a:pPr>
            <a:r>
              <a:rPr lang="en-US" dirty="0">
                <a:solidFill>
                  <a:srgbClr val="800000"/>
                </a:solidFill>
                <a:latin typeface="Arial" panose="020B0604020202020204" pitchFamily="34" charset="0"/>
                <a:cs typeface="Arial" panose="020B0604020202020204" pitchFamily="34" charset="0"/>
              </a:rPr>
              <a:t>Association: </a:t>
            </a:r>
            <a:r>
              <a:rPr lang="en-US" u="sng" dirty="0">
                <a:solidFill>
                  <a:srgbClr val="800000"/>
                </a:solidFill>
                <a:latin typeface="Arial" panose="020B0604020202020204" pitchFamily="34" charset="0"/>
                <a:cs typeface="Arial" panose="020B0604020202020204" pitchFamily="34" charset="0"/>
              </a:rPr>
              <a:t>younger age</a:t>
            </a:r>
            <a:r>
              <a:rPr lang="en-US" dirty="0">
                <a:solidFill>
                  <a:srgbClr val="800000"/>
                </a:solidFill>
                <a:latin typeface="Arial" panose="020B0604020202020204" pitchFamily="34" charset="0"/>
                <a:cs typeface="Arial" panose="020B0604020202020204" pitchFamily="34" charset="0"/>
              </a:rPr>
              <a:t>, drug use for sexual pleasure, inconsistent condom use, receptive anal intercourse, group sex, herpes and syphilis infection</a:t>
            </a:r>
            <a:endParaRPr lang="en-GB" dirty="0">
              <a:solidFill>
                <a:srgbClr val="800000"/>
              </a:solidFill>
              <a:latin typeface="Arial" panose="020B0604020202020204" pitchFamily="34" charset="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857984812"/>
              </p:ext>
            </p:extLst>
          </p:nvPr>
        </p:nvGraphicFramePr>
        <p:xfrm>
          <a:off x="5951984" y="4005064"/>
          <a:ext cx="5328592"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le 1"/>
          <p:cNvSpPr txBox="1">
            <a:spLocks/>
          </p:cNvSpPr>
          <p:nvPr/>
        </p:nvSpPr>
        <p:spPr>
          <a:xfrm>
            <a:off x="228600" y="1282731"/>
            <a:ext cx="8229600" cy="662886"/>
          </a:xfrm>
          <a:prstGeom prst="rect">
            <a:avLst/>
          </a:prstGeom>
        </p:spPr>
        <p:txBody>
          <a:bodyPr>
            <a:noAutofit/>
          </a:bodyPr>
          <a:lstStyle>
            <a:lvl1pPr eaLnBrk="0" hangingPunct="0">
              <a:defRPr sz="2400" b="1">
                <a:solidFill>
                  <a:srgbClr val="C00000"/>
                </a:solidFill>
                <a:latin typeface="+mj-lt"/>
                <a:ea typeface="+mj-ea"/>
                <a:cs typeface="+mj-cs"/>
              </a:defRPr>
            </a:lvl1pPr>
            <a:lvl2pPr algn="ctr" eaLnBrk="0" hangingPunct="0">
              <a:defRPr sz="4400">
                <a:cs typeface="Cordia New" pitchFamily="34" charset="-34"/>
              </a:defRPr>
            </a:lvl2pPr>
            <a:lvl3pPr algn="ctr" eaLnBrk="0" hangingPunct="0">
              <a:defRPr sz="4400">
                <a:cs typeface="Cordia New" pitchFamily="34" charset="-34"/>
              </a:defRPr>
            </a:lvl3pPr>
            <a:lvl4pPr algn="ctr" eaLnBrk="0" hangingPunct="0">
              <a:defRPr sz="4400">
                <a:cs typeface="Cordia New" pitchFamily="34" charset="-34"/>
              </a:defRPr>
            </a:lvl4pPr>
            <a:lvl5pPr algn="ctr" eaLnBrk="0" hangingPunct="0">
              <a:defRPr sz="4400">
                <a:cs typeface="Cordia New" pitchFamily="34" charset="-34"/>
              </a:defRPr>
            </a:lvl5pPr>
            <a:lvl6pPr marL="457200" algn="ctr" fontAlgn="base">
              <a:spcBef>
                <a:spcPct val="0"/>
              </a:spcBef>
              <a:spcAft>
                <a:spcPct val="0"/>
              </a:spcAft>
              <a:defRPr sz="4400">
                <a:cs typeface="Cordia New" pitchFamily="34" charset="-34"/>
              </a:defRPr>
            </a:lvl6pPr>
            <a:lvl7pPr marL="914400" algn="ctr" fontAlgn="base">
              <a:spcBef>
                <a:spcPct val="0"/>
              </a:spcBef>
              <a:spcAft>
                <a:spcPct val="0"/>
              </a:spcAft>
              <a:defRPr sz="4400">
                <a:cs typeface="Cordia New" pitchFamily="34" charset="-34"/>
              </a:defRPr>
            </a:lvl7pPr>
            <a:lvl8pPr marL="1371600" algn="ctr" fontAlgn="base">
              <a:spcBef>
                <a:spcPct val="0"/>
              </a:spcBef>
              <a:spcAft>
                <a:spcPct val="0"/>
              </a:spcAft>
              <a:defRPr sz="4400">
                <a:cs typeface="Cordia New" pitchFamily="34" charset="-34"/>
              </a:defRPr>
            </a:lvl8pPr>
            <a:lvl9pPr marL="1828800" algn="ctr" fontAlgn="base">
              <a:spcBef>
                <a:spcPct val="0"/>
              </a:spcBef>
              <a:spcAft>
                <a:spcPct val="0"/>
              </a:spcAft>
              <a:defRPr sz="4400">
                <a:cs typeface="Cordia New" pitchFamily="34" charset="-34"/>
              </a:defRPr>
            </a:lvl9pPr>
          </a:lstStyle>
          <a:p>
            <a:r>
              <a:rPr lang="en-US" dirty="0"/>
              <a:t>HIV incidence among young MSM in urban areas</a:t>
            </a:r>
            <a:endParaRPr lang="en-GB" dirty="0"/>
          </a:p>
        </p:txBody>
      </p:sp>
    </p:spTree>
    <p:extLst>
      <p:ext uri="{BB962C8B-B14F-4D97-AF65-F5344CB8AC3E}">
        <p14:creationId xmlns:p14="http://schemas.microsoft.com/office/powerpoint/2010/main" val="295068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en-US" altLang="zh-CN" sz="5400" dirty="0">
                <a:cs typeface="Cordia New" pitchFamily="34" charset="-34"/>
              </a:rPr>
            </a:b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1682626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583438" y="1788225"/>
            <a:ext cx="9084562" cy="4788000"/>
            <a:chOff x="35625" y="1447800"/>
            <a:chExt cx="9084562" cy="5012129"/>
          </a:xfrm>
        </p:grpSpPr>
        <p:sp>
          <p:nvSpPr>
            <p:cNvPr id="4" name="Rounded Rectangle 3"/>
            <p:cNvSpPr/>
            <p:nvPr/>
          </p:nvSpPr>
          <p:spPr>
            <a:xfrm>
              <a:off x="102464" y="5959867"/>
              <a:ext cx="5004000" cy="500062"/>
            </a:xfrm>
            <a:prstGeom prst="roundRect">
              <a:avLst/>
            </a:prstGeom>
            <a:solidFill>
              <a:srgbClr val="F15B40">
                <a:alpha val="10000"/>
              </a:srgbClr>
            </a:solidFill>
            <a:ln w="9525">
              <a:solidFill>
                <a:srgbClr val="F15B4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500" b="1" dirty="0">
                  <a:solidFill>
                    <a:srgbClr val="FF0000"/>
                  </a:solidFill>
                  <a:latin typeface="Arial" pitchFamily="34" charset="0"/>
                  <a:cs typeface="Arial" pitchFamily="34" charset="0"/>
                </a:rPr>
                <a:t>10%</a:t>
              </a:r>
              <a:r>
                <a:rPr lang="en-US" sz="1500" dirty="0">
                  <a:solidFill>
                    <a:prstClr val="black"/>
                  </a:solidFill>
                  <a:latin typeface="Arial" pitchFamily="34" charset="0"/>
                  <a:cs typeface="Arial" pitchFamily="34" charset="0"/>
                </a:rPr>
                <a:t> of FSWs surveyed in </a:t>
              </a:r>
              <a:r>
                <a:rPr lang="en-US" sz="1500" b="1" dirty="0">
                  <a:solidFill>
                    <a:srgbClr val="FF0000"/>
                  </a:solidFill>
                  <a:latin typeface="Arial" pitchFamily="34" charset="0"/>
                  <a:cs typeface="Arial" pitchFamily="34" charset="0"/>
                </a:rPr>
                <a:t>India</a:t>
              </a:r>
              <a:r>
                <a:rPr lang="en-US" sz="1500" dirty="0">
                  <a:solidFill>
                    <a:prstClr val="black"/>
                  </a:solidFill>
                  <a:latin typeface="Arial" pitchFamily="34" charset="0"/>
                  <a:cs typeface="Arial" pitchFamily="34" charset="0"/>
                </a:rPr>
                <a:t> entered sex work at </a:t>
              </a:r>
              <a:r>
                <a:rPr lang="en-US" sz="1500" b="1" dirty="0">
                  <a:solidFill>
                    <a:srgbClr val="FF0000"/>
                  </a:solidFill>
                  <a:latin typeface="Arial" pitchFamily="34" charset="0"/>
                  <a:cs typeface="Arial" pitchFamily="34" charset="0"/>
                </a:rPr>
                <a:t>age younger than 18 years</a:t>
              </a:r>
              <a:endParaRPr lang="en-GB" sz="1500" dirty="0">
                <a:solidFill>
                  <a:prstClr val="black"/>
                </a:solidFill>
                <a:latin typeface="Arial" pitchFamily="34" charset="0"/>
                <a:cs typeface="Arial" pitchFamily="34" charset="0"/>
              </a:endParaRPr>
            </a:p>
          </p:txBody>
        </p:sp>
        <p:sp>
          <p:nvSpPr>
            <p:cNvPr id="11" name="Rounded Rectangle 10"/>
            <p:cNvSpPr/>
            <p:nvPr/>
          </p:nvSpPr>
          <p:spPr>
            <a:xfrm>
              <a:off x="2746225" y="4455793"/>
              <a:ext cx="2412000" cy="1440000"/>
            </a:xfrm>
            <a:prstGeom prst="roundRect">
              <a:avLst/>
            </a:prstGeom>
            <a:solidFill>
              <a:srgbClr val="F15B40">
                <a:alpha val="10000"/>
              </a:srgbClr>
            </a:solidFill>
            <a:ln w="9525">
              <a:solidFill>
                <a:srgbClr val="F15B4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500" dirty="0">
                  <a:solidFill>
                    <a:prstClr val="black"/>
                  </a:solidFill>
                  <a:latin typeface="Arial" pitchFamily="34" charset="0"/>
                  <a:cs typeface="Arial" pitchFamily="34" charset="0"/>
                </a:rPr>
                <a:t>FSWs entered sex work in </a:t>
              </a:r>
              <a:r>
                <a:rPr lang="en-US" sz="1500" b="1" dirty="0">
                  <a:solidFill>
                    <a:srgbClr val="FF0000"/>
                  </a:solidFill>
                  <a:latin typeface="Arial" pitchFamily="34" charset="0"/>
                  <a:cs typeface="Arial" pitchFamily="34" charset="0"/>
                </a:rPr>
                <a:t>Lao PDR, Maldives, Philippines and PNG </a:t>
              </a:r>
              <a:r>
                <a:rPr lang="en-US" sz="1500" dirty="0">
                  <a:solidFill>
                    <a:prstClr val="black"/>
                  </a:solidFill>
                  <a:latin typeface="Arial" pitchFamily="34" charset="0"/>
                  <a:cs typeface="Arial" pitchFamily="34" charset="0"/>
                </a:rPr>
                <a:t>at a median age of </a:t>
              </a:r>
              <a:r>
                <a:rPr lang="en-US" sz="1500" b="1" dirty="0">
                  <a:solidFill>
                    <a:srgbClr val="FF0000"/>
                  </a:solidFill>
                  <a:latin typeface="Arial" pitchFamily="34" charset="0"/>
                  <a:cs typeface="Arial" pitchFamily="34" charset="0"/>
                </a:rPr>
                <a:t>17-20 years </a:t>
              </a:r>
              <a:endParaRPr lang="en-GB" sz="1500" b="1" dirty="0">
                <a:solidFill>
                  <a:srgbClr val="FF0000"/>
                </a:solidFill>
                <a:latin typeface="Arial" pitchFamily="34" charset="0"/>
                <a:cs typeface="Arial" pitchFamily="34" charset="0"/>
              </a:endParaRPr>
            </a:p>
          </p:txBody>
        </p:sp>
        <p:sp>
          <p:nvSpPr>
            <p:cNvPr id="12" name="Rounded Rectangle 11"/>
            <p:cNvSpPr/>
            <p:nvPr/>
          </p:nvSpPr>
          <p:spPr>
            <a:xfrm>
              <a:off x="5276767" y="4451218"/>
              <a:ext cx="2412000" cy="1440000"/>
            </a:xfrm>
            <a:prstGeom prst="roundRect">
              <a:avLst/>
            </a:prstGeom>
            <a:solidFill>
              <a:srgbClr val="F15B40">
                <a:alpha val="10000"/>
              </a:srgbClr>
            </a:solidFill>
            <a:ln w="9525">
              <a:solidFill>
                <a:srgbClr val="F15B4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500" dirty="0">
                  <a:solidFill>
                    <a:prstClr val="black"/>
                  </a:solidFill>
                  <a:latin typeface="Arial" pitchFamily="34" charset="0"/>
                  <a:cs typeface="Arial" pitchFamily="34" charset="0"/>
                </a:rPr>
                <a:t>FSWs entered sex work in </a:t>
              </a:r>
              <a:r>
                <a:rPr lang="en-US" sz="1500" b="1" dirty="0">
                  <a:solidFill>
                    <a:srgbClr val="FF0000"/>
                  </a:solidFill>
                  <a:latin typeface="Arial" pitchFamily="34" charset="0"/>
                  <a:cs typeface="Arial" pitchFamily="34" charset="0"/>
                </a:rPr>
                <a:t>Cambodia, Malaysia, Myanmar**, Pakistan Thailand* and </a:t>
              </a:r>
            </a:p>
            <a:p>
              <a:pPr algn="ctr">
                <a:defRPr/>
              </a:pPr>
              <a:r>
                <a:rPr lang="en-US" sz="1500" b="1" dirty="0">
                  <a:solidFill>
                    <a:srgbClr val="FF0000"/>
                  </a:solidFill>
                  <a:latin typeface="Arial" pitchFamily="34" charset="0"/>
                  <a:cs typeface="Arial" pitchFamily="34" charset="0"/>
                </a:rPr>
                <a:t>Viet Nam*</a:t>
              </a:r>
              <a:r>
                <a:rPr lang="en-US" sz="1500" b="1" dirty="0">
                  <a:solidFill>
                    <a:prstClr val="black"/>
                  </a:solidFill>
                  <a:latin typeface="Arial" pitchFamily="34" charset="0"/>
                  <a:cs typeface="Arial" pitchFamily="34" charset="0"/>
                </a:rPr>
                <a:t> </a:t>
              </a:r>
              <a:r>
                <a:rPr lang="en-US" sz="1500" dirty="0">
                  <a:solidFill>
                    <a:prstClr val="black"/>
                  </a:solidFill>
                  <a:latin typeface="Arial" pitchFamily="34" charset="0"/>
                  <a:cs typeface="Arial" pitchFamily="34" charset="0"/>
                </a:rPr>
                <a:t>at the mean age of </a:t>
              </a:r>
              <a:r>
                <a:rPr lang="en-US" sz="1500" b="1" dirty="0">
                  <a:solidFill>
                    <a:srgbClr val="FF0000"/>
                  </a:solidFill>
                  <a:latin typeface="Arial" pitchFamily="34" charset="0"/>
                  <a:cs typeface="Arial" pitchFamily="34" charset="0"/>
                </a:rPr>
                <a:t>22-24 years</a:t>
              </a:r>
              <a:endParaRPr lang="en-GB" sz="1500" dirty="0">
                <a:solidFill>
                  <a:prstClr val="black"/>
                </a:solidFill>
                <a:latin typeface="Arial" pitchFamily="34" charset="0"/>
                <a:cs typeface="Arial" pitchFamily="34" charset="0"/>
              </a:endParaRPr>
            </a:p>
          </p:txBody>
        </p:sp>
        <p:sp>
          <p:nvSpPr>
            <p:cNvPr id="13" name="Rounded Rectangle 12"/>
            <p:cNvSpPr/>
            <p:nvPr/>
          </p:nvSpPr>
          <p:spPr>
            <a:xfrm>
              <a:off x="2713273" y="2081117"/>
              <a:ext cx="2448000" cy="1224000"/>
            </a:xfrm>
            <a:prstGeom prst="roundRect">
              <a:avLst/>
            </a:prstGeom>
            <a:solidFill>
              <a:srgbClr val="CDC884">
                <a:alpha val="23922"/>
              </a:srgbClr>
            </a:solidFill>
            <a:ln w="9525">
              <a:solidFill>
                <a:srgbClr val="CDC884"/>
              </a:solidFill>
            </a:ln>
            <a:effectLst>
              <a:outerShdw sx="1000" sy="1000" rotWithShape="0">
                <a:srgbClr val="000000"/>
              </a:out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500" dirty="0" err="1">
                  <a:solidFill>
                    <a:prstClr val="black"/>
                  </a:solidFill>
                  <a:latin typeface="Arial" pitchFamily="34" charset="0"/>
                  <a:cs typeface="Arial" pitchFamily="34" charset="0"/>
                </a:rPr>
                <a:t>Hijras</a:t>
              </a:r>
              <a:r>
                <a:rPr lang="en-US" sz="1500" dirty="0">
                  <a:solidFill>
                    <a:prstClr val="black"/>
                  </a:solidFill>
                  <a:latin typeface="Arial" pitchFamily="34" charset="0"/>
                  <a:cs typeface="Arial" pitchFamily="34" charset="0"/>
                </a:rPr>
                <a:t> and MSWs in </a:t>
              </a:r>
              <a:r>
                <a:rPr lang="en-US" sz="1500" b="1" dirty="0">
                  <a:solidFill>
                    <a:srgbClr val="FF0000"/>
                  </a:solidFill>
                  <a:latin typeface="Arial" pitchFamily="34" charset="0"/>
                  <a:cs typeface="Arial" pitchFamily="34" charset="0"/>
                </a:rPr>
                <a:t>Pakistan</a:t>
              </a:r>
              <a:r>
                <a:rPr lang="en-US" sz="1500" dirty="0">
                  <a:solidFill>
                    <a:prstClr val="black"/>
                  </a:solidFill>
                  <a:latin typeface="Arial" pitchFamily="34" charset="0"/>
                  <a:cs typeface="Arial" pitchFamily="34" charset="0"/>
                </a:rPr>
                <a:t> entered sex work at mean age of </a:t>
              </a:r>
              <a:r>
                <a:rPr lang="en-US" sz="1500" b="1" dirty="0">
                  <a:solidFill>
                    <a:srgbClr val="FF0000"/>
                  </a:solidFill>
                  <a:latin typeface="Arial" pitchFamily="34" charset="0"/>
                  <a:cs typeface="Arial" pitchFamily="34" charset="0"/>
                </a:rPr>
                <a:t>16 years</a:t>
              </a:r>
              <a:endParaRPr lang="en-GB" sz="1500" b="1" dirty="0">
                <a:solidFill>
                  <a:srgbClr val="FF0000"/>
                </a:solidFill>
                <a:latin typeface="Arial" pitchFamily="34" charset="0"/>
                <a:cs typeface="Arial" pitchFamily="34" charset="0"/>
              </a:endParaRPr>
            </a:p>
          </p:txBody>
        </p:sp>
        <p:sp>
          <p:nvSpPr>
            <p:cNvPr id="15" name="Rounded Rectangle 14"/>
            <p:cNvSpPr/>
            <p:nvPr/>
          </p:nvSpPr>
          <p:spPr>
            <a:xfrm>
              <a:off x="5269674" y="2697932"/>
              <a:ext cx="2484000" cy="1219200"/>
            </a:xfrm>
            <a:prstGeom prst="roundRect">
              <a:avLst/>
            </a:prstGeom>
            <a:solidFill>
              <a:srgbClr val="63CDF6">
                <a:alpha val="20000"/>
              </a:srgbClr>
            </a:solidFill>
            <a:ln w="9525">
              <a:solidFill>
                <a:srgbClr val="63CDF6"/>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500" dirty="0">
                  <a:solidFill>
                    <a:prstClr val="black"/>
                  </a:solidFill>
                  <a:latin typeface="Arial" pitchFamily="34" charset="0"/>
                  <a:cs typeface="Arial" pitchFamily="34" charset="0"/>
                </a:rPr>
                <a:t>Mean age PWID started injecting drugs in </a:t>
              </a:r>
              <a:r>
                <a:rPr lang="en-US" sz="1500" b="1" dirty="0">
                  <a:solidFill>
                    <a:srgbClr val="FF0000"/>
                  </a:solidFill>
                  <a:latin typeface="Arial" pitchFamily="34" charset="0"/>
                  <a:cs typeface="Arial" pitchFamily="34" charset="0"/>
                </a:rPr>
                <a:t>Myanmar*, Pakistan, Philippines*, and </a:t>
              </a:r>
            </a:p>
            <a:p>
              <a:pPr algn="ctr">
                <a:defRPr/>
              </a:pPr>
              <a:r>
                <a:rPr lang="en-US" sz="1500" b="1" dirty="0">
                  <a:solidFill>
                    <a:srgbClr val="FF0000"/>
                  </a:solidFill>
                  <a:latin typeface="Arial" pitchFamily="34" charset="0"/>
                  <a:cs typeface="Arial" pitchFamily="34" charset="0"/>
                </a:rPr>
                <a:t>Viet Nam* </a:t>
              </a:r>
              <a:r>
                <a:rPr lang="en-US" sz="1500" dirty="0">
                  <a:solidFill>
                    <a:prstClr val="black"/>
                  </a:solidFill>
                  <a:latin typeface="Arial" pitchFamily="34" charset="0"/>
                  <a:cs typeface="Arial" pitchFamily="34" charset="0"/>
                </a:rPr>
                <a:t>is </a:t>
              </a:r>
              <a:r>
                <a:rPr lang="en-US" sz="1500" b="1" dirty="0">
                  <a:solidFill>
                    <a:srgbClr val="FF0000"/>
                  </a:solidFill>
                  <a:latin typeface="Arial" pitchFamily="34" charset="0"/>
                  <a:cs typeface="Arial" pitchFamily="34" charset="0"/>
                </a:rPr>
                <a:t>20-26 years</a:t>
              </a:r>
              <a:endParaRPr lang="en-GB" sz="1500" b="1" dirty="0">
                <a:solidFill>
                  <a:srgbClr val="FF0000"/>
                </a:solidFill>
                <a:latin typeface="Arial" pitchFamily="34" charset="0"/>
                <a:cs typeface="Arial" pitchFamily="34" charset="0"/>
              </a:endParaRPr>
            </a:p>
          </p:txBody>
        </p:sp>
        <p:sp>
          <p:nvSpPr>
            <p:cNvPr id="16" name="Rounded Rectangle 15"/>
            <p:cNvSpPr/>
            <p:nvPr/>
          </p:nvSpPr>
          <p:spPr>
            <a:xfrm>
              <a:off x="5269674" y="1599320"/>
              <a:ext cx="2484000" cy="1046162"/>
            </a:xfrm>
            <a:prstGeom prst="roundRect">
              <a:avLst/>
            </a:prstGeom>
            <a:solidFill>
              <a:srgbClr val="63CDF6">
                <a:alpha val="20000"/>
              </a:srgbClr>
            </a:solidFill>
            <a:ln w="9525">
              <a:solidFill>
                <a:srgbClr val="63CDF6"/>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500" b="1" dirty="0">
                  <a:solidFill>
                    <a:srgbClr val="FF0000"/>
                  </a:solidFill>
                  <a:latin typeface="Arial" pitchFamily="34" charset="0"/>
                  <a:cs typeface="Arial" pitchFamily="34" charset="0"/>
                </a:rPr>
                <a:t>52% </a:t>
              </a:r>
              <a:r>
                <a:rPr lang="en-US" sz="1500" dirty="0">
                  <a:solidFill>
                    <a:prstClr val="black"/>
                  </a:solidFill>
                  <a:latin typeface="Arial" pitchFamily="34" charset="0"/>
                  <a:cs typeface="Arial" pitchFamily="34" charset="0"/>
                </a:rPr>
                <a:t>of PWID in </a:t>
              </a:r>
              <a:r>
                <a:rPr lang="en-US" sz="1500" b="1" dirty="0">
                  <a:solidFill>
                    <a:srgbClr val="FF0000"/>
                  </a:solidFill>
                  <a:latin typeface="Arial" pitchFamily="34" charset="0"/>
                  <a:cs typeface="Arial" pitchFamily="34" charset="0"/>
                </a:rPr>
                <a:t>India</a:t>
              </a:r>
              <a:r>
                <a:rPr lang="en-US" sz="1500" dirty="0">
                  <a:solidFill>
                    <a:prstClr val="black"/>
                  </a:solidFill>
                  <a:latin typeface="Arial" pitchFamily="34" charset="0"/>
                  <a:cs typeface="Arial" pitchFamily="34" charset="0"/>
                </a:rPr>
                <a:t> started injecting at </a:t>
              </a:r>
              <a:r>
                <a:rPr lang="en-US" sz="1500" b="1" dirty="0">
                  <a:solidFill>
                    <a:srgbClr val="FF0000"/>
                  </a:solidFill>
                  <a:latin typeface="Arial" pitchFamily="34" charset="0"/>
                  <a:cs typeface="Arial" pitchFamily="34" charset="0"/>
                </a:rPr>
                <a:t>age 18-24 years</a:t>
              </a:r>
              <a:endParaRPr lang="en-GB" sz="1500" b="1" dirty="0">
                <a:solidFill>
                  <a:srgbClr val="FF0000"/>
                </a:solidFill>
                <a:latin typeface="Arial" pitchFamily="34" charset="0"/>
                <a:cs typeface="Arial" pitchFamily="34" charset="0"/>
              </a:endParaRPr>
            </a:p>
          </p:txBody>
        </p:sp>
        <p:sp>
          <p:nvSpPr>
            <p:cNvPr id="17" name="Rounded Rectangle 16"/>
            <p:cNvSpPr/>
            <p:nvPr/>
          </p:nvSpPr>
          <p:spPr>
            <a:xfrm>
              <a:off x="124920" y="1447800"/>
              <a:ext cx="5040000" cy="576000"/>
            </a:xfrm>
            <a:prstGeom prst="roundRect">
              <a:avLst/>
            </a:prstGeom>
            <a:solidFill>
              <a:srgbClr val="63CDF6">
                <a:alpha val="20000"/>
              </a:srgbClr>
            </a:solidFill>
            <a:ln w="9525">
              <a:solidFill>
                <a:srgbClr val="63CDF6"/>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500" b="1" dirty="0">
                  <a:solidFill>
                    <a:srgbClr val="FF0000"/>
                  </a:solidFill>
                  <a:latin typeface="Arial" pitchFamily="34" charset="0"/>
                  <a:cs typeface="Arial" pitchFamily="34" charset="0"/>
                </a:rPr>
                <a:t>11% </a:t>
              </a:r>
              <a:r>
                <a:rPr lang="en-US" sz="1500" dirty="0">
                  <a:solidFill>
                    <a:prstClr val="black"/>
                  </a:solidFill>
                  <a:latin typeface="Arial" pitchFamily="34" charset="0"/>
                  <a:cs typeface="Arial" pitchFamily="34" charset="0"/>
                </a:rPr>
                <a:t>of PWID in </a:t>
              </a:r>
              <a:r>
                <a:rPr lang="en-US" sz="1500" b="1" dirty="0">
                  <a:solidFill>
                    <a:srgbClr val="FF0000"/>
                  </a:solidFill>
                  <a:latin typeface="Arial" pitchFamily="34" charset="0"/>
                  <a:cs typeface="Arial" pitchFamily="34" charset="0"/>
                </a:rPr>
                <a:t>India</a:t>
              </a:r>
              <a:r>
                <a:rPr lang="en-US" sz="1500" dirty="0">
                  <a:solidFill>
                    <a:prstClr val="black"/>
                  </a:solidFill>
                  <a:latin typeface="Arial" pitchFamily="34" charset="0"/>
                  <a:cs typeface="Arial" pitchFamily="34" charset="0"/>
                </a:rPr>
                <a:t> started injecting at </a:t>
              </a:r>
              <a:r>
                <a:rPr lang="en-US" sz="1500" b="1" dirty="0">
                  <a:solidFill>
                    <a:srgbClr val="FF0000"/>
                  </a:solidFill>
                  <a:latin typeface="Arial" pitchFamily="34" charset="0"/>
                  <a:cs typeface="Arial" pitchFamily="34" charset="0"/>
                </a:rPr>
                <a:t>age younger than 18 years</a:t>
              </a:r>
              <a:endParaRPr lang="en-GB" sz="1500" b="1" dirty="0">
                <a:solidFill>
                  <a:srgbClr val="FF0000"/>
                </a:solidFill>
                <a:latin typeface="Arial" pitchFamily="34" charset="0"/>
                <a:cs typeface="Arial" pitchFamily="34" charset="0"/>
              </a:endParaRPr>
            </a:p>
          </p:txBody>
        </p:sp>
        <p:grpSp>
          <p:nvGrpSpPr>
            <p:cNvPr id="9" name="Group 8"/>
            <p:cNvGrpSpPr/>
            <p:nvPr/>
          </p:nvGrpSpPr>
          <p:grpSpPr>
            <a:xfrm>
              <a:off x="103239" y="3752468"/>
              <a:ext cx="9016948" cy="860400"/>
              <a:chOff x="103239" y="3541251"/>
              <a:chExt cx="9016948" cy="860400"/>
            </a:xfrm>
          </p:grpSpPr>
          <p:sp>
            <p:nvSpPr>
              <p:cNvPr id="2" name="Rectangle 1"/>
              <p:cNvSpPr/>
              <p:nvPr/>
            </p:nvSpPr>
            <p:spPr>
              <a:xfrm>
                <a:off x="5159426" y="3747626"/>
                <a:ext cx="2514600" cy="442913"/>
              </a:xfrm>
              <a:prstGeom prst="rect">
                <a:avLst/>
              </a:prstGeom>
              <a:solidFill>
                <a:srgbClr val="63CDF6"/>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b="1" dirty="0">
                    <a:solidFill>
                      <a:prstClr val="black"/>
                    </a:solidFill>
                    <a:latin typeface="Arial" pitchFamily="34" charset="0"/>
                    <a:cs typeface="Arial" pitchFamily="34" charset="0"/>
                  </a:rPr>
                  <a:t>20 – 24 years </a:t>
                </a:r>
                <a:endParaRPr lang="en-GB" sz="2200" b="1" dirty="0">
                  <a:solidFill>
                    <a:prstClr val="black"/>
                  </a:solidFill>
                  <a:latin typeface="Arial" pitchFamily="34" charset="0"/>
                  <a:cs typeface="Arial" pitchFamily="34" charset="0"/>
                </a:endParaRPr>
              </a:p>
            </p:txBody>
          </p:sp>
          <p:sp>
            <p:nvSpPr>
              <p:cNvPr id="7" name="Rectangle 6"/>
              <p:cNvSpPr/>
              <p:nvPr/>
            </p:nvSpPr>
            <p:spPr>
              <a:xfrm>
                <a:off x="2632126" y="3747626"/>
                <a:ext cx="2514600" cy="442913"/>
              </a:xfrm>
              <a:prstGeom prst="rect">
                <a:avLst/>
              </a:prstGeom>
              <a:solidFill>
                <a:srgbClr val="FFB7AE"/>
              </a:solidFill>
              <a:ln>
                <a:noFill/>
              </a:ln>
              <a:effectLst>
                <a:outerShdw sx="1000" sy="1000" rotWithShape="0">
                  <a:srgbClr val="000000"/>
                </a:outerShdw>
              </a:effectLst>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200" b="1" dirty="0">
                    <a:solidFill>
                      <a:prstClr val="black"/>
                    </a:solidFill>
                    <a:latin typeface="Arial" pitchFamily="34" charset="0"/>
                    <a:cs typeface="Arial" pitchFamily="34" charset="0"/>
                  </a:rPr>
                  <a:t>15 – 19 years </a:t>
                </a:r>
                <a:endParaRPr lang="en-GB" sz="2200" b="1" dirty="0">
                  <a:solidFill>
                    <a:prstClr val="black"/>
                  </a:solidFill>
                  <a:latin typeface="Arial" pitchFamily="34" charset="0"/>
                  <a:cs typeface="Arial" pitchFamily="34" charset="0"/>
                </a:endParaRPr>
              </a:p>
            </p:txBody>
          </p:sp>
          <p:sp>
            <p:nvSpPr>
              <p:cNvPr id="8" name="Rectangle 7"/>
              <p:cNvSpPr/>
              <p:nvPr/>
            </p:nvSpPr>
            <p:spPr>
              <a:xfrm>
                <a:off x="103239" y="3747626"/>
                <a:ext cx="2514600" cy="442913"/>
              </a:xfrm>
              <a:prstGeom prst="rect">
                <a:avLst/>
              </a:prstGeom>
              <a:solidFill>
                <a:srgbClr val="F26B73"/>
              </a:solidFill>
              <a:ln>
                <a:noFill/>
              </a:ln>
              <a:effectLst>
                <a:outerShdw sx="1000" sy="1000" rotWithShape="0">
                  <a:srgbClr val="000000"/>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200" b="1" dirty="0">
                    <a:solidFill>
                      <a:prstClr val="black"/>
                    </a:solidFill>
                    <a:latin typeface="Arial" pitchFamily="34" charset="0"/>
                    <a:cs typeface="Arial" pitchFamily="34" charset="0"/>
                  </a:rPr>
                  <a:t>10 – 14 years </a:t>
                </a:r>
                <a:endParaRPr lang="en-GB" sz="2200" b="1" dirty="0">
                  <a:solidFill>
                    <a:prstClr val="black"/>
                  </a:solidFill>
                  <a:latin typeface="Arial" pitchFamily="34" charset="0"/>
                  <a:cs typeface="Arial" pitchFamily="34" charset="0"/>
                </a:endParaRPr>
              </a:p>
            </p:txBody>
          </p:sp>
          <p:sp>
            <p:nvSpPr>
              <p:cNvPr id="3" name="Right Arrow 2"/>
              <p:cNvSpPr/>
              <p:nvPr/>
            </p:nvSpPr>
            <p:spPr>
              <a:xfrm>
                <a:off x="7685900" y="3541251"/>
                <a:ext cx="1404000" cy="860400"/>
              </a:xfrm>
              <a:prstGeom prst="rightArrow">
                <a:avLst/>
              </a:prstGeom>
              <a:solidFill>
                <a:srgbClr val="33CCCC"/>
              </a:solidFill>
              <a:ln>
                <a:noFill/>
              </a:ln>
              <a:effectLst>
                <a:outerShdw sx="1000" sy="1000" rotWithShape="0">
                  <a:srgbClr val="000000"/>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GB" sz="2200" b="1" dirty="0">
                  <a:solidFill>
                    <a:prstClr val="black"/>
                  </a:solidFill>
                </a:endParaRPr>
              </a:p>
            </p:txBody>
          </p:sp>
          <p:sp>
            <p:nvSpPr>
              <p:cNvPr id="6" name="TextBox 5"/>
              <p:cNvSpPr txBox="1"/>
              <p:nvPr/>
            </p:nvSpPr>
            <p:spPr>
              <a:xfrm>
                <a:off x="7638691" y="3747626"/>
                <a:ext cx="1481496" cy="434948"/>
              </a:xfrm>
              <a:prstGeom prst="rect">
                <a:avLst/>
              </a:prstGeom>
              <a:noFill/>
            </p:spPr>
            <p:txBody>
              <a:bodyPr wrap="none" rtlCol="0">
                <a:spAutoFit/>
              </a:bodyPr>
              <a:lstStyle/>
              <a:p>
                <a:r>
                  <a:rPr lang="en-GB" sz="2100" b="1" dirty="0">
                    <a:solidFill>
                      <a:prstClr val="black"/>
                    </a:solidFill>
                  </a:rPr>
                  <a:t>≥ 25 years</a:t>
                </a:r>
              </a:p>
            </p:txBody>
          </p:sp>
        </p:grpSp>
        <p:sp>
          <p:nvSpPr>
            <p:cNvPr id="22" name="Rounded Rectangle 21"/>
            <p:cNvSpPr/>
            <p:nvPr/>
          </p:nvSpPr>
          <p:spPr>
            <a:xfrm>
              <a:off x="35625" y="2085543"/>
              <a:ext cx="2592000" cy="1219200"/>
            </a:xfrm>
            <a:prstGeom prst="roundRect">
              <a:avLst/>
            </a:prstGeom>
            <a:solidFill>
              <a:srgbClr val="00A99A">
                <a:alpha val="25000"/>
              </a:srgbClr>
            </a:solidFill>
            <a:ln w="9525">
              <a:solidFill>
                <a:srgbClr val="33CCCC"/>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500" b="1" dirty="0">
                  <a:solidFill>
                    <a:srgbClr val="FF0000"/>
                  </a:solidFill>
                  <a:latin typeface="Arial" pitchFamily="34" charset="0"/>
                  <a:cs typeface="Arial" pitchFamily="34" charset="0"/>
                </a:rPr>
                <a:t>6% </a:t>
              </a:r>
              <a:r>
                <a:rPr lang="en-US" sz="1500" dirty="0">
                  <a:solidFill>
                    <a:prstClr val="black"/>
                  </a:solidFill>
                  <a:latin typeface="Arial" pitchFamily="34" charset="0"/>
                  <a:cs typeface="Arial" pitchFamily="34" charset="0"/>
                </a:rPr>
                <a:t>of MSM in </a:t>
              </a:r>
              <a:r>
                <a:rPr lang="en-US" sz="1500" b="1" dirty="0">
                  <a:solidFill>
                    <a:srgbClr val="FF0000"/>
                  </a:solidFill>
                  <a:latin typeface="Arial" pitchFamily="34" charset="0"/>
                  <a:cs typeface="Arial" pitchFamily="34" charset="0"/>
                </a:rPr>
                <a:t>India</a:t>
              </a:r>
              <a:r>
                <a:rPr lang="en-US" sz="1500" dirty="0">
                  <a:solidFill>
                    <a:prstClr val="black"/>
                  </a:solidFill>
                  <a:latin typeface="Arial" pitchFamily="34" charset="0"/>
                  <a:cs typeface="Arial" pitchFamily="34" charset="0"/>
                </a:rPr>
                <a:t> engaged first commercial sex with male at the </a:t>
              </a:r>
              <a:r>
                <a:rPr lang="en-US" sz="1500" b="1" dirty="0">
                  <a:solidFill>
                    <a:srgbClr val="FF0000"/>
                  </a:solidFill>
                  <a:latin typeface="Arial" pitchFamily="34" charset="0"/>
                  <a:cs typeface="Arial" pitchFamily="34" charset="0"/>
                </a:rPr>
                <a:t>age younger than 15 years</a:t>
              </a:r>
              <a:endParaRPr lang="en-GB" sz="1500" b="1" dirty="0">
                <a:solidFill>
                  <a:srgbClr val="FF0000"/>
                </a:solidFill>
                <a:latin typeface="Arial" pitchFamily="34" charset="0"/>
                <a:cs typeface="Arial" pitchFamily="34" charset="0"/>
              </a:endParaRPr>
            </a:p>
          </p:txBody>
        </p:sp>
        <p:sp>
          <p:nvSpPr>
            <p:cNvPr id="23" name="Rounded Rectangle 22"/>
            <p:cNvSpPr/>
            <p:nvPr/>
          </p:nvSpPr>
          <p:spPr>
            <a:xfrm>
              <a:off x="54700" y="4462467"/>
              <a:ext cx="2592000" cy="1440000"/>
            </a:xfrm>
            <a:prstGeom prst="roundRect">
              <a:avLst/>
            </a:prstGeom>
            <a:solidFill>
              <a:srgbClr val="CDC884">
                <a:alpha val="23922"/>
              </a:srgbClr>
            </a:solidFill>
            <a:ln w="9525">
              <a:solidFill>
                <a:srgbClr val="CDC884"/>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500" b="1" dirty="0">
                  <a:solidFill>
                    <a:srgbClr val="FF0000"/>
                  </a:solidFill>
                  <a:latin typeface="Arial" pitchFamily="34" charset="0"/>
                  <a:cs typeface="Arial" pitchFamily="34" charset="0"/>
                </a:rPr>
                <a:t>13-23% </a:t>
              </a:r>
              <a:r>
                <a:rPr lang="en-US" sz="1500" dirty="0">
                  <a:solidFill>
                    <a:prstClr val="black"/>
                  </a:solidFill>
                  <a:latin typeface="Arial" pitchFamily="34" charset="0"/>
                  <a:cs typeface="Arial" pitchFamily="34" charset="0"/>
                </a:rPr>
                <a:t>of transgender women who ever sold sex in </a:t>
              </a:r>
              <a:r>
                <a:rPr lang="en-US" sz="1500" b="1" dirty="0">
                  <a:solidFill>
                    <a:srgbClr val="FF0000"/>
                  </a:solidFill>
                  <a:latin typeface="Arial" pitchFamily="34" charset="0"/>
                  <a:cs typeface="Arial" pitchFamily="34" charset="0"/>
                </a:rPr>
                <a:t>Cambodia and Nepal</a:t>
              </a:r>
              <a:r>
                <a:rPr lang="en-US" sz="1500" dirty="0">
                  <a:solidFill>
                    <a:prstClr val="black"/>
                  </a:solidFill>
                  <a:latin typeface="Arial" pitchFamily="34" charset="0"/>
                  <a:cs typeface="Arial" pitchFamily="34" charset="0"/>
                </a:rPr>
                <a:t> entered sex work at the  </a:t>
              </a:r>
              <a:r>
                <a:rPr lang="en-US" sz="1500" b="1" dirty="0">
                  <a:solidFill>
                    <a:srgbClr val="FF0000"/>
                  </a:solidFill>
                  <a:latin typeface="Arial" pitchFamily="34" charset="0"/>
                  <a:cs typeface="Arial" pitchFamily="34" charset="0"/>
                </a:rPr>
                <a:t>age younger than 15 years</a:t>
              </a:r>
              <a:endParaRPr lang="en-GB" sz="1500" b="1" dirty="0">
                <a:solidFill>
                  <a:srgbClr val="FF0000"/>
                </a:solidFill>
                <a:latin typeface="Arial" pitchFamily="34" charset="0"/>
                <a:cs typeface="Arial" pitchFamily="34" charset="0"/>
              </a:endParaRPr>
            </a:p>
          </p:txBody>
        </p:sp>
        <p:sp>
          <p:nvSpPr>
            <p:cNvPr id="24" name="Rounded Rectangle 23"/>
            <p:cNvSpPr/>
            <p:nvPr/>
          </p:nvSpPr>
          <p:spPr>
            <a:xfrm>
              <a:off x="107950" y="3363718"/>
              <a:ext cx="5040000" cy="540000"/>
            </a:xfrm>
            <a:prstGeom prst="roundRect">
              <a:avLst/>
            </a:prstGeom>
            <a:solidFill>
              <a:srgbClr val="63CDF6">
                <a:alpha val="20000"/>
              </a:srgbClr>
            </a:solidFill>
            <a:ln w="9525">
              <a:solidFill>
                <a:srgbClr val="63CDF6"/>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500" b="1" dirty="0">
                  <a:solidFill>
                    <a:srgbClr val="FF0000"/>
                  </a:solidFill>
                  <a:latin typeface="Arial" pitchFamily="34" charset="0"/>
                  <a:cs typeface="Arial" pitchFamily="34" charset="0"/>
                </a:rPr>
                <a:t>47% </a:t>
              </a:r>
              <a:r>
                <a:rPr lang="en-US" sz="1500" dirty="0">
                  <a:solidFill>
                    <a:prstClr val="black"/>
                  </a:solidFill>
                  <a:latin typeface="Arial" pitchFamily="34" charset="0"/>
                  <a:cs typeface="Arial" pitchFamily="34" charset="0"/>
                </a:rPr>
                <a:t>of PWID in </a:t>
              </a:r>
              <a:r>
                <a:rPr lang="en-US" sz="1500" b="1" dirty="0">
                  <a:solidFill>
                    <a:srgbClr val="FF0000"/>
                  </a:solidFill>
                  <a:latin typeface="Arial" pitchFamily="34" charset="0"/>
                  <a:cs typeface="Arial" pitchFamily="34" charset="0"/>
                </a:rPr>
                <a:t>Nepal</a:t>
              </a:r>
              <a:r>
                <a:rPr lang="en-US" sz="1500" dirty="0">
                  <a:solidFill>
                    <a:prstClr val="black"/>
                  </a:solidFill>
                  <a:latin typeface="Arial" pitchFamily="34" charset="0"/>
                  <a:cs typeface="Arial" pitchFamily="34" charset="0"/>
                </a:rPr>
                <a:t> started injecting at </a:t>
              </a:r>
              <a:r>
                <a:rPr lang="en-US" sz="1500" b="1" dirty="0">
                  <a:solidFill>
                    <a:srgbClr val="FF0000"/>
                  </a:solidFill>
                  <a:latin typeface="Arial" pitchFamily="34" charset="0"/>
                  <a:cs typeface="Arial" pitchFamily="34" charset="0"/>
                </a:rPr>
                <a:t>age younger than 20 years</a:t>
              </a:r>
              <a:endParaRPr lang="en-GB" sz="1500" b="1" dirty="0">
                <a:solidFill>
                  <a:srgbClr val="FF0000"/>
                </a:solidFill>
                <a:latin typeface="Arial" pitchFamily="34" charset="0"/>
                <a:cs typeface="Arial" pitchFamily="34" charset="0"/>
              </a:endParaRPr>
            </a:p>
          </p:txBody>
        </p:sp>
      </p:grpSp>
      <p:sp>
        <p:nvSpPr>
          <p:cNvPr id="10" name="TextBox 9"/>
          <p:cNvSpPr txBox="1"/>
          <p:nvPr/>
        </p:nvSpPr>
        <p:spPr>
          <a:xfrm>
            <a:off x="8295904" y="6186090"/>
            <a:ext cx="1500732" cy="261610"/>
          </a:xfrm>
          <a:prstGeom prst="rect">
            <a:avLst/>
          </a:prstGeom>
          <a:noFill/>
        </p:spPr>
        <p:txBody>
          <a:bodyPr wrap="none" rtlCol="0">
            <a:spAutoFit/>
          </a:bodyPr>
          <a:lstStyle/>
          <a:p>
            <a:r>
              <a:rPr lang="en-US" sz="1100" dirty="0">
                <a:solidFill>
                  <a:prstClr val="black"/>
                </a:solidFill>
              </a:rPr>
              <a:t>*median; **Mandalay</a:t>
            </a:r>
            <a:endParaRPr lang="en-GB" sz="1100" dirty="0">
              <a:solidFill>
                <a:prstClr val="black"/>
              </a:solidFill>
            </a:endParaRPr>
          </a:p>
        </p:txBody>
      </p:sp>
      <p:sp>
        <p:nvSpPr>
          <p:cNvPr id="26" name="Rectangle 6"/>
          <p:cNvSpPr>
            <a:spLocks noChangeArrowheads="1"/>
          </p:cNvSpPr>
          <p:nvPr/>
        </p:nvSpPr>
        <p:spPr bwMode="auto">
          <a:xfrm>
            <a:off x="1574473" y="6614061"/>
            <a:ext cx="8986024"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3"/>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and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a:t>
            </a:r>
          </a:p>
        </p:txBody>
      </p:sp>
      <p:sp>
        <p:nvSpPr>
          <p:cNvPr id="5" name="Title 4">
            <a:extLst>
              <a:ext uri="{FF2B5EF4-FFF2-40B4-BE49-F238E27FC236}">
                <a16:creationId xmlns:a16="http://schemas.microsoft.com/office/drawing/2014/main" id="{FF61D7D8-8DFB-4873-82DA-48B11294B917}"/>
              </a:ext>
            </a:extLst>
          </p:cNvPr>
          <p:cNvSpPr>
            <a:spLocks noGrp="1"/>
          </p:cNvSpPr>
          <p:nvPr>
            <p:ph type="title"/>
          </p:nvPr>
        </p:nvSpPr>
        <p:spPr>
          <a:xfrm>
            <a:off x="228600" y="1294001"/>
            <a:ext cx="11203563" cy="504000"/>
          </a:xfrm>
        </p:spPr>
        <p:txBody>
          <a:bodyPr/>
          <a:lstStyle/>
          <a:p>
            <a:r>
              <a:rPr lang="en-US" dirty="0"/>
              <a:t>Age of entry into risk behaviors among key populations</a:t>
            </a:r>
            <a:br>
              <a:rPr lang="en-US" dirty="0"/>
            </a:br>
            <a:endParaRPr lang="en-US" dirty="0"/>
          </a:p>
        </p:txBody>
      </p:sp>
    </p:spTree>
    <p:extLst>
      <p:ext uri="{BB962C8B-B14F-4D97-AF65-F5344CB8AC3E}">
        <p14:creationId xmlns:p14="http://schemas.microsoft.com/office/powerpoint/2010/main" val="270360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extLst>
      <p:ext uri="{BB962C8B-B14F-4D97-AF65-F5344CB8AC3E}">
        <p14:creationId xmlns:p14="http://schemas.microsoft.com/office/powerpoint/2010/main" val="282767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00250"/>
            <a:ext cx="11811000" cy="914400"/>
          </a:xfrm>
        </p:spPr>
        <p:txBody>
          <a:bodyPr/>
          <a:lstStyle/>
          <a:p>
            <a:r>
              <a:rPr lang="en-US" dirty="0"/>
              <a:t>Condom use at last sex among sex workers by age group, countries where data are available, 2016-2022</a:t>
            </a:r>
            <a:br>
              <a:rPr lang="en-US" dirty="0"/>
            </a:br>
            <a:endParaRPr lang="en-GB" dirty="0"/>
          </a:p>
        </p:txBody>
      </p:sp>
      <p:sp>
        <p:nvSpPr>
          <p:cNvPr id="3" name="Slide Number Placeholder 2"/>
          <p:cNvSpPr>
            <a:spLocks noGrp="1"/>
          </p:cNvSpPr>
          <p:nvPr>
            <p:ph type="sldNum" sz="quarter" idx="10"/>
          </p:nvPr>
        </p:nvSpPr>
        <p:spPr/>
        <p:txBody>
          <a:bodyPr/>
          <a:lstStyle/>
          <a:p>
            <a:pPr>
              <a:defRPr/>
            </a:pPr>
            <a:fld id="{CC1C0639-E552-4989-8A7B-1969A07727D5}" type="slidenum">
              <a:rPr lang="th-TH" smtClean="0">
                <a:solidFill>
                  <a:prstClr val="black">
                    <a:tint val="75000"/>
                  </a:prstClr>
                </a:solidFill>
              </a:rPr>
              <a:pPr>
                <a:defRPr/>
              </a:pPr>
              <a:t>20</a:t>
            </a:fld>
            <a:endParaRPr lang="th-TH" dirty="0">
              <a:solidFill>
                <a:prstClr val="black">
                  <a:tint val="75000"/>
                </a:prstClr>
              </a:solidFill>
            </a:endParaRPr>
          </a:p>
        </p:txBody>
      </p:sp>
      <p:grpSp>
        <p:nvGrpSpPr>
          <p:cNvPr id="10" name="Group 9"/>
          <p:cNvGrpSpPr/>
          <p:nvPr/>
        </p:nvGrpSpPr>
        <p:grpSpPr>
          <a:xfrm>
            <a:off x="8991600" y="6236110"/>
            <a:ext cx="2495231" cy="365125"/>
            <a:chOff x="6971377" y="5532110"/>
            <a:chExt cx="1848649" cy="291353"/>
          </a:xfrm>
        </p:grpSpPr>
        <p:sp>
          <p:nvSpPr>
            <p:cNvPr id="11" name="TextBox 2"/>
            <p:cNvSpPr txBox="1"/>
            <p:nvPr/>
          </p:nvSpPr>
          <p:spPr>
            <a:xfrm>
              <a:off x="6971377" y="5532110"/>
              <a:ext cx="1848649" cy="291353"/>
            </a:xfrm>
            <a:prstGeom prst="rect">
              <a:avLst/>
            </a:prstGeom>
            <a:noFill/>
            <a:ln w="9525" cmpd="sng">
              <a:noFill/>
              <a:prstDash val="sysDash"/>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sz="1000" kern="0" dirty="0">
                  <a:solidFill>
                    <a:sysClr val="windowText" lastClr="000000"/>
                  </a:solidFill>
                  <a:latin typeface="Arial" pitchFamily="34" charset="0"/>
                  <a:cs typeface="Arial" pitchFamily="34" charset="0"/>
                </a:rPr>
                <a:t>* FSW, MSW and TG SW</a:t>
              </a:r>
            </a:p>
          </p:txBody>
        </p:sp>
      </p:grpSp>
      <p:sp>
        <p:nvSpPr>
          <p:cNvPr id="12" name="Rectangle 6">
            <a:extLst>
              <a:ext uri="{FF2B5EF4-FFF2-40B4-BE49-F238E27FC236}">
                <a16:creationId xmlns:a16="http://schemas.microsoft.com/office/drawing/2014/main" id="{A119C1B2-2AD1-4144-8F67-F7B286A2B613}"/>
              </a:ext>
            </a:extLst>
          </p:cNvPr>
          <p:cNvSpPr>
            <a:spLocks noChangeArrowheads="1"/>
          </p:cNvSpPr>
          <p:nvPr/>
        </p:nvSpPr>
        <p:spPr bwMode="auto">
          <a:xfrm>
            <a:off x="152400" y="6614061"/>
            <a:ext cx="112014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and Global AIDS Monitoring (GAM) reporting</a:t>
            </a:r>
          </a:p>
        </p:txBody>
      </p:sp>
      <p:graphicFrame>
        <p:nvGraphicFramePr>
          <p:cNvPr id="4" name="Chart 3">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509127881"/>
              </p:ext>
            </p:extLst>
          </p:nvPr>
        </p:nvGraphicFramePr>
        <p:xfrm>
          <a:off x="152400" y="2460716"/>
          <a:ext cx="11506200" cy="39579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223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514748"/>
            <a:ext cx="11963400" cy="838201"/>
          </a:xfrm>
          <a:noFill/>
        </p:spPr>
        <p:txBody>
          <a:bodyPr/>
          <a:lstStyle/>
          <a:p>
            <a:r>
              <a:rPr lang="en-US" dirty="0"/>
              <a:t>Condom use at last anal sex among MSM by age group, countries where data are available, 2014-2022</a:t>
            </a:r>
            <a:endParaRPr lang="en-GB" dirty="0"/>
          </a:p>
        </p:txBody>
      </p:sp>
      <p:sp>
        <p:nvSpPr>
          <p:cNvPr id="2" name="Rectangle 1"/>
          <p:cNvSpPr/>
          <p:nvPr/>
        </p:nvSpPr>
        <p:spPr>
          <a:xfrm>
            <a:off x="3351483" y="6173256"/>
            <a:ext cx="6316392" cy="400110"/>
          </a:xfrm>
          <a:prstGeom prst="rect">
            <a:avLst/>
          </a:prstGeom>
        </p:spPr>
        <p:txBody>
          <a:bodyPr wrap="square">
            <a:spAutoFit/>
          </a:bodyPr>
          <a:lstStyle/>
          <a:p>
            <a:r>
              <a:rPr lang="en-GB" sz="1000" dirty="0"/>
              <a:t>* </a:t>
            </a:r>
            <a:r>
              <a:rPr lang="en-US" sz="1000" dirty="0"/>
              <a:t>age-disaggregated data is not available from the most recent IBBS</a:t>
            </a:r>
            <a:endParaRPr lang="en-GB" sz="1000" dirty="0"/>
          </a:p>
          <a:p>
            <a:r>
              <a:rPr lang="en-US" sz="1000" dirty="0"/>
              <a:t>** </a:t>
            </a:r>
            <a:r>
              <a:rPr lang="en-GB" sz="1000" dirty="0"/>
              <a:t>Kathmandu, during last commercial sex, very small sample size (&lt;50) for young MSM</a:t>
            </a:r>
          </a:p>
        </p:txBody>
      </p:sp>
      <p:sp>
        <p:nvSpPr>
          <p:cNvPr id="12" name="Rectangle 6"/>
          <p:cNvSpPr>
            <a:spLocks noChangeArrowheads="1"/>
          </p:cNvSpPr>
          <p:nvPr/>
        </p:nvSpPr>
        <p:spPr bwMode="auto">
          <a:xfrm>
            <a:off x="76200" y="6614061"/>
            <a:ext cx="118110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and Global AIDS Monitoring (GAM) reporting</a:t>
            </a:r>
          </a:p>
        </p:txBody>
      </p:sp>
      <p:graphicFrame>
        <p:nvGraphicFramePr>
          <p:cNvPr id="3" name="Chart 2">
            <a:extLst>
              <a:ext uri="{FF2B5EF4-FFF2-40B4-BE49-F238E27FC236}">
                <a16:creationId xmlns:a16="http://schemas.microsoft.com/office/drawing/2014/main" id="{37D6FF4C-91D4-44C4-98F9-E87AFDC4D6A4}"/>
              </a:ext>
            </a:extLst>
          </p:cNvPr>
          <p:cNvGraphicFramePr>
            <a:graphicFrameLocks/>
          </p:cNvGraphicFramePr>
          <p:nvPr>
            <p:extLst>
              <p:ext uri="{D42A27DB-BD31-4B8C-83A1-F6EECF244321}">
                <p14:modId xmlns:p14="http://schemas.microsoft.com/office/powerpoint/2010/main" val="3507540708"/>
              </p:ext>
            </p:extLst>
          </p:nvPr>
        </p:nvGraphicFramePr>
        <p:xfrm>
          <a:off x="457200" y="2325639"/>
          <a:ext cx="11353800" cy="3922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5360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4622-00AA-61B4-91DB-C9F95786BD56}"/>
              </a:ext>
            </a:extLst>
          </p:cNvPr>
          <p:cNvSpPr>
            <a:spLocks noGrp="1"/>
          </p:cNvSpPr>
          <p:nvPr>
            <p:ph type="title"/>
          </p:nvPr>
        </p:nvSpPr>
        <p:spPr/>
        <p:txBody>
          <a:bodyPr/>
          <a:lstStyle/>
          <a:p>
            <a:r>
              <a:rPr lang="en-US" dirty="0"/>
              <a:t>Condom use at last sex among transgender people by age group, countries where data are available, 2016-2022</a:t>
            </a:r>
          </a:p>
        </p:txBody>
      </p:sp>
      <p:sp>
        <p:nvSpPr>
          <p:cNvPr id="3" name="Slide Number Placeholder 2">
            <a:extLst>
              <a:ext uri="{FF2B5EF4-FFF2-40B4-BE49-F238E27FC236}">
                <a16:creationId xmlns:a16="http://schemas.microsoft.com/office/drawing/2014/main" id="{9090C9DB-3AB9-081F-90AB-2AE5FCC80251}"/>
              </a:ext>
            </a:extLst>
          </p:cNvPr>
          <p:cNvSpPr>
            <a:spLocks noGrp="1"/>
          </p:cNvSpPr>
          <p:nvPr>
            <p:ph type="sldNum" sz="quarter" idx="10"/>
          </p:nvPr>
        </p:nvSpPr>
        <p:spPr/>
        <p:txBody>
          <a:bodyPr/>
          <a:lstStyle/>
          <a:p>
            <a:pPr>
              <a:defRPr/>
            </a:pPr>
            <a:fld id="{CC1C0639-E552-4989-8A7B-1969A07727D5}" type="slidenum">
              <a:rPr lang="th-TH" smtClean="0">
                <a:solidFill>
                  <a:prstClr val="black">
                    <a:tint val="75000"/>
                  </a:prstClr>
                </a:solidFill>
              </a:rPr>
              <a:pPr>
                <a:defRPr/>
              </a:pPr>
              <a:t>22</a:t>
            </a:fld>
            <a:endParaRPr lang="th-TH" dirty="0">
              <a:solidFill>
                <a:prstClr val="black">
                  <a:tint val="75000"/>
                </a:prstClr>
              </a:solidFill>
            </a:endParaRPr>
          </a:p>
        </p:txBody>
      </p:sp>
      <p:sp>
        <p:nvSpPr>
          <p:cNvPr id="5" name="Rectangle 4">
            <a:extLst>
              <a:ext uri="{FF2B5EF4-FFF2-40B4-BE49-F238E27FC236}">
                <a16:creationId xmlns:a16="http://schemas.microsoft.com/office/drawing/2014/main" id="{1CC60183-790D-D905-2827-DCB39CD33021}"/>
              </a:ext>
            </a:extLst>
          </p:cNvPr>
          <p:cNvSpPr/>
          <p:nvPr/>
        </p:nvSpPr>
        <p:spPr>
          <a:xfrm>
            <a:off x="5416283" y="6263615"/>
            <a:ext cx="6316392" cy="246221"/>
          </a:xfrm>
          <a:prstGeom prst="rect">
            <a:avLst/>
          </a:prstGeom>
        </p:spPr>
        <p:txBody>
          <a:bodyPr wrap="square">
            <a:spAutoFit/>
          </a:bodyPr>
          <a:lstStyle/>
          <a:p>
            <a:r>
              <a:rPr lang="en-GB" sz="1000" dirty="0"/>
              <a:t>* very small sample size (about 50 or less) for young TG</a:t>
            </a:r>
          </a:p>
        </p:txBody>
      </p:sp>
      <p:sp>
        <p:nvSpPr>
          <p:cNvPr id="6" name="Rectangle 6">
            <a:extLst>
              <a:ext uri="{FF2B5EF4-FFF2-40B4-BE49-F238E27FC236}">
                <a16:creationId xmlns:a16="http://schemas.microsoft.com/office/drawing/2014/main" id="{57D47F32-AD7C-A462-9EBF-97EE5D8BFFC7}"/>
              </a:ext>
            </a:extLst>
          </p:cNvPr>
          <p:cNvSpPr>
            <a:spLocks noChangeArrowheads="1"/>
          </p:cNvSpPr>
          <p:nvPr/>
        </p:nvSpPr>
        <p:spPr bwMode="auto">
          <a:xfrm>
            <a:off x="76200" y="6614061"/>
            <a:ext cx="118110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and Global AIDS Monitoring (GAM) reporting</a:t>
            </a:r>
          </a:p>
        </p:txBody>
      </p:sp>
      <p:cxnSp>
        <p:nvCxnSpPr>
          <p:cNvPr id="7" name="Straight Connector 6">
            <a:extLst>
              <a:ext uri="{FF2B5EF4-FFF2-40B4-BE49-F238E27FC236}">
                <a16:creationId xmlns:a16="http://schemas.microsoft.com/office/drawing/2014/main" id="{5D5F15C1-1A2C-6E8B-3ABB-82F87052E018}"/>
              </a:ext>
            </a:extLst>
          </p:cNvPr>
          <p:cNvCxnSpPr/>
          <p:nvPr/>
        </p:nvCxnSpPr>
        <p:spPr>
          <a:xfrm>
            <a:off x="1143000" y="3306336"/>
            <a:ext cx="10111921" cy="0"/>
          </a:xfrm>
          <a:prstGeom prst="line">
            <a:avLst/>
          </a:prstGeom>
          <a:ln w="19050">
            <a:solidFill>
              <a:srgbClr val="F26B73"/>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E914EB9C-D8AA-4F07-8FC6-4795044B4642}"/>
              </a:ext>
            </a:extLst>
          </p:cNvPr>
          <p:cNvGraphicFramePr>
            <a:graphicFrameLocks/>
          </p:cNvGraphicFramePr>
          <p:nvPr>
            <p:extLst>
              <p:ext uri="{D42A27DB-BD31-4B8C-83A1-F6EECF244321}">
                <p14:modId xmlns:p14="http://schemas.microsoft.com/office/powerpoint/2010/main" val="3503415318"/>
              </p:ext>
            </p:extLst>
          </p:nvPr>
        </p:nvGraphicFramePr>
        <p:xfrm>
          <a:off x="226475" y="2399983"/>
          <a:ext cx="11506200" cy="39579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012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477200"/>
            <a:ext cx="11734800" cy="504000"/>
          </a:xfrm>
        </p:spPr>
        <p:txBody>
          <a:bodyPr/>
          <a:lstStyle/>
          <a:p>
            <a:r>
              <a:rPr lang="en-US" dirty="0"/>
              <a:t>Condom use at last sex among PWID by age group, countries where data are available, 2015-2022</a:t>
            </a:r>
          </a:p>
        </p:txBody>
      </p:sp>
      <p:sp>
        <p:nvSpPr>
          <p:cNvPr id="5" name="Slide Number Placeholder 4"/>
          <p:cNvSpPr>
            <a:spLocks noGrp="1"/>
          </p:cNvSpPr>
          <p:nvPr>
            <p:ph type="sldNum" sz="quarter" idx="10"/>
          </p:nvPr>
        </p:nvSpPr>
        <p:spPr/>
        <p:txBody>
          <a:bodyPr/>
          <a:lstStyle/>
          <a:p>
            <a:pPr>
              <a:defRPr/>
            </a:pPr>
            <a:fld id="{5C997690-538C-459A-B78B-6DDEECAB5D02}" type="slidenum">
              <a:rPr lang="th-TH" smtClean="0">
                <a:solidFill>
                  <a:prstClr val="black">
                    <a:tint val="75000"/>
                  </a:prstClr>
                </a:solidFill>
              </a:rPr>
              <a:pPr>
                <a:defRPr/>
              </a:pPr>
              <a:t>23</a:t>
            </a:fld>
            <a:endParaRPr lang="th-TH">
              <a:solidFill>
                <a:prstClr val="black">
                  <a:tint val="75000"/>
                </a:prstClr>
              </a:solidFill>
            </a:endParaRPr>
          </a:p>
        </p:txBody>
      </p:sp>
      <p:sp>
        <p:nvSpPr>
          <p:cNvPr id="12" name="Rectangle 11"/>
          <p:cNvSpPr/>
          <p:nvPr/>
        </p:nvSpPr>
        <p:spPr>
          <a:xfrm>
            <a:off x="2743200" y="6170606"/>
            <a:ext cx="7010401" cy="246221"/>
          </a:xfrm>
          <a:prstGeom prst="rect">
            <a:avLst/>
          </a:prstGeom>
        </p:spPr>
        <p:txBody>
          <a:bodyPr wrap="square">
            <a:spAutoFit/>
          </a:bodyPr>
          <a:lstStyle/>
          <a:p>
            <a:r>
              <a:rPr lang="en-GB" sz="1000" dirty="0"/>
              <a:t>* very small sample size (about 50 or less) for young PWID</a:t>
            </a:r>
          </a:p>
        </p:txBody>
      </p:sp>
      <p:sp>
        <p:nvSpPr>
          <p:cNvPr id="9" name="Rectangle 6">
            <a:extLst>
              <a:ext uri="{FF2B5EF4-FFF2-40B4-BE49-F238E27FC236}">
                <a16:creationId xmlns:a16="http://schemas.microsoft.com/office/drawing/2014/main" id="{9BE5CD4A-C2E4-4385-AFFA-5579E57F33A1}"/>
              </a:ext>
            </a:extLst>
          </p:cNvPr>
          <p:cNvSpPr>
            <a:spLocks noChangeArrowheads="1"/>
          </p:cNvSpPr>
          <p:nvPr/>
        </p:nvSpPr>
        <p:spPr bwMode="auto">
          <a:xfrm>
            <a:off x="228600" y="6614061"/>
            <a:ext cx="115062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and Global AIDS Monitoring (GAM) reporting</a:t>
            </a:r>
          </a:p>
        </p:txBody>
      </p:sp>
      <p:cxnSp>
        <p:nvCxnSpPr>
          <p:cNvPr id="2" name="Straight Connector 1">
            <a:extLst>
              <a:ext uri="{FF2B5EF4-FFF2-40B4-BE49-F238E27FC236}">
                <a16:creationId xmlns:a16="http://schemas.microsoft.com/office/drawing/2014/main" id="{B9004779-2DCF-4A83-8282-ED8665A6FE19}"/>
              </a:ext>
            </a:extLst>
          </p:cNvPr>
          <p:cNvCxnSpPr>
            <a:cxnSpLocks/>
          </p:cNvCxnSpPr>
          <p:nvPr/>
        </p:nvCxnSpPr>
        <p:spPr>
          <a:xfrm>
            <a:off x="1603348" y="2752025"/>
            <a:ext cx="9525000" cy="0"/>
          </a:xfrm>
          <a:prstGeom prst="line">
            <a:avLst/>
          </a:prstGeom>
          <a:ln w="19050">
            <a:solidFill>
              <a:srgbClr val="F26B73"/>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2129295968"/>
              </p:ext>
            </p:extLst>
          </p:nvPr>
        </p:nvGraphicFramePr>
        <p:xfrm>
          <a:off x="533400" y="2450545"/>
          <a:ext cx="10896600" cy="3684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9300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E18A2E1-23E3-3250-F0F7-45FBE2D853EB}"/>
              </a:ext>
            </a:extLst>
          </p:cNvPr>
          <p:cNvCxnSpPr>
            <a:cxnSpLocks/>
          </p:cNvCxnSpPr>
          <p:nvPr/>
        </p:nvCxnSpPr>
        <p:spPr>
          <a:xfrm>
            <a:off x="1577898" y="3429000"/>
            <a:ext cx="9525000" cy="0"/>
          </a:xfrm>
          <a:prstGeom prst="line">
            <a:avLst/>
          </a:prstGeom>
          <a:ln w="19050">
            <a:solidFill>
              <a:srgbClr val="F26B73"/>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1371599"/>
            <a:ext cx="11811000" cy="871019"/>
          </a:xfrm>
        </p:spPr>
        <p:txBody>
          <a:bodyPr/>
          <a:lstStyle/>
          <a:p>
            <a:r>
              <a:rPr lang="en-US" dirty="0"/>
              <a:t>Proportion of PWID reported using sterile injection equipment at last injection by age group, countries where data are available, 2015-2022</a:t>
            </a:r>
            <a:endParaRPr lang="en-GB" dirty="0"/>
          </a:p>
        </p:txBody>
      </p:sp>
      <p:sp>
        <p:nvSpPr>
          <p:cNvPr id="3" name="Slide Number Placeholder 2"/>
          <p:cNvSpPr>
            <a:spLocks noGrp="1"/>
          </p:cNvSpPr>
          <p:nvPr>
            <p:ph type="sldNum" sz="quarter" idx="10"/>
          </p:nvPr>
        </p:nvSpPr>
        <p:spPr/>
        <p:txBody>
          <a:bodyPr/>
          <a:lstStyle/>
          <a:p>
            <a:pPr>
              <a:defRPr/>
            </a:pPr>
            <a:fld id="{CC1C0639-E552-4989-8A7B-1969A07727D5}" type="slidenum">
              <a:rPr lang="th-TH" smtClean="0">
                <a:solidFill>
                  <a:prstClr val="black">
                    <a:tint val="75000"/>
                  </a:prstClr>
                </a:solidFill>
              </a:rPr>
              <a:pPr>
                <a:defRPr/>
              </a:pPr>
              <a:t>24</a:t>
            </a:fld>
            <a:endParaRPr lang="th-TH" dirty="0">
              <a:solidFill>
                <a:prstClr val="black">
                  <a:tint val="75000"/>
                </a:prstClr>
              </a:solidFill>
            </a:endParaRPr>
          </a:p>
        </p:txBody>
      </p:sp>
      <p:sp>
        <p:nvSpPr>
          <p:cNvPr id="10" name="Rectangle 9"/>
          <p:cNvSpPr/>
          <p:nvPr/>
        </p:nvSpPr>
        <p:spPr>
          <a:xfrm>
            <a:off x="8382000" y="6137223"/>
            <a:ext cx="2971800" cy="246221"/>
          </a:xfrm>
          <a:prstGeom prst="rect">
            <a:avLst/>
          </a:prstGeom>
        </p:spPr>
        <p:txBody>
          <a:bodyPr wrap="square">
            <a:spAutoFit/>
          </a:bodyPr>
          <a:lstStyle/>
          <a:p>
            <a:r>
              <a:rPr lang="en-GB" sz="1000" dirty="0"/>
              <a:t>* very small sample size (&lt;50) for young PWID</a:t>
            </a:r>
          </a:p>
        </p:txBody>
      </p:sp>
      <p:sp>
        <p:nvSpPr>
          <p:cNvPr id="12" name="Rectangle 6">
            <a:extLst>
              <a:ext uri="{FF2B5EF4-FFF2-40B4-BE49-F238E27FC236}">
                <a16:creationId xmlns:a16="http://schemas.microsoft.com/office/drawing/2014/main" id="{09DCB67A-9B31-4EA5-9299-C8DEF5691C27}"/>
              </a:ext>
            </a:extLst>
          </p:cNvPr>
          <p:cNvSpPr>
            <a:spLocks noChangeArrowheads="1"/>
          </p:cNvSpPr>
          <p:nvPr/>
        </p:nvSpPr>
        <p:spPr bwMode="auto">
          <a:xfrm>
            <a:off x="0" y="6614061"/>
            <a:ext cx="11430000" cy="230832"/>
          </a:xfrm>
          <a:prstGeom prst="rect">
            <a:avLst/>
          </a:prstGeom>
          <a:noFill/>
          <a:ln>
            <a:noFill/>
          </a:ln>
        </p:spPr>
        <p:txBody>
          <a:bodyPr wrap="square" anchor="ctr">
            <a:spAutoFit/>
          </a:bodyPr>
          <a:lstStyle/>
          <a:p>
            <a:pPr defTabSz="457200" eaLnBrk="0" hangingPunct="0"/>
            <a:r>
              <a:rPr lang="en-US" sz="900" kern="0" dirty="0">
                <a:solidFill>
                  <a:srgbClr val="000000"/>
                </a:solidFill>
                <a:latin typeface="Arial" pitchFamily="34" charset="0"/>
                <a:ea typeface="ＭＳ 明朝" charset="-128"/>
                <a:cs typeface="Arial" pitchFamily="34" charset="0"/>
              </a:rPr>
              <a:t>Source: Prepared by </a:t>
            </a:r>
            <a:r>
              <a:rPr lang="en-US" sz="900" kern="0" dirty="0">
                <a:solidFill>
                  <a:srgbClr val="000000"/>
                </a:solidFill>
                <a:latin typeface="Arial" pitchFamily="34" charset="0"/>
                <a:ea typeface="ＭＳ 明朝" charset="-128"/>
                <a:cs typeface="Arial" pitchFamily="34" charset="0"/>
                <a:hlinkClick r:id="rId2"/>
              </a:rPr>
              <a:t>www.aidsdatahub.org</a:t>
            </a:r>
            <a:r>
              <a:rPr lang="en-US" sz="900" kern="0" dirty="0">
                <a:solidFill>
                  <a:srgbClr val="000000"/>
                </a:solidFill>
                <a:latin typeface="Arial" pitchFamily="34" charset="0"/>
                <a:ea typeface="ＭＳ 明朝" charset="-128"/>
                <a:cs typeface="Arial" pitchFamily="34" charset="0"/>
              </a:rPr>
              <a:t> based on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Integrated Biological and </a:t>
            </a:r>
            <a:r>
              <a:rPr lang="en-US" sz="900" kern="0" dirty="0" err="1">
                <a:solidFill>
                  <a:srgbClr val="000000"/>
                </a:solidFill>
                <a:latin typeface="Arial" pitchFamily="34" charset="0"/>
                <a:ea typeface="ＭＳ 明朝" charset="-128"/>
                <a:cs typeface="Arial" pitchFamily="34" charset="0"/>
              </a:rPr>
              <a:t>Behavioural</a:t>
            </a:r>
            <a:r>
              <a:rPr lang="en-US" sz="900" kern="0" dirty="0">
                <a:solidFill>
                  <a:srgbClr val="000000"/>
                </a:solidFill>
                <a:latin typeface="Arial" pitchFamily="34" charset="0"/>
                <a:ea typeface="ＭＳ 明朝" charset="-128"/>
                <a:cs typeface="Arial" pitchFamily="34" charset="0"/>
              </a:rPr>
              <a:t> Surveys; and Global AIDS Monitoring (GAM) reporting</a:t>
            </a:r>
          </a:p>
        </p:txBody>
      </p:sp>
      <p:graphicFrame>
        <p:nvGraphicFramePr>
          <p:cNvPr id="4" name="Chart 3">
            <a:extLst>
              <a:ext uri="{FF2B5EF4-FFF2-40B4-BE49-F238E27FC236}">
                <a16:creationId xmlns:a16="http://schemas.microsoft.com/office/drawing/2014/main" id="{9E710F1A-F8B3-4566-A0B5-5303341DADA9}"/>
              </a:ext>
            </a:extLst>
          </p:cNvPr>
          <p:cNvGraphicFramePr>
            <a:graphicFrameLocks/>
          </p:cNvGraphicFramePr>
          <p:nvPr>
            <p:extLst>
              <p:ext uri="{D42A27DB-BD31-4B8C-83A1-F6EECF244321}">
                <p14:modId xmlns:p14="http://schemas.microsoft.com/office/powerpoint/2010/main" val="2250727817"/>
              </p:ext>
            </p:extLst>
          </p:nvPr>
        </p:nvGraphicFramePr>
        <p:xfrm>
          <a:off x="533400" y="2590800"/>
          <a:ext cx="10820400" cy="3493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0296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04800" y="3390900"/>
            <a:ext cx="95599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2754874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itle 2"/>
          <p:cNvSpPr>
            <a:spLocks noGrp="1"/>
          </p:cNvSpPr>
          <p:nvPr>
            <p:ph type="title"/>
          </p:nvPr>
        </p:nvSpPr>
        <p:spPr bwMode="auto">
          <a:xfrm>
            <a:off x="228600" y="1495045"/>
            <a:ext cx="11506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Arial" charset="0"/>
              </a:rPr>
              <a:t>Proportion of key populations with comprehensive HIV knowledge, by age group,  countries where data are available, 2014 - 2020</a:t>
            </a:r>
            <a:br>
              <a:rPr lang="en-US" dirty="0">
                <a:cs typeface="Arial" charset="0"/>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26017BBE-47AF-4738-AC54-B681A4B564BE}" type="slidenum">
              <a:rPr lang="th-TH">
                <a:solidFill>
                  <a:prstClr val="black">
                    <a:tint val="75000"/>
                  </a:prstClr>
                </a:solidFill>
              </a:rPr>
              <a:pPr>
                <a:defRPr/>
              </a:pPr>
              <a:t>26</a:t>
            </a:fld>
            <a:endParaRPr lang="th-TH" dirty="0">
              <a:solidFill>
                <a:prstClr val="black">
                  <a:tint val="75000"/>
                </a:prstClr>
              </a:solidFill>
            </a:endParaRPr>
          </a:p>
        </p:txBody>
      </p:sp>
      <p:sp>
        <p:nvSpPr>
          <p:cNvPr id="6" name="TextBox 1"/>
          <p:cNvSpPr txBox="1"/>
          <p:nvPr/>
        </p:nvSpPr>
        <p:spPr>
          <a:xfrm>
            <a:off x="5105399" y="6021572"/>
            <a:ext cx="5753101" cy="361950"/>
          </a:xfrm>
          <a:prstGeom prst="rect">
            <a:avLst/>
          </a:prstGeom>
          <a:noFill/>
          <a:ln w="12700" cmpd="sng">
            <a:noFill/>
            <a:prstDash val="sysDot"/>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1000" kern="0" dirty="0">
                <a:solidFill>
                  <a:sysClr val="windowText" lastClr="000000"/>
                </a:solidFill>
                <a:latin typeface="Arial" pitchFamily="34" charset="0"/>
                <a:cs typeface="Arial" pitchFamily="34" charset="0"/>
              </a:rPr>
              <a:t>* </a:t>
            </a:r>
            <a:r>
              <a:rPr lang="en-US" sz="1000" dirty="0">
                <a:solidFill>
                  <a:schemeClr val="dk1"/>
                </a:solidFill>
                <a:effectLst/>
                <a:latin typeface="+mn-lt"/>
                <a:ea typeface="+mn-ea"/>
                <a:cs typeface="+mn-cs"/>
              </a:rPr>
              <a:t>age</a:t>
            </a:r>
            <a:r>
              <a:rPr lang="en-US" sz="1000" baseline="0" dirty="0">
                <a:solidFill>
                  <a:schemeClr val="dk1"/>
                </a:solidFill>
                <a:effectLst/>
                <a:latin typeface="+mn-lt"/>
                <a:ea typeface="+mn-ea"/>
                <a:cs typeface="+mn-cs"/>
              </a:rPr>
              <a:t> group 18-19 </a:t>
            </a:r>
            <a:r>
              <a:rPr lang="en-US" sz="1000" baseline="0" dirty="0" err="1">
                <a:solidFill>
                  <a:schemeClr val="dk1"/>
                </a:solidFill>
                <a:effectLst/>
                <a:latin typeface="+mn-lt"/>
                <a:ea typeface="+mn-ea"/>
                <a:cs typeface="+mn-cs"/>
              </a:rPr>
              <a:t>yr</a:t>
            </a:r>
            <a:r>
              <a:rPr lang="en-US" sz="1000" baseline="0" dirty="0">
                <a:solidFill>
                  <a:schemeClr val="dk1"/>
                </a:solidFill>
                <a:effectLst/>
                <a:latin typeface="+mn-lt"/>
                <a:ea typeface="+mn-ea"/>
                <a:cs typeface="+mn-cs"/>
              </a:rPr>
              <a:t> versus 20+ </a:t>
            </a:r>
            <a:r>
              <a:rPr lang="en-US" sz="1000" baseline="0" dirty="0" err="1">
                <a:solidFill>
                  <a:schemeClr val="dk1"/>
                </a:solidFill>
                <a:effectLst/>
                <a:latin typeface="+mn-lt"/>
                <a:ea typeface="+mn-ea"/>
                <a:cs typeface="+mn-cs"/>
              </a:rPr>
              <a:t>yr</a:t>
            </a:r>
            <a:r>
              <a:rPr lang="en-US" sz="1000" kern="0" dirty="0">
                <a:solidFill>
                  <a:sysClr val="windowText" lastClr="000000"/>
                </a:solidFill>
                <a:latin typeface="Arial" pitchFamily="34" charset="0"/>
                <a:cs typeface="Arial" pitchFamily="34" charset="0"/>
              </a:rPr>
              <a:t>; ** age group 20-24 </a:t>
            </a:r>
            <a:r>
              <a:rPr lang="en-US" sz="1000" kern="0" dirty="0" err="1">
                <a:solidFill>
                  <a:sysClr val="windowText" lastClr="000000"/>
                </a:solidFill>
                <a:latin typeface="Arial" pitchFamily="34" charset="0"/>
                <a:cs typeface="Arial" pitchFamily="34" charset="0"/>
              </a:rPr>
              <a:t>yr</a:t>
            </a:r>
            <a:r>
              <a:rPr lang="en-US" sz="1000" kern="0" dirty="0">
                <a:solidFill>
                  <a:sysClr val="windowText" lastClr="000000"/>
                </a:solidFill>
                <a:latin typeface="Arial" pitchFamily="34" charset="0"/>
                <a:cs typeface="Arial" pitchFamily="34" charset="0"/>
              </a:rPr>
              <a:t>; Indonesia – direct female sex workers </a:t>
            </a:r>
            <a:endParaRPr lang="en-GB" sz="1000" kern="0" dirty="0">
              <a:solidFill>
                <a:sysClr val="windowText" lastClr="000000"/>
              </a:solidFill>
              <a:latin typeface="Arial" pitchFamily="34" charset="0"/>
              <a:cs typeface="Arial" pitchFamily="34" charset="0"/>
            </a:endParaRPr>
          </a:p>
        </p:txBody>
      </p:sp>
      <p:sp>
        <p:nvSpPr>
          <p:cNvPr id="8" name="TextBox 7"/>
          <p:cNvSpPr txBox="1"/>
          <p:nvPr/>
        </p:nvSpPr>
        <p:spPr>
          <a:xfrm>
            <a:off x="609599" y="6564382"/>
            <a:ext cx="10744201" cy="230832"/>
          </a:xfrm>
          <a:prstGeom prst="rect">
            <a:avLst/>
          </a:prstGeom>
          <a:noFill/>
        </p:spPr>
        <p:txBody>
          <a:bodyPr wrap="square" rtlCol="0">
            <a:spAutoFit/>
          </a:bodyPr>
          <a:lstStyle/>
          <a:p>
            <a:pPr fontAlgn="auto">
              <a:spcBef>
                <a:spcPts val="0"/>
              </a:spcBef>
              <a:spcAft>
                <a:spcPts val="0"/>
              </a:spcAft>
              <a:defRPr/>
            </a:pPr>
            <a:r>
              <a:rPr lang="en-US" sz="900" kern="0" dirty="0">
                <a:solidFill>
                  <a:prstClr val="black"/>
                </a:solidFill>
                <a:latin typeface="Arial"/>
                <a:cs typeface="Cordia New" pitchFamily="34" charset="-34"/>
              </a:rPr>
              <a:t>Source: Prepared by </a:t>
            </a:r>
            <a:r>
              <a:rPr lang="en-US" sz="900" kern="0" dirty="0">
                <a:solidFill>
                  <a:prstClr val="black"/>
                </a:solidFill>
                <a:latin typeface="Arial"/>
                <a:cs typeface="Cordia New" pitchFamily="34" charset="-34"/>
                <a:hlinkClick r:id="rId2"/>
              </a:rPr>
              <a:t>www.aidsdatahub.org</a:t>
            </a:r>
            <a:r>
              <a:rPr lang="en-US" sz="900" kern="0" dirty="0">
                <a:solidFill>
                  <a:prstClr val="black"/>
                </a:solidFill>
                <a:latin typeface="Arial"/>
                <a:cs typeface="Cordia New" pitchFamily="34" charset="-34"/>
              </a:rPr>
              <a:t> based on 1) Integrated Biological and Behavioral Surveys ; 2. Behavioral  Surveillance Surveys and 3) Global AIDS Monitoring Reporting</a:t>
            </a:r>
            <a:endParaRPr lang="en-GB" sz="900" kern="0" dirty="0">
              <a:solidFill>
                <a:prstClr val="black"/>
              </a:solidFill>
              <a:latin typeface="Arial"/>
              <a:cs typeface="Cordia New" pitchFamily="34" charset="-34"/>
            </a:endParaRPr>
          </a:p>
        </p:txBody>
      </p:sp>
      <p:graphicFrame>
        <p:nvGraphicFramePr>
          <p:cNvPr id="3" name="Chart 2">
            <a:extLst>
              <a:ext uri="{FF2B5EF4-FFF2-40B4-BE49-F238E27FC236}">
                <a16:creationId xmlns:a16="http://schemas.microsoft.com/office/drawing/2014/main" id="{4BE3B662-8002-7441-C8B3-5C3A072C866E}"/>
              </a:ext>
            </a:extLst>
          </p:cNvPr>
          <p:cNvGraphicFramePr>
            <a:graphicFrameLocks/>
          </p:cNvGraphicFramePr>
          <p:nvPr>
            <p:extLst>
              <p:ext uri="{D42A27DB-BD31-4B8C-83A1-F6EECF244321}">
                <p14:modId xmlns:p14="http://schemas.microsoft.com/office/powerpoint/2010/main" val="1313153869"/>
              </p:ext>
            </p:extLst>
          </p:nvPr>
        </p:nvGraphicFramePr>
        <p:xfrm>
          <a:off x="838200" y="2818905"/>
          <a:ext cx="105156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7424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28600"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1595903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76D4-2270-4339-B86B-8586EDAA9BEF}"/>
              </a:ext>
            </a:extLst>
          </p:cNvPr>
          <p:cNvSpPr>
            <a:spLocks noGrp="1"/>
          </p:cNvSpPr>
          <p:nvPr>
            <p:ph type="title"/>
          </p:nvPr>
        </p:nvSpPr>
        <p:spPr>
          <a:xfrm>
            <a:off x="176564" y="1527399"/>
            <a:ext cx="11658598" cy="504000"/>
          </a:xfrm>
        </p:spPr>
        <p:txBody>
          <a:bodyPr>
            <a:noAutofit/>
          </a:bodyPr>
          <a:lstStyle/>
          <a:p>
            <a:r>
              <a:rPr lang="en-US" dirty="0"/>
              <a:t>HIV Prevention coverage among young sex workers (15-24 years), 2018-2022</a:t>
            </a:r>
          </a:p>
        </p:txBody>
      </p:sp>
      <p:graphicFrame>
        <p:nvGraphicFramePr>
          <p:cNvPr id="3" name="Chart 2">
            <a:extLst>
              <a:ext uri="{FF2B5EF4-FFF2-40B4-BE49-F238E27FC236}">
                <a16:creationId xmlns:a16="http://schemas.microsoft.com/office/drawing/2014/main" id="{C8ADE640-5FC7-9976-AE40-1B89634B9A53}"/>
              </a:ext>
            </a:extLst>
          </p:cNvPr>
          <p:cNvGraphicFramePr>
            <a:graphicFrameLocks/>
          </p:cNvGraphicFramePr>
          <p:nvPr>
            <p:extLst>
              <p:ext uri="{D42A27DB-BD31-4B8C-83A1-F6EECF244321}">
                <p14:modId xmlns:p14="http://schemas.microsoft.com/office/powerpoint/2010/main" val="3330106668"/>
              </p:ext>
            </p:extLst>
          </p:nvPr>
        </p:nvGraphicFramePr>
        <p:xfrm>
          <a:off x="838200" y="2819400"/>
          <a:ext cx="105156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C7E6D94-67F0-CB23-492D-CDA5DCA2FBB3}"/>
              </a:ext>
            </a:extLst>
          </p:cNvPr>
          <p:cNvSpPr txBox="1"/>
          <p:nvPr/>
        </p:nvSpPr>
        <p:spPr>
          <a:xfrm>
            <a:off x="609599" y="6564382"/>
            <a:ext cx="10744201" cy="230832"/>
          </a:xfrm>
          <a:prstGeom prst="rect">
            <a:avLst/>
          </a:prstGeom>
          <a:noFill/>
        </p:spPr>
        <p:txBody>
          <a:bodyPr wrap="square" rtlCol="0">
            <a:spAutoFit/>
          </a:bodyPr>
          <a:lstStyle/>
          <a:p>
            <a:pPr fontAlgn="auto">
              <a:spcBef>
                <a:spcPts val="0"/>
              </a:spcBef>
              <a:spcAft>
                <a:spcPts val="0"/>
              </a:spcAft>
              <a:defRPr/>
            </a:pPr>
            <a:r>
              <a:rPr lang="en-US" sz="900" kern="0" dirty="0">
                <a:solidFill>
                  <a:prstClr val="black"/>
                </a:solidFill>
                <a:latin typeface="Arial"/>
                <a:cs typeface="Cordia New" pitchFamily="34" charset="-34"/>
              </a:rPr>
              <a:t>Source: Prepared by </a:t>
            </a:r>
            <a:r>
              <a:rPr lang="en-US" sz="900" kern="0" dirty="0">
                <a:solidFill>
                  <a:prstClr val="black"/>
                </a:solidFill>
                <a:latin typeface="Arial"/>
                <a:cs typeface="Cordia New" pitchFamily="34" charset="-34"/>
                <a:hlinkClick r:id="rId4"/>
              </a:rPr>
              <a:t>www.aidsdatahub.org</a:t>
            </a:r>
            <a:r>
              <a:rPr lang="en-US" sz="900" kern="0" dirty="0">
                <a:solidFill>
                  <a:prstClr val="black"/>
                </a:solidFill>
                <a:latin typeface="Arial"/>
                <a:cs typeface="Cordia New" pitchFamily="34" charset="-34"/>
              </a:rPr>
              <a:t> based on 1) Integrated Biological and Behavioral Surveys ; 2. Behavioral  Surveillance Surveys and 3) Global AIDS Monitoring Reporting</a:t>
            </a:r>
            <a:endParaRPr lang="en-GB" sz="900" kern="0" dirty="0">
              <a:solidFill>
                <a:prstClr val="black"/>
              </a:solidFill>
              <a:latin typeface="Arial"/>
              <a:cs typeface="Cordia New" pitchFamily="34" charset="-34"/>
            </a:endParaRPr>
          </a:p>
        </p:txBody>
      </p:sp>
    </p:spTree>
    <p:extLst>
      <p:ext uri="{BB962C8B-B14F-4D97-AF65-F5344CB8AC3E}">
        <p14:creationId xmlns:p14="http://schemas.microsoft.com/office/powerpoint/2010/main" val="115131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76D4-2270-4339-B86B-8586EDAA9BEF}"/>
              </a:ext>
            </a:extLst>
          </p:cNvPr>
          <p:cNvSpPr>
            <a:spLocks noGrp="1"/>
          </p:cNvSpPr>
          <p:nvPr>
            <p:ph type="title"/>
          </p:nvPr>
        </p:nvSpPr>
        <p:spPr>
          <a:xfrm>
            <a:off x="152400" y="1527399"/>
            <a:ext cx="12191998" cy="504000"/>
          </a:xfrm>
        </p:spPr>
        <p:txBody>
          <a:bodyPr>
            <a:noAutofit/>
          </a:bodyPr>
          <a:lstStyle/>
          <a:p>
            <a:r>
              <a:rPr lang="en-US" dirty="0"/>
              <a:t>HIV Prevention coverage among young men who have sex with men (15-24 years), 2018-2022</a:t>
            </a:r>
          </a:p>
        </p:txBody>
      </p:sp>
      <p:sp>
        <p:nvSpPr>
          <p:cNvPr id="6" name="TextBox 5">
            <a:extLst>
              <a:ext uri="{FF2B5EF4-FFF2-40B4-BE49-F238E27FC236}">
                <a16:creationId xmlns:a16="http://schemas.microsoft.com/office/drawing/2014/main" id="{7C7E6D94-67F0-CB23-492D-CDA5DCA2FBB3}"/>
              </a:ext>
            </a:extLst>
          </p:cNvPr>
          <p:cNvSpPr txBox="1"/>
          <p:nvPr/>
        </p:nvSpPr>
        <p:spPr>
          <a:xfrm>
            <a:off x="609599" y="6564382"/>
            <a:ext cx="107442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Source: Prepared by </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hlinkClick r:id="rId3"/>
              </a:rPr>
              <a:t>www.aidsdatahub.org</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 based on 1) Integrated Biological and Behavioral Surveys ; 2. Behavioral  Surveillance Surveys and 3) Global AIDS Monitoring Reporting</a:t>
            </a:r>
            <a:endParaRPr kumimoji="0" lang="en-GB" sz="900" b="0" i="0" u="none" strike="noStrike" kern="0" cap="none" spc="0" normalizeH="0" baseline="0" noProof="0" dirty="0">
              <a:ln>
                <a:noFill/>
              </a:ln>
              <a:solidFill>
                <a:prstClr val="black"/>
              </a:solidFill>
              <a:effectLst/>
              <a:uLnTx/>
              <a:uFillTx/>
              <a:latin typeface="Arial"/>
              <a:ea typeface="+mn-ea"/>
              <a:cs typeface="Cordia New" pitchFamily="34" charset="-34"/>
            </a:endParaRPr>
          </a:p>
        </p:txBody>
      </p:sp>
      <p:graphicFrame>
        <p:nvGraphicFramePr>
          <p:cNvPr id="4" name="Chart 3">
            <a:extLst>
              <a:ext uri="{FF2B5EF4-FFF2-40B4-BE49-F238E27FC236}">
                <a16:creationId xmlns:a16="http://schemas.microsoft.com/office/drawing/2014/main" id="{AC9D4D2D-46EE-36CD-CBE1-2ADBEEE3EFB5}"/>
              </a:ext>
            </a:extLst>
          </p:cNvPr>
          <p:cNvGraphicFramePr>
            <a:graphicFrameLocks/>
          </p:cNvGraphicFramePr>
          <p:nvPr>
            <p:extLst>
              <p:ext uri="{D42A27DB-BD31-4B8C-83A1-F6EECF244321}">
                <p14:modId xmlns:p14="http://schemas.microsoft.com/office/powerpoint/2010/main" val="2267421087"/>
              </p:ext>
            </p:extLst>
          </p:nvPr>
        </p:nvGraphicFramePr>
        <p:xfrm>
          <a:off x="1447800" y="2667000"/>
          <a:ext cx="9067800" cy="31832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0652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70736" y="6630365"/>
            <a:ext cx="4941548" cy="2308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4" name="TextBox 53">
            <a:extLst>
              <a:ext uri="{FF2B5EF4-FFF2-40B4-BE49-F238E27FC236}">
                <a16:creationId xmlns:a16="http://schemas.microsoft.com/office/drawing/2014/main" id="{2EE60F55-634C-4E82-9DF2-D5AAB3140919}"/>
              </a:ext>
            </a:extLst>
          </p:cNvPr>
          <p:cNvSpPr txBox="1"/>
          <p:nvPr/>
        </p:nvSpPr>
        <p:spPr>
          <a:xfrm>
            <a:off x="6096000" y="2516269"/>
            <a:ext cx="4692242" cy="180049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Among young people (15-24 </a:t>
            </a:r>
            <a:r>
              <a:rPr kumimoji="0" lang="en-US" sz="1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yr</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C99FF"/>
                </a:solidFill>
                <a:effectLst/>
                <a:uLnTx/>
                <a:uFillTx/>
                <a:latin typeface="Arial" panose="020B0604020202020204" pitchFamily="34" charset="0"/>
                <a:ea typeface="+mn-ea"/>
                <a:cs typeface="Arial" panose="020B0604020202020204" pitchFamily="34" charset="0"/>
              </a:rPr>
              <a:t>440 000 </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living with HIV</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C99FF"/>
                </a:solidFill>
                <a:effectLst/>
                <a:uLnTx/>
                <a:uFillTx/>
                <a:latin typeface="Arial" panose="020B0604020202020204" pitchFamily="34" charset="0"/>
                <a:ea typeface="+mn-ea"/>
                <a:cs typeface="Arial" panose="020B0604020202020204" pitchFamily="34" charset="0"/>
              </a:rPr>
              <a:t>  78 000 </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HIV infections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C99FF"/>
                </a:solidFill>
                <a:effectLst/>
                <a:uLnTx/>
                <a:uFillTx/>
                <a:latin typeface="Arial" panose="020B0604020202020204" pitchFamily="34" charset="0"/>
                <a:ea typeface="+mn-ea"/>
                <a:cs typeface="Arial" panose="020B0604020202020204" pitchFamily="34" charset="0"/>
              </a:rPr>
              <a:t>    3 400 </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died with AIDS-related illness</a:t>
            </a:r>
          </a:p>
        </p:txBody>
      </p:sp>
      <p:grpSp>
        <p:nvGrpSpPr>
          <p:cNvPr id="59" name="Group 58">
            <a:extLst>
              <a:ext uri="{FF2B5EF4-FFF2-40B4-BE49-F238E27FC236}">
                <a16:creationId xmlns:a16="http://schemas.microsoft.com/office/drawing/2014/main" id="{95BD9B95-1CDE-8C74-5120-09BA4CFD191A}"/>
              </a:ext>
            </a:extLst>
          </p:cNvPr>
          <p:cNvGrpSpPr/>
          <p:nvPr/>
        </p:nvGrpSpPr>
        <p:grpSpPr>
          <a:xfrm>
            <a:off x="1501629" y="2062891"/>
            <a:ext cx="3775247" cy="4414109"/>
            <a:chOff x="-3408934" y="2217121"/>
            <a:chExt cx="3970291" cy="4235835"/>
          </a:xfrm>
        </p:grpSpPr>
        <p:grpSp>
          <p:nvGrpSpPr>
            <p:cNvPr id="40" name="Group 39">
              <a:extLst>
                <a:ext uri="{FF2B5EF4-FFF2-40B4-BE49-F238E27FC236}">
                  <a16:creationId xmlns:a16="http://schemas.microsoft.com/office/drawing/2014/main" id="{8EEEF584-6772-83F3-8887-6D4EFF92DEF0}"/>
                </a:ext>
              </a:extLst>
            </p:cNvPr>
            <p:cNvGrpSpPr/>
            <p:nvPr/>
          </p:nvGrpSpPr>
          <p:grpSpPr>
            <a:xfrm>
              <a:off x="-3408934" y="2217121"/>
              <a:ext cx="3970291" cy="4235835"/>
              <a:chOff x="6040735" y="1513846"/>
              <a:chExt cx="3063532" cy="4356355"/>
            </a:xfrm>
          </p:grpSpPr>
          <p:grpSp>
            <p:nvGrpSpPr>
              <p:cNvPr id="41" name="Group 40">
                <a:extLst>
                  <a:ext uri="{FF2B5EF4-FFF2-40B4-BE49-F238E27FC236}">
                    <a16:creationId xmlns:a16="http://schemas.microsoft.com/office/drawing/2014/main" id="{8DED65A7-571D-76D4-BAD4-6FFE24390E60}"/>
                  </a:ext>
                </a:extLst>
              </p:cNvPr>
              <p:cNvGrpSpPr/>
              <p:nvPr/>
            </p:nvGrpSpPr>
            <p:grpSpPr>
              <a:xfrm>
                <a:off x="6040735" y="1513846"/>
                <a:ext cx="3063532" cy="4356355"/>
                <a:chOff x="6040735" y="1473530"/>
                <a:chExt cx="3063532" cy="4356355"/>
              </a:xfrm>
            </p:grpSpPr>
            <p:grpSp>
              <p:nvGrpSpPr>
                <p:cNvPr id="43" name="Group 42">
                  <a:extLst>
                    <a:ext uri="{FF2B5EF4-FFF2-40B4-BE49-F238E27FC236}">
                      <a16:creationId xmlns:a16="http://schemas.microsoft.com/office/drawing/2014/main" id="{332A1FF2-1C79-3DB0-260E-4E8BDEF240C9}"/>
                    </a:ext>
                  </a:extLst>
                </p:cNvPr>
                <p:cNvGrpSpPr/>
                <p:nvPr/>
              </p:nvGrpSpPr>
              <p:grpSpPr>
                <a:xfrm>
                  <a:off x="8535046" y="5274797"/>
                  <a:ext cx="569221" cy="554400"/>
                  <a:chOff x="9295175" y="5231654"/>
                  <a:chExt cx="569221" cy="554400"/>
                </a:xfrm>
              </p:grpSpPr>
              <p:sp>
                <p:nvSpPr>
                  <p:cNvPr id="56" name="Rectangle 55">
                    <a:extLst>
                      <a:ext uri="{FF2B5EF4-FFF2-40B4-BE49-F238E27FC236}">
                        <a16:creationId xmlns:a16="http://schemas.microsoft.com/office/drawing/2014/main" id="{A5E6DF83-B36F-2CE7-18CB-CCCAEB6C4798}"/>
                      </a:ext>
                    </a:extLst>
                  </p:cNvPr>
                  <p:cNvSpPr/>
                  <p:nvPr/>
                </p:nvSpPr>
                <p:spPr bwMode="auto">
                  <a:xfrm>
                    <a:off x="9299666" y="5231654"/>
                    <a:ext cx="554400" cy="554400"/>
                  </a:xfrm>
                  <a:prstGeom prst="rect">
                    <a:avLst/>
                  </a:prstGeom>
                  <a:solidFill>
                    <a:sysClr val="window" lastClr="FFFFFF">
                      <a:lumMod val="50000"/>
                    </a:sysClr>
                  </a:solidFill>
                  <a:ln w="25400" cap="flat" cmpd="sng" algn="ctr">
                    <a:no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86633" rtl="0" eaLnBrk="1" fontAlgn="base" latinLnBrk="0" hangingPunct="1">
                      <a:lnSpc>
                        <a:spcPct val="100000"/>
                      </a:lnSpc>
                      <a:spcBef>
                        <a:spcPct val="0"/>
                      </a:spcBef>
                      <a:spcAft>
                        <a:spcPct val="0"/>
                      </a:spcAft>
                      <a:buClrTx/>
                      <a:buSzTx/>
                      <a:buFontTx/>
                      <a:buNone/>
                      <a:tabLst/>
                      <a:defRPr/>
                    </a:pPr>
                    <a:endParaRPr kumimoji="0" lang="en-GB" sz="1200" b="1" i="0" u="none" strike="noStrike" kern="0" cap="none" spc="0" normalizeH="0" baseline="0" noProof="0" dirty="0">
                      <a:ln>
                        <a:noFill/>
                      </a:ln>
                      <a:solidFill>
                        <a:prstClr val="white"/>
                      </a:solidFill>
                      <a:effectLst/>
                      <a:uLnTx/>
                      <a:uFillTx/>
                      <a:latin typeface="Arial"/>
                      <a:ea typeface="+mn-ea"/>
                      <a:cs typeface="Arial" pitchFamily="34" charset="0"/>
                    </a:endParaRPr>
                  </a:p>
                </p:txBody>
              </p:sp>
              <p:sp>
                <p:nvSpPr>
                  <p:cNvPr id="57" name="TextBox 56">
                    <a:extLst>
                      <a:ext uri="{FF2B5EF4-FFF2-40B4-BE49-F238E27FC236}">
                        <a16:creationId xmlns:a16="http://schemas.microsoft.com/office/drawing/2014/main" id="{87BD9860-8D46-5DC3-0D75-2F516D202B15}"/>
                      </a:ext>
                    </a:extLst>
                  </p:cNvPr>
                  <p:cNvSpPr txBox="1"/>
                  <p:nvPr/>
                </p:nvSpPr>
                <p:spPr>
                  <a:xfrm>
                    <a:off x="9295175" y="5277674"/>
                    <a:ext cx="569221" cy="474801"/>
                  </a:xfrm>
                  <a:prstGeom prst="rect">
                    <a:avLst/>
                  </a:prstGeom>
                  <a:noFill/>
                </p:spPr>
                <p:txBody>
                  <a:bodyPr wrap="none" rtlCol="0" anchor="ctr">
                    <a:spAutoFit/>
                  </a:bodyPr>
                  <a:lstStyle/>
                  <a:p>
                    <a:pPr marL="0" marR="0" lvl="0" indent="0" algn="ctr" defTabSz="108663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Arial" pitchFamily="34" charset="0"/>
                      </a:rPr>
                      <a:t>Deaths</a:t>
                    </a:r>
                  </a:p>
                  <a:p>
                    <a:pPr marL="0" marR="0" lvl="0" indent="0" algn="ctr" defTabSz="108663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Arial" pitchFamily="34" charset="0"/>
                      </a:rPr>
                      <a:t>150,000</a:t>
                    </a:r>
                    <a:endParaRPr kumimoji="0" lang="en-GB" sz="1200" b="1" i="0" u="none" strike="noStrike" kern="0" cap="none" spc="0" normalizeH="0" baseline="0" noProof="0" dirty="0">
                      <a:ln>
                        <a:noFill/>
                      </a:ln>
                      <a:solidFill>
                        <a:prstClr val="white"/>
                      </a:solidFill>
                      <a:effectLst/>
                      <a:uLnTx/>
                      <a:uFillTx/>
                      <a:latin typeface="Arial"/>
                      <a:ea typeface="+mn-ea"/>
                      <a:cs typeface="Arial" pitchFamily="34" charset="0"/>
                    </a:endParaRPr>
                  </a:p>
                </p:txBody>
              </p:sp>
            </p:grpSp>
            <p:grpSp>
              <p:nvGrpSpPr>
                <p:cNvPr id="44" name="Group 43">
                  <a:extLst>
                    <a:ext uri="{FF2B5EF4-FFF2-40B4-BE49-F238E27FC236}">
                      <a16:creationId xmlns:a16="http://schemas.microsoft.com/office/drawing/2014/main" id="{300F977C-ED28-C713-2BF0-DE250AB1FEA7}"/>
                    </a:ext>
                  </a:extLst>
                </p:cNvPr>
                <p:cNvGrpSpPr/>
                <p:nvPr/>
              </p:nvGrpSpPr>
              <p:grpSpPr>
                <a:xfrm>
                  <a:off x="6040735" y="1473530"/>
                  <a:ext cx="3060000" cy="4356355"/>
                  <a:chOff x="6040735" y="1473530"/>
                  <a:chExt cx="3060000" cy="4356355"/>
                </a:xfrm>
              </p:grpSpPr>
              <p:grpSp>
                <p:nvGrpSpPr>
                  <p:cNvPr id="45" name="Group 44">
                    <a:extLst>
                      <a:ext uri="{FF2B5EF4-FFF2-40B4-BE49-F238E27FC236}">
                        <a16:creationId xmlns:a16="http://schemas.microsoft.com/office/drawing/2014/main" id="{81771EAF-0756-99D9-496E-8B6C8D492CED}"/>
                      </a:ext>
                    </a:extLst>
                  </p:cNvPr>
                  <p:cNvGrpSpPr/>
                  <p:nvPr/>
                </p:nvGrpSpPr>
                <p:grpSpPr>
                  <a:xfrm>
                    <a:off x="6040735" y="1473530"/>
                    <a:ext cx="3060000" cy="4356355"/>
                    <a:chOff x="9458847" y="1840690"/>
                    <a:chExt cx="3060000" cy="4356355"/>
                  </a:xfrm>
                </p:grpSpPr>
                <p:grpSp>
                  <p:nvGrpSpPr>
                    <p:cNvPr id="47" name="Group 5">
                      <a:extLst>
                        <a:ext uri="{FF2B5EF4-FFF2-40B4-BE49-F238E27FC236}">
                          <a16:creationId xmlns:a16="http://schemas.microsoft.com/office/drawing/2014/main" id="{6EE04F99-7D6F-8F47-5E59-5C6BDE62C985}"/>
                        </a:ext>
                      </a:extLst>
                    </p:cNvPr>
                    <p:cNvGrpSpPr>
                      <a:grpSpLocks/>
                    </p:cNvGrpSpPr>
                    <p:nvPr/>
                  </p:nvGrpSpPr>
                  <p:grpSpPr bwMode="auto">
                    <a:xfrm>
                      <a:off x="9458847" y="1840690"/>
                      <a:ext cx="3060000" cy="3790314"/>
                      <a:chOff x="-3005" y="-865867"/>
                      <a:chExt cx="3058992" cy="3790293"/>
                    </a:xfrm>
                  </p:grpSpPr>
                  <p:sp>
                    <p:nvSpPr>
                      <p:cNvPr id="51" name="Rectangle 50">
                        <a:extLst>
                          <a:ext uri="{FF2B5EF4-FFF2-40B4-BE49-F238E27FC236}">
                            <a16:creationId xmlns:a16="http://schemas.microsoft.com/office/drawing/2014/main" id="{199B01B7-302D-C0C9-43F9-D47E4F2DAE20}"/>
                          </a:ext>
                        </a:extLst>
                      </p:cNvPr>
                      <p:cNvSpPr/>
                      <p:nvPr/>
                    </p:nvSpPr>
                    <p:spPr>
                      <a:xfrm>
                        <a:off x="-3005" y="-136323"/>
                        <a:ext cx="3058992" cy="3059984"/>
                      </a:xfrm>
                      <a:prstGeom prst="rect">
                        <a:avLst/>
                      </a:prstGeom>
                      <a:solidFill>
                        <a:srgbClr val="33CCCC"/>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086633"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a:ea typeface="+mn-ea"/>
                            <a:cs typeface="Arial" pitchFamily="34" charset="0"/>
                          </a:rPr>
                          <a:t>People living with HIV</a:t>
                        </a:r>
                      </a:p>
                      <a:p>
                        <a:pPr marL="0" marR="0" lvl="0" indent="0" algn="l" defTabSz="1086633" rtl="0" eaLnBrk="1" fontAlgn="base" latinLnBrk="0" hangingPunct="1">
                          <a:lnSpc>
                            <a:spcPct val="100000"/>
                          </a:lnSpc>
                          <a:spcBef>
                            <a:spcPct val="0"/>
                          </a:spcBef>
                          <a:spcAft>
                            <a:spcPct val="0"/>
                          </a:spcAft>
                          <a:buClrTx/>
                          <a:buSzTx/>
                          <a:buFontTx/>
                          <a:buNone/>
                          <a:tabLst/>
                          <a:defRPr/>
                        </a:pPr>
                        <a:r>
                          <a:rPr kumimoji="0" lang="en-US" sz="1700" b="1" i="0" u="none" strike="noStrike" kern="0" cap="none" spc="0" normalizeH="0" baseline="0" noProof="0" dirty="0">
                            <a:ln>
                              <a:noFill/>
                            </a:ln>
                            <a:solidFill>
                              <a:sysClr val="windowText" lastClr="000000"/>
                            </a:solidFill>
                            <a:effectLst/>
                            <a:uLnTx/>
                            <a:uFillTx/>
                            <a:latin typeface="Arial"/>
                            <a:ea typeface="+mn-ea"/>
                            <a:cs typeface="Arial" pitchFamily="34" charset="0"/>
                          </a:rPr>
                          <a:t>6.5 million</a:t>
                        </a:r>
                        <a:endParaRPr kumimoji="0" lang="en-GB" sz="11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52" name="Rectangle 51">
                        <a:extLst>
                          <a:ext uri="{FF2B5EF4-FFF2-40B4-BE49-F238E27FC236}">
                            <a16:creationId xmlns:a16="http://schemas.microsoft.com/office/drawing/2014/main" id="{C9EA5C20-032F-950B-39BB-C41CE4C07B5B}"/>
                          </a:ext>
                        </a:extLst>
                      </p:cNvPr>
                      <p:cNvSpPr/>
                      <p:nvPr/>
                    </p:nvSpPr>
                    <p:spPr>
                      <a:xfrm>
                        <a:off x="-2068" y="1073727"/>
                        <a:ext cx="1849790" cy="1850390"/>
                      </a:xfrm>
                      <a:prstGeom prst="rect">
                        <a:avLst/>
                      </a:prstGeom>
                      <a:solidFill>
                        <a:srgbClr val="FFAFFF"/>
                      </a:solidFill>
                      <a:ln w="25400" cap="flat" cmpd="sng" algn="ctr">
                        <a:no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86633" rtl="0" eaLnBrk="1" fontAlgn="base" latinLnBrk="0" hangingPunct="1">
                          <a:lnSpc>
                            <a:spcPct val="100000"/>
                          </a:lnSpc>
                          <a:spcBef>
                            <a:spcPct val="0"/>
                          </a:spcBef>
                          <a:spcAft>
                            <a:spcPct val="0"/>
                          </a:spcAft>
                          <a:buClrTx/>
                          <a:buSzTx/>
                          <a:buFontTx/>
                          <a:buNone/>
                          <a:tabLst/>
                          <a:defRPr/>
                        </a:pPr>
                        <a:endParaRPr kumimoji="0" lang="en-GB" sz="12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ctr" defTabSz="1086633" rtl="0" eaLnBrk="1" fontAlgn="base" latinLnBrk="0" hangingPunct="1">
                          <a:lnSpc>
                            <a:spcPct val="100000"/>
                          </a:lnSpc>
                          <a:spcBef>
                            <a:spcPct val="0"/>
                          </a:spcBef>
                          <a:spcAft>
                            <a:spcPct val="0"/>
                          </a:spcAft>
                          <a:buClrTx/>
                          <a:buSzTx/>
                          <a:buFontTx/>
                          <a:buNone/>
                          <a:tabLst/>
                          <a:defRPr/>
                        </a:pPr>
                        <a:endParaRPr kumimoji="0" lang="en-GB" sz="12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ctr" defTabSz="1086633" rtl="0" eaLnBrk="1" fontAlgn="base" latinLnBrk="0" hangingPunct="1">
                          <a:lnSpc>
                            <a:spcPct val="100000"/>
                          </a:lnSpc>
                          <a:spcBef>
                            <a:spcPct val="0"/>
                          </a:spcBef>
                          <a:spcAft>
                            <a:spcPct val="0"/>
                          </a:spcAft>
                          <a:buClrTx/>
                          <a:buSzTx/>
                          <a:buFontTx/>
                          <a:buNone/>
                          <a:tabLst/>
                          <a:defRPr/>
                        </a:pPr>
                        <a:endParaRPr kumimoji="0" lang="en-GB" sz="12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ctr" defTabSz="1086633" rtl="0" eaLnBrk="1" fontAlgn="base" latinLnBrk="0" hangingPunct="1">
                          <a:lnSpc>
                            <a:spcPct val="100000"/>
                          </a:lnSpc>
                          <a:spcBef>
                            <a:spcPct val="0"/>
                          </a:spcBef>
                          <a:spcAft>
                            <a:spcPct val="0"/>
                          </a:spcAft>
                          <a:buClrTx/>
                          <a:buSzTx/>
                          <a:buFontTx/>
                          <a:buNone/>
                          <a:tabLst/>
                          <a:defRPr/>
                        </a:pPr>
                        <a:endParaRPr kumimoji="0" lang="en-GB" sz="12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ctr" defTabSz="1086633" rtl="0" eaLnBrk="1" fontAlgn="base" latinLnBrk="0" hangingPunct="1">
                          <a:lnSpc>
                            <a:spcPct val="100000"/>
                          </a:lnSpc>
                          <a:spcBef>
                            <a:spcPct val="0"/>
                          </a:spcBef>
                          <a:spcAft>
                            <a:spcPct val="0"/>
                          </a:spcAft>
                          <a:buClrTx/>
                          <a:buSzTx/>
                          <a:buFontTx/>
                          <a:buNone/>
                          <a:tabLst/>
                          <a:defRPr/>
                        </a:pPr>
                        <a:endParaRPr kumimoji="0" lang="en-GB" sz="12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ctr" defTabSz="1086633" rtl="0" eaLnBrk="1" fontAlgn="base" latinLnBrk="0" hangingPunct="1">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Arial"/>
                            <a:ea typeface="+mn-ea"/>
                            <a:cs typeface="Arial" pitchFamily="34" charset="0"/>
                          </a:rPr>
                          <a:t>Women living with HIV</a:t>
                        </a:r>
                      </a:p>
                      <a:p>
                        <a:pPr marL="0" marR="0" lvl="0" indent="0" algn="ctr" defTabSz="1086633" rtl="0" eaLnBrk="1" fontAlgn="base" latinLnBrk="0" hangingPunct="1">
                          <a:lnSpc>
                            <a:spcPct val="100000"/>
                          </a:lnSpc>
                          <a:spcBef>
                            <a:spcPct val="0"/>
                          </a:spcBef>
                          <a:spcAft>
                            <a:spcPct val="0"/>
                          </a:spcAft>
                          <a:buClrTx/>
                          <a:buSzTx/>
                          <a:buFontTx/>
                          <a:buNone/>
                          <a:tabLst/>
                          <a:defRPr/>
                        </a:pPr>
                        <a:r>
                          <a:rPr kumimoji="0" lang="en-GB" sz="1700" b="1" i="0" u="none" strike="noStrike" kern="0" cap="none" spc="0" normalizeH="0" baseline="0" noProof="0" dirty="0">
                            <a:ln>
                              <a:noFill/>
                            </a:ln>
                            <a:solidFill>
                              <a:sysClr val="windowText" lastClr="000000"/>
                            </a:solidFill>
                            <a:effectLst/>
                            <a:uLnTx/>
                            <a:uFillTx/>
                            <a:latin typeface="Arial"/>
                            <a:ea typeface="+mn-ea"/>
                            <a:cs typeface="Arial" pitchFamily="34" charset="0"/>
                          </a:rPr>
                          <a:t>2.4 million</a:t>
                        </a:r>
                        <a:endParaRPr kumimoji="0" lang="en-GB" sz="12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53" name="Rectangle 52">
                        <a:extLst>
                          <a:ext uri="{FF2B5EF4-FFF2-40B4-BE49-F238E27FC236}">
                            <a16:creationId xmlns:a16="http://schemas.microsoft.com/office/drawing/2014/main" id="{8C318FF6-3769-D50C-78E4-FBD800A187A0}"/>
                          </a:ext>
                        </a:extLst>
                      </p:cNvPr>
                      <p:cNvSpPr/>
                      <p:nvPr/>
                    </p:nvSpPr>
                    <p:spPr>
                      <a:xfrm>
                        <a:off x="1848830" y="2478028"/>
                        <a:ext cx="446253" cy="446398"/>
                      </a:xfrm>
                      <a:prstGeom prst="rect">
                        <a:avLst/>
                      </a:prstGeom>
                      <a:solidFill>
                        <a:srgbClr val="CDC81E"/>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086633" rtl="0" eaLnBrk="1" fontAlgn="base" latinLnBrk="0" hangingPunct="1">
                          <a:lnSpc>
                            <a:spcPct val="100000"/>
                          </a:lnSpc>
                          <a:spcBef>
                            <a:spcPct val="0"/>
                          </a:spcBef>
                          <a:spcAft>
                            <a:spcPct val="0"/>
                          </a:spcAft>
                          <a:buClrTx/>
                          <a:buSzTx/>
                          <a:buFontTx/>
                          <a:buNone/>
                          <a:tabLst/>
                          <a:defRPr/>
                        </a:pPr>
                        <a:endParaRPr kumimoji="0" lang="en-GB" sz="1200" b="1"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7CC23C7A-D188-1521-B915-34F380FBF145}"/>
                          </a:ext>
                        </a:extLst>
                      </p:cNvPr>
                      <p:cNvSpPr/>
                      <p:nvPr/>
                    </p:nvSpPr>
                    <p:spPr>
                      <a:xfrm>
                        <a:off x="2332403" y="-865867"/>
                        <a:ext cx="708966" cy="709196"/>
                      </a:xfrm>
                      <a:prstGeom prst="rect">
                        <a:avLst/>
                      </a:prstGeom>
                      <a:solidFill>
                        <a:srgbClr val="FF5050"/>
                      </a:solidFill>
                      <a:ln w="25400" cap="flat" cmpd="sng" algn="ctr">
                        <a:noFill/>
                        <a:prstDash val="solid"/>
                      </a:ln>
                      <a:effectLst/>
                    </p:spPr>
                    <p:txBody>
                      <a:bodyPr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86633"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Arial"/>
                          <a:ea typeface="+mn-ea"/>
                          <a:cs typeface="Arial" pitchFamily="34" charset="0"/>
                        </a:endParaRPr>
                      </a:p>
                    </p:txBody>
                  </p:sp>
                </p:grpSp>
                <p:grpSp>
                  <p:nvGrpSpPr>
                    <p:cNvPr id="48" name="Group 47">
                      <a:extLst>
                        <a:ext uri="{FF2B5EF4-FFF2-40B4-BE49-F238E27FC236}">
                          <a16:creationId xmlns:a16="http://schemas.microsoft.com/office/drawing/2014/main" id="{773954AC-5E4B-A80B-1F7A-18F8E8A3C7B9}"/>
                        </a:ext>
                      </a:extLst>
                    </p:cNvPr>
                    <p:cNvGrpSpPr/>
                    <p:nvPr/>
                  </p:nvGrpSpPr>
                  <p:grpSpPr>
                    <a:xfrm>
                      <a:off x="9483360" y="5496320"/>
                      <a:ext cx="1912596" cy="700725"/>
                      <a:chOff x="6043689" y="4775721"/>
                      <a:chExt cx="1912596" cy="700725"/>
                    </a:xfrm>
                  </p:grpSpPr>
                  <p:sp>
                    <p:nvSpPr>
                      <p:cNvPr id="49" name="TextBox 48">
                        <a:extLst>
                          <a:ext uri="{FF2B5EF4-FFF2-40B4-BE49-F238E27FC236}">
                            <a16:creationId xmlns:a16="http://schemas.microsoft.com/office/drawing/2014/main" id="{5B910E2D-9970-4A0D-6BAA-3C05E35E4426}"/>
                          </a:ext>
                        </a:extLst>
                      </p:cNvPr>
                      <p:cNvSpPr txBox="1"/>
                      <p:nvPr/>
                    </p:nvSpPr>
                    <p:spPr>
                      <a:xfrm>
                        <a:off x="6043689" y="4969992"/>
                        <a:ext cx="1908000" cy="506454"/>
                      </a:xfrm>
                      <a:prstGeom prst="rect">
                        <a:avLst/>
                      </a:prstGeom>
                      <a:noFill/>
                      <a:ln w="19050">
                        <a:solidFill>
                          <a:srgbClr val="D2C81E"/>
                        </a:solidFill>
                        <a:prstDash val="sysDash"/>
                      </a:ln>
                    </p:spPr>
                    <p:txBody>
                      <a:bodyPr>
                        <a:spAutoFit/>
                      </a:bodyPr>
                      <a:lstStyle/>
                      <a:p>
                        <a:pPr marL="0" marR="0" lvl="0" indent="0" algn="l" defTabSz="1086633"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a:ea typeface="+mn-ea"/>
                            <a:cs typeface="Arial" pitchFamily="34" charset="0"/>
                          </a:rPr>
                          <a:t>    Children living with HIV </a:t>
                        </a:r>
                      </a:p>
                      <a:p>
                        <a:pPr marL="0" marR="0" lvl="0" indent="0" algn="r" defTabSz="1086633"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a:ea typeface="+mn-ea"/>
                            <a:cs typeface="Arial" pitchFamily="34" charset="0"/>
                          </a:rPr>
                          <a:t>130,000</a:t>
                        </a:r>
                        <a:endParaRPr kumimoji="0" lang="en-GB" sz="12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cxnSp>
                    <p:nvCxnSpPr>
                      <p:cNvPr id="50" name="Straight Connector 49">
                        <a:extLst>
                          <a:ext uri="{FF2B5EF4-FFF2-40B4-BE49-F238E27FC236}">
                            <a16:creationId xmlns:a16="http://schemas.microsoft.com/office/drawing/2014/main" id="{5DDF042F-C1F2-4EA9-9388-572179BF6F89}"/>
                          </a:ext>
                        </a:extLst>
                      </p:cNvPr>
                      <p:cNvCxnSpPr/>
                      <p:nvPr/>
                    </p:nvCxnSpPr>
                    <p:spPr>
                      <a:xfrm>
                        <a:off x="7956285" y="4775721"/>
                        <a:ext cx="0" cy="312907"/>
                      </a:xfrm>
                      <a:prstGeom prst="line">
                        <a:avLst/>
                      </a:prstGeom>
                      <a:noFill/>
                      <a:ln w="25400" cap="flat" cmpd="sng" algn="ctr">
                        <a:solidFill>
                          <a:srgbClr val="D2C81E"/>
                        </a:solidFill>
                        <a:prstDash val="sysDash"/>
                      </a:ln>
                      <a:effectLst/>
                    </p:spPr>
                  </p:cxnSp>
                </p:grpSp>
              </p:grpSp>
              <p:sp>
                <p:nvSpPr>
                  <p:cNvPr id="46" name="TextBox 45">
                    <a:extLst>
                      <a:ext uri="{FF2B5EF4-FFF2-40B4-BE49-F238E27FC236}">
                        <a16:creationId xmlns:a16="http://schemas.microsoft.com/office/drawing/2014/main" id="{1ADD76F7-FD7E-76FE-6696-DC8131C44B67}"/>
                      </a:ext>
                    </a:extLst>
                  </p:cNvPr>
                  <p:cNvSpPr txBox="1"/>
                  <p:nvPr/>
                </p:nvSpPr>
                <p:spPr>
                  <a:xfrm>
                    <a:off x="8379335" y="1473670"/>
                    <a:ext cx="717650" cy="696373"/>
                  </a:xfrm>
                  <a:prstGeom prst="rect">
                    <a:avLst/>
                  </a:prstGeom>
                  <a:noFill/>
                </p:spPr>
                <p:txBody>
                  <a:bodyPr wrap="none" rtlCol="0" anchor="ctr">
                    <a:spAutoFit/>
                  </a:bodyPr>
                  <a:lstStyle/>
                  <a:p>
                    <a:pPr marL="0" marR="0" lvl="0" indent="0" algn="ctr" defTabSz="108663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Arial" pitchFamily="34" charset="0"/>
                      </a:rPr>
                      <a:t>New HIV</a:t>
                    </a:r>
                  </a:p>
                  <a:p>
                    <a:pPr marL="0" marR="0" lvl="0" indent="0" algn="ctr" defTabSz="108663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Arial" pitchFamily="34" charset="0"/>
                      </a:rPr>
                      <a:t>infections</a:t>
                    </a:r>
                  </a:p>
                  <a:p>
                    <a:pPr marL="0" marR="0" lvl="0" indent="0" algn="ctr" defTabSz="1086633"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Arial" pitchFamily="34" charset="0"/>
                      </a:rPr>
                      <a:t>300,000</a:t>
                    </a:r>
                  </a:p>
                </p:txBody>
              </p:sp>
            </p:grpSp>
          </p:grpSp>
          <p:sp>
            <p:nvSpPr>
              <p:cNvPr id="42" name="Rectangle 41">
                <a:extLst>
                  <a:ext uri="{FF2B5EF4-FFF2-40B4-BE49-F238E27FC236}">
                    <a16:creationId xmlns:a16="http://schemas.microsoft.com/office/drawing/2014/main" id="{4517ACC7-CAF3-33AF-8A39-8FAB44579AE7}"/>
                  </a:ext>
                </a:extLst>
              </p:cNvPr>
              <p:cNvSpPr/>
              <p:nvPr/>
            </p:nvSpPr>
            <p:spPr bwMode="auto">
              <a:xfrm>
                <a:off x="7525673" y="3431424"/>
                <a:ext cx="900000" cy="900000"/>
              </a:xfrm>
              <a:prstGeom prst="rect">
                <a:avLst/>
              </a:prstGeom>
              <a:noFill/>
              <a:ln w="25400" cap="flat" cmpd="sng" algn="ctr">
                <a:solidFill>
                  <a:srgbClr val="1D9EFF"/>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1086633" rtl="0" eaLnBrk="1" fontAlgn="base" latinLnBrk="0" hangingPunct="1">
                  <a:lnSpc>
                    <a:spcPct val="100000"/>
                  </a:lnSpc>
                  <a:spcBef>
                    <a:spcPct val="0"/>
                  </a:spcBef>
                  <a:spcAft>
                    <a:spcPct val="0"/>
                  </a:spcAft>
                  <a:buClrTx/>
                  <a:buSzTx/>
                  <a:buFontTx/>
                  <a:buNone/>
                  <a:tabLst/>
                  <a:defRPr/>
                </a:pPr>
                <a:endParaRPr kumimoji="0" lang="en-GB" sz="1200" b="1" i="0" u="none" strike="noStrike" kern="0" cap="none" spc="0" normalizeH="0" baseline="0" noProof="0" dirty="0">
                  <a:ln>
                    <a:noFill/>
                  </a:ln>
                  <a:solidFill>
                    <a:sysClr val="windowText" lastClr="000000"/>
                  </a:solidFill>
                  <a:effectLst/>
                  <a:uLnTx/>
                  <a:uFillTx/>
                  <a:latin typeface="Arial"/>
                  <a:ea typeface="+mn-ea"/>
                  <a:cs typeface="+mn-cs"/>
                </a:endParaRPr>
              </a:p>
            </p:txBody>
          </p:sp>
        </p:grpSp>
        <p:sp>
          <p:nvSpPr>
            <p:cNvPr id="58" name="Rectangle 57">
              <a:extLst>
                <a:ext uri="{FF2B5EF4-FFF2-40B4-BE49-F238E27FC236}">
                  <a16:creationId xmlns:a16="http://schemas.microsoft.com/office/drawing/2014/main" id="{31969546-A5DA-C1BB-1CA0-C122EE0C3612}"/>
                </a:ext>
              </a:extLst>
            </p:cNvPr>
            <p:cNvSpPr/>
            <p:nvPr/>
          </p:nvSpPr>
          <p:spPr>
            <a:xfrm>
              <a:off x="-1541631" y="4100555"/>
              <a:ext cx="1274407" cy="931924"/>
            </a:xfrm>
            <a:prstGeom prst="rect">
              <a:avLst/>
            </a:prstGeom>
          </p:spPr>
          <p:txBody>
            <a:bodyPr wrap="square" lIns="108322" tIns="54157" rIns="108322" bIns="54157">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a:ea typeface="+mn-ea"/>
                  <a:cs typeface="Arial" pitchFamily="34" charset="0"/>
                </a:rPr>
                <a:t>Young people living with HIV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prstClr val="black"/>
                  </a:solidFill>
                  <a:latin typeface="Calibri"/>
                  <a:cs typeface="Arial" pitchFamily="34" charset="0"/>
                </a:rPr>
                <a:t>44</a:t>
              </a:r>
              <a:r>
                <a:rPr kumimoji="0" lang="en-US" sz="1700" b="1" i="0" u="none" strike="noStrike" kern="1200" cap="none" spc="0" normalizeH="0" baseline="0" noProof="0" dirty="0">
                  <a:ln>
                    <a:noFill/>
                  </a:ln>
                  <a:solidFill>
                    <a:prstClr val="black"/>
                  </a:solidFill>
                  <a:effectLst/>
                  <a:uLnTx/>
                  <a:uFillTx/>
                  <a:latin typeface="Calibri"/>
                  <a:ea typeface="+mn-ea"/>
                  <a:cs typeface="Arial" pitchFamily="34" charset="0"/>
                </a:rPr>
                <a:t>0,000</a:t>
              </a:r>
              <a:endParaRPr kumimoji="0" lang="en-GB" sz="17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grpSp>
      <p:sp>
        <p:nvSpPr>
          <p:cNvPr id="3" name="TextBox 2">
            <a:extLst>
              <a:ext uri="{FF2B5EF4-FFF2-40B4-BE49-F238E27FC236}">
                <a16:creationId xmlns:a16="http://schemas.microsoft.com/office/drawing/2014/main" id="{10F32A64-6D80-F360-6655-0E740FB20750}"/>
              </a:ext>
            </a:extLst>
          </p:cNvPr>
          <p:cNvSpPr txBox="1"/>
          <p:nvPr/>
        </p:nvSpPr>
        <p:spPr>
          <a:xfrm>
            <a:off x="5711861" y="4283037"/>
            <a:ext cx="6480139" cy="143116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 every hour, 9 </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young people are getting infected with HIV</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C99FF"/>
                </a:solidFill>
                <a:effectLst/>
                <a:uLnTx/>
                <a:uFillTx/>
                <a:latin typeface="Arial" panose="020B0604020202020204" pitchFamily="34" charset="0"/>
                <a:ea typeface="+mn-ea"/>
                <a:cs typeface="Arial" panose="020B0604020202020204" pitchFamily="34" charset="0"/>
              </a:rPr>
              <a:t>    </a:t>
            </a:r>
            <a:r>
              <a:rPr lang="en-US" sz="2400" b="1" dirty="0">
                <a:solidFill>
                  <a:srgbClr val="FF9933"/>
                </a:solidFill>
                <a:latin typeface="Arial" panose="020B0604020202020204" pitchFamily="34" charset="0"/>
                <a:cs typeface="Arial" panose="020B0604020202020204" pitchFamily="34" charset="0"/>
              </a:rPr>
              <a:t>I</a:t>
            </a:r>
            <a:r>
              <a:rPr kumimoji="0" lang="en-US" sz="2400" b="1" i="0" u="none" strike="noStrike" kern="1200" cap="none" spc="0" normalizeH="0" baseline="0" noProof="0" dirty="0">
                <a:ln>
                  <a:noFill/>
                </a:ln>
                <a:solidFill>
                  <a:srgbClr val="FF9933"/>
                </a:solidFill>
                <a:effectLst/>
                <a:uLnTx/>
                <a:uFillTx/>
                <a:latin typeface="Arial" panose="020B0604020202020204" pitchFamily="34" charset="0"/>
                <a:ea typeface="+mn-ea"/>
                <a:cs typeface="Arial" panose="020B0604020202020204" pitchFamily="34" charset="0"/>
              </a:rPr>
              <a:t>n every day, 9 </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young people die with AIDS-related illness</a:t>
            </a:r>
          </a:p>
        </p:txBody>
      </p:sp>
      <p:sp>
        <p:nvSpPr>
          <p:cNvPr id="5" name="Title 4">
            <a:extLst>
              <a:ext uri="{FF2B5EF4-FFF2-40B4-BE49-F238E27FC236}">
                <a16:creationId xmlns:a16="http://schemas.microsoft.com/office/drawing/2014/main" id="{E631923B-E0A1-0460-EADB-C53596FE7520}"/>
              </a:ext>
            </a:extLst>
          </p:cNvPr>
          <p:cNvSpPr>
            <a:spLocks noGrp="1"/>
          </p:cNvSpPr>
          <p:nvPr>
            <p:ph type="title"/>
          </p:nvPr>
        </p:nvSpPr>
        <p:spPr/>
        <p:txBody>
          <a:bodyPr/>
          <a:lstStyle/>
          <a:p>
            <a:r>
              <a:rPr lang="en-US" dirty="0"/>
              <a:t>HIV and AIDS in Asia and the Pacific, 2022</a:t>
            </a:r>
            <a:br>
              <a:rPr lang="en-US" dirty="0"/>
            </a:br>
            <a:endParaRPr lang="en-US" dirty="0"/>
          </a:p>
        </p:txBody>
      </p:sp>
    </p:spTree>
    <p:extLst>
      <p:ext uri="{BB962C8B-B14F-4D97-AF65-F5344CB8AC3E}">
        <p14:creationId xmlns:p14="http://schemas.microsoft.com/office/powerpoint/2010/main" val="33170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76D4-2270-4339-B86B-8586EDAA9BEF}"/>
              </a:ext>
            </a:extLst>
          </p:cNvPr>
          <p:cNvSpPr>
            <a:spLocks noGrp="1"/>
          </p:cNvSpPr>
          <p:nvPr>
            <p:ph type="title"/>
          </p:nvPr>
        </p:nvSpPr>
        <p:spPr>
          <a:xfrm>
            <a:off x="152400" y="1527399"/>
            <a:ext cx="12191998" cy="504000"/>
          </a:xfrm>
        </p:spPr>
        <p:txBody>
          <a:bodyPr>
            <a:noAutofit/>
          </a:bodyPr>
          <a:lstStyle/>
          <a:p>
            <a:r>
              <a:rPr lang="en-US" dirty="0"/>
              <a:t>HIV Prevention coverage among young transgender (15-24 years), 2018-2022</a:t>
            </a:r>
          </a:p>
        </p:txBody>
      </p:sp>
      <p:sp>
        <p:nvSpPr>
          <p:cNvPr id="6" name="TextBox 5">
            <a:extLst>
              <a:ext uri="{FF2B5EF4-FFF2-40B4-BE49-F238E27FC236}">
                <a16:creationId xmlns:a16="http://schemas.microsoft.com/office/drawing/2014/main" id="{7C7E6D94-67F0-CB23-492D-CDA5DCA2FBB3}"/>
              </a:ext>
            </a:extLst>
          </p:cNvPr>
          <p:cNvSpPr txBox="1"/>
          <p:nvPr/>
        </p:nvSpPr>
        <p:spPr>
          <a:xfrm>
            <a:off x="609599" y="6564382"/>
            <a:ext cx="107442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Source: Prepared by </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hlinkClick r:id="rId3"/>
              </a:rPr>
              <a:t>www.aidsdatahub.org</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 based on 1) Integrated Biological and Behavioral Surveys ; 2. Behavioral  Surveillance Surveys and 3) Global AIDS Monitoring Reporting</a:t>
            </a:r>
            <a:endParaRPr kumimoji="0" lang="en-GB" sz="900" b="0" i="0" u="none" strike="noStrike" kern="0" cap="none" spc="0" normalizeH="0" baseline="0" noProof="0" dirty="0">
              <a:ln>
                <a:noFill/>
              </a:ln>
              <a:solidFill>
                <a:prstClr val="black"/>
              </a:solidFill>
              <a:effectLst/>
              <a:uLnTx/>
              <a:uFillTx/>
              <a:latin typeface="Arial"/>
              <a:ea typeface="+mn-ea"/>
              <a:cs typeface="Cordia New" pitchFamily="34" charset="-34"/>
            </a:endParaRPr>
          </a:p>
        </p:txBody>
      </p:sp>
      <p:graphicFrame>
        <p:nvGraphicFramePr>
          <p:cNvPr id="3" name="Chart 2">
            <a:extLst>
              <a:ext uri="{FF2B5EF4-FFF2-40B4-BE49-F238E27FC236}">
                <a16:creationId xmlns:a16="http://schemas.microsoft.com/office/drawing/2014/main" id="{865F0820-69D8-3A5C-81E6-A0DC6A9EAFFC}"/>
              </a:ext>
            </a:extLst>
          </p:cNvPr>
          <p:cNvGraphicFramePr>
            <a:graphicFrameLocks/>
          </p:cNvGraphicFramePr>
          <p:nvPr>
            <p:extLst>
              <p:ext uri="{D42A27DB-BD31-4B8C-83A1-F6EECF244321}">
                <p14:modId xmlns:p14="http://schemas.microsoft.com/office/powerpoint/2010/main" val="2178204390"/>
              </p:ext>
            </p:extLst>
          </p:nvPr>
        </p:nvGraphicFramePr>
        <p:xfrm>
          <a:off x="1981200" y="2819400"/>
          <a:ext cx="792480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8825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76D4-2270-4339-B86B-8586EDAA9BEF}"/>
              </a:ext>
            </a:extLst>
          </p:cNvPr>
          <p:cNvSpPr>
            <a:spLocks noGrp="1"/>
          </p:cNvSpPr>
          <p:nvPr>
            <p:ph type="title"/>
          </p:nvPr>
        </p:nvSpPr>
        <p:spPr>
          <a:xfrm>
            <a:off x="152400" y="1527399"/>
            <a:ext cx="12191998" cy="504000"/>
          </a:xfrm>
        </p:spPr>
        <p:txBody>
          <a:bodyPr>
            <a:noAutofit/>
          </a:bodyPr>
          <a:lstStyle/>
          <a:p>
            <a:r>
              <a:rPr lang="en-US" dirty="0"/>
              <a:t>HIV Prevention coverage among young people who inject drugs (15-24 years), 2018-2022</a:t>
            </a:r>
          </a:p>
        </p:txBody>
      </p:sp>
      <p:sp>
        <p:nvSpPr>
          <p:cNvPr id="6" name="TextBox 5">
            <a:extLst>
              <a:ext uri="{FF2B5EF4-FFF2-40B4-BE49-F238E27FC236}">
                <a16:creationId xmlns:a16="http://schemas.microsoft.com/office/drawing/2014/main" id="{7C7E6D94-67F0-CB23-492D-CDA5DCA2FBB3}"/>
              </a:ext>
            </a:extLst>
          </p:cNvPr>
          <p:cNvSpPr txBox="1"/>
          <p:nvPr/>
        </p:nvSpPr>
        <p:spPr>
          <a:xfrm>
            <a:off x="609599" y="6564382"/>
            <a:ext cx="107442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Source: Prepared by </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hlinkClick r:id="rId3"/>
              </a:rPr>
              <a:t>www.aidsdatahub.org</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 based on 1) Integrated Biological and Behavioral Surveys ; 2. Behavioral  Surveillance Surveys and 3) Global AIDS Monitoring Reporting</a:t>
            </a:r>
            <a:endParaRPr kumimoji="0" lang="en-GB" sz="900" b="0" i="0" u="none" strike="noStrike" kern="0" cap="none" spc="0" normalizeH="0" baseline="0" noProof="0" dirty="0">
              <a:ln>
                <a:noFill/>
              </a:ln>
              <a:solidFill>
                <a:prstClr val="black"/>
              </a:solidFill>
              <a:effectLst/>
              <a:uLnTx/>
              <a:uFillTx/>
              <a:latin typeface="Arial"/>
              <a:ea typeface="+mn-ea"/>
              <a:cs typeface="Cordia New" pitchFamily="34" charset="-34"/>
            </a:endParaRPr>
          </a:p>
        </p:txBody>
      </p:sp>
      <p:graphicFrame>
        <p:nvGraphicFramePr>
          <p:cNvPr id="4" name="Chart 3">
            <a:extLst>
              <a:ext uri="{FF2B5EF4-FFF2-40B4-BE49-F238E27FC236}">
                <a16:creationId xmlns:a16="http://schemas.microsoft.com/office/drawing/2014/main" id="{D9B861D5-980E-9135-18D4-D29972E178CC}"/>
              </a:ext>
            </a:extLst>
          </p:cNvPr>
          <p:cNvGraphicFramePr>
            <a:graphicFrameLocks/>
          </p:cNvGraphicFramePr>
          <p:nvPr>
            <p:extLst>
              <p:ext uri="{D42A27DB-BD31-4B8C-83A1-F6EECF244321}">
                <p14:modId xmlns:p14="http://schemas.microsoft.com/office/powerpoint/2010/main" val="1159504284"/>
              </p:ext>
            </p:extLst>
          </p:nvPr>
        </p:nvGraphicFramePr>
        <p:xfrm>
          <a:off x="2209800" y="2743200"/>
          <a:ext cx="7162800" cy="31288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9926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5D4E9B2-1660-F6FA-F8C4-DFD61D4C2E3F}"/>
              </a:ext>
            </a:extLst>
          </p:cNvPr>
          <p:cNvGraphicFramePr>
            <a:graphicFrameLocks/>
          </p:cNvGraphicFramePr>
          <p:nvPr>
            <p:extLst>
              <p:ext uri="{D42A27DB-BD31-4B8C-83A1-F6EECF244321}">
                <p14:modId xmlns:p14="http://schemas.microsoft.com/office/powerpoint/2010/main" val="3201286078"/>
              </p:ext>
            </p:extLst>
          </p:nvPr>
        </p:nvGraphicFramePr>
        <p:xfrm>
          <a:off x="2095500" y="2362200"/>
          <a:ext cx="8001000" cy="3867540"/>
        </p:xfrm>
        <a:graphic>
          <a:graphicData uri="http://schemas.openxmlformats.org/drawingml/2006/chart">
            <c:chart xmlns:c="http://schemas.openxmlformats.org/drawingml/2006/chart" xmlns:r="http://schemas.openxmlformats.org/officeDocument/2006/relationships" r:id="rId2"/>
          </a:graphicData>
        </a:graphic>
      </p:graphicFrame>
      <p:sp>
        <p:nvSpPr>
          <p:cNvPr id="7" name="Google Shape;501;p28">
            <a:extLst>
              <a:ext uri="{FF2B5EF4-FFF2-40B4-BE49-F238E27FC236}">
                <a16:creationId xmlns:a16="http://schemas.microsoft.com/office/drawing/2014/main" id="{91E7C5FD-2E6E-99AF-3A60-945C2471C135}"/>
              </a:ext>
            </a:extLst>
          </p:cNvPr>
          <p:cNvSpPr txBox="1"/>
          <p:nvPr/>
        </p:nvSpPr>
        <p:spPr>
          <a:xfrm>
            <a:off x="520492" y="6459816"/>
            <a:ext cx="4950843"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prstClr val="black"/>
                </a:solidFill>
                <a:effectLst/>
                <a:uLnTx/>
                <a:uFillTx/>
                <a:latin typeface="Arial Nova" panose="020B0504020202020204" pitchFamily="34" charset="0"/>
                <a:ea typeface="Avenir"/>
                <a:cs typeface="Avenir"/>
                <a:sym typeface="Avenir"/>
              </a:rPr>
              <a:t>Source: UNAIDS Global AIDS Reporting 2023</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Avenir"/>
              <a:cs typeface="Avenir"/>
              <a:sym typeface="Avenir"/>
            </a:endParaRPr>
          </a:p>
        </p:txBody>
      </p:sp>
      <p:sp>
        <p:nvSpPr>
          <p:cNvPr id="2" name="Title 1">
            <a:extLst>
              <a:ext uri="{FF2B5EF4-FFF2-40B4-BE49-F238E27FC236}">
                <a16:creationId xmlns:a16="http://schemas.microsoft.com/office/drawing/2014/main" id="{9C5DF06A-28A5-3AC1-3846-51FD681B0377}"/>
              </a:ext>
            </a:extLst>
          </p:cNvPr>
          <p:cNvSpPr>
            <a:spLocks noGrp="1"/>
          </p:cNvSpPr>
          <p:nvPr>
            <p:ph type="title"/>
          </p:nvPr>
        </p:nvSpPr>
        <p:spPr/>
        <p:txBody>
          <a:bodyPr/>
          <a:lstStyle/>
          <a:p>
            <a:r>
              <a:rPr lang="en-US" dirty="0"/>
              <a:t>People receiving PrEP by age group, select countries, 2021-2022</a:t>
            </a:r>
            <a:br>
              <a:rPr lang="en-US" dirty="0"/>
            </a:br>
            <a:endParaRPr lang="en-US" dirty="0"/>
          </a:p>
        </p:txBody>
      </p:sp>
    </p:spTree>
    <p:extLst>
      <p:ext uri="{BB962C8B-B14F-4D97-AF65-F5344CB8AC3E}">
        <p14:creationId xmlns:p14="http://schemas.microsoft.com/office/powerpoint/2010/main" val="2162099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00" y="1514900"/>
            <a:ext cx="10058400" cy="504000"/>
          </a:xfrm>
        </p:spPr>
        <p:txBody>
          <a:bodyPr/>
          <a:lstStyle/>
          <a:p>
            <a:r>
              <a:rPr lang="en-US" dirty="0"/>
              <a:t>Proportion of sex workers who know their HIV status, 2019 - 2022</a:t>
            </a:r>
          </a:p>
        </p:txBody>
      </p:sp>
      <p:sp>
        <p:nvSpPr>
          <p:cNvPr id="3" name="Slide Number Placeholder 2"/>
          <p:cNvSpPr>
            <a:spLocks noGrp="1"/>
          </p:cNvSpPr>
          <p:nvPr>
            <p:ph type="sldNum" sz="quarter" idx="10"/>
          </p:nvPr>
        </p:nvSpPr>
        <p:spPr/>
        <p:txBody>
          <a:bodyPr/>
          <a:lstStyle/>
          <a:p>
            <a:pPr>
              <a:defRPr/>
            </a:pPr>
            <a:fld id="{CC1C0639-E552-4989-8A7B-1969A07727D5}" type="slidenum">
              <a:rPr lang="th-TH" smtClean="0">
                <a:solidFill>
                  <a:prstClr val="black">
                    <a:tint val="75000"/>
                  </a:prstClr>
                </a:solidFill>
              </a:rPr>
              <a:pPr>
                <a:defRPr/>
              </a:pPr>
              <a:t>33</a:t>
            </a:fld>
            <a:endParaRPr lang="th-TH" dirty="0">
              <a:solidFill>
                <a:prstClr val="black">
                  <a:tint val="75000"/>
                </a:prstClr>
              </a:solidFill>
            </a:endParaRPr>
          </a:p>
        </p:txBody>
      </p:sp>
      <p:graphicFrame>
        <p:nvGraphicFramePr>
          <p:cNvPr id="4" name="Chart 3">
            <a:extLst>
              <a:ext uri="{FF2B5EF4-FFF2-40B4-BE49-F238E27FC236}">
                <a16:creationId xmlns:a16="http://schemas.microsoft.com/office/drawing/2014/main" id="{2F5C07B5-6C98-483B-9093-34C3CFCC799D}"/>
              </a:ext>
            </a:extLst>
          </p:cNvPr>
          <p:cNvGraphicFramePr>
            <a:graphicFrameLocks/>
          </p:cNvGraphicFramePr>
          <p:nvPr>
            <p:extLst>
              <p:ext uri="{D42A27DB-BD31-4B8C-83A1-F6EECF244321}">
                <p14:modId xmlns:p14="http://schemas.microsoft.com/office/powerpoint/2010/main" val="87374002"/>
              </p:ext>
            </p:extLst>
          </p:nvPr>
        </p:nvGraphicFramePr>
        <p:xfrm>
          <a:off x="190100" y="2438399"/>
          <a:ext cx="11849500" cy="38473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D7AA98F-DA9C-6150-189A-DBB08F6747F7}"/>
              </a:ext>
            </a:extLst>
          </p:cNvPr>
          <p:cNvSpPr txBox="1"/>
          <p:nvPr/>
        </p:nvSpPr>
        <p:spPr>
          <a:xfrm>
            <a:off x="609599" y="6564382"/>
            <a:ext cx="107442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Source: Prepared by </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hlinkClick r:id="rId4"/>
              </a:rPr>
              <a:t>www.aidsdatahub.org</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 based on 1) Integrated Biological and Behavioral Surveys ; 2. Behavioral  Surveillance Surveys and 3) Global AIDS Monitoring Reporting</a:t>
            </a:r>
            <a:endParaRPr kumimoji="0" lang="en-GB" sz="900" b="0" i="0" u="none" strike="noStrike" kern="0" cap="none" spc="0" normalizeH="0" baseline="0" noProof="0" dirty="0">
              <a:ln>
                <a:noFill/>
              </a:ln>
              <a:solidFill>
                <a:prstClr val="black"/>
              </a:solidFill>
              <a:effectLst/>
              <a:uLnTx/>
              <a:uFillTx/>
              <a:latin typeface="Arial"/>
              <a:ea typeface="+mn-ea"/>
              <a:cs typeface="Cordia New" pitchFamily="34" charset="-34"/>
            </a:endParaRPr>
          </a:p>
        </p:txBody>
      </p:sp>
    </p:spTree>
    <p:extLst>
      <p:ext uri="{BB962C8B-B14F-4D97-AF65-F5344CB8AC3E}">
        <p14:creationId xmlns:p14="http://schemas.microsoft.com/office/powerpoint/2010/main" val="1357861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61" y="1523987"/>
            <a:ext cx="12039600" cy="762013"/>
          </a:xfrm>
        </p:spPr>
        <p:txBody>
          <a:bodyPr/>
          <a:lstStyle/>
          <a:p>
            <a:r>
              <a:rPr lang="en-US" dirty="0"/>
              <a:t>Proportion of men who have sex with men who know their HIV status, 2016 - 2022</a:t>
            </a:r>
          </a:p>
        </p:txBody>
      </p:sp>
      <p:graphicFrame>
        <p:nvGraphicFramePr>
          <p:cNvPr id="3" name="Chart 2">
            <a:extLst>
              <a:ext uri="{FF2B5EF4-FFF2-40B4-BE49-F238E27FC236}">
                <a16:creationId xmlns:a16="http://schemas.microsoft.com/office/drawing/2014/main" id="{41774CD7-FBD5-4B91-9791-7ECB83C3198D}"/>
              </a:ext>
            </a:extLst>
          </p:cNvPr>
          <p:cNvGraphicFramePr>
            <a:graphicFrameLocks/>
          </p:cNvGraphicFramePr>
          <p:nvPr>
            <p:extLst>
              <p:ext uri="{D42A27DB-BD31-4B8C-83A1-F6EECF244321}">
                <p14:modId xmlns:p14="http://schemas.microsoft.com/office/powerpoint/2010/main" val="1614393269"/>
              </p:ext>
            </p:extLst>
          </p:nvPr>
        </p:nvGraphicFramePr>
        <p:xfrm>
          <a:off x="152400" y="2438400"/>
          <a:ext cx="11887200" cy="39560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034F98D-EC85-8EA1-5C23-3A093388155C}"/>
              </a:ext>
            </a:extLst>
          </p:cNvPr>
          <p:cNvSpPr txBox="1"/>
          <p:nvPr/>
        </p:nvSpPr>
        <p:spPr>
          <a:xfrm>
            <a:off x="609599" y="6564382"/>
            <a:ext cx="107442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Source: Prepared by </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hlinkClick r:id="rId4"/>
              </a:rPr>
              <a:t>www.aidsdatahub.org</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 based on 1) Integrated Biological and Behavioral Surveys ; 2. Behavioral  Surveillance Surveys and 3) Global AIDS Monitoring Reporting</a:t>
            </a:r>
            <a:endParaRPr kumimoji="0" lang="en-GB" sz="900" b="0" i="0" u="none" strike="noStrike" kern="0" cap="none" spc="0" normalizeH="0" baseline="0" noProof="0" dirty="0">
              <a:ln>
                <a:noFill/>
              </a:ln>
              <a:solidFill>
                <a:prstClr val="black"/>
              </a:solidFill>
              <a:effectLst/>
              <a:uLnTx/>
              <a:uFillTx/>
              <a:latin typeface="Arial"/>
              <a:ea typeface="+mn-ea"/>
              <a:cs typeface="Cordia New" pitchFamily="34" charset="-34"/>
            </a:endParaRPr>
          </a:p>
        </p:txBody>
      </p:sp>
    </p:spTree>
    <p:extLst>
      <p:ext uri="{BB962C8B-B14F-4D97-AF65-F5344CB8AC3E}">
        <p14:creationId xmlns:p14="http://schemas.microsoft.com/office/powerpoint/2010/main" val="3243719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9153-F2D5-CC87-388D-5F047E914A57}"/>
              </a:ext>
            </a:extLst>
          </p:cNvPr>
          <p:cNvSpPr>
            <a:spLocks noGrp="1"/>
          </p:cNvSpPr>
          <p:nvPr>
            <p:ph type="title"/>
          </p:nvPr>
        </p:nvSpPr>
        <p:spPr/>
        <p:txBody>
          <a:bodyPr/>
          <a:lstStyle/>
          <a:p>
            <a:r>
              <a:rPr lang="en-US" dirty="0"/>
              <a:t>Proportion of transgender who know their HIV status, 2017 - 2022</a:t>
            </a:r>
          </a:p>
        </p:txBody>
      </p:sp>
      <p:sp>
        <p:nvSpPr>
          <p:cNvPr id="3" name="Slide Number Placeholder 2">
            <a:extLst>
              <a:ext uri="{FF2B5EF4-FFF2-40B4-BE49-F238E27FC236}">
                <a16:creationId xmlns:a16="http://schemas.microsoft.com/office/drawing/2014/main" id="{B7C69126-5733-80A5-7E21-667BEB0D95DD}"/>
              </a:ext>
            </a:extLst>
          </p:cNvPr>
          <p:cNvSpPr>
            <a:spLocks noGrp="1"/>
          </p:cNvSpPr>
          <p:nvPr>
            <p:ph type="sldNum" sz="quarter" idx="10"/>
          </p:nvPr>
        </p:nvSpPr>
        <p:spPr/>
        <p:txBody>
          <a:bodyPr/>
          <a:lstStyle/>
          <a:p>
            <a:pPr>
              <a:defRPr/>
            </a:pPr>
            <a:fld id="{CC1C0639-E552-4989-8A7B-1969A07727D5}" type="slidenum">
              <a:rPr lang="th-TH" smtClean="0">
                <a:solidFill>
                  <a:prstClr val="black">
                    <a:tint val="75000"/>
                  </a:prstClr>
                </a:solidFill>
              </a:rPr>
              <a:pPr>
                <a:defRPr/>
              </a:pPr>
              <a:t>35</a:t>
            </a:fld>
            <a:endParaRPr lang="th-TH" dirty="0">
              <a:solidFill>
                <a:prstClr val="black">
                  <a:tint val="75000"/>
                </a:prstClr>
              </a:solidFill>
            </a:endParaRPr>
          </a:p>
        </p:txBody>
      </p:sp>
      <p:graphicFrame>
        <p:nvGraphicFramePr>
          <p:cNvPr id="4" name="Chart 3">
            <a:extLst>
              <a:ext uri="{FF2B5EF4-FFF2-40B4-BE49-F238E27FC236}">
                <a16:creationId xmlns:a16="http://schemas.microsoft.com/office/drawing/2014/main" id="{1FA50F8A-B0F5-4C4C-A516-32B7480DD303}"/>
              </a:ext>
            </a:extLst>
          </p:cNvPr>
          <p:cNvGraphicFramePr>
            <a:graphicFrameLocks/>
          </p:cNvGraphicFramePr>
          <p:nvPr>
            <p:extLst>
              <p:ext uri="{D42A27DB-BD31-4B8C-83A1-F6EECF244321}">
                <p14:modId xmlns:p14="http://schemas.microsoft.com/office/powerpoint/2010/main" val="1117141893"/>
              </p:ext>
            </p:extLst>
          </p:nvPr>
        </p:nvGraphicFramePr>
        <p:xfrm>
          <a:off x="1295399" y="2743200"/>
          <a:ext cx="9372600" cy="33909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D3AAD31-778A-A286-7AA1-077852CA4716}"/>
              </a:ext>
            </a:extLst>
          </p:cNvPr>
          <p:cNvSpPr txBox="1"/>
          <p:nvPr/>
        </p:nvSpPr>
        <p:spPr>
          <a:xfrm>
            <a:off x="609599" y="6564382"/>
            <a:ext cx="107442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Source: Prepared by </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hlinkClick r:id="rId3"/>
              </a:rPr>
              <a:t>www.aidsdatahub.org</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 based on 1) Integrated Biological and Behavioral Surveys ; 2. Behavioral  Surveillance Surveys and 3) Global AIDS Monitoring Reporting</a:t>
            </a:r>
            <a:endParaRPr kumimoji="0" lang="en-GB" sz="900" b="0" i="0" u="none" strike="noStrike" kern="0" cap="none" spc="0" normalizeH="0" baseline="0" noProof="0" dirty="0">
              <a:ln>
                <a:noFill/>
              </a:ln>
              <a:solidFill>
                <a:prstClr val="black"/>
              </a:solidFill>
              <a:effectLst/>
              <a:uLnTx/>
              <a:uFillTx/>
              <a:latin typeface="Arial"/>
              <a:ea typeface="+mn-ea"/>
              <a:cs typeface="Cordia New" pitchFamily="34" charset="-34"/>
            </a:endParaRPr>
          </a:p>
        </p:txBody>
      </p:sp>
    </p:spTree>
    <p:extLst>
      <p:ext uri="{BB962C8B-B14F-4D97-AF65-F5344CB8AC3E}">
        <p14:creationId xmlns:p14="http://schemas.microsoft.com/office/powerpoint/2010/main" val="2848620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9791728" cy="771332"/>
          </a:xfrm>
        </p:spPr>
        <p:txBody>
          <a:bodyPr/>
          <a:lstStyle/>
          <a:p>
            <a:r>
              <a:rPr lang="en-US" dirty="0"/>
              <a:t>Proportion of young PWID who know their HIV status, 2016 - 2022</a:t>
            </a:r>
          </a:p>
        </p:txBody>
      </p:sp>
      <p:sp>
        <p:nvSpPr>
          <p:cNvPr id="3" name="Slide Number Placeholder 2"/>
          <p:cNvSpPr>
            <a:spLocks noGrp="1"/>
          </p:cNvSpPr>
          <p:nvPr>
            <p:ph type="sldNum" sz="quarter" idx="10"/>
          </p:nvPr>
        </p:nvSpPr>
        <p:spPr/>
        <p:txBody>
          <a:bodyPr/>
          <a:lstStyle/>
          <a:p>
            <a:pPr>
              <a:defRPr/>
            </a:pPr>
            <a:fld id="{CC1C0639-E552-4989-8A7B-1969A07727D5}" type="slidenum">
              <a:rPr lang="th-TH" smtClean="0">
                <a:solidFill>
                  <a:prstClr val="black">
                    <a:tint val="75000"/>
                  </a:prstClr>
                </a:solidFill>
              </a:rPr>
              <a:pPr>
                <a:defRPr/>
              </a:pPr>
              <a:t>36</a:t>
            </a:fld>
            <a:endParaRPr lang="th-TH" dirty="0">
              <a:solidFill>
                <a:prstClr val="black">
                  <a:tint val="75000"/>
                </a:prstClr>
              </a:solidFill>
            </a:endParaRPr>
          </a:p>
        </p:txBody>
      </p:sp>
      <p:graphicFrame>
        <p:nvGraphicFramePr>
          <p:cNvPr id="4" name="Chart 3">
            <a:extLst>
              <a:ext uri="{FF2B5EF4-FFF2-40B4-BE49-F238E27FC236}">
                <a16:creationId xmlns:a16="http://schemas.microsoft.com/office/drawing/2014/main" id="{D0604F17-D371-430A-AA4A-0F54D2637045}"/>
              </a:ext>
            </a:extLst>
          </p:cNvPr>
          <p:cNvGraphicFramePr>
            <a:graphicFrameLocks/>
          </p:cNvGraphicFramePr>
          <p:nvPr>
            <p:extLst>
              <p:ext uri="{D42A27DB-BD31-4B8C-83A1-F6EECF244321}">
                <p14:modId xmlns:p14="http://schemas.microsoft.com/office/powerpoint/2010/main" val="1611788644"/>
              </p:ext>
            </p:extLst>
          </p:nvPr>
        </p:nvGraphicFramePr>
        <p:xfrm>
          <a:off x="228600" y="2295332"/>
          <a:ext cx="11277601" cy="40068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5D71C3D-3C00-3BBA-95BB-CA2495927E47}"/>
              </a:ext>
            </a:extLst>
          </p:cNvPr>
          <p:cNvSpPr txBox="1"/>
          <p:nvPr/>
        </p:nvSpPr>
        <p:spPr>
          <a:xfrm>
            <a:off x="609599" y="6564382"/>
            <a:ext cx="107442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Source: Prepared by </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hlinkClick r:id="rId4"/>
              </a:rPr>
              <a:t>www.aidsdatahub.org</a:t>
            </a:r>
            <a:r>
              <a:rPr kumimoji="0" lang="en-US" sz="900" b="0" i="0" u="none" strike="noStrike" kern="0" cap="none" spc="0" normalizeH="0" baseline="0" noProof="0" dirty="0">
                <a:ln>
                  <a:noFill/>
                </a:ln>
                <a:solidFill>
                  <a:prstClr val="black"/>
                </a:solidFill>
                <a:effectLst/>
                <a:uLnTx/>
                <a:uFillTx/>
                <a:latin typeface="Arial"/>
                <a:ea typeface="+mn-ea"/>
                <a:cs typeface="Cordia New" pitchFamily="34" charset="-34"/>
              </a:rPr>
              <a:t> based on 1) Integrated Biological and Behavioral Surveys ; 2. Behavioral  Surveillance Surveys and 3) Global AIDS Monitoring Reporting</a:t>
            </a:r>
            <a:endParaRPr kumimoji="0" lang="en-GB" sz="900" b="0" i="0" u="none" strike="noStrike" kern="0" cap="none" spc="0" normalizeH="0" baseline="0" noProof="0" dirty="0">
              <a:ln>
                <a:noFill/>
              </a:ln>
              <a:solidFill>
                <a:prstClr val="black"/>
              </a:solidFill>
              <a:effectLst/>
              <a:uLnTx/>
              <a:uFillTx/>
              <a:latin typeface="Arial"/>
              <a:ea typeface="+mn-ea"/>
              <a:cs typeface="Cordia New" pitchFamily="34" charset="-34"/>
            </a:endParaRPr>
          </a:p>
        </p:txBody>
      </p:sp>
    </p:spTree>
    <p:extLst>
      <p:ext uri="{BB962C8B-B14F-4D97-AF65-F5344CB8AC3E}">
        <p14:creationId xmlns:p14="http://schemas.microsoft.com/office/powerpoint/2010/main" val="737023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solidFill>
                  <a:prstClr val="black">
                    <a:tint val="75000"/>
                  </a:prstClr>
                </a:solidFill>
              </a:rPr>
              <a:pPr>
                <a:defRPr/>
              </a:pPr>
              <a:t>37</a:t>
            </a:fld>
            <a:endParaRPr lang="th-TH" dirty="0">
              <a:solidFill>
                <a:prstClr val="black">
                  <a:tint val="75000"/>
                </a:prstClr>
              </a:solidFill>
            </a:endParaRPr>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fontAlgn="base" hangingPunct="1">
              <a:spcBef>
                <a:spcPct val="20000"/>
              </a:spcBef>
              <a:spcAft>
                <a:spcPct val="0"/>
              </a:spcAft>
            </a:pPr>
            <a:r>
              <a:rPr lang="en-US" sz="4000">
                <a:solidFill>
                  <a:srgbClr val="C00000"/>
                </a:solidFill>
              </a:rPr>
              <a:t>THANK YOU</a:t>
            </a:r>
          </a:p>
          <a:p>
            <a:pPr algn="ctr" eaLnBrk="1" fontAlgn="base" hangingPunct="1">
              <a:spcBef>
                <a:spcPct val="20000"/>
              </a:spcBef>
              <a:spcAft>
                <a:spcPct val="0"/>
              </a:spcAft>
            </a:pPr>
            <a:endParaRPr lang="en-US" sz="4000">
              <a:solidFill>
                <a:srgbClr val="C00000"/>
              </a:solidFill>
            </a:endParaRPr>
          </a:p>
          <a:p>
            <a:pPr algn="ctr" eaLnBrk="1" fontAlgn="base" hangingPunct="1">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fontAlgn="base" hangingPunct="1">
              <a:spcBef>
                <a:spcPct val="20000"/>
              </a:spcBef>
              <a:spcAft>
                <a:spcPct val="0"/>
              </a:spcAft>
            </a:pPr>
            <a:endParaRPr lang="en-US" sz="1600">
              <a:solidFill>
                <a:srgbClr val="C00000"/>
              </a:solidFill>
            </a:endParaRPr>
          </a:p>
        </p:txBody>
      </p:sp>
    </p:spTree>
    <p:extLst>
      <p:ext uri="{BB962C8B-B14F-4D97-AF65-F5344CB8AC3E}">
        <p14:creationId xmlns:p14="http://schemas.microsoft.com/office/powerpoint/2010/main" val="348830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198664" y="2614282"/>
            <a:ext cx="2160000" cy="2160000"/>
          </a:xfrm>
          <a:prstGeom prst="ellipse">
            <a:avLst/>
          </a:prstGeom>
          <a:solidFill>
            <a:srgbClr val="63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p:cNvSpPr txBox="1"/>
          <p:nvPr/>
        </p:nvSpPr>
        <p:spPr>
          <a:xfrm>
            <a:off x="1618837" y="5119536"/>
            <a:ext cx="1326004"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2010</a:t>
            </a:r>
            <a:endParaRPr kumimoji="0" lang="en-GB" sz="4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Oval 6"/>
          <p:cNvSpPr/>
          <p:nvPr/>
        </p:nvSpPr>
        <p:spPr>
          <a:xfrm>
            <a:off x="5346352" y="2696170"/>
            <a:ext cx="1938528" cy="1938528"/>
          </a:xfrm>
          <a:prstGeom prst="ellipse">
            <a:avLst/>
          </a:prstGeom>
          <a:solidFill>
            <a:srgbClr val="F26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p:cNvSpPr txBox="1"/>
          <p:nvPr/>
        </p:nvSpPr>
        <p:spPr>
          <a:xfrm>
            <a:off x="5749331" y="5119536"/>
            <a:ext cx="1326004"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2022</a:t>
            </a:r>
            <a:endParaRPr kumimoji="0" lang="en-GB" sz="4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 name="Oval 8"/>
          <p:cNvSpPr/>
          <p:nvPr/>
        </p:nvSpPr>
        <p:spPr>
          <a:xfrm>
            <a:off x="9842156" y="3319815"/>
            <a:ext cx="640080" cy="64008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p:cNvSpPr txBox="1"/>
          <p:nvPr/>
        </p:nvSpPr>
        <p:spPr>
          <a:xfrm>
            <a:off x="9499194" y="5119536"/>
            <a:ext cx="1326004"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2030</a:t>
            </a:r>
            <a:endParaRPr kumimoji="0" lang="en-GB" sz="4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TextBox 10"/>
          <p:cNvSpPr txBox="1"/>
          <p:nvPr/>
        </p:nvSpPr>
        <p:spPr>
          <a:xfrm>
            <a:off x="914400" y="5802695"/>
            <a:ext cx="2751074"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AEEF"/>
                </a:solidFill>
                <a:effectLst/>
                <a:uLnTx/>
                <a:uFillTx/>
                <a:latin typeface="Arial" pitchFamily="34" charset="0"/>
                <a:ea typeface="+mn-ea"/>
                <a:cs typeface="Arial" pitchFamily="34" charset="0"/>
              </a:rPr>
              <a:t>100,000</a:t>
            </a:r>
            <a:r>
              <a:rPr kumimoji="0" lang="en-US" sz="1400" b="1" i="0" u="none" strike="noStrike" kern="1200" cap="none" spc="0" normalizeH="0" baseline="0" noProof="0" dirty="0">
                <a:ln>
                  <a:noFill/>
                </a:ln>
                <a:solidFill>
                  <a:srgbClr val="00AEEF"/>
                </a:solidFill>
                <a:effectLst/>
                <a:uLnTx/>
                <a:uFillTx/>
                <a:latin typeface="Arial" pitchFamily="34" charset="0"/>
                <a:ea typeface="+mn-ea"/>
                <a:cs typeface="Arial" pitchFamily="34" charset="0"/>
              </a:rPr>
              <a:t> new HIV infections</a:t>
            </a:r>
            <a:endParaRPr kumimoji="0" lang="en-GB" sz="1400" b="1" i="0" u="none" strike="noStrike" kern="1200" cap="none" spc="0" normalizeH="0" baseline="0" noProof="0" dirty="0">
              <a:ln>
                <a:noFill/>
              </a:ln>
              <a:solidFill>
                <a:srgbClr val="00AEEF"/>
              </a:solidFill>
              <a:effectLst/>
              <a:uLnTx/>
              <a:uFillTx/>
              <a:latin typeface="Arial" pitchFamily="34" charset="0"/>
              <a:ea typeface="+mn-ea"/>
              <a:cs typeface="Arial" pitchFamily="34" charset="0"/>
            </a:endParaRPr>
          </a:p>
        </p:txBody>
      </p:sp>
      <p:sp>
        <p:nvSpPr>
          <p:cNvPr id="12" name="TextBox 11"/>
          <p:cNvSpPr txBox="1"/>
          <p:nvPr/>
        </p:nvSpPr>
        <p:spPr>
          <a:xfrm>
            <a:off x="5101910" y="5809010"/>
            <a:ext cx="2608406"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E31837"/>
                </a:solidFill>
                <a:effectLst/>
                <a:uLnTx/>
                <a:uFillTx/>
                <a:latin typeface="Arial" pitchFamily="34" charset="0"/>
                <a:ea typeface="+mn-ea"/>
                <a:cs typeface="Arial" pitchFamily="34" charset="0"/>
              </a:rPr>
              <a:t>78,000</a:t>
            </a:r>
            <a:r>
              <a:rPr kumimoji="0" lang="en-US" sz="1400" b="1" i="0" u="none" strike="noStrike" kern="1200" cap="none" spc="0" normalizeH="0" baseline="0" noProof="0" dirty="0">
                <a:ln>
                  <a:noFill/>
                </a:ln>
                <a:solidFill>
                  <a:srgbClr val="E31837"/>
                </a:solidFill>
                <a:effectLst/>
                <a:uLnTx/>
                <a:uFillTx/>
                <a:latin typeface="Arial" pitchFamily="34" charset="0"/>
                <a:ea typeface="+mn-ea"/>
                <a:cs typeface="Arial" pitchFamily="34" charset="0"/>
              </a:rPr>
              <a:t> new HIV infections</a:t>
            </a:r>
            <a:endParaRPr kumimoji="0" lang="en-GB" sz="1400" b="1" i="0" u="none" strike="noStrike" kern="1200" cap="none" spc="0" normalizeH="0" baseline="0" noProof="0" dirty="0">
              <a:ln>
                <a:noFill/>
              </a:ln>
              <a:solidFill>
                <a:srgbClr val="E31837"/>
              </a:solidFill>
              <a:effectLst/>
              <a:uLnTx/>
              <a:uFillTx/>
              <a:latin typeface="Arial" pitchFamily="34" charset="0"/>
              <a:ea typeface="+mn-ea"/>
              <a:cs typeface="Arial" pitchFamily="34" charset="0"/>
            </a:endParaRPr>
          </a:p>
        </p:txBody>
      </p:sp>
      <p:sp>
        <p:nvSpPr>
          <p:cNvPr id="14" name="TextBox 13"/>
          <p:cNvSpPr txBox="1"/>
          <p:nvPr/>
        </p:nvSpPr>
        <p:spPr>
          <a:xfrm>
            <a:off x="9040596" y="5709047"/>
            <a:ext cx="2362633"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Target = </a:t>
            </a:r>
            <a:r>
              <a:rPr kumimoji="0" lang="en-US" sz="20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90%</a:t>
            </a:r>
            <a:r>
              <a:rPr kumimoji="0" lang="en-US" sz="18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 </a:t>
            </a:r>
            <a:r>
              <a:rPr kumimoji="0" lang="en-US" sz="14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reduction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from 2010 baseline</a:t>
            </a:r>
            <a:endParaRPr kumimoji="0" lang="en-GB" sz="1400" b="1"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sp>
        <p:nvSpPr>
          <p:cNvPr id="15" name="TextBox 14"/>
          <p:cNvSpPr txBox="1"/>
          <p:nvPr/>
        </p:nvSpPr>
        <p:spPr>
          <a:xfrm>
            <a:off x="71708" y="6586661"/>
            <a:ext cx="8773291"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4" name="Group 3">
            <a:extLst>
              <a:ext uri="{FF2B5EF4-FFF2-40B4-BE49-F238E27FC236}">
                <a16:creationId xmlns:a16="http://schemas.microsoft.com/office/drawing/2014/main" id="{82ED3EE9-B091-8F63-6D8D-9464AB2E6ABF}"/>
              </a:ext>
            </a:extLst>
          </p:cNvPr>
          <p:cNvGrpSpPr/>
          <p:nvPr/>
        </p:nvGrpSpPr>
        <p:grpSpPr>
          <a:xfrm rot="10800000">
            <a:off x="7366942" y="3424716"/>
            <a:ext cx="2132252" cy="852033"/>
            <a:chOff x="12547548" y="-82881"/>
            <a:chExt cx="1886114" cy="527287"/>
          </a:xfrm>
        </p:grpSpPr>
        <p:sp>
          <p:nvSpPr>
            <p:cNvPr id="13" name="TextBox 5">
              <a:extLst>
                <a:ext uri="{FF2B5EF4-FFF2-40B4-BE49-F238E27FC236}">
                  <a16:creationId xmlns:a16="http://schemas.microsoft.com/office/drawing/2014/main" id="{64D5359A-A6C8-FB4A-879F-F43BB11FFF9F}"/>
                </a:ext>
              </a:extLst>
            </p:cNvPr>
            <p:cNvSpPr txBox="1"/>
            <p:nvPr/>
          </p:nvSpPr>
          <p:spPr>
            <a:xfrm rot="10800000">
              <a:off x="12547548" y="-82881"/>
              <a:ext cx="1817535" cy="527287"/>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CC0066"/>
                  </a:solidFill>
                  <a:effectLst/>
                  <a:uLnTx/>
                  <a:uFillTx/>
                  <a:latin typeface="Arial" panose="020B0604020202020204" pitchFamily="34" charset="0"/>
                  <a:ea typeface="+mn-ea"/>
                  <a:cs typeface="Arial" panose="020B0604020202020204" pitchFamily="34" charset="0"/>
                </a:rPr>
                <a:t>24</a:t>
              </a:r>
              <a:r>
                <a:rPr kumimoji="0" lang="en-US" sz="1600" b="1" i="0" u="none" strike="noStrike" kern="0" cap="none" spc="0" normalizeH="0" baseline="0" noProof="0" dirty="0">
                  <a:ln>
                    <a:noFill/>
                  </a:ln>
                  <a:solidFill>
                    <a:srgbClr val="CC0066"/>
                  </a:solidFill>
                  <a:effectLst/>
                  <a:uLnTx/>
                  <a:uFillTx/>
                  <a:latin typeface="Arial" panose="020B0604020202020204" pitchFamily="34" charset="0"/>
                  <a:ea typeface="+mn-ea"/>
                  <a:cs typeface="Arial" panose="020B0604020202020204" pitchFamily="34"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b="1" kern="0" dirty="0">
                  <a:solidFill>
                    <a:srgbClr val="CC0066"/>
                  </a:solidFill>
                  <a:latin typeface="Arial" panose="020B0604020202020204" pitchFamily="34" charset="0"/>
                  <a:cs typeface="Arial" panose="020B0604020202020204" pitchFamily="34" charset="0"/>
                </a:rPr>
                <a:t>Decline since 2010</a:t>
              </a:r>
              <a:endParaRPr kumimoji="0" lang="en-US" sz="1600" b="1" i="0" u="none" strike="noStrike" kern="0" cap="none" spc="0" normalizeH="0" baseline="0" noProof="0" dirty="0">
                <a:ln>
                  <a:noFill/>
                </a:ln>
                <a:solidFill>
                  <a:srgbClr val="CC0066"/>
                </a:solidFill>
                <a:effectLst/>
                <a:uLnTx/>
                <a:uFillTx/>
                <a:latin typeface="Arial" panose="020B0604020202020204" pitchFamily="34" charset="0"/>
                <a:ea typeface="+mn-ea"/>
                <a:cs typeface="Arial" panose="020B0604020202020204" pitchFamily="34" charset="0"/>
              </a:endParaRPr>
            </a:p>
          </p:txBody>
        </p:sp>
        <p:sp>
          <p:nvSpPr>
            <p:cNvPr id="16" name="Arrow: Up 15">
              <a:extLst>
                <a:ext uri="{FF2B5EF4-FFF2-40B4-BE49-F238E27FC236}">
                  <a16:creationId xmlns:a16="http://schemas.microsoft.com/office/drawing/2014/main" id="{0CD1036C-D7EC-CB49-23ED-1C1489F14866}"/>
                </a:ext>
              </a:extLst>
            </p:cNvPr>
            <p:cNvSpPr/>
            <p:nvPr/>
          </p:nvSpPr>
          <p:spPr>
            <a:xfrm>
              <a:off x="14296502" y="-76690"/>
              <a:ext cx="137160" cy="512064"/>
            </a:xfrm>
            <a:prstGeom prst="upArrow">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itle 16">
            <a:extLst>
              <a:ext uri="{FF2B5EF4-FFF2-40B4-BE49-F238E27FC236}">
                <a16:creationId xmlns:a16="http://schemas.microsoft.com/office/drawing/2014/main" id="{C1C0279F-D4AA-0209-57ED-076013544EB8}"/>
              </a:ext>
            </a:extLst>
          </p:cNvPr>
          <p:cNvSpPr>
            <a:spLocks noGrp="1"/>
          </p:cNvSpPr>
          <p:nvPr>
            <p:ph type="title"/>
          </p:nvPr>
        </p:nvSpPr>
        <p:spPr/>
        <p:txBody>
          <a:bodyPr/>
          <a:lstStyle/>
          <a:p>
            <a:r>
              <a:rPr lang="en-US" dirty="0"/>
              <a:t>New HIV infections among young people (15-24) in Asia and the Pacific</a:t>
            </a:r>
            <a:br>
              <a:rPr lang="en-US" dirty="0"/>
            </a:br>
            <a:endParaRPr lang="en-US" dirty="0"/>
          </a:p>
        </p:txBody>
      </p:sp>
    </p:spTree>
    <p:extLst>
      <p:ext uri="{BB962C8B-B14F-4D97-AF65-F5344CB8AC3E}">
        <p14:creationId xmlns:p14="http://schemas.microsoft.com/office/powerpoint/2010/main" val="31174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2000"/>
                                        <p:tgtEl>
                                          <p:spTgt spid="4"/>
                                        </p:tgtEl>
                                      </p:cBhvr>
                                    </p:animEffect>
                                  </p:childTnLst>
                                </p:cTn>
                              </p:par>
                            </p:childTnLst>
                          </p:cTn>
                        </p:par>
                        <p:par>
                          <p:cTn id="28" fill="hold">
                            <p:stCondLst>
                              <p:cond delay="4000"/>
                            </p:stCondLst>
                            <p:childTnLst>
                              <p:par>
                                <p:cTn id="29" presetID="3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0"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9C163A63-5BE5-31B9-2B8D-D9B6DC6068FC}"/>
              </a:ext>
            </a:extLst>
          </p:cNvPr>
          <p:cNvSpPr txBox="1"/>
          <p:nvPr/>
        </p:nvSpPr>
        <p:spPr>
          <a:xfrm>
            <a:off x="279919" y="6572892"/>
            <a:ext cx="84919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5" name="Group 4">
            <a:extLst>
              <a:ext uri="{FF2B5EF4-FFF2-40B4-BE49-F238E27FC236}">
                <a16:creationId xmlns:a16="http://schemas.microsoft.com/office/drawing/2014/main" id="{24F0EA50-4624-3D5D-EFE7-621BCEC98561}"/>
              </a:ext>
            </a:extLst>
          </p:cNvPr>
          <p:cNvGrpSpPr/>
          <p:nvPr/>
        </p:nvGrpSpPr>
        <p:grpSpPr>
          <a:xfrm>
            <a:off x="5105400" y="1905000"/>
            <a:ext cx="3840480" cy="1618080"/>
            <a:chOff x="5122338" y="1624300"/>
            <a:chExt cx="3840480" cy="1618080"/>
          </a:xfrm>
        </p:grpSpPr>
        <p:sp>
          <p:nvSpPr>
            <p:cNvPr id="14" name="TextBox 7">
              <a:extLst>
                <a:ext uri="{FF2B5EF4-FFF2-40B4-BE49-F238E27FC236}">
                  <a16:creationId xmlns:a16="http://schemas.microsoft.com/office/drawing/2014/main" id="{FFB19BF5-B75B-2C75-9E8F-DC9156BCEA22}"/>
                </a:ext>
              </a:extLst>
            </p:cNvPr>
            <p:cNvSpPr txBox="1"/>
            <p:nvPr/>
          </p:nvSpPr>
          <p:spPr>
            <a:xfrm>
              <a:off x="5392437" y="1624300"/>
              <a:ext cx="3259227"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24</a:t>
              </a:r>
              <a:r>
                <a:rPr kumimoji="0" lang="en-US" sz="14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 decline in new HIV infections</a:t>
              </a:r>
            </a:p>
          </p:txBody>
        </p:sp>
        <p:sp>
          <p:nvSpPr>
            <p:cNvPr id="15" name="Right Brace 14">
              <a:extLst>
                <a:ext uri="{FF2B5EF4-FFF2-40B4-BE49-F238E27FC236}">
                  <a16:creationId xmlns:a16="http://schemas.microsoft.com/office/drawing/2014/main" id="{92579FB3-6A69-D4D2-F2B6-89476749BBD0}"/>
                </a:ext>
              </a:extLst>
            </p:cNvPr>
            <p:cNvSpPr/>
            <p:nvPr/>
          </p:nvSpPr>
          <p:spPr>
            <a:xfrm rot="16200000" flipV="1">
              <a:off x="6951138" y="1230700"/>
              <a:ext cx="182880" cy="3840480"/>
            </a:xfrm>
            <a:prstGeom prst="rightBrace">
              <a:avLst/>
            </a:prstGeom>
            <a:noFill/>
            <a:ln w="25400" cap="flat" cmpd="sng" algn="ctr">
              <a:solidFill>
                <a:srgbClr val="1D9EFF"/>
              </a:solidFill>
              <a:prstDash val="solid"/>
            </a:ln>
            <a:effectLst>
              <a:outerShdw sx="1000" sy="1000" rotWithShape="0">
                <a:srgbClr val="000000"/>
              </a:outerShdw>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D9EFF"/>
                </a:solidFill>
                <a:effectLst/>
                <a:uLnTx/>
                <a:uFillTx/>
                <a:latin typeface="Arial"/>
                <a:ea typeface="+mn-ea"/>
                <a:cs typeface="+mn-cs"/>
              </a:endParaRPr>
            </a:p>
          </p:txBody>
        </p:sp>
        <p:sp>
          <p:nvSpPr>
            <p:cNvPr id="16" name="TextBox 7">
              <a:extLst>
                <a:ext uri="{FF2B5EF4-FFF2-40B4-BE49-F238E27FC236}">
                  <a16:creationId xmlns:a16="http://schemas.microsoft.com/office/drawing/2014/main" id="{613C1650-B89E-9C0A-9255-F48B8362DA46}"/>
                </a:ext>
              </a:extLst>
            </p:cNvPr>
            <p:cNvSpPr txBox="1"/>
            <p:nvPr/>
          </p:nvSpPr>
          <p:spPr>
            <a:xfrm>
              <a:off x="5340468" y="2160137"/>
              <a:ext cx="3363165"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51</a:t>
              </a:r>
              <a:r>
                <a:rPr kumimoji="0" lang="en-US" sz="14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 decline in AIDS-related deaths</a:t>
              </a:r>
            </a:p>
          </p:txBody>
        </p:sp>
        <p:sp>
          <p:nvSpPr>
            <p:cNvPr id="19" name="TextBox 7">
              <a:extLst>
                <a:ext uri="{FF2B5EF4-FFF2-40B4-BE49-F238E27FC236}">
                  <a16:creationId xmlns:a16="http://schemas.microsoft.com/office/drawing/2014/main" id="{589D5718-5F91-9159-C150-E7C701129E86}"/>
                </a:ext>
              </a:extLst>
            </p:cNvPr>
            <p:cNvSpPr txBox="1"/>
            <p:nvPr/>
          </p:nvSpPr>
          <p:spPr>
            <a:xfrm>
              <a:off x="5573020" y="2727757"/>
              <a:ext cx="3020379" cy="4001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D9EFF"/>
                  </a:solidFill>
                  <a:effectLst/>
                  <a:uLnTx/>
                  <a:uFillTx/>
                  <a:latin typeface="Arial" pitchFamily="34" charset="0"/>
                  <a:ea typeface="+mn-ea"/>
                  <a:cs typeface="Arial" pitchFamily="34" charset="0"/>
                </a:rPr>
                <a:t>between 2010 and 2022</a:t>
              </a:r>
              <a:endParaRPr kumimoji="0" lang="en-GB" sz="2400" b="1" i="0" u="none" strike="noStrike" kern="1200" cap="none" spc="0" normalizeH="0" baseline="0" noProof="0" dirty="0">
                <a:ln>
                  <a:noFill/>
                </a:ln>
                <a:solidFill>
                  <a:srgbClr val="1D9EFF"/>
                </a:solidFill>
                <a:effectLst/>
                <a:uLnTx/>
                <a:uFillTx/>
                <a:latin typeface="Arial" pitchFamily="34" charset="0"/>
                <a:ea typeface="+mn-ea"/>
                <a:cs typeface="Arial" pitchFamily="34" charset="0"/>
              </a:endParaRPr>
            </a:p>
          </p:txBody>
        </p:sp>
      </p:grpSp>
      <p:grpSp>
        <p:nvGrpSpPr>
          <p:cNvPr id="4" name="Group 3">
            <a:extLst>
              <a:ext uri="{FF2B5EF4-FFF2-40B4-BE49-F238E27FC236}">
                <a16:creationId xmlns:a16="http://schemas.microsoft.com/office/drawing/2014/main" id="{6778AE41-6BB6-9D3E-1901-3CC7BD6CA0D1}"/>
              </a:ext>
            </a:extLst>
          </p:cNvPr>
          <p:cNvGrpSpPr/>
          <p:nvPr/>
        </p:nvGrpSpPr>
        <p:grpSpPr>
          <a:xfrm>
            <a:off x="185860" y="2579121"/>
            <a:ext cx="11667879" cy="4306938"/>
            <a:chOff x="227488" y="2333144"/>
            <a:chExt cx="11667879" cy="4306938"/>
          </a:xfrm>
        </p:grpSpPr>
        <p:graphicFrame>
          <p:nvGraphicFramePr>
            <p:cNvPr id="13" name="Chart 12">
              <a:extLst>
                <a:ext uri="{FF2B5EF4-FFF2-40B4-BE49-F238E27FC236}">
                  <a16:creationId xmlns:a16="http://schemas.microsoft.com/office/drawing/2014/main" id="{D9236693-AEE3-4B2E-9F2A-2E9FE1D364C7}"/>
                </a:ext>
              </a:extLst>
            </p:cNvPr>
            <p:cNvGraphicFramePr>
              <a:graphicFrameLocks/>
            </p:cNvGraphicFramePr>
            <p:nvPr>
              <p:extLst>
                <p:ext uri="{D42A27DB-BD31-4B8C-83A1-F6EECF244321}">
                  <p14:modId xmlns:p14="http://schemas.microsoft.com/office/powerpoint/2010/main" val="3841505207"/>
                </p:ext>
              </p:extLst>
            </p:nvPr>
          </p:nvGraphicFramePr>
          <p:xfrm>
            <a:off x="227488" y="2333144"/>
            <a:ext cx="9830912" cy="4306938"/>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BF0C0A4E-F803-2A25-104F-C27F5FDABE20}"/>
                </a:ext>
              </a:extLst>
            </p:cNvPr>
            <p:cNvSpPr/>
            <p:nvPr/>
          </p:nvSpPr>
          <p:spPr>
            <a:xfrm>
              <a:off x="10256307" y="5304511"/>
              <a:ext cx="163906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2030 target is equivalent to a 90% reduction since 2010</a:t>
              </a:r>
            </a:p>
          </p:txBody>
        </p:sp>
        <p:sp>
          <p:nvSpPr>
            <p:cNvPr id="21" name="Oval 20">
              <a:extLst>
                <a:ext uri="{FF2B5EF4-FFF2-40B4-BE49-F238E27FC236}">
                  <a16:creationId xmlns:a16="http://schemas.microsoft.com/office/drawing/2014/main" id="{98592C2A-3705-01C6-0B1B-974579A6D532}"/>
                </a:ext>
              </a:extLst>
            </p:cNvPr>
            <p:cNvSpPr/>
            <p:nvPr/>
          </p:nvSpPr>
          <p:spPr>
            <a:xfrm>
              <a:off x="10934670" y="4974100"/>
              <a:ext cx="274320" cy="274320"/>
            </a:xfrm>
            <a:prstGeom prst="ellipse">
              <a:avLst/>
            </a:prstGeom>
            <a:solidFill>
              <a:srgbClr val="FF5050"/>
            </a:solidFill>
            <a:ln w="19050">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Oval 22">
              <a:extLst>
                <a:ext uri="{FF2B5EF4-FFF2-40B4-BE49-F238E27FC236}">
                  <a16:creationId xmlns:a16="http://schemas.microsoft.com/office/drawing/2014/main" id="{E5DAE085-DC3C-0AE8-1B5F-3D3DE6FC871C}"/>
                </a:ext>
              </a:extLst>
            </p:cNvPr>
            <p:cNvSpPr/>
            <p:nvPr/>
          </p:nvSpPr>
          <p:spPr>
            <a:xfrm>
              <a:off x="11035794" y="5126500"/>
              <a:ext cx="91440" cy="91440"/>
            </a:xfrm>
            <a:prstGeom prst="ellipse">
              <a:avLst/>
            </a:prstGeom>
            <a:solidFill>
              <a:srgbClr val="00A99A"/>
            </a:solidFill>
            <a:ln w="19050">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C3F120B-8BF0-958A-1EAF-3DBCD4ACFAA8}"/>
              </a:ext>
            </a:extLst>
          </p:cNvPr>
          <p:cNvSpPr>
            <a:spLocks noGrp="1"/>
          </p:cNvSpPr>
          <p:nvPr>
            <p:ph type="title"/>
          </p:nvPr>
        </p:nvSpPr>
        <p:spPr>
          <a:xfrm>
            <a:off x="197011" y="1295400"/>
            <a:ext cx="12039600" cy="504000"/>
          </a:xfrm>
        </p:spPr>
        <p:txBody>
          <a:bodyPr/>
          <a:lstStyle/>
          <a:p>
            <a:r>
              <a:rPr lang="en-US" dirty="0"/>
              <a:t>New HIV infections and AIDS-related deaths among young people in Asia Pacific, 2000–2022  </a:t>
            </a:r>
            <a:br>
              <a:rPr lang="en-US" dirty="0"/>
            </a:br>
            <a:endParaRPr lang="en-US" dirty="0"/>
          </a:p>
        </p:txBody>
      </p:sp>
    </p:spTree>
    <p:extLst>
      <p:ext uri="{BB962C8B-B14F-4D97-AF65-F5344CB8AC3E}">
        <p14:creationId xmlns:p14="http://schemas.microsoft.com/office/powerpoint/2010/main" val="3315006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id="{EE4EAF85-C2B8-4B28-8365-3D01DF348EE0}"/>
              </a:ext>
            </a:extLst>
          </p:cNvPr>
          <p:cNvGraphicFramePr>
            <a:graphicFrameLocks/>
          </p:cNvGraphicFramePr>
          <p:nvPr>
            <p:extLst>
              <p:ext uri="{D42A27DB-BD31-4B8C-83A1-F6EECF244321}">
                <p14:modId xmlns:p14="http://schemas.microsoft.com/office/powerpoint/2010/main" val="2383097360"/>
              </p:ext>
            </p:extLst>
          </p:nvPr>
        </p:nvGraphicFramePr>
        <p:xfrm>
          <a:off x="3581400" y="1905000"/>
          <a:ext cx="4485218" cy="3683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a:extLst>
              <a:ext uri="{FF2B5EF4-FFF2-40B4-BE49-F238E27FC236}">
                <a16:creationId xmlns:a16="http://schemas.microsoft.com/office/drawing/2014/main" id="{87B5C720-87F3-0ABC-B116-239368C59071}"/>
              </a:ext>
            </a:extLst>
          </p:cNvPr>
          <p:cNvGrpSpPr/>
          <p:nvPr/>
        </p:nvGrpSpPr>
        <p:grpSpPr>
          <a:xfrm>
            <a:off x="4667856" y="2385280"/>
            <a:ext cx="2883552" cy="2877415"/>
            <a:chOff x="7407333" y="2724799"/>
            <a:chExt cx="2883552" cy="2877415"/>
          </a:xfrm>
        </p:grpSpPr>
        <p:sp>
          <p:nvSpPr>
            <p:cNvPr id="9" name="TextBox 8">
              <a:extLst>
                <a:ext uri="{FF2B5EF4-FFF2-40B4-BE49-F238E27FC236}">
                  <a16:creationId xmlns:a16="http://schemas.microsoft.com/office/drawing/2014/main" id="{A6DD4E13-47D3-51F5-4CAB-07A4C790A90F}"/>
                </a:ext>
              </a:extLst>
            </p:cNvPr>
            <p:cNvSpPr txBox="1"/>
            <p:nvPr/>
          </p:nvSpPr>
          <p:spPr>
            <a:xfrm>
              <a:off x="7657629" y="4206398"/>
              <a:ext cx="1836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new HIV infections in Asia and the Pacific</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10">
              <a:extLst>
                <a:ext uri="{FF2B5EF4-FFF2-40B4-BE49-F238E27FC236}">
                  <a16:creationId xmlns:a16="http://schemas.microsoft.com/office/drawing/2014/main" id="{50D96533-7B58-1B5A-FA66-336C4CC96D3D}"/>
                </a:ext>
              </a:extLst>
            </p:cNvPr>
            <p:cNvSpPr txBox="1"/>
            <p:nvPr/>
          </p:nvSpPr>
          <p:spPr>
            <a:xfrm>
              <a:off x="7669762" y="3735994"/>
              <a:ext cx="1836000"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300 000</a:t>
              </a:r>
              <a:endParaRPr kumimoji="0" lang="en-GB" sz="2800" b="1"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p:txBody>
        </p:sp>
        <p:sp>
          <p:nvSpPr>
            <p:cNvPr id="17" name="TextBox 10">
              <a:extLst>
                <a:ext uri="{FF2B5EF4-FFF2-40B4-BE49-F238E27FC236}">
                  <a16:creationId xmlns:a16="http://schemas.microsoft.com/office/drawing/2014/main" id="{FA604E94-E491-6059-3357-EF0E9338BF07}"/>
                </a:ext>
              </a:extLst>
            </p:cNvPr>
            <p:cNvSpPr txBox="1"/>
            <p:nvPr/>
          </p:nvSpPr>
          <p:spPr>
            <a:xfrm>
              <a:off x="9403095" y="3534398"/>
              <a:ext cx="887790"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26</a:t>
              </a:r>
              <a:r>
                <a:rPr kumimoji="0" lang="en-US" sz="10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endPar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8" name="TextBox 10">
              <a:extLst>
                <a:ext uri="{FF2B5EF4-FFF2-40B4-BE49-F238E27FC236}">
                  <a16:creationId xmlns:a16="http://schemas.microsoft.com/office/drawing/2014/main" id="{F4449E8C-6B6E-3EFA-5726-9EBBCC6F29DF}"/>
                </a:ext>
              </a:extLst>
            </p:cNvPr>
            <p:cNvSpPr txBox="1"/>
            <p:nvPr/>
          </p:nvSpPr>
          <p:spPr>
            <a:xfrm>
              <a:off x="8338612" y="2724799"/>
              <a:ext cx="887790"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4</a:t>
              </a:r>
              <a:r>
                <a:rPr kumimoji="0" lang="en-US" sz="10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endPar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 name="TextBox 10">
              <a:extLst>
                <a:ext uri="{FF2B5EF4-FFF2-40B4-BE49-F238E27FC236}">
                  <a16:creationId xmlns:a16="http://schemas.microsoft.com/office/drawing/2014/main" id="{B6C19E8C-A8F8-D1F2-05B9-5F3101B9AB45}"/>
                </a:ext>
              </a:extLst>
            </p:cNvPr>
            <p:cNvSpPr txBox="1"/>
            <p:nvPr/>
          </p:nvSpPr>
          <p:spPr>
            <a:xfrm>
              <a:off x="7736184" y="2784419"/>
              <a:ext cx="887790"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10</a:t>
              </a:r>
              <a:r>
                <a:rPr kumimoji="0" lang="en-US" sz="10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endPar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0" name="TextBox 10">
              <a:extLst>
                <a:ext uri="{FF2B5EF4-FFF2-40B4-BE49-F238E27FC236}">
                  <a16:creationId xmlns:a16="http://schemas.microsoft.com/office/drawing/2014/main" id="{A476B2DF-A06A-E0F9-D7E3-43011BA5BB75}"/>
                </a:ext>
              </a:extLst>
            </p:cNvPr>
            <p:cNvSpPr txBox="1"/>
            <p:nvPr/>
          </p:nvSpPr>
          <p:spPr>
            <a:xfrm>
              <a:off x="7407333" y="5101616"/>
              <a:ext cx="887790"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60</a:t>
              </a:r>
              <a:r>
                <a:rPr kumimoji="0" lang="en-US" sz="10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endPar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grpSp>
        <p:nvGrpSpPr>
          <p:cNvPr id="24" name="Group 23">
            <a:extLst>
              <a:ext uri="{FF2B5EF4-FFF2-40B4-BE49-F238E27FC236}">
                <a16:creationId xmlns:a16="http://schemas.microsoft.com/office/drawing/2014/main" id="{E59FEC14-9D08-75E2-D052-BD0279D22171}"/>
              </a:ext>
            </a:extLst>
          </p:cNvPr>
          <p:cNvGrpSpPr/>
          <p:nvPr/>
        </p:nvGrpSpPr>
        <p:grpSpPr>
          <a:xfrm>
            <a:off x="4050061" y="5969169"/>
            <a:ext cx="1235590" cy="307777"/>
            <a:chOff x="3733480" y="5341189"/>
            <a:chExt cx="1235590" cy="307777"/>
          </a:xfrm>
        </p:grpSpPr>
        <p:sp>
          <p:nvSpPr>
            <p:cNvPr id="25" name="TextBox 33">
              <a:extLst>
                <a:ext uri="{FF2B5EF4-FFF2-40B4-BE49-F238E27FC236}">
                  <a16:creationId xmlns:a16="http://schemas.microsoft.com/office/drawing/2014/main" id="{F1CF556C-806C-12A5-FF3B-CC451654DC8C}"/>
                </a:ext>
              </a:extLst>
            </p:cNvPr>
            <p:cNvSpPr txBox="1"/>
            <p:nvPr/>
          </p:nvSpPr>
          <p:spPr>
            <a:xfrm>
              <a:off x="3733480" y="5409703"/>
              <a:ext cx="180000" cy="182880"/>
            </a:xfrm>
            <a:prstGeom prst="rect">
              <a:avLst/>
            </a:prstGeom>
            <a:solidFill>
              <a:srgbClr val="FF505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534E165C-6583-9A52-5402-47849787C362}"/>
                </a:ext>
              </a:extLst>
            </p:cNvPr>
            <p:cNvSpPr/>
            <p:nvPr/>
          </p:nvSpPr>
          <p:spPr>
            <a:xfrm>
              <a:off x="3872547" y="5341189"/>
              <a:ext cx="1096523"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0-14 </a:t>
              </a:r>
              <a:r>
                <a:rPr kumimoji="0" lang="en-GB" sz="1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yr</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0" name="Group 29">
            <a:extLst>
              <a:ext uri="{FF2B5EF4-FFF2-40B4-BE49-F238E27FC236}">
                <a16:creationId xmlns:a16="http://schemas.microsoft.com/office/drawing/2014/main" id="{DD5C81FA-94C9-F37F-DA60-691ADBFC573E}"/>
              </a:ext>
            </a:extLst>
          </p:cNvPr>
          <p:cNvGrpSpPr/>
          <p:nvPr/>
        </p:nvGrpSpPr>
        <p:grpSpPr>
          <a:xfrm>
            <a:off x="7590537" y="5969169"/>
            <a:ext cx="1116439" cy="307777"/>
            <a:chOff x="5691470" y="5744714"/>
            <a:chExt cx="1116439" cy="307777"/>
          </a:xfrm>
        </p:grpSpPr>
        <p:sp>
          <p:nvSpPr>
            <p:cNvPr id="31" name="Rectangle 30">
              <a:extLst>
                <a:ext uri="{FF2B5EF4-FFF2-40B4-BE49-F238E27FC236}">
                  <a16:creationId xmlns:a16="http://schemas.microsoft.com/office/drawing/2014/main" id="{45FCC5AC-1464-82E2-EC77-4BA0722923E7}"/>
                </a:ext>
              </a:extLst>
            </p:cNvPr>
            <p:cNvSpPr/>
            <p:nvPr/>
          </p:nvSpPr>
          <p:spPr>
            <a:xfrm>
              <a:off x="5691470" y="5810140"/>
              <a:ext cx="180000" cy="180000"/>
            </a:xfrm>
            <a:prstGeom prst="rect">
              <a:avLst/>
            </a:prstGeom>
            <a:solidFill>
              <a:srgbClr val="FFCC00"/>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29D5C432-9358-86B9-A1B3-5E27070F5E48}"/>
                </a:ext>
              </a:extLst>
            </p:cNvPr>
            <p:cNvSpPr/>
            <p:nvPr/>
          </p:nvSpPr>
          <p:spPr>
            <a:xfrm>
              <a:off x="5835322" y="5744714"/>
              <a:ext cx="97258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 </a:t>
              </a:r>
              <a:r>
                <a:rPr kumimoji="0" lang="en-GB" sz="1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yr</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3" name="Group 32">
            <a:extLst>
              <a:ext uri="{FF2B5EF4-FFF2-40B4-BE49-F238E27FC236}">
                <a16:creationId xmlns:a16="http://schemas.microsoft.com/office/drawing/2014/main" id="{769CD296-9BED-BBCB-4950-37FE7DCFE9A0}"/>
              </a:ext>
            </a:extLst>
          </p:cNvPr>
          <p:cNvGrpSpPr/>
          <p:nvPr/>
        </p:nvGrpSpPr>
        <p:grpSpPr>
          <a:xfrm>
            <a:off x="6364304" y="5969169"/>
            <a:ext cx="1226233" cy="307777"/>
            <a:chOff x="5695627" y="5304103"/>
            <a:chExt cx="1226233" cy="307777"/>
          </a:xfrm>
        </p:grpSpPr>
        <p:sp>
          <p:nvSpPr>
            <p:cNvPr id="34" name="TextBox 33">
              <a:extLst>
                <a:ext uri="{FF2B5EF4-FFF2-40B4-BE49-F238E27FC236}">
                  <a16:creationId xmlns:a16="http://schemas.microsoft.com/office/drawing/2014/main" id="{4B6A0742-6EA2-2525-9420-3111548F0827}"/>
                </a:ext>
              </a:extLst>
            </p:cNvPr>
            <p:cNvSpPr txBox="1"/>
            <p:nvPr/>
          </p:nvSpPr>
          <p:spPr>
            <a:xfrm>
              <a:off x="5695627" y="5366685"/>
              <a:ext cx="180000" cy="182880"/>
            </a:xfrm>
            <a:prstGeom prst="rect">
              <a:avLst/>
            </a:prstGeom>
            <a:solidFill>
              <a:srgbClr val="CC99FF"/>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5" name="Rectangle 34">
              <a:extLst>
                <a:ext uri="{FF2B5EF4-FFF2-40B4-BE49-F238E27FC236}">
                  <a16:creationId xmlns:a16="http://schemas.microsoft.com/office/drawing/2014/main" id="{9F065B79-6401-7D9C-CBFE-96519E885AB2}"/>
                </a:ext>
              </a:extLst>
            </p:cNvPr>
            <p:cNvSpPr/>
            <p:nvPr/>
          </p:nvSpPr>
          <p:spPr>
            <a:xfrm>
              <a:off x="5825337" y="5304103"/>
              <a:ext cx="1096523"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25-49 </a:t>
              </a:r>
              <a:r>
                <a:rPr kumimoji="0" lang="en-GB" sz="1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yr</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9" name="Group 38">
            <a:extLst>
              <a:ext uri="{FF2B5EF4-FFF2-40B4-BE49-F238E27FC236}">
                <a16:creationId xmlns:a16="http://schemas.microsoft.com/office/drawing/2014/main" id="{E51A9C9A-B034-60CD-2E8B-C5B0D0922F11}"/>
              </a:ext>
            </a:extLst>
          </p:cNvPr>
          <p:cNvGrpSpPr/>
          <p:nvPr/>
        </p:nvGrpSpPr>
        <p:grpSpPr>
          <a:xfrm>
            <a:off x="5152391" y="5969169"/>
            <a:ext cx="1208432" cy="307777"/>
            <a:chOff x="3733477" y="5745132"/>
            <a:chExt cx="1208432" cy="307777"/>
          </a:xfrm>
        </p:grpSpPr>
        <p:sp>
          <p:nvSpPr>
            <p:cNvPr id="40" name="Rectangle 39">
              <a:extLst>
                <a:ext uri="{FF2B5EF4-FFF2-40B4-BE49-F238E27FC236}">
                  <a16:creationId xmlns:a16="http://schemas.microsoft.com/office/drawing/2014/main" id="{53A11DAD-4479-B31B-50B9-F3C0CBEAFBC4}"/>
                </a:ext>
              </a:extLst>
            </p:cNvPr>
            <p:cNvSpPr/>
            <p:nvPr/>
          </p:nvSpPr>
          <p:spPr>
            <a:xfrm>
              <a:off x="3733477" y="5807563"/>
              <a:ext cx="180000" cy="180000"/>
            </a:xfrm>
            <a:prstGeom prst="rect">
              <a:avLst/>
            </a:prstGeom>
            <a:solidFill>
              <a:srgbClr val="33CCCC"/>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41" name="Rectangle 40">
              <a:extLst>
                <a:ext uri="{FF2B5EF4-FFF2-40B4-BE49-F238E27FC236}">
                  <a16:creationId xmlns:a16="http://schemas.microsoft.com/office/drawing/2014/main" id="{BB24EF1A-1083-7DFB-4899-16ECD6748FEB}"/>
                </a:ext>
              </a:extLst>
            </p:cNvPr>
            <p:cNvSpPr/>
            <p:nvPr/>
          </p:nvSpPr>
          <p:spPr>
            <a:xfrm>
              <a:off x="3845386" y="5745132"/>
              <a:ext cx="1096523"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15-24 </a:t>
              </a:r>
              <a:r>
                <a:rPr kumimoji="0" lang="en-GB" sz="1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yr</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1" name="TextBox 10">
            <a:extLst>
              <a:ext uri="{FF2B5EF4-FFF2-40B4-BE49-F238E27FC236}">
                <a16:creationId xmlns:a16="http://schemas.microsoft.com/office/drawing/2014/main" id="{4799CA5B-8B76-B396-181D-4A59313B614F}"/>
              </a:ext>
            </a:extLst>
          </p:cNvPr>
          <p:cNvSpPr txBox="1"/>
          <p:nvPr/>
        </p:nvSpPr>
        <p:spPr>
          <a:xfrm>
            <a:off x="279919" y="6477137"/>
            <a:ext cx="958657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Title 3">
            <a:extLst>
              <a:ext uri="{FF2B5EF4-FFF2-40B4-BE49-F238E27FC236}">
                <a16:creationId xmlns:a16="http://schemas.microsoft.com/office/drawing/2014/main" id="{15B69668-D0F0-6470-DA24-AF63725209C1}"/>
              </a:ext>
            </a:extLst>
          </p:cNvPr>
          <p:cNvSpPr>
            <a:spLocks noGrp="1"/>
          </p:cNvSpPr>
          <p:nvPr>
            <p:ph type="title"/>
          </p:nvPr>
        </p:nvSpPr>
        <p:spPr/>
        <p:txBody>
          <a:bodyPr/>
          <a:lstStyle/>
          <a:p>
            <a:r>
              <a:rPr lang="en-US" dirty="0"/>
              <a:t>Distribution of new HIV infections by age, Asia and the Pacific, 2022</a:t>
            </a:r>
            <a:br>
              <a:rPr lang="en-US" dirty="0"/>
            </a:br>
            <a:endParaRPr lang="en-US" dirty="0"/>
          </a:p>
        </p:txBody>
      </p:sp>
    </p:spTree>
    <p:extLst>
      <p:ext uri="{BB962C8B-B14F-4D97-AF65-F5344CB8AC3E}">
        <p14:creationId xmlns:p14="http://schemas.microsoft.com/office/powerpoint/2010/main" val="223869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6DAEEDB3-0F10-4B2C-9D4A-AFB9BFDD8F24}"/>
              </a:ext>
            </a:extLst>
          </p:cNvPr>
          <p:cNvGraphicFramePr>
            <a:graphicFrameLocks/>
          </p:cNvGraphicFramePr>
          <p:nvPr/>
        </p:nvGraphicFramePr>
        <p:xfrm>
          <a:off x="9782477" y="5534186"/>
          <a:ext cx="1393825" cy="752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F6930908-91E4-4740-9641-DD22B8462895}"/>
              </a:ext>
            </a:extLst>
          </p:cNvPr>
          <p:cNvGraphicFramePr>
            <a:graphicFrameLocks/>
          </p:cNvGraphicFramePr>
          <p:nvPr/>
        </p:nvGraphicFramePr>
        <p:xfrm>
          <a:off x="7157457" y="2897088"/>
          <a:ext cx="5010912" cy="30266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7DE68DEE-5B52-4466-B530-664864762085}"/>
              </a:ext>
            </a:extLst>
          </p:cNvPr>
          <p:cNvGraphicFramePr>
            <a:graphicFrameLocks/>
          </p:cNvGraphicFramePr>
          <p:nvPr/>
        </p:nvGraphicFramePr>
        <p:xfrm>
          <a:off x="9577623" y="2010489"/>
          <a:ext cx="2432049" cy="1435099"/>
        </p:xfrm>
        <a:graphic>
          <a:graphicData uri="http://schemas.openxmlformats.org/drawingml/2006/chart">
            <c:chart xmlns:c="http://schemas.openxmlformats.org/drawingml/2006/chart" xmlns:r="http://schemas.openxmlformats.org/officeDocument/2006/relationships" r:id="rId5"/>
          </a:graphicData>
        </a:graphic>
      </p:graphicFrame>
      <p:sp>
        <p:nvSpPr>
          <p:cNvPr id="29" name="Title 1"/>
          <p:cNvSpPr txBox="1">
            <a:spLocks/>
          </p:cNvSpPr>
          <p:nvPr/>
        </p:nvSpPr>
        <p:spPr>
          <a:xfrm>
            <a:off x="304800" y="1524000"/>
            <a:ext cx="11811000" cy="758492"/>
          </a:xfrm>
          <a:prstGeom prst="rect">
            <a:avLst/>
          </a:prstGeom>
        </p:spPr>
        <p:txBody>
          <a:bodyPr>
            <a:noAutofit/>
          </a:bodyPr>
          <a:lstStyle>
            <a:lvl1pPr eaLnBrk="0" hangingPunct="0">
              <a:defRPr sz="2400" b="1">
                <a:solidFill>
                  <a:srgbClr val="C00000"/>
                </a:solidFill>
                <a:latin typeface="+mj-lt"/>
                <a:ea typeface="+mj-ea"/>
                <a:cs typeface="+mj-cs"/>
              </a:defRPr>
            </a:lvl1pPr>
            <a:lvl2pPr algn="ctr" eaLnBrk="0" hangingPunct="0">
              <a:defRPr sz="4400">
                <a:cs typeface="Cordia New" pitchFamily="34" charset="-34"/>
              </a:defRPr>
            </a:lvl2pPr>
            <a:lvl3pPr algn="ctr" eaLnBrk="0" hangingPunct="0">
              <a:defRPr sz="4400">
                <a:cs typeface="Cordia New" pitchFamily="34" charset="-34"/>
              </a:defRPr>
            </a:lvl3pPr>
            <a:lvl4pPr algn="ctr" eaLnBrk="0" hangingPunct="0">
              <a:defRPr sz="4400">
                <a:cs typeface="Cordia New" pitchFamily="34" charset="-34"/>
              </a:defRPr>
            </a:lvl4pPr>
            <a:lvl5pPr algn="ctr" eaLnBrk="0" hangingPunct="0">
              <a:defRPr sz="4400">
                <a:cs typeface="Cordia New" pitchFamily="34" charset="-34"/>
              </a:defRPr>
            </a:lvl5pPr>
            <a:lvl6pPr marL="457200" algn="ctr" fontAlgn="base">
              <a:spcBef>
                <a:spcPct val="0"/>
              </a:spcBef>
              <a:spcAft>
                <a:spcPct val="0"/>
              </a:spcAft>
              <a:defRPr sz="4400">
                <a:cs typeface="Cordia New" pitchFamily="34" charset="-34"/>
              </a:defRPr>
            </a:lvl6pPr>
            <a:lvl7pPr marL="914400" algn="ctr" fontAlgn="base">
              <a:spcBef>
                <a:spcPct val="0"/>
              </a:spcBef>
              <a:spcAft>
                <a:spcPct val="0"/>
              </a:spcAft>
              <a:defRPr sz="4400">
                <a:cs typeface="Cordia New" pitchFamily="34" charset="-34"/>
              </a:defRPr>
            </a:lvl7pPr>
            <a:lvl8pPr marL="1371600" algn="ctr" fontAlgn="base">
              <a:spcBef>
                <a:spcPct val="0"/>
              </a:spcBef>
              <a:spcAft>
                <a:spcPct val="0"/>
              </a:spcAft>
              <a:defRPr sz="4400">
                <a:cs typeface="Cordia New" pitchFamily="34" charset="-34"/>
              </a:defRPr>
            </a:lvl8pPr>
            <a:lvl9pPr marL="1828800" algn="ctr" fontAlgn="base">
              <a:spcBef>
                <a:spcPct val="0"/>
              </a:spcBef>
              <a:spcAft>
                <a:spcPct val="0"/>
              </a:spcAft>
              <a:defRPr sz="440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a:ea typeface="+mj-ea"/>
                <a:cs typeface="+mj-cs"/>
              </a:rPr>
              <a:t>HIV and AIDS among young people (15-24 </a:t>
            </a:r>
            <a:r>
              <a:rPr kumimoji="0" lang="en-US" sz="2400" b="1" i="0" u="none" strike="noStrike" kern="1200" cap="none" spc="0" normalizeH="0" baseline="0" noProof="0" dirty="0" err="1">
                <a:ln>
                  <a:noFill/>
                </a:ln>
                <a:solidFill>
                  <a:srgbClr val="C00000"/>
                </a:solidFill>
                <a:effectLst/>
                <a:uLnTx/>
                <a:uFillTx/>
                <a:latin typeface="Arial"/>
                <a:ea typeface="+mj-ea"/>
                <a:cs typeface="+mj-cs"/>
              </a:rPr>
              <a:t>yr</a:t>
            </a:r>
            <a:r>
              <a:rPr kumimoji="0" lang="en-US" sz="2400" b="1" i="0" u="none" strike="noStrike" kern="1200" cap="none" spc="0" normalizeH="0" baseline="0" noProof="0" dirty="0">
                <a:ln>
                  <a:noFill/>
                </a:ln>
                <a:solidFill>
                  <a:srgbClr val="C00000"/>
                </a:solidFill>
                <a:effectLst/>
                <a:uLnTx/>
                <a:uFillTx/>
                <a:latin typeface="Arial"/>
                <a:ea typeface="+mj-ea"/>
                <a:cs typeface="+mj-cs"/>
              </a:rPr>
              <a:t>) in Asia and the Pacific 2000-2022</a:t>
            </a:r>
            <a:endParaRPr kumimoji="0" lang="th-TH" sz="2400" b="1" i="0" u="none" strike="noStrike" kern="1200" cap="none" spc="0" normalizeH="0" baseline="0" noProof="0" dirty="0">
              <a:ln>
                <a:noFill/>
              </a:ln>
              <a:solidFill>
                <a:srgbClr val="C00000"/>
              </a:solidFill>
              <a:effectLst/>
              <a:uLnTx/>
              <a:uFillTx/>
              <a:latin typeface="Arial"/>
              <a:ea typeface="+mj-ea"/>
              <a:cs typeface="Cordia New" panose="020B0304020202020204" pitchFamily="34" charset="-34"/>
            </a:endParaRPr>
          </a:p>
        </p:txBody>
      </p:sp>
      <p:sp>
        <p:nvSpPr>
          <p:cNvPr id="37" name="TextBox 36"/>
          <p:cNvSpPr txBox="1"/>
          <p:nvPr/>
        </p:nvSpPr>
        <p:spPr>
          <a:xfrm>
            <a:off x="-420" y="6627168"/>
            <a:ext cx="6588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6"/>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54" name="Group 53"/>
          <p:cNvGrpSpPr/>
          <p:nvPr/>
        </p:nvGrpSpPr>
        <p:grpSpPr>
          <a:xfrm>
            <a:off x="8000589" y="6414449"/>
            <a:ext cx="3353211" cy="315761"/>
            <a:chOff x="-2239343" y="5073038"/>
            <a:chExt cx="2590420" cy="315761"/>
          </a:xfrm>
        </p:grpSpPr>
        <p:sp>
          <p:nvSpPr>
            <p:cNvPr id="55" name="TextBox 54"/>
            <p:cNvSpPr txBox="1"/>
            <p:nvPr/>
          </p:nvSpPr>
          <p:spPr>
            <a:xfrm>
              <a:off x="-1047531" y="5106773"/>
              <a:ext cx="184731" cy="276999"/>
            </a:xfrm>
            <a:prstGeom prst="rect">
              <a:avLst/>
            </a:prstGeom>
            <a:pattFill prst="dkUpDiag">
              <a:fgClr>
                <a:schemeClr val="bg1">
                  <a:lumMod val="65000"/>
                </a:schemeClr>
              </a:fgClr>
              <a:bgClr>
                <a:schemeClr val="bg1"/>
              </a:bgClr>
            </a:patt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56" name="TextBox 55"/>
            <p:cNvSpPr txBox="1"/>
            <p:nvPr/>
          </p:nvSpPr>
          <p:spPr>
            <a:xfrm>
              <a:off x="-931646" y="5073038"/>
              <a:ext cx="128272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itchFamily="34" charset="0"/>
                  <a:ea typeface="+mn-ea"/>
                  <a:cs typeface="Arial" pitchFamily="34" charset="0"/>
                </a:rPr>
                <a:t>Young women</a:t>
              </a:r>
              <a:endParaRPr kumimoji="0" lang="en-GB" sz="12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7" name="TextBox 56"/>
            <p:cNvSpPr txBox="1"/>
            <p:nvPr/>
          </p:nvSpPr>
          <p:spPr>
            <a:xfrm>
              <a:off x="-2239343" y="5111800"/>
              <a:ext cx="184731" cy="276999"/>
            </a:xfrm>
            <a:prstGeom prst="rect">
              <a:avLst/>
            </a:prstGeom>
            <a:solidFill>
              <a:schemeClr val="bg1">
                <a:lumMod val="65000"/>
              </a:schemeClr>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a:ea typeface="+mn-ea"/>
                <a:cs typeface="Arial" charset="0"/>
              </a:endParaRPr>
            </a:p>
          </p:txBody>
        </p:sp>
        <p:sp>
          <p:nvSpPr>
            <p:cNvPr id="58" name="TextBox 57"/>
            <p:cNvSpPr txBox="1"/>
            <p:nvPr/>
          </p:nvSpPr>
          <p:spPr>
            <a:xfrm>
              <a:off x="-2116478" y="5073038"/>
              <a:ext cx="102463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itchFamily="34" charset="0"/>
                  <a:ea typeface="+mn-ea"/>
                  <a:cs typeface="Arial" pitchFamily="34" charset="0"/>
                </a:rPr>
                <a:t>Young men</a:t>
              </a:r>
              <a:endParaRPr kumimoji="0" lang="en-GB" sz="12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grpSp>
      <p:grpSp>
        <p:nvGrpSpPr>
          <p:cNvPr id="20" name="Group 19">
            <a:extLst>
              <a:ext uri="{FF2B5EF4-FFF2-40B4-BE49-F238E27FC236}">
                <a16:creationId xmlns:a16="http://schemas.microsoft.com/office/drawing/2014/main" id="{C9F6AF18-C4C3-4FA4-8C66-31F1087BA620}"/>
              </a:ext>
            </a:extLst>
          </p:cNvPr>
          <p:cNvGrpSpPr/>
          <p:nvPr/>
        </p:nvGrpSpPr>
        <p:grpSpPr>
          <a:xfrm>
            <a:off x="9505167" y="2479096"/>
            <a:ext cx="2092594" cy="3862648"/>
            <a:chOff x="7098015" y="2479096"/>
            <a:chExt cx="2092594" cy="3862648"/>
          </a:xfrm>
        </p:grpSpPr>
        <p:sp>
          <p:nvSpPr>
            <p:cNvPr id="21" name="Rectangle 20">
              <a:extLst>
                <a:ext uri="{FF2B5EF4-FFF2-40B4-BE49-F238E27FC236}">
                  <a16:creationId xmlns:a16="http://schemas.microsoft.com/office/drawing/2014/main" id="{96A2D7A1-1344-427D-84B6-F8DE8B13AEFC}"/>
                </a:ext>
              </a:extLst>
            </p:cNvPr>
            <p:cNvSpPr/>
            <p:nvPr/>
          </p:nvSpPr>
          <p:spPr>
            <a:xfrm>
              <a:off x="7504804" y="5756969"/>
              <a:ext cx="1645002" cy="584775"/>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Arial" charset="0"/>
                  <a:ea typeface="+mn-ea"/>
                  <a:cs typeface="Arial" charset="0"/>
                </a:rPr>
                <a:t>3400</a:t>
              </a:r>
              <a:r>
                <a:rPr kumimoji="0" lang="en-GB" sz="1200" b="1" i="0" u="none" strike="noStrike" kern="1200" cap="none" spc="0" normalizeH="0" baseline="0" noProof="0" dirty="0">
                  <a:ln>
                    <a:noFill/>
                  </a:ln>
                  <a:solidFill>
                    <a:srgbClr val="00B0F0"/>
                  </a:solidFill>
                  <a:effectLst/>
                  <a:uLnTx/>
                  <a:uFillTx/>
                  <a:latin typeface="Arial" charset="0"/>
                  <a:ea typeface="+mn-ea"/>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B0F0"/>
                  </a:solidFill>
                  <a:effectLst/>
                  <a:uLnTx/>
                  <a:uFillTx/>
                  <a:latin typeface="Arial" charset="0"/>
                  <a:ea typeface="+mn-ea"/>
                  <a:cs typeface="Arial" charset="0"/>
                </a:rPr>
                <a:t>AIDS-related deaths</a:t>
              </a:r>
            </a:p>
          </p:txBody>
        </p:sp>
        <p:sp>
          <p:nvSpPr>
            <p:cNvPr id="30" name="Rectangle 29">
              <a:extLst>
                <a:ext uri="{FF2B5EF4-FFF2-40B4-BE49-F238E27FC236}">
                  <a16:creationId xmlns:a16="http://schemas.microsoft.com/office/drawing/2014/main" id="{46329920-F627-4BF4-BF52-8BEE8F399D4F}"/>
                </a:ext>
              </a:extLst>
            </p:cNvPr>
            <p:cNvSpPr/>
            <p:nvPr/>
          </p:nvSpPr>
          <p:spPr>
            <a:xfrm>
              <a:off x="7619346" y="2479096"/>
              <a:ext cx="1571263" cy="5847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78,000</a:t>
              </a:r>
              <a:endParaRPr kumimoji="0" lang="en-GB" sz="12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charset="0"/>
                  <a:ea typeface="+mn-ea"/>
                  <a:cs typeface="Arial" charset="0"/>
                </a:rPr>
                <a:t>New HIV infections</a:t>
              </a:r>
            </a:p>
          </p:txBody>
        </p:sp>
        <p:sp>
          <p:nvSpPr>
            <p:cNvPr id="31" name="Bent-Up Arrow 12">
              <a:extLst>
                <a:ext uri="{FF2B5EF4-FFF2-40B4-BE49-F238E27FC236}">
                  <a16:creationId xmlns:a16="http://schemas.microsoft.com/office/drawing/2014/main" id="{FC17BC6B-3B40-4FB1-ADD0-D47BA5208738}"/>
                </a:ext>
              </a:extLst>
            </p:cNvPr>
            <p:cNvSpPr/>
            <p:nvPr/>
          </p:nvSpPr>
          <p:spPr>
            <a:xfrm flipH="1" flipV="1">
              <a:off x="7098015" y="2667000"/>
              <a:ext cx="684000" cy="360000"/>
            </a:xfrm>
            <a:prstGeom prst="bentUpArrow">
              <a:avLst/>
            </a:prstGeom>
            <a:solidFill>
              <a:srgbClr val="F26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Bent-Up Arrow 58">
              <a:extLst>
                <a:ext uri="{FF2B5EF4-FFF2-40B4-BE49-F238E27FC236}">
                  <a16:creationId xmlns:a16="http://schemas.microsoft.com/office/drawing/2014/main" id="{692BD234-B7C9-4BD9-B1EC-35F510AA6834}"/>
                </a:ext>
              </a:extLst>
            </p:cNvPr>
            <p:cNvSpPr/>
            <p:nvPr/>
          </p:nvSpPr>
          <p:spPr>
            <a:xfrm rot="5400000">
              <a:off x="7116471" y="5861696"/>
              <a:ext cx="468000" cy="360000"/>
            </a:xfrm>
            <a:prstGeom prst="bentUpArrow">
              <a:avLst/>
            </a:prstGeom>
            <a:solidFill>
              <a:srgbClr val="63C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53" name="TextBox 17"/>
          <p:cNvSpPr txBox="1">
            <a:spLocks noChangeArrowheads="1"/>
          </p:cNvSpPr>
          <p:nvPr/>
        </p:nvSpPr>
        <p:spPr bwMode="auto">
          <a:xfrm>
            <a:off x="7696200" y="2010489"/>
            <a:ext cx="2590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AEEF"/>
                </a:solidFill>
                <a:effectLst/>
                <a:uLnTx/>
                <a:uFillTx/>
                <a:latin typeface="Arial" panose="020B0604020202020204" pitchFamily="34" charset="0"/>
                <a:ea typeface="+mn-ea"/>
                <a:cs typeface="Arial" charset="0"/>
              </a:rPr>
              <a:t>2022 “zoom-in”</a:t>
            </a:r>
            <a:endParaRPr kumimoji="0" lang="en-GB" sz="2000" b="1" i="0" u="none" strike="noStrike" kern="0" cap="none" spc="0" normalizeH="0" baseline="0" noProof="0" dirty="0">
              <a:ln>
                <a:noFill/>
              </a:ln>
              <a:solidFill>
                <a:srgbClr val="00AEEF"/>
              </a:solidFill>
              <a:effectLst/>
              <a:uLnTx/>
              <a:uFillTx/>
              <a:latin typeface="Arial" panose="020B0604020202020204" pitchFamily="34" charset="0"/>
              <a:ea typeface="+mn-ea"/>
              <a:cs typeface="Arial" charset="0"/>
            </a:endParaRPr>
          </a:p>
        </p:txBody>
      </p:sp>
      <p:sp>
        <p:nvSpPr>
          <p:cNvPr id="5" name="Rectangle 4"/>
          <p:cNvSpPr/>
          <p:nvPr/>
        </p:nvSpPr>
        <p:spPr>
          <a:xfrm>
            <a:off x="8338031" y="4043349"/>
            <a:ext cx="2800895" cy="75405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Arial" charset="0"/>
              </a:rPr>
              <a:t>440,000</a:t>
            </a:r>
            <a:endParaRPr kumimoji="0" lang="en-GB" sz="15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Arial" charset="0"/>
                <a:ea typeface="+mn-ea"/>
                <a:cs typeface="Arial" charset="0"/>
              </a:rPr>
              <a:t>Young people living with HIV</a:t>
            </a:r>
          </a:p>
        </p:txBody>
      </p:sp>
      <p:graphicFrame>
        <p:nvGraphicFramePr>
          <p:cNvPr id="2" name="Chart 1">
            <a:extLst>
              <a:ext uri="{FF2B5EF4-FFF2-40B4-BE49-F238E27FC236}">
                <a16:creationId xmlns:a16="http://schemas.microsoft.com/office/drawing/2014/main" id="{37C8BC10-C55A-4293-84BB-CBCC27D162E7}"/>
              </a:ext>
            </a:extLst>
          </p:cNvPr>
          <p:cNvGraphicFramePr>
            <a:graphicFrameLocks/>
          </p:cNvGraphicFramePr>
          <p:nvPr/>
        </p:nvGraphicFramePr>
        <p:xfrm>
          <a:off x="335492" y="2410599"/>
          <a:ext cx="7132108" cy="414260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0309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randombar(vertical)">
                                      <p:cBhvr>
                                        <p:cTn id="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14DF2-B192-44B3-B382-721813418E16}"/>
              </a:ext>
            </a:extLst>
          </p:cNvPr>
          <p:cNvSpPr txBox="1"/>
          <p:nvPr/>
        </p:nvSpPr>
        <p:spPr>
          <a:xfrm>
            <a:off x="17646" y="6607249"/>
            <a:ext cx="5177687" cy="2308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TextBox 1">
            <a:extLst>
              <a:ext uri="{FF2B5EF4-FFF2-40B4-BE49-F238E27FC236}">
                <a16:creationId xmlns:a16="http://schemas.microsoft.com/office/drawing/2014/main" id="{A68AA7A9-B1B4-4832-9A2B-93F4D15AE5E2}"/>
              </a:ext>
            </a:extLst>
          </p:cNvPr>
          <p:cNvSpPr txBox="1"/>
          <p:nvPr/>
        </p:nvSpPr>
        <p:spPr>
          <a:xfrm>
            <a:off x="1447800" y="2286000"/>
            <a:ext cx="9296400" cy="352083"/>
          </a:xfrm>
          <a:prstGeom prst="rect">
            <a:avLst/>
          </a:prstGeom>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Percentage change in new HIV infections among young people (15-24 </a:t>
            </a:r>
            <a:r>
              <a:rPr kumimoji="0" lang="en-GB"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yr</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by country, 2010-2022 </a:t>
            </a:r>
          </a:p>
        </p:txBody>
      </p:sp>
      <p:sp>
        <p:nvSpPr>
          <p:cNvPr id="9" name="Rectangle 8">
            <a:extLst>
              <a:ext uri="{FF2B5EF4-FFF2-40B4-BE49-F238E27FC236}">
                <a16:creationId xmlns:a16="http://schemas.microsoft.com/office/drawing/2014/main" id="{D5989D05-DA41-49FA-9106-242ED704A413}"/>
              </a:ext>
            </a:extLst>
          </p:cNvPr>
          <p:cNvSpPr/>
          <p:nvPr/>
        </p:nvSpPr>
        <p:spPr>
          <a:xfrm>
            <a:off x="7696200" y="6184836"/>
            <a:ext cx="3429000" cy="589435"/>
          </a:xfrm>
          <a:prstGeom prst="rect">
            <a:avLst/>
          </a:prstGeom>
          <a:noFill/>
          <a:ln>
            <a:noFill/>
          </a:ln>
        </p:spPr>
        <p:txBody>
          <a:bodyPr wrap="square"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charset="0"/>
              </a:rPr>
              <a:t>* &lt;500 new HIV infections in 2022;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charset="0"/>
              </a:rPr>
              <a:t>Bhutan, Fiji, Maldives, Mongolia, New Zealand Sri Lanka and Timor-Leste have &lt;50 new HIV infections in 2022</a:t>
            </a:r>
          </a:p>
        </p:txBody>
      </p:sp>
      <p:sp>
        <p:nvSpPr>
          <p:cNvPr id="2" name="Title 1">
            <a:extLst>
              <a:ext uri="{FF2B5EF4-FFF2-40B4-BE49-F238E27FC236}">
                <a16:creationId xmlns:a16="http://schemas.microsoft.com/office/drawing/2014/main" id="{487A5479-E0B6-4630-9BCE-D9A404ECA286}"/>
              </a:ext>
            </a:extLst>
          </p:cNvPr>
          <p:cNvSpPr>
            <a:spLocks noGrp="1"/>
          </p:cNvSpPr>
          <p:nvPr>
            <p:ph type="title"/>
          </p:nvPr>
        </p:nvSpPr>
        <p:spPr>
          <a:xfrm>
            <a:off x="226475" y="1538592"/>
            <a:ext cx="11736925" cy="966383"/>
          </a:xfrm>
        </p:spPr>
        <p:txBody>
          <a:bodyPr/>
          <a:lstStyle/>
          <a:p>
            <a:r>
              <a:rPr lang="en-US" dirty="0"/>
              <a:t>New HIV infections trends diverse greatly in Asia and the Pacific countries</a:t>
            </a:r>
            <a:br>
              <a:rPr lang="en-US" dirty="0"/>
            </a:br>
            <a:endParaRPr lang="en-US" dirty="0"/>
          </a:p>
        </p:txBody>
      </p:sp>
      <p:graphicFrame>
        <p:nvGraphicFramePr>
          <p:cNvPr id="5" name="Chart 4">
            <a:extLst>
              <a:ext uri="{FF2B5EF4-FFF2-40B4-BE49-F238E27FC236}">
                <a16:creationId xmlns:a16="http://schemas.microsoft.com/office/drawing/2014/main" id="{86157F67-3750-4A83-A2FE-C5305124BE58}"/>
              </a:ext>
            </a:extLst>
          </p:cNvPr>
          <p:cNvGraphicFramePr>
            <a:graphicFrameLocks/>
          </p:cNvGraphicFramePr>
          <p:nvPr/>
        </p:nvGraphicFramePr>
        <p:xfrm>
          <a:off x="457200" y="2612961"/>
          <a:ext cx="10424049" cy="3267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533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prstGeom prst="rect">
            <a:avLst/>
          </a:prstGeom>
        </p:spPr>
        <p:txBody>
          <a:bodyPr anchor="ctr">
            <a:noAutofit/>
          </a:bodyPr>
          <a:lstStyle/>
          <a:p>
            <a:pPr algn="l"/>
            <a:r>
              <a:rPr lang="en-US" sz="2400" b="1" dirty="0">
                <a:solidFill>
                  <a:srgbClr val="C00000"/>
                </a:solidFill>
              </a:rPr>
              <a:t>Snapshot of young people and HIV infections in Asia and the Pacific, 2022</a:t>
            </a:r>
            <a:endParaRPr lang="th-TH" sz="2400" b="1" dirty="0">
              <a:solidFill>
                <a:srgbClr val="C00000"/>
              </a:solidFill>
            </a:endParaRPr>
          </a:p>
        </p:txBody>
      </p:sp>
      <p:sp>
        <p:nvSpPr>
          <p:cNvPr id="7" name="TextBox 6"/>
          <p:cNvSpPr txBox="1"/>
          <p:nvPr/>
        </p:nvSpPr>
        <p:spPr>
          <a:xfrm>
            <a:off x="1535277" y="4437112"/>
            <a:ext cx="288032" cy="369332"/>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TextBox 7"/>
          <p:cNvSpPr txBox="1"/>
          <p:nvPr/>
        </p:nvSpPr>
        <p:spPr>
          <a:xfrm>
            <a:off x="6240016" y="4427820"/>
            <a:ext cx="288032" cy="369332"/>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0" name="TextBox 29"/>
          <p:cNvSpPr txBox="1"/>
          <p:nvPr/>
        </p:nvSpPr>
        <p:spPr>
          <a:xfrm>
            <a:off x="1595500" y="4509120"/>
            <a:ext cx="28803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7" name="TextBox 26"/>
          <p:cNvSpPr txBox="1"/>
          <p:nvPr/>
        </p:nvSpPr>
        <p:spPr>
          <a:xfrm>
            <a:off x="6460844" y="5231641"/>
            <a:ext cx="3958263"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new infections among young people </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9" name="Group 38"/>
          <p:cNvGrpSpPr/>
          <p:nvPr/>
        </p:nvGrpSpPr>
        <p:grpSpPr>
          <a:xfrm>
            <a:off x="1524000" y="5057801"/>
            <a:ext cx="4968044" cy="405336"/>
            <a:chOff x="0" y="4437112"/>
            <a:chExt cx="4968044" cy="405336"/>
          </a:xfrm>
        </p:grpSpPr>
        <p:sp>
          <p:nvSpPr>
            <p:cNvPr id="37" name="TextBox 36"/>
            <p:cNvSpPr txBox="1"/>
            <p:nvPr/>
          </p:nvSpPr>
          <p:spPr>
            <a:xfrm>
              <a:off x="4716016" y="4437112"/>
              <a:ext cx="252028" cy="369332"/>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8" name="TextBox 37"/>
            <p:cNvSpPr txBox="1"/>
            <p:nvPr/>
          </p:nvSpPr>
          <p:spPr>
            <a:xfrm>
              <a:off x="0" y="4473116"/>
              <a:ext cx="359532" cy="369332"/>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sp>
        <p:nvSpPr>
          <p:cNvPr id="47" name="TextBox 46"/>
          <p:cNvSpPr txBox="1"/>
          <p:nvPr/>
        </p:nvSpPr>
        <p:spPr>
          <a:xfrm>
            <a:off x="1" y="6640544"/>
            <a:ext cx="5213326"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1" name="Bent-Up Arrow 8">
            <a:extLst>
              <a:ext uri="{FF2B5EF4-FFF2-40B4-BE49-F238E27FC236}">
                <a16:creationId xmlns:a16="http://schemas.microsoft.com/office/drawing/2014/main" id="{412362DD-72AD-4209-87B2-AEFF90D50B4A}"/>
              </a:ext>
            </a:extLst>
          </p:cNvPr>
          <p:cNvSpPr/>
          <p:nvPr/>
        </p:nvSpPr>
        <p:spPr>
          <a:xfrm flipV="1">
            <a:off x="9970635" y="4267200"/>
            <a:ext cx="392565" cy="723617"/>
          </a:xfrm>
          <a:prstGeom prst="bentUpArrow">
            <a:avLst/>
          </a:prstGeom>
          <a:solidFill>
            <a:srgbClr val="F26B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Bent-Up Arrow 8">
            <a:extLst>
              <a:ext uri="{FF2B5EF4-FFF2-40B4-BE49-F238E27FC236}">
                <a16:creationId xmlns:a16="http://schemas.microsoft.com/office/drawing/2014/main" id="{EB82082A-112A-4714-A76F-E35F15BF3C35}"/>
              </a:ext>
            </a:extLst>
          </p:cNvPr>
          <p:cNvSpPr/>
          <p:nvPr/>
        </p:nvSpPr>
        <p:spPr>
          <a:xfrm flipV="1">
            <a:off x="4408035" y="4283226"/>
            <a:ext cx="392565" cy="677104"/>
          </a:xfrm>
          <a:prstGeom prst="bentUpArrow">
            <a:avLst/>
          </a:prstGeom>
          <a:solidFill>
            <a:srgbClr val="F26B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41DD39D3-B722-9859-B5B9-39830A342C45}"/>
              </a:ext>
            </a:extLst>
          </p:cNvPr>
          <p:cNvPicPr>
            <a:picLocks noChangeAspect="1"/>
          </p:cNvPicPr>
          <p:nvPr/>
        </p:nvPicPr>
        <p:blipFill>
          <a:blip r:embed="rId3"/>
          <a:stretch>
            <a:fillRect/>
          </a:stretch>
        </p:blipFill>
        <p:spPr>
          <a:xfrm>
            <a:off x="390809" y="1987098"/>
            <a:ext cx="10437257" cy="4560203"/>
          </a:xfrm>
          <a:prstGeom prst="rect">
            <a:avLst/>
          </a:prstGeom>
        </p:spPr>
      </p:pic>
    </p:spTree>
    <p:extLst>
      <p:ext uri="{BB962C8B-B14F-4D97-AF65-F5344CB8AC3E}">
        <p14:creationId xmlns:p14="http://schemas.microsoft.com/office/powerpoint/2010/main" val="126706842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26143</TotalTime>
  <Words>2172</Words>
  <Application>Microsoft Office PowerPoint</Application>
  <PresentationFormat>Widescreen</PresentationFormat>
  <Paragraphs>247</Paragraphs>
  <Slides>37</Slides>
  <Notes>18</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37</vt:i4>
      </vt:variant>
    </vt:vector>
  </HeadingPairs>
  <TitlesOfParts>
    <vt:vector size="54" baseType="lpstr">
      <vt:lpstr>Arial</vt:lpstr>
      <vt:lpstr>Arial Nova</vt:lpstr>
      <vt:lpstr>Calibri</vt:lpstr>
      <vt:lpstr>Cordia New</vt:lpstr>
      <vt:lpstr>Wingdings</vt:lpstr>
      <vt:lpstr>1_Office Theme</vt:lpstr>
      <vt:lpstr>1_Cover Design</vt:lpstr>
      <vt:lpstr>Layout</vt:lpstr>
      <vt:lpstr>Layout with Latest!</vt:lpstr>
      <vt:lpstr>2_Cover Design</vt:lpstr>
      <vt:lpstr>4_Layout</vt:lpstr>
      <vt:lpstr>1_Layout with Latest!</vt:lpstr>
      <vt:lpstr>7_Layout</vt:lpstr>
      <vt:lpstr>15_Layout</vt:lpstr>
      <vt:lpstr>3_Layout</vt:lpstr>
      <vt:lpstr>8_Layout</vt:lpstr>
      <vt:lpstr>6_Layout</vt:lpstr>
      <vt:lpstr>Young Key Populations</vt:lpstr>
      <vt:lpstr>HIV prevalence and  epidemiology</vt:lpstr>
      <vt:lpstr>HIV and AIDS in Asia and the Pacific, 2022 </vt:lpstr>
      <vt:lpstr>New HIV infections among young people (15-24) in Asia and the Pacific </vt:lpstr>
      <vt:lpstr>New HIV infections and AIDS-related deaths among young people in Asia Pacific, 2000–2022   </vt:lpstr>
      <vt:lpstr>Distribution of new HIV infections by age, Asia and the Pacific, 2022 </vt:lpstr>
      <vt:lpstr>PowerPoint Presentation</vt:lpstr>
      <vt:lpstr>New HIV infections trends diverse greatly in Asia and the Pacific countries </vt:lpstr>
      <vt:lpstr>Snapshot of young people and HIV infections in Asia and the Pacific, 2022</vt:lpstr>
      <vt:lpstr>440,000 young people (15-24) were living with HIV in 2022, 7% of people living with HIV in Asia and the Pacific </vt:lpstr>
      <vt:lpstr>Countries where HIV prevalence among young key populations (15-24 yr) is ≥5%, 2015-2022</vt:lpstr>
      <vt:lpstr>HIV prevalence among sex workers by age group, countries where data is available, 2016-2022</vt:lpstr>
      <vt:lpstr>HIV prevalence among men who have sex with men by age group, countries where data is available, 2015-2022</vt:lpstr>
      <vt:lpstr>HIV prevalence among transgender people by age group, countries where data is available, 2015 - 2022</vt:lpstr>
      <vt:lpstr>HIV prevalence among people who inject drugs by age group, countries where data is available, 2015 - 2022</vt:lpstr>
      <vt:lpstr>Rising HIV infections among young MSM (15-24 years), select countries where trend data are available, 2011-2022</vt:lpstr>
      <vt:lpstr>PowerPoint Presentation</vt:lpstr>
      <vt:lpstr>Risk behaviours  </vt:lpstr>
      <vt:lpstr>Age of entry into risk behaviors among key populations </vt:lpstr>
      <vt:lpstr>Condom use at last sex among sex workers by age group, countries where data are available, 2016-2022 </vt:lpstr>
      <vt:lpstr>Condom use at last anal sex among MSM by age group, countries where data are available, 2014-2022</vt:lpstr>
      <vt:lpstr>Condom use at last sex among transgender people by age group, countries where data are available, 2016-2022</vt:lpstr>
      <vt:lpstr>Condom use at last sex among PWID by age group, countries where data are available, 2015-2022</vt:lpstr>
      <vt:lpstr>Proportion of PWID reported using sterile injection equipment at last injection by age group, countries where data are available, 2015-2022</vt:lpstr>
      <vt:lpstr>Vulnerability and  HIV knowledge</vt:lpstr>
      <vt:lpstr>Proportion of key populations with comprehensive HIV knowledge, by age group,  countries where data are available, 2014 - 2020 </vt:lpstr>
      <vt:lpstr>National response </vt:lpstr>
      <vt:lpstr>HIV Prevention coverage among young sex workers (15-24 years), 2018-2022</vt:lpstr>
      <vt:lpstr>HIV Prevention coverage among young men who have sex with men (15-24 years), 2018-2022</vt:lpstr>
      <vt:lpstr>HIV Prevention coverage among young transgender (15-24 years), 2018-2022</vt:lpstr>
      <vt:lpstr>HIV Prevention coverage among young people who inject drugs (15-24 years), 2018-2022</vt:lpstr>
      <vt:lpstr>People receiving PrEP by age group, select countries, 2021-2022 </vt:lpstr>
      <vt:lpstr>Proportion of sex workers who know their HIV status, 2019 - 2022</vt:lpstr>
      <vt:lpstr>Proportion of men who have sex with men who know their HIV status, 2016 - 2022</vt:lpstr>
      <vt:lpstr>Proportion of transgender who know their HIV status, 2017 - 2022</vt:lpstr>
      <vt:lpstr>Proportion of young PWID who know their HIV status, 2016 - 2022</vt:lpstr>
      <vt:lpstr>PowerPoint Presentation</vt:lpstr>
    </vt:vector>
  </TitlesOfParts>
  <Manager/>
  <Company>HIV and AIDS Data Hub for Asia-Pacific</Company>
  <LinksUpToDate>false</LinksUpToDate>
  <SharedDoc>false</SharedDoc>
  <HyperlinkBase>http://www.aidsdatahub.org/resource/young-key-populations-slides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Young Key Populations</dc:title>
  <dc:subject>Get an overview of the HIV/AIDS situation for Young Key Populations (YKP) in the Asia-Pacific region for 2019. Browse and view tables, charts and graphs illustrating data on HIV prevalence and epidemiology, risk behaviors, national response and data issue</dc:subject>
  <dc:creator>HIV and AIDS Data Hub for Asia-Pacific</dc:creator>
  <cp:keywords>hiv, aids, socio-demographic indicators, prevalence, epidemiology, risk behaviors, vulnerability, hiv knowledge, national response</cp:keywords>
  <dc:description/>
  <cp:lastModifiedBy>SHWE, Ye Yu</cp:lastModifiedBy>
  <cp:revision>2410</cp:revision>
  <cp:lastPrinted>2012-09-02T17:41:59Z</cp:lastPrinted>
  <dcterms:created xsi:type="dcterms:W3CDTF">2012-07-17T10:43:44Z</dcterms:created>
  <dcterms:modified xsi:type="dcterms:W3CDTF">2024-04-02T02:11:33Z</dcterms:modified>
  <cp:category/>
</cp:coreProperties>
</file>