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7.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drawings/drawing2.xml" ContentType="application/vnd.openxmlformats-officedocument.drawingml.chartshapes+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drawings/drawing3.xml" ContentType="application/vnd.openxmlformats-officedocument.drawingml.chartshapes+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theme/themeOverride16.xml" ContentType="application/vnd.openxmlformats-officedocument.themeOverride+xml"/>
  <Override PartName="/ppt/charts/chart17.xml" ContentType="application/vnd.openxmlformats-officedocument.drawingml.chart+xml"/>
  <Override PartName="/ppt/theme/themeOverride17.xml" ContentType="application/vnd.openxmlformats-officedocument.themeOverride+xml"/>
  <Override PartName="/ppt/charts/chart18.xml" ContentType="application/vnd.openxmlformats-officedocument.drawingml.chart+xml"/>
  <Override PartName="/ppt/theme/themeOverride18.xml" ContentType="application/vnd.openxmlformats-officedocument.themeOverride+xml"/>
  <Override PartName="/ppt/charts/chart19.xml" ContentType="application/vnd.openxmlformats-officedocument.drawingml.chart+xml"/>
  <Override PartName="/ppt/theme/themeOverride19.xml" ContentType="application/vnd.openxmlformats-officedocument.themeOverride+xml"/>
  <Override PartName="/ppt/charts/chart20.xml" ContentType="application/vnd.openxmlformats-officedocument.drawingml.chart+xml"/>
  <Override PartName="/ppt/theme/themeOverride20.xml" ContentType="application/vnd.openxmlformats-officedocument.themeOverride+xml"/>
  <Override PartName="/ppt/drawings/drawing4.xml" ContentType="application/vnd.openxmlformats-officedocument.drawingml.chartshapes+xml"/>
  <Override PartName="/ppt/charts/chart21.xml" ContentType="application/vnd.openxmlformats-officedocument.drawingml.chart+xml"/>
  <Override PartName="/ppt/theme/themeOverride21.xml" ContentType="application/vnd.openxmlformats-officedocument.themeOverride+xml"/>
  <Override PartName="/ppt/charts/chart22.xml" ContentType="application/vnd.openxmlformats-officedocument.drawingml.chart+xml"/>
  <Override PartName="/ppt/theme/themeOverride22.xml" ContentType="application/vnd.openxmlformats-officedocument.themeOverride+xml"/>
  <Override PartName="/ppt/charts/chart23.xml" ContentType="application/vnd.openxmlformats-officedocument.drawingml.chart+xml"/>
  <Override PartName="/ppt/theme/themeOverride23.xml" ContentType="application/vnd.openxmlformats-officedocument.themeOverride+xml"/>
  <Override PartName="/ppt/drawings/drawing5.xml" ContentType="application/vnd.openxmlformats-officedocument.drawingml.chartshapes+xml"/>
  <Override PartName="/ppt/charts/chart24.xml" ContentType="application/vnd.openxmlformats-officedocument.drawingml.chart+xml"/>
  <Override PartName="/ppt/theme/themeOverride24.xml" ContentType="application/vnd.openxmlformats-officedocument.themeOverride+xml"/>
  <Override PartName="/ppt/charts/chart25.xml" ContentType="application/vnd.openxmlformats-officedocument.drawingml.chart+xml"/>
  <Override PartName="/ppt/theme/themeOverride25.xml" ContentType="application/vnd.openxmlformats-officedocument.themeOverride+xml"/>
  <Override PartName="/ppt/charts/chart26.xml" ContentType="application/vnd.openxmlformats-officedocument.drawingml.chart+xml"/>
  <Override PartName="/ppt/theme/themeOverride26.xml" ContentType="application/vnd.openxmlformats-officedocument.themeOverride+xml"/>
  <Override PartName="/ppt/charts/chart27.xml" ContentType="application/vnd.openxmlformats-officedocument.drawingml.chart+xml"/>
  <Override PartName="/ppt/theme/themeOverride27.xml" ContentType="application/vnd.openxmlformats-officedocument.themeOverride+xml"/>
  <Override PartName="/ppt/charts/chart28.xml" ContentType="application/vnd.openxmlformats-officedocument.drawingml.chart+xml"/>
  <Override PartName="/ppt/theme/themeOverride28.xml" ContentType="application/vnd.openxmlformats-officedocument.themeOverride+xml"/>
  <Override PartName="/ppt/charts/chart29.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9.xml" ContentType="application/vnd.openxmlformats-officedocument.themeOverride+xml"/>
  <Override PartName="/ppt/tags/tag1.xml" ContentType="application/vnd.openxmlformats-officedocument.presentationml.tags+xml"/>
  <Override PartName="/ppt/notesSlides/notesSlide2.xml" ContentType="application/vnd.openxmlformats-officedocument.presentationml.notesSlide+xml"/>
  <Override PartName="/ppt/charts/chart30.xml" ContentType="application/vnd.openxmlformats-officedocument.drawingml.chart+xml"/>
  <Override PartName="/ppt/theme/themeOverride30.xml" ContentType="application/vnd.openxmlformats-officedocument.themeOverride+xml"/>
  <Override PartName="/ppt/charts/chart31.xml" ContentType="application/vnd.openxmlformats-officedocument.drawingml.chart+xml"/>
  <Override PartName="/ppt/theme/themeOverride31.xml" ContentType="application/vnd.openxmlformats-officedocument.themeOverride+xml"/>
  <Override PartName="/ppt/drawings/drawing6.xml" ContentType="application/vnd.openxmlformats-officedocument.drawingml.chartshapes+xml"/>
  <Override PartName="/ppt/notesSlides/notesSlide3.xml" ContentType="application/vnd.openxmlformats-officedocument.presentationml.notesSlide+xml"/>
  <Override PartName="/ppt/charts/chart32.xml" ContentType="application/vnd.openxmlformats-officedocument.drawingml.chart+xml"/>
  <Override PartName="/ppt/theme/themeOverride32.xml" ContentType="application/vnd.openxmlformats-officedocument.themeOverride+xml"/>
  <Override PartName="/ppt/charts/chart33.xml" ContentType="application/vnd.openxmlformats-officedocument.drawingml.chart+xml"/>
  <Override PartName="/ppt/theme/themeOverride33.xml" ContentType="application/vnd.openxmlformats-officedocument.themeOverride+xml"/>
  <Override PartName="/ppt/charts/chart34.xml" ContentType="application/vnd.openxmlformats-officedocument.drawingml.chart+xml"/>
  <Override PartName="/ppt/theme/themeOverride34.xml" ContentType="application/vnd.openxmlformats-officedocument.themeOverride+xml"/>
  <Override PartName="/ppt/charts/chart35.xml" ContentType="application/vnd.openxmlformats-officedocument.drawingml.chart+xml"/>
  <Override PartName="/ppt/theme/themeOverride35.xml" ContentType="application/vnd.openxmlformats-officedocument.themeOverride+xml"/>
  <Override PartName="/ppt/charts/chart36.xml" ContentType="application/vnd.openxmlformats-officedocument.drawingml.chart+xml"/>
  <Override PartName="/ppt/theme/themeOverride36.xml" ContentType="application/vnd.openxmlformats-officedocument.themeOverr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1" r:id="rId3"/>
    <p:sldMasterId id="2147483708" r:id="rId4"/>
    <p:sldMasterId id="2147483738" r:id="rId5"/>
    <p:sldMasterId id="2147483891" r:id="rId6"/>
    <p:sldMasterId id="2147483900" r:id="rId7"/>
    <p:sldMasterId id="2147483909" r:id="rId8"/>
  </p:sldMasterIdLst>
  <p:notesMasterIdLst>
    <p:notesMasterId r:id="rId52"/>
  </p:notesMasterIdLst>
  <p:sldIdLst>
    <p:sldId id="257" r:id="rId9"/>
    <p:sldId id="321" r:id="rId10"/>
    <p:sldId id="354" r:id="rId11"/>
    <p:sldId id="258" r:id="rId12"/>
    <p:sldId id="661" r:id="rId13"/>
    <p:sldId id="3002" r:id="rId14"/>
    <p:sldId id="320" r:id="rId15"/>
    <p:sldId id="277" r:id="rId16"/>
    <p:sldId id="309" r:id="rId17"/>
    <p:sldId id="2999" r:id="rId18"/>
    <p:sldId id="355" r:id="rId19"/>
    <p:sldId id="356" r:id="rId20"/>
    <p:sldId id="357" r:id="rId21"/>
    <p:sldId id="259" r:id="rId22"/>
    <p:sldId id="331" r:id="rId23"/>
    <p:sldId id="301" r:id="rId24"/>
    <p:sldId id="358" r:id="rId25"/>
    <p:sldId id="359" r:id="rId26"/>
    <p:sldId id="360" r:id="rId27"/>
    <p:sldId id="361" r:id="rId28"/>
    <p:sldId id="362" r:id="rId29"/>
    <p:sldId id="363" r:id="rId30"/>
    <p:sldId id="364" r:id="rId31"/>
    <p:sldId id="365" r:id="rId32"/>
    <p:sldId id="366" r:id="rId33"/>
    <p:sldId id="367" r:id="rId34"/>
    <p:sldId id="368" r:id="rId35"/>
    <p:sldId id="260" r:id="rId36"/>
    <p:sldId id="369" r:id="rId37"/>
    <p:sldId id="370" r:id="rId38"/>
    <p:sldId id="261" r:id="rId39"/>
    <p:sldId id="347" r:id="rId40"/>
    <p:sldId id="2998" r:id="rId41"/>
    <p:sldId id="262" r:id="rId42"/>
    <p:sldId id="436" r:id="rId43"/>
    <p:sldId id="298" r:id="rId44"/>
    <p:sldId id="306" r:id="rId45"/>
    <p:sldId id="663" r:id="rId46"/>
    <p:sldId id="667" r:id="rId47"/>
    <p:sldId id="665" r:id="rId48"/>
    <p:sldId id="666" r:id="rId49"/>
    <p:sldId id="2997" r:id="rId50"/>
    <p:sldId id="330" r:id="rId51"/>
  </p:sldIdLst>
  <p:sldSz cx="12192000" cy="6858000"/>
  <p:notesSz cx="6858000" cy="9144000"/>
  <p:defaultTextStyle>
    <a:defPPr>
      <a:defRPr lang="en-US"/>
    </a:defPPr>
    <a:lvl1pPr marL="0" algn="l" defTabSz="911525" rtl="0" eaLnBrk="1" latinLnBrk="0" hangingPunct="1">
      <a:defRPr sz="1800" kern="1200">
        <a:solidFill>
          <a:schemeClr val="tx1"/>
        </a:solidFill>
        <a:latin typeface="+mn-lt"/>
        <a:ea typeface="+mn-ea"/>
        <a:cs typeface="+mn-cs"/>
      </a:defRPr>
    </a:lvl1pPr>
    <a:lvl2pPr marL="455766" algn="l" defTabSz="911525" rtl="0" eaLnBrk="1" latinLnBrk="0" hangingPunct="1">
      <a:defRPr sz="1800" kern="1200">
        <a:solidFill>
          <a:schemeClr val="tx1"/>
        </a:solidFill>
        <a:latin typeface="+mn-lt"/>
        <a:ea typeface="+mn-ea"/>
        <a:cs typeface="+mn-cs"/>
      </a:defRPr>
    </a:lvl2pPr>
    <a:lvl3pPr marL="911525" algn="l" defTabSz="911525" rtl="0" eaLnBrk="1" latinLnBrk="0" hangingPunct="1">
      <a:defRPr sz="1800" kern="1200">
        <a:solidFill>
          <a:schemeClr val="tx1"/>
        </a:solidFill>
        <a:latin typeface="+mn-lt"/>
        <a:ea typeface="+mn-ea"/>
        <a:cs typeface="+mn-cs"/>
      </a:defRPr>
    </a:lvl3pPr>
    <a:lvl4pPr marL="1367289" algn="l" defTabSz="911525" rtl="0" eaLnBrk="1" latinLnBrk="0" hangingPunct="1">
      <a:defRPr sz="1800" kern="1200">
        <a:solidFill>
          <a:schemeClr val="tx1"/>
        </a:solidFill>
        <a:latin typeface="+mn-lt"/>
        <a:ea typeface="+mn-ea"/>
        <a:cs typeface="+mn-cs"/>
      </a:defRPr>
    </a:lvl4pPr>
    <a:lvl5pPr marL="1823027" algn="l" defTabSz="911525" rtl="0" eaLnBrk="1" latinLnBrk="0" hangingPunct="1">
      <a:defRPr sz="1800" kern="1200">
        <a:solidFill>
          <a:schemeClr val="tx1"/>
        </a:solidFill>
        <a:latin typeface="+mn-lt"/>
        <a:ea typeface="+mn-ea"/>
        <a:cs typeface="+mn-cs"/>
      </a:defRPr>
    </a:lvl5pPr>
    <a:lvl6pPr marL="2278806" algn="l" defTabSz="911525" rtl="0" eaLnBrk="1" latinLnBrk="0" hangingPunct="1">
      <a:defRPr sz="1800" kern="1200">
        <a:solidFill>
          <a:schemeClr val="tx1"/>
        </a:solidFill>
        <a:latin typeface="+mn-lt"/>
        <a:ea typeface="+mn-ea"/>
        <a:cs typeface="+mn-cs"/>
      </a:defRPr>
    </a:lvl6pPr>
    <a:lvl7pPr marL="2734579" algn="l" defTabSz="911525" rtl="0" eaLnBrk="1" latinLnBrk="0" hangingPunct="1">
      <a:defRPr sz="1800" kern="1200">
        <a:solidFill>
          <a:schemeClr val="tx1"/>
        </a:solidFill>
        <a:latin typeface="+mn-lt"/>
        <a:ea typeface="+mn-ea"/>
        <a:cs typeface="+mn-cs"/>
      </a:defRPr>
    </a:lvl7pPr>
    <a:lvl8pPr marL="3190325" algn="l" defTabSz="911525" rtl="0" eaLnBrk="1" latinLnBrk="0" hangingPunct="1">
      <a:defRPr sz="1800" kern="1200">
        <a:solidFill>
          <a:schemeClr val="tx1"/>
        </a:solidFill>
        <a:latin typeface="+mn-lt"/>
        <a:ea typeface="+mn-ea"/>
        <a:cs typeface="+mn-cs"/>
      </a:defRPr>
    </a:lvl8pPr>
    <a:lvl9pPr marL="3646061" algn="l" defTabSz="91152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WE, Ye Yu" initials="SYY" lastIdx="2" clrIdx="0">
    <p:extLst>
      <p:ext uri="{19B8F6BF-5375-455C-9EA6-DF929625EA0E}">
        <p15:presenceInfo xmlns:p15="http://schemas.microsoft.com/office/powerpoint/2012/main" userId="S::ShweY@unaids.org::97bc7b35-dfe9-4118-8135-edd0bd6134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8E1E"/>
    <a:srgbClr val="FFB7FF"/>
    <a:srgbClr val="FF99FF"/>
    <a:srgbClr val="00AEEF"/>
    <a:srgbClr val="A19759"/>
    <a:srgbClr val="E31837"/>
    <a:srgbClr val="88C540"/>
    <a:srgbClr val="EC00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012" autoAdjust="0"/>
    <p:restoredTop sz="96252" autoAdjust="0"/>
  </p:normalViewPr>
  <p:slideViewPr>
    <p:cSldViewPr>
      <p:cViewPr varScale="1">
        <p:scale>
          <a:sx n="95" d="100"/>
          <a:sy n="95" d="100"/>
        </p:scale>
        <p:origin x="408" y="72"/>
      </p:cViewPr>
      <p:guideLst>
        <p:guide orient="horz" pos="2160"/>
        <p:guide pos="3840"/>
      </p:guideLst>
    </p:cSldViewPr>
  </p:slideViewPr>
  <p:notesTextViewPr>
    <p:cViewPr>
      <p:scale>
        <a:sx n="1" d="1"/>
        <a:sy n="1" d="1"/>
      </p:scale>
      <p:origin x="0" y="0"/>
    </p:cViewPr>
  </p:notesTextViewPr>
  <p:sorterViewPr>
    <p:cViewPr varScale="1">
      <p:scale>
        <a:sx n="1" d="1"/>
        <a:sy n="1" d="1"/>
      </p:scale>
      <p:origin x="0" y="-54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commentAuthors" Target="commentAuthors.xml"/><Relationship Id="rId5" Type="http://schemas.openxmlformats.org/officeDocument/2006/relationships/slideMaster" Target="slideMasters/slideMaster5.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tableStyles" Target="tableStyles.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4.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6.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NULL" TargetMode="External"/><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12.xlsx"/><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15.xlsx"/><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26.xml"/></Relationships>
</file>

<file path=ppt/charts/_rels/chart27.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7.xml"/></Relationships>
</file>

<file path=ppt/charts/_rels/chart28.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8.xml"/></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NULL" TargetMode="External"/></Relationships>
</file>

<file path=ppt/charts/_rels/chart3.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30.xml"/></Relationships>
</file>

<file path=ppt/charts/_rels/chart31.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19.xlsx"/><Relationship Id="rId1" Type="http://schemas.openxmlformats.org/officeDocument/2006/relationships/themeOverride" Target="../theme/themeOverride31.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32.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33.xml"/></Relationships>
</file>

<file path=ppt/charts/_rels/chart34.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34.xml"/></Relationships>
</file>

<file path=ppt/charts/_rels/chart35.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35.xml"/></Relationships>
</file>

<file path=ppt/charts/_rels/chart36.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36.xml"/></Relationships>
</file>

<file path=ppt/charts/_rels/chart4.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164969763395"/>
          <c:y val="8.6266354793056749E-2"/>
          <c:w val="0.77932542086085388"/>
          <c:h val="0.63171382231204254"/>
        </c:manualLayout>
      </c:layout>
      <c:lineChart>
        <c:grouping val="standard"/>
        <c:varyColors val="0"/>
        <c:ser>
          <c:idx val="0"/>
          <c:order val="0"/>
          <c:tx>
            <c:strRef>
              <c:f>PLHIV_NI_Deaths!$D$2</c:f>
              <c:strCache>
                <c:ptCount val="1"/>
                <c:pt idx="0">
                  <c:v> PLHIV </c:v>
                </c:pt>
              </c:strCache>
            </c:strRef>
          </c:tx>
          <c:spPr>
            <a:ln w="38100">
              <a:solidFill>
                <a:srgbClr val="63CDF6"/>
              </a:solidFill>
            </a:ln>
          </c:spPr>
          <c:marker>
            <c:symbol val="none"/>
          </c:marker>
          <c:dLbls>
            <c:dLbl>
              <c:idx val="32"/>
              <c:tx>
                <c:rich>
                  <a:bodyPr/>
                  <a:lstStyle/>
                  <a:p>
                    <a:r>
                      <a:rPr lang="en-US" dirty="0"/>
                      <a:t>72 000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DBBA-43A0-8E26-DD42F576F2EB}"/>
                </c:ext>
              </c:extLst>
            </c:dLbl>
            <c:spPr>
              <a:noFill/>
              <a:ln>
                <a:noFill/>
              </a:ln>
              <a:effectLst/>
            </c:spPr>
            <c:txPr>
              <a:bodyPr wrap="square" lIns="38100" tIns="19050" rIns="38100" bIns="19050" anchor="ctr">
                <a:spAutoFit/>
              </a:bodyPr>
              <a:lstStyle/>
              <a:p>
                <a:pPr>
                  <a:defRPr>
                    <a:solidFill>
                      <a:srgbClr val="00B0F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PLHIV_NI_Deaths!$C$498:$C$530</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PLHIV_NI_Deaths!$D$498:$D$530</c:f>
              <c:numCache>
                <c:formatCode>_-* #,##0_-;\-* #,##0_-;_-* "-"??_-;_-@_-</c:formatCode>
                <c:ptCount val="33"/>
                <c:pt idx="0">
                  <c:v>560</c:v>
                </c:pt>
                <c:pt idx="1">
                  <c:v>900</c:v>
                </c:pt>
                <c:pt idx="2">
                  <c:v>1381</c:v>
                </c:pt>
                <c:pt idx="3">
                  <c:v>2013</c:v>
                </c:pt>
                <c:pt idx="4">
                  <c:v>2836</c:v>
                </c:pt>
                <c:pt idx="5">
                  <c:v>3869</c:v>
                </c:pt>
                <c:pt idx="6">
                  <c:v>5119</c:v>
                </c:pt>
                <c:pt idx="7">
                  <c:v>6622</c:v>
                </c:pt>
                <c:pt idx="8">
                  <c:v>8412</c:v>
                </c:pt>
                <c:pt idx="9">
                  <c:v>10520</c:v>
                </c:pt>
                <c:pt idx="10">
                  <c:v>12956</c:v>
                </c:pt>
                <c:pt idx="11">
                  <c:v>15624</c:v>
                </c:pt>
                <c:pt idx="12">
                  <c:v>18461</c:v>
                </c:pt>
                <c:pt idx="13">
                  <c:v>21186</c:v>
                </c:pt>
                <c:pt idx="14">
                  <c:v>23757</c:v>
                </c:pt>
                <c:pt idx="15">
                  <c:v>26106</c:v>
                </c:pt>
                <c:pt idx="16">
                  <c:v>28245</c:v>
                </c:pt>
                <c:pt idx="17">
                  <c:v>30254</c:v>
                </c:pt>
                <c:pt idx="18">
                  <c:v>32130</c:v>
                </c:pt>
                <c:pt idx="19">
                  <c:v>33829</c:v>
                </c:pt>
                <c:pt idx="20">
                  <c:v>35562</c:v>
                </c:pt>
                <c:pt idx="21">
                  <c:v>37278</c:v>
                </c:pt>
                <c:pt idx="22">
                  <c:v>38996</c:v>
                </c:pt>
                <c:pt idx="23">
                  <c:v>40857</c:v>
                </c:pt>
                <c:pt idx="24">
                  <c:v>42940</c:v>
                </c:pt>
                <c:pt idx="25">
                  <c:v>45271</c:v>
                </c:pt>
                <c:pt idx="26">
                  <c:v>47809</c:v>
                </c:pt>
                <c:pt idx="27">
                  <c:v>50779</c:v>
                </c:pt>
                <c:pt idx="28">
                  <c:v>54343</c:v>
                </c:pt>
                <c:pt idx="29">
                  <c:v>58142</c:v>
                </c:pt>
                <c:pt idx="30">
                  <c:v>62447</c:v>
                </c:pt>
                <c:pt idx="31">
                  <c:v>67142</c:v>
                </c:pt>
                <c:pt idx="32">
                  <c:v>72140</c:v>
                </c:pt>
              </c:numCache>
            </c:numRef>
          </c:val>
          <c:smooth val="0"/>
          <c:extLst>
            <c:ext xmlns:c16="http://schemas.microsoft.com/office/drawing/2014/chart" uri="{C3380CC4-5D6E-409C-BE32-E72D297353CC}">
              <c16:uniqueId val="{00000001-DBBA-43A0-8E26-DD42F576F2EB}"/>
            </c:ext>
          </c:extLst>
        </c:ser>
        <c:ser>
          <c:idx val="1"/>
          <c:order val="1"/>
          <c:tx>
            <c:strRef>
              <c:f>PLHIV_NI_Deaths!$E$2</c:f>
              <c:strCache>
                <c:ptCount val="1"/>
                <c:pt idx="0">
                  <c:v> PLHIV Lower bound </c:v>
                </c:pt>
              </c:strCache>
            </c:strRef>
          </c:tx>
          <c:spPr>
            <a:ln w="22225">
              <a:solidFill>
                <a:srgbClr val="63CDF6"/>
              </a:solidFill>
              <a:prstDash val="sysDot"/>
            </a:ln>
          </c:spPr>
          <c:marker>
            <c:symbol val="none"/>
          </c:marker>
          <c:cat>
            <c:numRef>
              <c:f>PLHIV_NI_Deaths!$C$498:$C$530</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PLHIV_NI_Deaths!$E$498:$E$530</c:f>
              <c:numCache>
                <c:formatCode>_-* #,##0_-;\-* #,##0_-;_-* "-"??_-;_-@_-</c:formatCode>
                <c:ptCount val="33"/>
                <c:pt idx="0">
                  <c:v>327</c:v>
                </c:pt>
                <c:pt idx="1">
                  <c:v>554</c:v>
                </c:pt>
                <c:pt idx="2">
                  <c:v>886</c:v>
                </c:pt>
                <c:pt idx="3">
                  <c:v>1318</c:v>
                </c:pt>
                <c:pt idx="4">
                  <c:v>1919</c:v>
                </c:pt>
                <c:pt idx="5">
                  <c:v>2740</c:v>
                </c:pt>
                <c:pt idx="6">
                  <c:v>3737</c:v>
                </c:pt>
                <c:pt idx="7">
                  <c:v>5041</c:v>
                </c:pt>
                <c:pt idx="8">
                  <c:v>6628</c:v>
                </c:pt>
                <c:pt idx="9">
                  <c:v>8496</c:v>
                </c:pt>
                <c:pt idx="10">
                  <c:v>10733</c:v>
                </c:pt>
                <c:pt idx="11">
                  <c:v>13162</c:v>
                </c:pt>
                <c:pt idx="12">
                  <c:v>15886</c:v>
                </c:pt>
                <c:pt idx="13">
                  <c:v>18331</c:v>
                </c:pt>
                <c:pt idx="14">
                  <c:v>20785</c:v>
                </c:pt>
                <c:pt idx="15">
                  <c:v>23085</c:v>
                </c:pt>
                <c:pt idx="16">
                  <c:v>25209</c:v>
                </c:pt>
                <c:pt idx="17">
                  <c:v>27187</c:v>
                </c:pt>
                <c:pt idx="18">
                  <c:v>28882</c:v>
                </c:pt>
                <c:pt idx="19">
                  <c:v>30555</c:v>
                </c:pt>
                <c:pt idx="20">
                  <c:v>32308</c:v>
                </c:pt>
                <c:pt idx="21">
                  <c:v>33970</c:v>
                </c:pt>
                <c:pt idx="22">
                  <c:v>35530</c:v>
                </c:pt>
                <c:pt idx="23">
                  <c:v>37363</c:v>
                </c:pt>
                <c:pt idx="24">
                  <c:v>39531</c:v>
                </c:pt>
                <c:pt idx="25">
                  <c:v>41775</c:v>
                </c:pt>
                <c:pt idx="26">
                  <c:v>44259</c:v>
                </c:pt>
                <c:pt idx="27">
                  <c:v>46910</c:v>
                </c:pt>
                <c:pt idx="28">
                  <c:v>49846</c:v>
                </c:pt>
                <c:pt idx="29">
                  <c:v>53325</c:v>
                </c:pt>
                <c:pt idx="30">
                  <c:v>57227</c:v>
                </c:pt>
                <c:pt idx="31">
                  <c:v>61550</c:v>
                </c:pt>
                <c:pt idx="32">
                  <c:v>65881</c:v>
                </c:pt>
              </c:numCache>
            </c:numRef>
          </c:val>
          <c:smooth val="0"/>
          <c:extLst>
            <c:ext xmlns:c16="http://schemas.microsoft.com/office/drawing/2014/chart" uri="{C3380CC4-5D6E-409C-BE32-E72D297353CC}">
              <c16:uniqueId val="{00000002-DBBA-43A0-8E26-DD42F576F2EB}"/>
            </c:ext>
          </c:extLst>
        </c:ser>
        <c:ser>
          <c:idx val="2"/>
          <c:order val="2"/>
          <c:tx>
            <c:strRef>
              <c:f>PLHIV_NI_Deaths!$F$2</c:f>
              <c:strCache>
                <c:ptCount val="1"/>
                <c:pt idx="0">
                  <c:v> PLHIV Upper bound </c:v>
                </c:pt>
              </c:strCache>
            </c:strRef>
          </c:tx>
          <c:spPr>
            <a:ln w="22225">
              <a:solidFill>
                <a:srgbClr val="63CDF6"/>
              </a:solidFill>
              <a:prstDash val="sysDot"/>
            </a:ln>
          </c:spPr>
          <c:marker>
            <c:symbol val="none"/>
          </c:marker>
          <c:cat>
            <c:numRef>
              <c:f>PLHIV_NI_Deaths!$C$498:$C$530</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PLHIV_NI_Deaths!$F$498:$F$530</c:f>
              <c:numCache>
                <c:formatCode>_-* #,##0_-;\-* #,##0_-;_-* "-"??_-;_-@_-</c:formatCode>
                <c:ptCount val="33"/>
                <c:pt idx="0">
                  <c:v>894</c:v>
                </c:pt>
                <c:pt idx="1">
                  <c:v>1422</c:v>
                </c:pt>
                <c:pt idx="2">
                  <c:v>2172</c:v>
                </c:pt>
                <c:pt idx="3">
                  <c:v>3130</c:v>
                </c:pt>
                <c:pt idx="4">
                  <c:v>4357</c:v>
                </c:pt>
                <c:pt idx="5">
                  <c:v>5804</c:v>
                </c:pt>
                <c:pt idx="6">
                  <c:v>7326</c:v>
                </c:pt>
                <c:pt idx="7">
                  <c:v>9121</c:v>
                </c:pt>
                <c:pt idx="8">
                  <c:v>10956</c:v>
                </c:pt>
                <c:pt idx="9">
                  <c:v>13060</c:v>
                </c:pt>
                <c:pt idx="10">
                  <c:v>15814</c:v>
                </c:pt>
                <c:pt idx="11">
                  <c:v>18617</c:v>
                </c:pt>
                <c:pt idx="12">
                  <c:v>21802</c:v>
                </c:pt>
                <c:pt idx="13">
                  <c:v>24567</c:v>
                </c:pt>
                <c:pt idx="14">
                  <c:v>27165</c:v>
                </c:pt>
                <c:pt idx="15">
                  <c:v>29578</c:v>
                </c:pt>
                <c:pt idx="16">
                  <c:v>31487</c:v>
                </c:pt>
                <c:pt idx="17">
                  <c:v>33238</c:v>
                </c:pt>
                <c:pt idx="18">
                  <c:v>35283</c:v>
                </c:pt>
                <c:pt idx="19">
                  <c:v>37173</c:v>
                </c:pt>
                <c:pt idx="20">
                  <c:v>39362</c:v>
                </c:pt>
                <c:pt idx="21">
                  <c:v>41255</c:v>
                </c:pt>
                <c:pt idx="22">
                  <c:v>42968</c:v>
                </c:pt>
                <c:pt idx="23">
                  <c:v>45054</c:v>
                </c:pt>
                <c:pt idx="24">
                  <c:v>47285</c:v>
                </c:pt>
                <c:pt idx="25">
                  <c:v>50201</c:v>
                </c:pt>
                <c:pt idx="26">
                  <c:v>53333</c:v>
                </c:pt>
                <c:pt idx="27">
                  <c:v>56864</c:v>
                </c:pt>
                <c:pt idx="28">
                  <c:v>61406</c:v>
                </c:pt>
                <c:pt idx="29">
                  <c:v>65733</c:v>
                </c:pt>
                <c:pt idx="30">
                  <c:v>70761</c:v>
                </c:pt>
                <c:pt idx="31">
                  <c:v>76446</c:v>
                </c:pt>
                <c:pt idx="32">
                  <c:v>81909</c:v>
                </c:pt>
              </c:numCache>
            </c:numRef>
          </c:val>
          <c:smooth val="0"/>
          <c:extLst>
            <c:ext xmlns:c16="http://schemas.microsoft.com/office/drawing/2014/chart" uri="{C3380CC4-5D6E-409C-BE32-E72D297353CC}">
              <c16:uniqueId val="{00000003-DBBA-43A0-8E26-DD42F576F2EB}"/>
            </c:ext>
          </c:extLst>
        </c:ser>
        <c:ser>
          <c:idx val="3"/>
          <c:order val="3"/>
          <c:tx>
            <c:strRef>
              <c:f>PLHIV_NI_Deaths!$G$2</c:f>
              <c:strCache>
                <c:ptCount val="1"/>
                <c:pt idx="0">
                  <c:v> New HIV infections </c:v>
                </c:pt>
              </c:strCache>
            </c:strRef>
          </c:tx>
          <c:spPr>
            <a:ln w="38100">
              <a:solidFill>
                <a:srgbClr val="F26B73"/>
              </a:solidFill>
            </a:ln>
          </c:spPr>
          <c:marker>
            <c:symbol val="none"/>
          </c:marker>
          <c:dLbls>
            <c:dLbl>
              <c:idx val="32"/>
              <c:tx>
                <c:rich>
                  <a:bodyPr/>
                  <a:lstStyle/>
                  <a:p>
                    <a:r>
                      <a:rPr lang="en-US" dirty="0"/>
                      <a:t>6500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DBBA-43A0-8E26-DD42F576F2EB}"/>
                </c:ext>
              </c:extLst>
            </c:dLbl>
            <c:spPr>
              <a:noFill/>
              <a:ln>
                <a:noFill/>
              </a:ln>
              <a:effectLst/>
            </c:spPr>
            <c:txPr>
              <a:bodyPr wrap="square" lIns="38100" tIns="19050" rIns="38100" bIns="19050" anchor="ctr">
                <a:spAutoFit/>
              </a:bodyPr>
              <a:lstStyle/>
              <a:p>
                <a:pPr>
                  <a:defRPr>
                    <a:solidFill>
                      <a:srgbClr val="F26B73"/>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PLHIV_NI_Deaths!$C$498:$C$530</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PLHIV_NI_Deaths!$G$498:$G$530</c:f>
              <c:numCache>
                <c:formatCode>_-* #,##0_-;\-* #,##0_-;_-* "-"??_-;_-@_-</c:formatCode>
                <c:ptCount val="33"/>
                <c:pt idx="0">
                  <c:v>245</c:v>
                </c:pt>
                <c:pt idx="1">
                  <c:v>362</c:v>
                </c:pt>
                <c:pt idx="2">
                  <c:v>513</c:v>
                </c:pt>
                <c:pt idx="3">
                  <c:v>683</c:v>
                </c:pt>
                <c:pt idx="4">
                  <c:v>900</c:v>
                </c:pt>
                <c:pt idx="5">
                  <c:v>1148</c:v>
                </c:pt>
                <c:pt idx="6">
                  <c:v>1412</c:v>
                </c:pt>
                <c:pt idx="7">
                  <c:v>1729</c:v>
                </c:pt>
                <c:pt idx="8">
                  <c:v>2096</c:v>
                </c:pt>
                <c:pt idx="9">
                  <c:v>2509</c:v>
                </c:pt>
                <c:pt idx="10">
                  <c:v>2960</c:v>
                </c:pt>
                <c:pt idx="11">
                  <c:v>3344</c:v>
                </c:pt>
                <c:pt idx="12">
                  <c:v>3676</c:v>
                </c:pt>
                <c:pt idx="13">
                  <c:v>3744</c:v>
                </c:pt>
                <c:pt idx="14">
                  <c:v>3777</c:v>
                </c:pt>
                <c:pt idx="15">
                  <c:v>3706</c:v>
                </c:pt>
                <c:pt idx="16">
                  <c:v>3486</c:v>
                </c:pt>
                <c:pt idx="17">
                  <c:v>3163</c:v>
                </c:pt>
                <c:pt idx="18">
                  <c:v>2896</c:v>
                </c:pt>
                <c:pt idx="19">
                  <c:v>2712</c:v>
                </c:pt>
                <c:pt idx="20">
                  <c:v>2819</c:v>
                </c:pt>
                <c:pt idx="21">
                  <c:v>2924</c:v>
                </c:pt>
                <c:pt idx="22">
                  <c:v>2947</c:v>
                </c:pt>
                <c:pt idx="23">
                  <c:v>3027</c:v>
                </c:pt>
                <c:pt idx="24">
                  <c:v>3127</c:v>
                </c:pt>
                <c:pt idx="25">
                  <c:v>3314</c:v>
                </c:pt>
                <c:pt idx="26">
                  <c:v>3567</c:v>
                </c:pt>
                <c:pt idx="27">
                  <c:v>4062</c:v>
                </c:pt>
                <c:pt idx="28">
                  <c:v>4729</c:v>
                </c:pt>
                <c:pt idx="29">
                  <c:v>5015</c:v>
                </c:pt>
                <c:pt idx="30">
                  <c:v>5646</c:v>
                </c:pt>
                <c:pt idx="31">
                  <c:v>6131</c:v>
                </c:pt>
                <c:pt idx="32">
                  <c:v>6516</c:v>
                </c:pt>
              </c:numCache>
            </c:numRef>
          </c:val>
          <c:smooth val="0"/>
          <c:extLst>
            <c:ext xmlns:c16="http://schemas.microsoft.com/office/drawing/2014/chart" uri="{C3380CC4-5D6E-409C-BE32-E72D297353CC}">
              <c16:uniqueId val="{00000005-DBBA-43A0-8E26-DD42F576F2EB}"/>
            </c:ext>
          </c:extLst>
        </c:ser>
        <c:ser>
          <c:idx val="4"/>
          <c:order val="4"/>
          <c:tx>
            <c:strRef>
              <c:f>PLHIV_NI_Deaths!$H$2</c:f>
              <c:strCache>
                <c:ptCount val="1"/>
                <c:pt idx="0">
                  <c:v> New HIV infections Lower bound </c:v>
                </c:pt>
              </c:strCache>
            </c:strRef>
          </c:tx>
          <c:spPr>
            <a:ln w="22225">
              <a:solidFill>
                <a:srgbClr val="E31837"/>
              </a:solidFill>
              <a:prstDash val="sysDot"/>
            </a:ln>
          </c:spPr>
          <c:marker>
            <c:symbol val="none"/>
          </c:marker>
          <c:cat>
            <c:numRef>
              <c:f>PLHIV_NI_Deaths!$C$498:$C$530</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PLHIV_NI_Deaths!$H$498:$H$530</c:f>
              <c:numCache>
                <c:formatCode>_-* #,##0_-;\-* #,##0_-;_-* "-"??_-;_-@_-</c:formatCode>
                <c:ptCount val="33"/>
                <c:pt idx="0">
                  <c:v>156</c:v>
                </c:pt>
                <c:pt idx="1">
                  <c:v>229</c:v>
                </c:pt>
                <c:pt idx="2">
                  <c:v>338</c:v>
                </c:pt>
                <c:pt idx="3">
                  <c:v>465</c:v>
                </c:pt>
                <c:pt idx="4">
                  <c:v>642</c:v>
                </c:pt>
                <c:pt idx="5">
                  <c:v>852</c:v>
                </c:pt>
                <c:pt idx="6">
                  <c:v>1099</c:v>
                </c:pt>
                <c:pt idx="7">
                  <c:v>1407</c:v>
                </c:pt>
                <c:pt idx="8">
                  <c:v>1759</c:v>
                </c:pt>
                <c:pt idx="9">
                  <c:v>2126</c:v>
                </c:pt>
                <c:pt idx="10">
                  <c:v>2520</c:v>
                </c:pt>
                <c:pt idx="11">
                  <c:v>2847</c:v>
                </c:pt>
                <c:pt idx="12">
                  <c:v>3117</c:v>
                </c:pt>
                <c:pt idx="13">
                  <c:v>3230</c:v>
                </c:pt>
                <c:pt idx="14">
                  <c:v>3249</c:v>
                </c:pt>
                <c:pt idx="15">
                  <c:v>3204</c:v>
                </c:pt>
                <c:pt idx="16">
                  <c:v>3049</c:v>
                </c:pt>
                <c:pt idx="17">
                  <c:v>2740</c:v>
                </c:pt>
                <c:pt idx="18">
                  <c:v>2514</c:v>
                </c:pt>
                <c:pt idx="19">
                  <c:v>2323</c:v>
                </c:pt>
                <c:pt idx="20">
                  <c:v>2426</c:v>
                </c:pt>
                <c:pt idx="21">
                  <c:v>2529</c:v>
                </c:pt>
                <c:pt idx="22">
                  <c:v>2574</c:v>
                </c:pt>
                <c:pt idx="23">
                  <c:v>2652</c:v>
                </c:pt>
                <c:pt idx="24">
                  <c:v>2753</c:v>
                </c:pt>
                <c:pt idx="25">
                  <c:v>2895</c:v>
                </c:pt>
                <c:pt idx="26">
                  <c:v>3072</c:v>
                </c:pt>
                <c:pt idx="27">
                  <c:v>3426</c:v>
                </c:pt>
                <c:pt idx="28">
                  <c:v>4033</c:v>
                </c:pt>
                <c:pt idx="29">
                  <c:v>4267</c:v>
                </c:pt>
                <c:pt idx="30">
                  <c:v>4792</c:v>
                </c:pt>
                <c:pt idx="31">
                  <c:v>5131</c:v>
                </c:pt>
                <c:pt idx="32">
                  <c:v>5344</c:v>
                </c:pt>
              </c:numCache>
            </c:numRef>
          </c:val>
          <c:smooth val="0"/>
          <c:extLst>
            <c:ext xmlns:c16="http://schemas.microsoft.com/office/drawing/2014/chart" uri="{C3380CC4-5D6E-409C-BE32-E72D297353CC}">
              <c16:uniqueId val="{00000006-DBBA-43A0-8E26-DD42F576F2EB}"/>
            </c:ext>
          </c:extLst>
        </c:ser>
        <c:ser>
          <c:idx val="5"/>
          <c:order val="5"/>
          <c:tx>
            <c:strRef>
              <c:f>PLHIV_NI_Deaths!$I$2</c:f>
              <c:strCache>
                <c:ptCount val="1"/>
                <c:pt idx="0">
                  <c:v> New HIV infections Upper bound </c:v>
                </c:pt>
              </c:strCache>
            </c:strRef>
          </c:tx>
          <c:spPr>
            <a:ln w="22225">
              <a:solidFill>
                <a:srgbClr val="F26B73"/>
              </a:solidFill>
              <a:prstDash val="sysDot"/>
            </a:ln>
          </c:spPr>
          <c:marker>
            <c:symbol val="none"/>
          </c:marker>
          <c:cat>
            <c:numRef>
              <c:f>PLHIV_NI_Deaths!$C$498:$C$530</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PLHIV_NI_Deaths!$I$498:$I$530</c:f>
              <c:numCache>
                <c:formatCode>_-* #,##0_-;\-* #,##0_-;_-* "-"??_-;_-@_-</c:formatCode>
                <c:ptCount val="33"/>
                <c:pt idx="0">
                  <c:v>399</c:v>
                </c:pt>
                <c:pt idx="1">
                  <c:v>585</c:v>
                </c:pt>
                <c:pt idx="2">
                  <c:v>816</c:v>
                </c:pt>
                <c:pt idx="3">
                  <c:v>1061</c:v>
                </c:pt>
                <c:pt idx="4">
                  <c:v>1311</c:v>
                </c:pt>
                <c:pt idx="5">
                  <c:v>1550</c:v>
                </c:pt>
                <c:pt idx="6">
                  <c:v>1836</c:v>
                </c:pt>
                <c:pt idx="7">
                  <c:v>2152</c:v>
                </c:pt>
                <c:pt idx="8">
                  <c:v>2497</c:v>
                </c:pt>
                <c:pt idx="9">
                  <c:v>3049</c:v>
                </c:pt>
                <c:pt idx="10">
                  <c:v>3635</c:v>
                </c:pt>
                <c:pt idx="11">
                  <c:v>4044</c:v>
                </c:pt>
                <c:pt idx="12">
                  <c:v>4342</c:v>
                </c:pt>
                <c:pt idx="13">
                  <c:v>4321</c:v>
                </c:pt>
                <c:pt idx="14">
                  <c:v>4325</c:v>
                </c:pt>
                <c:pt idx="15">
                  <c:v>4259</c:v>
                </c:pt>
                <c:pt idx="16">
                  <c:v>4033</c:v>
                </c:pt>
                <c:pt idx="17">
                  <c:v>3757</c:v>
                </c:pt>
                <c:pt idx="18">
                  <c:v>3503</c:v>
                </c:pt>
                <c:pt idx="19">
                  <c:v>3285</c:v>
                </c:pt>
                <c:pt idx="20">
                  <c:v>3403</c:v>
                </c:pt>
                <c:pt idx="21">
                  <c:v>3532</c:v>
                </c:pt>
                <c:pt idx="22">
                  <c:v>3578</c:v>
                </c:pt>
                <c:pt idx="23">
                  <c:v>3652</c:v>
                </c:pt>
                <c:pt idx="24">
                  <c:v>3785</c:v>
                </c:pt>
                <c:pt idx="25">
                  <c:v>3988</c:v>
                </c:pt>
                <c:pt idx="26">
                  <c:v>4255</c:v>
                </c:pt>
                <c:pt idx="27">
                  <c:v>4809</c:v>
                </c:pt>
                <c:pt idx="28">
                  <c:v>5633</c:v>
                </c:pt>
                <c:pt idx="29">
                  <c:v>6002</c:v>
                </c:pt>
                <c:pt idx="30">
                  <c:v>6840</c:v>
                </c:pt>
                <c:pt idx="31">
                  <c:v>7525</c:v>
                </c:pt>
                <c:pt idx="32">
                  <c:v>8075</c:v>
                </c:pt>
              </c:numCache>
            </c:numRef>
          </c:val>
          <c:smooth val="0"/>
          <c:extLst>
            <c:ext xmlns:c16="http://schemas.microsoft.com/office/drawing/2014/chart" uri="{C3380CC4-5D6E-409C-BE32-E72D297353CC}">
              <c16:uniqueId val="{00000007-DBBA-43A0-8E26-DD42F576F2EB}"/>
            </c:ext>
          </c:extLst>
        </c:ser>
        <c:ser>
          <c:idx val="6"/>
          <c:order val="6"/>
          <c:tx>
            <c:strRef>
              <c:f>PLHIV_NI_Deaths!$J$2</c:f>
              <c:strCache>
                <c:ptCount val="1"/>
                <c:pt idx="0">
                  <c:v> AIDS-related deaths </c:v>
                </c:pt>
              </c:strCache>
            </c:strRef>
          </c:tx>
          <c:spPr>
            <a:ln w="38100">
              <a:solidFill>
                <a:srgbClr val="00A99A"/>
              </a:solidFill>
            </a:ln>
          </c:spPr>
          <c:marker>
            <c:symbol val="none"/>
          </c:marker>
          <c:dLbls>
            <c:dLbl>
              <c:idx val="32"/>
              <c:tx>
                <c:rich>
                  <a:bodyPr/>
                  <a:lstStyle/>
                  <a:p>
                    <a:r>
                      <a:rPr lang="en-US" dirty="0"/>
                      <a:t>1100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DBBA-43A0-8E26-DD42F576F2EB}"/>
                </c:ext>
              </c:extLst>
            </c:dLbl>
            <c:spPr>
              <a:noFill/>
              <a:ln>
                <a:noFill/>
              </a:ln>
              <a:effectLst/>
            </c:spPr>
            <c:txPr>
              <a:bodyPr wrap="square" lIns="38100" tIns="19050" rIns="38100" bIns="19050" anchor="ctr">
                <a:spAutoFit/>
              </a:bodyPr>
              <a:lstStyle/>
              <a:p>
                <a:pPr>
                  <a:defRPr>
                    <a:solidFill>
                      <a:srgbClr val="00A99A"/>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PLHIV_NI_Deaths!$C$498:$C$530</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PLHIV_NI_Deaths!$J$498:$J$530</c:f>
              <c:numCache>
                <c:formatCode>_-* #,##0_-;\-* #,##0_-;_-* "-"??_-;_-@_-</c:formatCode>
                <c:ptCount val="33"/>
                <c:pt idx="0">
                  <c:v>15</c:v>
                </c:pt>
                <c:pt idx="1">
                  <c:v>26</c:v>
                </c:pt>
                <c:pt idx="2">
                  <c:v>42</c:v>
                </c:pt>
                <c:pt idx="3">
                  <c:v>65</c:v>
                </c:pt>
                <c:pt idx="4">
                  <c:v>96</c:v>
                </c:pt>
                <c:pt idx="5">
                  <c:v>139</c:v>
                </c:pt>
                <c:pt idx="6">
                  <c:v>195</c:v>
                </c:pt>
                <c:pt idx="7">
                  <c:v>265</c:v>
                </c:pt>
                <c:pt idx="8">
                  <c:v>351</c:v>
                </c:pt>
                <c:pt idx="9">
                  <c:v>455</c:v>
                </c:pt>
                <c:pt idx="10">
                  <c:v>581</c:v>
                </c:pt>
                <c:pt idx="11">
                  <c:v>726</c:v>
                </c:pt>
                <c:pt idx="12">
                  <c:v>892</c:v>
                </c:pt>
                <c:pt idx="13">
                  <c:v>1072</c:v>
                </c:pt>
                <c:pt idx="14">
                  <c:v>1258</c:v>
                </c:pt>
                <c:pt idx="15">
                  <c:v>1406</c:v>
                </c:pt>
                <c:pt idx="16">
                  <c:v>1392</c:v>
                </c:pt>
                <c:pt idx="17">
                  <c:v>1193</c:v>
                </c:pt>
                <c:pt idx="18">
                  <c:v>1056</c:v>
                </c:pt>
                <c:pt idx="19">
                  <c:v>1039</c:v>
                </c:pt>
                <c:pt idx="20">
                  <c:v>1102</c:v>
                </c:pt>
                <c:pt idx="21">
                  <c:v>1177</c:v>
                </c:pt>
                <c:pt idx="22">
                  <c:v>1173</c:v>
                </c:pt>
                <c:pt idx="23">
                  <c:v>1087</c:v>
                </c:pt>
                <c:pt idx="24">
                  <c:v>943</c:v>
                </c:pt>
                <c:pt idx="25">
                  <c:v>864</c:v>
                </c:pt>
                <c:pt idx="26">
                  <c:v>881</c:v>
                </c:pt>
                <c:pt idx="27">
                  <c:v>920</c:v>
                </c:pt>
                <c:pt idx="28">
                  <c:v>963</c:v>
                </c:pt>
                <c:pt idx="29">
                  <c:v>987</c:v>
                </c:pt>
                <c:pt idx="30">
                  <c:v>1036</c:v>
                </c:pt>
                <c:pt idx="31">
                  <c:v>1082</c:v>
                </c:pt>
                <c:pt idx="32">
                  <c:v>1087</c:v>
                </c:pt>
              </c:numCache>
            </c:numRef>
          </c:val>
          <c:smooth val="0"/>
          <c:extLst>
            <c:ext xmlns:c16="http://schemas.microsoft.com/office/drawing/2014/chart" uri="{C3380CC4-5D6E-409C-BE32-E72D297353CC}">
              <c16:uniqueId val="{00000009-DBBA-43A0-8E26-DD42F576F2EB}"/>
            </c:ext>
          </c:extLst>
        </c:ser>
        <c:ser>
          <c:idx val="7"/>
          <c:order val="7"/>
          <c:tx>
            <c:strRef>
              <c:f>PLHIV_NI_Deaths!$K$2</c:f>
              <c:strCache>
                <c:ptCount val="1"/>
                <c:pt idx="0">
                  <c:v> AIDS-related deaths Lower bound </c:v>
                </c:pt>
              </c:strCache>
            </c:strRef>
          </c:tx>
          <c:spPr>
            <a:ln w="22225">
              <a:solidFill>
                <a:srgbClr val="00A99A"/>
              </a:solidFill>
              <a:prstDash val="sysDot"/>
            </a:ln>
          </c:spPr>
          <c:marker>
            <c:symbol val="none"/>
          </c:marker>
          <c:cat>
            <c:numRef>
              <c:f>PLHIV_NI_Deaths!$C$498:$C$530</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PLHIV_NI_Deaths!$K$498:$K$530</c:f>
              <c:numCache>
                <c:formatCode>_-* #,##0_-;\-* #,##0_-;_-* "-"??_-;_-@_-</c:formatCode>
                <c:ptCount val="33"/>
                <c:pt idx="0">
                  <c:v>8</c:v>
                </c:pt>
                <c:pt idx="1">
                  <c:v>15</c:v>
                </c:pt>
                <c:pt idx="2">
                  <c:v>25</c:v>
                </c:pt>
                <c:pt idx="3">
                  <c:v>41</c:v>
                </c:pt>
                <c:pt idx="4">
                  <c:v>63</c:v>
                </c:pt>
                <c:pt idx="5">
                  <c:v>94</c:v>
                </c:pt>
                <c:pt idx="6">
                  <c:v>134</c:v>
                </c:pt>
                <c:pt idx="7">
                  <c:v>191</c:v>
                </c:pt>
                <c:pt idx="8">
                  <c:v>260</c:v>
                </c:pt>
                <c:pt idx="9">
                  <c:v>351</c:v>
                </c:pt>
                <c:pt idx="10">
                  <c:v>458</c:v>
                </c:pt>
                <c:pt idx="11">
                  <c:v>586</c:v>
                </c:pt>
                <c:pt idx="12">
                  <c:v>730</c:v>
                </c:pt>
                <c:pt idx="13">
                  <c:v>897</c:v>
                </c:pt>
                <c:pt idx="14">
                  <c:v>1064</c:v>
                </c:pt>
                <c:pt idx="15">
                  <c:v>1198</c:v>
                </c:pt>
                <c:pt idx="16">
                  <c:v>1185</c:v>
                </c:pt>
                <c:pt idx="17">
                  <c:v>1007</c:v>
                </c:pt>
                <c:pt idx="18">
                  <c:v>881</c:v>
                </c:pt>
                <c:pt idx="19">
                  <c:v>854</c:v>
                </c:pt>
                <c:pt idx="20">
                  <c:v>912</c:v>
                </c:pt>
                <c:pt idx="21">
                  <c:v>983</c:v>
                </c:pt>
                <c:pt idx="22">
                  <c:v>985</c:v>
                </c:pt>
                <c:pt idx="23">
                  <c:v>919</c:v>
                </c:pt>
                <c:pt idx="24">
                  <c:v>800</c:v>
                </c:pt>
                <c:pt idx="25">
                  <c:v>743</c:v>
                </c:pt>
                <c:pt idx="26">
                  <c:v>756</c:v>
                </c:pt>
                <c:pt idx="27">
                  <c:v>792</c:v>
                </c:pt>
                <c:pt idx="28">
                  <c:v>829</c:v>
                </c:pt>
                <c:pt idx="29">
                  <c:v>844</c:v>
                </c:pt>
                <c:pt idx="30">
                  <c:v>888</c:v>
                </c:pt>
                <c:pt idx="31">
                  <c:v>921</c:v>
                </c:pt>
                <c:pt idx="32">
                  <c:v>928</c:v>
                </c:pt>
              </c:numCache>
            </c:numRef>
          </c:val>
          <c:smooth val="0"/>
          <c:extLst>
            <c:ext xmlns:c16="http://schemas.microsoft.com/office/drawing/2014/chart" uri="{C3380CC4-5D6E-409C-BE32-E72D297353CC}">
              <c16:uniqueId val="{0000000A-DBBA-43A0-8E26-DD42F576F2EB}"/>
            </c:ext>
          </c:extLst>
        </c:ser>
        <c:ser>
          <c:idx val="8"/>
          <c:order val="8"/>
          <c:tx>
            <c:strRef>
              <c:f>PLHIV_NI_Deaths!$L$2</c:f>
              <c:strCache>
                <c:ptCount val="1"/>
                <c:pt idx="0">
                  <c:v> AIDS-related deaths Upper bound </c:v>
                </c:pt>
              </c:strCache>
            </c:strRef>
          </c:tx>
          <c:spPr>
            <a:ln w="22225">
              <a:solidFill>
                <a:srgbClr val="00A99A"/>
              </a:solidFill>
              <a:prstDash val="sysDot"/>
            </a:ln>
          </c:spPr>
          <c:marker>
            <c:symbol val="none"/>
          </c:marker>
          <c:cat>
            <c:numRef>
              <c:f>PLHIV_NI_Deaths!$C$498:$C$530</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PLHIV_NI_Deaths!$L$498:$L$530</c:f>
              <c:numCache>
                <c:formatCode>_-* #,##0_-;\-* #,##0_-;_-* "-"??_-;_-@_-</c:formatCode>
                <c:ptCount val="33"/>
                <c:pt idx="0">
                  <c:v>24</c:v>
                </c:pt>
                <c:pt idx="1">
                  <c:v>41</c:v>
                </c:pt>
                <c:pt idx="2">
                  <c:v>65</c:v>
                </c:pt>
                <c:pt idx="3">
                  <c:v>100</c:v>
                </c:pt>
                <c:pt idx="4">
                  <c:v>148</c:v>
                </c:pt>
                <c:pt idx="5">
                  <c:v>210</c:v>
                </c:pt>
                <c:pt idx="6">
                  <c:v>282</c:v>
                </c:pt>
                <c:pt idx="7">
                  <c:v>375</c:v>
                </c:pt>
                <c:pt idx="8">
                  <c:v>490</c:v>
                </c:pt>
                <c:pt idx="9">
                  <c:v>626</c:v>
                </c:pt>
                <c:pt idx="10">
                  <c:v>769</c:v>
                </c:pt>
                <c:pt idx="11">
                  <c:v>952</c:v>
                </c:pt>
                <c:pt idx="12">
                  <c:v>1125</c:v>
                </c:pt>
                <c:pt idx="13">
                  <c:v>1315</c:v>
                </c:pt>
                <c:pt idx="14">
                  <c:v>1534</c:v>
                </c:pt>
                <c:pt idx="15">
                  <c:v>1712</c:v>
                </c:pt>
                <c:pt idx="16">
                  <c:v>1692</c:v>
                </c:pt>
                <c:pt idx="17">
                  <c:v>1482</c:v>
                </c:pt>
                <c:pt idx="18">
                  <c:v>1326</c:v>
                </c:pt>
                <c:pt idx="19">
                  <c:v>1321</c:v>
                </c:pt>
                <c:pt idx="20">
                  <c:v>1413</c:v>
                </c:pt>
                <c:pt idx="21">
                  <c:v>1502</c:v>
                </c:pt>
                <c:pt idx="22">
                  <c:v>1483</c:v>
                </c:pt>
                <c:pt idx="23">
                  <c:v>1362</c:v>
                </c:pt>
                <c:pt idx="24">
                  <c:v>1162</c:v>
                </c:pt>
                <c:pt idx="25">
                  <c:v>1075</c:v>
                </c:pt>
                <c:pt idx="26">
                  <c:v>1100</c:v>
                </c:pt>
                <c:pt idx="27">
                  <c:v>1153</c:v>
                </c:pt>
                <c:pt idx="28">
                  <c:v>1202</c:v>
                </c:pt>
                <c:pt idx="29">
                  <c:v>1227</c:v>
                </c:pt>
                <c:pt idx="30">
                  <c:v>1285</c:v>
                </c:pt>
                <c:pt idx="31">
                  <c:v>1363</c:v>
                </c:pt>
                <c:pt idx="32">
                  <c:v>1332</c:v>
                </c:pt>
              </c:numCache>
            </c:numRef>
          </c:val>
          <c:smooth val="0"/>
          <c:extLst>
            <c:ext xmlns:c16="http://schemas.microsoft.com/office/drawing/2014/chart" uri="{C3380CC4-5D6E-409C-BE32-E72D297353CC}">
              <c16:uniqueId val="{0000000B-DBBA-43A0-8E26-DD42F576F2EB}"/>
            </c:ext>
          </c:extLst>
        </c:ser>
        <c:dLbls>
          <c:showLegendKey val="0"/>
          <c:showVal val="0"/>
          <c:showCatName val="0"/>
          <c:showSerName val="0"/>
          <c:showPercent val="0"/>
          <c:showBubbleSize val="0"/>
        </c:dLbls>
        <c:smooth val="0"/>
        <c:axId val="504498816"/>
        <c:axId val="504537856"/>
      </c:lineChart>
      <c:catAx>
        <c:axId val="504498816"/>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504537856"/>
        <c:crosses val="autoZero"/>
        <c:auto val="1"/>
        <c:lblAlgn val="ctr"/>
        <c:lblOffset val="100"/>
        <c:noMultiLvlLbl val="0"/>
      </c:catAx>
      <c:valAx>
        <c:axId val="504537856"/>
        <c:scaling>
          <c:orientation val="minMax"/>
          <c:max val="80000"/>
        </c:scaling>
        <c:delete val="0"/>
        <c:axPos val="l"/>
        <c:title>
          <c:tx>
            <c:rich>
              <a:bodyPr rot="-5400000" vert="horz"/>
              <a:lstStyle/>
              <a:p>
                <a:pPr>
                  <a:defRPr/>
                </a:pPr>
                <a:r>
                  <a:rPr lang="en-US" dirty="0"/>
                  <a:t>Number</a:t>
                </a:r>
              </a:p>
            </c:rich>
          </c:tx>
          <c:overlay val="0"/>
        </c:title>
        <c:numFmt formatCode="_-* #,##0_-;\-* #,##0_-;_-* &quot;-&quot;??_-;_-@_-" sourceLinked="1"/>
        <c:majorTickMark val="out"/>
        <c:minorTickMark val="none"/>
        <c:tickLblPos val="nextTo"/>
        <c:crossAx val="504498816"/>
        <c:crosses val="autoZero"/>
        <c:crossBetween val="midCat"/>
        <c:majorUnit val="20000"/>
      </c:valAx>
    </c:plotArea>
    <c:legend>
      <c:legendPos val="b"/>
      <c:legendEntry>
        <c:idx val="1"/>
        <c:delete val="1"/>
      </c:legendEntry>
      <c:legendEntry>
        <c:idx val="2"/>
        <c:delete val="1"/>
      </c:legendEntry>
      <c:legendEntry>
        <c:idx val="4"/>
        <c:delete val="1"/>
      </c:legendEntry>
      <c:legendEntry>
        <c:idx val="5"/>
        <c:delete val="1"/>
      </c:legendEntry>
      <c:legendEntry>
        <c:idx val="7"/>
        <c:delete val="1"/>
      </c:legendEntry>
      <c:legendEntry>
        <c:idx val="8"/>
        <c:delete val="1"/>
      </c:legendEntry>
      <c:layout>
        <c:manualLayout>
          <c:xMode val="edge"/>
          <c:yMode val="edge"/>
          <c:x val="6.3389017746428383E-2"/>
          <c:y val="0.89857183560490161"/>
          <c:w val="0.73463231401782414"/>
          <c:h val="6.3236725982144859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732998102959901"/>
          <c:y val="9.651505885950161E-2"/>
          <c:w val="0.63305137600374206"/>
          <c:h val="0.7960316974978342"/>
        </c:manualLayout>
      </c:layout>
      <c:barChart>
        <c:barDir val="bar"/>
        <c:grouping val="clustered"/>
        <c:varyColors val="0"/>
        <c:ser>
          <c:idx val="0"/>
          <c:order val="0"/>
          <c:tx>
            <c:strRef>
              <c:f>'STI prevalence'!$B$2</c:f>
              <c:strCache>
                <c:ptCount val="1"/>
                <c:pt idx="0">
                  <c:v>Port Moresby</c:v>
                </c:pt>
              </c:strCache>
            </c:strRef>
          </c:tx>
          <c:spPr>
            <a:solidFill>
              <a:srgbClr val="CDC884"/>
            </a:solidFill>
            <a:ln>
              <a:solidFill>
                <a:srgbClr val="CDC884"/>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'STI prevalence'!$A$3:$A$9</c:f>
              <c:strCache>
                <c:ptCount val="7"/>
                <c:pt idx="0">
                  <c:v>Chlamydia - Anorectal</c:v>
                </c:pt>
                <c:pt idx="1">
                  <c:v>Chlamydia - Urogenital</c:v>
                </c:pt>
                <c:pt idx="2">
                  <c:v>Gonorrhoea - Anorectal</c:v>
                </c:pt>
                <c:pt idx="3">
                  <c:v>Gonorrhoea - Urogenital</c:v>
                </c:pt>
                <c:pt idx="4">
                  <c:v>Syphiis- Ever infected</c:v>
                </c:pt>
                <c:pt idx="5">
                  <c:v>Active syphilis</c:v>
                </c:pt>
                <c:pt idx="6">
                  <c:v>Hepatitis B virus</c:v>
                </c:pt>
              </c:strCache>
            </c:strRef>
          </c:cat>
          <c:val>
            <c:numRef>
              <c:f>'STI prevalence'!$B$3:$B$9</c:f>
              <c:numCache>
                <c:formatCode>General</c:formatCode>
                <c:ptCount val="7"/>
                <c:pt idx="0">
                  <c:v>9.6</c:v>
                </c:pt>
                <c:pt idx="1">
                  <c:v>12.3</c:v>
                </c:pt>
                <c:pt idx="2">
                  <c:v>7.1</c:v>
                </c:pt>
                <c:pt idx="3">
                  <c:v>3.6</c:v>
                </c:pt>
                <c:pt idx="4">
                  <c:v>10</c:v>
                </c:pt>
                <c:pt idx="5">
                  <c:v>4</c:v>
                </c:pt>
                <c:pt idx="6">
                  <c:v>11.6</c:v>
                </c:pt>
              </c:numCache>
            </c:numRef>
          </c:val>
          <c:extLst>
            <c:ext xmlns:c16="http://schemas.microsoft.com/office/drawing/2014/chart" uri="{C3380CC4-5D6E-409C-BE32-E72D297353CC}">
              <c16:uniqueId val="{00000000-0453-4646-A195-F304B2938821}"/>
            </c:ext>
          </c:extLst>
        </c:ser>
        <c:ser>
          <c:idx val="1"/>
          <c:order val="1"/>
          <c:tx>
            <c:strRef>
              <c:f>'STI prevalence'!$C$2</c:f>
              <c:strCache>
                <c:ptCount val="1"/>
                <c:pt idx="0">
                  <c:v>Lae</c:v>
                </c:pt>
              </c:strCache>
            </c:strRef>
          </c:tx>
          <c:spPr>
            <a:solidFill>
              <a:srgbClr val="F26B73"/>
            </a:solidFill>
            <a:ln>
              <a:solidFill>
                <a:srgbClr val="F26B73"/>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'STI prevalence'!$A$3:$A$9</c:f>
              <c:strCache>
                <c:ptCount val="7"/>
                <c:pt idx="0">
                  <c:v>Chlamydia - Anorectal</c:v>
                </c:pt>
                <c:pt idx="1">
                  <c:v>Chlamydia - Urogenital</c:v>
                </c:pt>
                <c:pt idx="2">
                  <c:v>Gonorrhoea - Anorectal</c:v>
                </c:pt>
                <c:pt idx="3">
                  <c:v>Gonorrhoea - Urogenital</c:v>
                </c:pt>
                <c:pt idx="4">
                  <c:v>Syphiis- Ever infected</c:v>
                </c:pt>
                <c:pt idx="5">
                  <c:v>Active syphilis</c:v>
                </c:pt>
                <c:pt idx="6">
                  <c:v>Hepatitis B virus</c:v>
                </c:pt>
              </c:strCache>
            </c:strRef>
          </c:cat>
          <c:val>
            <c:numRef>
              <c:f>'STI prevalence'!$C$3:$C$9</c:f>
              <c:numCache>
                <c:formatCode>General</c:formatCode>
                <c:ptCount val="7"/>
                <c:pt idx="0">
                  <c:v>6.5</c:v>
                </c:pt>
                <c:pt idx="1">
                  <c:v>14.5</c:v>
                </c:pt>
                <c:pt idx="2">
                  <c:v>4.5999999999999996</c:v>
                </c:pt>
                <c:pt idx="3">
                  <c:v>7.5</c:v>
                </c:pt>
                <c:pt idx="4">
                  <c:v>21.1</c:v>
                </c:pt>
                <c:pt idx="5">
                  <c:v>8.3000000000000007</c:v>
                </c:pt>
                <c:pt idx="6">
                  <c:v>13.8</c:v>
                </c:pt>
              </c:numCache>
            </c:numRef>
          </c:val>
          <c:extLst>
            <c:ext xmlns:c16="http://schemas.microsoft.com/office/drawing/2014/chart" uri="{C3380CC4-5D6E-409C-BE32-E72D297353CC}">
              <c16:uniqueId val="{00000001-0453-4646-A195-F304B2938821}"/>
            </c:ext>
          </c:extLst>
        </c:ser>
        <c:dLbls>
          <c:showLegendKey val="0"/>
          <c:showVal val="0"/>
          <c:showCatName val="0"/>
          <c:showSerName val="0"/>
          <c:showPercent val="0"/>
          <c:showBubbleSize val="0"/>
        </c:dLbls>
        <c:gapWidth val="219"/>
        <c:axId val="134331008"/>
        <c:axId val="134414720"/>
      </c:barChart>
      <c:catAx>
        <c:axId val="134331008"/>
        <c:scaling>
          <c:orientation val="maxMin"/>
        </c:scaling>
        <c:delete val="0"/>
        <c:axPos val="l"/>
        <c:numFmt formatCode="General" sourceLinked="1"/>
        <c:majorTickMark val="out"/>
        <c:minorTickMark val="none"/>
        <c:tickLblPos val="nextTo"/>
        <c:spPr>
          <a:noFill/>
          <a:ln w="25400" cap="flat" cmpd="sng" algn="ctr">
            <a:solidFill>
              <a:schemeClr val="tx1">
                <a:lumMod val="50000"/>
                <a:lumOff val="50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4414720"/>
        <c:crosses val="autoZero"/>
        <c:auto val="1"/>
        <c:lblAlgn val="ctr"/>
        <c:lblOffset val="100"/>
        <c:noMultiLvlLbl val="0"/>
      </c:catAx>
      <c:valAx>
        <c:axId val="134414720"/>
        <c:scaling>
          <c:orientation val="minMax"/>
        </c:scaling>
        <c:delete val="0"/>
        <c:axPos val="t"/>
        <c:majorGridlines>
          <c:spPr>
            <a:ln w="9525" cap="flat" cmpd="sng" algn="ctr">
              <a:solidFill>
                <a:schemeClr val="bg1">
                  <a:lumMod val="75000"/>
                </a:schemeClr>
              </a:solidFill>
              <a:prstDash val="dashDot"/>
              <a:round/>
            </a:ln>
            <a:effectLst/>
          </c:spPr>
        </c:majorGridlines>
        <c:title>
          <c:tx>
            <c:rich>
              <a:bodyPr/>
              <a:lstStyle/>
              <a:p>
                <a:pPr>
                  <a:defRPr/>
                </a:pPr>
                <a:r>
                  <a:rPr lang="en-US"/>
                  <a:t>%</a:t>
                </a:r>
              </a:p>
            </c:rich>
          </c:tx>
          <c:layout>
            <c:manualLayout>
              <c:xMode val="edge"/>
              <c:yMode val="edge"/>
              <c:x val="0.9591938878927263"/>
              <c:y val="1.9415991438617948E-2"/>
            </c:manualLayout>
          </c:layout>
          <c:overlay val="0"/>
        </c:title>
        <c:numFmt formatCode="General" sourceLinked="1"/>
        <c:majorTickMark val="out"/>
        <c:minorTickMark val="none"/>
        <c:tickLblPos val="nextTo"/>
        <c:spPr>
          <a:noFill/>
          <a:ln w="25400">
            <a:solidFill>
              <a:schemeClr val="tx1">
                <a:lumMod val="50000"/>
                <a:lumOff val="50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43310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879510388304265"/>
          <c:y val="8.9384057971014508E-2"/>
          <c:w val="0.65303836436333307"/>
          <c:h val="0.81209773318468959"/>
        </c:manualLayout>
      </c:layout>
      <c:barChart>
        <c:barDir val="bar"/>
        <c:grouping val="clustered"/>
        <c:varyColors val="0"/>
        <c:ser>
          <c:idx val="0"/>
          <c:order val="0"/>
          <c:tx>
            <c:strRef>
              <c:f>'STI prevalence_FSW'!$B$2</c:f>
              <c:strCache>
                <c:ptCount val="1"/>
                <c:pt idx="0">
                  <c:v>Port Moresby</c:v>
                </c:pt>
              </c:strCache>
            </c:strRef>
          </c:tx>
          <c:spPr>
            <a:solidFill>
              <a:srgbClr val="CDC884"/>
            </a:solidFill>
            <a:ln>
              <a:noFill/>
            </a:ln>
            <a:effectLst/>
          </c:spPr>
          <c:invertIfNegative val="0"/>
          <c:dLbls>
            <c:spPr>
              <a:noFill/>
              <a:ln>
                <a:noFill/>
              </a:ln>
              <a:effectLst/>
            </c:spPr>
            <c:txPr>
              <a:bodyPr rot="0" vert="horz"/>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'STI prevalence_FSW'!$A$3:$A$9</c:f>
              <c:strCache>
                <c:ptCount val="7"/>
                <c:pt idx="0">
                  <c:v>Chlamydia - Anorectal</c:v>
                </c:pt>
                <c:pt idx="1">
                  <c:v>Chlamydia - Urogenital</c:v>
                </c:pt>
                <c:pt idx="2">
                  <c:v>Gonorrhoea - Anorectal</c:v>
                </c:pt>
                <c:pt idx="3">
                  <c:v>Gonorrhoea - Urogenital</c:v>
                </c:pt>
                <c:pt idx="4">
                  <c:v>Syphiis- Ever infected</c:v>
                </c:pt>
                <c:pt idx="5">
                  <c:v>Active syphilis</c:v>
                </c:pt>
                <c:pt idx="6">
                  <c:v>Hepatitis B virus</c:v>
                </c:pt>
              </c:strCache>
            </c:strRef>
          </c:cat>
          <c:val>
            <c:numRef>
              <c:f>'STI prevalence_FSW'!$B$3:$B$9</c:f>
              <c:numCache>
                <c:formatCode>General</c:formatCode>
                <c:ptCount val="7"/>
                <c:pt idx="0">
                  <c:v>31.8</c:v>
                </c:pt>
                <c:pt idx="1">
                  <c:v>29.7</c:v>
                </c:pt>
                <c:pt idx="2">
                  <c:v>19.3</c:v>
                </c:pt>
                <c:pt idx="3">
                  <c:v>18.600000000000001</c:v>
                </c:pt>
                <c:pt idx="4">
                  <c:v>16.100000000000001</c:v>
                </c:pt>
                <c:pt idx="5">
                  <c:v>7.2</c:v>
                </c:pt>
                <c:pt idx="6">
                  <c:v>9.3000000000000007</c:v>
                </c:pt>
              </c:numCache>
            </c:numRef>
          </c:val>
          <c:extLst>
            <c:ext xmlns:c16="http://schemas.microsoft.com/office/drawing/2014/chart" uri="{C3380CC4-5D6E-409C-BE32-E72D297353CC}">
              <c16:uniqueId val="{00000000-0B94-4987-9F8E-3A6E6D6CB94C}"/>
            </c:ext>
          </c:extLst>
        </c:ser>
        <c:ser>
          <c:idx val="1"/>
          <c:order val="1"/>
          <c:tx>
            <c:strRef>
              <c:f>'STI prevalence_FSW'!$C$2</c:f>
              <c:strCache>
                <c:ptCount val="1"/>
                <c:pt idx="0">
                  <c:v>Lae</c:v>
                </c:pt>
              </c:strCache>
            </c:strRef>
          </c:tx>
          <c:spPr>
            <a:solidFill>
              <a:srgbClr val="F26B73"/>
            </a:solidFill>
            <a:ln>
              <a:noFill/>
            </a:ln>
            <a:effectLst/>
          </c:spPr>
          <c:invertIfNegative val="0"/>
          <c:dLbls>
            <c:spPr>
              <a:noFill/>
              <a:ln>
                <a:noFill/>
              </a:ln>
              <a:effectLst/>
            </c:spPr>
            <c:txPr>
              <a:bodyPr rot="0" vert="horz"/>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'STI prevalence_FSW'!$A$3:$A$9</c:f>
              <c:strCache>
                <c:ptCount val="7"/>
                <c:pt idx="0">
                  <c:v>Chlamydia - Anorectal</c:v>
                </c:pt>
                <c:pt idx="1">
                  <c:v>Chlamydia - Urogenital</c:v>
                </c:pt>
                <c:pt idx="2">
                  <c:v>Gonorrhoea - Anorectal</c:v>
                </c:pt>
                <c:pt idx="3">
                  <c:v>Gonorrhoea - Urogenital</c:v>
                </c:pt>
                <c:pt idx="4">
                  <c:v>Syphiis- Ever infected</c:v>
                </c:pt>
                <c:pt idx="5">
                  <c:v>Active syphilis</c:v>
                </c:pt>
                <c:pt idx="6">
                  <c:v>Hepatitis B virus</c:v>
                </c:pt>
              </c:strCache>
            </c:strRef>
          </c:cat>
          <c:val>
            <c:numRef>
              <c:f>'STI prevalence_FSW'!$C$3:$C$9</c:f>
              <c:numCache>
                <c:formatCode>General</c:formatCode>
                <c:ptCount val="7"/>
                <c:pt idx="0">
                  <c:v>32.1</c:v>
                </c:pt>
                <c:pt idx="1">
                  <c:v>35.299999999999997</c:v>
                </c:pt>
                <c:pt idx="2">
                  <c:v>22.6</c:v>
                </c:pt>
                <c:pt idx="3">
                  <c:v>21.5</c:v>
                </c:pt>
                <c:pt idx="4">
                  <c:v>19.7</c:v>
                </c:pt>
                <c:pt idx="5">
                  <c:v>6.9</c:v>
                </c:pt>
                <c:pt idx="6">
                  <c:v>10.7</c:v>
                </c:pt>
              </c:numCache>
            </c:numRef>
          </c:val>
          <c:extLst>
            <c:ext xmlns:c16="http://schemas.microsoft.com/office/drawing/2014/chart" uri="{C3380CC4-5D6E-409C-BE32-E72D297353CC}">
              <c16:uniqueId val="{00000001-0B94-4987-9F8E-3A6E6D6CB94C}"/>
            </c:ext>
          </c:extLst>
        </c:ser>
        <c:ser>
          <c:idx val="2"/>
          <c:order val="2"/>
          <c:tx>
            <c:strRef>
              <c:f>'STI prevalence_FSW'!$D$2</c:f>
              <c:strCache>
                <c:ptCount val="1"/>
                <c:pt idx="0">
                  <c:v>Mt Hagen</c:v>
                </c:pt>
              </c:strCache>
            </c:strRef>
          </c:tx>
          <c:spPr>
            <a:solidFill>
              <a:srgbClr val="63CDF5"/>
            </a:solidFill>
            <a:ln>
              <a:noFill/>
            </a:ln>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'STI prevalence_FSW'!$A$3:$A$9</c:f>
              <c:strCache>
                <c:ptCount val="7"/>
                <c:pt idx="0">
                  <c:v>Chlamydia - Anorectal</c:v>
                </c:pt>
                <c:pt idx="1">
                  <c:v>Chlamydia - Urogenital</c:v>
                </c:pt>
                <c:pt idx="2">
                  <c:v>Gonorrhoea - Anorectal</c:v>
                </c:pt>
                <c:pt idx="3">
                  <c:v>Gonorrhoea - Urogenital</c:v>
                </c:pt>
                <c:pt idx="4">
                  <c:v>Syphiis- Ever infected</c:v>
                </c:pt>
                <c:pt idx="5">
                  <c:v>Active syphilis</c:v>
                </c:pt>
                <c:pt idx="6">
                  <c:v>Hepatitis B virus</c:v>
                </c:pt>
              </c:strCache>
            </c:strRef>
          </c:cat>
          <c:val>
            <c:numRef>
              <c:f>'STI prevalence_FSW'!$D$3:$D$9</c:f>
              <c:numCache>
                <c:formatCode>General</c:formatCode>
                <c:ptCount val="7"/>
                <c:pt idx="0">
                  <c:v>32</c:v>
                </c:pt>
                <c:pt idx="1">
                  <c:v>32.5</c:v>
                </c:pt>
                <c:pt idx="2">
                  <c:v>15.1</c:v>
                </c:pt>
                <c:pt idx="3">
                  <c:v>15.4</c:v>
                </c:pt>
                <c:pt idx="4">
                  <c:v>10.9</c:v>
                </c:pt>
                <c:pt idx="5">
                  <c:v>3</c:v>
                </c:pt>
                <c:pt idx="6">
                  <c:v>10.8</c:v>
                </c:pt>
              </c:numCache>
            </c:numRef>
          </c:val>
          <c:extLst>
            <c:ext xmlns:c16="http://schemas.microsoft.com/office/drawing/2014/chart" uri="{C3380CC4-5D6E-409C-BE32-E72D297353CC}">
              <c16:uniqueId val="{00000002-0B94-4987-9F8E-3A6E6D6CB94C}"/>
            </c:ext>
          </c:extLst>
        </c:ser>
        <c:dLbls>
          <c:showLegendKey val="0"/>
          <c:showVal val="0"/>
          <c:showCatName val="0"/>
          <c:showSerName val="0"/>
          <c:showPercent val="0"/>
          <c:showBubbleSize val="0"/>
        </c:dLbls>
        <c:gapWidth val="219"/>
        <c:axId val="134883200"/>
        <c:axId val="134884736"/>
      </c:barChart>
      <c:catAx>
        <c:axId val="134883200"/>
        <c:scaling>
          <c:orientation val="maxMin"/>
        </c:scaling>
        <c:delete val="0"/>
        <c:axPos val="l"/>
        <c:numFmt formatCode="General" sourceLinked="1"/>
        <c:majorTickMark val="out"/>
        <c:minorTickMark val="none"/>
        <c:tickLblPos val="nextTo"/>
        <c:spPr>
          <a:noFill/>
          <a:ln w="25400" cap="flat" cmpd="sng" algn="ctr">
            <a:solidFill>
              <a:schemeClr val="tx1">
                <a:lumMod val="50000"/>
                <a:lumOff val="50000"/>
              </a:schemeClr>
            </a:solidFill>
            <a:round/>
          </a:ln>
          <a:effectLst/>
        </c:spPr>
        <c:txPr>
          <a:bodyPr rot="-60000000" vert="horz"/>
          <a:lstStyle/>
          <a:p>
            <a:pPr>
              <a:defRPr/>
            </a:pPr>
            <a:endParaRPr lang="en-US"/>
          </a:p>
        </c:txPr>
        <c:crossAx val="134884736"/>
        <c:crosses val="autoZero"/>
        <c:auto val="1"/>
        <c:lblAlgn val="ctr"/>
        <c:lblOffset val="100"/>
        <c:noMultiLvlLbl val="0"/>
      </c:catAx>
      <c:valAx>
        <c:axId val="134884736"/>
        <c:scaling>
          <c:orientation val="minMax"/>
        </c:scaling>
        <c:delete val="0"/>
        <c:axPos val="t"/>
        <c:majorGridlines>
          <c:spPr>
            <a:ln w="9525" cap="flat" cmpd="sng" algn="ctr">
              <a:solidFill>
                <a:schemeClr val="bg1">
                  <a:lumMod val="75000"/>
                </a:schemeClr>
              </a:solidFill>
              <a:prstDash val="dashDot"/>
              <a:round/>
            </a:ln>
            <a:effectLst/>
          </c:spPr>
        </c:majorGridlines>
        <c:title>
          <c:tx>
            <c:rich>
              <a:bodyPr/>
              <a:lstStyle/>
              <a:p>
                <a:pPr>
                  <a:defRPr/>
                </a:pPr>
                <a:r>
                  <a:rPr lang="en-US"/>
                  <a:t>%</a:t>
                </a:r>
              </a:p>
            </c:rich>
          </c:tx>
          <c:layout>
            <c:manualLayout>
              <c:xMode val="edge"/>
              <c:yMode val="edge"/>
              <c:x val="0.9705868717344911"/>
              <c:y val="1.5765514678558155E-2"/>
            </c:manualLayout>
          </c:layout>
          <c:overlay val="0"/>
        </c:title>
        <c:numFmt formatCode="General" sourceLinked="1"/>
        <c:majorTickMark val="out"/>
        <c:minorTickMark val="none"/>
        <c:tickLblPos val="nextTo"/>
        <c:spPr>
          <a:noFill/>
          <a:ln w="25400">
            <a:solidFill>
              <a:schemeClr val="tx1">
                <a:lumMod val="50000"/>
                <a:lumOff val="50000"/>
              </a:schemeClr>
            </a:solidFill>
          </a:ln>
          <a:effectLst/>
        </c:spPr>
        <c:txPr>
          <a:bodyPr rot="-60000000" vert="horz"/>
          <a:lstStyle/>
          <a:p>
            <a:pPr>
              <a:defRPr/>
            </a:pPr>
            <a:endParaRPr lang="en-US"/>
          </a:p>
        </c:txPr>
        <c:crossAx val="134883200"/>
        <c:crosses val="autoZero"/>
        <c:crossBetween val="between"/>
      </c:valAx>
      <c:spPr>
        <a:noFill/>
        <a:ln>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226918762595517"/>
          <c:y val="0.12653775686982677"/>
          <c:w val="0.88760306169924952"/>
          <c:h val="0.6520108515773978"/>
        </c:manualLayout>
      </c:layout>
      <c:barChart>
        <c:barDir val="col"/>
        <c:grouping val="clustered"/>
        <c:varyColors val="0"/>
        <c:ser>
          <c:idx val="0"/>
          <c:order val="0"/>
          <c:tx>
            <c:strRef>
              <c:f>'Condom use KP'!$A$4</c:f>
              <c:strCache>
                <c:ptCount val="1"/>
                <c:pt idx="0">
                  <c:v>FSW</c:v>
                </c:pt>
              </c:strCache>
            </c:strRef>
          </c:tx>
          <c:spPr>
            <a:solidFill>
              <a:srgbClr val="00A99A"/>
            </a:solidFill>
            <a:ln w="38100">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'Condom use KP'!$B$3:$D$3</c:f>
              <c:numCache>
                <c:formatCode>General</c:formatCode>
                <c:ptCount val="3"/>
                <c:pt idx="0">
                  <c:v>2009</c:v>
                </c:pt>
                <c:pt idx="1">
                  <c:v>2010</c:v>
                </c:pt>
                <c:pt idx="2">
                  <c:v>2016</c:v>
                </c:pt>
              </c:numCache>
            </c:numRef>
          </c:cat>
          <c:val>
            <c:numRef>
              <c:f>'Condom use KP'!$B$4:$D$4</c:f>
              <c:numCache>
                <c:formatCode>0</c:formatCode>
                <c:ptCount val="3"/>
                <c:pt idx="0">
                  <c:v>53</c:v>
                </c:pt>
                <c:pt idx="1">
                  <c:v>80</c:v>
                </c:pt>
                <c:pt idx="2" formatCode="General">
                  <c:v>50</c:v>
                </c:pt>
              </c:numCache>
            </c:numRef>
          </c:val>
          <c:extLst>
            <c:ext xmlns:c16="http://schemas.microsoft.com/office/drawing/2014/chart" uri="{C3380CC4-5D6E-409C-BE32-E72D297353CC}">
              <c16:uniqueId val="{00000000-5FBC-4C25-9315-7A608CF4EF24}"/>
            </c:ext>
          </c:extLst>
        </c:ser>
        <c:ser>
          <c:idx val="1"/>
          <c:order val="1"/>
          <c:tx>
            <c:strRef>
              <c:f>'Condom use KP'!$A$5</c:f>
              <c:strCache>
                <c:ptCount val="1"/>
                <c:pt idx="0">
                  <c:v>MSM</c:v>
                </c:pt>
              </c:strCache>
            </c:strRef>
          </c:tx>
          <c:spPr>
            <a:solidFill>
              <a:srgbClr val="F15B40"/>
            </a:solidFill>
            <a:ln w="38100">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'Condom use KP'!$B$3:$D$3</c:f>
              <c:numCache>
                <c:formatCode>General</c:formatCode>
                <c:ptCount val="3"/>
                <c:pt idx="0">
                  <c:v>2009</c:v>
                </c:pt>
                <c:pt idx="1">
                  <c:v>2010</c:v>
                </c:pt>
                <c:pt idx="2">
                  <c:v>2016</c:v>
                </c:pt>
              </c:numCache>
            </c:numRef>
          </c:cat>
          <c:val>
            <c:numRef>
              <c:f>'Condom use KP'!$B$5:$D$5</c:f>
              <c:numCache>
                <c:formatCode>0</c:formatCode>
                <c:ptCount val="3"/>
                <c:pt idx="0">
                  <c:v>51</c:v>
                </c:pt>
                <c:pt idx="1">
                  <c:v>63</c:v>
                </c:pt>
                <c:pt idx="2" formatCode="General">
                  <c:v>30</c:v>
                </c:pt>
              </c:numCache>
            </c:numRef>
          </c:val>
          <c:extLst>
            <c:ext xmlns:c16="http://schemas.microsoft.com/office/drawing/2014/chart" uri="{C3380CC4-5D6E-409C-BE32-E72D297353CC}">
              <c16:uniqueId val="{00000001-5FBC-4C25-9315-7A608CF4EF24}"/>
            </c:ext>
          </c:extLst>
        </c:ser>
        <c:ser>
          <c:idx val="2"/>
          <c:order val="2"/>
          <c:tx>
            <c:strRef>
              <c:f>'Condom use KP'!$A$6</c:f>
              <c:strCache>
                <c:ptCount val="1"/>
                <c:pt idx="0">
                  <c:v>Male sex workers</c:v>
                </c:pt>
              </c:strCache>
            </c:strRef>
          </c:tx>
          <c:spPr>
            <a:solidFill>
              <a:srgbClr val="CDC884"/>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'Condom use KP'!$B$3:$D$3</c:f>
              <c:numCache>
                <c:formatCode>General</c:formatCode>
                <c:ptCount val="3"/>
                <c:pt idx="0">
                  <c:v>2009</c:v>
                </c:pt>
                <c:pt idx="1">
                  <c:v>2010</c:v>
                </c:pt>
                <c:pt idx="2">
                  <c:v>2016</c:v>
                </c:pt>
              </c:numCache>
            </c:numRef>
          </c:cat>
          <c:val>
            <c:numRef>
              <c:f>'Condom use KP'!$B$6:$C$6</c:f>
              <c:numCache>
                <c:formatCode>General</c:formatCode>
                <c:ptCount val="2"/>
                <c:pt idx="0">
                  <c:v>42</c:v>
                </c:pt>
                <c:pt idx="1">
                  <c:v>76.19</c:v>
                </c:pt>
              </c:numCache>
            </c:numRef>
          </c:val>
          <c:extLst>
            <c:ext xmlns:c16="http://schemas.microsoft.com/office/drawing/2014/chart" uri="{C3380CC4-5D6E-409C-BE32-E72D297353CC}">
              <c16:uniqueId val="{00000002-5FBC-4C25-9315-7A608CF4EF24}"/>
            </c:ext>
          </c:extLst>
        </c:ser>
        <c:dLbls>
          <c:showLegendKey val="0"/>
          <c:showVal val="0"/>
          <c:showCatName val="0"/>
          <c:showSerName val="0"/>
          <c:showPercent val="0"/>
          <c:showBubbleSize val="0"/>
        </c:dLbls>
        <c:gapWidth val="150"/>
        <c:axId val="135602944"/>
        <c:axId val="135604480"/>
      </c:barChart>
      <c:scatterChart>
        <c:scatterStyle val="lineMarker"/>
        <c:varyColors val="0"/>
        <c:ser>
          <c:idx val="3"/>
          <c:order val="3"/>
          <c:tx>
            <c:strRef>
              <c:f>'Condom use KP'!$J$3</c:f>
              <c:strCache>
                <c:ptCount val="1"/>
                <c:pt idx="0">
                  <c:v>targt</c:v>
                </c:pt>
              </c:strCache>
            </c:strRef>
          </c:tx>
          <c:spPr>
            <a:ln w="22225">
              <a:solidFill>
                <a:srgbClr val="E31837"/>
              </a:solidFill>
              <a:prstDash val="dash"/>
            </a:ln>
          </c:spPr>
          <c:marker>
            <c:symbol val="none"/>
          </c:marker>
          <c:xVal>
            <c:numRef>
              <c:f>'Condom use KP'!$I$4:$I$5</c:f>
              <c:numCache>
                <c:formatCode>General</c:formatCode>
                <c:ptCount val="2"/>
                <c:pt idx="0">
                  <c:v>0</c:v>
                </c:pt>
                <c:pt idx="1">
                  <c:v>1</c:v>
                </c:pt>
              </c:numCache>
            </c:numRef>
          </c:xVal>
          <c:yVal>
            <c:numRef>
              <c:f>'Condom use KP'!$J$4:$J$5</c:f>
              <c:numCache>
                <c:formatCode>General</c:formatCode>
                <c:ptCount val="2"/>
                <c:pt idx="0">
                  <c:v>95</c:v>
                </c:pt>
                <c:pt idx="1">
                  <c:v>95</c:v>
                </c:pt>
              </c:numCache>
            </c:numRef>
          </c:yVal>
          <c:smooth val="0"/>
          <c:extLst>
            <c:ext xmlns:c16="http://schemas.microsoft.com/office/drawing/2014/chart" uri="{C3380CC4-5D6E-409C-BE32-E72D297353CC}">
              <c16:uniqueId val="{00000003-5FBC-4C25-9315-7A608CF4EF24}"/>
            </c:ext>
          </c:extLst>
        </c:ser>
        <c:dLbls>
          <c:showLegendKey val="0"/>
          <c:showVal val="0"/>
          <c:showCatName val="0"/>
          <c:showSerName val="0"/>
          <c:showPercent val="0"/>
          <c:showBubbleSize val="0"/>
        </c:dLbls>
        <c:axId val="135616384"/>
        <c:axId val="135614848"/>
      </c:scatterChart>
      <c:catAx>
        <c:axId val="135602944"/>
        <c:scaling>
          <c:orientation val="minMax"/>
        </c:scaling>
        <c:delete val="0"/>
        <c:axPos val="b"/>
        <c:numFmt formatCode="General" sourceLinked="1"/>
        <c:majorTickMark val="out"/>
        <c:minorTickMark val="none"/>
        <c:tickLblPos val="nextTo"/>
        <c:crossAx val="135604480"/>
        <c:crosses val="autoZero"/>
        <c:auto val="1"/>
        <c:lblAlgn val="ctr"/>
        <c:lblOffset val="100"/>
        <c:noMultiLvlLbl val="0"/>
      </c:catAx>
      <c:valAx>
        <c:axId val="135604480"/>
        <c:scaling>
          <c:orientation val="minMax"/>
          <c:max val="100"/>
        </c:scaling>
        <c:delete val="0"/>
        <c:axPos val="l"/>
        <c:title>
          <c:tx>
            <c:rich>
              <a:bodyPr rot="0" vert="horz"/>
              <a:lstStyle/>
              <a:p>
                <a:pPr>
                  <a:defRPr/>
                </a:pPr>
                <a:r>
                  <a:rPr lang="en-US"/>
                  <a:t>%</a:t>
                </a:r>
              </a:p>
            </c:rich>
          </c:tx>
          <c:layout>
            <c:manualLayout>
              <c:xMode val="edge"/>
              <c:yMode val="edge"/>
              <c:x val="7.8117820618602105E-2"/>
              <c:y val="9.4088965357089022E-2"/>
            </c:manualLayout>
          </c:layout>
          <c:overlay val="0"/>
        </c:title>
        <c:numFmt formatCode="0" sourceLinked="1"/>
        <c:majorTickMark val="out"/>
        <c:minorTickMark val="none"/>
        <c:tickLblPos val="nextTo"/>
        <c:crossAx val="135602944"/>
        <c:crosses val="autoZero"/>
        <c:crossBetween val="between"/>
        <c:majorUnit val="10"/>
      </c:valAx>
      <c:valAx>
        <c:axId val="135614848"/>
        <c:scaling>
          <c:orientation val="minMax"/>
          <c:max val="100"/>
          <c:min val="0"/>
        </c:scaling>
        <c:delete val="1"/>
        <c:axPos val="r"/>
        <c:numFmt formatCode="General" sourceLinked="1"/>
        <c:majorTickMark val="out"/>
        <c:minorTickMark val="none"/>
        <c:tickLblPos val="nextTo"/>
        <c:crossAx val="135616384"/>
        <c:crosses val="max"/>
        <c:crossBetween val="midCat"/>
        <c:majorUnit val="10"/>
      </c:valAx>
      <c:valAx>
        <c:axId val="135616384"/>
        <c:scaling>
          <c:orientation val="minMax"/>
          <c:max val="1"/>
          <c:min val="0"/>
        </c:scaling>
        <c:delete val="1"/>
        <c:axPos val="t"/>
        <c:numFmt formatCode="General" sourceLinked="1"/>
        <c:majorTickMark val="out"/>
        <c:minorTickMark val="none"/>
        <c:tickLblPos val="nextTo"/>
        <c:crossAx val="135614848"/>
        <c:crosses val="max"/>
        <c:crossBetween val="midCat"/>
      </c:valAx>
    </c:plotArea>
    <c:legend>
      <c:legendPos val="t"/>
      <c:legendEntry>
        <c:idx val="3"/>
        <c:delete val="1"/>
      </c:legendEntry>
      <c:layout>
        <c:manualLayout>
          <c:xMode val="edge"/>
          <c:yMode val="edge"/>
          <c:x val="0.31225771942465425"/>
          <c:y val="7.6190457145242557E-2"/>
          <c:w val="0.41610582787236461"/>
          <c:h val="6.8201957704797478E-2"/>
        </c:manualLayout>
      </c:layout>
      <c:overlay val="0"/>
    </c:legend>
    <c:plotVisOnly val="1"/>
    <c:dispBlanksAs val="span"/>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'MSM condom use'!$L$6</c:f>
          <c:strCache>
            <c:ptCount val="1"/>
          </c:strCache>
        </c:strRef>
      </c:tx>
      <c:overlay val="0"/>
      <c:spPr>
        <a:noFill/>
        <a:ln>
          <a:noFill/>
        </a:ln>
        <a:effectLst/>
      </c:spPr>
      <c:txPr>
        <a:bodyPr rot="0" spcFirstLastPara="1" vertOverflow="ellipsis" vert="horz" wrap="square" anchor="ctr" anchorCtr="1"/>
        <a:lstStyle/>
        <a:p>
          <a:pPr>
            <a:defRPr sz="168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0432402317634824"/>
          <c:y val="5.9281045751633989E-2"/>
          <c:w val="0.87838037933937507"/>
          <c:h val="0.5869160104986878"/>
        </c:manualLayout>
      </c:layout>
      <c:barChart>
        <c:barDir val="col"/>
        <c:grouping val="clustered"/>
        <c:varyColors val="0"/>
        <c:ser>
          <c:idx val="0"/>
          <c:order val="0"/>
          <c:tx>
            <c:strRef>
              <c:f>'MSM condom use'!$D$6</c:f>
              <c:strCache>
                <c:ptCount val="1"/>
                <c:pt idx="0">
                  <c:v>Port Moresby</c:v>
                </c:pt>
              </c:strCache>
            </c:strRef>
          </c:tx>
          <c:spPr>
            <a:solidFill>
              <a:srgbClr val="CDC884"/>
            </a:solidFill>
            <a:ln>
              <a:solidFill>
                <a:srgbClr val="CDC884"/>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'MSM condom use'!$E$4:$H$5</c:f>
              <c:multiLvlStrCache>
                <c:ptCount val="4"/>
                <c:lvl>
                  <c:pt idx="0">
                    <c:v>with main male partner</c:v>
                  </c:pt>
                  <c:pt idx="1">
                    <c:v>with casual male partner</c:v>
                  </c:pt>
                  <c:pt idx="2">
                    <c:v>with main male partner</c:v>
                  </c:pt>
                  <c:pt idx="3">
                    <c:v>with casual male partner</c:v>
                  </c:pt>
                </c:lvl>
                <c:lvl>
                  <c:pt idx="0">
                    <c:v>condom use at last sex</c:v>
                  </c:pt>
                  <c:pt idx="2">
                    <c:v>Consistent condom use</c:v>
                  </c:pt>
                </c:lvl>
              </c:multiLvlStrCache>
            </c:multiLvlStrRef>
          </c:cat>
          <c:val>
            <c:numRef>
              <c:f>'MSM condom use'!$E$6:$H$6</c:f>
              <c:numCache>
                <c:formatCode>0</c:formatCode>
                <c:ptCount val="4"/>
                <c:pt idx="0">
                  <c:v>31.3</c:v>
                </c:pt>
                <c:pt idx="1">
                  <c:v>30.4</c:v>
                </c:pt>
                <c:pt idx="2">
                  <c:v>20.399999999999999</c:v>
                </c:pt>
                <c:pt idx="3">
                  <c:v>33.200000000000003</c:v>
                </c:pt>
              </c:numCache>
            </c:numRef>
          </c:val>
          <c:extLst>
            <c:ext xmlns:c16="http://schemas.microsoft.com/office/drawing/2014/chart" uri="{C3380CC4-5D6E-409C-BE32-E72D297353CC}">
              <c16:uniqueId val="{00000000-2D35-4B0E-BAC5-765509C4FB2D}"/>
            </c:ext>
          </c:extLst>
        </c:ser>
        <c:ser>
          <c:idx val="1"/>
          <c:order val="1"/>
          <c:tx>
            <c:strRef>
              <c:f>'MSM condom use'!$D$7</c:f>
              <c:strCache>
                <c:ptCount val="1"/>
                <c:pt idx="0">
                  <c:v>Lae</c:v>
                </c:pt>
              </c:strCache>
            </c:strRef>
          </c:tx>
          <c:spPr>
            <a:solidFill>
              <a:srgbClr val="F26B73"/>
            </a:solidFill>
            <a:ln>
              <a:solidFill>
                <a:srgbClr val="F26B73"/>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'MSM condom use'!$E$4:$H$5</c:f>
              <c:multiLvlStrCache>
                <c:ptCount val="4"/>
                <c:lvl>
                  <c:pt idx="0">
                    <c:v>with main male partner</c:v>
                  </c:pt>
                  <c:pt idx="1">
                    <c:v>with casual male partner</c:v>
                  </c:pt>
                  <c:pt idx="2">
                    <c:v>with main male partner</c:v>
                  </c:pt>
                  <c:pt idx="3">
                    <c:v>with casual male partner</c:v>
                  </c:pt>
                </c:lvl>
                <c:lvl>
                  <c:pt idx="0">
                    <c:v>condom use at last sex</c:v>
                  </c:pt>
                  <c:pt idx="2">
                    <c:v>Consistent condom use</c:v>
                  </c:pt>
                </c:lvl>
              </c:multiLvlStrCache>
            </c:multiLvlStrRef>
          </c:cat>
          <c:val>
            <c:numRef>
              <c:f>'MSM condom use'!$E$7:$H$7</c:f>
              <c:numCache>
                <c:formatCode>0</c:formatCode>
                <c:ptCount val="4"/>
                <c:pt idx="0">
                  <c:v>35.5</c:v>
                </c:pt>
                <c:pt idx="1">
                  <c:v>41.5</c:v>
                </c:pt>
                <c:pt idx="2">
                  <c:v>16.8</c:v>
                </c:pt>
                <c:pt idx="3">
                  <c:v>24.6</c:v>
                </c:pt>
              </c:numCache>
            </c:numRef>
          </c:val>
          <c:extLst>
            <c:ext xmlns:c16="http://schemas.microsoft.com/office/drawing/2014/chart" uri="{C3380CC4-5D6E-409C-BE32-E72D297353CC}">
              <c16:uniqueId val="{00000001-2D35-4B0E-BAC5-765509C4FB2D}"/>
            </c:ext>
          </c:extLst>
        </c:ser>
        <c:dLbls>
          <c:showLegendKey val="0"/>
          <c:showVal val="0"/>
          <c:showCatName val="0"/>
          <c:showSerName val="0"/>
          <c:showPercent val="0"/>
          <c:showBubbleSize val="0"/>
        </c:dLbls>
        <c:gapWidth val="219"/>
        <c:axId val="136045312"/>
        <c:axId val="136046848"/>
      </c:barChart>
      <c:scatterChart>
        <c:scatterStyle val="smoothMarker"/>
        <c:varyColors val="0"/>
        <c:ser>
          <c:idx val="2"/>
          <c:order val="2"/>
          <c:tx>
            <c:strRef>
              <c:f>'MSM condom use'!$B$5</c:f>
              <c:strCache>
                <c:ptCount val="1"/>
                <c:pt idx="0">
                  <c:v>targt</c:v>
                </c:pt>
              </c:strCache>
            </c:strRef>
          </c:tx>
          <c:spPr>
            <a:ln w="25400">
              <a:solidFill>
                <a:srgbClr val="E31837"/>
              </a:solidFill>
              <a:prstDash val="dash"/>
            </a:ln>
          </c:spPr>
          <c:marker>
            <c:symbol val="none"/>
          </c:marker>
          <c:xVal>
            <c:numRef>
              <c:f>'MSM condom use'!$A$6:$A$7</c:f>
              <c:numCache>
                <c:formatCode>General</c:formatCode>
                <c:ptCount val="2"/>
                <c:pt idx="0">
                  <c:v>0</c:v>
                </c:pt>
                <c:pt idx="1">
                  <c:v>1</c:v>
                </c:pt>
              </c:numCache>
            </c:numRef>
          </c:xVal>
          <c:yVal>
            <c:numRef>
              <c:f>'MSM condom use'!$B$6:$B$7</c:f>
              <c:numCache>
                <c:formatCode>General</c:formatCode>
                <c:ptCount val="2"/>
                <c:pt idx="0">
                  <c:v>95</c:v>
                </c:pt>
                <c:pt idx="1">
                  <c:v>95</c:v>
                </c:pt>
              </c:numCache>
            </c:numRef>
          </c:yVal>
          <c:smooth val="1"/>
          <c:extLst>
            <c:ext xmlns:c16="http://schemas.microsoft.com/office/drawing/2014/chart" uri="{C3380CC4-5D6E-409C-BE32-E72D297353CC}">
              <c16:uniqueId val="{00000002-2D35-4B0E-BAC5-765509C4FB2D}"/>
            </c:ext>
          </c:extLst>
        </c:ser>
        <c:dLbls>
          <c:showLegendKey val="0"/>
          <c:showVal val="0"/>
          <c:showCatName val="0"/>
          <c:showSerName val="0"/>
          <c:showPercent val="0"/>
          <c:showBubbleSize val="0"/>
        </c:dLbls>
        <c:axId val="136050560"/>
        <c:axId val="136049024"/>
      </c:scatterChart>
      <c:catAx>
        <c:axId val="136045312"/>
        <c:scaling>
          <c:orientation val="minMax"/>
        </c:scaling>
        <c:delete val="0"/>
        <c:axPos val="b"/>
        <c:numFmt formatCode="General" sourceLinked="1"/>
        <c:majorTickMark val="out"/>
        <c:minorTickMark val="none"/>
        <c:tickLblPos val="nextTo"/>
        <c:spPr>
          <a:noFill/>
          <a:ln w="25400" cap="flat" cmpd="sng" algn="ctr">
            <a:solidFill>
              <a:schemeClr val="tx1">
                <a:lumMod val="50000"/>
                <a:lumOff val="50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6046848"/>
        <c:crosses val="autoZero"/>
        <c:auto val="1"/>
        <c:lblAlgn val="ctr"/>
        <c:lblOffset val="100"/>
        <c:noMultiLvlLbl val="0"/>
      </c:catAx>
      <c:valAx>
        <c:axId val="136046848"/>
        <c:scaling>
          <c:orientation val="minMax"/>
          <c:max val="100"/>
          <c:min val="0"/>
        </c:scaling>
        <c:delete val="0"/>
        <c:axPos val="l"/>
        <c:title>
          <c:tx>
            <c:rich>
              <a:bodyPr rot="0" vert="horz"/>
              <a:lstStyle/>
              <a:p>
                <a:pPr>
                  <a:defRPr/>
                </a:pPr>
                <a:r>
                  <a:rPr lang="en-US"/>
                  <a:t>%</a:t>
                </a:r>
              </a:p>
            </c:rich>
          </c:tx>
          <c:layout>
            <c:manualLayout>
              <c:xMode val="edge"/>
              <c:yMode val="edge"/>
              <c:x val="1.9059575100282278E-2"/>
              <c:y val="2.1713499047913129E-2"/>
            </c:manualLayout>
          </c:layout>
          <c:overlay val="0"/>
        </c:title>
        <c:numFmt formatCode="0" sourceLinked="1"/>
        <c:majorTickMark val="out"/>
        <c:minorTickMark val="none"/>
        <c:tickLblPos val="nextTo"/>
        <c:spPr>
          <a:noFill/>
          <a:ln w="25400">
            <a:solidFill>
              <a:schemeClr val="tx1">
                <a:lumMod val="50000"/>
                <a:lumOff val="50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6045312"/>
        <c:crosses val="autoZero"/>
        <c:crossBetween val="between"/>
        <c:majorUnit val="10"/>
      </c:valAx>
      <c:valAx>
        <c:axId val="136049024"/>
        <c:scaling>
          <c:orientation val="minMax"/>
        </c:scaling>
        <c:delete val="1"/>
        <c:axPos val="r"/>
        <c:numFmt formatCode="General" sourceLinked="1"/>
        <c:majorTickMark val="out"/>
        <c:minorTickMark val="none"/>
        <c:tickLblPos val="nextTo"/>
        <c:crossAx val="136050560"/>
        <c:crosses val="max"/>
        <c:crossBetween val="midCat"/>
      </c:valAx>
      <c:valAx>
        <c:axId val="136050560"/>
        <c:scaling>
          <c:orientation val="minMax"/>
          <c:max val="1"/>
          <c:min val="0"/>
        </c:scaling>
        <c:delete val="1"/>
        <c:axPos val="t"/>
        <c:numFmt formatCode="General" sourceLinked="1"/>
        <c:majorTickMark val="out"/>
        <c:minorTickMark val="none"/>
        <c:tickLblPos val="nextTo"/>
        <c:crossAx val="136049024"/>
        <c:crosses val="max"/>
        <c:crossBetween val="midCat"/>
        <c:majorUnit val="0.5"/>
      </c:valAx>
      <c:spPr>
        <a:noFill/>
        <a:ln>
          <a:noFill/>
        </a:ln>
        <a:effectLst/>
      </c:spPr>
    </c:plotArea>
    <c:legend>
      <c:legendPos val="b"/>
      <c:legendEntry>
        <c:idx val="2"/>
        <c:delete val="1"/>
      </c:legendEntry>
      <c:layout>
        <c:manualLayout>
          <c:xMode val="edge"/>
          <c:yMode val="edge"/>
          <c:x val="0.36629500321893727"/>
          <c:y val="0.91018424167567291"/>
          <c:w val="0.35074332689545878"/>
          <c:h val="7.0207915187072201E-2"/>
        </c:manualLayout>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93277923592885"/>
          <c:y val="6.3616032370953632E-2"/>
          <c:w val="0.87080587148828614"/>
          <c:h val="0.6641661198600175"/>
        </c:manualLayout>
      </c:layout>
      <c:barChart>
        <c:barDir val="col"/>
        <c:grouping val="clustered"/>
        <c:varyColors val="0"/>
        <c:ser>
          <c:idx val="0"/>
          <c:order val="0"/>
          <c:tx>
            <c:strRef>
              <c:f>'FSW condom use last sex'!$B$5</c:f>
              <c:strCache>
                <c:ptCount val="1"/>
                <c:pt idx="0">
                  <c:v>Port Moresby</c:v>
                </c:pt>
              </c:strCache>
            </c:strRef>
          </c:tx>
          <c:spPr>
            <a:solidFill>
              <a:srgbClr val="CDC884"/>
            </a:solidFill>
            <a:ln>
              <a:solidFill>
                <a:srgbClr val="CDC884"/>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'FSW condom use last sex'!$C$4:$F$4</c:f>
              <c:strCache>
                <c:ptCount val="4"/>
                <c:pt idx="0">
                  <c:v>with casual male partner</c:v>
                </c:pt>
                <c:pt idx="1">
                  <c:v>with non-paying regular partner</c:v>
                </c:pt>
                <c:pt idx="2">
                  <c:v>with one-time client *</c:v>
                </c:pt>
                <c:pt idx="3">
                  <c:v>with regular client *</c:v>
                </c:pt>
              </c:strCache>
            </c:strRef>
          </c:cat>
          <c:val>
            <c:numRef>
              <c:f>'FSW condom use last sex'!$C$5:$F$5</c:f>
              <c:numCache>
                <c:formatCode>0</c:formatCode>
                <c:ptCount val="4"/>
                <c:pt idx="0">
                  <c:v>39.4</c:v>
                </c:pt>
                <c:pt idx="1">
                  <c:v>13.6</c:v>
                </c:pt>
                <c:pt idx="2">
                  <c:v>58.6</c:v>
                </c:pt>
                <c:pt idx="3">
                  <c:v>50.4</c:v>
                </c:pt>
              </c:numCache>
            </c:numRef>
          </c:val>
          <c:extLst>
            <c:ext xmlns:c16="http://schemas.microsoft.com/office/drawing/2014/chart" uri="{C3380CC4-5D6E-409C-BE32-E72D297353CC}">
              <c16:uniqueId val="{00000000-AA74-41D9-BA8D-A510AD51E8E5}"/>
            </c:ext>
          </c:extLst>
        </c:ser>
        <c:ser>
          <c:idx val="1"/>
          <c:order val="1"/>
          <c:tx>
            <c:strRef>
              <c:f>'FSW condom use last sex'!$B$6</c:f>
              <c:strCache>
                <c:ptCount val="1"/>
                <c:pt idx="0">
                  <c:v>Lae</c:v>
                </c:pt>
              </c:strCache>
            </c:strRef>
          </c:tx>
          <c:spPr>
            <a:solidFill>
              <a:srgbClr val="F26B73"/>
            </a:solidFill>
            <a:ln>
              <a:solidFill>
                <a:srgbClr val="F26B73"/>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'FSW condom use last sex'!$C$4:$F$4</c:f>
              <c:strCache>
                <c:ptCount val="4"/>
                <c:pt idx="0">
                  <c:v>with casual male partner</c:v>
                </c:pt>
                <c:pt idx="1">
                  <c:v>with non-paying regular partner</c:v>
                </c:pt>
                <c:pt idx="2">
                  <c:v>with one-time client *</c:v>
                </c:pt>
                <c:pt idx="3">
                  <c:v>with regular client *</c:v>
                </c:pt>
              </c:strCache>
            </c:strRef>
          </c:cat>
          <c:val>
            <c:numRef>
              <c:f>'FSW condom use last sex'!$C$6:$F$6</c:f>
              <c:numCache>
                <c:formatCode>0</c:formatCode>
                <c:ptCount val="4"/>
                <c:pt idx="0">
                  <c:v>43.9</c:v>
                </c:pt>
                <c:pt idx="1">
                  <c:v>11.4</c:v>
                </c:pt>
                <c:pt idx="2">
                  <c:v>55.6</c:v>
                </c:pt>
                <c:pt idx="3">
                  <c:v>30.6</c:v>
                </c:pt>
              </c:numCache>
            </c:numRef>
          </c:val>
          <c:extLst>
            <c:ext xmlns:c16="http://schemas.microsoft.com/office/drawing/2014/chart" uri="{C3380CC4-5D6E-409C-BE32-E72D297353CC}">
              <c16:uniqueId val="{00000001-AA74-41D9-BA8D-A510AD51E8E5}"/>
            </c:ext>
          </c:extLst>
        </c:ser>
        <c:ser>
          <c:idx val="2"/>
          <c:order val="2"/>
          <c:tx>
            <c:strRef>
              <c:f>'FSW condom use last sex'!$B$7</c:f>
              <c:strCache>
                <c:ptCount val="1"/>
                <c:pt idx="0">
                  <c:v>Mt Hagen</c:v>
                </c:pt>
              </c:strCache>
            </c:strRef>
          </c:tx>
          <c:spPr>
            <a:solidFill>
              <a:srgbClr val="63CDF5"/>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'FSW condom use last sex'!$C$4:$F$4</c:f>
              <c:strCache>
                <c:ptCount val="4"/>
                <c:pt idx="0">
                  <c:v>with casual male partner</c:v>
                </c:pt>
                <c:pt idx="1">
                  <c:v>with non-paying regular partner</c:v>
                </c:pt>
                <c:pt idx="2">
                  <c:v>with one-time client *</c:v>
                </c:pt>
                <c:pt idx="3">
                  <c:v>with regular client *</c:v>
                </c:pt>
              </c:strCache>
            </c:strRef>
          </c:cat>
          <c:val>
            <c:numRef>
              <c:f>'FSW condom use last sex'!$C$7:$F$7</c:f>
              <c:numCache>
                <c:formatCode>0</c:formatCode>
                <c:ptCount val="4"/>
                <c:pt idx="0">
                  <c:v>32.1</c:v>
                </c:pt>
                <c:pt idx="1">
                  <c:v>10.8</c:v>
                </c:pt>
                <c:pt idx="2">
                  <c:v>37.799999999999997</c:v>
                </c:pt>
                <c:pt idx="3">
                  <c:v>31.1</c:v>
                </c:pt>
              </c:numCache>
            </c:numRef>
          </c:val>
          <c:extLst>
            <c:ext xmlns:c16="http://schemas.microsoft.com/office/drawing/2014/chart" uri="{C3380CC4-5D6E-409C-BE32-E72D297353CC}">
              <c16:uniqueId val="{00000002-AA74-41D9-BA8D-A510AD51E8E5}"/>
            </c:ext>
          </c:extLst>
        </c:ser>
        <c:dLbls>
          <c:showLegendKey val="0"/>
          <c:showVal val="0"/>
          <c:showCatName val="0"/>
          <c:showSerName val="0"/>
          <c:showPercent val="0"/>
          <c:showBubbleSize val="0"/>
        </c:dLbls>
        <c:gapWidth val="219"/>
        <c:axId val="136198400"/>
        <c:axId val="136216576"/>
      </c:barChart>
      <c:scatterChart>
        <c:scatterStyle val="smoothMarker"/>
        <c:varyColors val="0"/>
        <c:ser>
          <c:idx val="3"/>
          <c:order val="3"/>
          <c:tx>
            <c:strRef>
              <c:f>'FSW condom use last sex'!$J$4</c:f>
              <c:strCache>
                <c:ptCount val="1"/>
                <c:pt idx="0">
                  <c:v>targt</c:v>
                </c:pt>
              </c:strCache>
            </c:strRef>
          </c:tx>
          <c:spPr>
            <a:ln w="25400">
              <a:solidFill>
                <a:srgbClr val="E31837"/>
              </a:solidFill>
              <a:prstDash val="dash"/>
            </a:ln>
          </c:spPr>
          <c:marker>
            <c:symbol val="none"/>
          </c:marker>
          <c:xVal>
            <c:numRef>
              <c:f>'FSW condom use last sex'!$I$5:$I$6</c:f>
              <c:numCache>
                <c:formatCode>General</c:formatCode>
                <c:ptCount val="2"/>
                <c:pt idx="0">
                  <c:v>0</c:v>
                </c:pt>
                <c:pt idx="1">
                  <c:v>1</c:v>
                </c:pt>
              </c:numCache>
            </c:numRef>
          </c:xVal>
          <c:yVal>
            <c:numRef>
              <c:f>'FSW condom use last sex'!$J$5:$J$6</c:f>
              <c:numCache>
                <c:formatCode>General</c:formatCode>
                <c:ptCount val="2"/>
                <c:pt idx="0">
                  <c:v>95</c:v>
                </c:pt>
                <c:pt idx="1">
                  <c:v>95</c:v>
                </c:pt>
              </c:numCache>
            </c:numRef>
          </c:yVal>
          <c:smooth val="1"/>
          <c:extLst>
            <c:ext xmlns:c16="http://schemas.microsoft.com/office/drawing/2014/chart" uri="{C3380CC4-5D6E-409C-BE32-E72D297353CC}">
              <c16:uniqueId val="{00000003-AA74-41D9-BA8D-A510AD51E8E5}"/>
            </c:ext>
          </c:extLst>
        </c:ser>
        <c:dLbls>
          <c:showLegendKey val="0"/>
          <c:showVal val="0"/>
          <c:showCatName val="0"/>
          <c:showSerName val="0"/>
          <c:showPercent val="0"/>
          <c:showBubbleSize val="0"/>
        </c:dLbls>
        <c:axId val="136220032"/>
        <c:axId val="136218496"/>
      </c:scatterChart>
      <c:catAx>
        <c:axId val="136198400"/>
        <c:scaling>
          <c:orientation val="minMax"/>
        </c:scaling>
        <c:delete val="0"/>
        <c:axPos val="b"/>
        <c:numFmt formatCode="General" sourceLinked="1"/>
        <c:majorTickMark val="out"/>
        <c:minorTickMark val="none"/>
        <c:tickLblPos val="nextTo"/>
        <c:spPr>
          <a:noFill/>
          <a:ln w="25400" cap="flat" cmpd="sng" algn="ctr">
            <a:solidFill>
              <a:schemeClr val="tx1">
                <a:lumMod val="50000"/>
                <a:lumOff val="50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6216576"/>
        <c:crosses val="autoZero"/>
        <c:auto val="1"/>
        <c:lblAlgn val="ctr"/>
        <c:lblOffset val="100"/>
        <c:noMultiLvlLbl val="0"/>
      </c:catAx>
      <c:valAx>
        <c:axId val="136216576"/>
        <c:scaling>
          <c:orientation val="minMax"/>
          <c:max val="100"/>
          <c:min val="0"/>
        </c:scaling>
        <c:delete val="0"/>
        <c:axPos val="l"/>
        <c:title>
          <c:tx>
            <c:rich>
              <a:bodyPr rot="0" vert="horz"/>
              <a:lstStyle/>
              <a:p>
                <a:pPr>
                  <a:defRPr/>
                </a:pPr>
                <a:r>
                  <a:rPr lang="en-US"/>
                  <a:t>%</a:t>
                </a:r>
              </a:p>
            </c:rich>
          </c:tx>
          <c:layout>
            <c:manualLayout>
              <c:xMode val="edge"/>
              <c:yMode val="edge"/>
              <c:x val="9.5109118304656324E-3"/>
              <c:y val="1.7365485564304461E-2"/>
            </c:manualLayout>
          </c:layout>
          <c:overlay val="0"/>
        </c:title>
        <c:numFmt formatCode="0" sourceLinked="1"/>
        <c:majorTickMark val="out"/>
        <c:minorTickMark val="none"/>
        <c:tickLblPos val="nextTo"/>
        <c:spPr>
          <a:noFill/>
          <a:ln w="25400">
            <a:solidFill>
              <a:schemeClr val="tx1">
                <a:lumMod val="50000"/>
                <a:lumOff val="50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6198400"/>
        <c:crosses val="autoZero"/>
        <c:crossBetween val="between"/>
        <c:majorUnit val="10"/>
      </c:valAx>
      <c:valAx>
        <c:axId val="136218496"/>
        <c:scaling>
          <c:orientation val="minMax"/>
        </c:scaling>
        <c:delete val="1"/>
        <c:axPos val="r"/>
        <c:numFmt formatCode="General" sourceLinked="1"/>
        <c:majorTickMark val="out"/>
        <c:minorTickMark val="none"/>
        <c:tickLblPos val="nextTo"/>
        <c:crossAx val="136220032"/>
        <c:crosses val="max"/>
        <c:crossBetween val="midCat"/>
      </c:valAx>
      <c:valAx>
        <c:axId val="136220032"/>
        <c:scaling>
          <c:orientation val="minMax"/>
          <c:max val="1"/>
          <c:min val="0"/>
        </c:scaling>
        <c:delete val="1"/>
        <c:axPos val="t"/>
        <c:numFmt formatCode="General" sourceLinked="1"/>
        <c:majorTickMark val="out"/>
        <c:minorTickMark val="none"/>
        <c:tickLblPos val="nextTo"/>
        <c:crossAx val="136218496"/>
        <c:crosses val="max"/>
        <c:crossBetween val="midCat"/>
        <c:majorUnit val="0.2"/>
      </c:valAx>
      <c:spPr>
        <a:noFill/>
        <a:ln>
          <a:noFill/>
        </a:ln>
        <a:effectLst/>
      </c:spPr>
    </c:plotArea>
    <c:legend>
      <c:legendPos val="b"/>
      <c:legendEntry>
        <c:idx val="3"/>
        <c:delete val="1"/>
      </c:legendEntry>
      <c:layout>
        <c:manualLayout>
          <c:xMode val="edge"/>
          <c:yMode val="edge"/>
          <c:x val="9.3709779333138912E-2"/>
          <c:y val="0.89762631233595813"/>
          <c:w val="0.40517303392631476"/>
          <c:h val="7.4595909886264217E-2"/>
        </c:manualLayout>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534030228979998"/>
          <c:y val="8.0238845144356946E-2"/>
          <c:w val="0.85410414215464447"/>
          <c:h val="0.64803648293963256"/>
        </c:manualLayout>
      </c:layout>
      <c:barChart>
        <c:barDir val="col"/>
        <c:grouping val="clustered"/>
        <c:varyColors val="0"/>
        <c:ser>
          <c:idx val="0"/>
          <c:order val="0"/>
          <c:tx>
            <c:strRef>
              <c:f>'FSW condom use (3)'!$A$5</c:f>
              <c:strCache>
                <c:ptCount val="1"/>
                <c:pt idx="0">
                  <c:v>Port Moresby</c:v>
                </c:pt>
              </c:strCache>
            </c:strRef>
          </c:tx>
          <c:spPr>
            <a:solidFill>
              <a:srgbClr val="CDC884"/>
            </a:solidFill>
            <a:ln>
              <a:solidFill>
                <a:srgbClr val="CDC884"/>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'FSW condom use (3)'!$B$4:$C$4</c:f>
              <c:strCache>
                <c:ptCount val="2"/>
                <c:pt idx="0">
                  <c:v>with casual male partner</c:v>
                </c:pt>
                <c:pt idx="1">
                  <c:v>with non-paying regular partner</c:v>
                </c:pt>
              </c:strCache>
            </c:strRef>
          </c:cat>
          <c:val>
            <c:numRef>
              <c:f>'FSW condom use (3)'!$B$5:$C$5</c:f>
              <c:numCache>
                <c:formatCode>0</c:formatCode>
                <c:ptCount val="2"/>
                <c:pt idx="0">
                  <c:v>6.8</c:v>
                </c:pt>
                <c:pt idx="1">
                  <c:v>6.1</c:v>
                </c:pt>
              </c:numCache>
            </c:numRef>
          </c:val>
          <c:extLst>
            <c:ext xmlns:c16="http://schemas.microsoft.com/office/drawing/2014/chart" uri="{C3380CC4-5D6E-409C-BE32-E72D297353CC}">
              <c16:uniqueId val="{00000000-69CD-48CE-9799-51FDA476F9E9}"/>
            </c:ext>
          </c:extLst>
        </c:ser>
        <c:ser>
          <c:idx val="1"/>
          <c:order val="1"/>
          <c:tx>
            <c:strRef>
              <c:f>'FSW condom use (3)'!$A$6</c:f>
              <c:strCache>
                <c:ptCount val="1"/>
                <c:pt idx="0">
                  <c:v>Lae</c:v>
                </c:pt>
              </c:strCache>
            </c:strRef>
          </c:tx>
          <c:spPr>
            <a:solidFill>
              <a:srgbClr val="F26B73"/>
            </a:solidFill>
            <a:ln>
              <a:solidFill>
                <a:srgbClr val="F26B73"/>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'FSW condom use (3)'!$B$4:$C$4</c:f>
              <c:strCache>
                <c:ptCount val="2"/>
                <c:pt idx="0">
                  <c:v>with casual male partner</c:v>
                </c:pt>
                <c:pt idx="1">
                  <c:v>with non-paying regular partner</c:v>
                </c:pt>
              </c:strCache>
            </c:strRef>
          </c:cat>
          <c:val>
            <c:numRef>
              <c:f>'FSW condom use (3)'!$B$6:$C$6</c:f>
              <c:numCache>
                <c:formatCode>0</c:formatCode>
                <c:ptCount val="2"/>
                <c:pt idx="0">
                  <c:v>36.799999999999997</c:v>
                </c:pt>
                <c:pt idx="1">
                  <c:v>17</c:v>
                </c:pt>
              </c:numCache>
            </c:numRef>
          </c:val>
          <c:extLst>
            <c:ext xmlns:c16="http://schemas.microsoft.com/office/drawing/2014/chart" uri="{C3380CC4-5D6E-409C-BE32-E72D297353CC}">
              <c16:uniqueId val="{00000001-69CD-48CE-9799-51FDA476F9E9}"/>
            </c:ext>
          </c:extLst>
        </c:ser>
        <c:ser>
          <c:idx val="2"/>
          <c:order val="2"/>
          <c:tx>
            <c:strRef>
              <c:f>'FSW condom use (3)'!$A$7</c:f>
              <c:strCache>
                <c:ptCount val="1"/>
                <c:pt idx="0">
                  <c:v>Mt Hagen</c:v>
                </c:pt>
              </c:strCache>
            </c:strRef>
          </c:tx>
          <c:spPr>
            <a:solidFill>
              <a:srgbClr val="63CDF5"/>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'FSW condom use (3)'!$B$4:$C$4</c:f>
              <c:strCache>
                <c:ptCount val="2"/>
                <c:pt idx="0">
                  <c:v>with casual male partner</c:v>
                </c:pt>
                <c:pt idx="1">
                  <c:v>with non-paying regular partner</c:v>
                </c:pt>
              </c:strCache>
            </c:strRef>
          </c:cat>
          <c:val>
            <c:numRef>
              <c:f>'FSW condom use (3)'!$B$7:$C$7</c:f>
              <c:numCache>
                <c:formatCode>0</c:formatCode>
                <c:ptCount val="2"/>
                <c:pt idx="0">
                  <c:v>23.6</c:v>
                </c:pt>
                <c:pt idx="1">
                  <c:v>11.2</c:v>
                </c:pt>
              </c:numCache>
            </c:numRef>
          </c:val>
          <c:extLst>
            <c:ext xmlns:c16="http://schemas.microsoft.com/office/drawing/2014/chart" uri="{C3380CC4-5D6E-409C-BE32-E72D297353CC}">
              <c16:uniqueId val="{00000002-69CD-48CE-9799-51FDA476F9E9}"/>
            </c:ext>
          </c:extLst>
        </c:ser>
        <c:dLbls>
          <c:showLegendKey val="0"/>
          <c:showVal val="0"/>
          <c:showCatName val="0"/>
          <c:showSerName val="0"/>
          <c:showPercent val="0"/>
          <c:showBubbleSize val="0"/>
        </c:dLbls>
        <c:gapWidth val="219"/>
        <c:axId val="136445952"/>
        <c:axId val="136447488"/>
      </c:barChart>
      <c:scatterChart>
        <c:scatterStyle val="smoothMarker"/>
        <c:varyColors val="0"/>
        <c:ser>
          <c:idx val="3"/>
          <c:order val="3"/>
          <c:tx>
            <c:strRef>
              <c:f>'FSW condom use (3)'!$J$2</c:f>
              <c:strCache>
                <c:ptCount val="1"/>
                <c:pt idx="0">
                  <c:v>targt</c:v>
                </c:pt>
              </c:strCache>
            </c:strRef>
          </c:tx>
          <c:spPr>
            <a:ln w="25400">
              <a:solidFill>
                <a:srgbClr val="E31837"/>
              </a:solidFill>
              <a:prstDash val="dash"/>
            </a:ln>
          </c:spPr>
          <c:marker>
            <c:symbol val="none"/>
          </c:marker>
          <c:xVal>
            <c:numRef>
              <c:f>'FSW condom use (3)'!$I$3:$I$4</c:f>
              <c:numCache>
                <c:formatCode>General</c:formatCode>
                <c:ptCount val="2"/>
                <c:pt idx="0">
                  <c:v>0</c:v>
                </c:pt>
                <c:pt idx="1">
                  <c:v>1</c:v>
                </c:pt>
              </c:numCache>
            </c:numRef>
          </c:xVal>
          <c:yVal>
            <c:numRef>
              <c:f>'FSW condom use (3)'!$J$3:$J$4</c:f>
              <c:numCache>
                <c:formatCode>General</c:formatCode>
                <c:ptCount val="2"/>
                <c:pt idx="0">
                  <c:v>95</c:v>
                </c:pt>
                <c:pt idx="1">
                  <c:v>95</c:v>
                </c:pt>
              </c:numCache>
            </c:numRef>
          </c:yVal>
          <c:smooth val="1"/>
          <c:extLst>
            <c:ext xmlns:c16="http://schemas.microsoft.com/office/drawing/2014/chart" uri="{C3380CC4-5D6E-409C-BE32-E72D297353CC}">
              <c16:uniqueId val="{00000003-69CD-48CE-9799-51FDA476F9E9}"/>
            </c:ext>
          </c:extLst>
        </c:ser>
        <c:dLbls>
          <c:showLegendKey val="0"/>
          <c:showVal val="0"/>
          <c:showCatName val="0"/>
          <c:showSerName val="0"/>
          <c:showPercent val="0"/>
          <c:showBubbleSize val="0"/>
        </c:dLbls>
        <c:axId val="136451200"/>
        <c:axId val="136449408"/>
      </c:scatterChart>
      <c:catAx>
        <c:axId val="136445952"/>
        <c:scaling>
          <c:orientation val="minMax"/>
        </c:scaling>
        <c:delete val="0"/>
        <c:axPos val="b"/>
        <c:numFmt formatCode="General" sourceLinked="1"/>
        <c:majorTickMark val="out"/>
        <c:minorTickMark val="none"/>
        <c:tickLblPos val="nextTo"/>
        <c:spPr>
          <a:noFill/>
          <a:ln w="25400" cap="flat" cmpd="sng" algn="ctr">
            <a:solidFill>
              <a:schemeClr val="tx1">
                <a:lumMod val="50000"/>
                <a:lumOff val="50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6447488"/>
        <c:crosses val="autoZero"/>
        <c:auto val="1"/>
        <c:lblAlgn val="ctr"/>
        <c:lblOffset val="100"/>
        <c:noMultiLvlLbl val="0"/>
      </c:catAx>
      <c:valAx>
        <c:axId val="136447488"/>
        <c:scaling>
          <c:orientation val="minMax"/>
          <c:max val="100"/>
          <c:min val="0"/>
        </c:scaling>
        <c:delete val="0"/>
        <c:axPos val="l"/>
        <c:title>
          <c:tx>
            <c:rich>
              <a:bodyPr rot="0" vert="horz"/>
              <a:lstStyle/>
              <a:p>
                <a:pPr>
                  <a:defRPr/>
                </a:pPr>
                <a:r>
                  <a:rPr lang="en-US"/>
                  <a:t>%</a:t>
                </a:r>
              </a:p>
            </c:rich>
          </c:tx>
          <c:layout>
            <c:manualLayout>
              <c:xMode val="edge"/>
              <c:yMode val="edge"/>
              <c:x val="1.0790008571180017E-2"/>
              <c:y val="3.9513648293963255E-2"/>
            </c:manualLayout>
          </c:layout>
          <c:overlay val="0"/>
        </c:title>
        <c:numFmt formatCode="0" sourceLinked="1"/>
        <c:majorTickMark val="out"/>
        <c:minorTickMark val="none"/>
        <c:tickLblPos val="nextTo"/>
        <c:spPr>
          <a:noFill/>
          <a:ln w="25400">
            <a:solidFill>
              <a:schemeClr val="tx1">
                <a:lumMod val="50000"/>
                <a:lumOff val="50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6445952"/>
        <c:crosses val="autoZero"/>
        <c:crossBetween val="between"/>
        <c:majorUnit val="10"/>
      </c:valAx>
      <c:valAx>
        <c:axId val="136449408"/>
        <c:scaling>
          <c:orientation val="minMax"/>
        </c:scaling>
        <c:delete val="1"/>
        <c:axPos val="r"/>
        <c:numFmt formatCode="General" sourceLinked="1"/>
        <c:majorTickMark val="out"/>
        <c:minorTickMark val="none"/>
        <c:tickLblPos val="nextTo"/>
        <c:crossAx val="136451200"/>
        <c:crosses val="max"/>
        <c:crossBetween val="midCat"/>
      </c:valAx>
      <c:valAx>
        <c:axId val="136451200"/>
        <c:scaling>
          <c:orientation val="minMax"/>
          <c:max val="1"/>
          <c:min val="0"/>
        </c:scaling>
        <c:delete val="1"/>
        <c:axPos val="t"/>
        <c:numFmt formatCode="General" sourceLinked="1"/>
        <c:majorTickMark val="out"/>
        <c:minorTickMark val="none"/>
        <c:tickLblPos val="nextTo"/>
        <c:crossAx val="136449408"/>
        <c:crosses val="max"/>
        <c:crossBetween val="midCat"/>
        <c:majorUnit val="0.5"/>
      </c:valAx>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8937917413788615E-2"/>
          <c:y val="7.7290741919073119E-2"/>
          <c:w val="0.84602277145912319"/>
          <c:h val="0.64910736928689039"/>
        </c:manualLayout>
      </c:layout>
      <c:barChart>
        <c:barDir val="col"/>
        <c:grouping val="clustered"/>
        <c:varyColors val="0"/>
        <c:ser>
          <c:idx val="0"/>
          <c:order val="0"/>
          <c:tx>
            <c:strRef>
              <c:f>'FSW consistent'!$B$5</c:f>
              <c:strCache>
                <c:ptCount val="1"/>
                <c:pt idx="0">
                  <c:v>Port Moresby</c:v>
                </c:pt>
              </c:strCache>
            </c:strRef>
          </c:tx>
          <c:spPr>
            <a:solidFill>
              <a:srgbClr val="CDC884"/>
            </a:solidFill>
            <a:ln>
              <a:solidFill>
                <a:srgbClr val="CDC884"/>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'FSW consistent'!$C$4:$E$4</c:f>
              <c:strCache>
                <c:ptCount val="3"/>
                <c:pt idx="0">
                  <c:v>with casual male partner</c:v>
                </c:pt>
                <c:pt idx="1">
                  <c:v>with non-paying regular partner</c:v>
                </c:pt>
                <c:pt idx="2">
                  <c:v>with clients</c:v>
                </c:pt>
              </c:strCache>
            </c:strRef>
          </c:cat>
          <c:val>
            <c:numRef>
              <c:f>'FSW consistent'!$C$5:$E$5</c:f>
              <c:numCache>
                <c:formatCode>0</c:formatCode>
                <c:ptCount val="3"/>
                <c:pt idx="0">
                  <c:v>22.8</c:v>
                </c:pt>
                <c:pt idx="1">
                  <c:v>5</c:v>
                </c:pt>
                <c:pt idx="2">
                  <c:v>32.700000000000003</c:v>
                </c:pt>
              </c:numCache>
            </c:numRef>
          </c:val>
          <c:extLst>
            <c:ext xmlns:c16="http://schemas.microsoft.com/office/drawing/2014/chart" uri="{C3380CC4-5D6E-409C-BE32-E72D297353CC}">
              <c16:uniqueId val="{00000000-50F6-4FEB-8029-9FF53CDB1DF4}"/>
            </c:ext>
          </c:extLst>
        </c:ser>
        <c:ser>
          <c:idx val="1"/>
          <c:order val="1"/>
          <c:tx>
            <c:strRef>
              <c:f>'FSW consistent'!$B$6</c:f>
              <c:strCache>
                <c:ptCount val="1"/>
                <c:pt idx="0">
                  <c:v>Lae</c:v>
                </c:pt>
              </c:strCache>
            </c:strRef>
          </c:tx>
          <c:spPr>
            <a:solidFill>
              <a:srgbClr val="F26B73"/>
            </a:solidFill>
            <a:ln>
              <a:solidFill>
                <a:srgbClr val="F26B73"/>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'FSW consistent'!$C$4:$E$4</c:f>
              <c:strCache>
                <c:ptCount val="3"/>
                <c:pt idx="0">
                  <c:v>with casual male partner</c:v>
                </c:pt>
                <c:pt idx="1">
                  <c:v>with non-paying regular partner</c:v>
                </c:pt>
                <c:pt idx="2">
                  <c:v>with clients</c:v>
                </c:pt>
              </c:strCache>
            </c:strRef>
          </c:cat>
          <c:val>
            <c:numRef>
              <c:f>'FSW consistent'!$C$6:$E$6</c:f>
              <c:numCache>
                <c:formatCode>0</c:formatCode>
                <c:ptCount val="3"/>
                <c:pt idx="0">
                  <c:v>35</c:v>
                </c:pt>
                <c:pt idx="1">
                  <c:v>57.5</c:v>
                </c:pt>
                <c:pt idx="2">
                  <c:v>19.8</c:v>
                </c:pt>
              </c:numCache>
            </c:numRef>
          </c:val>
          <c:extLst>
            <c:ext xmlns:c16="http://schemas.microsoft.com/office/drawing/2014/chart" uri="{C3380CC4-5D6E-409C-BE32-E72D297353CC}">
              <c16:uniqueId val="{00000001-50F6-4FEB-8029-9FF53CDB1DF4}"/>
            </c:ext>
          </c:extLst>
        </c:ser>
        <c:ser>
          <c:idx val="2"/>
          <c:order val="2"/>
          <c:tx>
            <c:strRef>
              <c:f>'FSW consistent'!$B$7</c:f>
              <c:strCache>
                <c:ptCount val="1"/>
                <c:pt idx="0">
                  <c:v>Mt Hagen</c:v>
                </c:pt>
              </c:strCache>
            </c:strRef>
          </c:tx>
          <c:spPr>
            <a:solidFill>
              <a:srgbClr val="63CDF5"/>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'FSW consistent'!$C$4:$E$4</c:f>
              <c:strCache>
                <c:ptCount val="3"/>
                <c:pt idx="0">
                  <c:v>with casual male partner</c:v>
                </c:pt>
                <c:pt idx="1">
                  <c:v>with non-paying regular partner</c:v>
                </c:pt>
                <c:pt idx="2">
                  <c:v>with clients</c:v>
                </c:pt>
              </c:strCache>
            </c:strRef>
          </c:cat>
          <c:val>
            <c:numRef>
              <c:f>'FSW consistent'!$C$7:$E$7</c:f>
              <c:numCache>
                <c:formatCode>0</c:formatCode>
                <c:ptCount val="3"/>
                <c:pt idx="0">
                  <c:v>18</c:v>
                </c:pt>
                <c:pt idx="1">
                  <c:v>2.5</c:v>
                </c:pt>
                <c:pt idx="2">
                  <c:v>13.2</c:v>
                </c:pt>
              </c:numCache>
            </c:numRef>
          </c:val>
          <c:extLst>
            <c:ext xmlns:c16="http://schemas.microsoft.com/office/drawing/2014/chart" uri="{C3380CC4-5D6E-409C-BE32-E72D297353CC}">
              <c16:uniqueId val="{00000002-50F6-4FEB-8029-9FF53CDB1DF4}"/>
            </c:ext>
          </c:extLst>
        </c:ser>
        <c:dLbls>
          <c:showLegendKey val="0"/>
          <c:showVal val="0"/>
          <c:showCatName val="0"/>
          <c:showSerName val="0"/>
          <c:showPercent val="0"/>
          <c:showBubbleSize val="0"/>
        </c:dLbls>
        <c:gapWidth val="219"/>
        <c:axId val="136553600"/>
        <c:axId val="136555136"/>
      </c:barChart>
      <c:scatterChart>
        <c:scatterStyle val="smoothMarker"/>
        <c:varyColors val="0"/>
        <c:ser>
          <c:idx val="3"/>
          <c:order val="3"/>
          <c:tx>
            <c:strRef>
              <c:f>'FSW consistent'!$I$4</c:f>
              <c:strCache>
                <c:ptCount val="1"/>
                <c:pt idx="0">
                  <c:v>targt</c:v>
                </c:pt>
              </c:strCache>
            </c:strRef>
          </c:tx>
          <c:spPr>
            <a:ln w="25400">
              <a:solidFill>
                <a:srgbClr val="E31837"/>
              </a:solidFill>
              <a:prstDash val="dash"/>
            </a:ln>
          </c:spPr>
          <c:marker>
            <c:symbol val="none"/>
          </c:marker>
          <c:xVal>
            <c:numRef>
              <c:f>'FSW consistent'!$H$5:$H$6</c:f>
              <c:numCache>
                <c:formatCode>General</c:formatCode>
                <c:ptCount val="2"/>
                <c:pt idx="0">
                  <c:v>0</c:v>
                </c:pt>
                <c:pt idx="1">
                  <c:v>1</c:v>
                </c:pt>
              </c:numCache>
            </c:numRef>
          </c:xVal>
          <c:yVal>
            <c:numRef>
              <c:f>'FSW consistent'!$I$5:$I$6</c:f>
              <c:numCache>
                <c:formatCode>General</c:formatCode>
                <c:ptCount val="2"/>
                <c:pt idx="0">
                  <c:v>95</c:v>
                </c:pt>
                <c:pt idx="1">
                  <c:v>95</c:v>
                </c:pt>
              </c:numCache>
            </c:numRef>
          </c:yVal>
          <c:smooth val="1"/>
          <c:extLst>
            <c:ext xmlns:c16="http://schemas.microsoft.com/office/drawing/2014/chart" uri="{C3380CC4-5D6E-409C-BE32-E72D297353CC}">
              <c16:uniqueId val="{00000003-50F6-4FEB-8029-9FF53CDB1DF4}"/>
            </c:ext>
          </c:extLst>
        </c:ser>
        <c:dLbls>
          <c:showLegendKey val="0"/>
          <c:showVal val="0"/>
          <c:showCatName val="0"/>
          <c:showSerName val="0"/>
          <c:showPercent val="0"/>
          <c:showBubbleSize val="0"/>
        </c:dLbls>
        <c:axId val="136562944"/>
        <c:axId val="136561408"/>
      </c:scatterChart>
      <c:catAx>
        <c:axId val="136553600"/>
        <c:scaling>
          <c:orientation val="minMax"/>
        </c:scaling>
        <c:delete val="0"/>
        <c:axPos val="b"/>
        <c:numFmt formatCode="General" sourceLinked="1"/>
        <c:majorTickMark val="out"/>
        <c:minorTickMark val="none"/>
        <c:tickLblPos val="nextTo"/>
        <c:spPr>
          <a:noFill/>
          <a:ln w="25400" cap="flat" cmpd="sng" algn="ctr">
            <a:solidFill>
              <a:schemeClr val="tx1">
                <a:lumMod val="50000"/>
                <a:lumOff val="50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6555136"/>
        <c:crosses val="autoZero"/>
        <c:auto val="1"/>
        <c:lblAlgn val="ctr"/>
        <c:lblOffset val="100"/>
        <c:noMultiLvlLbl val="0"/>
      </c:catAx>
      <c:valAx>
        <c:axId val="136555136"/>
        <c:scaling>
          <c:orientation val="minMax"/>
          <c:max val="100"/>
          <c:min val="0"/>
        </c:scaling>
        <c:delete val="0"/>
        <c:axPos val="l"/>
        <c:title>
          <c:tx>
            <c:rich>
              <a:bodyPr rot="0" vert="horz"/>
              <a:lstStyle/>
              <a:p>
                <a:pPr>
                  <a:defRPr/>
                </a:pPr>
                <a:r>
                  <a:rPr lang="en-US"/>
                  <a:t>%</a:t>
                </a:r>
              </a:p>
            </c:rich>
          </c:tx>
          <c:layout>
            <c:manualLayout>
              <c:xMode val="edge"/>
              <c:yMode val="edge"/>
              <c:x val="9.5109118304656324E-3"/>
              <c:y val="3.5782788685809398E-2"/>
            </c:manualLayout>
          </c:layout>
          <c:overlay val="0"/>
        </c:title>
        <c:numFmt formatCode="0" sourceLinked="1"/>
        <c:majorTickMark val="out"/>
        <c:minorTickMark val="none"/>
        <c:tickLblPos val="nextTo"/>
        <c:spPr>
          <a:noFill/>
          <a:ln w="25400">
            <a:solidFill>
              <a:schemeClr val="tx1">
                <a:lumMod val="50000"/>
                <a:lumOff val="50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6553600"/>
        <c:crosses val="autoZero"/>
        <c:crossBetween val="between"/>
        <c:majorUnit val="10"/>
      </c:valAx>
      <c:valAx>
        <c:axId val="136561408"/>
        <c:scaling>
          <c:orientation val="minMax"/>
        </c:scaling>
        <c:delete val="1"/>
        <c:axPos val="r"/>
        <c:numFmt formatCode="General" sourceLinked="1"/>
        <c:majorTickMark val="out"/>
        <c:minorTickMark val="none"/>
        <c:tickLblPos val="nextTo"/>
        <c:crossAx val="136562944"/>
        <c:crosses val="max"/>
        <c:crossBetween val="midCat"/>
      </c:valAx>
      <c:valAx>
        <c:axId val="136562944"/>
        <c:scaling>
          <c:orientation val="minMax"/>
          <c:max val="1"/>
          <c:min val="0"/>
        </c:scaling>
        <c:delete val="1"/>
        <c:axPos val="t"/>
        <c:numFmt formatCode="General" sourceLinked="1"/>
        <c:majorTickMark val="out"/>
        <c:minorTickMark val="none"/>
        <c:tickLblPos val="nextTo"/>
        <c:crossAx val="136561408"/>
        <c:crosses val="max"/>
        <c:crossBetween val="midCat"/>
        <c:majorUnit val="0.2"/>
      </c:valAx>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53296099615455"/>
          <c:y val="4.4513888888888888E-2"/>
          <c:w val="0.68332097295977534"/>
          <c:h val="0.81107638888888889"/>
        </c:manualLayout>
      </c:layout>
      <c:barChart>
        <c:barDir val="col"/>
        <c:grouping val="percentStacked"/>
        <c:varyColors val="0"/>
        <c:ser>
          <c:idx val="0"/>
          <c:order val="0"/>
          <c:tx>
            <c:strRef>
              <c:f>'# clients FSW'!$B$2</c:f>
              <c:strCache>
                <c:ptCount val="1"/>
                <c:pt idx="0">
                  <c:v>1-2 clients</c:v>
                </c:pt>
              </c:strCache>
            </c:strRef>
          </c:tx>
          <c:spPr>
            <a:solidFill>
              <a:srgbClr val="00A99A"/>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 clients FSW'!$A$3:$A$5</c:f>
              <c:strCache>
                <c:ptCount val="3"/>
                <c:pt idx="0">
                  <c:v>Port Moresby</c:v>
                </c:pt>
                <c:pt idx="1">
                  <c:v>Lae</c:v>
                </c:pt>
                <c:pt idx="2">
                  <c:v>Mt Hagen</c:v>
                </c:pt>
              </c:strCache>
            </c:strRef>
          </c:cat>
          <c:val>
            <c:numRef>
              <c:f>'# clients FSW'!$B$3:$B$5</c:f>
              <c:numCache>
                <c:formatCode>0</c:formatCode>
                <c:ptCount val="3"/>
                <c:pt idx="0">
                  <c:v>32.200000000000003</c:v>
                </c:pt>
                <c:pt idx="1">
                  <c:v>22.7</c:v>
                </c:pt>
                <c:pt idx="2">
                  <c:v>12.1</c:v>
                </c:pt>
              </c:numCache>
            </c:numRef>
          </c:val>
          <c:extLst>
            <c:ext xmlns:c16="http://schemas.microsoft.com/office/drawing/2014/chart" uri="{C3380CC4-5D6E-409C-BE32-E72D297353CC}">
              <c16:uniqueId val="{00000000-902A-41C2-9FB9-EF602E1C5E33}"/>
            </c:ext>
          </c:extLst>
        </c:ser>
        <c:ser>
          <c:idx val="1"/>
          <c:order val="1"/>
          <c:tx>
            <c:strRef>
              <c:f>'# clients FSW'!$C$2</c:f>
              <c:strCache>
                <c:ptCount val="1"/>
                <c:pt idx="0">
                  <c:v>3-4 clients</c:v>
                </c:pt>
              </c:strCache>
            </c:strRef>
          </c:tx>
          <c:spPr>
            <a:solidFill>
              <a:srgbClr val="CDC884"/>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 clients FSW'!$A$3:$A$5</c:f>
              <c:strCache>
                <c:ptCount val="3"/>
                <c:pt idx="0">
                  <c:v>Port Moresby</c:v>
                </c:pt>
                <c:pt idx="1">
                  <c:v>Lae</c:v>
                </c:pt>
                <c:pt idx="2">
                  <c:v>Mt Hagen</c:v>
                </c:pt>
              </c:strCache>
            </c:strRef>
          </c:cat>
          <c:val>
            <c:numRef>
              <c:f>'# clients FSW'!$C$3:$C$5</c:f>
              <c:numCache>
                <c:formatCode>0</c:formatCode>
                <c:ptCount val="3"/>
                <c:pt idx="0">
                  <c:v>29.1</c:v>
                </c:pt>
                <c:pt idx="1">
                  <c:v>20.3</c:v>
                </c:pt>
                <c:pt idx="2">
                  <c:v>20.8</c:v>
                </c:pt>
              </c:numCache>
            </c:numRef>
          </c:val>
          <c:extLst>
            <c:ext xmlns:c16="http://schemas.microsoft.com/office/drawing/2014/chart" uri="{C3380CC4-5D6E-409C-BE32-E72D297353CC}">
              <c16:uniqueId val="{00000001-902A-41C2-9FB9-EF602E1C5E33}"/>
            </c:ext>
          </c:extLst>
        </c:ser>
        <c:ser>
          <c:idx val="2"/>
          <c:order val="2"/>
          <c:tx>
            <c:strRef>
              <c:f>'# clients FSW'!$D$2</c:f>
              <c:strCache>
                <c:ptCount val="1"/>
                <c:pt idx="0">
                  <c:v>5-9 clients</c:v>
                </c:pt>
              </c:strCache>
            </c:strRef>
          </c:tx>
          <c:spPr>
            <a:solidFill>
              <a:srgbClr val="F78E1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 clients FSW'!$A$3:$A$5</c:f>
              <c:strCache>
                <c:ptCount val="3"/>
                <c:pt idx="0">
                  <c:v>Port Moresby</c:v>
                </c:pt>
                <c:pt idx="1">
                  <c:v>Lae</c:v>
                </c:pt>
                <c:pt idx="2">
                  <c:v>Mt Hagen</c:v>
                </c:pt>
              </c:strCache>
            </c:strRef>
          </c:cat>
          <c:val>
            <c:numRef>
              <c:f>'# clients FSW'!$D$3:$D$5</c:f>
              <c:numCache>
                <c:formatCode>0</c:formatCode>
                <c:ptCount val="3"/>
                <c:pt idx="0">
                  <c:v>19.899999999999999</c:v>
                </c:pt>
                <c:pt idx="1">
                  <c:v>23</c:v>
                </c:pt>
                <c:pt idx="2">
                  <c:v>25.5</c:v>
                </c:pt>
              </c:numCache>
            </c:numRef>
          </c:val>
          <c:extLst>
            <c:ext xmlns:c16="http://schemas.microsoft.com/office/drawing/2014/chart" uri="{C3380CC4-5D6E-409C-BE32-E72D297353CC}">
              <c16:uniqueId val="{00000002-902A-41C2-9FB9-EF602E1C5E33}"/>
            </c:ext>
          </c:extLst>
        </c:ser>
        <c:ser>
          <c:idx val="3"/>
          <c:order val="3"/>
          <c:tx>
            <c:strRef>
              <c:f>'# clients FSW'!$E$2</c:f>
              <c:strCache>
                <c:ptCount val="1"/>
                <c:pt idx="0">
                  <c:v>10+ clients</c:v>
                </c:pt>
              </c:strCache>
            </c:strRef>
          </c:tx>
          <c:spPr>
            <a:solidFill>
              <a:srgbClr val="E31837"/>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 clients FSW'!$A$3:$A$5</c:f>
              <c:strCache>
                <c:ptCount val="3"/>
                <c:pt idx="0">
                  <c:v>Port Moresby</c:v>
                </c:pt>
                <c:pt idx="1">
                  <c:v>Lae</c:v>
                </c:pt>
                <c:pt idx="2">
                  <c:v>Mt Hagen</c:v>
                </c:pt>
              </c:strCache>
            </c:strRef>
          </c:cat>
          <c:val>
            <c:numRef>
              <c:f>'# clients FSW'!$E$3:$E$5</c:f>
              <c:numCache>
                <c:formatCode>0</c:formatCode>
                <c:ptCount val="3"/>
                <c:pt idx="0">
                  <c:v>18.7</c:v>
                </c:pt>
                <c:pt idx="1">
                  <c:v>34</c:v>
                </c:pt>
                <c:pt idx="2">
                  <c:v>41.6</c:v>
                </c:pt>
              </c:numCache>
            </c:numRef>
          </c:val>
          <c:extLst>
            <c:ext xmlns:c16="http://schemas.microsoft.com/office/drawing/2014/chart" uri="{C3380CC4-5D6E-409C-BE32-E72D297353CC}">
              <c16:uniqueId val="{00000003-902A-41C2-9FB9-EF602E1C5E33}"/>
            </c:ext>
          </c:extLst>
        </c:ser>
        <c:dLbls>
          <c:showLegendKey val="0"/>
          <c:showVal val="0"/>
          <c:showCatName val="0"/>
          <c:showSerName val="0"/>
          <c:showPercent val="0"/>
          <c:showBubbleSize val="0"/>
        </c:dLbls>
        <c:gapWidth val="150"/>
        <c:overlap val="100"/>
        <c:axId val="136680960"/>
        <c:axId val="136682496"/>
      </c:barChart>
      <c:catAx>
        <c:axId val="136680960"/>
        <c:scaling>
          <c:orientation val="minMax"/>
        </c:scaling>
        <c:delete val="0"/>
        <c:axPos val="b"/>
        <c:numFmt formatCode="General" sourceLinked="0"/>
        <c:majorTickMark val="out"/>
        <c:minorTickMark val="none"/>
        <c:tickLblPos val="nextTo"/>
        <c:crossAx val="136682496"/>
        <c:crosses val="autoZero"/>
        <c:auto val="1"/>
        <c:lblAlgn val="ctr"/>
        <c:lblOffset val="100"/>
        <c:noMultiLvlLbl val="0"/>
      </c:catAx>
      <c:valAx>
        <c:axId val="136682496"/>
        <c:scaling>
          <c:orientation val="minMax"/>
          <c:max val="1"/>
          <c:min val="0"/>
        </c:scaling>
        <c:delete val="0"/>
        <c:axPos val="l"/>
        <c:numFmt formatCode="0%" sourceLinked="1"/>
        <c:majorTickMark val="out"/>
        <c:minorTickMark val="none"/>
        <c:tickLblPos val="nextTo"/>
        <c:crossAx val="136680960"/>
        <c:crosses val="autoZero"/>
        <c:crossBetween val="between"/>
        <c:majorUnit val="0.2"/>
      </c:valAx>
    </c:plotArea>
    <c:legend>
      <c:legendPos val="r"/>
      <c:layout>
        <c:manualLayout>
          <c:xMode val="edge"/>
          <c:yMode val="edge"/>
          <c:x val="0.80996841237868522"/>
          <c:y val="0.23924911559968048"/>
          <c:w val="0.1784036806445706"/>
          <c:h val="0.4164293050325231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0583464566929131E-2"/>
          <c:y val="9.5531360309930438E-2"/>
          <c:w val="0.55586430446194224"/>
          <c:h val="0.69756423673501866"/>
        </c:manualLayout>
      </c:layout>
      <c:barChart>
        <c:barDir val="col"/>
        <c:grouping val="percentStacked"/>
        <c:varyColors val="0"/>
        <c:ser>
          <c:idx val="0"/>
          <c:order val="0"/>
          <c:tx>
            <c:strRef>
              <c:f>'# clients FSW'!$B$14</c:f>
              <c:strCache>
                <c:ptCount val="1"/>
                <c:pt idx="0">
                  <c:v>No regular partner</c:v>
                </c:pt>
              </c:strCache>
            </c:strRef>
          </c:tx>
          <c:spPr>
            <a:solidFill>
              <a:srgbClr val="00A99A"/>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 clients FSW'!$A$15:$A$17</c:f>
              <c:strCache>
                <c:ptCount val="3"/>
                <c:pt idx="0">
                  <c:v>Port Moresby</c:v>
                </c:pt>
                <c:pt idx="1">
                  <c:v>Lae</c:v>
                </c:pt>
                <c:pt idx="2">
                  <c:v>Mt Hagen</c:v>
                </c:pt>
              </c:strCache>
            </c:strRef>
          </c:cat>
          <c:val>
            <c:numRef>
              <c:f>'# clients FSW'!$B$15:$B$17</c:f>
              <c:numCache>
                <c:formatCode>0</c:formatCode>
                <c:ptCount val="3"/>
                <c:pt idx="0">
                  <c:v>45.1</c:v>
                </c:pt>
                <c:pt idx="1">
                  <c:v>53.6</c:v>
                </c:pt>
                <c:pt idx="2">
                  <c:v>60.4</c:v>
                </c:pt>
              </c:numCache>
            </c:numRef>
          </c:val>
          <c:extLst>
            <c:ext xmlns:c16="http://schemas.microsoft.com/office/drawing/2014/chart" uri="{C3380CC4-5D6E-409C-BE32-E72D297353CC}">
              <c16:uniqueId val="{00000000-FDC3-4F59-80F7-E8CFC767C075}"/>
            </c:ext>
          </c:extLst>
        </c:ser>
        <c:ser>
          <c:idx val="1"/>
          <c:order val="1"/>
          <c:tx>
            <c:strRef>
              <c:f>'# clients FSW'!$C$14</c:f>
              <c:strCache>
                <c:ptCount val="1"/>
                <c:pt idx="0">
                  <c:v>1 regular partner</c:v>
                </c:pt>
              </c:strCache>
            </c:strRef>
          </c:tx>
          <c:spPr>
            <a:solidFill>
              <a:srgbClr val="CDC884"/>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 clients FSW'!$A$15:$A$17</c:f>
              <c:strCache>
                <c:ptCount val="3"/>
                <c:pt idx="0">
                  <c:v>Port Moresby</c:v>
                </c:pt>
                <c:pt idx="1">
                  <c:v>Lae</c:v>
                </c:pt>
                <c:pt idx="2">
                  <c:v>Mt Hagen</c:v>
                </c:pt>
              </c:strCache>
            </c:strRef>
          </c:cat>
          <c:val>
            <c:numRef>
              <c:f>'# clients FSW'!$C$15:$C$17</c:f>
              <c:numCache>
                <c:formatCode>0</c:formatCode>
                <c:ptCount val="3"/>
                <c:pt idx="0">
                  <c:v>37.299999999999997</c:v>
                </c:pt>
                <c:pt idx="1">
                  <c:v>35.799999999999997</c:v>
                </c:pt>
                <c:pt idx="2">
                  <c:v>28.4</c:v>
                </c:pt>
              </c:numCache>
            </c:numRef>
          </c:val>
          <c:extLst>
            <c:ext xmlns:c16="http://schemas.microsoft.com/office/drawing/2014/chart" uri="{C3380CC4-5D6E-409C-BE32-E72D297353CC}">
              <c16:uniqueId val="{00000001-FDC3-4F59-80F7-E8CFC767C075}"/>
            </c:ext>
          </c:extLst>
        </c:ser>
        <c:ser>
          <c:idx val="2"/>
          <c:order val="2"/>
          <c:tx>
            <c:strRef>
              <c:f>'# clients FSW'!$D$14</c:f>
              <c:strCache>
                <c:ptCount val="1"/>
                <c:pt idx="0">
                  <c:v>2 or more regular partners</c:v>
                </c:pt>
              </c:strCache>
            </c:strRef>
          </c:tx>
          <c:spPr>
            <a:solidFill>
              <a:srgbClr val="F78E1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 clients FSW'!$A$15:$A$17</c:f>
              <c:strCache>
                <c:ptCount val="3"/>
                <c:pt idx="0">
                  <c:v>Port Moresby</c:v>
                </c:pt>
                <c:pt idx="1">
                  <c:v>Lae</c:v>
                </c:pt>
                <c:pt idx="2">
                  <c:v>Mt Hagen</c:v>
                </c:pt>
              </c:strCache>
            </c:strRef>
          </c:cat>
          <c:val>
            <c:numRef>
              <c:f>'# clients FSW'!$D$15:$D$17</c:f>
              <c:numCache>
                <c:formatCode>0</c:formatCode>
                <c:ptCount val="3"/>
                <c:pt idx="0">
                  <c:v>17.600000000000001</c:v>
                </c:pt>
                <c:pt idx="1">
                  <c:v>10.6</c:v>
                </c:pt>
                <c:pt idx="2">
                  <c:v>11.2</c:v>
                </c:pt>
              </c:numCache>
            </c:numRef>
          </c:val>
          <c:extLst>
            <c:ext xmlns:c16="http://schemas.microsoft.com/office/drawing/2014/chart" uri="{C3380CC4-5D6E-409C-BE32-E72D297353CC}">
              <c16:uniqueId val="{00000002-FDC3-4F59-80F7-E8CFC767C075}"/>
            </c:ext>
          </c:extLst>
        </c:ser>
        <c:dLbls>
          <c:showLegendKey val="0"/>
          <c:showVal val="0"/>
          <c:showCatName val="0"/>
          <c:showSerName val="0"/>
          <c:showPercent val="0"/>
          <c:showBubbleSize val="0"/>
        </c:dLbls>
        <c:gapWidth val="150"/>
        <c:overlap val="100"/>
        <c:axId val="137224576"/>
        <c:axId val="137226112"/>
      </c:barChart>
      <c:catAx>
        <c:axId val="137224576"/>
        <c:scaling>
          <c:orientation val="minMax"/>
        </c:scaling>
        <c:delete val="0"/>
        <c:axPos val="b"/>
        <c:numFmt formatCode="General" sourceLinked="0"/>
        <c:majorTickMark val="out"/>
        <c:minorTickMark val="none"/>
        <c:tickLblPos val="nextTo"/>
        <c:crossAx val="137226112"/>
        <c:crosses val="autoZero"/>
        <c:auto val="1"/>
        <c:lblAlgn val="ctr"/>
        <c:lblOffset val="100"/>
        <c:noMultiLvlLbl val="0"/>
      </c:catAx>
      <c:valAx>
        <c:axId val="137226112"/>
        <c:scaling>
          <c:orientation val="minMax"/>
          <c:max val="1"/>
          <c:min val="0"/>
        </c:scaling>
        <c:delete val="0"/>
        <c:axPos val="l"/>
        <c:numFmt formatCode="0%" sourceLinked="1"/>
        <c:majorTickMark val="out"/>
        <c:minorTickMark val="none"/>
        <c:tickLblPos val="nextTo"/>
        <c:crossAx val="137224576"/>
        <c:crosses val="autoZero"/>
        <c:crossBetween val="between"/>
        <c:majorUnit val="0.2"/>
      </c:valAx>
    </c:plotArea>
    <c:legend>
      <c:legendPos val="r"/>
      <c:layout>
        <c:manualLayout>
          <c:xMode val="edge"/>
          <c:yMode val="edge"/>
          <c:x val="0.66478110236220478"/>
          <c:y val="0.21611762097815795"/>
          <c:w val="0.32521889763779527"/>
          <c:h val="0.5046339249792998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944613830880547"/>
          <c:y val="9.9400000000000002E-2"/>
          <c:w val="0.47496860146042191"/>
          <c:h val="0.66163300239643974"/>
        </c:manualLayout>
      </c:layout>
      <c:barChart>
        <c:barDir val="col"/>
        <c:grouping val="percentStacked"/>
        <c:varyColors val="0"/>
        <c:ser>
          <c:idx val="0"/>
          <c:order val="0"/>
          <c:tx>
            <c:strRef>
              <c:f>Partners_MSM!$B$2</c:f>
              <c:strCache>
                <c:ptCount val="1"/>
                <c:pt idx="0">
                  <c:v> 1-2 partners</c:v>
                </c:pt>
              </c:strCache>
            </c:strRef>
          </c:tx>
          <c:spPr>
            <a:solidFill>
              <a:srgbClr val="00A99A"/>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Partners_MSM!$A$3:$A$4</c:f>
              <c:strCache>
                <c:ptCount val="2"/>
                <c:pt idx="0">
                  <c:v>Port Moresby</c:v>
                </c:pt>
                <c:pt idx="1">
                  <c:v>Lae</c:v>
                </c:pt>
              </c:strCache>
            </c:strRef>
          </c:cat>
          <c:val>
            <c:numRef>
              <c:f>Partners_MSM!$B$3:$B$4</c:f>
              <c:numCache>
                <c:formatCode>0</c:formatCode>
                <c:ptCount val="2"/>
                <c:pt idx="0">
                  <c:v>31.2</c:v>
                </c:pt>
                <c:pt idx="1">
                  <c:v>39.299999999999997</c:v>
                </c:pt>
              </c:numCache>
            </c:numRef>
          </c:val>
          <c:extLst>
            <c:ext xmlns:c16="http://schemas.microsoft.com/office/drawing/2014/chart" uri="{C3380CC4-5D6E-409C-BE32-E72D297353CC}">
              <c16:uniqueId val="{00000000-00DC-497A-9BF7-AED0EC7F1C9A}"/>
            </c:ext>
          </c:extLst>
        </c:ser>
        <c:ser>
          <c:idx val="1"/>
          <c:order val="1"/>
          <c:tx>
            <c:strRef>
              <c:f>Partners_MSM!$C$2</c:f>
              <c:strCache>
                <c:ptCount val="1"/>
                <c:pt idx="0">
                  <c:v> 3-4 partners</c:v>
                </c:pt>
              </c:strCache>
            </c:strRef>
          </c:tx>
          <c:spPr>
            <a:solidFill>
              <a:srgbClr val="CDC884"/>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Partners_MSM!$A$3:$A$4</c:f>
              <c:strCache>
                <c:ptCount val="2"/>
                <c:pt idx="0">
                  <c:v>Port Moresby</c:v>
                </c:pt>
                <c:pt idx="1">
                  <c:v>Lae</c:v>
                </c:pt>
              </c:strCache>
            </c:strRef>
          </c:cat>
          <c:val>
            <c:numRef>
              <c:f>Partners_MSM!$C$3:$C$4</c:f>
              <c:numCache>
                <c:formatCode>0</c:formatCode>
                <c:ptCount val="2"/>
                <c:pt idx="0">
                  <c:v>25.8</c:v>
                </c:pt>
                <c:pt idx="1">
                  <c:v>21.4</c:v>
                </c:pt>
              </c:numCache>
            </c:numRef>
          </c:val>
          <c:extLst>
            <c:ext xmlns:c16="http://schemas.microsoft.com/office/drawing/2014/chart" uri="{C3380CC4-5D6E-409C-BE32-E72D297353CC}">
              <c16:uniqueId val="{00000001-00DC-497A-9BF7-AED0EC7F1C9A}"/>
            </c:ext>
          </c:extLst>
        </c:ser>
        <c:ser>
          <c:idx val="2"/>
          <c:order val="2"/>
          <c:tx>
            <c:strRef>
              <c:f>Partners_MSM!$D$2</c:f>
              <c:strCache>
                <c:ptCount val="1"/>
                <c:pt idx="0">
                  <c:v> 5-9 partners</c:v>
                </c:pt>
              </c:strCache>
            </c:strRef>
          </c:tx>
          <c:spPr>
            <a:solidFill>
              <a:srgbClr val="F78E1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Partners_MSM!$A$3:$A$4</c:f>
              <c:strCache>
                <c:ptCount val="2"/>
                <c:pt idx="0">
                  <c:v>Port Moresby</c:v>
                </c:pt>
                <c:pt idx="1">
                  <c:v>Lae</c:v>
                </c:pt>
              </c:strCache>
            </c:strRef>
          </c:cat>
          <c:val>
            <c:numRef>
              <c:f>Partners_MSM!$D$3:$D$4</c:f>
              <c:numCache>
                <c:formatCode>0</c:formatCode>
                <c:ptCount val="2"/>
                <c:pt idx="0">
                  <c:v>23.3</c:v>
                </c:pt>
                <c:pt idx="1">
                  <c:v>25</c:v>
                </c:pt>
              </c:numCache>
            </c:numRef>
          </c:val>
          <c:extLst>
            <c:ext xmlns:c16="http://schemas.microsoft.com/office/drawing/2014/chart" uri="{C3380CC4-5D6E-409C-BE32-E72D297353CC}">
              <c16:uniqueId val="{00000002-00DC-497A-9BF7-AED0EC7F1C9A}"/>
            </c:ext>
          </c:extLst>
        </c:ser>
        <c:ser>
          <c:idx val="3"/>
          <c:order val="3"/>
          <c:tx>
            <c:strRef>
              <c:f>Partners_MSM!$E$2</c:f>
              <c:strCache>
                <c:ptCount val="1"/>
                <c:pt idx="0">
                  <c:v> 10+ partners</c:v>
                </c:pt>
              </c:strCache>
            </c:strRef>
          </c:tx>
          <c:spPr>
            <a:solidFill>
              <a:srgbClr val="E31837"/>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Partners_MSM!$A$3:$A$4</c:f>
              <c:strCache>
                <c:ptCount val="2"/>
                <c:pt idx="0">
                  <c:v>Port Moresby</c:v>
                </c:pt>
                <c:pt idx="1">
                  <c:v>Lae</c:v>
                </c:pt>
              </c:strCache>
            </c:strRef>
          </c:cat>
          <c:val>
            <c:numRef>
              <c:f>Partners_MSM!$E$3:$E$4</c:f>
              <c:numCache>
                <c:formatCode>0</c:formatCode>
                <c:ptCount val="2"/>
                <c:pt idx="0">
                  <c:v>19.7</c:v>
                </c:pt>
                <c:pt idx="1">
                  <c:v>14.3</c:v>
                </c:pt>
              </c:numCache>
            </c:numRef>
          </c:val>
          <c:extLst>
            <c:ext xmlns:c16="http://schemas.microsoft.com/office/drawing/2014/chart" uri="{C3380CC4-5D6E-409C-BE32-E72D297353CC}">
              <c16:uniqueId val="{00000003-00DC-497A-9BF7-AED0EC7F1C9A}"/>
            </c:ext>
          </c:extLst>
        </c:ser>
        <c:dLbls>
          <c:showLegendKey val="0"/>
          <c:showVal val="0"/>
          <c:showCatName val="0"/>
          <c:showSerName val="0"/>
          <c:showPercent val="0"/>
          <c:showBubbleSize val="0"/>
        </c:dLbls>
        <c:gapWidth val="150"/>
        <c:overlap val="100"/>
        <c:axId val="137343744"/>
        <c:axId val="137345280"/>
      </c:barChart>
      <c:catAx>
        <c:axId val="137343744"/>
        <c:scaling>
          <c:orientation val="minMax"/>
        </c:scaling>
        <c:delete val="0"/>
        <c:axPos val="b"/>
        <c:numFmt formatCode="General" sourceLinked="0"/>
        <c:majorTickMark val="out"/>
        <c:minorTickMark val="none"/>
        <c:tickLblPos val="nextTo"/>
        <c:crossAx val="137345280"/>
        <c:crosses val="autoZero"/>
        <c:auto val="1"/>
        <c:lblAlgn val="ctr"/>
        <c:lblOffset val="100"/>
        <c:noMultiLvlLbl val="0"/>
      </c:catAx>
      <c:valAx>
        <c:axId val="137345280"/>
        <c:scaling>
          <c:orientation val="minMax"/>
          <c:max val="1"/>
          <c:min val="0"/>
        </c:scaling>
        <c:delete val="0"/>
        <c:axPos val="l"/>
        <c:numFmt formatCode="0%" sourceLinked="1"/>
        <c:majorTickMark val="out"/>
        <c:minorTickMark val="none"/>
        <c:tickLblPos val="nextTo"/>
        <c:crossAx val="137343744"/>
        <c:crosses val="autoZero"/>
        <c:crossBetween val="between"/>
        <c:majorUnit val="0.2"/>
      </c:valAx>
    </c:plotArea>
    <c:legend>
      <c:legendPos val="r"/>
      <c:layout>
        <c:manualLayout>
          <c:xMode val="edge"/>
          <c:yMode val="edge"/>
          <c:x val="0.66996908087038698"/>
          <c:y val="0.23082310932063721"/>
          <c:w val="0.31879486696485165"/>
          <c:h val="0.42485533785021057"/>
        </c:manualLayout>
      </c:layout>
      <c:overlay val="0"/>
    </c:legend>
    <c:plotVisOnly val="1"/>
    <c:dispBlanksAs val="gap"/>
    <c:showDLblsOverMax val="0"/>
  </c:chart>
  <c:spPr>
    <a:ln>
      <a:no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467759097680358"/>
          <c:y val="0.11947417589750435"/>
          <c:w val="0.77446986356435177"/>
          <c:h val="0.71051796491540253"/>
        </c:manualLayout>
      </c:layout>
      <c:areaChart>
        <c:grouping val="standard"/>
        <c:varyColors val="0"/>
        <c:ser>
          <c:idx val="0"/>
          <c:order val="0"/>
          <c:tx>
            <c:strRef>
              <c:f>PNG!$R$31</c:f>
              <c:strCache>
                <c:ptCount val="1"/>
                <c:pt idx="0">
                  <c:v>New HIV infections</c:v>
                </c:pt>
              </c:strCache>
            </c:strRef>
          </c:tx>
          <c:spPr>
            <a:solidFill>
              <a:srgbClr val="FF7C80"/>
            </a:solidFill>
            <a:ln w="25400">
              <a:noFill/>
            </a:ln>
          </c:spPr>
          <c:cat>
            <c:numRef>
              <c:f>PNG!$Q$32:$Q$44</c:f>
              <c:numCache>
                <c:formatCode>General</c:formatCode>
                <c:ptCount val="13"/>
                <c:pt idx="0">
                  <c:v>2010</c:v>
                </c:pt>
                <c:pt idx="12">
                  <c:v>2022</c:v>
                </c:pt>
              </c:numCache>
            </c:numRef>
          </c:cat>
          <c:val>
            <c:numRef>
              <c:f>PNG!$R$32:$R$44</c:f>
              <c:numCache>
                <c:formatCode>General</c:formatCode>
                <c:ptCount val="13"/>
                <c:pt idx="0">
                  <c:v>2819</c:v>
                </c:pt>
                <c:pt idx="1">
                  <c:v>2924</c:v>
                </c:pt>
                <c:pt idx="2">
                  <c:v>2947</c:v>
                </c:pt>
                <c:pt idx="3">
                  <c:v>3027</c:v>
                </c:pt>
                <c:pt idx="4">
                  <c:v>3127</c:v>
                </c:pt>
                <c:pt idx="5">
                  <c:v>3314</c:v>
                </c:pt>
                <c:pt idx="6">
                  <c:v>3567</c:v>
                </c:pt>
                <c:pt idx="7">
                  <c:v>4062</c:v>
                </c:pt>
                <c:pt idx="8">
                  <c:v>4729</c:v>
                </c:pt>
                <c:pt idx="9">
                  <c:v>5015</c:v>
                </c:pt>
                <c:pt idx="10">
                  <c:v>5646</c:v>
                </c:pt>
                <c:pt idx="11">
                  <c:v>6131</c:v>
                </c:pt>
                <c:pt idx="12">
                  <c:v>6516</c:v>
                </c:pt>
              </c:numCache>
            </c:numRef>
          </c:val>
          <c:extLst>
            <c:ext xmlns:c16="http://schemas.microsoft.com/office/drawing/2014/chart" uri="{C3380CC4-5D6E-409C-BE32-E72D297353CC}">
              <c16:uniqueId val="{00000000-B14B-4FC1-9539-90390F81E2DF}"/>
            </c:ext>
          </c:extLst>
        </c:ser>
        <c:ser>
          <c:idx val="1"/>
          <c:order val="1"/>
          <c:tx>
            <c:strRef>
              <c:f>PNG!$S$31</c:f>
              <c:strCache>
                <c:ptCount val="1"/>
              </c:strCache>
            </c:strRef>
          </c:tx>
          <c:spPr>
            <a:solidFill>
              <a:sysClr val="window" lastClr="FFFFFF"/>
            </a:solidFill>
            <a:ln w="25400">
              <a:solidFill>
                <a:sysClr val="window" lastClr="FFFFFF"/>
              </a:solidFill>
            </a:ln>
          </c:spPr>
          <c:cat>
            <c:numRef>
              <c:f>PNG!$Q$32:$Q$44</c:f>
              <c:numCache>
                <c:formatCode>General</c:formatCode>
                <c:ptCount val="13"/>
                <c:pt idx="0">
                  <c:v>2010</c:v>
                </c:pt>
                <c:pt idx="12">
                  <c:v>2022</c:v>
                </c:pt>
              </c:numCache>
            </c:numRef>
          </c:cat>
          <c:val>
            <c:numRef>
              <c:f>PNG!$S$32:$S$44</c:f>
              <c:numCache>
                <c:formatCode>General</c:formatCode>
                <c:ptCount val="13"/>
                <c:pt idx="0">
                  <c:v>2819</c:v>
                </c:pt>
                <c:pt idx="1">
                  <c:v>2819</c:v>
                </c:pt>
                <c:pt idx="2">
                  <c:v>2819</c:v>
                </c:pt>
                <c:pt idx="3">
                  <c:v>2819</c:v>
                </c:pt>
                <c:pt idx="4">
                  <c:v>2819</c:v>
                </c:pt>
                <c:pt idx="5">
                  <c:v>2819</c:v>
                </c:pt>
                <c:pt idx="6">
                  <c:v>2819</c:v>
                </c:pt>
                <c:pt idx="7">
                  <c:v>2819</c:v>
                </c:pt>
                <c:pt idx="8">
                  <c:v>2819</c:v>
                </c:pt>
                <c:pt idx="9">
                  <c:v>2819</c:v>
                </c:pt>
                <c:pt idx="10">
                  <c:v>2819</c:v>
                </c:pt>
                <c:pt idx="11">
                  <c:v>2819</c:v>
                </c:pt>
                <c:pt idx="12">
                  <c:v>2819</c:v>
                </c:pt>
              </c:numCache>
            </c:numRef>
          </c:val>
          <c:extLst>
            <c:ext xmlns:c16="http://schemas.microsoft.com/office/drawing/2014/chart" uri="{C3380CC4-5D6E-409C-BE32-E72D297353CC}">
              <c16:uniqueId val="{00000001-B14B-4FC1-9539-90390F81E2DF}"/>
            </c:ext>
          </c:extLst>
        </c:ser>
        <c:dLbls>
          <c:showLegendKey val="0"/>
          <c:showVal val="0"/>
          <c:showCatName val="0"/>
          <c:showSerName val="0"/>
          <c:showPercent val="0"/>
          <c:showBubbleSize val="0"/>
        </c:dLbls>
        <c:axId val="203695232"/>
        <c:axId val="203696768"/>
      </c:areaChart>
      <c:catAx>
        <c:axId val="203695232"/>
        <c:scaling>
          <c:orientation val="minMax"/>
        </c:scaling>
        <c:delete val="0"/>
        <c:axPos val="b"/>
        <c:numFmt formatCode="General" sourceLinked="1"/>
        <c:majorTickMark val="none"/>
        <c:minorTickMark val="none"/>
        <c:tickLblPos val="nextTo"/>
        <c:spPr>
          <a:ln/>
        </c:spPr>
        <c:crossAx val="203696768"/>
        <c:crosses val="autoZero"/>
        <c:auto val="1"/>
        <c:lblAlgn val="ctr"/>
        <c:lblOffset val="100"/>
        <c:noMultiLvlLbl val="0"/>
      </c:catAx>
      <c:valAx>
        <c:axId val="203696768"/>
        <c:scaling>
          <c:orientation val="minMax"/>
        </c:scaling>
        <c:delete val="0"/>
        <c:axPos val="l"/>
        <c:title>
          <c:tx>
            <c:rich>
              <a:bodyPr rot="-5400000" vert="horz"/>
              <a:lstStyle/>
              <a:p>
                <a:pPr>
                  <a:defRPr/>
                </a:pPr>
                <a:r>
                  <a:rPr lang="en-GB"/>
                  <a:t>New HIV infections</a:t>
                </a:r>
              </a:p>
            </c:rich>
          </c:tx>
          <c:layout>
            <c:manualLayout>
              <c:xMode val="edge"/>
              <c:yMode val="edge"/>
              <c:x val="1.4971491794072518E-2"/>
              <c:y val="0.29709345716996954"/>
            </c:manualLayout>
          </c:layout>
          <c:overlay val="0"/>
        </c:title>
        <c:numFmt formatCode="General" sourceLinked="1"/>
        <c:majorTickMark val="out"/>
        <c:minorTickMark val="none"/>
        <c:tickLblPos val="nextTo"/>
        <c:spPr>
          <a:ln/>
        </c:spPr>
        <c:crossAx val="203695232"/>
        <c:crosses val="autoZero"/>
        <c:crossBetween val="midCat"/>
        <c:majorUnit val="1000"/>
      </c:valAx>
      <c:spPr>
        <a:noFill/>
        <a:ln w="25400">
          <a:noFill/>
        </a:ln>
      </c:spPr>
    </c:plotArea>
    <c:plotVisOnly val="1"/>
    <c:dispBlanksAs val="zero"/>
    <c:showDLblsOverMax val="0"/>
  </c:chart>
  <c:spPr>
    <a:ln>
      <a:noFill/>
    </a:ln>
  </c:spPr>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822439225664478"/>
          <c:y val="5.9400000000000001E-2"/>
          <c:w val="0.52545473300553591"/>
          <c:h val="0.76529999999999998"/>
        </c:manualLayout>
      </c:layout>
      <c:barChart>
        <c:barDir val="col"/>
        <c:grouping val="percentStacked"/>
        <c:varyColors val="0"/>
        <c:ser>
          <c:idx val="0"/>
          <c:order val="0"/>
          <c:tx>
            <c:strRef>
              <c:f>Partners_MSM!$B$21</c:f>
              <c:strCache>
                <c:ptCount val="1"/>
                <c:pt idx="0">
                  <c:v> 1 partner</c:v>
                </c:pt>
              </c:strCache>
            </c:strRef>
          </c:tx>
          <c:spPr>
            <a:solidFill>
              <a:srgbClr val="00A99A"/>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Partners_MSM!$A$22:$A$23</c:f>
              <c:strCache>
                <c:ptCount val="2"/>
                <c:pt idx="0">
                  <c:v>Port Moresby</c:v>
                </c:pt>
                <c:pt idx="1">
                  <c:v>Lae</c:v>
                </c:pt>
              </c:strCache>
            </c:strRef>
          </c:cat>
          <c:val>
            <c:numRef>
              <c:f>Partners_MSM!$B$22:$B$23</c:f>
              <c:numCache>
                <c:formatCode>0</c:formatCode>
                <c:ptCount val="2"/>
                <c:pt idx="0">
                  <c:v>72.2</c:v>
                </c:pt>
                <c:pt idx="1">
                  <c:v>71.599999999999994</c:v>
                </c:pt>
              </c:numCache>
            </c:numRef>
          </c:val>
          <c:extLst>
            <c:ext xmlns:c16="http://schemas.microsoft.com/office/drawing/2014/chart" uri="{C3380CC4-5D6E-409C-BE32-E72D297353CC}">
              <c16:uniqueId val="{00000000-50DA-4241-B0CC-E12598FA8C94}"/>
            </c:ext>
          </c:extLst>
        </c:ser>
        <c:ser>
          <c:idx val="1"/>
          <c:order val="1"/>
          <c:tx>
            <c:strRef>
              <c:f>Partners_MSM!$C$21</c:f>
              <c:strCache>
                <c:ptCount val="1"/>
                <c:pt idx="0">
                  <c:v> 2 partners</c:v>
                </c:pt>
              </c:strCache>
            </c:strRef>
          </c:tx>
          <c:spPr>
            <a:solidFill>
              <a:srgbClr val="CDC884"/>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Partners_MSM!$A$22:$A$23</c:f>
              <c:strCache>
                <c:ptCount val="2"/>
                <c:pt idx="0">
                  <c:v>Port Moresby</c:v>
                </c:pt>
                <c:pt idx="1">
                  <c:v>Lae</c:v>
                </c:pt>
              </c:strCache>
            </c:strRef>
          </c:cat>
          <c:val>
            <c:numRef>
              <c:f>Partners_MSM!$C$22:$C$23</c:f>
              <c:numCache>
                <c:formatCode>0</c:formatCode>
                <c:ptCount val="2"/>
                <c:pt idx="0">
                  <c:v>19</c:v>
                </c:pt>
                <c:pt idx="1">
                  <c:v>16.3</c:v>
                </c:pt>
              </c:numCache>
            </c:numRef>
          </c:val>
          <c:extLst>
            <c:ext xmlns:c16="http://schemas.microsoft.com/office/drawing/2014/chart" uri="{C3380CC4-5D6E-409C-BE32-E72D297353CC}">
              <c16:uniqueId val="{00000001-50DA-4241-B0CC-E12598FA8C94}"/>
            </c:ext>
          </c:extLst>
        </c:ser>
        <c:ser>
          <c:idx val="2"/>
          <c:order val="2"/>
          <c:tx>
            <c:strRef>
              <c:f>Partners_MSM!$D$21</c:f>
              <c:strCache>
                <c:ptCount val="1"/>
                <c:pt idx="0">
                  <c:v> 3 or more partners</c:v>
                </c:pt>
              </c:strCache>
            </c:strRef>
          </c:tx>
          <c:spPr>
            <a:solidFill>
              <a:srgbClr val="F78E1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Partners_MSM!$A$22:$A$23</c:f>
              <c:strCache>
                <c:ptCount val="2"/>
                <c:pt idx="0">
                  <c:v>Port Moresby</c:v>
                </c:pt>
                <c:pt idx="1">
                  <c:v>Lae</c:v>
                </c:pt>
              </c:strCache>
            </c:strRef>
          </c:cat>
          <c:val>
            <c:numRef>
              <c:f>Partners_MSM!$D$22:$D$23</c:f>
              <c:numCache>
                <c:formatCode>0</c:formatCode>
                <c:ptCount val="2"/>
                <c:pt idx="0">
                  <c:v>8.8000000000000007</c:v>
                </c:pt>
                <c:pt idx="1">
                  <c:v>12.1</c:v>
                </c:pt>
              </c:numCache>
            </c:numRef>
          </c:val>
          <c:extLst>
            <c:ext xmlns:c16="http://schemas.microsoft.com/office/drawing/2014/chart" uri="{C3380CC4-5D6E-409C-BE32-E72D297353CC}">
              <c16:uniqueId val="{00000002-50DA-4241-B0CC-E12598FA8C94}"/>
            </c:ext>
          </c:extLst>
        </c:ser>
        <c:dLbls>
          <c:showLegendKey val="0"/>
          <c:showVal val="0"/>
          <c:showCatName val="0"/>
          <c:showSerName val="0"/>
          <c:showPercent val="0"/>
          <c:showBubbleSize val="0"/>
        </c:dLbls>
        <c:gapWidth val="150"/>
        <c:overlap val="100"/>
        <c:axId val="137838976"/>
        <c:axId val="137840512"/>
      </c:barChart>
      <c:catAx>
        <c:axId val="137838976"/>
        <c:scaling>
          <c:orientation val="minMax"/>
        </c:scaling>
        <c:delete val="0"/>
        <c:axPos val="b"/>
        <c:numFmt formatCode="General" sourceLinked="0"/>
        <c:majorTickMark val="out"/>
        <c:minorTickMark val="none"/>
        <c:tickLblPos val="nextTo"/>
        <c:crossAx val="137840512"/>
        <c:crosses val="autoZero"/>
        <c:auto val="1"/>
        <c:lblAlgn val="ctr"/>
        <c:lblOffset val="100"/>
        <c:noMultiLvlLbl val="0"/>
      </c:catAx>
      <c:valAx>
        <c:axId val="137840512"/>
        <c:scaling>
          <c:orientation val="minMax"/>
          <c:max val="1"/>
          <c:min val="0"/>
        </c:scaling>
        <c:delete val="0"/>
        <c:axPos val="l"/>
        <c:numFmt formatCode="0%" sourceLinked="1"/>
        <c:majorTickMark val="out"/>
        <c:minorTickMark val="none"/>
        <c:tickLblPos val="nextTo"/>
        <c:crossAx val="137838976"/>
        <c:crosses val="autoZero"/>
        <c:crossBetween val="between"/>
        <c:majorUnit val="0.2"/>
      </c:valAx>
    </c:plotArea>
    <c:legend>
      <c:legendPos val="r"/>
      <c:layout>
        <c:manualLayout>
          <c:xMode val="edge"/>
          <c:yMode val="edge"/>
          <c:x val="0.68164332511871129"/>
          <c:y val="0.10591522309711285"/>
          <c:w val="0.30817855783294262"/>
          <c:h val="0.3481695538057743"/>
        </c:manualLayout>
      </c:layout>
      <c:overlay val="0"/>
    </c:legend>
    <c:plotVisOnly val="1"/>
    <c:dispBlanksAs val="gap"/>
    <c:showDLblsOverMax val="0"/>
  </c:chart>
  <c:spPr>
    <a:ln>
      <a:noFill/>
    </a:ln>
  </c:spPr>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37695423941572"/>
          <c:y val="9.3773584905660373E-2"/>
          <c:w val="0.85869550952870022"/>
          <c:h val="0.70693832020997371"/>
        </c:manualLayout>
      </c:layout>
      <c:barChart>
        <c:barDir val="col"/>
        <c:grouping val="clustered"/>
        <c:varyColors val="0"/>
        <c:ser>
          <c:idx val="0"/>
          <c:order val="0"/>
          <c:tx>
            <c:strRef>
              <c:f>'age at 1st sex MSM'!$A$3</c:f>
              <c:strCache>
                <c:ptCount val="1"/>
                <c:pt idx="0">
                  <c:v>Port Moresby</c:v>
                </c:pt>
              </c:strCache>
            </c:strRef>
          </c:tx>
          <c:spPr>
            <a:solidFill>
              <a:srgbClr val="CDC884"/>
            </a:solidFill>
            <a:ln>
              <a:solidFill>
                <a:srgbClr val="CDC884"/>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'age at 1st sex MSM'!$B$2:$E$2</c:f>
              <c:strCache>
                <c:ptCount val="4"/>
                <c:pt idx="0">
                  <c:v>10-14 yr</c:v>
                </c:pt>
                <c:pt idx="1">
                  <c:v>15-19 yr </c:v>
                </c:pt>
                <c:pt idx="2">
                  <c:v>20-24 yr</c:v>
                </c:pt>
                <c:pt idx="3">
                  <c:v>25+ yr </c:v>
                </c:pt>
              </c:strCache>
            </c:strRef>
          </c:cat>
          <c:val>
            <c:numRef>
              <c:f>'age at 1st sex MSM'!$B$3:$E$3</c:f>
              <c:numCache>
                <c:formatCode>0</c:formatCode>
                <c:ptCount val="4"/>
                <c:pt idx="0">
                  <c:v>7</c:v>
                </c:pt>
                <c:pt idx="1">
                  <c:v>37.700000000000003</c:v>
                </c:pt>
                <c:pt idx="2">
                  <c:v>30.3</c:v>
                </c:pt>
                <c:pt idx="3">
                  <c:v>24.9</c:v>
                </c:pt>
              </c:numCache>
            </c:numRef>
          </c:val>
          <c:extLst>
            <c:ext xmlns:c16="http://schemas.microsoft.com/office/drawing/2014/chart" uri="{C3380CC4-5D6E-409C-BE32-E72D297353CC}">
              <c16:uniqueId val="{00000000-E837-4F1B-86B6-24510866E896}"/>
            </c:ext>
          </c:extLst>
        </c:ser>
        <c:ser>
          <c:idx val="1"/>
          <c:order val="1"/>
          <c:tx>
            <c:strRef>
              <c:f>'age at 1st sex MSM'!$A$4</c:f>
              <c:strCache>
                <c:ptCount val="1"/>
                <c:pt idx="0">
                  <c:v>Lae</c:v>
                </c:pt>
              </c:strCache>
            </c:strRef>
          </c:tx>
          <c:spPr>
            <a:solidFill>
              <a:srgbClr val="F26B73"/>
            </a:solidFill>
            <a:ln>
              <a:solidFill>
                <a:srgbClr val="F26B73"/>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'age at 1st sex MSM'!$B$2:$E$2</c:f>
              <c:strCache>
                <c:ptCount val="4"/>
                <c:pt idx="0">
                  <c:v>10-14 yr</c:v>
                </c:pt>
                <c:pt idx="1">
                  <c:v>15-19 yr </c:v>
                </c:pt>
                <c:pt idx="2">
                  <c:v>20-24 yr</c:v>
                </c:pt>
                <c:pt idx="3">
                  <c:v>25+ yr </c:v>
                </c:pt>
              </c:strCache>
            </c:strRef>
          </c:cat>
          <c:val>
            <c:numRef>
              <c:f>'age at 1st sex MSM'!$B$4:$E$4</c:f>
              <c:numCache>
                <c:formatCode>0</c:formatCode>
                <c:ptCount val="4"/>
                <c:pt idx="0">
                  <c:v>7.5</c:v>
                </c:pt>
                <c:pt idx="1">
                  <c:v>40.700000000000003</c:v>
                </c:pt>
                <c:pt idx="2">
                  <c:v>29.4</c:v>
                </c:pt>
                <c:pt idx="3">
                  <c:v>22.3</c:v>
                </c:pt>
              </c:numCache>
            </c:numRef>
          </c:val>
          <c:extLst>
            <c:ext xmlns:c16="http://schemas.microsoft.com/office/drawing/2014/chart" uri="{C3380CC4-5D6E-409C-BE32-E72D297353CC}">
              <c16:uniqueId val="{00000001-E837-4F1B-86B6-24510866E896}"/>
            </c:ext>
          </c:extLst>
        </c:ser>
        <c:dLbls>
          <c:showLegendKey val="0"/>
          <c:showVal val="0"/>
          <c:showCatName val="0"/>
          <c:showSerName val="0"/>
          <c:showPercent val="0"/>
          <c:showBubbleSize val="0"/>
        </c:dLbls>
        <c:gapWidth val="219"/>
        <c:axId val="138384512"/>
        <c:axId val="138386048"/>
      </c:barChart>
      <c:catAx>
        <c:axId val="138384512"/>
        <c:scaling>
          <c:orientation val="minMax"/>
        </c:scaling>
        <c:delete val="0"/>
        <c:axPos val="b"/>
        <c:numFmt formatCode="General" sourceLinked="1"/>
        <c:majorTickMark val="out"/>
        <c:minorTickMark val="none"/>
        <c:tickLblPos val="nextTo"/>
        <c:spPr>
          <a:noFill/>
          <a:ln w="25400" cap="flat" cmpd="sng" algn="ctr">
            <a:solidFill>
              <a:schemeClr val="tx1">
                <a:lumMod val="50000"/>
                <a:lumOff val="50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8386048"/>
        <c:crosses val="autoZero"/>
        <c:auto val="1"/>
        <c:lblAlgn val="ctr"/>
        <c:lblOffset val="100"/>
        <c:noMultiLvlLbl val="0"/>
      </c:catAx>
      <c:valAx>
        <c:axId val="138386048"/>
        <c:scaling>
          <c:orientation val="minMax"/>
          <c:max val="100"/>
          <c:min val="0"/>
        </c:scaling>
        <c:delete val="0"/>
        <c:axPos val="l"/>
        <c:majorGridlines>
          <c:spPr>
            <a:ln w="9525" cap="flat" cmpd="sng" algn="ctr">
              <a:solidFill>
                <a:schemeClr val="bg1">
                  <a:lumMod val="75000"/>
                </a:schemeClr>
              </a:solidFill>
              <a:prstDash val="dashDot"/>
              <a:round/>
            </a:ln>
            <a:effectLst/>
          </c:spPr>
        </c:majorGridlines>
        <c:title>
          <c:tx>
            <c:rich>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 (weighted)</a:t>
                </a:r>
              </a:p>
            </c:rich>
          </c:tx>
          <c:overlay val="0"/>
          <c:spPr>
            <a:noFill/>
            <a:ln>
              <a:noFill/>
            </a:ln>
            <a:effectLst/>
          </c:spPr>
        </c:title>
        <c:numFmt formatCode="0" sourceLinked="1"/>
        <c:majorTickMark val="out"/>
        <c:minorTickMark val="none"/>
        <c:tickLblPos val="nextTo"/>
        <c:spPr>
          <a:noFill/>
          <a:ln w="25400">
            <a:solidFill>
              <a:schemeClr val="tx1">
                <a:lumMod val="50000"/>
                <a:lumOff val="50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8384512"/>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781840388763286"/>
          <c:y val="4.5128205128205132E-2"/>
          <c:w val="0.56195771939398664"/>
          <c:h val="0.82937435897435896"/>
        </c:manualLayout>
      </c:layout>
      <c:barChart>
        <c:barDir val="bar"/>
        <c:grouping val="percentStacked"/>
        <c:varyColors val="0"/>
        <c:ser>
          <c:idx val="0"/>
          <c:order val="0"/>
          <c:tx>
            <c:strRef>
              <c:f>'age at 1st sex FSW'!$B$2</c:f>
              <c:strCache>
                <c:ptCount val="1"/>
                <c:pt idx="0">
                  <c:v>≤14 yr</c:v>
                </c:pt>
              </c:strCache>
            </c:strRef>
          </c:tx>
          <c:spPr>
            <a:solidFill>
              <a:srgbClr val="E31837"/>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'age at 1st sex FSW'!$A$3:$A$5</c:f>
              <c:strCache>
                <c:ptCount val="3"/>
                <c:pt idx="0">
                  <c:v>Port Moresby</c:v>
                </c:pt>
                <c:pt idx="1">
                  <c:v>Lae</c:v>
                </c:pt>
                <c:pt idx="2">
                  <c:v>Mt Hagen</c:v>
                </c:pt>
              </c:strCache>
            </c:strRef>
          </c:cat>
          <c:val>
            <c:numRef>
              <c:f>'age at 1st sex FSW'!$B$3:$B$5</c:f>
              <c:numCache>
                <c:formatCode>0</c:formatCode>
                <c:ptCount val="3"/>
                <c:pt idx="0">
                  <c:v>4.9000000000000004</c:v>
                </c:pt>
                <c:pt idx="1">
                  <c:v>7.4</c:v>
                </c:pt>
                <c:pt idx="2">
                  <c:v>5.6</c:v>
                </c:pt>
              </c:numCache>
            </c:numRef>
          </c:val>
          <c:extLst>
            <c:ext xmlns:c16="http://schemas.microsoft.com/office/drawing/2014/chart" uri="{C3380CC4-5D6E-409C-BE32-E72D297353CC}">
              <c16:uniqueId val="{00000000-E5B0-4169-920B-120450EDBC2E}"/>
            </c:ext>
          </c:extLst>
        </c:ser>
        <c:ser>
          <c:idx val="1"/>
          <c:order val="1"/>
          <c:tx>
            <c:strRef>
              <c:f>'age at 1st sex FSW'!$C$2</c:f>
              <c:strCache>
                <c:ptCount val="1"/>
                <c:pt idx="0">
                  <c:v>15-19 yr</c:v>
                </c:pt>
              </c:strCache>
            </c:strRef>
          </c:tx>
          <c:spPr>
            <a:solidFill>
              <a:srgbClr val="F15B4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'age at 1st sex FSW'!$A$3:$A$5</c:f>
              <c:strCache>
                <c:ptCount val="3"/>
                <c:pt idx="0">
                  <c:v>Port Moresby</c:v>
                </c:pt>
                <c:pt idx="1">
                  <c:v>Lae</c:v>
                </c:pt>
                <c:pt idx="2">
                  <c:v>Mt Hagen</c:v>
                </c:pt>
              </c:strCache>
            </c:strRef>
          </c:cat>
          <c:val>
            <c:numRef>
              <c:f>'age at 1st sex FSW'!$C$3:$C$5</c:f>
              <c:numCache>
                <c:formatCode>0</c:formatCode>
                <c:ptCount val="3"/>
                <c:pt idx="0">
                  <c:v>35.299999999999997</c:v>
                </c:pt>
                <c:pt idx="1">
                  <c:v>32.6</c:v>
                </c:pt>
                <c:pt idx="2">
                  <c:v>39.1</c:v>
                </c:pt>
              </c:numCache>
            </c:numRef>
          </c:val>
          <c:extLst>
            <c:ext xmlns:c16="http://schemas.microsoft.com/office/drawing/2014/chart" uri="{C3380CC4-5D6E-409C-BE32-E72D297353CC}">
              <c16:uniqueId val="{00000001-E5B0-4169-920B-120450EDBC2E}"/>
            </c:ext>
          </c:extLst>
        </c:ser>
        <c:ser>
          <c:idx val="2"/>
          <c:order val="2"/>
          <c:tx>
            <c:strRef>
              <c:f>'age at 1st sex FSW'!$D$2</c:f>
              <c:strCache>
                <c:ptCount val="1"/>
                <c:pt idx="0">
                  <c:v>20-24 yr</c:v>
                </c:pt>
              </c:strCache>
            </c:strRef>
          </c:tx>
          <c:spPr>
            <a:solidFill>
              <a:srgbClr val="CDC884"/>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'age at 1st sex FSW'!$A$3:$A$5</c:f>
              <c:strCache>
                <c:ptCount val="3"/>
                <c:pt idx="0">
                  <c:v>Port Moresby</c:v>
                </c:pt>
                <c:pt idx="1">
                  <c:v>Lae</c:v>
                </c:pt>
                <c:pt idx="2">
                  <c:v>Mt Hagen</c:v>
                </c:pt>
              </c:strCache>
            </c:strRef>
          </c:cat>
          <c:val>
            <c:numRef>
              <c:f>'age at 1st sex FSW'!$D$3:$D$5</c:f>
              <c:numCache>
                <c:formatCode>0</c:formatCode>
                <c:ptCount val="3"/>
                <c:pt idx="0">
                  <c:v>26.4</c:v>
                </c:pt>
                <c:pt idx="1">
                  <c:v>25.7</c:v>
                </c:pt>
                <c:pt idx="2">
                  <c:v>31</c:v>
                </c:pt>
              </c:numCache>
            </c:numRef>
          </c:val>
          <c:extLst>
            <c:ext xmlns:c16="http://schemas.microsoft.com/office/drawing/2014/chart" uri="{C3380CC4-5D6E-409C-BE32-E72D297353CC}">
              <c16:uniqueId val="{00000002-E5B0-4169-920B-120450EDBC2E}"/>
            </c:ext>
          </c:extLst>
        </c:ser>
        <c:ser>
          <c:idx val="3"/>
          <c:order val="3"/>
          <c:tx>
            <c:strRef>
              <c:f>'age at 1st sex FSW'!$E$2</c:f>
              <c:strCache>
                <c:ptCount val="1"/>
                <c:pt idx="0">
                  <c:v>25-29 yr</c:v>
                </c:pt>
              </c:strCache>
            </c:strRef>
          </c:tx>
          <c:spPr>
            <a:solidFill>
              <a:srgbClr val="63CDF5"/>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'age at 1st sex FSW'!$A$3:$A$5</c:f>
              <c:strCache>
                <c:ptCount val="3"/>
                <c:pt idx="0">
                  <c:v>Port Moresby</c:v>
                </c:pt>
                <c:pt idx="1">
                  <c:v>Lae</c:v>
                </c:pt>
                <c:pt idx="2">
                  <c:v>Mt Hagen</c:v>
                </c:pt>
              </c:strCache>
            </c:strRef>
          </c:cat>
          <c:val>
            <c:numRef>
              <c:f>'age at 1st sex FSW'!$E$3:$E$5</c:f>
              <c:numCache>
                <c:formatCode>0</c:formatCode>
                <c:ptCount val="3"/>
                <c:pt idx="0">
                  <c:v>15.5</c:v>
                </c:pt>
                <c:pt idx="1">
                  <c:v>19.399999999999999</c:v>
                </c:pt>
                <c:pt idx="2">
                  <c:v>15.6</c:v>
                </c:pt>
              </c:numCache>
            </c:numRef>
          </c:val>
          <c:extLst>
            <c:ext xmlns:c16="http://schemas.microsoft.com/office/drawing/2014/chart" uri="{C3380CC4-5D6E-409C-BE32-E72D297353CC}">
              <c16:uniqueId val="{00000003-E5B0-4169-920B-120450EDBC2E}"/>
            </c:ext>
          </c:extLst>
        </c:ser>
        <c:ser>
          <c:idx val="4"/>
          <c:order val="4"/>
          <c:tx>
            <c:strRef>
              <c:f>'age at 1st sex FSW'!$F$2</c:f>
              <c:strCache>
                <c:ptCount val="1"/>
                <c:pt idx="0">
                  <c:v>30-34 yr</c:v>
                </c:pt>
              </c:strCache>
            </c:strRef>
          </c:tx>
          <c:spPr>
            <a:solidFill>
              <a:srgbClr val="70C8B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'age at 1st sex FSW'!$A$3:$A$5</c:f>
              <c:strCache>
                <c:ptCount val="3"/>
                <c:pt idx="0">
                  <c:v>Port Moresby</c:v>
                </c:pt>
                <c:pt idx="1">
                  <c:v>Lae</c:v>
                </c:pt>
                <c:pt idx="2">
                  <c:v>Mt Hagen</c:v>
                </c:pt>
              </c:strCache>
            </c:strRef>
          </c:cat>
          <c:val>
            <c:numRef>
              <c:f>'age at 1st sex FSW'!$F$3:$F$5</c:f>
              <c:numCache>
                <c:formatCode>0</c:formatCode>
                <c:ptCount val="3"/>
                <c:pt idx="0">
                  <c:v>11.8</c:v>
                </c:pt>
                <c:pt idx="1">
                  <c:v>8</c:v>
                </c:pt>
                <c:pt idx="2">
                  <c:v>6.4</c:v>
                </c:pt>
              </c:numCache>
            </c:numRef>
          </c:val>
          <c:extLst>
            <c:ext xmlns:c16="http://schemas.microsoft.com/office/drawing/2014/chart" uri="{C3380CC4-5D6E-409C-BE32-E72D297353CC}">
              <c16:uniqueId val="{00000004-E5B0-4169-920B-120450EDBC2E}"/>
            </c:ext>
          </c:extLst>
        </c:ser>
        <c:ser>
          <c:idx val="5"/>
          <c:order val="5"/>
          <c:tx>
            <c:strRef>
              <c:f>'age at 1st sex FSW'!$G$2</c:f>
              <c:strCache>
                <c:ptCount val="1"/>
                <c:pt idx="0">
                  <c:v>35+ yr</c:v>
                </c:pt>
              </c:strCache>
            </c:strRef>
          </c:tx>
          <c:spPr>
            <a:solidFill>
              <a:srgbClr val="00A99A"/>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'age at 1st sex FSW'!$A$3:$A$5</c:f>
              <c:strCache>
                <c:ptCount val="3"/>
                <c:pt idx="0">
                  <c:v>Port Moresby</c:v>
                </c:pt>
                <c:pt idx="1">
                  <c:v>Lae</c:v>
                </c:pt>
                <c:pt idx="2">
                  <c:v>Mt Hagen</c:v>
                </c:pt>
              </c:strCache>
            </c:strRef>
          </c:cat>
          <c:val>
            <c:numRef>
              <c:f>'age at 1st sex FSW'!$G$3:$G$5</c:f>
              <c:numCache>
                <c:formatCode>0</c:formatCode>
                <c:ptCount val="3"/>
                <c:pt idx="0">
                  <c:v>6.2</c:v>
                </c:pt>
                <c:pt idx="1">
                  <c:v>6.9</c:v>
                </c:pt>
                <c:pt idx="2">
                  <c:v>2.2999999999999998</c:v>
                </c:pt>
              </c:numCache>
            </c:numRef>
          </c:val>
          <c:extLst>
            <c:ext xmlns:c16="http://schemas.microsoft.com/office/drawing/2014/chart" uri="{C3380CC4-5D6E-409C-BE32-E72D297353CC}">
              <c16:uniqueId val="{00000005-E5B0-4169-920B-120450EDBC2E}"/>
            </c:ext>
          </c:extLst>
        </c:ser>
        <c:dLbls>
          <c:showLegendKey val="0"/>
          <c:showVal val="0"/>
          <c:showCatName val="0"/>
          <c:showSerName val="0"/>
          <c:showPercent val="0"/>
          <c:showBubbleSize val="0"/>
        </c:dLbls>
        <c:gapWidth val="150"/>
        <c:overlap val="100"/>
        <c:axId val="138458240"/>
        <c:axId val="138459776"/>
      </c:barChart>
      <c:catAx>
        <c:axId val="138458240"/>
        <c:scaling>
          <c:orientation val="minMax"/>
        </c:scaling>
        <c:delete val="0"/>
        <c:axPos val="l"/>
        <c:numFmt formatCode="General" sourceLinked="0"/>
        <c:majorTickMark val="out"/>
        <c:minorTickMark val="none"/>
        <c:tickLblPos val="nextTo"/>
        <c:crossAx val="138459776"/>
        <c:crosses val="autoZero"/>
        <c:auto val="1"/>
        <c:lblAlgn val="ctr"/>
        <c:lblOffset val="100"/>
        <c:noMultiLvlLbl val="0"/>
      </c:catAx>
      <c:valAx>
        <c:axId val="138459776"/>
        <c:scaling>
          <c:orientation val="minMax"/>
          <c:max val="1"/>
          <c:min val="0"/>
        </c:scaling>
        <c:delete val="0"/>
        <c:axPos val="b"/>
        <c:numFmt formatCode="0%" sourceLinked="1"/>
        <c:majorTickMark val="out"/>
        <c:minorTickMark val="none"/>
        <c:tickLblPos val="nextTo"/>
        <c:crossAx val="138458240"/>
        <c:crosses val="autoZero"/>
        <c:crossBetween val="between"/>
        <c:majorUnit val="0.2"/>
      </c:valAx>
    </c:plotArea>
    <c:legend>
      <c:legendPos val="r"/>
      <c:layout>
        <c:manualLayout>
          <c:xMode val="edge"/>
          <c:yMode val="edge"/>
          <c:x val="0.80032795405524804"/>
          <c:y val="0.13317030082778117"/>
          <c:w val="0.18977105584574205"/>
          <c:h val="0.71442862911366845"/>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MSM_risks!$A$2</c:f>
          <c:strCache>
            <c:ptCount val="1"/>
          </c:strCache>
        </c:strRef>
      </c:tx>
      <c:overlay val="0"/>
      <c:spPr>
        <a:noFill/>
        <a:ln>
          <a:noFill/>
        </a:ln>
        <a:effectLst/>
      </c:spPr>
      <c:txPr>
        <a:bodyPr rot="0" spcFirstLastPara="1" vertOverflow="ellipsis" vert="horz" wrap="square" anchor="ctr" anchorCtr="1"/>
        <a:lstStyle/>
        <a:p>
          <a:pPr>
            <a:defRPr sz="168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3786024432131169"/>
          <c:y val="0.15237037037037038"/>
          <c:w val="0.83950601082272125"/>
          <c:h val="0.6310171890278421"/>
        </c:manualLayout>
      </c:layout>
      <c:barChart>
        <c:barDir val="col"/>
        <c:grouping val="clustered"/>
        <c:varyColors val="0"/>
        <c:ser>
          <c:idx val="0"/>
          <c:order val="0"/>
          <c:tx>
            <c:strRef>
              <c:f>MSM_risks!$A$3</c:f>
              <c:strCache>
                <c:ptCount val="1"/>
                <c:pt idx="0">
                  <c:v>Port Moresby</c:v>
                </c:pt>
              </c:strCache>
            </c:strRef>
          </c:tx>
          <c:spPr>
            <a:solidFill>
              <a:srgbClr val="CDC884"/>
            </a:solidFill>
            <a:ln>
              <a:solidFill>
                <a:srgbClr val="CDC884"/>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MSM_risks!$B$2:$D$2</c:f>
              <c:strCache>
                <c:ptCount val="3"/>
                <c:pt idx="0">
                  <c:v>Ever sold sex</c:v>
                </c:pt>
                <c:pt idx="1">
                  <c:v>Bought sex *</c:v>
                </c:pt>
                <c:pt idx="2">
                  <c:v>Ever injected drugs</c:v>
                </c:pt>
              </c:strCache>
            </c:strRef>
          </c:cat>
          <c:val>
            <c:numRef>
              <c:f>MSM_risks!$B$3:$D$3</c:f>
              <c:numCache>
                <c:formatCode>0</c:formatCode>
                <c:ptCount val="3"/>
                <c:pt idx="0">
                  <c:v>51.6</c:v>
                </c:pt>
                <c:pt idx="1">
                  <c:v>9.1999999999999993</c:v>
                </c:pt>
                <c:pt idx="2" formatCode="General">
                  <c:v>1.9</c:v>
                </c:pt>
              </c:numCache>
            </c:numRef>
          </c:val>
          <c:extLst>
            <c:ext xmlns:c16="http://schemas.microsoft.com/office/drawing/2014/chart" uri="{C3380CC4-5D6E-409C-BE32-E72D297353CC}">
              <c16:uniqueId val="{00000000-7BB5-4F6A-91D3-7593070F9554}"/>
            </c:ext>
          </c:extLst>
        </c:ser>
        <c:ser>
          <c:idx val="1"/>
          <c:order val="1"/>
          <c:tx>
            <c:strRef>
              <c:f>MSM_risks!$A$4</c:f>
              <c:strCache>
                <c:ptCount val="1"/>
                <c:pt idx="0">
                  <c:v>Lae</c:v>
                </c:pt>
              </c:strCache>
            </c:strRef>
          </c:tx>
          <c:spPr>
            <a:solidFill>
              <a:srgbClr val="F26B73"/>
            </a:solidFill>
            <a:ln>
              <a:solidFill>
                <a:srgbClr val="F26B73"/>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MSM_risks!$B$2:$D$2</c:f>
              <c:strCache>
                <c:ptCount val="3"/>
                <c:pt idx="0">
                  <c:v>Ever sold sex</c:v>
                </c:pt>
                <c:pt idx="1">
                  <c:v>Bought sex *</c:v>
                </c:pt>
                <c:pt idx="2">
                  <c:v>Ever injected drugs</c:v>
                </c:pt>
              </c:strCache>
            </c:strRef>
          </c:cat>
          <c:val>
            <c:numRef>
              <c:f>MSM_risks!$B$4:$D$4</c:f>
              <c:numCache>
                <c:formatCode>0</c:formatCode>
                <c:ptCount val="3"/>
                <c:pt idx="0">
                  <c:v>38.4</c:v>
                </c:pt>
                <c:pt idx="1">
                  <c:v>12.9</c:v>
                </c:pt>
                <c:pt idx="2" formatCode="General">
                  <c:v>0.4</c:v>
                </c:pt>
              </c:numCache>
            </c:numRef>
          </c:val>
          <c:extLst>
            <c:ext xmlns:c16="http://schemas.microsoft.com/office/drawing/2014/chart" uri="{C3380CC4-5D6E-409C-BE32-E72D297353CC}">
              <c16:uniqueId val="{00000001-7BB5-4F6A-91D3-7593070F9554}"/>
            </c:ext>
          </c:extLst>
        </c:ser>
        <c:dLbls>
          <c:showLegendKey val="0"/>
          <c:showVal val="0"/>
          <c:showCatName val="0"/>
          <c:showSerName val="0"/>
          <c:showPercent val="0"/>
          <c:showBubbleSize val="0"/>
        </c:dLbls>
        <c:gapWidth val="219"/>
        <c:axId val="138524928"/>
        <c:axId val="138539008"/>
      </c:barChart>
      <c:catAx>
        <c:axId val="138524928"/>
        <c:scaling>
          <c:orientation val="minMax"/>
        </c:scaling>
        <c:delete val="0"/>
        <c:axPos val="b"/>
        <c:numFmt formatCode="General" sourceLinked="1"/>
        <c:majorTickMark val="out"/>
        <c:minorTickMark val="none"/>
        <c:tickLblPos val="nextTo"/>
        <c:spPr>
          <a:noFill/>
          <a:ln w="25400" cap="flat" cmpd="sng" algn="ctr">
            <a:solidFill>
              <a:schemeClr val="tx1">
                <a:lumMod val="50000"/>
                <a:lumOff val="50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8539008"/>
        <c:crosses val="autoZero"/>
        <c:auto val="1"/>
        <c:lblAlgn val="ctr"/>
        <c:lblOffset val="100"/>
        <c:noMultiLvlLbl val="0"/>
      </c:catAx>
      <c:valAx>
        <c:axId val="138539008"/>
        <c:scaling>
          <c:orientation val="minMax"/>
          <c:max val="100"/>
          <c:min val="0"/>
        </c:scaling>
        <c:delete val="0"/>
        <c:axPos val="l"/>
        <c:majorGridlines>
          <c:spPr>
            <a:ln w="9525" cap="flat" cmpd="sng" algn="ctr">
              <a:solidFill>
                <a:schemeClr val="bg1">
                  <a:lumMod val="75000"/>
                </a:schemeClr>
              </a:solidFill>
              <a:prstDash val="dashDot"/>
              <a:round/>
            </a:ln>
            <a:effectLst/>
          </c:spPr>
        </c:majorGridlines>
        <c:title>
          <c:tx>
            <c:rich>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 (weighted)</a:t>
                </a:r>
              </a:p>
            </c:rich>
          </c:tx>
          <c:overlay val="0"/>
          <c:spPr>
            <a:noFill/>
            <a:ln>
              <a:noFill/>
            </a:ln>
            <a:effectLst/>
          </c:spPr>
        </c:title>
        <c:numFmt formatCode="0" sourceLinked="1"/>
        <c:majorTickMark val="out"/>
        <c:minorTickMark val="none"/>
        <c:tickLblPos val="nextTo"/>
        <c:spPr>
          <a:noFill/>
          <a:ln w="25400">
            <a:solidFill>
              <a:schemeClr val="tx1">
                <a:lumMod val="50000"/>
                <a:lumOff val="50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8524928"/>
        <c:crosses val="autoZero"/>
        <c:crossBetween val="between"/>
        <c:majorUnit val="20"/>
      </c:valAx>
      <c:spPr>
        <a:noFill/>
        <a:ln>
          <a:noFill/>
        </a:ln>
        <a:effectLst/>
      </c:spPr>
    </c:plotArea>
    <c:legend>
      <c:legendPos val="t"/>
      <c:layout>
        <c:manualLayout>
          <c:xMode val="edge"/>
          <c:yMode val="edge"/>
          <c:x val="0.34952823373312375"/>
          <c:y val="4.0261437908496733E-2"/>
          <c:w val="0.3717233112684834"/>
          <c:h val="0.1421033400236735"/>
        </c:manualLayout>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'forced sex'!$B$1</c:f>
          <c:strCache>
            <c:ptCount val="1"/>
          </c:strCache>
        </c:strRef>
      </c:tx>
      <c:overlay val="0"/>
      <c:spPr>
        <a:noFill/>
        <a:ln>
          <a:noFill/>
        </a:ln>
        <a:effectLst/>
      </c:spPr>
      <c:txPr>
        <a:bodyPr rot="0" spcFirstLastPara="1" vertOverflow="ellipsis" vert="horz" wrap="square" anchor="ctr" anchorCtr="1"/>
        <a:lstStyle/>
        <a:p>
          <a:pPr>
            <a:defRPr sz="168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'forced sex'!$B$2</c:f>
              <c:strCache>
                <c:ptCount val="1"/>
                <c:pt idx="0">
                  <c:v>FSWs</c:v>
                </c:pt>
              </c:strCache>
            </c:strRef>
          </c:tx>
          <c:spPr>
            <a:solidFill>
              <a:srgbClr val="00A99A"/>
            </a:solidFill>
            <a:ln>
              <a:solidFill>
                <a:sysClr val="window" lastClr="FFFFF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'forced sex'!$A$3:$A$5</c:f>
              <c:strCache>
                <c:ptCount val="3"/>
                <c:pt idx="0">
                  <c:v>Port Moresby</c:v>
                </c:pt>
                <c:pt idx="1">
                  <c:v>Lae</c:v>
                </c:pt>
                <c:pt idx="2">
                  <c:v>Mt Hagen</c:v>
                </c:pt>
              </c:strCache>
            </c:strRef>
          </c:cat>
          <c:val>
            <c:numRef>
              <c:f>'forced sex'!$B$3:$B$5</c:f>
              <c:numCache>
                <c:formatCode>0</c:formatCode>
                <c:ptCount val="3"/>
                <c:pt idx="0">
                  <c:v>44.8</c:v>
                </c:pt>
                <c:pt idx="1">
                  <c:v>35.799999999999997</c:v>
                </c:pt>
                <c:pt idx="2">
                  <c:v>37.6</c:v>
                </c:pt>
              </c:numCache>
            </c:numRef>
          </c:val>
          <c:extLst>
            <c:ext xmlns:c16="http://schemas.microsoft.com/office/drawing/2014/chart" uri="{C3380CC4-5D6E-409C-BE32-E72D297353CC}">
              <c16:uniqueId val="{00000000-E8C1-48DC-A58A-B05F2FB3D9D5}"/>
            </c:ext>
          </c:extLst>
        </c:ser>
        <c:ser>
          <c:idx val="1"/>
          <c:order val="1"/>
          <c:tx>
            <c:strRef>
              <c:f>'forced sex'!$C$2</c:f>
              <c:strCache>
                <c:ptCount val="1"/>
                <c:pt idx="0">
                  <c:v>MSM/TG</c:v>
                </c:pt>
              </c:strCache>
            </c:strRef>
          </c:tx>
          <c:spPr>
            <a:solidFill>
              <a:srgbClr val="F26B73"/>
            </a:solidFill>
            <a:ln>
              <a:solidFill>
                <a:sysClr val="window" lastClr="FFFFF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'forced sex'!$A$3:$A$5</c:f>
              <c:strCache>
                <c:ptCount val="3"/>
                <c:pt idx="0">
                  <c:v>Port Moresby</c:v>
                </c:pt>
                <c:pt idx="1">
                  <c:v>Lae</c:v>
                </c:pt>
                <c:pt idx="2">
                  <c:v>Mt Hagen</c:v>
                </c:pt>
              </c:strCache>
            </c:strRef>
          </c:cat>
          <c:val>
            <c:numRef>
              <c:f>'forced sex'!$C$3:$C$5</c:f>
              <c:numCache>
                <c:formatCode>0</c:formatCode>
                <c:ptCount val="3"/>
                <c:pt idx="0">
                  <c:v>41.1</c:v>
                </c:pt>
                <c:pt idx="1">
                  <c:v>23</c:v>
                </c:pt>
              </c:numCache>
            </c:numRef>
          </c:val>
          <c:extLst>
            <c:ext xmlns:c16="http://schemas.microsoft.com/office/drawing/2014/chart" uri="{C3380CC4-5D6E-409C-BE32-E72D297353CC}">
              <c16:uniqueId val="{00000001-E8C1-48DC-A58A-B05F2FB3D9D5}"/>
            </c:ext>
          </c:extLst>
        </c:ser>
        <c:dLbls>
          <c:showLegendKey val="0"/>
          <c:showVal val="0"/>
          <c:showCatName val="0"/>
          <c:showSerName val="0"/>
          <c:showPercent val="0"/>
          <c:showBubbleSize val="0"/>
        </c:dLbls>
        <c:gapWidth val="219"/>
        <c:axId val="138597120"/>
        <c:axId val="138598656"/>
      </c:barChart>
      <c:catAx>
        <c:axId val="138597120"/>
        <c:scaling>
          <c:orientation val="minMax"/>
        </c:scaling>
        <c:delete val="0"/>
        <c:axPos val="b"/>
        <c:numFmt formatCode="General" sourceLinked="1"/>
        <c:majorTickMark val="out"/>
        <c:minorTickMark val="none"/>
        <c:tickLblPos val="nextTo"/>
        <c:spPr>
          <a:noFill/>
          <a:ln w="25400" cap="flat" cmpd="sng" algn="ctr">
            <a:solidFill>
              <a:schemeClr val="tx1">
                <a:lumMod val="50000"/>
                <a:lumOff val="50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8598656"/>
        <c:crosses val="autoZero"/>
        <c:auto val="1"/>
        <c:lblAlgn val="ctr"/>
        <c:lblOffset val="100"/>
        <c:noMultiLvlLbl val="0"/>
      </c:catAx>
      <c:valAx>
        <c:axId val="138598656"/>
        <c:scaling>
          <c:orientation val="minMax"/>
          <c:max val="100"/>
          <c:min val="0"/>
        </c:scaling>
        <c:delete val="0"/>
        <c:axPos val="l"/>
        <c:majorGridlines>
          <c:spPr>
            <a:ln w="9525" cap="flat" cmpd="sng" algn="ctr">
              <a:solidFill>
                <a:schemeClr val="bg1">
                  <a:lumMod val="75000"/>
                </a:schemeClr>
              </a:solidFill>
              <a:prstDash val="dashDot"/>
              <a:round/>
            </a:ln>
            <a:effectLst/>
          </c:spPr>
        </c:majorGridlines>
        <c:title>
          <c:tx>
            <c:rich>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 weighted</a:t>
                </a:r>
              </a:p>
            </c:rich>
          </c:tx>
          <c:overlay val="0"/>
          <c:spPr>
            <a:noFill/>
            <a:ln>
              <a:noFill/>
            </a:ln>
            <a:effectLst/>
          </c:spPr>
        </c:title>
        <c:numFmt formatCode="0" sourceLinked="1"/>
        <c:majorTickMark val="out"/>
        <c:minorTickMark val="none"/>
        <c:tickLblPos val="nextTo"/>
        <c:spPr>
          <a:noFill/>
          <a:ln w="25400">
            <a:solidFill>
              <a:schemeClr val="tx1">
                <a:lumMod val="50000"/>
                <a:lumOff val="50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8597120"/>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9975796195578647"/>
          <c:y val="0.15786938397406206"/>
          <c:w val="0.66011161620261383"/>
          <c:h val="0.82287478771035971"/>
        </c:manualLayout>
      </c:layout>
      <c:barChart>
        <c:barDir val="bar"/>
        <c:grouping val="clustered"/>
        <c:varyColors val="0"/>
        <c:ser>
          <c:idx val="0"/>
          <c:order val="0"/>
          <c:tx>
            <c:strRef>
              <c:f>'Prep and POP'!$D$2</c:f>
              <c:strCache>
                <c:ptCount val="1"/>
                <c:pt idx="0">
                  <c:v>FSW</c:v>
                </c:pt>
              </c:strCache>
            </c:strRef>
          </c:tx>
          <c:spPr>
            <a:solidFill>
              <a:srgbClr val="00A99A"/>
            </a:solidFill>
            <a:ln>
              <a:solidFill>
                <a:schemeClr val="bg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'Prep and POP'!$B$3:$C$8</c:f>
              <c:multiLvlStrCache>
                <c:ptCount val="6"/>
                <c:lvl>
                  <c:pt idx="0">
                    <c:v>Port Moresby</c:v>
                  </c:pt>
                  <c:pt idx="1">
                    <c:v>Lae</c:v>
                  </c:pt>
                  <c:pt idx="2">
                    <c:v>Mt Hagen</c:v>
                  </c:pt>
                  <c:pt idx="3">
                    <c:v>Port Moresby</c:v>
                  </c:pt>
                  <c:pt idx="4">
                    <c:v>Lae</c:v>
                  </c:pt>
                  <c:pt idx="5">
                    <c:v>Mt Hagen</c:v>
                  </c:pt>
                </c:lvl>
                <c:lvl>
                  <c:pt idx="0">
                    <c:v>Heard about post-exposure prophylaxis</c:v>
                  </c:pt>
                  <c:pt idx="3">
                    <c:v>Heard about pre-exposure prophylaxis</c:v>
                  </c:pt>
                </c:lvl>
              </c:multiLvlStrCache>
            </c:multiLvlStrRef>
          </c:cat>
          <c:val>
            <c:numRef>
              <c:f>'Prep and POP'!$D$3:$D$8</c:f>
              <c:numCache>
                <c:formatCode>0</c:formatCode>
                <c:ptCount val="6"/>
                <c:pt idx="0">
                  <c:v>19.2</c:v>
                </c:pt>
                <c:pt idx="1">
                  <c:v>11</c:v>
                </c:pt>
                <c:pt idx="2">
                  <c:v>10.3</c:v>
                </c:pt>
                <c:pt idx="3">
                  <c:v>11</c:v>
                </c:pt>
                <c:pt idx="4">
                  <c:v>10.1</c:v>
                </c:pt>
                <c:pt idx="5">
                  <c:v>3.6</c:v>
                </c:pt>
              </c:numCache>
            </c:numRef>
          </c:val>
          <c:extLst>
            <c:ext xmlns:c16="http://schemas.microsoft.com/office/drawing/2014/chart" uri="{C3380CC4-5D6E-409C-BE32-E72D297353CC}">
              <c16:uniqueId val="{00000000-107A-410D-B04E-B166018C5C54}"/>
            </c:ext>
          </c:extLst>
        </c:ser>
        <c:ser>
          <c:idx val="1"/>
          <c:order val="1"/>
          <c:tx>
            <c:strRef>
              <c:f>'Prep and POP'!$E$2</c:f>
              <c:strCache>
                <c:ptCount val="1"/>
                <c:pt idx="0">
                  <c:v>MSM/TG</c:v>
                </c:pt>
              </c:strCache>
            </c:strRef>
          </c:tx>
          <c:spPr>
            <a:solidFill>
              <a:srgbClr val="F15B40"/>
            </a:solidFill>
            <a:ln>
              <a:solidFill>
                <a:schemeClr val="bg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'Prep and POP'!$B$3:$C$8</c:f>
              <c:multiLvlStrCache>
                <c:ptCount val="6"/>
                <c:lvl>
                  <c:pt idx="0">
                    <c:v>Port Moresby</c:v>
                  </c:pt>
                  <c:pt idx="1">
                    <c:v>Lae</c:v>
                  </c:pt>
                  <c:pt idx="2">
                    <c:v>Mt Hagen</c:v>
                  </c:pt>
                  <c:pt idx="3">
                    <c:v>Port Moresby</c:v>
                  </c:pt>
                  <c:pt idx="4">
                    <c:v>Lae</c:v>
                  </c:pt>
                  <c:pt idx="5">
                    <c:v>Mt Hagen</c:v>
                  </c:pt>
                </c:lvl>
                <c:lvl>
                  <c:pt idx="0">
                    <c:v>Heard about post-exposure prophylaxis</c:v>
                  </c:pt>
                  <c:pt idx="3">
                    <c:v>Heard about pre-exposure prophylaxis</c:v>
                  </c:pt>
                </c:lvl>
              </c:multiLvlStrCache>
            </c:multiLvlStrRef>
          </c:cat>
          <c:val>
            <c:numRef>
              <c:f>'Prep and POP'!$E$3:$E$8</c:f>
              <c:numCache>
                <c:formatCode>0</c:formatCode>
                <c:ptCount val="6"/>
                <c:pt idx="0">
                  <c:v>16.2</c:v>
                </c:pt>
                <c:pt idx="1">
                  <c:v>12.7</c:v>
                </c:pt>
                <c:pt idx="3">
                  <c:v>7.3</c:v>
                </c:pt>
                <c:pt idx="4">
                  <c:v>10.1</c:v>
                </c:pt>
              </c:numCache>
            </c:numRef>
          </c:val>
          <c:extLst>
            <c:ext xmlns:c16="http://schemas.microsoft.com/office/drawing/2014/chart" uri="{C3380CC4-5D6E-409C-BE32-E72D297353CC}">
              <c16:uniqueId val="{00000001-107A-410D-B04E-B166018C5C54}"/>
            </c:ext>
          </c:extLst>
        </c:ser>
        <c:dLbls>
          <c:showLegendKey val="0"/>
          <c:showVal val="0"/>
          <c:showCatName val="0"/>
          <c:showSerName val="0"/>
          <c:showPercent val="0"/>
          <c:showBubbleSize val="0"/>
        </c:dLbls>
        <c:gapWidth val="150"/>
        <c:axId val="140466816"/>
        <c:axId val="140505472"/>
      </c:barChart>
      <c:catAx>
        <c:axId val="140466816"/>
        <c:scaling>
          <c:orientation val="maxMin"/>
        </c:scaling>
        <c:delete val="0"/>
        <c:axPos val="l"/>
        <c:numFmt formatCode="General" sourceLinked="0"/>
        <c:majorTickMark val="out"/>
        <c:minorTickMark val="none"/>
        <c:tickLblPos val="nextTo"/>
        <c:crossAx val="140505472"/>
        <c:crosses val="autoZero"/>
        <c:auto val="1"/>
        <c:lblAlgn val="ctr"/>
        <c:lblOffset val="100"/>
        <c:noMultiLvlLbl val="0"/>
      </c:catAx>
      <c:valAx>
        <c:axId val="140505472"/>
        <c:scaling>
          <c:orientation val="minMax"/>
          <c:max val="100"/>
          <c:min val="0"/>
        </c:scaling>
        <c:delete val="0"/>
        <c:axPos val="t"/>
        <c:title>
          <c:tx>
            <c:rich>
              <a:bodyPr/>
              <a:lstStyle/>
              <a:p>
                <a:pPr>
                  <a:defRPr/>
                </a:pPr>
                <a:r>
                  <a:rPr lang="en-US"/>
                  <a:t>% weighted</a:t>
                </a:r>
              </a:p>
            </c:rich>
          </c:tx>
          <c:overlay val="0"/>
        </c:title>
        <c:numFmt formatCode="0" sourceLinked="1"/>
        <c:majorTickMark val="out"/>
        <c:minorTickMark val="none"/>
        <c:tickLblPos val="nextTo"/>
        <c:crossAx val="140466816"/>
        <c:crosses val="autoZero"/>
        <c:crossBetween val="between"/>
        <c:majorUnit val="20"/>
      </c:valAx>
    </c:plotArea>
    <c:legend>
      <c:legendPos val="b"/>
      <c:layout>
        <c:manualLayout>
          <c:xMode val="edge"/>
          <c:yMode val="edge"/>
          <c:x val="0.72998579430148547"/>
          <c:y val="0.44939992795018269"/>
          <c:w val="0.17748545607056851"/>
          <c:h val="0.19112294786681078"/>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Sheet2!$B$2</c:f>
              <c:strCache>
                <c:ptCount val="1"/>
                <c:pt idx="0">
                  <c:v>FSW</c:v>
                </c:pt>
              </c:strCache>
            </c:strRef>
          </c:tx>
          <c:spPr>
            <a:solidFill>
              <a:srgbClr val="CDC884"/>
            </a:solidFill>
            <a:ln>
              <a:solidFill>
                <a:srgbClr val="CDC884"/>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Sheet2!$A$3:$A$5</c:f>
              <c:strCache>
                <c:ptCount val="3"/>
                <c:pt idx="0">
                  <c:v>Port Moresby</c:v>
                </c:pt>
                <c:pt idx="1">
                  <c:v>Lae</c:v>
                </c:pt>
                <c:pt idx="2">
                  <c:v>Mt Hagen</c:v>
                </c:pt>
              </c:strCache>
            </c:strRef>
          </c:cat>
          <c:val>
            <c:numRef>
              <c:f>Sheet2!$B$3:$B$5</c:f>
              <c:numCache>
                <c:formatCode>0</c:formatCode>
                <c:ptCount val="3"/>
                <c:pt idx="0">
                  <c:v>10.9</c:v>
                </c:pt>
                <c:pt idx="1">
                  <c:v>5.2</c:v>
                </c:pt>
                <c:pt idx="2">
                  <c:v>6.7</c:v>
                </c:pt>
              </c:numCache>
            </c:numRef>
          </c:val>
          <c:extLst>
            <c:ext xmlns:c16="http://schemas.microsoft.com/office/drawing/2014/chart" uri="{C3380CC4-5D6E-409C-BE32-E72D297353CC}">
              <c16:uniqueId val="{00000000-693A-420E-97D8-2628A665DD8B}"/>
            </c:ext>
          </c:extLst>
        </c:ser>
        <c:ser>
          <c:idx val="1"/>
          <c:order val="1"/>
          <c:tx>
            <c:strRef>
              <c:f>Sheet2!$C$2</c:f>
              <c:strCache>
                <c:ptCount val="1"/>
                <c:pt idx="0">
                  <c:v>MSM/TG</c:v>
                </c:pt>
              </c:strCache>
            </c:strRef>
          </c:tx>
          <c:spPr>
            <a:solidFill>
              <a:srgbClr val="F26B73"/>
            </a:solidFill>
            <a:ln>
              <a:solidFill>
                <a:srgbClr val="F26B73"/>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Sheet2!$A$3:$A$5</c:f>
              <c:strCache>
                <c:ptCount val="3"/>
                <c:pt idx="0">
                  <c:v>Port Moresby</c:v>
                </c:pt>
                <c:pt idx="1">
                  <c:v>Lae</c:v>
                </c:pt>
                <c:pt idx="2">
                  <c:v>Mt Hagen</c:v>
                </c:pt>
              </c:strCache>
            </c:strRef>
          </c:cat>
          <c:val>
            <c:numRef>
              <c:f>Sheet2!$C$3:$C$5</c:f>
              <c:numCache>
                <c:formatCode>0</c:formatCode>
                <c:ptCount val="3"/>
                <c:pt idx="0">
                  <c:v>4.0999999999999996</c:v>
                </c:pt>
                <c:pt idx="1">
                  <c:v>0.6</c:v>
                </c:pt>
              </c:numCache>
            </c:numRef>
          </c:val>
          <c:extLst>
            <c:ext xmlns:c16="http://schemas.microsoft.com/office/drawing/2014/chart" uri="{C3380CC4-5D6E-409C-BE32-E72D297353CC}">
              <c16:uniqueId val="{00000001-693A-420E-97D8-2628A665DD8B}"/>
            </c:ext>
          </c:extLst>
        </c:ser>
        <c:dLbls>
          <c:showLegendKey val="0"/>
          <c:showVal val="0"/>
          <c:showCatName val="0"/>
          <c:showSerName val="0"/>
          <c:showPercent val="0"/>
          <c:showBubbleSize val="0"/>
        </c:dLbls>
        <c:gapWidth val="219"/>
        <c:axId val="155873664"/>
        <c:axId val="155875200"/>
      </c:barChart>
      <c:catAx>
        <c:axId val="155873664"/>
        <c:scaling>
          <c:orientation val="minMax"/>
        </c:scaling>
        <c:delete val="0"/>
        <c:axPos val="b"/>
        <c:numFmt formatCode="General" sourceLinked="1"/>
        <c:majorTickMark val="out"/>
        <c:minorTickMark val="none"/>
        <c:tickLblPos val="nextTo"/>
        <c:spPr>
          <a:noFill/>
          <a:ln w="25400" cap="flat" cmpd="sng" algn="ctr">
            <a:solidFill>
              <a:schemeClr val="tx1">
                <a:lumMod val="50000"/>
                <a:lumOff val="50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5875200"/>
        <c:crosses val="autoZero"/>
        <c:auto val="1"/>
        <c:lblAlgn val="ctr"/>
        <c:lblOffset val="100"/>
        <c:noMultiLvlLbl val="0"/>
      </c:catAx>
      <c:valAx>
        <c:axId val="155875200"/>
        <c:scaling>
          <c:orientation val="minMax"/>
          <c:max val="100"/>
          <c:min val="0"/>
        </c:scaling>
        <c:delete val="0"/>
        <c:axPos val="l"/>
        <c:majorGridlines>
          <c:spPr>
            <a:ln w="9525" cap="flat" cmpd="sng" algn="ctr">
              <a:solidFill>
                <a:schemeClr val="bg1">
                  <a:lumMod val="75000"/>
                </a:schemeClr>
              </a:solidFill>
              <a:prstDash val="dashDot"/>
              <a:round/>
            </a:ln>
            <a:effectLst/>
          </c:spPr>
        </c:majorGridlines>
        <c:title>
          <c:tx>
            <c:rich>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 weighted</a:t>
                </a:r>
              </a:p>
            </c:rich>
          </c:tx>
          <c:overlay val="0"/>
          <c:spPr>
            <a:noFill/>
            <a:ln>
              <a:noFill/>
            </a:ln>
            <a:effectLst/>
          </c:spPr>
        </c:title>
        <c:numFmt formatCode="0" sourceLinked="1"/>
        <c:majorTickMark val="out"/>
        <c:minorTickMark val="none"/>
        <c:tickLblPos val="nextTo"/>
        <c:spPr>
          <a:noFill/>
          <a:ln w="25400">
            <a:solidFill>
              <a:schemeClr val="tx1">
                <a:lumMod val="50000"/>
                <a:lumOff val="50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5873664"/>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3218526570048309"/>
          <c:y val="0.17533481766053211"/>
          <c:w val="0.53266618357487927"/>
          <c:h val="0.65309152896955347"/>
        </c:manualLayout>
      </c:layout>
      <c:doughnutChart>
        <c:varyColors val="1"/>
        <c:ser>
          <c:idx val="0"/>
          <c:order val="0"/>
          <c:spPr>
            <a:ln w="22225">
              <a:solidFill>
                <a:sysClr val="window" lastClr="FFFFFF"/>
              </a:solidFill>
            </a:ln>
          </c:spPr>
          <c:dPt>
            <c:idx val="0"/>
            <c:bubble3D val="0"/>
            <c:spPr>
              <a:solidFill>
                <a:srgbClr val="FF7C80"/>
              </a:solidFill>
              <a:ln w="22225">
                <a:solidFill>
                  <a:sysClr val="window" lastClr="FFFFFF"/>
                </a:solidFill>
              </a:ln>
            </c:spPr>
            <c:extLst>
              <c:ext xmlns:c16="http://schemas.microsoft.com/office/drawing/2014/chart" uri="{C3380CC4-5D6E-409C-BE32-E72D297353CC}">
                <c16:uniqueId val="{00000001-61FE-405D-A0BE-2E017AC38B77}"/>
              </c:ext>
            </c:extLst>
          </c:dPt>
          <c:dPt>
            <c:idx val="1"/>
            <c:bubble3D val="0"/>
            <c:spPr>
              <a:solidFill>
                <a:srgbClr val="33CCCC"/>
              </a:solidFill>
              <a:ln w="22225">
                <a:solidFill>
                  <a:sysClr val="window" lastClr="FFFFFF"/>
                </a:solidFill>
              </a:ln>
            </c:spPr>
            <c:extLst>
              <c:ext xmlns:c16="http://schemas.microsoft.com/office/drawing/2014/chart" uri="{C3380CC4-5D6E-409C-BE32-E72D297353CC}">
                <c16:uniqueId val="{00000003-61FE-405D-A0BE-2E017AC38B77}"/>
              </c:ext>
            </c:extLst>
          </c:dPt>
          <c:cat>
            <c:strRef>
              <c:f>PNG!$Q$109:$R$109</c:f>
              <c:strCache>
                <c:ptCount val="2"/>
                <c:pt idx="0">
                  <c:v>International funding</c:v>
                </c:pt>
                <c:pt idx="1">
                  <c:v>Domestic funding</c:v>
                </c:pt>
              </c:strCache>
            </c:strRef>
          </c:cat>
          <c:val>
            <c:numRef>
              <c:f>PNG!$Q$110:$R$110</c:f>
              <c:numCache>
                <c:formatCode>_-* #,##0_-;\-* #,##0_-;_-* "-"??_-;_-@_-</c:formatCode>
                <c:ptCount val="2"/>
                <c:pt idx="0">
                  <c:v>16189544.369999999</c:v>
                </c:pt>
                <c:pt idx="1">
                  <c:v>7630178.2000000002</c:v>
                </c:pt>
              </c:numCache>
            </c:numRef>
          </c:val>
          <c:extLst>
            <c:ext xmlns:c16="http://schemas.microsoft.com/office/drawing/2014/chart" uri="{C3380CC4-5D6E-409C-BE32-E72D297353CC}">
              <c16:uniqueId val="{00000004-61FE-405D-A0BE-2E017AC38B77}"/>
            </c:ext>
          </c:extLst>
        </c:ser>
        <c:dLbls>
          <c:showLegendKey val="0"/>
          <c:showVal val="0"/>
          <c:showCatName val="0"/>
          <c:showSerName val="0"/>
          <c:showPercent val="0"/>
          <c:showBubbleSize val="0"/>
          <c:showLeaderLines val="1"/>
        </c:dLbls>
        <c:firstSliceAng val="118"/>
        <c:holeSize val="72"/>
      </c:doughnutChart>
    </c:plotArea>
    <c:plotVisOnly val="1"/>
    <c:dispBlanksAs val="gap"/>
    <c:showDLblsOverMax val="0"/>
  </c:chart>
  <c:spPr>
    <a:noFill/>
    <a:ln>
      <a:noFill/>
    </a:ln>
  </c:spPr>
  <c:txPr>
    <a:bodyPr/>
    <a:lstStyle/>
    <a:p>
      <a:pPr>
        <a:defRPr sz="1100">
          <a:latin typeface="Arial" pitchFamily="34" charset="0"/>
          <a:cs typeface="Arial" pitchFamily="34" charset="0"/>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6599275362318839E-2"/>
          <c:y val="0.19084691878303944"/>
          <c:w val="0.52227538383477723"/>
          <c:h val="0.6436276053728579"/>
        </c:manualLayout>
      </c:layout>
      <c:doughnutChart>
        <c:varyColors val="1"/>
        <c:ser>
          <c:idx val="0"/>
          <c:order val="0"/>
          <c:spPr>
            <a:solidFill>
              <a:sysClr val="window" lastClr="FFFFFF">
                <a:lumMod val="65000"/>
              </a:sysClr>
            </a:solidFill>
            <a:ln w="22225">
              <a:solidFill>
                <a:sysClr val="window" lastClr="FFFFFF"/>
              </a:solidFill>
            </a:ln>
          </c:spPr>
          <c:dPt>
            <c:idx val="0"/>
            <c:bubble3D val="0"/>
            <c:spPr>
              <a:solidFill>
                <a:srgbClr val="3FDAFF"/>
              </a:solidFill>
              <a:ln w="22225">
                <a:solidFill>
                  <a:sysClr val="window" lastClr="FFFFFF"/>
                </a:solidFill>
              </a:ln>
            </c:spPr>
            <c:extLst>
              <c:ext xmlns:c16="http://schemas.microsoft.com/office/drawing/2014/chart" uri="{C3380CC4-5D6E-409C-BE32-E72D297353CC}">
                <c16:uniqueId val="{00000001-8EFE-45BE-880B-EF2021F88E7E}"/>
              </c:ext>
            </c:extLst>
          </c:dPt>
          <c:dPt>
            <c:idx val="1"/>
            <c:bubble3D val="0"/>
            <c:spPr>
              <a:solidFill>
                <a:srgbClr val="A9D18E"/>
              </a:solidFill>
              <a:ln w="22225">
                <a:solidFill>
                  <a:sysClr val="window" lastClr="FFFFFF"/>
                </a:solidFill>
              </a:ln>
            </c:spPr>
            <c:extLst>
              <c:ext xmlns:c16="http://schemas.microsoft.com/office/drawing/2014/chart" uri="{C3380CC4-5D6E-409C-BE32-E72D297353CC}">
                <c16:uniqueId val="{00000003-8EFE-45BE-880B-EF2021F88E7E}"/>
              </c:ext>
            </c:extLst>
          </c:dPt>
          <c:dPt>
            <c:idx val="2"/>
            <c:bubble3D val="0"/>
            <c:spPr>
              <a:solidFill>
                <a:srgbClr val="F15B40"/>
              </a:solidFill>
              <a:ln w="22225">
                <a:solidFill>
                  <a:sysClr val="window" lastClr="FFFFFF"/>
                </a:solidFill>
              </a:ln>
            </c:spPr>
            <c:extLst>
              <c:ext xmlns:c16="http://schemas.microsoft.com/office/drawing/2014/chart" uri="{C3380CC4-5D6E-409C-BE32-E72D297353CC}">
                <c16:uniqueId val="{00000005-8EFE-45BE-880B-EF2021F88E7E}"/>
              </c:ext>
            </c:extLst>
          </c:dPt>
          <c:dPt>
            <c:idx val="3"/>
            <c:bubble3D val="0"/>
            <c:extLst>
              <c:ext xmlns:c16="http://schemas.microsoft.com/office/drawing/2014/chart" uri="{C3380CC4-5D6E-409C-BE32-E72D297353CC}">
                <c16:uniqueId val="{00000006-8EFE-45BE-880B-EF2021F88E7E}"/>
              </c:ext>
            </c:extLst>
          </c:dPt>
          <c:cat>
            <c:strRef>
              <c:f>PNG!$P$114:$P$117</c:f>
              <c:strCache>
                <c:ptCount val="4"/>
                <c:pt idx="0">
                  <c:v>Key population prevention</c:v>
                </c:pt>
                <c:pt idx="1">
                  <c:v>Other prevention</c:v>
                </c:pt>
                <c:pt idx="2">
                  <c:v>Care and treatment</c:v>
                </c:pt>
                <c:pt idx="3">
                  <c:v>Program Management and other AIDS expenditure</c:v>
                </c:pt>
              </c:strCache>
            </c:strRef>
          </c:cat>
          <c:val>
            <c:numRef>
              <c:f>PNG!$Q$114:$Q$117</c:f>
              <c:numCache>
                <c:formatCode>_-* #,##0_-;\-* #,##0_-;_-* "-"??_-;_-@_-</c:formatCode>
                <c:ptCount val="4"/>
                <c:pt idx="0">
                  <c:v>2329950.31</c:v>
                </c:pt>
                <c:pt idx="1">
                  <c:v>787027.06999999983</c:v>
                </c:pt>
                <c:pt idx="2">
                  <c:v>7992427.3399999999</c:v>
                </c:pt>
                <c:pt idx="3">
                  <c:v>12710317.850000001</c:v>
                </c:pt>
              </c:numCache>
            </c:numRef>
          </c:val>
          <c:extLst>
            <c:ext xmlns:c16="http://schemas.microsoft.com/office/drawing/2014/chart" uri="{C3380CC4-5D6E-409C-BE32-E72D297353CC}">
              <c16:uniqueId val="{00000007-8EFE-45BE-880B-EF2021F88E7E}"/>
            </c:ext>
          </c:extLst>
        </c:ser>
        <c:dLbls>
          <c:showLegendKey val="0"/>
          <c:showVal val="0"/>
          <c:showCatName val="0"/>
          <c:showSerName val="0"/>
          <c:showPercent val="0"/>
          <c:showBubbleSize val="0"/>
          <c:showLeaderLines val="1"/>
        </c:dLbls>
        <c:firstSliceAng val="62"/>
        <c:holeSize val="72"/>
      </c:doughnutChart>
    </c:plotArea>
    <c:plotVisOnly val="1"/>
    <c:dispBlanksAs val="gap"/>
    <c:showDLblsOverMax val="0"/>
  </c:chart>
  <c:spPr>
    <a:noFill/>
    <a:ln>
      <a:noFill/>
    </a:ln>
  </c:spPr>
  <c:txPr>
    <a:bodyPr/>
    <a:lstStyle/>
    <a:p>
      <a:pPr>
        <a:defRPr sz="1100">
          <a:latin typeface="Arial" pitchFamily="34" charset="0"/>
          <a:cs typeface="Arial" pitchFamily="34" charset="0"/>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344111241413967E-2"/>
          <c:y val="4.7109207708779445E-2"/>
          <c:w val="0.89228709443234477"/>
          <c:h val="0.67204111313475912"/>
        </c:manualLayout>
      </c:layout>
      <c:barChart>
        <c:barDir val="col"/>
        <c:grouping val="clustered"/>
        <c:varyColors val="0"/>
        <c:ser>
          <c:idx val="0"/>
          <c:order val="0"/>
          <c:tx>
            <c:strRef>
              <c:f>PNG!$B$1</c:f>
              <c:strCache>
                <c:ptCount val="1"/>
                <c:pt idx="0">
                  <c:v>Domestic funding</c:v>
                </c:pt>
              </c:strCache>
            </c:strRef>
          </c:tx>
          <c:spPr>
            <a:solidFill>
              <a:srgbClr val="33CCCC"/>
            </a:solidFill>
            <a:ln>
              <a:noFill/>
            </a:ln>
            <a:effectLst/>
          </c:spPr>
          <c:invertIfNegative val="0"/>
          <c:cat>
            <c:numRef>
              <c:f>PNG!$A$2:$A$9</c:f>
              <c:numCache>
                <c:formatCode>General</c:formatCode>
                <c:ptCount val="8"/>
                <c:pt idx="0">
                  <c:v>2009</c:v>
                </c:pt>
                <c:pt idx="1">
                  <c:v>2010</c:v>
                </c:pt>
                <c:pt idx="2">
                  <c:v>2011</c:v>
                </c:pt>
                <c:pt idx="3">
                  <c:v>2012</c:v>
                </c:pt>
                <c:pt idx="4">
                  <c:v>2016</c:v>
                </c:pt>
                <c:pt idx="5">
                  <c:v>2017</c:v>
                </c:pt>
                <c:pt idx="6">
                  <c:v>2018</c:v>
                </c:pt>
                <c:pt idx="7">
                  <c:v>2019</c:v>
                </c:pt>
              </c:numCache>
            </c:numRef>
          </c:cat>
          <c:val>
            <c:numRef>
              <c:f>PNG!$B$2:$B$9</c:f>
              <c:numCache>
                <c:formatCode>General</c:formatCode>
                <c:ptCount val="8"/>
                <c:pt idx="0">
                  <c:v>10200353</c:v>
                </c:pt>
                <c:pt idx="1">
                  <c:v>12387598</c:v>
                </c:pt>
                <c:pt idx="2">
                  <c:v>12863377</c:v>
                </c:pt>
                <c:pt idx="3">
                  <c:v>7125758</c:v>
                </c:pt>
                <c:pt idx="4">
                  <c:v>3593117</c:v>
                </c:pt>
                <c:pt idx="5">
                  <c:v>1118497</c:v>
                </c:pt>
                <c:pt idx="6">
                  <c:v>4402741</c:v>
                </c:pt>
                <c:pt idx="7">
                  <c:v>7630178</c:v>
                </c:pt>
              </c:numCache>
            </c:numRef>
          </c:val>
          <c:extLst>
            <c:ext xmlns:c16="http://schemas.microsoft.com/office/drawing/2014/chart" uri="{C3380CC4-5D6E-409C-BE32-E72D297353CC}">
              <c16:uniqueId val="{00000000-870D-44C0-AE8E-2CE4B46307A0}"/>
            </c:ext>
          </c:extLst>
        </c:ser>
        <c:ser>
          <c:idx val="1"/>
          <c:order val="1"/>
          <c:tx>
            <c:strRef>
              <c:f>PNG!$C$1</c:f>
              <c:strCache>
                <c:ptCount val="1"/>
                <c:pt idx="0">
                  <c:v>International funding</c:v>
                </c:pt>
              </c:strCache>
            </c:strRef>
          </c:tx>
          <c:spPr>
            <a:solidFill>
              <a:srgbClr val="FF5050"/>
            </a:solidFill>
            <a:ln>
              <a:noFill/>
            </a:ln>
            <a:effectLst/>
          </c:spPr>
          <c:invertIfNegative val="0"/>
          <c:cat>
            <c:numRef>
              <c:f>PNG!$A$2:$A$9</c:f>
              <c:numCache>
                <c:formatCode>General</c:formatCode>
                <c:ptCount val="8"/>
                <c:pt idx="0">
                  <c:v>2009</c:v>
                </c:pt>
                <c:pt idx="1">
                  <c:v>2010</c:v>
                </c:pt>
                <c:pt idx="2">
                  <c:v>2011</c:v>
                </c:pt>
                <c:pt idx="3">
                  <c:v>2012</c:v>
                </c:pt>
                <c:pt idx="4">
                  <c:v>2016</c:v>
                </c:pt>
                <c:pt idx="5">
                  <c:v>2017</c:v>
                </c:pt>
                <c:pt idx="6">
                  <c:v>2018</c:v>
                </c:pt>
                <c:pt idx="7">
                  <c:v>2019</c:v>
                </c:pt>
              </c:numCache>
            </c:numRef>
          </c:cat>
          <c:val>
            <c:numRef>
              <c:f>PNG!$C$2:$C$9</c:f>
              <c:numCache>
                <c:formatCode>General</c:formatCode>
                <c:ptCount val="8"/>
                <c:pt idx="0">
                  <c:v>40132667</c:v>
                </c:pt>
                <c:pt idx="1">
                  <c:v>38821670</c:v>
                </c:pt>
                <c:pt idx="2">
                  <c:v>34509487</c:v>
                </c:pt>
                <c:pt idx="3">
                  <c:v>29533509</c:v>
                </c:pt>
                <c:pt idx="4">
                  <c:v>16795308</c:v>
                </c:pt>
                <c:pt idx="5">
                  <c:v>14369670</c:v>
                </c:pt>
                <c:pt idx="6">
                  <c:v>14082090</c:v>
                </c:pt>
                <c:pt idx="7">
                  <c:v>16189544</c:v>
                </c:pt>
              </c:numCache>
            </c:numRef>
          </c:val>
          <c:extLst>
            <c:ext xmlns:c16="http://schemas.microsoft.com/office/drawing/2014/chart" uri="{C3380CC4-5D6E-409C-BE32-E72D297353CC}">
              <c16:uniqueId val="{00000001-870D-44C0-AE8E-2CE4B46307A0}"/>
            </c:ext>
          </c:extLst>
        </c:ser>
        <c:dLbls>
          <c:showLegendKey val="0"/>
          <c:showVal val="0"/>
          <c:showCatName val="0"/>
          <c:showSerName val="0"/>
          <c:showPercent val="0"/>
          <c:showBubbleSize val="0"/>
        </c:dLbls>
        <c:gapWidth val="219"/>
        <c:overlap val="-27"/>
        <c:axId val="1905811919"/>
        <c:axId val="1519027599"/>
      </c:barChart>
      <c:lineChart>
        <c:grouping val="stacked"/>
        <c:varyColors val="0"/>
        <c:ser>
          <c:idx val="2"/>
          <c:order val="2"/>
          <c:tx>
            <c:strRef>
              <c:f>PNG!$D$1</c:f>
              <c:strCache>
                <c:ptCount val="1"/>
                <c:pt idx="0">
                  <c:v>Total AIDS spending</c:v>
                </c:pt>
              </c:strCache>
            </c:strRef>
          </c:tx>
          <c:spPr>
            <a:ln w="28575" cap="rnd">
              <a:solidFill>
                <a:srgbClr val="33CCCC"/>
              </a:solidFill>
              <a:round/>
            </a:ln>
            <a:effectLst/>
          </c:spPr>
          <c:marker>
            <c:symbol val="circle"/>
            <c:size val="10"/>
            <c:spPr>
              <a:solidFill>
                <a:srgbClr val="FF5050"/>
              </a:solidFill>
              <a:ln w="9525">
                <a:noFill/>
              </a:ln>
              <a:effectLst/>
            </c:spPr>
          </c:marker>
          <c:cat>
            <c:numRef>
              <c:f>PNG!$A$2:$A$9</c:f>
              <c:numCache>
                <c:formatCode>General</c:formatCode>
                <c:ptCount val="8"/>
                <c:pt idx="0">
                  <c:v>2009</c:v>
                </c:pt>
                <c:pt idx="1">
                  <c:v>2010</c:v>
                </c:pt>
                <c:pt idx="2">
                  <c:v>2011</c:v>
                </c:pt>
                <c:pt idx="3">
                  <c:v>2012</c:v>
                </c:pt>
                <c:pt idx="4">
                  <c:v>2016</c:v>
                </c:pt>
                <c:pt idx="5">
                  <c:v>2017</c:v>
                </c:pt>
                <c:pt idx="6">
                  <c:v>2018</c:v>
                </c:pt>
                <c:pt idx="7">
                  <c:v>2019</c:v>
                </c:pt>
              </c:numCache>
            </c:numRef>
          </c:cat>
          <c:val>
            <c:numRef>
              <c:f>PNG!$D$2:$D$9</c:f>
              <c:numCache>
                <c:formatCode>General</c:formatCode>
                <c:ptCount val="8"/>
                <c:pt idx="0">
                  <c:v>50333020</c:v>
                </c:pt>
                <c:pt idx="1">
                  <c:v>51209269</c:v>
                </c:pt>
                <c:pt idx="2">
                  <c:v>47372864</c:v>
                </c:pt>
                <c:pt idx="3">
                  <c:v>36659267</c:v>
                </c:pt>
                <c:pt idx="4">
                  <c:v>20388426</c:v>
                </c:pt>
                <c:pt idx="5">
                  <c:v>15488166</c:v>
                </c:pt>
                <c:pt idx="6">
                  <c:v>18484831</c:v>
                </c:pt>
                <c:pt idx="7">
                  <c:v>23819723</c:v>
                </c:pt>
              </c:numCache>
            </c:numRef>
          </c:val>
          <c:smooth val="0"/>
          <c:extLst>
            <c:ext xmlns:c16="http://schemas.microsoft.com/office/drawing/2014/chart" uri="{C3380CC4-5D6E-409C-BE32-E72D297353CC}">
              <c16:uniqueId val="{00000002-870D-44C0-AE8E-2CE4B46307A0}"/>
            </c:ext>
          </c:extLst>
        </c:ser>
        <c:dLbls>
          <c:showLegendKey val="0"/>
          <c:showVal val="0"/>
          <c:showCatName val="0"/>
          <c:showSerName val="0"/>
          <c:showPercent val="0"/>
          <c:showBubbleSize val="0"/>
        </c:dLbls>
        <c:marker val="1"/>
        <c:smooth val="0"/>
        <c:axId val="1905811919"/>
        <c:axId val="1519027599"/>
      </c:lineChart>
      <c:catAx>
        <c:axId val="190581191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1519027599"/>
        <c:crosses val="autoZero"/>
        <c:auto val="1"/>
        <c:lblAlgn val="ctr"/>
        <c:lblOffset val="100"/>
        <c:noMultiLvlLbl val="0"/>
      </c:catAx>
      <c:valAx>
        <c:axId val="15190275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1905811919"/>
        <c:crosses val="autoZero"/>
        <c:crossBetween val="between"/>
        <c:dispUnits>
          <c:builtInUnit val="millions"/>
          <c:dispUnitsLbl>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Nova" panose="020B0504020202020204" pitchFamily="34"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8219929851329"/>
          <c:y val="4.9980491479642224E-2"/>
          <c:w val="0.77520420091672004"/>
          <c:h val="0.6543578289334534"/>
        </c:manualLayout>
      </c:layout>
      <c:lineChart>
        <c:grouping val="standard"/>
        <c:varyColors val="0"/>
        <c:ser>
          <c:idx val="0"/>
          <c:order val="0"/>
          <c:tx>
            <c:strRef>
              <c:f>Values!$C$2</c:f>
              <c:strCache>
                <c:ptCount val="1"/>
                <c:pt idx="0">
                  <c:v> Adults  (15+) living with HIV </c:v>
                </c:pt>
              </c:strCache>
            </c:strRef>
          </c:tx>
          <c:spPr>
            <a:ln w="38100">
              <a:solidFill>
                <a:srgbClr val="63CDF6"/>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9776-4943-8697-BE725FE6F311}"/>
                </c:ext>
              </c:extLst>
            </c:dLbl>
            <c:dLbl>
              <c:idx val="1"/>
              <c:delete val="1"/>
              <c:extLst>
                <c:ext xmlns:c15="http://schemas.microsoft.com/office/drawing/2012/chart" uri="{CE6537A1-D6FC-4f65-9D91-7224C49458BB}"/>
                <c:ext xmlns:c16="http://schemas.microsoft.com/office/drawing/2014/chart" uri="{C3380CC4-5D6E-409C-BE32-E72D297353CC}">
                  <c16:uniqueId val="{00000001-9776-4943-8697-BE725FE6F311}"/>
                </c:ext>
              </c:extLst>
            </c:dLbl>
            <c:dLbl>
              <c:idx val="2"/>
              <c:delete val="1"/>
              <c:extLst>
                <c:ext xmlns:c15="http://schemas.microsoft.com/office/drawing/2012/chart" uri="{CE6537A1-D6FC-4f65-9D91-7224C49458BB}"/>
                <c:ext xmlns:c16="http://schemas.microsoft.com/office/drawing/2014/chart" uri="{C3380CC4-5D6E-409C-BE32-E72D297353CC}">
                  <c16:uniqueId val="{00000002-9776-4943-8697-BE725FE6F311}"/>
                </c:ext>
              </c:extLst>
            </c:dLbl>
            <c:dLbl>
              <c:idx val="3"/>
              <c:delete val="1"/>
              <c:extLst>
                <c:ext xmlns:c15="http://schemas.microsoft.com/office/drawing/2012/chart" uri="{CE6537A1-D6FC-4f65-9D91-7224C49458BB}"/>
                <c:ext xmlns:c16="http://schemas.microsoft.com/office/drawing/2014/chart" uri="{C3380CC4-5D6E-409C-BE32-E72D297353CC}">
                  <c16:uniqueId val="{00000003-9776-4943-8697-BE725FE6F311}"/>
                </c:ext>
              </c:extLst>
            </c:dLbl>
            <c:dLbl>
              <c:idx val="4"/>
              <c:delete val="1"/>
              <c:extLst>
                <c:ext xmlns:c15="http://schemas.microsoft.com/office/drawing/2012/chart" uri="{CE6537A1-D6FC-4f65-9D91-7224C49458BB}"/>
                <c:ext xmlns:c16="http://schemas.microsoft.com/office/drawing/2014/chart" uri="{C3380CC4-5D6E-409C-BE32-E72D297353CC}">
                  <c16:uniqueId val="{00000004-9776-4943-8697-BE725FE6F311}"/>
                </c:ext>
              </c:extLst>
            </c:dLbl>
            <c:dLbl>
              <c:idx val="5"/>
              <c:delete val="1"/>
              <c:extLst>
                <c:ext xmlns:c15="http://schemas.microsoft.com/office/drawing/2012/chart" uri="{CE6537A1-D6FC-4f65-9D91-7224C49458BB}"/>
                <c:ext xmlns:c16="http://schemas.microsoft.com/office/drawing/2014/chart" uri="{C3380CC4-5D6E-409C-BE32-E72D297353CC}">
                  <c16:uniqueId val="{00000005-9776-4943-8697-BE725FE6F311}"/>
                </c:ext>
              </c:extLst>
            </c:dLbl>
            <c:dLbl>
              <c:idx val="6"/>
              <c:delete val="1"/>
              <c:extLst>
                <c:ext xmlns:c15="http://schemas.microsoft.com/office/drawing/2012/chart" uri="{CE6537A1-D6FC-4f65-9D91-7224C49458BB}"/>
                <c:ext xmlns:c16="http://schemas.microsoft.com/office/drawing/2014/chart" uri="{C3380CC4-5D6E-409C-BE32-E72D297353CC}">
                  <c16:uniqueId val="{00000006-9776-4943-8697-BE725FE6F311}"/>
                </c:ext>
              </c:extLst>
            </c:dLbl>
            <c:dLbl>
              <c:idx val="7"/>
              <c:delete val="1"/>
              <c:extLst>
                <c:ext xmlns:c15="http://schemas.microsoft.com/office/drawing/2012/chart" uri="{CE6537A1-D6FC-4f65-9D91-7224C49458BB}"/>
                <c:ext xmlns:c16="http://schemas.microsoft.com/office/drawing/2014/chart" uri="{C3380CC4-5D6E-409C-BE32-E72D297353CC}">
                  <c16:uniqueId val="{00000007-9776-4943-8697-BE725FE6F311}"/>
                </c:ext>
              </c:extLst>
            </c:dLbl>
            <c:dLbl>
              <c:idx val="8"/>
              <c:delete val="1"/>
              <c:extLst>
                <c:ext xmlns:c15="http://schemas.microsoft.com/office/drawing/2012/chart" uri="{CE6537A1-D6FC-4f65-9D91-7224C49458BB}"/>
                <c:ext xmlns:c16="http://schemas.microsoft.com/office/drawing/2014/chart" uri="{C3380CC4-5D6E-409C-BE32-E72D297353CC}">
                  <c16:uniqueId val="{00000008-9776-4943-8697-BE725FE6F311}"/>
                </c:ext>
              </c:extLst>
            </c:dLbl>
            <c:dLbl>
              <c:idx val="9"/>
              <c:delete val="1"/>
              <c:extLst>
                <c:ext xmlns:c15="http://schemas.microsoft.com/office/drawing/2012/chart" uri="{CE6537A1-D6FC-4f65-9D91-7224C49458BB}"/>
                <c:ext xmlns:c16="http://schemas.microsoft.com/office/drawing/2014/chart" uri="{C3380CC4-5D6E-409C-BE32-E72D297353CC}">
                  <c16:uniqueId val="{00000009-9776-4943-8697-BE725FE6F311}"/>
                </c:ext>
              </c:extLst>
            </c:dLbl>
            <c:dLbl>
              <c:idx val="10"/>
              <c:delete val="1"/>
              <c:extLst>
                <c:ext xmlns:c15="http://schemas.microsoft.com/office/drawing/2012/chart" uri="{CE6537A1-D6FC-4f65-9D91-7224C49458BB}"/>
                <c:ext xmlns:c16="http://schemas.microsoft.com/office/drawing/2014/chart" uri="{C3380CC4-5D6E-409C-BE32-E72D297353CC}">
                  <c16:uniqueId val="{0000000A-9776-4943-8697-BE725FE6F311}"/>
                </c:ext>
              </c:extLst>
            </c:dLbl>
            <c:dLbl>
              <c:idx val="11"/>
              <c:delete val="1"/>
              <c:extLst>
                <c:ext xmlns:c15="http://schemas.microsoft.com/office/drawing/2012/chart" uri="{CE6537A1-D6FC-4f65-9D91-7224C49458BB}"/>
                <c:ext xmlns:c16="http://schemas.microsoft.com/office/drawing/2014/chart" uri="{C3380CC4-5D6E-409C-BE32-E72D297353CC}">
                  <c16:uniqueId val="{0000000B-9776-4943-8697-BE725FE6F311}"/>
                </c:ext>
              </c:extLst>
            </c:dLbl>
            <c:dLbl>
              <c:idx val="12"/>
              <c:delete val="1"/>
              <c:extLst>
                <c:ext xmlns:c15="http://schemas.microsoft.com/office/drawing/2012/chart" uri="{CE6537A1-D6FC-4f65-9D91-7224C49458BB}"/>
                <c:ext xmlns:c16="http://schemas.microsoft.com/office/drawing/2014/chart" uri="{C3380CC4-5D6E-409C-BE32-E72D297353CC}">
                  <c16:uniqueId val="{0000000C-9776-4943-8697-BE725FE6F311}"/>
                </c:ext>
              </c:extLst>
            </c:dLbl>
            <c:dLbl>
              <c:idx val="13"/>
              <c:delete val="1"/>
              <c:extLst>
                <c:ext xmlns:c15="http://schemas.microsoft.com/office/drawing/2012/chart" uri="{CE6537A1-D6FC-4f65-9D91-7224C49458BB}"/>
                <c:ext xmlns:c16="http://schemas.microsoft.com/office/drawing/2014/chart" uri="{C3380CC4-5D6E-409C-BE32-E72D297353CC}">
                  <c16:uniqueId val="{0000000D-9776-4943-8697-BE725FE6F311}"/>
                </c:ext>
              </c:extLst>
            </c:dLbl>
            <c:dLbl>
              <c:idx val="14"/>
              <c:delete val="1"/>
              <c:extLst>
                <c:ext xmlns:c15="http://schemas.microsoft.com/office/drawing/2012/chart" uri="{CE6537A1-D6FC-4f65-9D91-7224C49458BB}"/>
                <c:ext xmlns:c16="http://schemas.microsoft.com/office/drawing/2014/chart" uri="{C3380CC4-5D6E-409C-BE32-E72D297353CC}">
                  <c16:uniqueId val="{0000000E-9776-4943-8697-BE725FE6F311}"/>
                </c:ext>
              </c:extLst>
            </c:dLbl>
            <c:dLbl>
              <c:idx val="15"/>
              <c:delete val="1"/>
              <c:extLst>
                <c:ext xmlns:c15="http://schemas.microsoft.com/office/drawing/2012/chart" uri="{CE6537A1-D6FC-4f65-9D91-7224C49458BB}"/>
                <c:ext xmlns:c16="http://schemas.microsoft.com/office/drawing/2014/chart" uri="{C3380CC4-5D6E-409C-BE32-E72D297353CC}">
                  <c16:uniqueId val="{0000000F-9776-4943-8697-BE725FE6F311}"/>
                </c:ext>
              </c:extLst>
            </c:dLbl>
            <c:dLbl>
              <c:idx val="16"/>
              <c:delete val="1"/>
              <c:extLst>
                <c:ext xmlns:c15="http://schemas.microsoft.com/office/drawing/2012/chart" uri="{CE6537A1-D6FC-4f65-9D91-7224C49458BB}"/>
                <c:ext xmlns:c16="http://schemas.microsoft.com/office/drawing/2014/chart" uri="{C3380CC4-5D6E-409C-BE32-E72D297353CC}">
                  <c16:uniqueId val="{00000010-9776-4943-8697-BE725FE6F311}"/>
                </c:ext>
              </c:extLst>
            </c:dLbl>
            <c:dLbl>
              <c:idx val="17"/>
              <c:delete val="1"/>
              <c:extLst>
                <c:ext xmlns:c15="http://schemas.microsoft.com/office/drawing/2012/chart" uri="{CE6537A1-D6FC-4f65-9D91-7224C49458BB}"/>
                <c:ext xmlns:c16="http://schemas.microsoft.com/office/drawing/2014/chart" uri="{C3380CC4-5D6E-409C-BE32-E72D297353CC}">
                  <c16:uniqueId val="{00000011-9776-4943-8697-BE725FE6F311}"/>
                </c:ext>
              </c:extLst>
            </c:dLbl>
            <c:dLbl>
              <c:idx val="18"/>
              <c:delete val="1"/>
              <c:extLst>
                <c:ext xmlns:c15="http://schemas.microsoft.com/office/drawing/2012/chart" uri="{CE6537A1-D6FC-4f65-9D91-7224C49458BB}"/>
                <c:ext xmlns:c16="http://schemas.microsoft.com/office/drawing/2014/chart" uri="{C3380CC4-5D6E-409C-BE32-E72D297353CC}">
                  <c16:uniqueId val="{00000012-9776-4943-8697-BE725FE6F311}"/>
                </c:ext>
              </c:extLst>
            </c:dLbl>
            <c:dLbl>
              <c:idx val="19"/>
              <c:delete val="1"/>
              <c:extLst>
                <c:ext xmlns:c15="http://schemas.microsoft.com/office/drawing/2012/chart" uri="{CE6537A1-D6FC-4f65-9D91-7224C49458BB}"/>
                <c:ext xmlns:c16="http://schemas.microsoft.com/office/drawing/2014/chart" uri="{C3380CC4-5D6E-409C-BE32-E72D297353CC}">
                  <c16:uniqueId val="{00000013-9776-4943-8697-BE725FE6F311}"/>
                </c:ext>
              </c:extLst>
            </c:dLbl>
            <c:dLbl>
              <c:idx val="20"/>
              <c:delete val="1"/>
              <c:extLst>
                <c:ext xmlns:c15="http://schemas.microsoft.com/office/drawing/2012/chart" uri="{CE6537A1-D6FC-4f65-9D91-7224C49458BB}"/>
                <c:ext xmlns:c16="http://schemas.microsoft.com/office/drawing/2014/chart" uri="{C3380CC4-5D6E-409C-BE32-E72D297353CC}">
                  <c16:uniqueId val="{00000014-9776-4943-8697-BE725FE6F311}"/>
                </c:ext>
              </c:extLst>
            </c:dLbl>
            <c:dLbl>
              <c:idx val="21"/>
              <c:delete val="1"/>
              <c:extLst>
                <c:ext xmlns:c15="http://schemas.microsoft.com/office/drawing/2012/chart" uri="{CE6537A1-D6FC-4f65-9D91-7224C49458BB}"/>
                <c:ext xmlns:c16="http://schemas.microsoft.com/office/drawing/2014/chart" uri="{C3380CC4-5D6E-409C-BE32-E72D297353CC}">
                  <c16:uniqueId val="{00000015-9776-4943-8697-BE725FE6F311}"/>
                </c:ext>
              </c:extLst>
            </c:dLbl>
            <c:dLbl>
              <c:idx val="22"/>
              <c:delete val="1"/>
              <c:extLst>
                <c:ext xmlns:c15="http://schemas.microsoft.com/office/drawing/2012/chart" uri="{CE6537A1-D6FC-4f65-9D91-7224C49458BB}"/>
                <c:ext xmlns:c16="http://schemas.microsoft.com/office/drawing/2014/chart" uri="{C3380CC4-5D6E-409C-BE32-E72D297353CC}">
                  <c16:uniqueId val="{00000016-9776-4943-8697-BE725FE6F311}"/>
                </c:ext>
              </c:extLst>
            </c:dLbl>
            <c:dLbl>
              <c:idx val="23"/>
              <c:delete val="1"/>
              <c:extLst>
                <c:ext xmlns:c15="http://schemas.microsoft.com/office/drawing/2012/chart" uri="{CE6537A1-D6FC-4f65-9D91-7224C49458BB}"/>
                <c:ext xmlns:c16="http://schemas.microsoft.com/office/drawing/2014/chart" uri="{C3380CC4-5D6E-409C-BE32-E72D297353CC}">
                  <c16:uniqueId val="{00000017-9776-4943-8697-BE725FE6F311}"/>
                </c:ext>
              </c:extLst>
            </c:dLbl>
            <c:dLbl>
              <c:idx val="24"/>
              <c:delete val="1"/>
              <c:extLst>
                <c:ext xmlns:c15="http://schemas.microsoft.com/office/drawing/2012/chart" uri="{CE6537A1-D6FC-4f65-9D91-7224C49458BB}"/>
                <c:ext xmlns:c16="http://schemas.microsoft.com/office/drawing/2014/chart" uri="{C3380CC4-5D6E-409C-BE32-E72D297353CC}">
                  <c16:uniqueId val="{00000018-9776-4943-8697-BE725FE6F311}"/>
                </c:ext>
              </c:extLst>
            </c:dLbl>
            <c:dLbl>
              <c:idx val="25"/>
              <c:delete val="1"/>
              <c:extLst>
                <c:ext xmlns:c15="http://schemas.microsoft.com/office/drawing/2012/chart" uri="{CE6537A1-D6FC-4f65-9D91-7224C49458BB}"/>
                <c:ext xmlns:c16="http://schemas.microsoft.com/office/drawing/2014/chart" uri="{C3380CC4-5D6E-409C-BE32-E72D297353CC}">
                  <c16:uniqueId val="{00000019-9776-4943-8697-BE725FE6F311}"/>
                </c:ext>
              </c:extLst>
            </c:dLbl>
            <c:dLbl>
              <c:idx val="26"/>
              <c:delete val="1"/>
              <c:extLst>
                <c:ext xmlns:c15="http://schemas.microsoft.com/office/drawing/2012/chart" uri="{CE6537A1-D6FC-4f65-9D91-7224C49458BB}"/>
                <c:ext xmlns:c16="http://schemas.microsoft.com/office/drawing/2014/chart" uri="{C3380CC4-5D6E-409C-BE32-E72D297353CC}">
                  <c16:uniqueId val="{0000001A-9776-4943-8697-BE725FE6F311}"/>
                </c:ext>
              </c:extLst>
            </c:dLbl>
            <c:dLbl>
              <c:idx val="27"/>
              <c:delete val="1"/>
              <c:extLst>
                <c:ext xmlns:c15="http://schemas.microsoft.com/office/drawing/2012/chart" uri="{CE6537A1-D6FC-4f65-9D91-7224C49458BB}"/>
                <c:ext xmlns:c16="http://schemas.microsoft.com/office/drawing/2014/chart" uri="{C3380CC4-5D6E-409C-BE32-E72D297353CC}">
                  <c16:uniqueId val="{0000001B-9776-4943-8697-BE725FE6F311}"/>
                </c:ext>
              </c:extLst>
            </c:dLbl>
            <c:dLbl>
              <c:idx val="28"/>
              <c:delete val="1"/>
              <c:extLst>
                <c:ext xmlns:c15="http://schemas.microsoft.com/office/drawing/2012/chart" uri="{CE6537A1-D6FC-4f65-9D91-7224C49458BB}"/>
                <c:ext xmlns:c16="http://schemas.microsoft.com/office/drawing/2014/chart" uri="{C3380CC4-5D6E-409C-BE32-E72D297353CC}">
                  <c16:uniqueId val="{0000001C-9776-4943-8697-BE725FE6F311}"/>
                </c:ext>
              </c:extLst>
            </c:dLbl>
            <c:dLbl>
              <c:idx val="29"/>
              <c:delete val="1"/>
              <c:extLst>
                <c:ext xmlns:c15="http://schemas.microsoft.com/office/drawing/2012/chart" uri="{CE6537A1-D6FC-4f65-9D91-7224C49458BB}"/>
                <c:ext xmlns:c16="http://schemas.microsoft.com/office/drawing/2014/chart" uri="{C3380CC4-5D6E-409C-BE32-E72D297353CC}">
                  <c16:uniqueId val="{0000001D-9776-4943-8697-BE725FE6F311}"/>
                </c:ext>
              </c:extLst>
            </c:dLbl>
            <c:dLbl>
              <c:idx val="30"/>
              <c:delete val="1"/>
              <c:extLst>
                <c:ext xmlns:c15="http://schemas.microsoft.com/office/drawing/2012/chart" uri="{CE6537A1-D6FC-4f65-9D91-7224C49458BB}"/>
                <c:ext xmlns:c16="http://schemas.microsoft.com/office/drawing/2014/chart" uri="{C3380CC4-5D6E-409C-BE32-E72D297353CC}">
                  <c16:uniqueId val="{0000001E-9776-4943-8697-BE725FE6F311}"/>
                </c:ext>
              </c:extLst>
            </c:dLbl>
            <c:dLbl>
              <c:idx val="31"/>
              <c:delete val="1"/>
              <c:extLst>
                <c:ext xmlns:c15="http://schemas.microsoft.com/office/drawing/2012/chart" uri="{CE6537A1-D6FC-4f65-9D91-7224C49458BB}"/>
                <c:ext xmlns:c16="http://schemas.microsoft.com/office/drawing/2014/chart" uri="{C3380CC4-5D6E-409C-BE32-E72D297353CC}">
                  <c16:uniqueId val="{0000001F-9776-4943-8697-BE725FE6F311}"/>
                </c:ext>
              </c:extLst>
            </c:dLbl>
            <c:dLbl>
              <c:idx val="32"/>
              <c:tx>
                <c:rich>
                  <a:bodyPr/>
                  <a:lstStyle/>
                  <a:p>
                    <a:r>
                      <a:rPr lang="en-US"/>
                      <a:t>68 000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0-9776-4943-8697-BE725FE6F311}"/>
                </c:ext>
              </c:extLst>
            </c:dLbl>
            <c:spPr>
              <a:noFill/>
              <a:ln>
                <a:noFill/>
              </a:ln>
              <a:effectLst/>
            </c:spPr>
            <c:txPr>
              <a:bodyPr/>
              <a:lstStyle/>
              <a:p>
                <a:pPr>
                  <a:defRPr>
                    <a:solidFill>
                      <a:srgbClr val="00B0F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Values!$B$468:$B$500</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Values!$C$468:$C$500</c:f>
              <c:numCache>
                <c:formatCode>_-* #,##0_-;\-* #,##0_-;_-* "-"??_-;_-@_-</c:formatCode>
                <c:ptCount val="33"/>
                <c:pt idx="0">
                  <c:v>535</c:v>
                </c:pt>
                <c:pt idx="1">
                  <c:v>857</c:v>
                </c:pt>
                <c:pt idx="2">
                  <c:v>1311</c:v>
                </c:pt>
                <c:pt idx="3">
                  <c:v>1906</c:v>
                </c:pt>
                <c:pt idx="4">
                  <c:v>2679</c:v>
                </c:pt>
                <c:pt idx="5">
                  <c:v>3641</c:v>
                </c:pt>
                <c:pt idx="6">
                  <c:v>4801</c:v>
                </c:pt>
                <c:pt idx="7">
                  <c:v>6194</c:v>
                </c:pt>
                <c:pt idx="8">
                  <c:v>7848</c:v>
                </c:pt>
                <c:pt idx="9">
                  <c:v>9792</c:v>
                </c:pt>
                <c:pt idx="10">
                  <c:v>12037</c:v>
                </c:pt>
                <c:pt idx="11">
                  <c:v>14489</c:v>
                </c:pt>
                <c:pt idx="12">
                  <c:v>17085</c:v>
                </c:pt>
                <c:pt idx="13">
                  <c:v>19560</c:v>
                </c:pt>
                <c:pt idx="14">
                  <c:v>21877</c:v>
                </c:pt>
                <c:pt idx="15">
                  <c:v>23975</c:v>
                </c:pt>
                <c:pt idx="16">
                  <c:v>25878</c:v>
                </c:pt>
                <c:pt idx="17">
                  <c:v>27680</c:v>
                </c:pt>
                <c:pt idx="18">
                  <c:v>29367</c:v>
                </c:pt>
                <c:pt idx="19">
                  <c:v>30914</c:v>
                </c:pt>
                <c:pt idx="20">
                  <c:v>32437</c:v>
                </c:pt>
                <c:pt idx="21">
                  <c:v>33993</c:v>
                </c:pt>
                <c:pt idx="22">
                  <c:v>35596</c:v>
                </c:pt>
                <c:pt idx="23">
                  <c:v>37344</c:v>
                </c:pt>
                <c:pt idx="24">
                  <c:v>39334</c:v>
                </c:pt>
                <c:pt idx="25">
                  <c:v>41542</c:v>
                </c:pt>
                <c:pt idx="26">
                  <c:v>43978</c:v>
                </c:pt>
                <c:pt idx="27">
                  <c:v>46866</c:v>
                </c:pt>
                <c:pt idx="28">
                  <c:v>50365</c:v>
                </c:pt>
                <c:pt idx="29">
                  <c:v>54125</c:v>
                </c:pt>
                <c:pt idx="30">
                  <c:v>58297</c:v>
                </c:pt>
                <c:pt idx="31">
                  <c:v>62869</c:v>
                </c:pt>
                <c:pt idx="32">
                  <c:v>67717</c:v>
                </c:pt>
              </c:numCache>
            </c:numRef>
          </c:val>
          <c:smooth val="0"/>
          <c:extLst>
            <c:ext xmlns:c16="http://schemas.microsoft.com/office/drawing/2014/chart" uri="{C3380CC4-5D6E-409C-BE32-E72D297353CC}">
              <c16:uniqueId val="{00000021-9776-4943-8697-BE725FE6F311}"/>
            </c:ext>
          </c:extLst>
        </c:ser>
        <c:ser>
          <c:idx val="1"/>
          <c:order val="1"/>
          <c:tx>
            <c:strRef>
              <c:f>Values!$D$2</c:f>
              <c:strCache>
                <c:ptCount val="1"/>
                <c:pt idx="0">
                  <c:v> Adults Lower bound </c:v>
                </c:pt>
              </c:strCache>
            </c:strRef>
          </c:tx>
          <c:spPr>
            <a:ln w="22225">
              <a:solidFill>
                <a:srgbClr val="63CDF6"/>
              </a:solidFill>
              <a:prstDash val="sysDot"/>
            </a:ln>
          </c:spPr>
          <c:marker>
            <c:symbol val="none"/>
          </c:marker>
          <c:cat>
            <c:numRef>
              <c:f>Values!$B$468:$B$500</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Values!$D$468:$D$500</c:f>
              <c:numCache>
                <c:formatCode>_-* #,##0_-;\-* #,##0_-;_-* "-"??_-;_-@_-</c:formatCode>
                <c:ptCount val="33"/>
                <c:pt idx="0">
                  <c:v>311</c:v>
                </c:pt>
                <c:pt idx="1">
                  <c:v>529</c:v>
                </c:pt>
                <c:pt idx="2">
                  <c:v>842</c:v>
                </c:pt>
                <c:pt idx="3">
                  <c:v>1245</c:v>
                </c:pt>
                <c:pt idx="4">
                  <c:v>1809</c:v>
                </c:pt>
                <c:pt idx="5">
                  <c:v>2577</c:v>
                </c:pt>
                <c:pt idx="6">
                  <c:v>3508</c:v>
                </c:pt>
                <c:pt idx="7">
                  <c:v>4724</c:v>
                </c:pt>
                <c:pt idx="8">
                  <c:v>6196</c:v>
                </c:pt>
                <c:pt idx="9">
                  <c:v>7903</c:v>
                </c:pt>
                <c:pt idx="10">
                  <c:v>9959</c:v>
                </c:pt>
                <c:pt idx="11">
                  <c:v>12235</c:v>
                </c:pt>
                <c:pt idx="12">
                  <c:v>14734</c:v>
                </c:pt>
                <c:pt idx="13">
                  <c:v>16941</c:v>
                </c:pt>
                <c:pt idx="14">
                  <c:v>19162</c:v>
                </c:pt>
                <c:pt idx="15">
                  <c:v>21133</c:v>
                </c:pt>
                <c:pt idx="16">
                  <c:v>23016</c:v>
                </c:pt>
                <c:pt idx="17">
                  <c:v>24808</c:v>
                </c:pt>
                <c:pt idx="18">
                  <c:v>26299</c:v>
                </c:pt>
                <c:pt idx="19">
                  <c:v>27811</c:v>
                </c:pt>
                <c:pt idx="20">
                  <c:v>29196</c:v>
                </c:pt>
                <c:pt idx="21">
                  <c:v>30698</c:v>
                </c:pt>
                <c:pt idx="22">
                  <c:v>32393</c:v>
                </c:pt>
                <c:pt idx="23">
                  <c:v>34013</c:v>
                </c:pt>
                <c:pt idx="24">
                  <c:v>35923</c:v>
                </c:pt>
                <c:pt idx="25">
                  <c:v>38096</c:v>
                </c:pt>
                <c:pt idx="26">
                  <c:v>40414</c:v>
                </c:pt>
                <c:pt idx="27">
                  <c:v>42845</c:v>
                </c:pt>
                <c:pt idx="28">
                  <c:v>46111</c:v>
                </c:pt>
                <c:pt idx="29">
                  <c:v>49264</c:v>
                </c:pt>
                <c:pt idx="30">
                  <c:v>53045</c:v>
                </c:pt>
                <c:pt idx="31">
                  <c:v>57173</c:v>
                </c:pt>
                <c:pt idx="32">
                  <c:v>61338</c:v>
                </c:pt>
              </c:numCache>
            </c:numRef>
          </c:val>
          <c:smooth val="0"/>
          <c:extLst>
            <c:ext xmlns:c16="http://schemas.microsoft.com/office/drawing/2014/chart" uri="{C3380CC4-5D6E-409C-BE32-E72D297353CC}">
              <c16:uniqueId val="{00000022-9776-4943-8697-BE725FE6F311}"/>
            </c:ext>
          </c:extLst>
        </c:ser>
        <c:ser>
          <c:idx val="2"/>
          <c:order val="2"/>
          <c:tx>
            <c:strRef>
              <c:f>Values!$E$2</c:f>
              <c:strCache>
                <c:ptCount val="1"/>
                <c:pt idx="0">
                  <c:v> Adults Upper bound </c:v>
                </c:pt>
              </c:strCache>
            </c:strRef>
          </c:tx>
          <c:spPr>
            <a:ln w="22225">
              <a:solidFill>
                <a:srgbClr val="63CDF6"/>
              </a:solidFill>
              <a:prstDash val="sysDot"/>
            </a:ln>
          </c:spPr>
          <c:marker>
            <c:symbol val="none"/>
          </c:marker>
          <c:cat>
            <c:numRef>
              <c:f>Values!$B$468:$B$500</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Values!$E$468:$E$500</c:f>
              <c:numCache>
                <c:formatCode>_-* #,##0_-;\-* #,##0_-;_-* "-"??_-;_-@_-</c:formatCode>
                <c:ptCount val="33"/>
                <c:pt idx="0">
                  <c:v>851</c:v>
                </c:pt>
                <c:pt idx="1">
                  <c:v>1353</c:v>
                </c:pt>
                <c:pt idx="2">
                  <c:v>2058</c:v>
                </c:pt>
                <c:pt idx="3">
                  <c:v>2949</c:v>
                </c:pt>
                <c:pt idx="4">
                  <c:v>4106</c:v>
                </c:pt>
                <c:pt idx="5">
                  <c:v>5461</c:v>
                </c:pt>
                <c:pt idx="6">
                  <c:v>6888</c:v>
                </c:pt>
                <c:pt idx="7">
                  <c:v>8480</c:v>
                </c:pt>
                <c:pt idx="8">
                  <c:v>10176</c:v>
                </c:pt>
                <c:pt idx="9">
                  <c:v>12321</c:v>
                </c:pt>
                <c:pt idx="10">
                  <c:v>14713</c:v>
                </c:pt>
                <c:pt idx="11">
                  <c:v>17311</c:v>
                </c:pt>
                <c:pt idx="12">
                  <c:v>20131</c:v>
                </c:pt>
                <c:pt idx="13">
                  <c:v>22610</c:v>
                </c:pt>
                <c:pt idx="14">
                  <c:v>25068</c:v>
                </c:pt>
                <c:pt idx="15">
                  <c:v>27053</c:v>
                </c:pt>
                <c:pt idx="16">
                  <c:v>28801</c:v>
                </c:pt>
                <c:pt idx="17">
                  <c:v>30544</c:v>
                </c:pt>
                <c:pt idx="18">
                  <c:v>32271</c:v>
                </c:pt>
                <c:pt idx="19">
                  <c:v>34172</c:v>
                </c:pt>
                <c:pt idx="20">
                  <c:v>35856</c:v>
                </c:pt>
                <c:pt idx="21">
                  <c:v>37433</c:v>
                </c:pt>
                <c:pt idx="22">
                  <c:v>39284</c:v>
                </c:pt>
                <c:pt idx="23">
                  <c:v>41312</c:v>
                </c:pt>
                <c:pt idx="24">
                  <c:v>43627</c:v>
                </c:pt>
                <c:pt idx="25">
                  <c:v>46473</c:v>
                </c:pt>
                <c:pt idx="26">
                  <c:v>49570</c:v>
                </c:pt>
                <c:pt idx="27">
                  <c:v>52863</c:v>
                </c:pt>
                <c:pt idx="28">
                  <c:v>56911</c:v>
                </c:pt>
                <c:pt idx="29">
                  <c:v>61468</c:v>
                </c:pt>
                <c:pt idx="30">
                  <c:v>66544</c:v>
                </c:pt>
                <c:pt idx="31">
                  <c:v>72215</c:v>
                </c:pt>
                <c:pt idx="32">
                  <c:v>77981</c:v>
                </c:pt>
              </c:numCache>
            </c:numRef>
          </c:val>
          <c:smooth val="0"/>
          <c:extLst>
            <c:ext xmlns:c16="http://schemas.microsoft.com/office/drawing/2014/chart" uri="{C3380CC4-5D6E-409C-BE32-E72D297353CC}">
              <c16:uniqueId val="{00000023-9776-4943-8697-BE725FE6F311}"/>
            </c:ext>
          </c:extLst>
        </c:ser>
        <c:ser>
          <c:idx val="3"/>
          <c:order val="3"/>
          <c:tx>
            <c:strRef>
              <c:f>Values!$F$2</c:f>
              <c:strCache>
                <c:ptCount val="1"/>
                <c:pt idx="0">
                  <c:v> Women  (15+) living with HIV </c:v>
                </c:pt>
              </c:strCache>
            </c:strRef>
          </c:tx>
          <c:spPr>
            <a:ln w="38100">
              <a:solidFill>
                <a:srgbClr val="F26B73"/>
              </a:solidFill>
            </a:ln>
          </c:spPr>
          <c:marker>
            <c:symbol val="none"/>
          </c:marker>
          <c:dLbls>
            <c:dLbl>
              <c:idx val="32"/>
              <c:tx>
                <c:rich>
                  <a:bodyPr/>
                  <a:lstStyle/>
                  <a:p>
                    <a:r>
                      <a:rPr lang="en-US"/>
                      <a:t>41 000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4-9776-4943-8697-BE725FE6F311}"/>
                </c:ext>
              </c:extLst>
            </c:dLbl>
            <c:spPr>
              <a:noFill/>
              <a:ln>
                <a:noFill/>
              </a:ln>
              <a:effectLst/>
            </c:spPr>
            <c:txPr>
              <a:bodyPr wrap="square" lIns="38100" tIns="19050" rIns="38100" bIns="19050" anchor="ctr">
                <a:spAutoFit/>
              </a:bodyPr>
              <a:lstStyle/>
              <a:p>
                <a:pPr>
                  <a:defRPr>
                    <a:solidFill>
                      <a:srgbClr val="F26B73"/>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Values!$B$468:$B$500</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Values!$F$468:$F$500</c:f>
              <c:numCache>
                <c:formatCode>_-* #,##0_-;\-* #,##0_-;_-* "-"??_-;_-@_-</c:formatCode>
                <c:ptCount val="33"/>
                <c:pt idx="0">
                  <c:v>200</c:v>
                </c:pt>
                <c:pt idx="1">
                  <c:v>341</c:v>
                </c:pt>
                <c:pt idx="2">
                  <c:v>550</c:v>
                </c:pt>
                <c:pt idx="3">
                  <c:v>836</c:v>
                </c:pt>
                <c:pt idx="4">
                  <c:v>1220</c:v>
                </c:pt>
                <c:pt idx="5">
                  <c:v>1766</c:v>
                </c:pt>
                <c:pt idx="6">
                  <c:v>2427</c:v>
                </c:pt>
                <c:pt idx="7">
                  <c:v>3222</c:v>
                </c:pt>
                <c:pt idx="8">
                  <c:v>4168</c:v>
                </c:pt>
                <c:pt idx="9">
                  <c:v>5281</c:v>
                </c:pt>
                <c:pt idx="10">
                  <c:v>6566</c:v>
                </c:pt>
                <c:pt idx="11">
                  <c:v>7967</c:v>
                </c:pt>
                <c:pt idx="12">
                  <c:v>9453</c:v>
                </c:pt>
                <c:pt idx="13">
                  <c:v>10874</c:v>
                </c:pt>
                <c:pt idx="14">
                  <c:v>12211</c:v>
                </c:pt>
                <c:pt idx="15">
                  <c:v>13428</c:v>
                </c:pt>
                <c:pt idx="16">
                  <c:v>14533</c:v>
                </c:pt>
                <c:pt idx="17">
                  <c:v>15576</c:v>
                </c:pt>
                <c:pt idx="18">
                  <c:v>16554</c:v>
                </c:pt>
                <c:pt idx="19">
                  <c:v>17458</c:v>
                </c:pt>
                <c:pt idx="20">
                  <c:v>18364</c:v>
                </c:pt>
                <c:pt idx="21">
                  <c:v>19333</c:v>
                </c:pt>
                <c:pt idx="22">
                  <c:v>20363</c:v>
                </c:pt>
                <c:pt idx="23">
                  <c:v>21487</c:v>
                </c:pt>
                <c:pt idx="24">
                  <c:v>22759</c:v>
                </c:pt>
                <c:pt idx="25">
                  <c:v>24175</c:v>
                </c:pt>
                <c:pt idx="26">
                  <c:v>25750</c:v>
                </c:pt>
                <c:pt idx="27">
                  <c:v>27629</c:v>
                </c:pt>
                <c:pt idx="28">
                  <c:v>29920</c:v>
                </c:pt>
                <c:pt idx="29">
                  <c:v>32407</c:v>
                </c:pt>
                <c:pt idx="30">
                  <c:v>35177</c:v>
                </c:pt>
                <c:pt idx="31">
                  <c:v>38223</c:v>
                </c:pt>
                <c:pt idx="32">
                  <c:v>41452</c:v>
                </c:pt>
              </c:numCache>
            </c:numRef>
          </c:val>
          <c:smooth val="0"/>
          <c:extLst>
            <c:ext xmlns:c16="http://schemas.microsoft.com/office/drawing/2014/chart" uri="{C3380CC4-5D6E-409C-BE32-E72D297353CC}">
              <c16:uniqueId val="{00000025-9776-4943-8697-BE725FE6F311}"/>
            </c:ext>
          </c:extLst>
        </c:ser>
        <c:ser>
          <c:idx val="4"/>
          <c:order val="4"/>
          <c:tx>
            <c:strRef>
              <c:f>Values!$G$2</c:f>
              <c:strCache>
                <c:ptCount val="1"/>
                <c:pt idx="0">
                  <c:v> Women Lower bound </c:v>
                </c:pt>
              </c:strCache>
            </c:strRef>
          </c:tx>
          <c:spPr>
            <a:ln w="22225">
              <a:solidFill>
                <a:srgbClr val="F26B73"/>
              </a:solidFill>
              <a:prstDash val="sysDot"/>
            </a:ln>
          </c:spPr>
          <c:marker>
            <c:symbol val="none"/>
          </c:marker>
          <c:cat>
            <c:numRef>
              <c:f>Values!$B$468:$B$500</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Values!$G$468:$G$500</c:f>
              <c:numCache>
                <c:formatCode>_-* #,##0_-;\-* #,##0_-;_-* "-"??_-;_-@_-</c:formatCode>
                <c:ptCount val="33"/>
                <c:pt idx="0">
                  <c:v>119</c:v>
                </c:pt>
                <c:pt idx="1">
                  <c:v>212</c:v>
                </c:pt>
                <c:pt idx="2">
                  <c:v>356</c:v>
                </c:pt>
                <c:pt idx="3">
                  <c:v>554</c:v>
                </c:pt>
                <c:pt idx="4">
                  <c:v>829</c:v>
                </c:pt>
                <c:pt idx="5">
                  <c:v>1250</c:v>
                </c:pt>
                <c:pt idx="6">
                  <c:v>1807</c:v>
                </c:pt>
                <c:pt idx="7">
                  <c:v>2453</c:v>
                </c:pt>
                <c:pt idx="8">
                  <c:v>3278</c:v>
                </c:pt>
                <c:pt idx="9">
                  <c:v>4282</c:v>
                </c:pt>
                <c:pt idx="10">
                  <c:v>5433</c:v>
                </c:pt>
                <c:pt idx="11">
                  <c:v>6686</c:v>
                </c:pt>
                <c:pt idx="12">
                  <c:v>8145</c:v>
                </c:pt>
                <c:pt idx="13">
                  <c:v>9513</c:v>
                </c:pt>
                <c:pt idx="14">
                  <c:v>10743</c:v>
                </c:pt>
                <c:pt idx="15">
                  <c:v>11945</c:v>
                </c:pt>
                <c:pt idx="16">
                  <c:v>12961</c:v>
                </c:pt>
                <c:pt idx="17">
                  <c:v>14036</c:v>
                </c:pt>
                <c:pt idx="18">
                  <c:v>15002</c:v>
                </c:pt>
                <c:pt idx="19">
                  <c:v>15874</c:v>
                </c:pt>
                <c:pt idx="20">
                  <c:v>16763</c:v>
                </c:pt>
                <c:pt idx="21">
                  <c:v>17689</c:v>
                </c:pt>
                <c:pt idx="22">
                  <c:v>18689</c:v>
                </c:pt>
                <c:pt idx="23">
                  <c:v>19832</c:v>
                </c:pt>
                <c:pt idx="24">
                  <c:v>20984</c:v>
                </c:pt>
                <c:pt idx="25">
                  <c:v>22345</c:v>
                </c:pt>
                <c:pt idx="26">
                  <c:v>23781</c:v>
                </c:pt>
                <c:pt idx="27">
                  <c:v>25525</c:v>
                </c:pt>
                <c:pt idx="28">
                  <c:v>27610</c:v>
                </c:pt>
                <c:pt idx="29">
                  <c:v>29709</c:v>
                </c:pt>
                <c:pt idx="30">
                  <c:v>32197</c:v>
                </c:pt>
                <c:pt idx="31">
                  <c:v>34817</c:v>
                </c:pt>
                <c:pt idx="32">
                  <c:v>37631</c:v>
                </c:pt>
              </c:numCache>
            </c:numRef>
          </c:val>
          <c:smooth val="0"/>
          <c:extLst>
            <c:ext xmlns:c16="http://schemas.microsoft.com/office/drawing/2014/chart" uri="{C3380CC4-5D6E-409C-BE32-E72D297353CC}">
              <c16:uniqueId val="{00000026-9776-4943-8697-BE725FE6F311}"/>
            </c:ext>
          </c:extLst>
        </c:ser>
        <c:ser>
          <c:idx val="5"/>
          <c:order val="5"/>
          <c:tx>
            <c:strRef>
              <c:f>Values!$H$2</c:f>
              <c:strCache>
                <c:ptCount val="1"/>
                <c:pt idx="0">
                  <c:v> Women Upper bound </c:v>
                </c:pt>
              </c:strCache>
            </c:strRef>
          </c:tx>
          <c:spPr>
            <a:ln w="22225">
              <a:solidFill>
                <a:srgbClr val="F26B73"/>
              </a:solidFill>
              <a:prstDash val="sysDot"/>
            </a:ln>
          </c:spPr>
          <c:marker>
            <c:symbol val="none"/>
          </c:marker>
          <c:cat>
            <c:numRef>
              <c:f>Values!$B$468:$B$500</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Values!$H$468:$H$500</c:f>
              <c:numCache>
                <c:formatCode>_-* #,##0_-;\-* #,##0_-;_-* "-"??_-;_-@_-</c:formatCode>
                <c:ptCount val="33"/>
                <c:pt idx="0">
                  <c:v>325</c:v>
                </c:pt>
                <c:pt idx="1">
                  <c:v>554</c:v>
                </c:pt>
                <c:pt idx="2">
                  <c:v>883</c:v>
                </c:pt>
                <c:pt idx="3">
                  <c:v>1323</c:v>
                </c:pt>
                <c:pt idx="4">
                  <c:v>1911</c:v>
                </c:pt>
                <c:pt idx="5">
                  <c:v>2635</c:v>
                </c:pt>
                <c:pt idx="6">
                  <c:v>3492</c:v>
                </c:pt>
                <c:pt idx="7">
                  <c:v>4386</c:v>
                </c:pt>
                <c:pt idx="8">
                  <c:v>5374</c:v>
                </c:pt>
                <c:pt idx="9">
                  <c:v>6576</c:v>
                </c:pt>
                <c:pt idx="10">
                  <c:v>7951</c:v>
                </c:pt>
                <c:pt idx="11">
                  <c:v>9437</c:v>
                </c:pt>
                <c:pt idx="12">
                  <c:v>11014</c:v>
                </c:pt>
                <c:pt idx="13">
                  <c:v>12553</c:v>
                </c:pt>
                <c:pt idx="14">
                  <c:v>13869</c:v>
                </c:pt>
                <c:pt idx="15">
                  <c:v>15114</c:v>
                </c:pt>
                <c:pt idx="16">
                  <c:v>16127</c:v>
                </c:pt>
                <c:pt idx="17">
                  <c:v>17182</c:v>
                </c:pt>
                <c:pt idx="18">
                  <c:v>18177</c:v>
                </c:pt>
                <c:pt idx="19">
                  <c:v>19114</c:v>
                </c:pt>
                <c:pt idx="20">
                  <c:v>20200</c:v>
                </c:pt>
                <c:pt idx="21">
                  <c:v>21190</c:v>
                </c:pt>
                <c:pt idx="22">
                  <c:v>22400</c:v>
                </c:pt>
                <c:pt idx="23">
                  <c:v>23700</c:v>
                </c:pt>
                <c:pt idx="24">
                  <c:v>25031</c:v>
                </c:pt>
                <c:pt idx="25">
                  <c:v>26636</c:v>
                </c:pt>
                <c:pt idx="26">
                  <c:v>28435</c:v>
                </c:pt>
                <c:pt idx="27">
                  <c:v>30705</c:v>
                </c:pt>
                <c:pt idx="28">
                  <c:v>33344</c:v>
                </c:pt>
                <c:pt idx="29">
                  <c:v>36263</c:v>
                </c:pt>
                <c:pt idx="30">
                  <c:v>39552</c:v>
                </c:pt>
                <c:pt idx="31">
                  <c:v>43101</c:v>
                </c:pt>
                <c:pt idx="32">
                  <c:v>47118</c:v>
                </c:pt>
              </c:numCache>
            </c:numRef>
          </c:val>
          <c:smooth val="0"/>
          <c:extLst>
            <c:ext xmlns:c16="http://schemas.microsoft.com/office/drawing/2014/chart" uri="{C3380CC4-5D6E-409C-BE32-E72D297353CC}">
              <c16:uniqueId val="{00000027-9776-4943-8697-BE725FE6F311}"/>
            </c:ext>
          </c:extLst>
        </c:ser>
        <c:dLbls>
          <c:showLegendKey val="0"/>
          <c:showVal val="0"/>
          <c:showCatName val="0"/>
          <c:showSerName val="0"/>
          <c:showPercent val="0"/>
          <c:showBubbleSize val="0"/>
        </c:dLbls>
        <c:smooth val="0"/>
        <c:axId val="137368704"/>
        <c:axId val="137370240"/>
      </c:lineChart>
      <c:catAx>
        <c:axId val="137368704"/>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137370240"/>
        <c:crosses val="autoZero"/>
        <c:auto val="1"/>
        <c:lblAlgn val="ctr"/>
        <c:lblOffset val="100"/>
        <c:tickLblSkip val="1"/>
        <c:noMultiLvlLbl val="0"/>
      </c:catAx>
      <c:valAx>
        <c:axId val="137370240"/>
        <c:scaling>
          <c:orientation val="minMax"/>
          <c:max val="80000"/>
        </c:scaling>
        <c:delete val="0"/>
        <c:axPos val="l"/>
        <c:title>
          <c:tx>
            <c:rich>
              <a:bodyPr rot="-5400000" vert="horz"/>
              <a:lstStyle/>
              <a:p>
                <a:pPr>
                  <a:defRPr/>
                </a:pPr>
                <a:r>
                  <a:rPr lang="en-US" dirty="0"/>
                  <a:t>Number </a:t>
                </a:r>
              </a:p>
            </c:rich>
          </c:tx>
          <c:overlay val="0"/>
        </c:title>
        <c:numFmt formatCode="_-* #,##0_-;\-* #,##0_-;_-* &quot;-&quot;??_-;_-@_-" sourceLinked="1"/>
        <c:majorTickMark val="out"/>
        <c:minorTickMark val="none"/>
        <c:tickLblPos val="nextTo"/>
        <c:crossAx val="137368704"/>
        <c:crosses val="autoZero"/>
        <c:crossBetween val="midCat"/>
        <c:majorUnit val="20000"/>
      </c:valAx>
    </c:plotArea>
    <c:legend>
      <c:legendPos val="b"/>
      <c:legendEntry>
        <c:idx val="1"/>
        <c:delete val="1"/>
      </c:legendEntry>
      <c:legendEntry>
        <c:idx val="2"/>
        <c:delete val="1"/>
      </c:legendEntry>
      <c:legendEntry>
        <c:idx val="4"/>
        <c:delete val="1"/>
      </c:legendEntry>
      <c:legendEntry>
        <c:idx val="5"/>
        <c:delete val="1"/>
      </c:legendEntry>
      <c:layout>
        <c:manualLayout>
          <c:xMode val="edge"/>
          <c:yMode val="edge"/>
          <c:x val="0.11866214086298731"/>
          <c:y val="0.86267022328730647"/>
          <c:w val="0.77696946842622638"/>
          <c:h val="6.4866008596751498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646805355181269E-2"/>
          <c:y val="9.5498101817027364E-2"/>
          <c:w val="0.89289287500223413"/>
          <c:h val="0.58635313481154627"/>
        </c:manualLayout>
      </c:layout>
      <c:barChart>
        <c:barDir val="col"/>
        <c:grouping val="clustered"/>
        <c:varyColors val="0"/>
        <c:ser>
          <c:idx val="0"/>
          <c:order val="0"/>
          <c:tx>
            <c:strRef>
              <c:f>'Prevention coverage'!$D$6</c:f>
              <c:strCache>
                <c:ptCount val="1"/>
                <c:pt idx="0">
                  <c:v>2021</c:v>
                </c:pt>
              </c:strCache>
            </c:strRef>
          </c:tx>
          <c:spPr>
            <a:solidFill>
              <a:srgbClr val="A02B93">
                <a:lumMod val="40000"/>
                <a:lumOff val="60000"/>
              </a:srgbClr>
            </a:solidFill>
            <a:ln>
              <a:noFill/>
            </a:ln>
          </c:spPr>
          <c:invertIfNegative val="0"/>
          <c:dPt>
            <c:idx val="0"/>
            <c:invertIfNegative val="0"/>
            <c:bubble3D val="0"/>
            <c:extLst>
              <c:ext xmlns:c16="http://schemas.microsoft.com/office/drawing/2014/chart" uri="{C3380CC4-5D6E-409C-BE32-E72D297353CC}">
                <c16:uniqueId val="{00000000-B52C-44C8-8E4E-E570E9F76023}"/>
              </c:ext>
            </c:extLst>
          </c:dPt>
          <c:dPt>
            <c:idx val="1"/>
            <c:invertIfNegative val="0"/>
            <c:bubble3D val="0"/>
            <c:extLst>
              <c:ext xmlns:c16="http://schemas.microsoft.com/office/drawing/2014/chart" uri="{C3380CC4-5D6E-409C-BE32-E72D297353CC}">
                <c16:uniqueId val="{00000001-B52C-44C8-8E4E-E570E9F76023}"/>
              </c:ext>
            </c:extLst>
          </c:dPt>
          <c:dPt>
            <c:idx val="2"/>
            <c:invertIfNegative val="0"/>
            <c:bubble3D val="0"/>
            <c:extLst>
              <c:ext xmlns:c16="http://schemas.microsoft.com/office/drawing/2014/chart" uri="{C3380CC4-5D6E-409C-BE32-E72D297353CC}">
                <c16:uniqueId val="{00000002-B52C-44C8-8E4E-E570E9F76023}"/>
              </c:ext>
            </c:extLst>
          </c:dPt>
          <c:cat>
            <c:strRef>
              <c:f>'Prevention coverage'!$E$5:$G$5</c:f>
              <c:strCache>
                <c:ptCount val="3"/>
                <c:pt idx="0">
                  <c:v>Female sex workers</c:v>
                </c:pt>
                <c:pt idx="1">
                  <c:v>Men who have sex with men</c:v>
                </c:pt>
                <c:pt idx="2">
                  <c:v>Transgender </c:v>
                </c:pt>
              </c:strCache>
            </c:strRef>
          </c:cat>
          <c:val>
            <c:numRef>
              <c:f>'Prevention coverage'!$E$6:$G$6</c:f>
              <c:numCache>
                <c:formatCode>0</c:formatCode>
                <c:ptCount val="3"/>
                <c:pt idx="0">
                  <c:v>35</c:v>
                </c:pt>
                <c:pt idx="1">
                  <c:v>12</c:v>
                </c:pt>
              </c:numCache>
            </c:numRef>
          </c:val>
          <c:extLst>
            <c:ext xmlns:c16="http://schemas.microsoft.com/office/drawing/2014/chart" uri="{C3380CC4-5D6E-409C-BE32-E72D297353CC}">
              <c16:uniqueId val="{00000003-B52C-44C8-8E4E-E570E9F76023}"/>
            </c:ext>
          </c:extLst>
        </c:ser>
        <c:ser>
          <c:idx val="1"/>
          <c:order val="1"/>
          <c:tx>
            <c:strRef>
              <c:f>'Prevention coverage'!$D$7</c:f>
              <c:strCache>
                <c:ptCount val="1"/>
                <c:pt idx="0">
                  <c:v>2022</c:v>
                </c:pt>
              </c:strCache>
            </c:strRef>
          </c:tx>
          <c:spPr>
            <a:solidFill>
              <a:srgbClr val="9BBB59">
                <a:lumMod val="60000"/>
                <a:lumOff val="40000"/>
              </a:srgb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'Prevention coverage'!$E$5:$G$5</c:f>
              <c:strCache>
                <c:ptCount val="3"/>
                <c:pt idx="0">
                  <c:v>Female sex workers</c:v>
                </c:pt>
                <c:pt idx="1">
                  <c:v>Men who have sex with men</c:v>
                </c:pt>
                <c:pt idx="2">
                  <c:v>Transgender </c:v>
                </c:pt>
              </c:strCache>
            </c:strRef>
          </c:cat>
          <c:val>
            <c:numRef>
              <c:f>'Prevention coverage'!$E$7:$G$7</c:f>
              <c:numCache>
                <c:formatCode>0</c:formatCode>
                <c:ptCount val="3"/>
                <c:pt idx="0">
                  <c:v>49</c:v>
                </c:pt>
                <c:pt idx="1">
                  <c:v>16.8</c:v>
                </c:pt>
                <c:pt idx="2">
                  <c:v>45.7</c:v>
                </c:pt>
              </c:numCache>
            </c:numRef>
          </c:val>
          <c:extLst>
            <c:ext xmlns:c16="http://schemas.microsoft.com/office/drawing/2014/chart" uri="{C3380CC4-5D6E-409C-BE32-E72D297353CC}">
              <c16:uniqueId val="{00000004-B52C-44C8-8E4E-E570E9F76023}"/>
            </c:ext>
          </c:extLst>
        </c:ser>
        <c:dLbls>
          <c:showLegendKey val="0"/>
          <c:showVal val="0"/>
          <c:showCatName val="0"/>
          <c:showSerName val="0"/>
          <c:showPercent val="0"/>
          <c:showBubbleSize val="0"/>
        </c:dLbls>
        <c:gapWidth val="150"/>
        <c:overlap val="-20"/>
        <c:axId val="41936768"/>
        <c:axId val="41938304"/>
      </c:barChart>
      <c:catAx>
        <c:axId val="41936768"/>
        <c:scaling>
          <c:orientation val="minMax"/>
        </c:scaling>
        <c:delete val="0"/>
        <c:axPos val="b"/>
        <c:majorGridlines>
          <c:spPr>
            <a:ln w="3175">
              <a:solidFill>
                <a:srgbClr val="ED7D31">
                  <a:lumMod val="20000"/>
                  <a:lumOff val="80000"/>
                </a:srgbClr>
              </a:solidFill>
              <a:prstDash val="sysDash"/>
            </a:ln>
          </c:spPr>
        </c:majorGridlines>
        <c:numFmt formatCode="General" sourceLinked="0"/>
        <c:majorTickMark val="out"/>
        <c:minorTickMark val="none"/>
        <c:tickLblPos val="nextTo"/>
        <c:spPr>
          <a:ln>
            <a:noFill/>
          </a:ln>
        </c:spPr>
        <c:crossAx val="41938304"/>
        <c:crosses val="autoZero"/>
        <c:auto val="1"/>
        <c:lblAlgn val="ctr"/>
        <c:lblOffset val="100"/>
        <c:noMultiLvlLbl val="0"/>
      </c:catAx>
      <c:valAx>
        <c:axId val="41938304"/>
        <c:scaling>
          <c:orientation val="minMax"/>
          <c:max val="100"/>
          <c:min val="0"/>
        </c:scaling>
        <c:delete val="0"/>
        <c:axPos val="l"/>
        <c:minorGridlines>
          <c:spPr>
            <a:ln w="3175">
              <a:solidFill>
                <a:srgbClr val="ED7D31">
                  <a:lumMod val="20000"/>
                  <a:lumOff val="80000"/>
                </a:srgbClr>
              </a:solidFill>
              <a:prstDash val="sysDash"/>
            </a:ln>
          </c:spPr>
        </c:minorGridlines>
        <c:title>
          <c:tx>
            <c:rich>
              <a:bodyPr rot="0" vert="horz"/>
              <a:lstStyle/>
              <a:p>
                <a:pPr>
                  <a:defRPr/>
                </a:pPr>
                <a:r>
                  <a:rPr lang="en-US"/>
                  <a:t>%</a:t>
                </a:r>
              </a:p>
            </c:rich>
          </c:tx>
          <c:layout>
            <c:manualLayout>
              <c:xMode val="edge"/>
              <c:yMode val="edge"/>
              <c:x val="5.9977674738107507E-2"/>
              <c:y val="4.9243426632739624E-2"/>
            </c:manualLayout>
          </c:layout>
          <c:overlay val="0"/>
        </c:title>
        <c:numFmt formatCode="0" sourceLinked="1"/>
        <c:majorTickMark val="out"/>
        <c:minorTickMark val="none"/>
        <c:tickLblPos val="nextTo"/>
        <c:spPr>
          <a:ln>
            <a:noFill/>
          </a:ln>
        </c:spPr>
        <c:crossAx val="41936768"/>
        <c:crosses val="autoZero"/>
        <c:crossBetween val="between"/>
        <c:majorUnit val="100"/>
      </c:valAx>
    </c:plotArea>
    <c:legend>
      <c:legendPos val="b"/>
      <c:layout>
        <c:manualLayout>
          <c:xMode val="edge"/>
          <c:yMode val="edge"/>
          <c:x val="0.34225158813926088"/>
          <c:y val="0.89276173062667408"/>
          <c:w val="0.38148509682981807"/>
          <c:h val="8.2837989506598805E-2"/>
        </c:manualLayout>
      </c:layout>
      <c:overlay val="0"/>
    </c:legend>
    <c:plotVisOnly val="1"/>
    <c:dispBlanksAs val="gap"/>
    <c:showDLblsOverMax val="0"/>
  </c:chart>
  <c:txPr>
    <a:bodyPr/>
    <a:lstStyle/>
    <a:p>
      <a:pPr>
        <a:defRPr sz="1200" b="0">
          <a:latin typeface="Arial Nova" panose="020B0504020202020204" pitchFamily="34" charset="0"/>
          <a:cs typeface="Arial" pitchFamily="34" charset="0"/>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3606076363096133E-2"/>
          <c:y val="0.12151019042646781"/>
          <c:w val="0.88333320952805439"/>
          <c:h val="0.54745401426905571"/>
        </c:manualLayout>
      </c:layout>
      <c:barChart>
        <c:barDir val="col"/>
        <c:grouping val="clustered"/>
        <c:varyColors val="0"/>
        <c:ser>
          <c:idx val="0"/>
          <c:order val="0"/>
          <c:tx>
            <c:strRef>
              <c:f>'HIV testing KP'!$A$4</c:f>
              <c:strCache>
                <c:ptCount val="1"/>
                <c:pt idx="0">
                  <c:v>Female sex workers</c:v>
                </c:pt>
              </c:strCache>
            </c:strRef>
          </c:tx>
          <c:spPr>
            <a:solidFill>
              <a:srgbClr val="FFB7FF"/>
            </a:solidFill>
            <a:ln>
              <a:noFill/>
            </a:ln>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testing KP'!$B$3:$E$3</c:f>
              <c:strCache>
                <c:ptCount val="4"/>
                <c:pt idx="0">
                  <c:v>2006</c:v>
                </c:pt>
                <c:pt idx="1">
                  <c:v>2009</c:v>
                </c:pt>
                <c:pt idx="2">
                  <c:v>2010</c:v>
                </c:pt>
                <c:pt idx="3">
                  <c:v>2016</c:v>
                </c:pt>
              </c:strCache>
            </c:strRef>
          </c:cat>
          <c:val>
            <c:numRef>
              <c:f>'HIV testing KP'!$B$4:$E$4</c:f>
              <c:numCache>
                <c:formatCode>General</c:formatCode>
                <c:ptCount val="4"/>
                <c:pt idx="0">
                  <c:v>47</c:v>
                </c:pt>
                <c:pt idx="1">
                  <c:v>60</c:v>
                </c:pt>
                <c:pt idx="2">
                  <c:v>47</c:v>
                </c:pt>
                <c:pt idx="3">
                  <c:v>57</c:v>
                </c:pt>
              </c:numCache>
            </c:numRef>
          </c:val>
          <c:extLst>
            <c:ext xmlns:c16="http://schemas.microsoft.com/office/drawing/2014/chart" uri="{C3380CC4-5D6E-409C-BE32-E72D297353CC}">
              <c16:uniqueId val="{00000000-9CD7-4C6C-BBF4-E0A917C53E04}"/>
            </c:ext>
          </c:extLst>
        </c:ser>
        <c:ser>
          <c:idx val="1"/>
          <c:order val="1"/>
          <c:tx>
            <c:strRef>
              <c:f>'HIV testing KP'!$A$5</c:f>
              <c:strCache>
                <c:ptCount val="1"/>
                <c:pt idx="0">
                  <c:v>Men who have sex with men</c:v>
                </c:pt>
              </c:strCache>
            </c:strRef>
          </c:tx>
          <c:spPr>
            <a:solidFill>
              <a:srgbClr val="F79646">
                <a:lumMod val="60000"/>
                <a:lumOff val="40000"/>
              </a:srgbClr>
            </a:solidFill>
            <a:ln>
              <a:noFill/>
            </a:ln>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testing KP'!$B$3:$E$3</c:f>
              <c:strCache>
                <c:ptCount val="4"/>
                <c:pt idx="0">
                  <c:v>2006</c:v>
                </c:pt>
                <c:pt idx="1">
                  <c:v>2009</c:v>
                </c:pt>
                <c:pt idx="2">
                  <c:v>2010</c:v>
                </c:pt>
                <c:pt idx="3">
                  <c:v>2016</c:v>
                </c:pt>
              </c:strCache>
            </c:strRef>
          </c:cat>
          <c:val>
            <c:numRef>
              <c:f>'HIV testing KP'!$B$5:$E$5</c:f>
              <c:numCache>
                <c:formatCode>General</c:formatCode>
                <c:ptCount val="4"/>
                <c:pt idx="0">
                  <c:v>42</c:v>
                </c:pt>
                <c:pt idx="1">
                  <c:v>67</c:v>
                </c:pt>
                <c:pt idx="2">
                  <c:v>56</c:v>
                </c:pt>
                <c:pt idx="3">
                  <c:v>59</c:v>
                </c:pt>
              </c:numCache>
            </c:numRef>
          </c:val>
          <c:extLst>
            <c:ext xmlns:c16="http://schemas.microsoft.com/office/drawing/2014/chart" uri="{C3380CC4-5D6E-409C-BE32-E72D297353CC}">
              <c16:uniqueId val="{00000001-9CD7-4C6C-BBF4-E0A917C53E04}"/>
            </c:ext>
          </c:extLst>
        </c:ser>
        <c:dLbls>
          <c:showLegendKey val="0"/>
          <c:showVal val="0"/>
          <c:showCatName val="0"/>
          <c:showSerName val="0"/>
          <c:showPercent val="0"/>
          <c:showBubbleSize val="0"/>
        </c:dLbls>
        <c:gapWidth val="150"/>
        <c:overlap val="-10"/>
        <c:axId val="159032064"/>
        <c:axId val="159033600"/>
      </c:barChart>
      <c:scatterChart>
        <c:scatterStyle val="lineMarker"/>
        <c:varyColors val="0"/>
        <c:ser>
          <c:idx val="2"/>
          <c:order val="2"/>
          <c:tx>
            <c:strRef>
              <c:f>'HIV testing KP'!$G$2</c:f>
              <c:strCache>
                <c:ptCount val="1"/>
                <c:pt idx="0">
                  <c:v>target</c:v>
                </c:pt>
              </c:strCache>
            </c:strRef>
          </c:tx>
          <c:spPr>
            <a:ln w="15875">
              <a:solidFill>
                <a:srgbClr val="E31837"/>
              </a:solidFill>
              <a:prstDash val="dash"/>
            </a:ln>
          </c:spPr>
          <c:marker>
            <c:symbol val="none"/>
          </c:marker>
          <c:xVal>
            <c:numRef>
              <c:f>'HIV testing KP'!$F$3:$F$4</c:f>
              <c:numCache>
                <c:formatCode>General</c:formatCode>
                <c:ptCount val="2"/>
                <c:pt idx="0">
                  <c:v>0</c:v>
                </c:pt>
                <c:pt idx="1">
                  <c:v>1</c:v>
                </c:pt>
              </c:numCache>
            </c:numRef>
          </c:xVal>
          <c:yVal>
            <c:numRef>
              <c:f>'HIV testing KP'!$G$3:$G$4</c:f>
              <c:numCache>
                <c:formatCode>General</c:formatCode>
                <c:ptCount val="2"/>
                <c:pt idx="0">
                  <c:v>95</c:v>
                </c:pt>
                <c:pt idx="1">
                  <c:v>95</c:v>
                </c:pt>
              </c:numCache>
            </c:numRef>
          </c:yVal>
          <c:smooth val="0"/>
          <c:extLst>
            <c:ext xmlns:c16="http://schemas.microsoft.com/office/drawing/2014/chart" uri="{C3380CC4-5D6E-409C-BE32-E72D297353CC}">
              <c16:uniqueId val="{00000002-9CD7-4C6C-BBF4-E0A917C53E04}"/>
            </c:ext>
          </c:extLst>
        </c:ser>
        <c:dLbls>
          <c:showLegendKey val="0"/>
          <c:showVal val="0"/>
          <c:showCatName val="0"/>
          <c:showSerName val="0"/>
          <c:showPercent val="0"/>
          <c:showBubbleSize val="0"/>
        </c:dLbls>
        <c:axId val="159053696"/>
        <c:axId val="159052160"/>
      </c:scatterChart>
      <c:catAx>
        <c:axId val="159032064"/>
        <c:scaling>
          <c:orientation val="minMax"/>
        </c:scaling>
        <c:delete val="0"/>
        <c:axPos val="b"/>
        <c:numFmt formatCode="General" sourceLinked="0"/>
        <c:majorTickMark val="out"/>
        <c:minorTickMark val="none"/>
        <c:tickLblPos val="nextTo"/>
        <c:crossAx val="159033600"/>
        <c:crosses val="autoZero"/>
        <c:auto val="1"/>
        <c:lblAlgn val="ctr"/>
        <c:lblOffset val="100"/>
        <c:noMultiLvlLbl val="0"/>
      </c:catAx>
      <c:valAx>
        <c:axId val="159033600"/>
        <c:scaling>
          <c:orientation val="minMax"/>
          <c:max val="100"/>
        </c:scaling>
        <c:delete val="0"/>
        <c:axPos val="l"/>
        <c:title>
          <c:tx>
            <c:rich>
              <a:bodyPr rot="0" vert="horz"/>
              <a:lstStyle/>
              <a:p>
                <a:pPr>
                  <a:defRPr/>
                </a:pPr>
                <a:r>
                  <a:rPr lang="en-US"/>
                  <a:t>%</a:t>
                </a:r>
              </a:p>
            </c:rich>
          </c:tx>
          <c:layout>
            <c:manualLayout>
              <c:xMode val="edge"/>
              <c:yMode val="edge"/>
              <c:x val="0"/>
              <c:y val="7.1814719396990107E-2"/>
            </c:manualLayout>
          </c:layout>
          <c:overlay val="0"/>
        </c:title>
        <c:numFmt formatCode="General" sourceLinked="1"/>
        <c:majorTickMark val="out"/>
        <c:minorTickMark val="none"/>
        <c:tickLblPos val="nextTo"/>
        <c:crossAx val="159032064"/>
        <c:crosses val="autoZero"/>
        <c:crossBetween val="between"/>
        <c:majorUnit val="10"/>
      </c:valAx>
      <c:valAx>
        <c:axId val="159052160"/>
        <c:scaling>
          <c:orientation val="minMax"/>
          <c:max val="100"/>
          <c:min val="0"/>
        </c:scaling>
        <c:delete val="1"/>
        <c:axPos val="r"/>
        <c:numFmt formatCode="General" sourceLinked="1"/>
        <c:majorTickMark val="out"/>
        <c:minorTickMark val="none"/>
        <c:tickLblPos val="nextTo"/>
        <c:crossAx val="159053696"/>
        <c:crosses val="max"/>
        <c:crossBetween val="midCat"/>
        <c:majorUnit val="10"/>
      </c:valAx>
      <c:valAx>
        <c:axId val="159053696"/>
        <c:scaling>
          <c:orientation val="minMax"/>
          <c:max val="1"/>
          <c:min val="0"/>
        </c:scaling>
        <c:delete val="1"/>
        <c:axPos val="t"/>
        <c:numFmt formatCode="General" sourceLinked="1"/>
        <c:majorTickMark val="out"/>
        <c:minorTickMark val="none"/>
        <c:tickLblPos val="nextTo"/>
        <c:crossAx val="159052160"/>
        <c:crosses val="max"/>
        <c:crossBetween val="midCat"/>
        <c:majorUnit val="0.2"/>
      </c:valAx>
    </c:plotArea>
    <c:legend>
      <c:legendPos val="t"/>
      <c:legendEntry>
        <c:idx val="2"/>
        <c:delete val="1"/>
      </c:legendEntry>
      <c:layout>
        <c:manualLayout>
          <c:xMode val="edge"/>
          <c:yMode val="edge"/>
          <c:x val="5.6291155094974829E-2"/>
          <c:y val="1.642710826412893E-2"/>
          <c:w val="0.82460107380194492"/>
          <c:h val="0.11353115135920308"/>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32451151939339"/>
          <c:y val="8.5898561446773533E-2"/>
          <c:w val="0.79780684966462523"/>
          <c:h val="0.61458661417322835"/>
        </c:manualLayout>
      </c:layout>
      <c:barChart>
        <c:barDir val="col"/>
        <c:grouping val="clustered"/>
        <c:varyColors val="0"/>
        <c:ser>
          <c:idx val="1"/>
          <c:order val="1"/>
          <c:tx>
            <c:strRef>
              <c:f>'ART scale up'!$E$3</c:f>
              <c:strCache>
                <c:ptCount val="1"/>
                <c:pt idx="0">
                  <c:v>Number of health facilities that offer ART</c:v>
                </c:pt>
              </c:strCache>
            </c:strRef>
          </c:tx>
          <c:spPr>
            <a:solidFill>
              <a:srgbClr val="00A99A"/>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A546-45DC-BAB2-C5CAA13CFC06}"/>
                </c:ext>
              </c:extLst>
            </c:dLbl>
            <c:dLbl>
              <c:idx val="1"/>
              <c:delete val="1"/>
              <c:extLst>
                <c:ext xmlns:c15="http://schemas.microsoft.com/office/drawing/2012/chart" uri="{CE6537A1-D6FC-4f65-9D91-7224C49458BB}"/>
                <c:ext xmlns:c16="http://schemas.microsoft.com/office/drawing/2014/chart" uri="{C3380CC4-5D6E-409C-BE32-E72D297353CC}">
                  <c16:uniqueId val="{00000001-A546-45DC-BAB2-C5CAA13CFC06}"/>
                </c:ext>
              </c:extLst>
            </c:dLbl>
            <c:dLbl>
              <c:idx val="2"/>
              <c:delete val="1"/>
              <c:extLst>
                <c:ext xmlns:c15="http://schemas.microsoft.com/office/drawing/2012/chart" uri="{CE6537A1-D6FC-4f65-9D91-7224C49458BB}"/>
                <c:ext xmlns:c16="http://schemas.microsoft.com/office/drawing/2014/chart" uri="{C3380CC4-5D6E-409C-BE32-E72D297353CC}">
                  <c16:uniqueId val="{00000002-A546-45DC-BAB2-C5CAA13CFC06}"/>
                </c:ext>
              </c:extLst>
            </c:dLbl>
            <c:dLbl>
              <c:idx val="3"/>
              <c:delete val="1"/>
              <c:extLst>
                <c:ext xmlns:c15="http://schemas.microsoft.com/office/drawing/2012/chart" uri="{CE6537A1-D6FC-4f65-9D91-7224C49458BB}"/>
                <c:ext xmlns:c16="http://schemas.microsoft.com/office/drawing/2014/chart" uri="{C3380CC4-5D6E-409C-BE32-E72D297353CC}">
                  <c16:uniqueId val="{00000003-A546-45DC-BAB2-C5CAA13CFC06}"/>
                </c:ext>
              </c:extLst>
            </c:dLbl>
            <c:dLbl>
              <c:idx val="4"/>
              <c:delete val="1"/>
              <c:extLst>
                <c:ext xmlns:c15="http://schemas.microsoft.com/office/drawing/2012/chart" uri="{CE6537A1-D6FC-4f65-9D91-7224C49458BB}"/>
                <c:ext xmlns:c16="http://schemas.microsoft.com/office/drawing/2014/chart" uri="{C3380CC4-5D6E-409C-BE32-E72D297353CC}">
                  <c16:uniqueId val="{00000004-A546-45DC-BAB2-C5CAA13CFC06}"/>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'ART scale up'!$C$8:$C$26</c:f>
              <c:numCache>
                <c:formatCode>General</c:formatCode>
                <c:ptCount val="19"/>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numCache>
            </c:numRef>
          </c:cat>
          <c:val>
            <c:numRef>
              <c:f>'ART scale up'!$E$8:$E$26</c:f>
              <c:numCache>
                <c:formatCode>General</c:formatCode>
                <c:ptCount val="19"/>
                <c:pt idx="4" formatCode="#,##0">
                  <c:v>52</c:v>
                </c:pt>
                <c:pt idx="5" formatCode="#,##0">
                  <c:v>55</c:v>
                </c:pt>
                <c:pt idx="6" formatCode="#,##0">
                  <c:v>76</c:v>
                </c:pt>
                <c:pt idx="7" formatCode="#,##0">
                  <c:v>87</c:v>
                </c:pt>
                <c:pt idx="8" formatCode="#,##0">
                  <c:v>87</c:v>
                </c:pt>
                <c:pt idx="10" formatCode="#,##0">
                  <c:v>90</c:v>
                </c:pt>
                <c:pt idx="18" formatCode="#,##0">
                  <c:v>120</c:v>
                </c:pt>
              </c:numCache>
            </c:numRef>
          </c:val>
          <c:extLst>
            <c:ext xmlns:c16="http://schemas.microsoft.com/office/drawing/2014/chart" uri="{C3380CC4-5D6E-409C-BE32-E72D297353CC}">
              <c16:uniqueId val="{00000005-A546-45DC-BAB2-C5CAA13CFC06}"/>
            </c:ext>
          </c:extLst>
        </c:ser>
        <c:dLbls>
          <c:showLegendKey val="0"/>
          <c:showVal val="0"/>
          <c:showCatName val="0"/>
          <c:showSerName val="0"/>
          <c:showPercent val="0"/>
          <c:showBubbleSize val="0"/>
        </c:dLbls>
        <c:gapWidth val="60"/>
        <c:axId val="475279744"/>
        <c:axId val="695036160"/>
      </c:barChart>
      <c:lineChart>
        <c:grouping val="standard"/>
        <c:varyColors val="0"/>
        <c:ser>
          <c:idx val="0"/>
          <c:order val="0"/>
          <c:tx>
            <c:strRef>
              <c:f>'ART scale up'!$D$3</c:f>
              <c:strCache>
                <c:ptCount val="1"/>
                <c:pt idx="0">
                  <c:v>Number of people on ART</c:v>
                </c:pt>
              </c:strCache>
            </c:strRef>
          </c:tx>
          <c:spPr>
            <a:ln w="38100">
              <a:solidFill>
                <a:srgbClr val="F78E1E"/>
              </a:solidFill>
            </a:ln>
          </c:spPr>
          <c:marker>
            <c:symbol val="none"/>
          </c:marker>
          <c:dLbls>
            <c:dLbl>
              <c:idx val="1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FAF-42C2-B03D-4483F344A8B9}"/>
                </c:ext>
              </c:extLst>
            </c:dLbl>
            <c:spPr>
              <a:noFill/>
              <a:ln>
                <a:noFill/>
              </a:ln>
              <a:effectLst/>
            </c:spPr>
            <c:txPr>
              <a:bodyPr wrap="square" lIns="38100" tIns="19050" rIns="38100" bIns="19050" anchor="ctr">
                <a:spAutoFit/>
              </a:bodyPr>
              <a:lstStyle/>
              <a:p>
                <a:pPr>
                  <a:defRPr>
                    <a:solidFill>
                      <a:srgbClr val="F78E1E"/>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numRef>
              <c:f>'ART scale up'!$C$8:$C$26</c:f>
              <c:numCache>
                <c:formatCode>General</c:formatCode>
                <c:ptCount val="19"/>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numCache>
            </c:numRef>
          </c:cat>
          <c:val>
            <c:numRef>
              <c:f>'ART scale up'!$D$8:$D$26</c:f>
              <c:numCache>
                <c:formatCode>#,##0</c:formatCode>
                <c:ptCount val="19"/>
                <c:pt idx="0">
                  <c:v>22</c:v>
                </c:pt>
                <c:pt idx="1">
                  <c:v>264</c:v>
                </c:pt>
                <c:pt idx="2">
                  <c:v>1320</c:v>
                </c:pt>
                <c:pt idx="3">
                  <c:v>3514</c:v>
                </c:pt>
                <c:pt idx="4">
                  <c:v>4847</c:v>
                </c:pt>
                <c:pt idx="5">
                  <c:v>6202</c:v>
                </c:pt>
                <c:pt idx="6">
                  <c:v>7560</c:v>
                </c:pt>
                <c:pt idx="7">
                  <c:v>9395</c:v>
                </c:pt>
                <c:pt idx="8">
                  <c:v>11764</c:v>
                </c:pt>
                <c:pt idx="9">
                  <c:v>14790</c:v>
                </c:pt>
                <c:pt idx="10">
                  <c:v>18344</c:v>
                </c:pt>
                <c:pt idx="11">
                  <c:v>21198</c:v>
                </c:pt>
                <c:pt idx="12">
                  <c:v>23875</c:v>
                </c:pt>
                <c:pt idx="13">
                  <c:v>26393</c:v>
                </c:pt>
                <c:pt idx="14">
                  <c:v>29420</c:v>
                </c:pt>
                <c:pt idx="15">
                  <c:v>32018</c:v>
                </c:pt>
                <c:pt idx="16">
                  <c:v>35840</c:v>
                </c:pt>
                <c:pt idx="17">
                  <c:v>38376</c:v>
                </c:pt>
                <c:pt idx="18">
                  <c:v>43816</c:v>
                </c:pt>
              </c:numCache>
            </c:numRef>
          </c:val>
          <c:smooth val="0"/>
          <c:extLst>
            <c:ext xmlns:c16="http://schemas.microsoft.com/office/drawing/2014/chart" uri="{C3380CC4-5D6E-409C-BE32-E72D297353CC}">
              <c16:uniqueId val="{00000007-A546-45DC-BAB2-C5CAA13CFC06}"/>
            </c:ext>
          </c:extLst>
        </c:ser>
        <c:dLbls>
          <c:showLegendKey val="0"/>
          <c:showVal val="0"/>
          <c:showCatName val="0"/>
          <c:showSerName val="0"/>
          <c:showPercent val="0"/>
          <c:showBubbleSize val="0"/>
        </c:dLbls>
        <c:marker val="1"/>
        <c:smooth val="0"/>
        <c:axId val="695014528"/>
        <c:axId val="695034240"/>
      </c:lineChart>
      <c:catAx>
        <c:axId val="695014528"/>
        <c:scaling>
          <c:orientation val="minMax"/>
        </c:scaling>
        <c:delete val="0"/>
        <c:axPos val="b"/>
        <c:numFmt formatCode="General" sourceLinked="1"/>
        <c:majorTickMark val="out"/>
        <c:minorTickMark val="none"/>
        <c:tickLblPos val="nextTo"/>
        <c:txPr>
          <a:bodyPr rot="-2700000"/>
          <a:lstStyle/>
          <a:p>
            <a:pPr>
              <a:defRPr/>
            </a:pPr>
            <a:endParaRPr lang="en-US"/>
          </a:p>
        </c:txPr>
        <c:crossAx val="695034240"/>
        <c:crosses val="autoZero"/>
        <c:auto val="1"/>
        <c:lblAlgn val="ctr"/>
        <c:lblOffset val="100"/>
        <c:noMultiLvlLbl val="0"/>
      </c:catAx>
      <c:valAx>
        <c:axId val="695034240"/>
        <c:scaling>
          <c:orientation val="minMax"/>
          <c:max val="45000"/>
        </c:scaling>
        <c:delete val="0"/>
        <c:axPos val="l"/>
        <c:majorGridlines>
          <c:spPr>
            <a:ln>
              <a:solidFill>
                <a:sysClr val="window" lastClr="FFFFFF">
                  <a:lumMod val="85000"/>
                  <a:alpha val="50000"/>
                </a:sysClr>
              </a:solidFill>
              <a:prstDash val="sysDot"/>
            </a:ln>
          </c:spPr>
        </c:majorGridlines>
        <c:title>
          <c:tx>
            <c:rich>
              <a:bodyPr rot="-5400000" vert="horz"/>
              <a:lstStyle/>
              <a:p>
                <a:pPr>
                  <a:defRPr>
                    <a:solidFill>
                      <a:srgbClr val="00B0F0"/>
                    </a:solidFill>
                  </a:defRPr>
                </a:pPr>
                <a:r>
                  <a:rPr lang="en-US">
                    <a:solidFill>
                      <a:srgbClr val="00B0F0"/>
                    </a:solidFill>
                  </a:rPr>
                  <a:t># peopleon ART</a:t>
                </a:r>
              </a:p>
            </c:rich>
          </c:tx>
          <c:overlay val="0"/>
        </c:title>
        <c:numFmt formatCode="#,##0" sourceLinked="0"/>
        <c:majorTickMark val="out"/>
        <c:minorTickMark val="none"/>
        <c:tickLblPos val="nextTo"/>
        <c:crossAx val="695014528"/>
        <c:crosses val="autoZero"/>
        <c:crossBetween val="between"/>
        <c:majorUnit val="15000"/>
      </c:valAx>
      <c:valAx>
        <c:axId val="695036160"/>
        <c:scaling>
          <c:orientation val="minMax"/>
          <c:max val="200"/>
        </c:scaling>
        <c:delete val="0"/>
        <c:axPos val="r"/>
        <c:title>
          <c:tx>
            <c:rich>
              <a:bodyPr rot="-5400000" vert="horz"/>
              <a:lstStyle/>
              <a:p>
                <a:pPr>
                  <a:defRPr>
                    <a:solidFill>
                      <a:srgbClr val="00A99A"/>
                    </a:solidFill>
                  </a:defRPr>
                </a:pPr>
                <a:r>
                  <a:rPr lang="en-US">
                    <a:solidFill>
                      <a:srgbClr val="00A99A"/>
                    </a:solidFill>
                  </a:rPr>
                  <a:t># ART sites</a:t>
                </a:r>
              </a:p>
            </c:rich>
          </c:tx>
          <c:overlay val="0"/>
        </c:title>
        <c:numFmt formatCode="#,##0" sourceLinked="1"/>
        <c:majorTickMark val="out"/>
        <c:minorTickMark val="none"/>
        <c:tickLblPos val="nextTo"/>
        <c:crossAx val="475279744"/>
        <c:crosses val="max"/>
        <c:crossBetween val="between"/>
        <c:majorUnit val="50"/>
      </c:valAx>
      <c:catAx>
        <c:axId val="475279744"/>
        <c:scaling>
          <c:orientation val="minMax"/>
        </c:scaling>
        <c:delete val="1"/>
        <c:axPos val="b"/>
        <c:numFmt formatCode="General" sourceLinked="1"/>
        <c:majorTickMark val="out"/>
        <c:minorTickMark val="none"/>
        <c:tickLblPos val="nextTo"/>
        <c:crossAx val="695036160"/>
        <c:crosses val="autoZero"/>
        <c:auto val="1"/>
        <c:lblAlgn val="ctr"/>
        <c:lblOffset val="100"/>
        <c:noMultiLvlLbl val="0"/>
      </c:catAx>
    </c:plotArea>
    <c:legend>
      <c:legendPos val="b"/>
      <c:layout>
        <c:manualLayout>
          <c:xMode val="edge"/>
          <c:yMode val="edge"/>
          <c:x val="0.1577357648002333"/>
          <c:y val="0.88040361219075658"/>
          <c:w val="0.68452837926509191"/>
          <c:h val="9.9927882145901079E-2"/>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79313115751835"/>
          <c:y val="8.5898561446773533E-2"/>
          <c:w val="0.80133824983833535"/>
          <c:h val="0.58372237598989674"/>
        </c:manualLayout>
      </c:layout>
      <c:barChart>
        <c:barDir val="col"/>
        <c:grouping val="clustered"/>
        <c:varyColors val="0"/>
        <c:ser>
          <c:idx val="1"/>
          <c:order val="1"/>
          <c:tx>
            <c:strRef>
              <c:f>Rounded!$E$2</c:f>
              <c:strCache>
                <c:ptCount val="1"/>
                <c:pt idx="0">
                  <c:v>% PLHIV on ART</c:v>
                </c:pt>
              </c:strCache>
            </c:strRef>
          </c:tx>
          <c:spPr>
            <a:solidFill>
              <a:srgbClr val="F26B73"/>
            </a:solidFill>
            <a:ln>
              <a:noFill/>
            </a:ln>
          </c:spPr>
          <c:invertIfNegative val="0"/>
          <c:dLbls>
            <c:dLbl>
              <c:idx val="18"/>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A84-4AE8-AB0F-2006F959C943}"/>
                </c:ext>
              </c:extLst>
            </c:dLbl>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howLeaderLines val="1"/>
              </c:ext>
            </c:extLst>
          </c:dLbls>
          <c:cat>
            <c:strRef>
              <c:f>Rounded!$C$3:$C$21</c:f>
              <c:strCache>
                <c:ptCount val="19"/>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strCache>
            </c:strRef>
          </c:cat>
          <c:val>
            <c:numRef>
              <c:f>Rounded!$E$3:$E$21</c:f>
              <c:numCache>
                <c:formatCode>General</c:formatCode>
                <c:ptCount val="19"/>
                <c:pt idx="0">
                  <c:v>0</c:v>
                </c:pt>
                <c:pt idx="1">
                  <c:v>1</c:v>
                </c:pt>
                <c:pt idx="2">
                  <c:v>5</c:v>
                </c:pt>
                <c:pt idx="3">
                  <c:v>12</c:v>
                </c:pt>
                <c:pt idx="4">
                  <c:v>15</c:v>
                </c:pt>
                <c:pt idx="5">
                  <c:v>18</c:v>
                </c:pt>
                <c:pt idx="6">
                  <c:v>21</c:v>
                </c:pt>
                <c:pt idx="7">
                  <c:v>25</c:v>
                </c:pt>
                <c:pt idx="8">
                  <c:v>30</c:v>
                </c:pt>
                <c:pt idx="9">
                  <c:v>36</c:v>
                </c:pt>
                <c:pt idx="10">
                  <c:v>43</c:v>
                </c:pt>
                <c:pt idx="11">
                  <c:v>47</c:v>
                </c:pt>
                <c:pt idx="12">
                  <c:v>50</c:v>
                </c:pt>
                <c:pt idx="13">
                  <c:v>52</c:v>
                </c:pt>
                <c:pt idx="14">
                  <c:v>54</c:v>
                </c:pt>
                <c:pt idx="15">
                  <c:v>55</c:v>
                </c:pt>
                <c:pt idx="16">
                  <c:v>57</c:v>
                </c:pt>
                <c:pt idx="17">
                  <c:v>57</c:v>
                </c:pt>
                <c:pt idx="18">
                  <c:v>61</c:v>
                </c:pt>
              </c:numCache>
            </c:numRef>
          </c:val>
          <c:extLst>
            <c:ext xmlns:c16="http://schemas.microsoft.com/office/drawing/2014/chart" uri="{C3380CC4-5D6E-409C-BE32-E72D297353CC}">
              <c16:uniqueId val="{00000009-7053-40D3-83C5-FA7FAE4D15EB}"/>
            </c:ext>
          </c:extLst>
        </c:ser>
        <c:dLbls>
          <c:showLegendKey val="0"/>
          <c:showVal val="0"/>
          <c:showCatName val="0"/>
          <c:showSerName val="0"/>
          <c:showPercent val="0"/>
          <c:showBubbleSize val="0"/>
        </c:dLbls>
        <c:gapWidth val="60"/>
        <c:axId val="39037568"/>
        <c:axId val="39035648"/>
      </c:barChart>
      <c:lineChart>
        <c:grouping val="standard"/>
        <c:varyColors val="0"/>
        <c:ser>
          <c:idx val="0"/>
          <c:order val="0"/>
          <c:tx>
            <c:strRef>
              <c:f>Rounded!$D$2</c:f>
              <c:strCache>
                <c:ptCount val="1"/>
                <c:pt idx="0">
                  <c:v> Number of people on ART </c:v>
                </c:pt>
              </c:strCache>
            </c:strRef>
          </c:tx>
          <c:spPr>
            <a:ln w="38100">
              <a:solidFill>
                <a:srgbClr val="F78E1E"/>
              </a:solidFill>
            </a:ln>
          </c:spPr>
          <c:marker>
            <c:symbol val="none"/>
          </c:marker>
          <c:dLbls>
            <c:dLbl>
              <c:idx val="1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A84-4AE8-AB0F-2006F959C943}"/>
                </c:ext>
              </c:extLst>
            </c:dLbl>
            <c:spPr>
              <a:noFill/>
              <a:ln>
                <a:noFill/>
              </a:ln>
              <a:effectLst/>
            </c:spPr>
            <c:txPr>
              <a:bodyPr wrap="square" lIns="38100" tIns="19050" rIns="38100" bIns="19050" anchor="ctr">
                <a:spAutoFit/>
              </a:bodyPr>
              <a:lstStyle/>
              <a:p>
                <a:pPr>
                  <a:defRPr>
                    <a:solidFill>
                      <a:srgbClr val="F78E1E"/>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strRef>
              <c:f>Rounded!$C$3:$C$21</c:f>
              <c:strCache>
                <c:ptCount val="19"/>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strCache>
            </c:strRef>
          </c:cat>
          <c:val>
            <c:numRef>
              <c:f>Rounded!$D$3:$D$21</c:f>
              <c:numCache>
                <c:formatCode>_-* #,##0_-;\-* #,##0_-;_-* "-"??_-;_-@_-</c:formatCode>
                <c:ptCount val="19"/>
                <c:pt idx="0">
                  <c:v>22</c:v>
                </c:pt>
                <c:pt idx="1">
                  <c:v>264</c:v>
                </c:pt>
                <c:pt idx="2">
                  <c:v>1320</c:v>
                </c:pt>
                <c:pt idx="3">
                  <c:v>3514</c:v>
                </c:pt>
                <c:pt idx="4">
                  <c:v>4847</c:v>
                </c:pt>
                <c:pt idx="5">
                  <c:v>6202</c:v>
                </c:pt>
                <c:pt idx="6">
                  <c:v>7560</c:v>
                </c:pt>
                <c:pt idx="7">
                  <c:v>9395</c:v>
                </c:pt>
                <c:pt idx="8">
                  <c:v>11764</c:v>
                </c:pt>
                <c:pt idx="9">
                  <c:v>14790</c:v>
                </c:pt>
                <c:pt idx="10">
                  <c:v>18344</c:v>
                </c:pt>
                <c:pt idx="11">
                  <c:v>21198</c:v>
                </c:pt>
                <c:pt idx="12">
                  <c:v>23875</c:v>
                </c:pt>
                <c:pt idx="13">
                  <c:v>26393</c:v>
                </c:pt>
                <c:pt idx="14">
                  <c:v>29420</c:v>
                </c:pt>
                <c:pt idx="15">
                  <c:v>32018</c:v>
                </c:pt>
                <c:pt idx="16">
                  <c:v>35840</c:v>
                </c:pt>
                <c:pt idx="17">
                  <c:v>38376</c:v>
                </c:pt>
                <c:pt idx="18">
                  <c:v>43816</c:v>
                </c:pt>
              </c:numCache>
            </c:numRef>
          </c:val>
          <c:smooth val="0"/>
          <c:extLst>
            <c:ext xmlns:c16="http://schemas.microsoft.com/office/drawing/2014/chart" uri="{C3380CC4-5D6E-409C-BE32-E72D297353CC}">
              <c16:uniqueId val="{0000000B-7053-40D3-83C5-FA7FAE4D15EB}"/>
            </c:ext>
          </c:extLst>
        </c:ser>
        <c:dLbls>
          <c:showLegendKey val="0"/>
          <c:showVal val="0"/>
          <c:showCatName val="0"/>
          <c:showSerName val="0"/>
          <c:showPercent val="0"/>
          <c:showBubbleSize val="0"/>
        </c:dLbls>
        <c:marker val="1"/>
        <c:smooth val="0"/>
        <c:axId val="39023744"/>
        <c:axId val="39025280"/>
      </c:lineChart>
      <c:lineChart>
        <c:grouping val="standard"/>
        <c:varyColors val="0"/>
        <c:ser>
          <c:idx val="2"/>
          <c:order val="2"/>
          <c:tx>
            <c:strRef>
              <c:f>Rounded!$F$2</c:f>
              <c:strCache>
                <c:ptCount val="1"/>
                <c:pt idx="0">
                  <c:v>% Lower</c:v>
                </c:pt>
              </c:strCache>
            </c:strRef>
          </c:tx>
          <c:spPr>
            <a:ln w="28575">
              <a:noFill/>
            </a:ln>
          </c:spPr>
          <c:marker>
            <c:symbol val="dash"/>
            <c:size val="8"/>
            <c:spPr>
              <a:solidFill>
                <a:sysClr val="windowText" lastClr="000000"/>
              </a:solidFill>
              <a:ln>
                <a:noFill/>
              </a:ln>
            </c:spPr>
          </c:marker>
          <c:cat>
            <c:strRef>
              <c:f>Rounded!$C$3:$C$21</c:f>
              <c:strCache>
                <c:ptCount val="19"/>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strCache>
            </c:strRef>
          </c:cat>
          <c:val>
            <c:numRef>
              <c:f>Rounded!$F$3:$F$21</c:f>
              <c:numCache>
                <c:formatCode>General</c:formatCode>
                <c:ptCount val="19"/>
                <c:pt idx="0">
                  <c:v>0</c:v>
                </c:pt>
                <c:pt idx="1">
                  <c:v>1</c:v>
                </c:pt>
                <c:pt idx="2">
                  <c:v>4</c:v>
                </c:pt>
                <c:pt idx="3">
                  <c:v>10</c:v>
                </c:pt>
                <c:pt idx="4">
                  <c:v>14</c:v>
                </c:pt>
                <c:pt idx="5">
                  <c:v>17</c:v>
                </c:pt>
                <c:pt idx="6">
                  <c:v>19</c:v>
                </c:pt>
                <c:pt idx="7">
                  <c:v>23</c:v>
                </c:pt>
                <c:pt idx="8">
                  <c:v>27</c:v>
                </c:pt>
                <c:pt idx="9">
                  <c:v>33</c:v>
                </c:pt>
                <c:pt idx="10">
                  <c:v>39</c:v>
                </c:pt>
                <c:pt idx="11">
                  <c:v>43</c:v>
                </c:pt>
                <c:pt idx="12">
                  <c:v>46</c:v>
                </c:pt>
                <c:pt idx="13">
                  <c:v>48</c:v>
                </c:pt>
                <c:pt idx="14">
                  <c:v>50</c:v>
                </c:pt>
                <c:pt idx="15">
                  <c:v>51</c:v>
                </c:pt>
                <c:pt idx="16">
                  <c:v>53</c:v>
                </c:pt>
                <c:pt idx="17">
                  <c:v>52</c:v>
                </c:pt>
                <c:pt idx="18">
                  <c:v>55</c:v>
                </c:pt>
              </c:numCache>
            </c:numRef>
          </c:val>
          <c:smooth val="0"/>
          <c:extLst>
            <c:ext xmlns:c16="http://schemas.microsoft.com/office/drawing/2014/chart" uri="{C3380CC4-5D6E-409C-BE32-E72D297353CC}">
              <c16:uniqueId val="{0000000C-7053-40D3-83C5-FA7FAE4D15EB}"/>
            </c:ext>
          </c:extLst>
        </c:ser>
        <c:ser>
          <c:idx val="3"/>
          <c:order val="3"/>
          <c:tx>
            <c:strRef>
              <c:f>Rounded!$G$2</c:f>
              <c:strCache>
                <c:ptCount val="1"/>
                <c:pt idx="0">
                  <c:v>%Upper</c:v>
                </c:pt>
              </c:strCache>
            </c:strRef>
          </c:tx>
          <c:spPr>
            <a:ln w="28575">
              <a:noFill/>
            </a:ln>
          </c:spPr>
          <c:marker>
            <c:symbol val="dash"/>
            <c:size val="8"/>
            <c:spPr>
              <a:solidFill>
                <a:sysClr val="windowText" lastClr="000000"/>
              </a:solidFill>
              <a:ln>
                <a:noFill/>
              </a:ln>
            </c:spPr>
          </c:marker>
          <c:cat>
            <c:strRef>
              <c:f>Rounded!$C$3:$C$21</c:f>
              <c:strCache>
                <c:ptCount val="19"/>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strCache>
            </c:strRef>
          </c:cat>
          <c:val>
            <c:numRef>
              <c:f>Rounded!$G$3:$G$21</c:f>
              <c:numCache>
                <c:formatCode>General</c:formatCode>
                <c:ptCount val="19"/>
                <c:pt idx="0">
                  <c:v>0</c:v>
                </c:pt>
                <c:pt idx="1">
                  <c:v>1</c:v>
                </c:pt>
                <c:pt idx="2">
                  <c:v>5</c:v>
                </c:pt>
                <c:pt idx="3">
                  <c:v>13</c:v>
                </c:pt>
                <c:pt idx="4">
                  <c:v>17</c:v>
                </c:pt>
                <c:pt idx="5">
                  <c:v>20</c:v>
                </c:pt>
                <c:pt idx="6">
                  <c:v>24</c:v>
                </c:pt>
                <c:pt idx="7">
                  <c:v>28</c:v>
                </c:pt>
                <c:pt idx="8">
                  <c:v>33</c:v>
                </c:pt>
                <c:pt idx="9">
                  <c:v>40</c:v>
                </c:pt>
                <c:pt idx="10">
                  <c:v>47</c:v>
                </c:pt>
                <c:pt idx="11">
                  <c:v>52</c:v>
                </c:pt>
                <c:pt idx="12">
                  <c:v>56</c:v>
                </c:pt>
                <c:pt idx="13">
                  <c:v>58</c:v>
                </c:pt>
                <c:pt idx="14">
                  <c:v>61</c:v>
                </c:pt>
                <c:pt idx="15">
                  <c:v>62</c:v>
                </c:pt>
                <c:pt idx="16">
                  <c:v>65</c:v>
                </c:pt>
                <c:pt idx="17">
                  <c:v>65</c:v>
                </c:pt>
                <c:pt idx="18">
                  <c:v>69</c:v>
                </c:pt>
              </c:numCache>
            </c:numRef>
          </c:val>
          <c:smooth val="0"/>
          <c:extLst>
            <c:ext xmlns:c16="http://schemas.microsoft.com/office/drawing/2014/chart" uri="{C3380CC4-5D6E-409C-BE32-E72D297353CC}">
              <c16:uniqueId val="{0000000D-7053-40D3-83C5-FA7FAE4D15EB}"/>
            </c:ext>
          </c:extLst>
        </c:ser>
        <c:dLbls>
          <c:showLegendKey val="0"/>
          <c:showVal val="0"/>
          <c:showCatName val="0"/>
          <c:showSerName val="0"/>
          <c:showPercent val="0"/>
          <c:showBubbleSize val="0"/>
        </c:dLbls>
        <c:hiLowLines/>
        <c:marker val="1"/>
        <c:smooth val="0"/>
        <c:axId val="39037568"/>
        <c:axId val="39035648"/>
      </c:lineChart>
      <c:catAx>
        <c:axId val="39023744"/>
        <c:scaling>
          <c:orientation val="minMax"/>
        </c:scaling>
        <c:delete val="0"/>
        <c:axPos val="b"/>
        <c:numFmt formatCode="General" sourceLinked="1"/>
        <c:majorTickMark val="out"/>
        <c:minorTickMark val="none"/>
        <c:tickLblPos val="nextTo"/>
        <c:txPr>
          <a:bodyPr rot="-2700000"/>
          <a:lstStyle/>
          <a:p>
            <a:pPr>
              <a:defRPr/>
            </a:pPr>
            <a:endParaRPr lang="en-US"/>
          </a:p>
        </c:txPr>
        <c:crossAx val="39025280"/>
        <c:crosses val="autoZero"/>
        <c:auto val="1"/>
        <c:lblAlgn val="ctr"/>
        <c:lblOffset val="100"/>
        <c:noMultiLvlLbl val="0"/>
      </c:catAx>
      <c:valAx>
        <c:axId val="39025280"/>
        <c:scaling>
          <c:orientation val="minMax"/>
        </c:scaling>
        <c:delete val="0"/>
        <c:axPos val="l"/>
        <c:majorGridlines>
          <c:spPr>
            <a:ln>
              <a:solidFill>
                <a:sysClr val="window" lastClr="FFFFFF">
                  <a:lumMod val="85000"/>
                  <a:alpha val="50000"/>
                </a:sysClr>
              </a:solidFill>
              <a:prstDash val="sysDot"/>
            </a:ln>
          </c:spPr>
        </c:majorGridlines>
        <c:title>
          <c:tx>
            <c:rich>
              <a:bodyPr rot="-5400000" vert="horz"/>
              <a:lstStyle/>
              <a:p>
                <a:pPr>
                  <a:defRPr/>
                </a:pPr>
                <a:r>
                  <a:rPr lang="en-US"/>
                  <a:t>Number</a:t>
                </a:r>
              </a:p>
            </c:rich>
          </c:tx>
          <c:overlay val="0"/>
        </c:title>
        <c:numFmt formatCode="#,##0" sourceLinked="0"/>
        <c:majorTickMark val="out"/>
        <c:minorTickMark val="none"/>
        <c:tickLblPos val="nextTo"/>
        <c:crossAx val="39023744"/>
        <c:crosses val="autoZero"/>
        <c:crossBetween val="between"/>
        <c:majorUnit val="10000"/>
      </c:valAx>
      <c:valAx>
        <c:axId val="39035648"/>
        <c:scaling>
          <c:orientation val="minMax"/>
          <c:max val="100"/>
          <c:min val="0"/>
        </c:scaling>
        <c:delete val="0"/>
        <c:axPos val="r"/>
        <c:title>
          <c:tx>
            <c:rich>
              <a:bodyPr rot="-5400000" vert="horz"/>
              <a:lstStyle/>
              <a:p>
                <a:pPr>
                  <a:defRPr/>
                </a:pPr>
                <a:r>
                  <a:rPr lang="en-US"/>
                  <a:t>ART coverage (%)</a:t>
                </a:r>
              </a:p>
            </c:rich>
          </c:tx>
          <c:overlay val="0"/>
        </c:title>
        <c:numFmt formatCode="General" sourceLinked="1"/>
        <c:majorTickMark val="out"/>
        <c:minorTickMark val="none"/>
        <c:tickLblPos val="nextTo"/>
        <c:crossAx val="39037568"/>
        <c:crosses val="max"/>
        <c:crossBetween val="between"/>
        <c:majorUnit val="20"/>
      </c:valAx>
      <c:catAx>
        <c:axId val="39037568"/>
        <c:scaling>
          <c:orientation val="minMax"/>
        </c:scaling>
        <c:delete val="1"/>
        <c:axPos val="b"/>
        <c:numFmt formatCode="General" sourceLinked="1"/>
        <c:majorTickMark val="out"/>
        <c:minorTickMark val="none"/>
        <c:tickLblPos val="nextTo"/>
        <c:crossAx val="39035648"/>
        <c:crosses val="autoZero"/>
        <c:auto val="1"/>
        <c:lblAlgn val="ctr"/>
        <c:lblOffset val="100"/>
        <c:noMultiLvlLbl val="0"/>
      </c:catAx>
    </c:plotArea>
    <c:legend>
      <c:legendPos val="b"/>
      <c:legendEntry>
        <c:idx val="2"/>
        <c:delete val="1"/>
      </c:legendEntry>
      <c:legendEntry>
        <c:idx val="3"/>
        <c:delete val="1"/>
      </c:legendEntry>
      <c:layout>
        <c:manualLayout>
          <c:xMode val="edge"/>
          <c:yMode val="edge"/>
          <c:x val="0.20292113621666857"/>
          <c:y val="0.86267022328730647"/>
          <c:w val="0.60120487656434252"/>
          <c:h val="6.8857762971936201E-2"/>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88382987349186"/>
          <c:y val="3.8554743980746646E-2"/>
          <c:w val="0.83705513944903231"/>
          <c:h val="0.65878184880069168"/>
        </c:manualLayout>
      </c:layout>
      <c:barChart>
        <c:barDir val="col"/>
        <c:grouping val="stacked"/>
        <c:varyColors val="0"/>
        <c:ser>
          <c:idx val="0"/>
          <c:order val="0"/>
          <c:invertIfNegative val="0"/>
          <c:cat>
            <c:strRef>
              <c:f>PNG!$R$56:$V$56</c:f>
              <c:strCache>
                <c:ptCount val="5"/>
                <c:pt idx="0">
                  <c:v>Estimated PLHIV</c:v>
                </c:pt>
                <c:pt idx="1">
                  <c:v>PLHIV who know 
their HIV status</c:v>
                </c:pt>
                <c:pt idx="2">
                  <c:v>People on ART</c:v>
                </c:pt>
                <c:pt idx="3">
                  <c:v>Tested for 
viral load</c:v>
                </c:pt>
                <c:pt idx="4">
                  <c:v>PLHIV who have 
viral suppression *</c:v>
                </c:pt>
              </c:strCache>
            </c:strRef>
          </c:cat>
          <c:val>
            <c:numRef>
              <c:f>PNG!$R$57:$V$57</c:f>
              <c:numCache>
                <c:formatCode>General</c:formatCode>
                <c:ptCount val="5"/>
              </c:numCache>
            </c:numRef>
          </c:val>
          <c:extLst>
            <c:ext xmlns:c16="http://schemas.microsoft.com/office/drawing/2014/chart" uri="{C3380CC4-5D6E-409C-BE32-E72D297353CC}">
              <c16:uniqueId val="{00000000-87B6-4762-B8FE-CAD60013CA56}"/>
            </c:ext>
          </c:extLst>
        </c:ser>
        <c:ser>
          <c:idx val="1"/>
          <c:order val="1"/>
          <c:invertIfNegative val="0"/>
          <c:cat>
            <c:strRef>
              <c:f>PNG!$R$56:$V$56</c:f>
              <c:strCache>
                <c:ptCount val="5"/>
                <c:pt idx="0">
                  <c:v>Estimated PLHIV</c:v>
                </c:pt>
                <c:pt idx="1">
                  <c:v>PLHIV who know 
their HIV status</c:v>
                </c:pt>
                <c:pt idx="2">
                  <c:v>People on ART</c:v>
                </c:pt>
                <c:pt idx="3">
                  <c:v>Tested for 
viral load</c:v>
                </c:pt>
                <c:pt idx="4">
                  <c:v>PLHIV who have 
viral suppression *</c:v>
                </c:pt>
              </c:strCache>
            </c:strRef>
          </c:cat>
          <c:val>
            <c:numRef>
              <c:f>PNG!$R$58:$V$58</c:f>
              <c:numCache>
                <c:formatCode>General</c:formatCode>
                <c:ptCount val="5"/>
              </c:numCache>
            </c:numRef>
          </c:val>
          <c:extLst>
            <c:ext xmlns:c16="http://schemas.microsoft.com/office/drawing/2014/chart" uri="{C3380CC4-5D6E-409C-BE32-E72D297353CC}">
              <c16:uniqueId val="{00000001-87B6-4762-B8FE-CAD60013CA56}"/>
            </c:ext>
          </c:extLst>
        </c:ser>
        <c:ser>
          <c:idx val="2"/>
          <c:order val="2"/>
          <c:invertIfNegative val="0"/>
          <c:dPt>
            <c:idx val="0"/>
            <c:invertIfNegative val="0"/>
            <c:bubble3D val="0"/>
            <c:spPr>
              <a:solidFill>
                <a:srgbClr val="00CCFF"/>
              </a:solidFill>
              <a:ln>
                <a:noFill/>
              </a:ln>
            </c:spPr>
            <c:extLst>
              <c:ext xmlns:c16="http://schemas.microsoft.com/office/drawing/2014/chart" uri="{C3380CC4-5D6E-409C-BE32-E72D297353CC}">
                <c16:uniqueId val="{00000003-87B6-4762-B8FE-CAD60013CA56}"/>
              </c:ext>
            </c:extLst>
          </c:dPt>
          <c:dPt>
            <c:idx val="1"/>
            <c:invertIfNegative val="0"/>
            <c:bubble3D val="0"/>
            <c:spPr>
              <a:solidFill>
                <a:srgbClr val="FF7C80"/>
              </a:solidFill>
              <a:ln>
                <a:noFill/>
              </a:ln>
            </c:spPr>
            <c:extLst>
              <c:ext xmlns:c16="http://schemas.microsoft.com/office/drawing/2014/chart" uri="{C3380CC4-5D6E-409C-BE32-E72D297353CC}">
                <c16:uniqueId val="{00000005-87B6-4762-B8FE-CAD60013CA56}"/>
              </c:ext>
            </c:extLst>
          </c:dPt>
          <c:dPt>
            <c:idx val="2"/>
            <c:invertIfNegative val="0"/>
            <c:bubble3D val="0"/>
            <c:spPr>
              <a:solidFill>
                <a:srgbClr val="33CCCC"/>
              </a:solidFill>
              <a:ln>
                <a:noFill/>
              </a:ln>
            </c:spPr>
            <c:extLst>
              <c:ext xmlns:c16="http://schemas.microsoft.com/office/drawing/2014/chart" uri="{C3380CC4-5D6E-409C-BE32-E72D297353CC}">
                <c16:uniqueId val="{00000007-87B6-4762-B8FE-CAD60013CA56}"/>
              </c:ext>
            </c:extLst>
          </c:dPt>
          <c:dPt>
            <c:idx val="3"/>
            <c:invertIfNegative val="0"/>
            <c:bubble3D val="0"/>
            <c:spPr>
              <a:solidFill>
                <a:srgbClr val="009999"/>
              </a:solidFill>
              <a:ln>
                <a:noFill/>
              </a:ln>
            </c:spPr>
            <c:extLst>
              <c:ext xmlns:c16="http://schemas.microsoft.com/office/drawing/2014/chart" uri="{C3380CC4-5D6E-409C-BE32-E72D297353CC}">
                <c16:uniqueId val="{00000009-87B6-4762-B8FE-CAD60013CA56}"/>
              </c:ext>
            </c:extLst>
          </c:dPt>
          <c:dPt>
            <c:idx val="4"/>
            <c:invertIfNegative val="0"/>
            <c:bubble3D val="0"/>
            <c:spPr>
              <a:solidFill>
                <a:srgbClr val="009999">
                  <a:alpha val="50000"/>
                </a:srgbClr>
              </a:solidFill>
              <a:ln>
                <a:noFill/>
              </a:ln>
            </c:spPr>
            <c:extLst>
              <c:ext xmlns:c16="http://schemas.microsoft.com/office/drawing/2014/chart" uri="{C3380CC4-5D6E-409C-BE32-E72D297353CC}">
                <c16:uniqueId val="{0000000B-87B6-4762-B8FE-CAD60013CA56}"/>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PNG!$R$56:$V$56</c:f>
              <c:strCache>
                <c:ptCount val="5"/>
                <c:pt idx="0">
                  <c:v>Estimated PLHIV</c:v>
                </c:pt>
                <c:pt idx="1">
                  <c:v>PLHIV who know 
their HIV status</c:v>
                </c:pt>
                <c:pt idx="2">
                  <c:v>People on ART</c:v>
                </c:pt>
                <c:pt idx="3">
                  <c:v>Tested for 
viral load</c:v>
                </c:pt>
                <c:pt idx="4">
                  <c:v>PLHIV who have 
viral suppression *</c:v>
                </c:pt>
              </c:strCache>
            </c:strRef>
          </c:cat>
          <c:val>
            <c:numRef>
              <c:f>PNG!$R$59:$V$59</c:f>
              <c:numCache>
                <c:formatCode>#,##0</c:formatCode>
                <c:ptCount val="5"/>
                <c:pt idx="0">
                  <c:v>72000</c:v>
                </c:pt>
                <c:pt idx="1">
                  <c:v>50335</c:v>
                </c:pt>
                <c:pt idx="2">
                  <c:v>43816</c:v>
                </c:pt>
                <c:pt idx="3" formatCode="_(* #,##0_);_(* \(#,##0\);_(* &quot;-&quot;??_);_(@_)">
                  <c:v>11899</c:v>
                </c:pt>
                <c:pt idx="4" formatCode="_(* #,##0_);_(* \(#,##0\);_(* &quot;-&quot;??_);_(@_)">
                  <c:v>10338</c:v>
                </c:pt>
              </c:numCache>
            </c:numRef>
          </c:val>
          <c:extLst>
            <c:ext xmlns:c16="http://schemas.microsoft.com/office/drawing/2014/chart" uri="{C3380CC4-5D6E-409C-BE32-E72D297353CC}">
              <c16:uniqueId val="{0000000C-87B6-4762-B8FE-CAD60013CA56}"/>
            </c:ext>
          </c:extLst>
        </c:ser>
        <c:dLbls>
          <c:showLegendKey val="0"/>
          <c:showVal val="0"/>
          <c:showCatName val="0"/>
          <c:showSerName val="0"/>
          <c:showPercent val="0"/>
          <c:showBubbleSize val="0"/>
        </c:dLbls>
        <c:gapWidth val="120"/>
        <c:overlap val="100"/>
        <c:axId val="203496832"/>
        <c:axId val="203498624"/>
      </c:barChart>
      <c:catAx>
        <c:axId val="203496832"/>
        <c:scaling>
          <c:orientation val="minMax"/>
        </c:scaling>
        <c:delete val="0"/>
        <c:axPos val="b"/>
        <c:majorGridlines>
          <c:spPr>
            <a:ln w="6350">
              <a:solidFill>
                <a:srgbClr val="D1E8FF"/>
              </a:solidFill>
              <a:prstDash val="sysDash"/>
            </a:ln>
          </c:spPr>
        </c:majorGridlines>
        <c:numFmt formatCode="General" sourceLinked="1"/>
        <c:majorTickMark val="out"/>
        <c:minorTickMark val="none"/>
        <c:tickLblPos val="nextTo"/>
        <c:crossAx val="203498624"/>
        <c:crosses val="autoZero"/>
        <c:auto val="1"/>
        <c:lblAlgn val="ctr"/>
        <c:lblOffset val="100"/>
        <c:noMultiLvlLbl val="0"/>
      </c:catAx>
      <c:valAx>
        <c:axId val="203498624"/>
        <c:scaling>
          <c:orientation val="minMax"/>
          <c:max val="72000"/>
          <c:min val="0"/>
        </c:scaling>
        <c:delete val="0"/>
        <c:axPos val="l"/>
        <c:minorGridlines>
          <c:spPr>
            <a:ln w="6350">
              <a:solidFill>
                <a:srgbClr val="D1E8FF"/>
              </a:solidFill>
              <a:prstDash val="sysDash"/>
            </a:ln>
          </c:spPr>
        </c:minorGridlines>
        <c:title>
          <c:tx>
            <c:rich>
              <a:bodyPr rot="-5400000" vert="horz"/>
              <a:lstStyle/>
              <a:p>
                <a:pPr>
                  <a:defRPr/>
                </a:pPr>
                <a:r>
                  <a:rPr lang="en-GB"/>
                  <a:t>Number of people</a:t>
                </a:r>
              </a:p>
            </c:rich>
          </c:tx>
          <c:layout>
            <c:manualLayout>
              <c:xMode val="edge"/>
              <c:yMode val="edge"/>
              <c:x val="6.662728635735711E-2"/>
              <c:y val="0.13265582408368318"/>
            </c:manualLayout>
          </c:layout>
          <c:overlay val="0"/>
        </c:title>
        <c:numFmt formatCode="#,##0" sourceLinked="0"/>
        <c:majorTickMark val="out"/>
        <c:minorTickMark val="none"/>
        <c:tickLblPos val="nextTo"/>
        <c:spPr>
          <a:ln>
            <a:noFill/>
          </a:ln>
        </c:spPr>
        <c:txPr>
          <a:bodyPr rot="0" vert="horz"/>
          <a:lstStyle/>
          <a:p>
            <a:pPr>
              <a:defRPr/>
            </a:pPr>
            <a:endParaRPr lang="en-US"/>
          </a:p>
        </c:txPr>
        <c:crossAx val="203496832"/>
        <c:crosses val="autoZero"/>
        <c:crossBetween val="between"/>
        <c:majorUnit val="72000"/>
      </c:valAx>
    </c:plotArea>
    <c:plotVisOnly val="1"/>
    <c:dispBlanksAs val="gap"/>
    <c:showDLblsOverMax val="0"/>
  </c:chart>
  <c:spPr>
    <a:ln>
      <a:noFill/>
    </a:ln>
  </c:spPr>
  <c:txPr>
    <a:bodyPr/>
    <a:lstStyle/>
    <a:p>
      <a:pPr>
        <a:defRPr sz="1400" b="0" i="0" u="none" strike="noStrike" baseline="0">
          <a:solidFill>
            <a:srgbClr val="000000"/>
          </a:solidFill>
          <a:latin typeface="Arial" pitchFamily="34" charset="0"/>
          <a:ea typeface="Calibri"/>
          <a:cs typeface="Arial" pitchFamily="34" charset="0"/>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85019340785899"/>
          <c:y val="0.12298953662182362"/>
          <c:w val="0.86783237151000003"/>
          <c:h val="0.62507227357449879"/>
        </c:manualLayout>
      </c:layout>
      <c:barChart>
        <c:barDir val="col"/>
        <c:grouping val="stacked"/>
        <c:varyColors val="0"/>
        <c:ser>
          <c:idx val="0"/>
          <c:order val="0"/>
          <c:tx>
            <c:strRef>
              <c:f>'PNG 95s'!$C$2</c:f>
              <c:strCache>
                <c:ptCount val="1"/>
                <c:pt idx="0">
                  <c:v>Progress (%)</c:v>
                </c:pt>
              </c:strCache>
            </c:strRef>
          </c:tx>
          <c:spPr>
            <a:solidFill>
              <a:srgbClr val="F78E1E"/>
            </a:solidFill>
            <a:ln>
              <a:noFill/>
            </a:ln>
            <a:effectLst/>
          </c:spPr>
          <c:invertIfNegative val="0"/>
          <c:dLbls>
            <c:dLbl>
              <c:idx val="2"/>
              <c:tx>
                <c:rich>
                  <a:bodyPr/>
                  <a:lstStyle/>
                  <a:p>
                    <a:r>
                      <a:rPr lang="en-US">
                        <a:solidFill>
                          <a:schemeClr val="tx1">
                            <a:lumMod val="50000"/>
                            <a:lumOff val="50000"/>
                          </a:schemeClr>
                        </a:solidFill>
                      </a:rPr>
                      <a:t>na</a:t>
                    </a:r>
                    <a:endParaRPr lang="en-US" dirty="0">
                      <a:solidFill>
                        <a:schemeClr val="tx1">
                          <a:lumMod val="50000"/>
                          <a:lumOff val="50000"/>
                        </a:schemeClr>
                      </a:solidFill>
                    </a:endParaRP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618-4EA1-B4AA-B5DA03892AB4}"/>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'PNG 95s'!$B$3:$B$5</c:f>
              <c:strCache>
                <c:ptCount val="3"/>
                <c:pt idx="0">
                  <c:v>PLHIV who know their status</c:v>
                </c:pt>
                <c:pt idx="1">
                  <c:v>PLHIV on 
treatment</c:v>
                </c:pt>
                <c:pt idx="2">
                  <c:v>PLHIV who have suppressed viral load</c:v>
                </c:pt>
              </c:strCache>
            </c:strRef>
          </c:cat>
          <c:val>
            <c:numRef>
              <c:f>'PNG 95s'!$C$3:$C$5</c:f>
              <c:numCache>
                <c:formatCode>General</c:formatCode>
                <c:ptCount val="3"/>
                <c:pt idx="0">
                  <c:v>70</c:v>
                </c:pt>
                <c:pt idx="1">
                  <c:v>61</c:v>
                </c:pt>
                <c:pt idx="2">
                  <c:v>0</c:v>
                </c:pt>
              </c:numCache>
            </c:numRef>
          </c:val>
          <c:extLst>
            <c:ext xmlns:c16="http://schemas.microsoft.com/office/drawing/2014/chart" uri="{C3380CC4-5D6E-409C-BE32-E72D297353CC}">
              <c16:uniqueId val="{00000001-F618-4EA1-B4AA-B5DA03892AB4}"/>
            </c:ext>
          </c:extLst>
        </c:ser>
        <c:ser>
          <c:idx val="1"/>
          <c:order val="1"/>
          <c:tx>
            <c:strRef>
              <c:f>'PNG 95s'!$D$2</c:f>
              <c:strCache>
                <c:ptCount val="1"/>
                <c:pt idx="0">
                  <c:v>Gap</c:v>
                </c:pt>
              </c:strCache>
            </c:strRef>
          </c:tx>
          <c:spPr>
            <a:pattFill prst="dkDnDiag">
              <a:fgClr>
                <a:srgbClr val="BFBFBF"/>
              </a:fgClr>
              <a:bgClr>
                <a:schemeClr val="bg1"/>
              </a:bgClr>
            </a:pattFill>
            <a:ln>
              <a:noFill/>
            </a:ln>
            <a:effectLst/>
          </c:spPr>
          <c:invertIfNegative val="0"/>
          <c:cat>
            <c:strRef>
              <c:f>'PNG 95s'!$B$3:$B$5</c:f>
              <c:strCache>
                <c:ptCount val="3"/>
                <c:pt idx="0">
                  <c:v>PLHIV who know their status</c:v>
                </c:pt>
                <c:pt idx="1">
                  <c:v>PLHIV on 
treatment</c:v>
                </c:pt>
                <c:pt idx="2">
                  <c:v>PLHIV who have suppressed viral load</c:v>
                </c:pt>
              </c:strCache>
            </c:strRef>
          </c:cat>
          <c:val>
            <c:numRef>
              <c:f>'PNG 95s'!$D$3:$D$5</c:f>
              <c:numCache>
                <c:formatCode>General</c:formatCode>
                <c:ptCount val="3"/>
                <c:pt idx="0">
                  <c:v>25</c:v>
                </c:pt>
                <c:pt idx="1">
                  <c:v>29</c:v>
                </c:pt>
                <c:pt idx="2">
                  <c:v>86</c:v>
                </c:pt>
              </c:numCache>
            </c:numRef>
          </c:val>
          <c:extLst>
            <c:ext xmlns:c16="http://schemas.microsoft.com/office/drawing/2014/chart" uri="{C3380CC4-5D6E-409C-BE32-E72D297353CC}">
              <c16:uniqueId val="{00000002-F618-4EA1-B4AA-B5DA03892AB4}"/>
            </c:ext>
          </c:extLst>
        </c:ser>
        <c:dLbls>
          <c:showLegendKey val="0"/>
          <c:showVal val="0"/>
          <c:showCatName val="0"/>
          <c:showSerName val="0"/>
          <c:showPercent val="0"/>
          <c:showBubbleSize val="0"/>
        </c:dLbls>
        <c:gapWidth val="190"/>
        <c:overlap val="100"/>
        <c:axId val="140388992"/>
        <c:axId val="140390784"/>
      </c:barChart>
      <c:scatterChart>
        <c:scatterStyle val="lineMarker"/>
        <c:varyColors val="0"/>
        <c:ser>
          <c:idx val="2"/>
          <c:order val="2"/>
          <c:tx>
            <c:strRef>
              <c:f>'PNG 95s'!$E$2</c:f>
              <c:strCache>
                <c:ptCount val="1"/>
                <c:pt idx="0">
                  <c:v>Target</c:v>
                </c:pt>
              </c:strCache>
            </c:strRef>
          </c:tx>
          <c:spPr>
            <a:ln w="25400" cap="rnd">
              <a:noFill/>
              <a:round/>
            </a:ln>
            <a:effectLst/>
          </c:spPr>
          <c:marker>
            <c:symbol val="dash"/>
            <c:size val="22"/>
            <c:spPr>
              <a:solidFill>
                <a:srgbClr val="FF5050"/>
              </a:solidFill>
              <a:ln w="12700" cap="rnd" cmpd="dbl">
                <a:solidFill>
                  <a:srgbClr val="FF5050"/>
                </a:solidFill>
                <a:headEnd type="oval" w="lg" len="lg"/>
                <a:tailEnd type="oval" w="lg" len="lg"/>
              </a:ln>
              <a:effectLst/>
            </c:spPr>
          </c:marker>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FF5050"/>
                    </a:solidFill>
                    <a:latin typeface="Arial" panose="020B0604020202020204" pitchFamily="34" charset="0"/>
                    <a:ea typeface="+mn-ea"/>
                    <a:cs typeface="Arial" panose="020B0604020202020204" pitchFamily="34" charset="0"/>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'PNG 95s'!$B$3:$B$5</c:f>
              <c:strCache>
                <c:ptCount val="3"/>
                <c:pt idx="0">
                  <c:v>PLHIV who know their status</c:v>
                </c:pt>
                <c:pt idx="1">
                  <c:v>PLHIV on 
treatment</c:v>
                </c:pt>
                <c:pt idx="2">
                  <c:v>PLHIV who have suppressed viral load</c:v>
                </c:pt>
              </c:strCache>
            </c:strRef>
          </c:xVal>
          <c:yVal>
            <c:numRef>
              <c:f>'PNG 95s'!$E$3:$E$5</c:f>
              <c:numCache>
                <c:formatCode>General</c:formatCode>
                <c:ptCount val="3"/>
                <c:pt idx="0">
                  <c:v>95</c:v>
                </c:pt>
                <c:pt idx="1">
                  <c:v>90</c:v>
                </c:pt>
                <c:pt idx="2">
                  <c:v>86</c:v>
                </c:pt>
              </c:numCache>
            </c:numRef>
          </c:yVal>
          <c:smooth val="0"/>
          <c:extLst>
            <c:ext xmlns:c16="http://schemas.microsoft.com/office/drawing/2014/chart" uri="{C3380CC4-5D6E-409C-BE32-E72D297353CC}">
              <c16:uniqueId val="{00000003-F618-4EA1-B4AA-B5DA03892AB4}"/>
            </c:ext>
          </c:extLst>
        </c:ser>
        <c:dLbls>
          <c:showLegendKey val="0"/>
          <c:showVal val="0"/>
          <c:showCatName val="0"/>
          <c:showSerName val="0"/>
          <c:showPercent val="0"/>
          <c:showBubbleSize val="0"/>
        </c:dLbls>
        <c:axId val="140388992"/>
        <c:axId val="140390784"/>
      </c:scatterChart>
      <c:catAx>
        <c:axId val="140388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0390784"/>
        <c:crosses val="autoZero"/>
        <c:auto val="1"/>
        <c:lblAlgn val="ctr"/>
        <c:lblOffset val="100"/>
        <c:noMultiLvlLbl val="0"/>
      </c:catAx>
      <c:valAx>
        <c:axId val="140390784"/>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b" anchorCtr="0"/>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a:t>
                </a:r>
              </a:p>
            </c:rich>
          </c:tx>
          <c:layout>
            <c:manualLayout>
              <c:xMode val="edge"/>
              <c:yMode val="edge"/>
              <c:x val="8.055113937466879E-2"/>
              <c:y val="9.3223167731836212E-2"/>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0388992"/>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cap="flat" cmpd="sng" algn="ctr">
      <a:noFill/>
      <a:round/>
    </a:ln>
    <a:effectLst/>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PNG!$R$73</c:f>
              <c:strCache>
                <c:ptCount val="1"/>
                <c:pt idx="0">
                  <c:v>PMTCT cascade</c:v>
                </c:pt>
              </c:strCache>
            </c:strRef>
          </c:tx>
          <c:invertIfNegative val="0"/>
          <c:dPt>
            <c:idx val="0"/>
            <c:invertIfNegative val="0"/>
            <c:bubble3D val="0"/>
            <c:spPr>
              <a:solidFill>
                <a:srgbClr val="00B0F0"/>
              </a:solidFill>
              <a:ln>
                <a:noFill/>
              </a:ln>
            </c:spPr>
            <c:extLst>
              <c:ext xmlns:c16="http://schemas.microsoft.com/office/drawing/2014/chart" uri="{C3380CC4-5D6E-409C-BE32-E72D297353CC}">
                <c16:uniqueId val="{00000001-0363-4459-8077-5DB166248166}"/>
              </c:ext>
            </c:extLst>
          </c:dPt>
          <c:dPt>
            <c:idx val="1"/>
            <c:invertIfNegative val="0"/>
            <c:bubble3D val="0"/>
            <c:spPr>
              <a:solidFill>
                <a:srgbClr val="00A99A"/>
              </a:solidFill>
              <a:ln>
                <a:noFill/>
              </a:ln>
            </c:spPr>
            <c:extLst>
              <c:ext xmlns:c16="http://schemas.microsoft.com/office/drawing/2014/chart" uri="{C3380CC4-5D6E-409C-BE32-E72D297353CC}">
                <c16:uniqueId val="{00000003-0363-4459-8077-5DB166248166}"/>
              </c:ext>
            </c:extLst>
          </c:dPt>
          <c:dPt>
            <c:idx val="2"/>
            <c:invertIfNegative val="0"/>
            <c:bubble3D val="0"/>
            <c:spPr>
              <a:solidFill>
                <a:srgbClr val="F78F20"/>
              </a:solidFill>
              <a:ln>
                <a:noFill/>
              </a:ln>
            </c:spPr>
            <c:extLst>
              <c:ext xmlns:c16="http://schemas.microsoft.com/office/drawing/2014/chart" uri="{C3380CC4-5D6E-409C-BE32-E72D297353CC}">
                <c16:uniqueId val="{00000005-0363-4459-8077-5DB166248166}"/>
              </c:ext>
            </c:extLst>
          </c:dPt>
          <c:dPt>
            <c:idx val="3"/>
            <c:invertIfNegative val="0"/>
            <c:bubble3D val="0"/>
            <c:spPr>
              <a:solidFill>
                <a:srgbClr val="F26B73"/>
              </a:solidFill>
              <a:ln>
                <a:noFill/>
              </a:ln>
            </c:spPr>
            <c:extLst>
              <c:ext xmlns:c16="http://schemas.microsoft.com/office/drawing/2014/chart" uri="{C3380CC4-5D6E-409C-BE32-E72D297353CC}">
                <c16:uniqueId val="{00000007-0363-4459-8077-5DB166248166}"/>
              </c:ext>
            </c:extLst>
          </c:dPt>
          <c:dLbls>
            <c:dLbl>
              <c:idx val="0"/>
              <c:numFmt formatCode="#,##0" sourceLinked="0"/>
              <c:spPr>
                <a:noFill/>
                <a:ln>
                  <a:noFill/>
                </a:ln>
                <a:effectLst/>
              </c:spPr>
              <c:txPr>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1-0363-4459-8077-5DB166248166}"/>
                </c:ext>
              </c:extLst>
            </c:dLbl>
            <c:dLbl>
              <c:idx val="3"/>
              <c:tx>
                <c:rich>
                  <a:bodyPr/>
                  <a:lstStyle/>
                  <a:p>
                    <a:pPr>
                      <a:defRPr/>
                    </a:pPr>
                    <a:r>
                      <a:rPr lang="en-US"/>
                      <a:t>&lt;1 000</a:t>
                    </a:r>
                  </a:p>
                </c:rich>
              </c:tx>
              <c:numFmt formatCode="#,##0" sourceLinked="0"/>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7.3508353221957035E-2"/>
                      <c:h val="9.5499641555016973E-2"/>
                    </c:manualLayout>
                  </c15:layout>
                  <c15:showDataLabelsRange val="0"/>
                </c:ext>
                <c:ext xmlns:c16="http://schemas.microsoft.com/office/drawing/2014/chart" uri="{C3380CC4-5D6E-409C-BE32-E72D297353CC}">
                  <c16:uniqueId val="{00000007-0363-4459-8077-5DB166248166}"/>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PNG!$Q$74:$Q$77</c:f>
              <c:strCache>
                <c:ptCount val="4"/>
                <c:pt idx="0">
                  <c:v>Estimated pregnant women living with HIV *</c:v>
                </c:pt>
                <c:pt idx="1">
                  <c:v>Pregnant women receiving ART to prevent vertical transmission</c:v>
                </c:pt>
                <c:pt idx="2">
                  <c:v>Infants receiving a virological test for HIV within 2 months of birth</c:v>
                </c:pt>
                <c:pt idx="3">
                  <c:v>Estimated new child 
infections</c:v>
                </c:pt>
              </c:strCache>
            </c:strRef>
          </c:cat>
          <c:val>
            <c:numRef>
              <c:f>PNG!$R$74:$R$77</c:f>
              <c:numCache>
                <c:formatCode>General</c:formatCode>
                <c:ptCount val="4"/>
                <c:pt idx="0">
                  <c:v>2400</c:v>
                </c:pt>
                <c:pt idx="1">
                  <c:v>1239</c:v>
                </c:pt>
                <c:pt idx="2">
                  <c:v>1298</c:v>
                </c:pt>
                <c:pt idx="3">
                  <c:v>820</c:v>
                </c:pt>
              </c:numCache>
            </c:numRef>
          </c:val>
          <c:extLst>
            <c:ext xmlns:c16="http://schemas.microsoft.com/office/drawing/2014/chart" uri="{C3380CC4-5D6E-409C-BE32-E72D297353CC}">
              <c16:uniqueId val="{00000008-0363-4459-8077-5DB166248166}"/>
            </c:ext>
          </c:extLst>
        </c:ser>
        <c:dLbls>
          <c:showLegendKey val="0"/>
          <c:showVal val="0"/>
          <c:showCatName val="0"/>
          <c:showSerName val="0"/>
          <c:showPercent val="0"/>
          <c:showBubbleSize val="0"/>
        </c:dLbls>
        <c:gapWidth val="184"/>
        <c:axId val="39354368"/>
        <c:axId val="39355904"/>
      </c:barChart>
      <c:catAx>
        <c:axId val="39354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39355904"/>
        <c:crosses val="autoZero"/>
        <c:auto val="1"/>
        <c:lblAlgn val="ctr"/>
        <c:lblOffset val="100"/>
        <c:noMultiLvlLbl val="0"/>
      </c:catAx>
      <c:valAx>
        <c:axId val="39355904"/>
        <c:scaling>
          <c:orientation val="minMax"/>
          <c:max val="2400"/>
          <c:min val="0"/>
        </c:scaling>
        <c:delete val="0"/>
        <c:axPos val="l"/>
        <c:majorGridlines>
          <c:spPr>
            <a:ln w="6350" cap="flat" cmpd="sng" algn="ctr">
              <a:solidFill>
                <a:srgbClr val="5B9BD5">
                  <a:lumMod val="40000"/>
                  <a:lumOff val="60000"/>
                </a:srgbClr>
              </a:solidFill>
              <a:prstDash val="sysDash"/>
              <a:round/>
            </a:ln>
            <a:effectLst/>
          </c:spPr>
        </c:majorGridlines>
        <c:minorGridlines>
          <c:spPr>
            <a:ln>
              <a:solidFill>
                <a:srgbClr val="5B9BD5">
                  <a:lumMod val="20000"/>
                  <a:lumOff val="80000"/>
                </a:srgbClr>
              </a:solidFill>
            </a:ln>
          </c:spPr>
        </c:minorGridlines>
        <c:title>
          <c:tx>
            <c:rich>
              <a:bodyPr rot="-5400000" vert="horz"/>
              <a:lstStyle/>
              <a:p>
                <a:pPr>
                  <a:defRPr/>
                </a:pPr>
                <a:r>
                  <a:rPr lang="en-US"/>
                  <a:t>Number</a:t>
                </a:r>
              </a:p>
            </c:rich>
          </c:tx>
          <c:layout>
            <c:manualLayout>
              <c:xMode val="edge"/>
              <c:yMode val="edge"/>
              <c:x val="3.6653658840057605E-2"/>
              <c:y val="0.22584639335413148"/>
            </c:manualLayout>
          </c:layout>
          <c:overlay val="0"/>
        </c:title>
        <c:numFmt formatCode="General" sourceLinked="1"/>
        <c:majorTickMark val="none"/>
        <c:minorTickMark val="none"/>
        <c:tickLblPos val="nextTo"/>
        <c:spPr>
          <a:noFill/>
          <a:ln>
            <a:noFill/>
          </a:ln>
          <a:effectLst/>
        </c:spPr>
        <c:txPr>
          <a:bodyPr rot="-60000000" vert="horz"/>
          <a:lstStyle/>
          <a:p>
            <a:pPr>
              <a:defRPr/>
            </a:pPr>
            <a:endParaRPr lang="en-US"/>
          </a:p>
        </c:txPr>
        <c:crossAx val="39354368"/>
        <c:crosses val="autoZero"/>
        <c:crossBetween val="between"/>
        <c:majorUnit val="24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991466054286152"/>
          <c:h val="0.75348359828689981"/>
        </c:manualLayout>
      </c:layout>
      <c:barChart>
        <c:barDir val="bar"/>
        <c:grouping val="clustered"/>
        <c:varyColors val="0"/>
        <c:ser>
          <c:idx val="0"/>
          <c:order val="0"/>
          <c:spPr>
            <a:solidFill>
              <a:srgbClr val="FFC000"/>
            </a:solidFill>
          </c:spPr>
          <c:invertIfNegative val="0"/>
          <c:dLbls>
            <c:dLbl>
              <c:idx val="0"/>
              <c:tx>
                <c:rich>
                  <a:bodyPr/>
                  <a:lstStyle/>
                  <a:p>
                    <a:r>
                      <a:rPr lang="en-US"/>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6492-45D9-8DB2-388396D26923}"/>
                </c:ext>
              </c:extLst>
            </c:dLbl>
            <c:dLbl>
              <c:idx val="1"/>
              <c:tx>
                <c:rich>
                  <a:bodyPr/>
                  <a:lstStyle/>
                  <a:p>
                    <a:r>
                      <a:rPr lang="en-US"/>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6492-45D9-8DB2-388396D26923}"/>
                </c:ext>
              </c:extLst>
            </c:dLbl>
            <c:spPr>
              <a:noFill/>
              <a:ln>
                <a:noFill/>
              </a:ln>
              <a:effectLst/>
            </c:spPr>
            <c:txPr>
              <a:bodyPr wrap="square" lIns="38100" tIns="19050" rIns="38100" bIns="19050" anchor="ctr">
                <a:spAutoFit/>
              </a:bodyPr>
              <a:lstStyle/>
              <a:p>
                <a:pPr>
                  <a:defRPr>
                    <a:solidFill>
                      <a:srgbClr val="FFC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PNG!$W$32:$W$33</c:f>
              <c:strCache>
                <c:ptCount val="2"/>
                <c:pt idx="0">
                  <c:v>National</c:v>
                </c:pt>
                <c:pt idx="1">
                  <c:v>City</c:v>
                </c:pt>
              </c:strCache>
            </c:strRef>
          </c:cat>
          <c:val>
            <c:numRef>
              <c:f>PNG!$X$32:$X$33</c:f>
              <c:numCache>
                <c:formatCode>General</c:formatCode>
                <c:ptCount val="2"/>
                <c:pt idx="0">
                  <c:v>0</c:v>
                </c:pt>
                <c:pt idx="1">
                  <c:v>0</c:v>
                </c:pt>
              </c:numCache>
            </c:numRef>
          </c:val>
          <c:extLst>
            <c:ext xmlns:c16="http://schemas.microsoft.com/office/drawing/2014/chart" uri="{C3380CC4-5D6E-409C-BE32-E72D297353CC}">
              <c16:uniqueId val="{00000002-9E81-44FF-9150-92081D93A9B1}"/>
            </c:ext>
          </c:extLst>
        </c:ser>
        <c:dLbls>
          <c:showLegendKey val="0"/>
          <c:showVal val="0"/>
          <c:showCatName val="0"/>
          <c:showSerName val="0"/>
          <c:showPercent val="0"/>
          <c:showBubbleSize val="0"/>
        </c:dLbls>
        <c:gapWidth val="25"/>
        <c:axId val="204117504"/>
        <c:axId val="204119040"/>
      </c:barChart>
      <c:catAx>
        <c:axId val="204117504"/>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119040"/>
        <c:crosses val="autoZero"/>
        <c:auto val="1"/>
        <c:lblAlgn val="ctr"/>
        <c:lblOffset val="800"/>
        <c:noMultiLvlLbl val="0"/>
      </c:catAx>
      <c:valAx>
        <c:axId val="204119040"/>
        <c:scaling>
          <c:orientation val="minMax"/>
          <c:max val="55"/>
          <c:min val="0"/>
        </c:scaling>
        <c:delete val="1"/>
        <c:axPos val="t"/>
        <c:numFmt formatCode="General" sourceLinked="1"/>
        <c:majorTickMark val="out"/>
        <c:minorTickMark val="none"/>
        <c:tickLblPos val="nextTo"/>
        <c:crossAx val="204117504"/>
        <c:crosses val="autoZero"/>
        <c:crossBetween val="between"/>
        <c:majorUnit val="5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991481656058304"/>
          <c:h val="0.75348359828689981"/>
        </c:manualLayout>
      </c:layout>
      <c:barChart>
        <c:barDir val="bar"/>
        <c:grouping val="clustered"/>
        <c:varyColors val="0"/>
        <c:ser>
          <c:idx val="0"/>
          <c:order val="0"/>
          <c:spPr>
            <a:solidFill>
              <a:srgbClr val="FF7C80"/>
            </a:solidFill>
          </c:spPr>
          <c:invertIfNegative val="0"/>
          <c:dLbls>
            <c:spPr>
              <a:noFill/>
              <a:ln>
                <a:noFill/>
              </a:ln>
              <a:effectLst/>
            </c:spPr>
            <c:txPr>
              <a:bodyPr wrap="square" lIns="38100" tIns="19050" rIns="38100" bIns="19050" anchor="ctr">
                <a:spAutoFit/>
              </a:bodyPr>
              <a:lstStyle/>
              <a:p>
                <a:pPr>
                  <a:defRPr>
                    <a:solidFill>
                      <a:srgbClr val="F15B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PNG!$W$34:$W$35</c:f>
              <c:strCache>
                <c:ptCount val="2"/>
                <c:pt idx="0">
                  <c:v>National</c:v>
                </c:pt>
                <c:pt idx="1">
                  <c:v>Port Moresby</c:v>
                </c:pt>
              </c:strCache>
            </c:strRef>
          </c:cat>
          <c:val>
            <c:numRef>
              <c:f>PNG!$X$34:$X$35</c:f>
              <c:numCache>
                <c:formatCode>General</c:formatCode>
                <c:ptCount val="2"/>
                <c:pt idx="0">
                  <c:v>7.7</c:v>
                </c:pt>
                <c:pt idx="1">
                  <c:v>8.5</c:v>
                </c:pt>
              </c:numCache>
            </c:numRef>
          </c:val>
          <c:extLst>
            <c:ext xmlns:c16="http://schemas.microsoft.com/office/drawing/2014/chart" uri="{C3380CC4-5D6E-409C-BE32-E72D297353CC}">
              <c16:uniqueId val="{00000000-0BFD-403C-A69F-B235EC5192E5}"/>
            </c:ext>
          </c:extLst>
        </c:ser>
        <c:dLbls>
          <c:showLegendKey val="0"/>
          <c:showVal val="0"/>
          <c:showCatName val="0"/>
          <c:showSerName val="0"/>
          <c:showPercent val="0"/>
          <c:showBubbleSize val="0"/>
        </c:dLbls>
        <c:gapWidth val="25"/>
        <c:axId val="204126848"/>
        <c:axId val="204140928"/>
      </c:barChart>
      <c:catAx>
        <c:axId val="204126848"/>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140928"/>
        <c:crosses val="autoZero"/>
        <c:auto val="1"/>
        <c:lblAlgn val="ctr"/>
        <c:lblOffset val="800"/>
        <c:noMultiLvlLbl val="0"/>
      </c:catAx>
      <c:valAx>
        <c:axId val="204140928"/>
        <c:scaling>
          <c:orientation val="minMax"/>
          <c:max val="55"/>
          <c:min val="0"/>
        </c:scaling>
        <c:delete val="1"/>
        <c:axPos val="t"/>
        <c:numFmt formatCode="General" sourceLinked="1"/>
        <c:majorTickMark val="out"/>
        <c:minorTickMark val="none"/>
        <c:tickLblPos val="nextTo"/>
        <c:crossAx val="204126848"/>
        <c:crosses val="autoZero"/>
        <c:crossBetween val="between"/>
        <c:majorUnit val="5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560816974292358"/>
          <c:h val="0.75348359828689981"/>
        </c:manualLayout>
      </c:layout>
      <c:barChart>
        <c:barDir val="bar"/>
        <c:grouping val="clustered"/>
        <c:varyColors val="0"/>
        <c:ser>
          <c:idx val="0"/>
          <c:order val="0"/>
          <c:spPr>
            <a:solidFill>
              <a:srgbClr val="00CCFF"/>
            </a:solidFill>
          </c:spPr>
          <c:invertIfNegative val="0"/>
          <c:dLbls>
            <c:dLbl>
              <c:idx val="0"/>
              <c:tx>
                <c:rich>
                  <a:bodyPr/>
                  <a:lstStyle/>
                  <a:p>
                    <a:r>
                      <a:rPr lang="en-US"/>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52F4-428E-979E-0B1763D0CCD7}"/>
                </c:ext>
              </c:extLst>
            </c:dLbl>
            <c:dLbl>
              <c:idx val="1"/>
              <c:tx>
                <c:rich>
                  <a:bodyPr/>
                  <a:lstStyle/>
                  <a:p>
                    <a:r>
                      <a:rPr lang="en-US"/>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2F4-428E-979E-0B1763D0CCD7}"/>
                </c:ext>
              </c:extLst>
            </c:dLbl>
            <c:spPr>
              <a:noFill/>
              <a:ln>
                <a:noFill/>
              </a:ln>
              <a:effectLst/>
            </c:spPr>
            <c:txPr>
              <a:bodyPr wrap="square" lIns="38100" tIns="19050" rIns="38100" bIns="19050" anchor="ctr">
                <a:spAutoFit/>
              </a:bodyPr>
              <a:lstStyle/>
              <a:p>
                <a:pPr>
                  <a:defRPr>
                    <a:solidFill>
                      <a:srgbClr val="00CCF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PNG!$W$36:$W$37</c:f>
              <c:strCache>
                <c:ptCount val="2"/>
                <c:pt idx="0">
                  <c:v>National</c:v>
                </c:pt>
                <c:pt idx="1">
                  <c:v>City</c:v>
                </c:pt>
              </c:strCache>
            </c:strRef>
          </c:cat>
          <c:val>
            <c:numRef>
              <c:f>PNG!$X$36:$X$37</c:f>
              <c:numCache>
                <c:formatCode>General</c:formatCode>
                <c:ptCount val="2"/>
                <c:pt idx="0">
                  <c:v>0</c:v>
                </c:pt>
                <c:pt idx="1">
                  <c:v>0</c:v>
                </c:pt>
              </c:numCache>
            </c:numRef>
          </c:val>
          <c:extLst>
            <c:ext xmlns:c16="http://schemas.microsoft.com/office/drawing/2014/chart" uri="{C3380CC4-5D6E-409C-BE32-E72D297353CC}">
              <c16:uniqueId val="{00000002-19C3-4B4D-9F0C-E417DA1748F6}"/>
            </c:ext>
          </c:extLst>
        </c:ser>
        <c:dLbls>
          <c:showLegendKey val="0"/>
          <c:showVal val="0"/>
          <c:showCatName val="0"/>
          <c:showSerName val="0"/>
          <c:showPercent val="0"/>
          <c:showBubbleSize val="0"/>
        </c:dLbls>
        <c:gapWidth val="25"/>
        <c:axId val="204881920"/>
        <c:axId val="204883456"/>
      </c:barChart>
      <c:catAx>
        <c:axId val="204881920"/>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883456"/>
        <c:crosses val="autoZero"/>
        <c:auto val="1"/>
        <c:lblAlgn val="ctr"/>
        <c:lblOffset val="800"/>
        <c:noMultiLvlLbl val="0"/>
      </c:catAx>
      <c:valAx>
        <c:axId val="204883456"/>
        <c:scaling>
          <c:orientation val="minMax"/>
          <c:max val="55"/>
          <c:min val="0"/>
        </c:scaling>
        <c:delete val="1"/>
        <c:axPos val="t"/>
        <c:numFmt formatCode="General" sourceLinked="1"/>
        <c:majorTickMark val="out"/>
        <c:minorTickMark val="none"/>
        <c:tickLblPos val="nextTo"/>
        <c:crossAx val="204881920"/>
        <c:crosses val="autoZero"/>
        <c:crossBetween val="between"/>
        <c:majorUnit val="5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560816974292369"/>
          <c:h val="0.75348359828689981"/>
        </c:manualLayout>
      </c:layout>
      <c:barChart>
        <c:barDir val="bar"/>
        <c:grouping val="clustered"/>
        <c:varyColors val="0"/>
        <c:ser>
          <c:idx val="0"/>
          <c:order val="0"/>
          <c:spPr>
            <a:solidFill>
              <a:srgbClr val="33CCCC"/>
            </a:solidFill>
          </c:spPr>
          <c:invertIfNegative val="0"/>
          <c:dLbls>
            <c:spPr>
              <a:noFill/>
              <a:ln>
                <a:noFill/>
              </a:ln>
              <a:effectLst/>
            </c:spPr>
            <c:txPr>
              <a:bodyPr wrap="square" lIns="38100" tIns="19050" rIns="38100" bIns="19050" anchor="ctr">
                <a:spAutoFit/>
              </a:bodyPr>
              <a:lstStyle/>
              <a:p>
                <a:pPr>
                  <a:defRPr>
                    <a:solidFill>
                      <a:srgbClr val="008E8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PNG!$W$38:$W$39</c:f>
              <c:strCache>
                <c:ptCount val="2"/>
                <c:pt idx="0">
                  <c:v>National</c:v>
                </c:pt>
                <c:pt idx="1">
                  <c:v>Mt Hagen</c:v>
                </c:pt>
              </c:strCache>
            </c:strRef>
          </c:cat>
          <c:val>
            <c:numRef>
              <c:f>PNG!$X$38:$X$39</c:f>
              <c:numCache>
                <c:formatCode>General</c:formatCode>
                <c:ptCount val="2"/>
                <c:pt idx="0">
                  <c:v>15.5</c:v>
                </c:pt>
                <c:pt idx="1">
                  <c:v>19.600000000000001</c:v>
                </c:pt>
              </c:numCache>
            </c:numRef>
          </c:val>
          <c:extLst>
            <c:ext xmlns:c16="http://schemas.microsoft.com/office/drawing/2014/chart" uri="{C3380CC4-5D6E-409C-BE32-E72D297353CC}">
              <c16:uniqueId val="{00000000-99E3-48AE-8332-ABF4E1F75573}"/>
            </c:ext>
          </c:extLst>
        </c:ser>
        <c:dLbls>
          <c:showLegendKey val="0"/>
          <c:showVal val="0"/>
          <c:showCatName val="0"/>
          <c:showSerName val="0"/>
          <c:showPercent val="0"/>
          <c:showBubbleSize val="0"/>
        </c:dLbls>
        <c:gapWidth val="25"/>
        <c:axId val="204907648"/>
        <c:axId val="204909184"/>
      </c:barChart>
      <c:catAx>
        <c:axId val="204907648"/>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909184"/>
        <c:crosses val="autoZero"/>
        <c:auto val="1"/>
        <c:lblAlgn val="ctr"/>
        <c:lblOffset val="800"/>
        <c:noMultiLvlLbl val="0"/>
      </c:catAx>
      <c:valAx>
        <c:axId val="204909184"/>
        <c:scaling>
          <c:orientation val="minMax"/>
          <c:max val="55"/>
          <c:min val="0"/>
        </c:scaling>
        <c:delete val="1"/>
        <c:axPos val="t"/>
        <c:numFmt formatCode="General" sourceLinked="1"/>
        <c:majorTickMark val="out"/>
        <c:minorTickMark val="none"/>
        <c:tickLblPos val="nextTo"/>
        <c:crossAx val="204907648"/>
        <c:crosses val="autoZero"/>
        <c:crossBetween val="between"/>
        <c:majorUnit val="5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070584926884139"/>
          <c:y val="8.8222222222222216E-2"/>
          <c:w val="0.88058666773796135"/>
          <c:h val="0.69669028871391081"/>
        </c:manualLayout>
      </c:layout>
      <c:barChart>
        <c:barDir val="col"/>
        <c:grouping val="clustered"/>
        <c:varyColors val="0"/>
        <c:ser>
          <c:idx val="1"/>
          <c:order val="0"/>
          <c:tx>
            <c:strRef>
              <c:f>'HIV Prev KP'!$B$6</c:f>
              <c:strCache>
                <c:ptCount val="1"/>
                <c:pt idx="0">
                  <c:v>MSM*</c:v>
                </c:pt>
              </c:strCache>
            </c:strRef>
          </c:tx>
          <c:spPr>
            <a:solidFill>
              <a:srgbClr val="F26B73"/>
            </a:solidFill>
            <a:ln>
              <a:solidFill>
                <a:srgbClr val="F26B73"/>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'HIV Prev KP'!$C$5:$E$5</c:f>
              <c:numCache>
                <c:formatCode>General</c:formatCode>
                <c:ptCount val="3"/>
                <c:pt idx="0">
                  <c:v>2009</c:v>
                </c:pt>
                <c:pt idx="1">
                  <c:v>2010</c:v>
                </c:pt>
                <c:pt idx="2">
                  <c:v>2016</c:v>
                </c:pt>
              </c:numCache>
            </c:numRef>
          </c:cat>
          <c:val>
            <c:numRef>
              <c:f>'HIV Prev KP'!$C$6:$E$6</c:f>
              <c:numCache>
                <c:formatCode>General</c:formatCode>
                <c:ptCount val="3"/>
                <c:pt idx="0">
                  <c:v>4.4000000000000004</c:v>
                </c:pt>
                <c:pt idx="2">
                  <c:v>8.5</c:v>
                </c:pt>
              </c:numCache>
            </c:numRef>
          </c:val>
          <c:extLst>
            <c:ext xmlns:c16="http://schemas.microsoft.com/office/drawing/2014/chart" uri="{C3380CC4-5D6E-409C-BE32-E72D297353CC}">
              <c16:uniqueId val="{00000000-2A56-4413-97F8-DA651E07F1CF}"/>
            </c:ext>
          </c:extLst>
        </c:ser>
        <c:ser>
          <c:idx val="2"/>
          <c:order val="1"/>
          <c:tx>
            <c:strRef>
              <c:f>'HIV Prev KP'!$B$8</c:f>
              <c:strCache>
                <c:ptCount val="1"/>
                <c:pt idx="0">
                  <c:v>FSW</c:v>
                </c:pt>
              </c:strCache>
            </c:strRef>
          </c:tx>
          <c:spPr>
            <a:solidFill>
              <a:srgbClr val="00A99A"/>
            </a:solidFill>
            <a:ln>
              <a:solidFill>
                <a:srgbClr val="00A99A"/>
              </a:solidFill>
            </a:ln>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'HIV Prev KP'!$C$5:$E$5</c:f>
              <c:numCache>
                <c:formatCode>General</c:formatCode>
                <c:ptCount val="3"/>
                <c:pt idx="0">
                  <c:v>2009</c:v>
                </c:pt>
                <c:pt idx="1">
                  <c:v>2010</c:v>
                </c:pt>
                <c:pt idx="2">
                  <c:v>2016</c:v>
                </c:pt>
              </c:numCache>
            </c:numRef>
          </c:cat>
          <c:val>
            <c:numRef>
              <c:f>'HIV Prev KP'!$C$8:$E$8</c:f>
              <c:numCache>
                <c:formatCode>0</c:formatCode>
                <c:ptCount val="3"/>
                <c:pt idx="0" formatCode="General">
                  <c:v>7.4</c:v>
                </c:pt>
                <c:pt idx="1">
                  <c:v>19.03</c:v>
                </c:pt>
                <c:pt idx="2" formatCode="General">
                  <c:v>14.9</c:v>
                </c:pt>
              </c:numCache>
            </c:numRef>
          </c:val>
          <c:extLst>
            <c:ext xmlns:c16="http://schemas.microsoft.com/office/drawing/2014/chart" uri="{C3380CC4-5D6E-409C-BE32-E72D297353CC}">
              <c16:uniqueId val="{00000001-2A56-4413-97F8-DA651E07F1CF}"/>
            </c:ext>
          </c:extLst>
        </c:ser>
        <c:ser>
          <c:idx val="0"/>
          <c:order val="2"/>
          <c:tx>
            <c:strRef>
              <c:f>'HIV Prev KP'!$B$7</c:f>
              <c:strCache>
                <c:ptCount val="1"/>
                <c:pt idx="0">
                  <c:v>MSW</c:v>
                </c:pt>
              </c:strCache>
            </c:strRef>
          </c:tx>
          <c:spPr>
            <a:solidFill>
              <a:srgbClr val="CDC884"/>
            </a:solidFill>
            <a:ln>
              <a:solidFill>
                <a:srgbClr val="CDC884"/>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'HIV Prev KP'!$C$5:$E$5</c:f>
              <c:numCache>
                <c:formatCode>General</c:formatCode>
                <c:ptCount val="3"/>
                <c:pt idx="0">
                  <c:v>2009</c:v>
                </c:pt>
                <c:pt idx="1">
                  <c:v>2010</c:v>
                </c:pt>
                <c:pt idx="2">
                  <c:v>2016</c:v>
                </c:pt>
              </c:numCache>
            </c:numRef>
          </c:cat>
          <c:val>
            <c:numRef>
              <c:f>'HIV Prev KP'!$C$7:$E$7</c:f>
              <c:numCache>
                <c:formatCode>0.0</c:formatCode>
                <c:ptCount val="3"/>
                <c:pt idx="1">
                  <c:v>14.15</c:v>
                </c:pt>
              </c:numCache>
            </c:numRef>
          </c:val>
          <c:extLst>
            <c:ext xmlns:c16="http://schemas.microsoft.com/office/drawing/2014/chart" uri="{C3380CC4-5D6E-409C-BE32-E72D297353CC}">
              <c16:uniqueId val="{00000002-2A56-4413-97F8-DA651E07F1CF}"/>
            </c:ext>
          </c:extLst>
        </c:ser>
        <c:dLbls>
          <c:showLegendKey val="0"/>
          <c:showVal val="0"/>
          <c:showCatName val="0"/>
          <c:showSerName val="0"/>
          <c:showPercent val="0"/>
          <c:showBubbleSize val="0"/>
        </c:dLbls>
        <c:gapWidth val="219"/>
        <c:overlap val="-11"/>
        <c:axId val="133774336"/>
        <c:axId val="133866240"/>
      </c:barChart>
      <c:catAx>
        <c:axId val="133774336"/>
        <c:scaling>
          <c:orientation val="minMax"/>
        </c:scaling>
        <c:delete val="0"/>
        <c:axPos val="b"/>
        <c:numFmt formatCode="General" sourceLinked="1"/>
        <c:majorTickMark val="out"/>
        <c:minorTickMark val="none"/>
        <c:tickLblPos val="nextTo"/>
        <c:spPr>
          <a:noFill/>
          <a:ln w="25400" cap="flat" cmpd="sng" algn="ctr">
            <a:solidFill>
              <a:schemeClr val="tx1">
                <a:lumMod val="50000"/>
                <a:lumOff val="50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3866240"/>
        <c:crosses val="autoZero"/>
        <c:auto val="1"/>
        <c:lblAlgn val="ctr"/>
        <c:lblOffset val="100"/>
        <c:noMultiLvlLbl val="0"/>
      </c:catAx>
      <c:valAx>
        <c:axId val="133866240"/>
        <c:scaling>
          <c:orientation val="minMax"/>
          <c:max val="20"/>
          <c:min val="0"/>
        </c:scaling>
        <c:delete val="0"/>
        <c:axPos val="l"/>
        <c:majorGridlines>
          <c:spPr>
            <a:ln w="9525" cap="flat" cmpd="sng" algn="ctr">
              <a:solidFill>
                <a:schemeClr val="bg1">
                  <a:lumMod val="75000"/>
                </a:schemeClr>
              </a:solidFill>
              <a:prstDash val="dashDot"/>
              <a:round/>
            </a:ln>
            <a:effectLst/>
          </c:spPr>
        </c:majorGridlines>
        <c:title>
          <c:tx>
            <c:rich>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HIV prevalence (%)</a:t>
                </a:r>
              </a:p>
            </c:rich>
          </c:tx>
          <c:overlay val="0"/>
          <c:spPr>
            <a:noFill/>
            <a:ln>
              <a:noFill/>
            </a:ln>
            <a:effectLst/>
          </c:spPr>
        </c:title>
        <c:numFmt formatCode="General" sourceLinked="1"/>
        <c:majorTickMark val="out"/>
        <c:minorTickMark val="none"/>
        <c:tickLblPos val="nextTo"/>
        <c:spPr>
          <a:noFill/>
          <a:ln w="25400">
            <a:solidFill>
              <a:schemeClr val="tx1">
                <a:lumMod val="50000"/>
                <a:lumOff val="50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3774336"/>
        <c:crosses val="autoZero"/>
        <c:crossBetween val="between"/>
        <c:majorUnit val="5"/>
      </c:valAx>
      <c:spPr>
        <a:noFill/>
        <a:ln>
          <a:noFill/>
        </a:ln>
        <a:effectLst/>
      </c:spPr>
    </c:plotArea>
    <c:legend>
      <c:legendPos val="b"/>
      <c:layout>
        <c:manualLayout>
          <c:xMode val="edge"/>
          <c:yMode val="edge"/>
          <c:x val="0.30420925062938559"/>
          <c:y val="0.90457075678040244"/>
          <c:w val="0.51232979806095658"/>
          <c:h val="7.4595909886264217E-2"/>
        </c:manualLayout>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'HIV Prev KP'!$M$3</c:f>
              <c:strCache>
                <c:ptCount val="1"/>
                <c:pt idx="0">
                  <c:v>FSW</c:v>
                </c:pt>
              </c:strCache>
            </c:strRef>
          </c:tx>
          <c:spPr>
            <a:solidFill>
              <a:srgbClr val="00A99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'HIV Prev KP'!$N$2:$P$2</c:f>
              <c:strCache>
                <c:ptCount val="3"/>
                <c:pt idx="0">
                  <c:v>Mt. Hagen</c:v>
                </c:pt>
                <c:pt idx="1">
                  <c:v>Port Moresby</c:v>
                </c:pt>
                <c:pt idx="2">
                  <c:v>Lae</c:v>
                </c:pt>
              </c:strCache>
            </c:strRef>
          </c:cat>
          <c:val>
            <c:numRef>
              <c:f>'HIV Prev KP'!$N$3:$P$3</c:f>
              <c:numCache>
                <c:formatCode>General</c:formatCode>
                <c:ptCount val="3"/>
                <c:pt idx="0">
                  <c:v>19.600000000000001</c:v>
                </c:pt>
                <c:pt idx="1">
                  <c:v>14.9</c:v>
                </c:pt>
                <c:pt idx="2">
                  <c:v>11.9</c:v>
                </c:pt>
              </c:numCache>
            </c:numRef>
          </c:val>
          <c:extLst>
            <c:ext xmlns:c16="http://schemas.microsoft.com/office/drawing/2014/chart" uri="{C3380CC4-5D6E-409C-BE32-E72D297353CC}">
              <c16:uniqueId val="{00000000-8386-4B09-8D6C-03307A7CEED7}"/>
            </c:ext>
          </c:extLst>
        </c:ser>
        <c:ser>
          <c:idx val="1"/>
          <c:order val="1"/>
          <c:tx>
            <c:strRef>
              <c:f>'HIV Prev KP'!$M$4</c:f>
              <c:strCache>
                <c:ptCount val="1"/>
                <c:pt idx="0">
                  <c:v>Combined sample of MSM and TG</c:v>
                </c:pt>
              </c:strCache>
            </c:strRef>
          </c:tx>
          <c:spPr>
            <a:solidFill>
              <a:srgbClr val="F26B7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'HIV Prev KP'!$N$2:$P$2</c:f>
              <c:strCache>
                <c:ptCount val="3"/>
                <c:pt idx="0">
                  <c:v>Mt. Hagen</c:v>
                </c:pt>
                <c:pt idx="1">
                  <c:v>Port Moresby</c:v>
                </c:pt>
                <c:pt idx="2">
                  <c:v>Lae</c:v>
                </c:pt>
              </c:strCache>
            </c:strRef>
          </c:cat>
          <c:val>
            <c:numRef>
              <c:f>'HIV Prev KP'!$N$4:$P$4</c:f>
              <c:numCache>
                <c:formatCode>General</c:formatCode>
                <c:ptCount val="3"/>
                <c:pt idx="1">
                  <c:v>8.5</c:v>
                </c:pt>
                <c:pt idx="2">
                  <c:v>6.9</c:v>
                </c:pt>
              </c:numCache>
            </c:numRef>
          </c:val>
          <c:extLst>
            <c:ext xmlns:c16="http://schemas.microsoft.com/office/drawing/2014/chart" uri="{C3380CC4-5D6E-409C-BE32-E72D297353CC}">
              <c16:uniqueId val="{00000001-8386-4B09-8D6C-03307A7CEED7}"/>
            </c:ext>
          </c:extLst>
        </c:ser>
        <c:dLbls>
          <c:showLegendKey val="0"/>
          <c:showVal val="0"/>
          <c:showCatName val="0"/>
          <c:showSerName val="0"/>
          <c:showPercent val="0"/>
          <c:showBubbleSize val="0"/>
        </c:dLbls>
        <c:gapWidth val="219"/>
        <c:axId val="134218880"/>
        <c:axId val="134220416"/>
      </c:barChart>
      <c:catAx>
        <c:axId val="134218880"/>
        <c:scaling>
          <c:orientation val="minMax"/>
        </c:scaling>
        <c:delete val="0"/>
        <c:axPos val="b"/>
        <c:numFmt formatCode="General" sourceLinked="1"/>
        <c:majorTickMark val="out"/>
        <c:minorTickMark val="none"/>
        <c:tickLblPos val="nextTo"/>
        <c:spPr>
          <a:noFill/>
          <a:ln w="25400" cap="flat" cmpd="sng" algn="ctr">
            <a:solidFill>
              <a:schemeClr val="tx1">
                <a:lumMod val="50000"/>
                <a:lumOff val="50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4220416"/>
        <c:crosses val="autoZero"/>
        <c:auto val="1"/>
        <c:lblAlgn val="ctr"/>
        <c:lblOffset val="100"/>
        <c:noMultiLvlLbl val="0"/>
      </c:catAx>
      <c:valAx>
        <c:axId val="134220416"/>
        <c:scaling>
          <c:orientation val="minMax"/>
        </c:scaling>
        <c:delete val="0"/>
        <c:axPos val="l"/>
        <c:majorGridlines>
          <c:spPr>
            <a:ln w="9525" cap="flat" cmpd="sng" algn="ctr">
              <a:solidFill>
                <a:schemeClr val="bg1">
                  <a:lumMod val="75000"/>
                </a:schemeClr>
              </a:solidFill>
              <a:prstDash val="dashDot"/>
              <a:round/>
            </a:ln>
            <a:effectLst/>
          </c:spPr>
        </c:majorGridlines>
        <c:title>
          <c:tx>
            <c:rich>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HIV prevalence (%)</a:t>
                </a:r>
              </a:p>
            </c:rich>
          </c:tx>
          <c:overlay val="0"/>
          <c:spPr>
            <a:noFill/>
            <a:ln>
              <a:noFill/>
            </a:ln>
            <a:effectLst/>
          </c:spPr>
        </c:title>
        <c:numFmt formatCode="General" sourceLinked="1"/>
        <c:majorTickMark val="out"/>
        <c:minorTickMark val="none"/>
        <c:tickLblPos val="nextTo"/>
        <c:spPr>
          <a:noFill/>
          <a:ln w="25400">
            <a:solidFill>
              <a:schemeClr val="tx1">
                <a:lumMod val="50000"/>
                <a:lumOff val="50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4218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0.72321</cdr:x>
      <cdr:y>0.03746</cdr:y>
    </cdr:from>
    <cdr:to>
      <cdr:x>0.92857</cdr:x>
      <cdr:y>0.25546</cdr:y>
    </cdr:to>
    <cdr:sp macro="" textlink="">
      <cdr:nvSpPr>
        <cdr:cNvPr id="2" name="TextBox 1"/>
        <cdr:cNvSpPr txBox="1"/>
      </cdr:nvSpPr>
      <cdr:spPr>
        <a:xfrm xmlns:a="http://schemas.openxmlformats.org/drawingml/2006/main">
          <a:off x="6172201" y="144027"/>
          <a:ext cx="1752600" cy="838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GB" sz="1800" b="1" dirty="0">
              <a:solidFill>
                <a:srgbClr val="FF0000"/>
              </a:solidFill>
              <a:latin typeface="Arial" panose="020B0604020202020204" pitchFamily="34" charset="0"/>
              <a:cs typeface="Arial" panose="020B0604020202020204" pitchFamily="34" charset="0"/>
            </a:rPr>
            <a:t>131</a:t>
          </a:r>
          <a:r>
            <a:rPr lang="en-GB" sz="1100" b="1" dirty="0">
              <a:solidFill>
                <a:srgbClr val="FF0000"/>
              </a:solidFill>
              <a:latin typeface="Arial" panose="020B0604020202020204" pitchFamily="34" charset="0"/>
              <a:cs typeface="Arial" panose="020B0604020202020204" pitchFamily="34" charset="0"/>
            </a:rPr>
            <a:t>% increase </a:t>
          </a:r>
          <a:r>
            <a:rPr lang="en-GB" sz="1100" b="1" dirty="0">
              <a:solidFill>
                <a:schemeClr val="tx1"/>
              </a:solidFill>
              <a:latin typeface="Arial" panose="020B0604020202020204" pitchFamily="34" charset="0"/>
              <a:cs typeface="Arial" panose="020B0604020202020204" pitchFamily="34" charset="0"/>
            </a:rPr>
            <a:t>between 2010 and 2022</a:t>
          </a:r>
        </a:p>
      </cdr:txBody>
    </cdr:sp>
  </cdr:relSizeAnchor>
</c:userShapes>
</file>

<file path=ppt/drawings/drawing2.xml><?xml version="1.0" encoding="utf-8"?>
<c:userShapes xmlns:c="http://schemas.openxmlformats.org/drawingml/2006/chart">
  <cdr:relSizeAnchor xmlns:cdr="http://schemas.openxmlformats.org/drawingml/2006/chartDrawing">
    <cdr:from>
      <cdr:x>0.10657</cdr:x>
      <cdr:y>0.87225</cdr:y>
    </cdr:from>
    <cdr:to>
      <cdr:x>0.90685</cdr:x>
      <cdr:y>0.96696</cdr:y>
    </cdr:to>
    <cdr:sp macro="" textlink="">
      <cdr:nvSpPr>
        <cdr:cNvPr id="3" name="TextBox 7"/>
        <cdr:cNvSpPr txBox="1"/>
      </cdr:nvSpPr>
      <cdr:spPr>
        <a:xfrm xmlns:a="http://schemas.openxmlformats.org/drawingml/2006/main">
          <a:off x="871773" y="4437529"/>
          <a:ext cx="6546519" cy="481852"/>
        </a:xfrm>
        <a:prstGeom xmlns:a="http://schemas.openxmlformats.org/drawingml/2006/main" prst="rect">
          <a:avLst/>
        </a:prstGeom>
        <a:noFill xmlns:a="http://schemas.openxmlformats.org/drawingml/2006/main"/>
        <a:ln xmlns:a="http://schemas.openxmlformats.org/drawingml/2006/main">
          <a:solidFill>
            <a:schemeClr val="bg1">
              <a:lumMod val="50000"/>
            </a:schemeClr>
          </a:solidFill>
          <a:prstDash val="sysDot"/>
        </a:ln>
      </cdr:spPr>
      <cdr:txBody>
        <a:bodyPr xmlns:a="http://schemas.openxmlformats.org/drawingml/2006/main" wrap="square" rtlCol="0">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000" dirty="0">
              <a:latin typeface="Arial" pitchFamily="34" charset="0"/>
              <a:cs typeface="Arial" pitchFamily="34" charset="0"/>
            </a:rPr>
            <a:t>Data points are not strictly comparable. 2009 data is from Save the Children </a:t>
          </a:r>
          <a:r>
            <a:rPr lang="en-US" sz="1000" dirty="0" err="1">
              <a:latin typeface="Arial" pitchFamily="34" charset="0"/>
              <a:cs typeface="Arial" pitchFamily="34" charset="0"/>
            </a:rPr>
            <a:t>Poro</a:t>
          </a:r>
          <a:r>
            <a:rPr lang="en-US" sz="1000" dirty="0">
              <a:latin typeface="Arial" pitchFamily="34" charset="0"/>
              <a:cs typeface="Arial" pitchFamily="34" charset="0"/>
            </a:rPr>
            <a:t> </a:t>
          </a:r>
          <a:r>
            <a:rPr lang="en-US" sz="1000" dirty="0" err="1">
              <a:latin typeface="Arial" pitchFamily="34" charset="0"/>
              <a:cs typeface="Arial" pitchFamily="34" charset="0"/>
            </a:rPr>
            <a:t>Sapot</a:t>
          </a:r>
          <a:r>
            <a:rPr lang="en-US" sz="1000" dirty="0">
              <a:latin typeface="Arial" pitchFamily="34" charset="0"/>
              <a:cs typeface="Arial" pitchFamily="34" charset="0"/>
            </a:rPr>
            <a:t> Project, and 2010 and 2016 data are from Integrated Biological and Behavioral Survey in Port Moresby  </a:t>
          </a:r>
          <a:endParaRPr lang="en-GB" sz="1000" dirty="0">
            <a:latin typeface="Arial" pitchFamily="34" charset="0"/>
            <a:cs typeface="Arial"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0.80556</cdr:x>
      <cdr:y>0.85417</cdr:y>
    </cdr:from>
    <cdr:to>
      <cdr:x>0.98296</cdr:x>
      <cdr:y>0.96721</cdr:y>
    </cdr:to>
    <cdr:sp macro="" textlink="">
      <cdr:nvSpPr>
        <cdr:cNvPr id="2" name="TextBox 1"/>
        <cdr:cNvSpPr txBox="1"/>
      </cdr:nvSpPr>
      <cdr:spPr>
        <a:xfrm xmlns:a="http://schemas.openxmlformats.org/drawingml/2006/main">
          <a:off x="6629400" y="3124212"/>
          <a:ext cx="1459974" cy="413455"/>
        </a:xfrm>
        <a:prstGeom xmlns:a="http://schemas.openxmlformats.org/drawingml/2006/main" prst="rect">
          <a:avLst/>
        </a:prstGeom>
        <a:ln xmlns:a="http://schemas.openxmlformats.org/drawingml/2006/main">
          <a:solidFill>
            <a:srgbClr val="A19759"/>
          </a:solidFill>
          <a:prstDash val="sysDash"/>
        </a:ln>
      </cdr:spPr>
      <cdr:txBody>
        <a:bodyPr xmlns:a="http://schemas.openxmlformats.org/drawingml/2006/main" vertOverflow="clip" wrap="square" rtlCol="0" anchor="ctr"/>
        <a:lstStyle xmlns:a="http://schemas.openxmlformats.org/drawingml/2006/main"/>
        <a:p xmlns:a="http://schemas.openxmlformats.org/drawingml/2006/main">
          <a:r>
            <a:rPr lang="en-US" sz="1050" dirty="0">
              <a:latin typeface="Arial" pitchFamily="34" charset="0"/>
              <a:cs typeface="Arial" pitchFamily="34" charset="0"/>
            </a:rPr>
            <a:t>* in the last 2 weeks</a:t>
          </a:r>
        </a:p>
      </cdr:txBody>
    </cdr:sp>
  </cdr:relSizeAnchor>
</c:userShapes>
</file>

<file path=ppt/drawings/drawing4.xml><?xml version="1.0" encoding="utf-8"?>
<c:userShapes xmlns:c="http://schemas.openxmlformats.org/drawingml/2006/chart">
  <cdr:relSizeAnchor xmlns:cdr="http://schemas.openxmlformats.org/drawingml/2006/chartDrawing">
    <cdr:from>
      <cdr:x>0.66158</cdr:x>
      <cdr:y>0.54306</cdr:y>
    </cdr:from>
    <cdr:to>
      <cdr:x>0.99746</cdr:x>
      <cdr:y>0.96306</cdr:y>
    </cdr:to>
    <cdr:sp macro="" textlink="">
      <cdr:nvSpPr>
        <cdr:cNvPr id="2" name="TextBox 1"/>
        <cdr:cNvSpPr txBox="1"/>
      </cdr:nvSpPr>
      <cdr:spPr>
        <a:xfrm xmlns:a="http://schemas.openxmlformats.org/drawingml/2006/main">
          <a:off x="4953000" y="2069068"/>
          <a:ext cx="2514600" cy="1600200"/>
        </a:xfrm>
        <a:prstGeom xmlns:a="http://schemas.openxmlformats.org/drawingml/2006/main" prst="rect">
          <a:avLst/>
        </a:prstGeom>
        <a:solidFill xmlns:a="http://schemas.openxmlformats.org/drawingml/2006/main">
          <a:schemeClr val="tx2">
            <a:lumMod val="20000"/>
            <a:lumOff val="80000"/>
          </a:schemeClr>
        </a:solidFill>
        <a:ln xmlns:a="http://schemas.openxmlformats.org/drawingml/2006/main">
          <a:solidFill>
            <a:schemeClr val="tx2">
              <a:lumMod val="40000"/>
              <a:lumOff val="60000"/>
            </a:schemeClr>
          </a:solidFill>
          <a:prstDash val="dash"/>
        </a:ln>
      </cdr:spPr>
      <cdr:txBody>
        <a:bodyPr xmlns:a="http://schemas.openxmlformats.org/drawingml/2006/main" vertOverflow="clip" wrap="square" rtlCol="0"/>
        <a:lstStyle xmlns:a="http://schemas.openxmlformats.org/drawingml/2006/main"/>
        <a:p xmlns:a="http://schemas.openxmlformats.org/drawingml/2006/main">
          <a:pPr algn="just"/>
          <a:r>
            <a:rPr lang="en-US" sz="1400" b="1" dirty="0"/>
            <a:t>NOTE</a:t>
          </a:r>
          <a:r>
            <a:rPr lang="en-US" sz="1400" dirty="0"/>
            <a:t>: 81% and 92% of the mixed survey sample of MSM in Port Moresby and </a:t>
          </a:r>
          <a:r>
            <a:rPr lang="en-US" sz="1400" dirty="0" err="1"/>
            <a:t>Lae</a:t>
          </a:r>
          <a:r>
            <a:rPr lang="en-US" sz="1400" dirty="0"/>
            <a:t>, respectively, reported having sex with a female partner in the last 6 months</a:t>
          </a:r>
        </a:p>
      </cdr:txBody>
    </cdr:sp>
  </cdr:relSizeAnchor>
</c:userShapes>
</file>

<file path=ppt/drawings/drawing5.xml><?xml version="1.0" encoding="utf-8"?>
<c:userShapes xmlns:c="http://schemas.openxmlformats.org/drawingml/2006/chart">
  <cdr:relSizeAnchor xmlns:cdr="http://schemas.openxmlformats.org/drawingml/2006/chartDrawing">
    <cdr:from>
      <cdr:x>0.1274</cdr:x>
      <cdr:y>0.89583</cdr:y>
    </cdr:from>
    <cdr:to>
      <cdr:x>0.79627</cdr:x>
      <cdr:y>1</cdr:y>
    </cdr:to>
    <cdr:sp macro="" textlink="">
      <cdr:nvSpPr>
        <cdr:cNvPr id="2" name="TextBox 1"/>
        <cdr:cNvSpPr txBox="1"/>
      </cdr:nvSpPr>
      <cdr:spPr>
        <a:xfrm xmlns:a="http://schemas.openxmlformats.org/drawingml/2006/main">
          <a:off x="914401" y="3481375"/>
          <a:ext cx="4800600" cy="4048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t>* Bought sex from another male or TG in the last 6 months</a:t>
          </a:r>
        </a:p>
      </cdr:txBody>
    </cdr:sp>
  </cdr:relSizeAnchor>
</c:userShapes>
</file>

<file path=ppt/drawings/drawing6.xml><?xml version="1.0" encoding="utf-8"?>
<c:userShapes xmlns:c="http://schemas.openxmlformats.org/drawingml/2006/chart">
  <cdr:relSizeAnchor xmlns:cdr="http://schemas.openxmlformats.org/drawingml/2006/chartDrawing">
    <cdr:from>
      <cdr:x>0.38108</cdr:x>
      <cdr:y>0.74425</cdr:y>
    </cdr:from>
    <cdr:to>
      <cdr:x>0.97583</cdr:x>
      <cdr:y>0.97989</cdr:y>
    </cdr:to>
    <cdr:sp macro="" textlink="">
      <cdr:nvSpPr>
        <cdr:cNvPr id="5" name="TextBox 5"/>
        <cdr:cNvSpPr txBox="1"/>
      </cdr:nvSpPr>
      <cdr:spPr>
        <a:xfrm xmlns:a="http://schemas.openxmlformats.org/drawingml/2006/main">
          <a:off x="3078063" y="2967797"/>
          <a:ext cx="4803874" cy="939650"/>
        </a:xfrm>
        <a:prstGeom xmlns:a="http://schemas.openxmlformats.org/drawingml/2006/main" prst="rect">
          <a:avLst/>
        </a:prstGeom>
        <a:noFill xmlns:a="http://schemas.openxmlformats.org/drawingml/2006/main"/>
        <a:ln xmlns:a="http://schemas.openxmlformats.org/drawingml/2006/main">
          <a:solidFill>
            <a:schemeClr val="bg1">
              <a:lumMod val="50000"/>
            </a:schemeClr>
          </a:solidFill>
          <a:prstDash val="sysDash"/>
        </a:ln>
      </cdr:spPr>
      <cdr:txBody>
        <a:bodyPr xmlns:a="http://schemas.openxmlformats.org/drawingml/2006/main" wrap="square" rtlCol="0" anchor="ctr">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000" dirty="0">
              <a:latin typeface="Arial" pitchFamily="34" charset="0"/>
              <a:cs typeface="Arial" pitchFamily="34" charset="0"/>
            </a:rPr>
            <a:t>Data points are not strictly comparable. </a:t>
          </a:r>
        </a:p>
        <a:p xmlns:a="http://schemas.openxmlformats.org/drawingml/2006/main">
          <a:r>
            <a:rPr lang="en-US" sz="1000" dirty="0">
              <a:latin typeface="Arial" pitchFamily="34" charset="0"/>
              <a:cs typeface="Arial" pitchFamily="34" charset="0"/>
            </a:rPr>
            <a:t>2006 = End Project Evaluation Survey data </a:t>
          </a:r>
        </a:p>
        <a:p xmlns:a="http://schemas.openxmlformats.org/drawingml/2006/main">
          <a:r>
            <a:rPr lang="en-US" sz="1000" dirty="0">
              <a:latin typeface="Arial" pitchFamily="34" charset="0"/>
              <a:cs typeface="Arial" pitchFamily="34" charset="0"/>
            </a:rPr>
            <a:t>2009 = Save the Children </a:t>
          </a:r>
          <a:r>
            <a:rPr lang="en-US" sz="1000" dirty="0" err="1">
              <a:latin typeface="Arial" pitchFamily="34" charset="0"/>
              <a:cs typeface="Arial" pitchFamily="34" charset="0"/>
            </a:rPr>
            <a:t>Poro</a:t>
          </a:r>
          <a:r>
            <a:rPr lang="en-US" sz="1000" dirty="0">
              <a:latin typeface="Arial" pitchFamily="34" charset="0"/>
              <a:cs typeface="Arial" pitchFamily="34" charset="0"/>
            </a:rPr>
            <a:t> </a:t>
          </a:r>
          <a:r>
            <a:rPr lang="en-US" sz="1000" dirty="0" err="1">
              <a:latin typeface="Arial" pitchFamily="34" charset="0"/>
              <a:cs typeface="Arial" pitchFamily="34" charset="0"/>
            </a:rPr>
            <a:t>Sapot</a:t>
          </a:r>
          <a:r>
            <a:rPr lang="en-US" sz="1000" dirty="0">
              <a:latin typeface="Arial" pitchFamily="34" charset="0"/>
              <a:cs typeface="Arial" pitchFamily="34" charset="0"/>
            </a:rPr>
            <a:t> Project data</a:t>
          </a:r>
        </a:p>
        <a:p xmlns:a="http://schemas.openxmlformats.org/drawingml/2006/main">
          <a:r>
            <a:rPr lang="en-US" sz="1000" dirty="0">
              <a:latin typeface="Arial" pitchFamily="34" charset="0"/>
              <a:cs typeface="Arial" pitchFamily="34" charset="0"/>
            </a:rPr>
            <a:t>2010 = Data from Integrated Biological and Behavioral Survey in Port Moresby</a:t>
          </a:r>
        </a:p>
        <a:p xmlns:a="http://schemas.openxmlformats.org/drawingml/2006/main">
          <a:r>
            <a:rPr lang="en-US" sz="1000" dirty="0">
              <a:latin typeface="Arial" pitchFamily="34" charset="0"/>
              <a:cs typeface="Arial" pitchFamily="34" charset="0"/>
            </a:rPr>
            <a:t>2016 = Mixed sample of MSM and TG  </a:t>
          </a:r>
          <a:endParaRPr lang="en-GB" sz="1000" dirty="0">
            <a:latin typeface="Arial" pitchFamily="34" charset="0"/>
            <a:cs typeface="Arial"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3A4D19-E788-4915-926C-DCFADFD0DB7A}" type="datetimeFigureOut">
              <a:rPr lang="en-US" smtClean="0"/>
              <a:t>13/03/2024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29CE37-99C1-4B7C-9F65-3BB2EC47B8C7}" type="slidenum">
              <a:rPr lang="en-US" smtClean="0"/>
              <a:t>‹#›</a:t>
            </a:fld>
            <a:endParaRPr lang="en-US"/>
          </a:p>
        </p:txBody>
      </p:sp>
    </p:spTree>
    <p:extLst>
      <p:ext uri="{BB962C8B-B14F-4D97-AF65-F5344CB8AC3E}">
        <p14:creationId xmlns:p14="http://schemas.microsoft.com/office/powerpoint/2010/main" val="3592497188"/>
      </p:ext>
    </p:extLst>
  </p:cSld>
  <p:clrMap bg1="lt1" tx1="dk1" bg2="lt2" tx2="dk2" accent1="accent1" accent2="accent2" accent3="accent3" accent4="accent4" accent5="accent5" accent6="accent6" hlink="hlink" folHlink="folHlink"/>
  <p:notesStyle>
    <a:lvl1pPr marL="0" algn="l" defTabSz="911525" rtl="0" eaLnBrk="1" latinLnBrk="0" hangingPunct="1">
      <a:defRPr sz="1200" kern="1200">
        <a:solidFill>
          <a:schemeClr val="tx1"/>
        </a:solidFill>
        <a:latin typeface="+mn-lt"/>
        <a:ea typeface="+mn-ea"/>
        <a:cs typeface="+mn-cs"/>
      </a:defRPr>
    </a:lvl1pPr>
    <a:lvl2pPr marL="455766" algn="l" defTabSz="911525" rtl="0" eaLnBrk="1" latinLnBrk="0" hangingPunct="1">
      <a:defRPr sz="1200" kern="1200">
        <a:solidFill>
          <a:schemeClr val="tx1"/>
        </a:solidFill>
        <a:latin typeface="+mn-lt"/>
        <a:ea typeface="+mn-ea"/>
        <a:cs typeface="+mn-cs"/>
      </a:defRPr>
    </a:lvl2pPr>
    <a:lvl3pPr marL="911525" algn="l" defTabSz="911525" rtl="0" eaLnBrk="1" latinLnBrk="0" hangingPunct="1">
      <a:defRPr sz="1200" kern="1200">
        <a:solidFill>
          <a:schemeClr val="tx1"/>
        </a:solidFill>
        <a:latin typeface="+mn-lt"/>
        <a:ea typeface="+mn-ea"/>
        <a:cs typeface="+mn-cs"/>
      </a:defRPr>
    </a:lvl3pPr>
    <a:lvl4pPr marL="1367289" algn="l" defTabSz="911525" rtl="0" eaLnBrk="1" latinLnBrk="0" hangingPunct="1">
      <a:defRPr sz="1200" kern="1200">
        <a:solidFill>
          <a:schemeClr val="tx1"/>
        </a:solidFill>
        <a:latin typeface="+mn-lt"/>
        <a:ea typeface="+mn-ea"/>
        <a:cs typeface="+mn-cs"/>
      </a:defRPr>
    </a:lvl4pPr>
    <a:lvl5pPr marL="1823027" algn="l" defTabSz="911525" rtl="0" eaLnBrk="1" latinLnBrk="0" hangingPunct="1">
      <a:defRPr sz="1200" kern="1200">
        <a:solidFill>
          <a:schemeClr val="tx1"/>
        </a:solidFill>
        <a:latin typeface="+mn-lt"/>
        <a:ea typeface="+mn-ea"/>
        <a:cs typeface="+mn-cs"/>
      </a:defRPr>
    </a:lvl5pPr>
    <a:lvl6pPr marL="2278806" algn="l" defTabSz="911525" rtl="0" eaLnBrk="1" latinLnBrk="0" hangingPunct="1">
      <a:defRPr sz="1200" kern="1200">
        <a:solidFill>
          <a:schemeClr val="tx1"/>
        </a:solidFill>
        <a:latin typeface="+mn-lt"/>
        <a:ea typeface="+mn-ea"/>
        <a:cs typeface="+mn-cs"/>
      </a:defRPr>
    </a:lvl6pPr>
    <a:lvl7pPr marL="2734579" algn="l" defTabSz="911525" rtl="0" eaLnBrk="1" latinLnBrk="0" hangingPunct="1">
      <a:defRPr sz="1200" kern="1200">
        <a:solidFill>
          <a:schemeClr val="tx1"/>
        </a:solidFill>
        <a:latin typeface="+mn-lt"/>
        <a:ea typeface="+mn-ea"/>
        <a:cs typeface="+mn-cs"/>
      </a:defRPr>
    </a:lvl7pPr>
    <a:lvl8pPr marL="3190325" algn="l" defTabSz="911525" rtl="0" eaLnBrk="1" latinLnBrk="0" hangingPunct="1">
      <a:defRPr sz="1200" kern="1200">
        <a:solidFill>
          <a:schemeClr val="tx1"/>
        </a:solidFill>
        <a:latin typeface="+mn-lt"/>
        <a:ea typeface="+mn-ea"/>
        <a:cs typeface="+mn-cs"/>
      </a:defRPr>
    </a:lvl8pPr>
    <a:lvl9pPr marL="3646061" algn="l" defTabSz="91152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40964"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Arial" charset="0"/>
                <a:ea typeface="ＭＳ Ｐゴシック" charset="0"/>
                <a:cs typeface="Cordia New" charset="0"/>
              </a:defRPr>
            </a:lvl1pPr>
            <a:lvl2pPr marL="685669" indent="-263719" eaLnBrk="0" hangingPunct="0">
              <a:defRPr sz="2600">
                <a:solidFill>
                  <a:schemeClr val="tx1"/>
                </a:solidFill>
                <a:latin typeface="Arial" charset="0"/>
                <a:ea typeface="Cordia New" charset="0"/>
                <a:cs typeface="Cordia New" charset="0"/>
              </a:defRPr>
            </a:lvl2pPr>
            <a:lvl3pPr marL="1054875" indent="-210975" eaLnBrk="0" hangingPunct="0">
              <a:defRPr sz="2600">
                <a:solidFill>
                  <a:schemeClr val="tx1"/>
                </a:solidFill>
                <a:latin typeface="Arial" charset="0"/>
                <a:ea typeface="Cordia New" charset="0"/>
                <a:cs typeface="Cordia New" charset="0"/>
              </a:defRPr>
            </a:lvl3pPr>
            <a:lvl4pPr marL="1476825" indent="-210975" eaLnBrk="0" hangingPunct="0">
              <a:defRPr sz="2600">
                <a:solidFill>
                  <a:schemeClr val="tx1"/>
                </a:solidFill>
                <a:latin typeface="Arial" charset="0"/>
                <a:ea typeface="Cordia New" charset="0"/>
                <a:cs typeface="Cordia New" charset="0"/>
              </a:defRPr>
            </a:lvl4pPr>
            <a:lvl5pPr marL="1898774" indent="-210975" eaLnBrk="0" hangingPunct="0">
              <a:defRPr sz="2600">
                <a:solidFill>
                  <a:schemeClr val="tx1"/>
                </a:solidFill>
                <a:latin typeface="Arial" charset="0"/>
                <a:ea typeface="Cordia New" charset="0"/>
                <a:cs typeface="Cordia New" charset="0"/>
              </a:defRPr>
            </a:lvl5pPr>
            <a:lvl6pPr marL="2320724" indent="-210975" eaLnBrk="0" fontAlgn="base" hangingPunct="0">
              <a:spcBef>
                <a:spcPct val="0"/>
              </a:spcBef>
              <a:spcAft>
                <a:spcPct val="0"/>
              </a:spcAft>
              <a:defRPr sz="2600">
                <a:solidFill>
                  <a:schemeClr val="tx1"/>
                </a:solidFill>
                <a:latin typeface="Arial" charset="0"/>
                <a:ea typeface="Cordia New" charset="0"/>
                <a:cs typeface="Cordia New" charset="0"/>
              </a:defRPr>
            </a:lvl6pPr>
            <a:lvl7pPr marL="2742674" indent="-210975" eaLnBrk="0" fontAlgn="base" hangingPunct="0">
              <a:spcBef>
                <a:spcPct val="0"/>
              </a:spcBef>
              <a:spcAft>
                <a:spcPct val="0"/>
              </a:spcAft>
              <a:defRPr sz="2600">
                <a:solidFill>
                  <a:schemeClr val="tx1"/>
                </a:solidFill>
                <a:latin typeface="Arial" charset="0"/>
                <a:ea typeface="Cordia New" charset="0"/>
                <a:cs typeface="Cordia New" charset="0"/>
              </a:defRPr>
            </a:lvl7pPr>
            <a:lvl8pPr marL="3164624" indent="-210975" eaLnBrk="0" fontAlgn="base" hangingPunct="0">
              <a:spcBef>
                <a:spcPct val="0"/>
              </a:spcBef>
              <a:spcAft>
                <a:spcPct val="0"/>
              </a:spcAft>
              <a:defRPr sz="2600">
                <a:solidFill>
                  <a:schemeClr val="tx1"/>
                </a:solidFill>
                <a:latin typeface="Arial" charset="0"/>
                <a:ea typeface="Cordia New" charset="0"/>
                <a:cs typeface="Cordia New" charset="0"/>
              </a:defRPr>
            </a:lvl8pPr>
            <a:lvl9pPr marL="3586574" indent="-210975" eaLnBrk="0" fontAlgn="base" hangingPunct="0">
              <a:spcBef>
                <a:spcPct val="0"/>
              </a:spcBef>
              <a:spcAft>
                <a:spcPct val="0"/>
              </a:spcAft>
              <a:defRPr sz="2600">
                <a:solidFill>
                  <a:schemeClr val="tx1"/>
                </a:solidFill>
                <a:latin typeface="Arial" charset="0"/>
                <a:ea typeface="Cordia New" charset="0"/>
                <a:cs typeface="Cordia New" charset="0"/>
              </a:defRPr>
            </a:lvl9pPr>
          </a:lstStyle>
          <a:p>
            <a:pPr eaLnBrk="1" hangingPunct="1"/>
            <a:fld id="{05BAF77B-11FF-6348-AA49-C7DF953FEF33}" type="slidenum">
              <a:rPr lang="th-TH" sz="1100">
                <a:solidFill>
                  <a:prstClr val="black"/>
                </a:solidFill>
                <a:latin typeface="Calibri" charset="0"/>
              </a:rPr>
              <a:pPr eaLnBrk="1" hangingPunct="1"/>
              <a:t>3</a:t>
            </a:fld>
            <a:endParaRPr lang="th-TH" sz="1100">
              <a:solidFill>
                <a:prstClr val="black"/>
              </a:solidFill>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ru-RU" strike="noStrike" dirty="0"/>
          </a:p>
        </p:txBody>
      </p:sp>
      <p:sp>
        <p:nvSpPr>
          <p:cNvPr id="4" name="Slide Number Placeholder 3"/>
          <p:cNvSpPr>
            <a:spLocks noGrp="1"/>
          </p:cNvSpPr>
          <p:nvPr>
            <p:ph type="sldNum" sz="quarter" idx="10"/>
          </p:nvPr>
        </p:nvSpPr>
        <p:spPr/>
        <p:txBody>
          <a:bodyPr/>
          <a:lstStyle/>
          <a:p>
            <a:pPr marL="0" marR="0" lvl="0" indent="0" algn="r" defTabSz="911052" rtl="0" eaLnBrk="1" fontAlgn="auto" latinLnBrk="0" hangingPunct="1">
              <a:lnSpc>
                <a:spcPct val="100000"/>
              </a:lnSpc>
              <a:spcBef>
                <a:spcPts val="0"/>
              </a:spcBef>
              <a:spcAft>
                <a:spcPts val="0"/>
              </a:spcAft>
              <a:buClrTx/>
              <a:buSzTx/>
              <a:buFontTx/>
              <a:buNone/>
              <a:tabLst/>
              <a:defRPr/>
            </a:pPr>
            <a:fld id="{3A29CE37-99C1-4B7C-9F65-3BB2EC47B8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1052"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31666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9CE37-99C1-4B7C-9F65-3BB2EC47B8C7}" type="slidenum">
              <a:rPr lang="en-US" smtClean="0"/>
              <a:t>37</a:t>
            </a:fld>
            <a:endParaRPr lang="en-US"/>
          </a:p>
        </p:txBody>
      </p:sp>
    </p:spTree>
    <p:extLst>
      <p:ext uri="{BB962C8B-B14F-4D97-AF65-F5344CB8AC3E}">
        <p14:creationId xmlns:p14="http://schemas.microsoft.com/office/powerpoint/2010/main" val="3800283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5155D2-FE66-43E9-A760-AE978E3D391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74025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24" y="3082970"/>
            <a:ext cx="8189383" cy="654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5" tIns="49643" rIns="99265" bIns="49643">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cs typeface="Arial" pitchFamily="34" charset="0"/>
              </a:rPr>
              <a:t>HIV and AIDS</a:t>
            </a:r>
            <a:endParaRPr lang="th-TH" sz="3600" b="1">
              <a:solidFill>
                <a:prstClr val="white"/>
              </a:solidFill>
            </a:endParaRPr>
          </a:p>
        </p:txBody>
      </p:sp>
      <p:sp>
        <p:nvSpPr>
          <p:cNvPr id="5" name="TextBox 4"/>
          <p:cNvSpPr txBox="1"/>
          <p:nvPr userDrawn="1"/>
        </p:nvSpPr>
        <p:spPr>
          <a:xfrm>
            <a:off x="359834" y="3570334"/>
            <a:ext cx="8191500" cy="638865"/>
          </a:xfrm>
          <a:prstGeom prst="rect">
            <a:avLst/>
          </a:prstGeom>
          <a:noFill/>
        </p:spPr>
        <p:txBody>
          <a:bodyPr lIns="99265" tIns="49643" rIns="99265" bIns="49643">
            <a:spAutoFit/>
          </a:bodyPr>
          <a:lstStyle/>
          <a:p>
            <a:pPr>
              <a:defRPr/>
            </a:pPr>
            <a:r>
              <a:rPr lang="en-US" sz="3500" kern="700" dirty="0">
                <a:solidFill>
                  <a:srgbClr val="21416C"/>
                </a:solidFill>
                <a:cs typeface="Arial" pitchFamily="34" charset="0"/>
              </a:rPr>
              <a:t>Data Hub for Asia-Pacific</a:t>
            </a:r>
            <a:endParaRPr lang="th-TH" sz="3500" kern="700" dirty="0">
              <a:solidFill>
                <a:srgbClr val="21416C"/>
              </a:solidFill>
            </a:endParaRPr>
          </a:p>
        </p:txBody>
      </p:sp>
      <p:sp>
        <p:nvSpPr>
          <p:cNvPr id="6" name="TextBox 5"/>
          <p:cNvSpPr txBox="1"/>
          <p:nvPr userDrawn="1"/>
        </p:nvSpPr>
        <p:spPr>
          <a:xfrm>
            <a:off x="359834" y="4025937"/>
            <a:ext cx="8191500" cy="500365"/>
          </a:xfrm>
          <a:prstGeom prst="rect">
            <a:avLst/>
          </a:prstGeom>
          <a:noFill/>
        </p:spPr>
        <p:txBody>
          <a:bodyPr lIns="99265" tIns="49643" rIns="99265" bIns="49643">
            <a:spAutoFit/>
          </a:bodyPr>
          <a:lstStyle/>
          <a:p>
            <a:pPr>
              <a:defRPr/>
            </a:pPr>
            <a:r>
              <a:rPr lang="en-US" sz="2600" kern="700" dirty="0">
                <a:solidFill>
                  <a:srgbClr val="21416C"/>
                </a:solidFill>
                <a:cs typeface="Arial" pitchFamily="34" charset="0"/>
              </a:rPr>
              <a:t>Review in slides</a:t>
            </a:r>
            <a:endParaRPr lang="th-TH" sz="2600" kern="700" dirty="0">
              <a:solidFill>
                <a:srgbClr val="21416C"/>
              </a:solidFill>
            </a:endParaRPr>
          </a:p>
        </p:txBody>
      </p:sp>
      <p:sp>
        <p:nvSpPr>
          <p:cNvPr id="7" name="Rectangle 6"/>
          <p:cNvSpPr/>
          <p:nvPr userDrawn="1"/>
        </p:nvSpPr>
        <p:spPr>
          <a:xfrm>
            <a:off x="0" y="3089277"/>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265" tIns="49643" rIns="99265" bIns="49643" anchor="ctr"/>
          <a:lstStyle/>
          <a:p>
            <a:pPr algn="ctr">
              <a:defRPr/>
            </a:pPr>
            <a:endParaRPr lang="th-TH" sz="2800">
              <a:solidFill>
                <a:prstClr val="white"/>
              </a:solidFill>
            </a:endParaRPr>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635"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lIns="91146" tIns="45580" rIns="91146" bIns="45580"/>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3632807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26"/>
            <a:ext cx="10198197" cy="788737"/>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46" tIns="45580" rIns="91146" bIns="45580">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46" tIns="45580" rIns="91146" bIns="45580"/>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149029751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46" tIns="45580" rIns="91146" bIns="45580">
            <a:normAutofit/>
          </a:bodyPr>
          <a:lstStyle>
            <a:lvl1pPr marL="531708" marR="0" indent="-531708" algn="l" defTabSz="911525"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766" indent="0" algn="ctr">
              <a:buNone/>
              <a:defRPr>
                <a:solidFill>
                  <a:schemeClr val="tx1">
                    <a:tint val="75000"/>
                  </a:schemeClr>
                </a:solidFill>
              </a:defRPr>
            </a:lvl2pPr>
            <a:lvl3pPr marL="911525" indent="0" algn="ctr">
              <a:buNone/>
              <a:defRPr>
                <a:solidFill>
                  <a:schemeClr val="tx1">
                    <a:tint val="75000"/>
                  </a:schemeClr>
                </a:solidFill>
              </a:defRPr>
            </a:lvl3pPr>
            <a:lvl4pPr marL="1367289" indent="0" algn="ctr">
              <a:buNone/>
              <a:defRPr>
                <a:solidFill>
                  <a:schemeClr val="tx1">
                    <a:tint val="75000"/>
                  </a:schemeClr>
                </a:solidFill>
              </a:defRPr>
            </a:lvl4pPr>
            <a:lvl5pPr marL="1823027" indent="0" algn="ctr">
              <a:buNone/>
              <a:defRPr>
                <a:solidFill>
                  <a:schemeClr val="tx1">
                    <a:tint val="75000"/>
                  </a:schemeClr>
                </a:solidFill>
              </a:defRPr>
            </a:lvl5pPr>
            <a:lvl6pPr marL="2278806" indent="0" algn="ctr">
              <a:buNone/>
              <a:defRPr>
                <a:solidFill>
                  <a:schemeClr val="tx1">
                    <a:tint val="75000"/>
                  </a:schemeClr>
                </a:solidFill>
              </a:defRPr>
            </a:lvl6pPr>
            <a:lvl7pPr marL="2734579" indent="0" algn="ctr">
              <a:buNone/>
              <a:defRPr>
                <a:solidFill>
                  <a:schemeClr val="tx1">
                    <a:tint val="75000"/>
                  </a:schemeClr>
                </a:solidFill>
              </a:defRPr>
            </a:lvl7pPr>
            <a:lvl8pPr marL="3190325" indent="0" algn="ctr">
              <a:buNone/>
              <a:defRPr>
                <a:solidFill>
                  <a:schemeClr val="tx1">
                    <a:tint val="75000"/>
                  </a:schemeClr>
                </a:solidFill>
              </a:defRPr>
            </a:lvl8pPr>
            <a:lvl9pPr marL="3646061"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05B995D1-5562-436D-907F-5CBB1B3663F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71758363"/>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BF50CBA-5619-4340-95E2-F3FA8B6A6E5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75609720"/>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0ACA7A2E-3143-40BC-BE03-6AD844F3402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64387724"/>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46" tIns="45580" rIns="91146" bIns="45580"/>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46" tIns="45580" rIns="91146" bIns="45580"/>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6182A0DA-7EA2-4B0F-A53F-4E19D3C7D6B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57343819"/>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DA9B10E9-7EBF-4690-8309-4CD3531673B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119662203"/>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08C9F4F6-A55C-4573-AE0B-097D8F7FFCC2}"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233878845"/>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46" tIns="45580" rIns="91146" bIns="45580"/>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29DE8D1C-B0D3-4EA1-9529-155C397DB7C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62011076"/>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26"/>
            <a:ext cx="10198197" cy="788737"/>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46" tIns="45580" rIns="91146" bIns="45580">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46" tIns="45580" rIns="91146" bIns="45580"/>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7C25BF-11D5-4D60-BAE7-913568AD088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43550442"/>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46" tIns="45580" rIns="91146" bIns="45580">
            <a:normAutofit/>
          </a:bodyPr>
          <a:lstStyle>
            <a:lvl1pPr marL="531708" marR="0" indent="-531708" algn="l" defTabSz="911525"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766" indent="0" algn="ctr">
              <a:buNone/>
              <a:defRPr>
                <a:solidFill>
                  <a:schemeClr val="tx1">
                    <a:tint val="75000"/>
                  </a:schemeClr>
                </a:solidFill>
              </a:defRPr>
            </a:lvl2pPr>
            <a:lvl3pPr marL="911525" indent="0" algn="ctr">
              <a:buNone/>
              <a:defRPr>
                <a:solidFill>
                  <a:schemeClr val="tx1">
                    <a:tint val="75000"/>
                  </a:schemeClr>
                </a:solidFill>
              </a:defRPr>
            </a:lvl3pPr>
            <a:lvl4pPr marL="1367289" indent="0" algn="ctr">
              <a:buNone/>
              <a:defRPr>
                <a:solidFill>
                  <a:schemeClr val="tx1">
                    <a:tint val="75000"/>
                  </a:schemeClr>
                </a:solidFill>
              </a:defRPr>
            </a:lvl4pPr>
            <a:lvl5pPr marL="1823027" indent="0" algn="ctr">
              <a:buNone/>
              <a:defRPr>
                <a:solidFill>
                  <a:schemeClr val="tx1">
                    <a:tint val="75000"/>
                  </a:schemeClr>
                </a:solidFill>
              </a:defRPr>
            </a:lvl5pPr>
            <a:lvl6pPr marL="2278806" indent="0" algn="ctr">
              <a:buNone/>
              <a:defRPr>
                <a:solidFill>
                  <a:schemeClr val="tx1">
                    <a:tint val="75000"/>
                  </a:schemeClr>
                </a:solidFill>
              </a:defRPr>
            </a:lvl6pPr>
            <a:lvl7pPr marL="2734579" indent="0" algn="ctr">
              <a:buNone/>
              <a:defRPr>
                <a:solidFill>
                  <a:schemeClr val="tx1">
                    <a:tint val="75000"/>
                  </a:schemeClr>
                </a:solidFill>
              </a:defRPr>
            </a:lvl7pPr>
            <a:lvl8pPr marL="3190325" indent="0" algn="ctr">
              <a:buNone/>
              <a:defRPr>
                <a:solidFill>
                  <a:schemeClr val="tx1">
                    <a:tint val="75000"/>
                  </a:schemeClr>
                </a:solidFill>
              </a:defRPr>
            </a:lvl8pPr>
            <a:lvl9pPr marL="3646061"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05B995D1-5562-436D-907F-5CBB1B3663F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1438253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265" tIns="49643" rIns="99265" bIns="49643" anchor="ctr"/>
          <a:lstStyle/>
          <a:p>
            <a:pPr algn="ctr">
              <a:defRPr/>
            </a:pPr>
            <a:endParaRPr lang="th-TH" sz="2800">
              <a:solidFill>
                <a:prstClr val="white"/>
              </a:solidFill>
            </a:endParaRPr>
          </a:p>
        </p:txBody>
      </p:sp>
      <p:sp>
        <p:nvSpPr>
          <p:cNvPr id="3" name="Title 6"/>
          <p:cNvSpPr>
            <a:spLocks noGrp="1"/>
          </p:cNvSpPr>
          <p:nvPr>
            <p:ph type="title"/>
          </p:nvPr>
        </p:nvSpPr>
        <p:spPr>
          <a:xfrm>
            <a:off x="300763" y="3390900"/>
            <a:ext cx="10820437" cy="1747850"/>
          </a:xfrm>
          <a:prstGeom prst="rect">
            <a:avLst/>
          </a:prstGeom>
        </p:spPr>
        <p:txBody>
          <a:bodyPr lIns="91146" tIns="45580" rIns="91146" bIns="45580"/>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1345807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BF50CBA-5619-4340-95E2-F3FA8B6A6E5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44962356"/>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0ACA7A2E-3143-40BC-BE03-6AD844F3402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23725812"/>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46" tIns="45580" rIns="91146" bIns="45580"/>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46" tIns="45580" rIns="91146" bIns="45580"/>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6182A0DA-7EA2-4B0F-A53F-4E19D3C7D6B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62920523"/>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DA9B10E9-7EBF-4690-8309-4CD3531673B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419411229"/>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08C9F4F6-A55C-4573-AE0B-097D8F7FFCC2}"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734496739"/>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46" tIns="45580" rIns="91146" bIns="45580"/>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29DE8D1C-B0D3-4EA1-9529-155C397DB7C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92471750"/>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26"/>
            <a:ext cx="10198197" cy="788737"/>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46" tIns="45580" rIns="91146" bIns="45580">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46" tIns="45580" rIns="91146" bIns="45580"/>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7C25BF-11D5-4D60-BAE7-913568AD088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57903967"/>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46" tIns="45580" rIns="91146" bIns="45580">
            <a:normAutofit/>
          </a:bodyPr>
          <a:lstStyle>
            <a:lvl1pPr marL="531708" marR="0" indent="-531708" algn="l" defTabSz="911525"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766" indent="0" algn="ctr">
              <a:buNone/>
              <a:defRPr>
                <a:solidFill>
                  <a:schemeClr val="tx1">
                    <a:tint val="75000"/>
                  </a:schemeClr>
                </a:solidFill>
              </a:defRPr>
            </a:lvl2pPr>
            <a:lvl3pPr marL="911525" indent="0" algn="ctr">
              <a:buNone/>
              <a:defRPr>
                <a:solidFill>
                  <a:schemeClr val="tx1">
                    <a:tint val="75000"/>
                  </a:schemeClr>
                </a:solidFill>
              </a:defRPr>
            </a:lvl3pPr>
            <a:lvl4pPr marL="1367289" indent="0" algn="ctr">
              <a:buNone/>
              <a:defRPr>
                <a:solidFill>
                  <a:schemeClr val="tx1">
                    <a:tint val="75000"/>
                  </a:schemeClr>
                </a:solidFill>
              </a:defRPr>
            </a:lvl4pPr>
            <a:lvl5pPr marL="1823027" indent="0" algn="ctr">
              <a:buNone/>
              <a:defRPr>
                <a:solidFill>
                  <a:schemeClr val="tx1">
                    <a:tint val="75000"/>
                  </a:schemeClr>
                </a:solidFill>
              </a:defRPr>
            </a:lvl5pPr>
            <a:lvl6pPr marL="2278806" indent="0" algn="ctr">
              <a:buNone/>
              <a:defRPr>
                <a:solidFill>
                  <a:schemeClr val="tx1">
                    <a:tint val="75000"/>
                  </a:schemeClr>
                </a:solidFill>
              </a:defRPr>
            </a:lvl6pPr>
            <a:lvl7pPr marL="2734579" indent="0" algn="ctr">
              <a:buNone/>
              <a:defRPr>
                <a:solidFill>
                  <a:schemeClr val="tx1">
                    <a:tint val="75000"/>
                  </a:schemeClr>
                </a:solidFill>
              </a:defRPr>
            </a:lvl7pPr>
            <a:lvl8pPr marL="3190325" indent="0" algn="ctr">
              <a:buNone/>
              <a:defRPr>
                <a:solidFill>
                  <a:schemeClr val="tx1">
                    <a:tint val="75000"/>
                  </a:schemeClr>
                </a:solidFill>
              </a:defRPr>
            </a:lvl8pPr>
            <a:lvl9pPr marL="3646061"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792835346"/>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3903461739"/>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244901063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46" tIns="45580" rIns="91146" bIns="45580">
            <a:normAutofit/>
          </a:bodyPr>
          <a:lstStyle>
            <a:lvl1pPr marL="531708" marR="0" indent="-531708" algn="l" defTabSz="911525"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766" indent="0" algn="ctr">
              <a:buNone/>
              <a:defRPr>
                <a:solidFill>
                  <a:schemeClr val="tx1">
                    <a:tint val="75000"/>
                  </a:schemeClr>
                </a:solidFill>
              </a:defRPr>
            </a:lvl2pPr>
            <a:lvl3pPr marL="911525" indent="0" algn="ctr">
              <a:buNone/>
              <a:defRPr>
                <a:solidFill>
                  <a:schemeClr val="tx1">
                    <a:tint val="75000"/>
                  </a:schemeClr>
                </a:solidFill>
              </a:defRPr>
            </a:lvl3pPr>
            <a:lvl4pPr marL="1367289" indent="0" algn="ctr">
              <a:buNone/>
              <a:defRPr>
                <a:solidFill>
                  <a:schemeClr val="tx1">
                    <a:tint val="75000"/>
                  </a:schemeClr>
                </a:solidFill>
              </a:defRPr>
            </a:lvl4pPr>
            <a:lvl5pPr marL="1823027" indent="0" algn="ctr">
              <a:buNone/>
              <a:defRPr>
                <a:solidFill>
                  <a:schemeClr val="tx1">
                    <a:tint val="75000"/>
                  </a:schemeClr>
                </a:solidFill>
              </a:defRPr>
            </a:lvl5pPr>
            <a:lvl6pPr marL="2278806" indent="0" algn="ctr">
              <a:buNone/>
              <a:defRPr>
                <a:solidFill>
                  <a:schemeClr val="tx1">
                    <a:tint val="75000"/>
                  </a:schemeClr>
                </a:solidFill>
              </a:defRPr>
            </a:lvl6pPr>
            <a:lvl7pPr marL="2734579" indent="0" algn="ctr">
              <a:buNone/>
              <a:defRPr>
                <a:solidFill>
                  <a:schemeClr val="tx1">
                    <a:tint val="75000"/>
                  </a:schemeClr>
                </a:solidFill>
              </a:defRPr>
            </a:lvl7pPr>
            <a:lvl8pPr marL="3190325" indent="0" algn="ctr">
              <a:buNone/>
              <a:defRPr>
                <a:solidFill>
                  <a:schemeClr val="tx1">
                    <a:tint val="75000"/>
                  </a:schemeClr>
                </a:solidFill>
              </a:defRPr>
            </a:lvl8pPr>
            <a:lvl9pPr marL="3646061"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1550736233"/>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46" tIns="45580" rIns="91146" bIns="45580"/>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46" tIns="45580" rIns="91146" bIns="45580"/>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3440791311"/>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682770457"/>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3890418367"/>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46" tIns="45580" rIns="91146" bIns="45580"/>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1741347503"/>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26"/>
            <a:ext cx="10198197" cy="788737"/>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46" tIns="45580" rIns="91146" bIns="45580">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46" tIns="45580" rIns="91146" bIns="45580"/>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4231210357"/>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54" tIns="45583" rIns="91154" bIns="45583">
            <a:normAutofit/>
          </a:bodyPr>
          <a:lstStyle>
            <a:lvl1pPr marL="531751" marR="0" indent="-531751" algn="l" defTabSz="911598"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802" indent="0" algn="ctr">
              <a:buNone/>
              <a:defRPr>
                <a:solidFill>
                  <a:schemeClr val="tx1">
                    <a:tint val="75000"/>
                  </a:schemeClr>
                </a:solidFill>
              </a:defRPr>
            </a:lvl2pPr>
            <a:lvl3pPr marL="911598" indent="0" algn="ctr">
              <a:buNone/>
              <a:defRPr>
                <a:solidFill>
                  <a:schemeClr val="tx1">
                    <a:tint val="75000"/>
                  </a:schemeClr>
                </a:solidFill>
              </a:defRPr>
            </a:lvl3pPr>
            <a:lvl4pPr marL="1367398" indent="0" algn="ctr">
              <a:buNone/>
              <a:defRPr>
                <a:solidFill>
                  <a:schemeClr val="tx1">
                    <a:tint val="75000"/>
                  </a:schemeClr>
                </a:solidFill>
              </a:defRPr>
            </a:lvl4pPr>
            <a:lvl5pPr marL="1823173" indent="0" algn="ctr">
              <a:buNone/>
              <a:defRPr>
                <a:solidFill>
                  <a:schemeClr val="tx1">
                    <a:tint val="75000"/>
                  </a:schemeClr>
                </a:solidFill>
              </a:defRPr>
            </a:lvl5pPr>
            <a:lvl6pPr marL="2278988" indent="0" algn="ctr">
              <a:buNone/>
              <a:defRPr>
                <a:solidFill>
                  <a:schemeClr val="tx1">
                    <a:tint val="75000"/>
                  </a:schemeClr>
                </a:solidFill>
              </a:defRPr>
            </a:lvl6pPr>
            <a:lvl7pPr marL="2734797" indent="0" algn="ctr">
              <a:buNone/>
              <a:defRPr>
                <a:solidFill>
                  <a:schemeClr val="tx1">
                    <a:tint val="75000"/>
                  </a:schemeClr>
                </a:solidFill>
              </a:defRPr>
            </a:lvl7pPr>
            <a:lvl8pPr marL="3190579" indent="0" algn="ctr">
              <a:buNone/>
              <a:defRPr>
                <a:solidFill>
                  <a:schemeClr val="tx1">
                    <a:tint val="75000"/>
                  </a:schemeClr>
                </a:solidFill>
              </a:defRPr>
            </a:lvl8pPr>
            <a:lvl9pPr marL="364635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2429617569"/>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3531488141"/>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500711380"/>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54" tIns="45583" rIns="91154" bIns="45583"/>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54" tIns="45583" rIns="91154" bIns="45583"/>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2959216720"/>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325076725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1438704126"/>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3585258110"/>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54" tIns="45583" rIns="91154" bIns="45583"/>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2210943791"/>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54"/>
            <a:ext cx="10198197" cy="788737"/>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54" tIns="45583" rIns="91154" bIns="45583">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54" tIns="45583" rIns="91154" bIns="45583"/>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2568603582"/>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4147322"/>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34037168"/>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78374484"/>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93529516"/>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763953230"/>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433564088"/>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0841723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737085231"/>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33162111"/>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099" tIns="45556" rIns="91099" bIns="45556"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099" tIns="45556" rIns="91099" bIns="45556">
            <a:normAutofit/>
          </a:bodyPr>
          <a:lstStyle>
            <a:lvl1pPr marL="531430" marR="0" indent="-531430" algn="l" defTabSz="911052"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529" indent="0" algn="ctr">
              <a:buNone/>
              <a:defRPr>
                <a:solidFill>
                  <a:schemeClr val="tx1">
                    <a:tint val="75000"/>
                  </a:schemeClr>
                </a:solidFill>
              </a:defRPr>
            </a:lvl2pPr>
            <a:lvl3pPr marL="911052" indent="0" algn="ctr">
              <a:buNone/>
              <a:defRPr>
                <a:solidFill>
                  <a:schemeClr val="tx1">
                    <a:tint val="75000"/>
                  </a:schemeClr>
                </a:solidFill>
              </a:defRPr>
            </a:lvl3pPr>
            <a:lvl4pPr marL="1366580" indent="0" algn="ctr">
              <a:buNone/>
              <a:defRPr>
                <a:solidFill>
                  <a:schemeClr val="tx1">
                    <a:tint val="75000"/>
                  </a:schemeClr>
                </a:solidFill>
              </a:defRPr>
            </a:lvl4pPr>
            <a:lvl5pPr marL="1822077" indent="0" algn="ctr">
              <a:buNone/>
              <a:defRPr>
                <a:solidFill>
                  <a:schemeClr val="tx1">
                    <a:tint val="75000"/>
                  </a:schemeClr>
                </a:solidFill>
              </a:defRPr>
            </a:lvl5pPr>
            <a:lvl6pPr marL="2277623" indent="0" algn="ctr">
              <a:buNone/>
              <a:defRPr>
                <a:solidFill>
                  <a:schemeClr val="tx1">
                    <a:tint val="75000"/>
                  </a:schemeClr>
                </a:solidFill>
              </a:defRPr>
            </a:lvl6pPr>
            <a:lvl7pPr marL="2733161" indent="0" algn="ctr">
              <a:buNone/>
              <a:defRPr>
                <a:solidFill>
                  <a:schemeClr val="tx1">
                    <a:tint val="75000"/>
                  </a:schemeClr>
                </a:solidFill>
              </a:defRPr>
            </a:lvl7pPr>
            <a:lvl8pPr marL="3188670" indent="0" algn="ctr">
              <a:buNone/>
              <a:defRPr>
                <a:solidFill>
                  <a:schemeClr val="tx1">
                    <a:tint val="75000"/>
                  </a:schemeClr>
                </a:solidFill>
              </a:defRPr>
            </a:lvl8pPr>
            <a:lvl9pPr marL="364417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099" tIns="45556" rIns="91099" bIns="45556">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099" tIns="45556" rIns="91099" bIns="4555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4124795896"/>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099" tIns="45556" rIns="91099" bIns="4555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099" tIns="45556" rIns="91099" bIns="45556">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099" tIns="45556" rIns="91099" bIns="4555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099" tIns="45556" rIns="91099" bIns="4555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2186970853"/>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099" tIns="45556" rIns="91099" bIns="4555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099" tIns="45556" rIns="91099" bIns="45556">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099" tIns="45556" rIns="91099" bIns="4555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099" tIns="45556" rIns="91099" bIns="4555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099" tIns="45556" rIns="91099" bIns="4555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3252017150"/>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099" tIns="45556" rIns="91099" bIns="4555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099" tIns="45556" rIns="91099" bIns="45556">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099" tIns="45556" rIns="91099" bIns="4555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099" tIns="45556" rIns="91099" bIns="45556"/>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099" tIns="45556" rIns="91099" bIns="4555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099" tIns="45556" rIns="91099" bIns="45556"/>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099" tIns="45556" rIns="91099" bIns="4555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3737950756"/>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099" tIns="45556" rIns="91099" bIns="4555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099" tIns="45556" rIns="91099" bIns="45556">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704643182"/>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304950443"/>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099" tIns="45556" rIns="91099" bIns="4555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099" tIns="45556" rIns="91099" bIns="45556">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099" tIns="45556" rIns="91099" bIns="4555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099" tIns="45556" rIns="91099" bIns="45556"/>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099" tIns="45556" rIns="91099" bIns="4555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3772992967"/>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42"/>
            <a:ext cx="10198197" cy="788737"/>
          </a:xfrm>
          <a:prstGeom prst="rect">
            <a:avLst/>
          </a:prstGeom>
        </p:spPr>
        <p:txBody>
          <a:bodyPr lIns="91099" tIns="45556" rIns="91099" bIns="4555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099" tIns="45556" rIns="91099" bIns="45556">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099" tIns="45556" rIns="91099" bIns="45556"/>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304026921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46" tIns="45580" rIns="91146" bIns="45580"/>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46" tIns="45580" rIns="91146" bIns="45580"/>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764426607"/>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1966289884"/>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46047822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46" tIns="45580" rIns="91146" bIns="45580"/>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341446151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4.png"/><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7.png"/><Relationship Id="rId5" Type="http://schemas.openxmlformats.org/officeDocument/2006/relationships/slideLayout" Target="../slideLayouts/slideLayout15.xml"/><Relationship Id="rId10" Type="http://schemas.openxmlformats.org/officeDocument/2006/relationships/image" Target="../media/image6.png"/><Relationship Id="rId4" Type="http://schemas.openxmlformats.org/officeDocument/2006/relationships/slideLayout" Target="../slideLayouts/slideLayout14.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7.png"/><Relationship Id="rId5" Type="http://schemas.openxmlformats.org/officeDocument/2006/relationships/slideLayout" Target="../slideLayouts/slideLayout23.xml"/><Relationship Id="rId10" Type="http://schemas.openxmlformats.org/officeDocument/2006/relationships/image" Target="../media/image6.png"/><Relationship Id="rId4" Type="http://schemas.openxmlformats.org/officeDocument/2006/relationships/slideLayout" Target="../slideLayouts/slideLayout22.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image" Target="../media/image4.png"/><Relationship Id="rId5" Type="http://schemas.openxmlformats.org/officeDocument/2006/relationships/slideLayout" Target="../slideLayouts/slideLayout31.xml"/><Relationship Id="rId10" Type="http://schemas.openxmlformats.org/officeDocument/2006/relationships/image" Target="../media/image3.png"/><Relationship Id="rId4" Type="http://schemas.openxmlformats.org/officeDocument/2006/relationships/slideLayout" Target="../slideLayouts/slideLayout30.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image" Target="../media/image4.png"/><Relationship Id="rId5" Type="http://schemas.openxmlformats.org/officeDocument/2006/relationships/slideLayout" Target="../slideLayouts/slideLayout39.xml"/><Relationship Id="rId10" Type="http://schemas.openxmlformats.org/officeDocument/2006/relationships/image" Target="../media/image3.png"/><Relationship Id="rId4" Type="http://schemas.openxmlformats.org/officeDocument/2006/relationships/slideLayout" Target="../slideLayouts/slideLayout38.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image" Target="../media/image7.png"/><Relationship Id="rId5" Type="http://schemas.openxmlformats.org/officeDocument/2006/relationships/slideLayout" Target="../slideLayouts/slideLayout47.xml"/><Relationship Id="rId10" Type="http://schemas.openxmlformats.org/officeDocument/2006/relationships/image" Target="../media/image6.png"/><Relationship Id="rId4" Type="http://schemas.openxmlformats.org/officeDocument/2006/relationships/slideLayout" Target="../slideLayouts/slideLayout46.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image" Target="../media/image4.png"/><Relationship Id="rId5" Type="http://schemas.openxmlformats.org/officeDocument/2006/relationships/slideLayout" Target="../slideLayouts/slideLayout55.xml"/><Relationship Id="rId10" Type="http://schemas.openxmlformats.org/officeDocument/2006/relationships/image" Target="../media/image3.png"/><Relationship Id="rId4" Type="http://schemas.openxmlformats.org/officeDocument/2006/relationships/slideLayout" Target="../slideLayouts/slideLayout54.xml"/><Relationship Id="rId9"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4"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65" tIns="49643" rIns="99265" bIns="49643" anchor="ctr"/>
          <a:lstStyle/>
          <a:p>
            <a:pPr algn="ctr">
              <a:defRPr/>
            </a:pPr>
            <a:endParaRPr lang="th-TH" sz="2800" dirty="0">
              <a:solidFill>
                <a:prstClr val="white"/>
              </a:solidFill>
            </a:endParaRPr>
          </a:p>
        </p:txBody>
      </p:sp>
      <p:sp>
        <p:nvSpPr>
          <p:cNvPr id="14" name="TextBox 13"/>
          <p:cNvSpPr txBox="1"/>
          <p:nvPr userDrawn="1"/>
        </p:nvSpPr>
        <p:spPr>
          <a:xfrm>
            <a:off x="9340851" y="6508787"/>
            <a:ext cx="2286000" cy="284922"/>
          </a:xfrm>
          <a:prstGeom prst="rect">
            <a:avLst/>
          </a:prstGeom>
          <a:noFill/>
        </p:spPr>
        <p:txBody>
          <a:bodyPr lIns="99265" tIns="49643" rIns="99265" bIns="49643">
            <a:spAutoFit/>
          </a:bodyPr>
          <a:lstStyle/>
          <a:p>
            <a:pPr algn="r">
              <a:defRPr/>
            </a:pPr>
            <a:r>
              <a:rPr lang="en-US" sz="1200" kern="700" dirty="0">
                <a:solidFill>
                  <a:srgbClr val="8782AF"/>
                </a:solidFill>
                <a:cs typeface="Arial" pitchFamily="34" charset="0"/>
              </a:rPr>
              <a:t>www.aidsdatahub.org</a:t>
            </a:r>
            <a:endParaRPr lang="th-TH" sz="1200" kern="700" dirty="0">
              <a:solidFill>
                <a:srgbClr val="8782AF"/>
              </a:solidFill>
            </a:endParaRPr>
          </a:p>
        </p:txBody>
      </p:sp>
      <p:pic>
        <p:nvPicPr>
          <p:cNvPr id="1028" name="Picture 3" descr="color-01.png"/>
          <p:cNvPicPr>
            <a:picLocks noChangeAspect="1"/>
          </p:cNvPicPr>
          <p:nvPr userDrawn="1"/>
        </p:nvPicPr>
        <p:blipFill>
          <a:blip r:embed="rId4" cstate="print">
            <a:extLst>
              <a:ext uri="{28A0092B-C50C-407E-A947-70E740481C1C}">
                <a14:useLocalDpi xmlns:a14="http://schemas.microsoft.com/office/drawing/2010/main" val="0"/>
              </a:ext>
            </a:extLst>
          </a:blip>
          <a:srcRect b="10271"/>
          <a:stretch>
            <a:fillRect/>
          </a:stretch>
        </p:blipFill>
        <p:spPr bwMode="auto">
          <a:xfrm>
            <a:off x="3327404"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4655454"/>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5766" algn="ctr" rtl="0" fontAlgn="base">
        <a:spcBef>
          <a:spcPct val="0"/>
        </a:spcBef>
        <a:spcAft>
          <a:spcPct val="0"/>
        </a:spcAft>
        <a:defRPr sz="4400">
          <a:solidFill>
            <a:schemeClr val="tx1"/>
          </a:solidFill>
          <a:latin typeface="Arial" pitchFamily="34" charset="0"/>
          <a:cs typeface="Cordia New" pitchFamily="34" charset="-34"/>
        </a:defRPr>
      </a:lvl6pPr>
      <a:lvl7pPr marL="911525" algn="ctr" rtl="0" fontAlgn="base">
        <a:spcBef>
          <a:spcPct val="0"/>
        </a:spcBef>
        <a:spcAft>
          <a:spcPct val="0"/>
        </a:spcAft>
        <a:defRPr sz="4400">
          <a:solidFill>
            <a:schemeClr val="tx1"/>
          </a:solidFill>
          <a:latin typeface="Arial" pitchFamily="34" charset="0"/>
          <a:cs typeface="Cordia New" pitchFamily="34" charset="-34"/>
        </a:defRPr>
      </a:lvl7pPr>
      <a:lvl8pPr marL="1367289" algn="ctr" rtl="0" fontAlgn="base">
        <a:spcBef>
          <a:spcPct val="0"/>
        </a:spcBef>
        <a:spcAft>
          <a:spcPct val="0"/>
        </a:spcAft>
        <a:defRPr sz="4400">
          <a:solidFill>
            <a:schemeClr val="tx1"/>
          </a:solidFill>
          <a:latin typeface="Arial" pitchFamily="34" charset="0"/>
          <a:cs typeface="Cordia New" pitchFamily="34" charset="-34"/>
        </a:defRPr>
      </a:lvl8pPr>
      <a:lvl9pPr marL="1823027"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1821" indent="-341821"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0618" indent="-284839"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39407" indent="-227891"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5148" indent="-227891"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4pPr>
      <a:lvl5pPr marL="2050917" indent="-227891"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5pPr>
      <a:lvl6pPr marL="2506697" indent="-227891" algn="l" defTabSz="911525"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461" indent="-227891" algn="l" defTabSz="911525"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8193" indent="-227891" algn="l" defTabSz="911525"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3942" indent="-227891" algn="l" defTabSz="911525"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525" rtl="0" eaLnBrk="1" latinLnBrk="0" hangingPunct="1">
        <a:defRPr sz="2800" kern="1200">
          <a:solidFill>
            <a:schemeClr val="tx1"/>
          </a:solidFill>
          <a:latin typeface="+mn-lt"/>
          <a:ea typeface="+mn-ea"/>
          <a:cs typeface="+mn-cs"/>
        </a:defRPr>
      </a:lvl1pPr>
      <a:lvl2pPr marL="455766" algn="l" defTabSz="911525" rtl="0" eaLnBrk="1" latinLnBrk="0" hangingPunct="1">
        <a:defRPr sz="2800" kern="1200">
          <a:solidFill>
            <a:schemeClr val="tx1"/>
          </a:solidFill>
          <a:latin typeface="+mn-lt"/>
          <a:ea typeface="+mn-ea"/>
          <a:cs typeface="+mn-cs"/>
        </a:defRPr>
      </a:lvl2pPr>
      <a:lvl3pPr marL="911525" algn="l" defTabSz="911525" rtl="0" eaLnBrk="1" latinLnBrk="0" hangingPunct="1">
        <a:defRPr sz="2800" kern="1200">
          <a:solidFill>
            <a:schemeClr val="tx1"/>
          </a:solidFill>
          <a:latin typeface="+mn-lt"/>
          <a:ea typeface="+mn-ea"/>
          <a:cs typeface="+mn-cs"/>
        </a:defRPr>
      </a:lvl3pPr>
      <a:lvl4pPr marL="1367289" algn="l" defTabSz="911525" rtl="0" eaLnBrk="1" latinLnBrk="0" hangingPunct="1">
        <a:defRPr sz="2800" kern="1200">
          <a:solidFill>
            <a:schemeClr val="tx1"/>
          </a:solidFill>
          <a:latin typeface="+mn-lt"/>
          <a:ea typeface="+mn-ea"/>
          <a:cs typeface="+mn-cs"/>
        </a:defRPr>
      </a:lvl4pPr>
      <a:lvl5pPr marL="1823027" algn="l" defTabSz="911525" rtl="0" eaLnBrk="1" latinLnBrk="0" hangingPunct="1">
        <a:defRPr sz="2800" kern="1200">
          <a:solidFill>
            <a:schemeClr val="tx1"/>
          </a:solidFill>
          <a:latin typeface="+mn-lt"/>
          <a:ea typeface="+mn-ea"/>
          <a:cs typeface="+mn-cs"/>
        </a:defRPr>
      </a:lvl5pPr>
      <a:lvl6pPr marL="2278806" algn="l" defTabSz="911525" rtl="0" eaLnBrk="1" latinLnBrk="0" hangingPunct="1">
        <a:defRPr sz="2800" kern="1200">
          <a:solidFill>
            <a:schemeClr val="tx1"/>
          </a:solidFill>
          <a:latin typeface="+mn-lt"/>
          <a:ea typeface="+mn-ea"/>
          <a:cs typeface="+mn-cs"/>
        </a:defRPr>
      </a:lvl6pPr>
      <a:lvl7pPr marL="2734579" algn="l" defTabSz="911525" rtl="0" eaLnBrk="1" latinLnBrk="0" hangingPunct="1">
        <a:defRPr sz="2800" kern="1200">
          <a:solidFill>
            <a:schemeClr val="tx1"/>
          </a:solidFill>
          <a:latin typeface="+mn-lt"/>
          <a:ea typeface="+mn-ea"/>
          <a:cs typeface="+mn-cs"/>
        </a:defRPr>
      </a:lvl7pPr>
      <a:lvl8pPr marL="3190325" algn="l" defTabSz="911525" rtl="0" eaLnBrk="1" latinLnBrk="0" hangingPunct="1">
        <a:defRPr sz="2800" kern="1200">
          <a:solidFill>
            <a:schemeClr val="tx1"/>
          </a:solidFill>
          <a:latin typeface="+mn-lt"/>
          <a:ea typeface="+mn-ea"/>
          <a:cs typeface="+mn-cs"/>
        </a:defRPr>
      </a:lvl8pPr>
      <a:lvl9pPr marL="3646061" algn="l" defTabSz="911525"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34"/>
            <a:ext cx="723900" cy="365125"/>
          </a:xfrm>
          <a:prstGeom prst="rect">
            <a:avLst/>
          </a:prstGeom>
        </p:spPr>
        <p:txBody>
          <a:bodyPr vert="horz" wrap="square" lIns="91146" tIns="45580" rIns="91146" bIns="45580"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65" tIns="49643" rIns="99265" bIns="49643"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80"/>
            <a:ext cx="4341284" cy="654253"/>
          </a:xfrm>
          <a:prstGeom prst="rect">
            <a:avLst/>
          </a:prstGeom>
          <a:noFill/>
          <a:ln>
            <a:noFill/>
          </a:ln>
        </p:spPr>
        <p:txBody>
          <a:bodyPr lIns="99265" tIns="49643" rIns="99265" bIns="49643">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8090" y="800139"/>
            <a:ext cx="4948767" cy="438810"/>
          </a:xfrm>
          <a:prstGeom prst="rect">
            <a:avLst/>
          </a:prstGeom>
          <a:noFill/>
        </p:spPr>
        <p:txBody>
          <a:bodyPr lIns="99265" tIns="49643" rIns="99265" bIns="49643">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0251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766" algn="ctr" rtl="0" fontAlgn="base">
        <a:spcBef>
          <a:spcPct val="0"/>
        </a:spcBef>
        <a:spcAft>
          <a:spcPct val="0"/>
        </a:spcAft>
        <a:defRPr sz="4400">
          <a:solidFill>
            <a:schemeClr val="tx1"/>
          </a:solidFill>
          <a:latin typeface="Arial" charset="0"/>
          <a:cs typeface="Cordia New" pitchFamily="34" charset="-34"/>
        </a:defRPr>
      </a:lvl6pPr>
      <a:lvl7pPr marL="911525" algn="ctr" rtl="0" fontAlgn="base">
        <a:spcBef>
          <a:spcPct val="0"/>
        </a:spcBef>
        <a:spcAft>
          <a:spcPct val="0"/>
        </a:spcAft>
        <a:defRPr sz="4400">
          <a:solidFill>
            <a:schemeClr val="tx1"/>
          </a:solidFill>
          <a:latin typeface="Arial" charset="0"/>
          <a:cs typeface="Cordia New" pitchFamily="34" charset="-34"/>
        </a:defRPr>
      </a:lvl7pPr>
      <a:lvl8pPr marL="1367289" algn="ctr" rtl="0" fontAlgn="base">
        <a:spcBef>
          <a:spcPct val="0"/>
        </a:spcBef>
        <a:spcAft>
          <a:spcPct val="0"/>
        </a:spcAft>
        <a:defRPr sz="4400">
          <a:solidFill>
            <a:schemeClr val="tx1"/>
          </a:solidFill>
          <a:latin typeface="Arial" charset="0"/>
          <a:cs typeface="Cordia New" pitchFamily="34" charset="-34"/>
        </a:defRPr>
      </a:lvl8pPr>
      <a:lvl9pPr marL="1823027" algn="ctr" rtl="0" fontAlgn="base">
        <a:spcBef>
          <a:spcPct val="0"/>
        </a:spcBef>
        <a:spcAft>
          <a:spcPct val="0"/>
        </a:spcAft>
        <a:defRPr sz="4400">
          <a:solidFill>
            <a:schemeClr val="tx1"/>
          </a:solidFill>
          <a:latin typeface="Arial" charset="0"/>
          <a:cs typeface="Cordia New" pitchFamily="34" charset="-34"/>
        </a:defRPr>
      </a:lvl9pPr>
    </p:titleStyle>
    <p:bodyStyle>
      <a:lvl1pPr marL="341821" indent="-341821"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618" indent="-284839"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9407" indent="-227891"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5148" indent="-227891"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0917" indent="-227891"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6697" indent="-227891" algn="l" defTabSz="911525"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461" indent="-227891" algn="l" defTabSz="911525"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8193" indent="-227891" algn="l" defTabSz="911525"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3942" indent="-227891" algn="l" defTabSz="911525"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525" rtl="0" eaLnBrk="1" latinLnBrk="0" hangingPunct="1">
        <a:defRPr sz="2800" kern="1200">
          <a:solidFill>
            <a:schemeClr val="tx1"/>
          </a:solidFill>
          <a:latin typeface="+mn-lt"/>
          <a:ea typeface="+mn-ea"/>
          <a:cs typeface="+mn-cs"/>
        </a:defRPr>
      </a:lvl1pPr>
      <a:lvl2pPr marL="455766" algn="l" defTabSz="911525" rtl="0" eaLnBrk="1" latinLnBrk="0" hangingPunct="1">
        <a:defRPr sz="2800" kern="1200">
          <a:solidFill>
            <a:schemeClr val="tx1"/>
          </a:solidFill>
          <a:latin typeface="+mn-lt"/>
          <a:ea typeface="+mn-ea"/>
          <a:cs typeface="+mn-cs"/>
        </a:defRPr>
      </a:lvl2pPr>
      <a:lvl3pPr marL="911525" algn="l" defTabSz="911525" rtl="0" eaLnBrk="1" latinLnBrk="0" hangingPunct="1">
        <a:defRPr sz="2800" kern="1200">
          <a:solidFill>
            <a:schemeClr val="tx1"/>
          </a:solidFill>
          <a:latin typeface="+mn-lt"/>
          <a:ea typeface="+mn-ea"/>
          <a:cs typeface="+mn-cs"/>
        </a:defRPr>
      </a:lvl3pPr>
      <a:lvl4pPr marL="1367289" algn="l" defTabSz="911525" rtl="0" eaLnBrk="1" latinLnBrk="0" hangingPunct="1">
        <a:defRPr sz="2800" kern="1200">
          <a:solidFill>
            <a:schemeClr val="tx1"/>
          </a:solidFill>
          <a:latin typeface="+mn-lt"/>
          <a:ea typeface="+mn-ea"/>
          <a:cs typeface="+mn-cs"/>
        </a:defRPr>
      </a:lvl4pPr>
      <a:lvl5pPr marL="1823027" algn="l" defTabSz="911525" rtl="0" eaLnBrk="1" latinLnBrk="0" hangingPunct="1">
        <a:defRPr sz="2800" kern="1200">
          <a:solidFill>
            <a:schemeClr val="tx1"/>
          </a:solidFill>
          <a:latin typeface="+mn-lt"/>
          <a:ea typeface="+mn-ea"/>
          <a:cs typeface="+mn-cs"/>
        </a:defRPr>
      </a:lvl5pPr>
      <a:lvl6pPr marL="2278806" algn="l" defTabSz="911525" rtl="0" eaLnBrk="1" latinLnBrk="0" hangingPunct="1">
        <a:defRPr sz="2800" kern="1200">
          <a:solidFill>
            <a:schemeClr val="tx1"/>
          </a:solidFill>
          <a:latin typeface="+mn-lt"/>
          <a:ea typeface="+mn-ea"/>
          <a:cs typeface="+mn-cs"/>
        </a:defRPr>
      </a:lvl6pPr>
      <a:lvl7pPr marL="2734579" algn="l" defTabSz="911525" rtl="0" eaLnBrk="1" latinLnBrk="0" hangingPunct="1">
        <a:defRPr sz="2800" kern="1200">
          <a:solidFill>
            <a:schemeClr val="tx1"/>
          </a:solidFill>
          <a:latin typeface="+mn-lt"/>
          <a:ea typeface="+mn-ea"/>
          <a:cs typeface="+mn-cs"/>
        </a:defRPr>
      </a:lvl7pPr>
      <a:lvl8pPr marL="3190325" algn="l" defTabSz="911525" rtl="0" eaLnBrk="1" latinLnBrk="0" hangingPunct="1">
        <a:defRPr sz="2800" kern="1200">
          <a:solidFill>
            <a:schemeClr val="tx1"/>
          </a:solidFill>
          <a:latin typeface="+mn-lt"/>
          <a:ea typeface="+mn-ea"/>
          <a:cs typeface="+mn-cs"/>
        </a:defRPr>
      </a:lvl8pPr>
      <a:lvl9pPr marL="3646061" algn="l" defTabSz="911525" rtl="0" eaLnBrk="1" latinLnBrk="0" hangingPunct="1">
        <a:defRPr sz="2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34"/>
            <a:ext cx="723900" cy="365125"/>
          </a:xfrm>
          <a:prstGeom prst="rect">
            <a:avLst/>
          </a:prstGeom>
        </p:spPr>
        <p:txBody>
          <a:bodyPr vert="horz" lIns="91146" tIns="45580" rIns="91146" bIns="4558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FED0FFA-12A3-47D5-BCA6-FEA19FF20125}"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65" tIns="49643" rIns="99265" bIns="49643"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80"/>
            <a:ext cx="4341284" cy="654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5" tIns="49643" rIns="99265" bIns="49643">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8090" y="800139"/>
            <a:ext cx="4948767" cy="438810"/>
          </a:xfrm>
          <a:prstGeom prst="rect">
            <a:avLst/>
          </a:prstGeom>
          <a:noFill/>
        </p:spPr>
        <p:txBody>
          <a:bodyPr lIns="99265" tIns="49643" rIns="99265" bIns="49643">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493611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5766" algn="ctr" rtl="0" fontAlgn="base">
        <a:spcBef>
          <a:spcPct val="0"/>
        </a:spcBef>
        <a:spcAft>
          <a:spcPct val="0"/>
        </a:spcAft>
        <a:defRPr sz="4400">
          <a:solidFill>
            <a:schemeClr val="tx1"/>
          </a:solidFill>
          <a:latin typeface="Arial" charset="0"/>
          <a:cs typeface="Cordia New" pitchFamily="34" charset="-34"/>
        </a:defRPr>
      </a:lvl6pPr>
      <a:lvl7pPr marL="911525" algn="ctr" rtl="0" fontAlgn="base">
        <a:spcBef>
          <a:spcPct val="0"/>
        </a:spcBef>
        <a:spcAft>
          <a:spcPct val="0"/>
        </a:spcAft>
        <a:defRPr sz="4400">
          <a:solidFill>
            <a:schemeClr val="tx1"/>
          </a:solidFill>
          <a:latin typeface="Arial" charset="0"/>
          <a:cs typeface="Cordia New" pitchFamily="34" charset="-34"/>
        </a:defRPr>
      </a:lvl7pPr>
      <a:lvl8pPr marL="1367289" algn="ctr" rtl="0" fontAlgn="base">
        <a:spcBef>
          <a:spcPct val="0"/>
        </a:spcBef>
        <a:spcAft>
          <a:spcPct val="0"/>
        </a:spcAft>
        <a:defRPr sz="4400">
          <a:solidFill>
            <a:schemeClr val="tx1"/>
          </a:solidFill>
          <a:latin typeface="Arial" charset="0"/>
          <a:cs typeface="Cordia New" pitchFamily="34" charset="-34"/>
        </a:defRPr>
      </a:lvl8pPr>
      <a:lvl9pPr marL="1823027" algn="ctr" rtl="0" fontAlgn="base">
        <a:spcBef>
          <a:spcPct val="0"/>
        </a:spcBef>
        <a:spcAft>
          <a:spcPct val="0"/>
        </a:spcAft>
        <a:defRPr sz="4400">
          <a:solidFill>
            <a:schemeClr val="tx1"/>
          </a:solidFill>
          <a:latin typeface="Arial" charset="0"/>
          <a:cs typeface="Cordia New" pitchFamily="34" charset="-34"/>
        </a:defRPr>
      </a:lvl9pPr>
    </p:titleStyle>
    <p:bodyStyle>
      <a:lvl1pPr marL="341821" indent="-341821"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0618" indent="-284839"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39407" indent="-227891"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5148" indent="-227891"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4pPr>
      <a:lvl5pPr marL="2050917" indent="-227891"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5pPr>
      <a:lvl6pPr marL="2506697" indent="-227891" algn="l" defTabSz="911525"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461" indent="-227891" algn="l" defTabSz="911525"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8193" indent="-227891" algn="l" defTabSz="911525"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3942" indent="-227891" algn="l" defTabSz="911525"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525" rtl="0" eaLnBrk="1" latinLnBrk="0" hangingPunct="1">
        <a:defRPr sz="2800" kern="1200">
          <a:solidFill>
            <a:schemeClr val="tx1"/>
          </a:solidFill>
          <a:latin typeface="+mn-lt"/>
          <a:ea typeface="+mn-ea"/>
          <a:cs typeface="+mn-cs"/>
        </a:defRPr>
      </a:lvl1pPr>
      <a:lvl2pPr marL="455766" algn="l" defTabSz="911525" rtl="0" eaLnBrk="1" latinLnBrk="0" hangingPunct="1">
        <a:defRPr sz="2800" kern="1200">
          <a:solidFill>
            <a:schemeClr val="tx1"/>
          </a:solidFill>
          <a:latin typeface="+mn-lt"/>
          <a:ea typeface="+mn-ea"/>
          <a:cs typeface="+mn-cs"/>
        </a:defRPr>
      </a:lvl2pPr>
      <a:lvl3pPr marL="911525" algn="l" defTabSz="911525" rtl="0" eaLnBrk="1" latinLnBrk="0" hangingPunct="1">
        <a:defRPr sz="2800" kern="1200">
          <a:solidFill>
            <a:schemeClr val="tx1"/>
          </a:solidFill>
          <a:latin typeface="+mn-lt"/>
          <a:ea typeface="+mn-ea"/>
          <a:cs typeface="+mn-cs"/>
        </a:defRPr>
      </a:lvl3pPr>
      <a:lvl4pPr marL="1367289" algn="l" defTabSz="911525" rtl="0" eaLnBrk="1" latinLnBrk="0" hangingPunct="1">
        <a:defRPr sz="2800" kern="1200">
          <a:solidFill>
            <a:schemeClr val="tx1"/>
          </a:solidFill>
          <a:latin typeface="+mn-lt"/>
          <a:ea typeface="+mn-ea"/>
          <a:cs typeface="+mn-cs"/>
        </a:defRPr>
      </a:lvl4pPr>
      <a:lvl5pPr marL="1823027" algn="l" defTabSz="911525" rtl="0" eaLnBrk="1" latinLnBrk="0" hangingPunct="1">
        <a:defRPr sz="2800" kern="1200">
          <a:solidFill>
            <a:schemeClr val="tx1"/>
          </a:solidFill>
          <a:latin typeface="+mn-lt"/>
          <a:ea typeface="+mn-ea"/>
          <a:cs typeface="+mn-cs"/>
        </a:defRPr>
      </a:lvl5pPr>
      <a:lvl6pPr marL="2278806" algn="l" defTabSz="911525" rtl="0" eaLnBrk="1" latinLnBrk="0" hangingPunct="1">
        <a:defRPr sz="2800" kern="1200">
          <a:solidFill>
            <a:schemeClr val="tx1"/>
          </a:solidFill>
          <a:latin typeface="+mn-lt"/>
          <a:ea typeface="+mn-ea"/>
          <a:cs typeface="+mn-cs"/>
        </a:defRPr>
      </a:lvl6pPr>
      <a:lvl7pPr marL="2734579" algn="l" defTabSz="911525" rtl="0" eaLnBrk="1" latinLnBrk="0" hangingPunct="1">
        <a:defRPr sz="2800" kern="1200">
          <a:solidFill>
            <a:schemeClr val="tx1"/>
          </a:solidFill>
          <a:latin typeface="+mn-lt"/>
          <a:ea typeface="+mn-ea"/>
          <a:cs typeface="+mn-cs"/>
        </a:defRPr>
      </a:lvl7pPr>
      <a:lvl8pPr marL="3190325" algn="l" defTabSz="911525" rtl="0" eaLnBrk="1" latinLnBrk="0" hangingPunct="1">
        <a:defRPr sz="2800" kern="1200">
          <a:solidFill>
            <a:schemeClr val="tx1"/>
          </a:solidFill>
          <a:latin typeface="+mn-lt"/>
          <a:ea typeface="+mn-ea"/>
          <a:cs typeface="+mn-cs"/>
        </a:defRPr>
      </a:lvl8pPr>
      <a:lvl9pPr marL="3646061" algn="l" defTabSz="911525" rtl="0" eaLnBrk="1" latinLnBrk="0" hangingPunct="1">
        <a:defRPr sz="2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34"/>
            <a:ext cx="723900" cy="365125"/>
          </a:xfrm>
          <a:prstGeom prst="rect">
            <a:avLst/>
          </a:prstGeom>
        </p:spPr>
        <p:txBody>
          <a:bodyPr vert="horz" lIns="91146" tIns="45580" rIns="91146" bIns="4558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FED0FFA-12A3-47D5-BCA6-FEA19FF20125}"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65" tIns="49643" rIns="99265" bIns="49643"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80"/>
            <a:ext cx="4341284" cy="654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5" tIns="49643" rIns="99265" bIns="49643">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8090" y="800139"/>
            <a:ext cx="4948767" cy="438810"/>
          </a:xfrm>
          <a:prstGeom prst="rect">
            <a:avLst/>
          </a:prstGeom>
          <a:noFill/>
        </p:spPr>
        <p:txBody>
          <a:bodyPr lIns="99265" tIns="49643" rIns="99265" bIns="49643">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467230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5766" algn="ctr" rtl="0" fontAlgn="base">
        <a:spcBef>
          <a:spcPct val="0"/>
        </a:spcBef>
        <a:spcAft>
          <a:spcPct val="0"/>
        </a:spcAft>
        <a:defRPr sz="4400">
          <a:solidFill>
            <a:schemeClr val="tx1"/>
          </a:solidFill>
          <a:latin typeface="Arial" charset="0"/>
          <a:cs typeface="Cordia New" pitchFamily="34" charset="-34"/>
        </a:defRPr>
      </a:lvl6pPr>
      <a:lvl7pPr marL="911525" algn="ctr" rtl="0" fontAlgn="base">
        <a:spcBef>
          <a:spcPct val="0"/>
        </a:spcBef>
        <a:spcAft>
          <a:spcPct val="0"/>
        </a:spcAft>
        <a:defRPr sz="4400">
          <a:solidFill>
            <a:schemeClr val="tx1"/>
          </a:solidFill>
          <a:latin typeface="Arial" charset="0"/>
          <a:cs typeface="Cordia New" pitchFamily="34" charset="-34"/>
        </a:defRPr>
      </a:lvl7pPr>
      <a:lvl8pPr marL="1367289" algn="ctr" rtl="0" fontAlgn="base">
        <a:spcBef>
          <a:spcPct val="0"/>
        </a:spcBef>
        <a:spcAft>
          <a:spcPct val="0"/>
        </a:spcAft>
        <a:defRPr sz="4400">
          <a:solidFill>
            <a:schemeClr val="tx1"/>
          </a:solidFill>
          <a:latin typeface="Arial" charset="0"/>
          <a:cs typeface="Cordia New" pitchFamily="34" charset="-34"/>
        </a:defRPr>
      </a:lvl8pPr>
      <a:lvl9pPr marL="1823027" algn="ctr" rtl="0" fontAlgn="base">
        <a:spcBef>
          <a:spcPct val="0"/>
        </a:spcBef>
        <a:spcAft>
          <a:spcPct val="0"/>
        </a:spcAft>
        <a:defRPr sz="4400">
          <a:solidFill>
            <a:schemeClr val="tx1"/>
          </a:solidFill>
          <a:latin typeface="Arial" charset="0"/>
          <a:cs typeface="Cordia New" pitchFamily="34" charset="-34"/>
        </a:defRPr>
      </a:lvl9pPr>
    </p:titleStyle>
    <p:bodyStyle>
      <a:lvl1pPr marL="341821" indent="-341821"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0618" indent="-284839"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39407" indent="-227891"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5148" indent="-227891"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4pPr>
      <a:lvl5pPr marL="2050917" indent="-227891"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5pPr>
      <a:lvl6pPr marL="2506697" indent="-227891" algn="l" defTabSz="911525"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461" indent="-227891" algn="l" defTabSz="911525"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8193" indent="-227891" algn="l" defTabSz="911525"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3942" indent="-227891" algn="l" defTabSz="911525"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525" rtl="0" eaLnBrk="1" latinLnBrk="0" hangingPunct="1">
        <a:defRPr sz="2800" kern="1200">
          <a:solidFill>
            <a:schemeClr val="tx1"/>
          </a:solidFill>
          <a:latin typeface="+mn-lt"/>
          <a:ea typeface="+mn-ea"/>
          <a:cs typeface="+mn-cs"/>
        </a:defRPr>
      </a:lvl1pPr>
      <a:lvl2pPr marL="455766" algn="l" defTabSz="911525" rtl="0" eaLnBrk="1" latinLnBrk="0" hangingPunct="1">
        <a:defRPr sz="2800" kern="1200">
          <a:solidFill>
            <a:schemeClr val="tx1"/>
          </a:solidFill>
          <a:latin typeface="+mn-lt"/>
          <a:ea typeface="+mn-ea"/>
          <a:cs typeface="+mn-cs"/>
        </a:defRPr>
      </a:lvl2pPr>
      <a:lvl3pPr marL="911525" algn="l" defTabSz="911525" rtl="0" eaLnBrk="1" latinLnBrk="0" hangingPunct="1">
        <a:defRPr sz="2800" kern="1200">
          <a:solidFill>
            <a:schemeClr val="tx1"/>
          </a:solidFill>
          <a:latin typeface="+mn-lt"/>
          <a:ea typeface="+mn-ea"/>
          <a:cs typeface="+mn-cs"/>
        </a:defRPr>
      </a:lvl3pPr>
      <a:lvl4pPr marL="1367289" algn="l" defTabSz="911525" rtl="0" eaLnBrk="1" latinLnBrk="0" hangingPunct="1">
        <a:defRPr sz="2800" kern="1200">
          <a:solidFill>
            <a:schemeClr val="tx1"/>
          </a:solidFill>
          <a:latin typeface="+mn-lt"/>
          <a:ea typeface="+mn-ea"/>
          <a:cs typeface="+mn-cs"/>
        </a:defRPr>
      </a:lvl4pPr>
      <a:lvl5pPr marL="1823027" algn="l" defTabSz="911525" rtl="0" eaLnBrk="1" latinLnBrk="0" hangingPunct="1">
        <a:defRPr sz="2800" kern="1200">
          <a:solidFill>
            <a:schemeClr val="tx1"/>
          </a:solidFill>
          <a:latin typeface="+mn-lt"/>
          <a:ea typeface="+mn-ea"/>
          <a:cs typeface="+mn-cs"/>
        </a:defRPr>
      </a:lvl5pPr>
      <a:lvl6pPr marL="2278806" algn="l" defTabSz="911525" rtl="0" eaLnBrk="1" latinLnBrk="0" hangingPunct="1">
        <a:defRPr sz="2800" kern="1200">
          <a:solidFill>
            <a:schemeClr val="tx1"/>
          </a:solidFill>
          <a:latin typeface="+mn-lt"/>
          <a:ea typeface="+mn-ea"/>
          <a:cs typeface="+mn-cs"/>
        </a:defRPr>
      </a:lvl6pPr>
      <a:lvl7pPr marL="2734579" algn="l" defTabSz="911525" rtl="0" eaLnBrk="1" latinLnBrk="0" hangingPunct="1">
        <a:defRPr sz="2800" kern="1200">
          <a:solidFill>
            <a:schemeClr val="tx1"/>
          </a:solidFill>
          <a:latin typeface="+mn-lt"/>
          <a:ea typeface="+mn-ea"/>
          <a:cs typeface="+mn-cs"/>
        </a:defRPr>
      </a:lvl7pPr>
      <a:lvl8pPr marL="3190325" algn="l" defTabSz="911525" rtl="0" eaLnBrk="1" latinLnBrk="0" hangingPunct="1">
        <a:defRPr sz="2800" kern="1200">
          <a:solidFill>
            <a:schemeClr val="tx1"/>
          </a:solidFill>
          <a:latin typeface="+mn-lt"/>
          <a:ea typeface="+mn-ea"/>
          <a:cs typeface="+mn-cs"/>
        </a:defRPr>
      </a:lvl8pPr>
      <a:lvl9pPr marL="3646061" algn="l" defTabSz="911525" rtl="0" eaLnBrk="1" latinLnBrk="0" hangingPunct="1">
        <a:defRPr sz="2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34"/>
            <a:ext cx="723900" cy="365125"/>
          </a:xfrm>
          <a:prstGeom prst="rect">
            <a:avLst/>
          </a:prstGeom>
        </p:spPr>
        <p:txBody>
          <a:bodyPr vert="horz" wrap="square" lIns="91146" tIns="45580" rIns="91146" bIns="45580"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65" tIns="49643" rIns="99265" bIns="49643"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80"/>
            <a:ext cx="4341284" cy="654253"/>
          </a:xfrm>
          <a:prstGeom prst="rect">
            <a:avLst/>
          </a:prstGeom>
          <a:noFill/>
          <a:ln>
            <a:noFill/>
          </a:ln>
        </p:spPr>
        <p:txBody>
          <a:bodyPr lIns="99265" tIns="49643" rIns="99265" bIns="49643">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8090" y="800139"/>
            <a:ext cx="4948767" cy="438810"/>
          </a:xfrm>
          <a:prstGeom prst="rect">
            <a:avLst/>
          </a:prstGeom>
          <a:noFill/>
        </p:spPr>
        <p:txBody>
          <a:bodyPr lIns="99265" tIns="49643" rIns="99265" bIns="49643">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8911467"/>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Lst>
  <p:hf sldNum="0"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766" algn="ctr" rtl="0" fontAlgn="base">
        <a:spcBef>
          <a:spcPct val="0"/>
        </a:spcBef>
        <a:spcAft>
          <a:spcPct val="0"/>
        </a:spcAft>
        <a:defRPr sz="4400">
          <a:solidFill>
            <a:schemeClr val="tx1"/>
          </a:solidFill>
          <a:latin typeface="Arial" charset="0"/>
          <a:cs typeface="Cordia New" pitchFamily="34" charset="-34"/>
        </a:defRPr>
      </a:lvl6pPr>
      <a:lvl7pPr marL="911525" algn="ctr" rtl="0" fontAlgn="base">
        <a:spcBef>
          <a:spcPct val="0"/>
        </a:spcBef>
        <a:spcAft>
          <a:spcPct val="0"/>
        </a:spcAft>
        <a:defRPr sz="4400">
          <a:solidFill>
            <a:schemeClr val="tx1"/>
          </a:solidFill>
          <a:latin typeface="Arial" charset="0"/>
          <a:cs typeface="Cordia New" pitchFamily="34" charset="-34"/>
        </a:defRPr>
      </a:lvl7pPr>
      <a:lvl8pPr marL="1367289" algn="ctr" rtl="0" fontAlgn="base">
        <a:spcBef>
          <a:spcPct val="0"/>
        </a:spcBef>
        <a:spcAft>
          <a:spcPct val="0"/>
        </a:spcAft>
        <a:defRPr sz="4400">
          <a:solidFill>
            <a:schemeClr val="tx1"/>
          </a:solidFill>
          <a:latin typeface="Arial" charset="0"/>
          <a:cs typeface="Cordia New" pitchFamily="34" charset="-34"/>
        </a:defRPr>
      </a:lvl8pPr>
      <a:lvl9pPr marL="1823027" algn="ctr" rtl="0" fontAlgn="base">
        <a:spcBef>
          <a:spcPct val="0"/>
        </a:spcBef>
        <a:spcAft>
          <a:spcPct val="0"/>
        </a:spcAft>
        <a:defRPr sz="4400">
          <a:solidFill>
            <a:schemeClr val="tx1"/>
          </a:solidFill>
          <a:latin typeface="Arial" charset="0"/>
          <a:cs typeface="Cordia New" pitchFamily="34" charset="-34"/>
        </a:defRPr>
      </a:lvl9pPr>
    </p:titleStyle>
    <p:bodyStyle>
      <a:lvl1pPr marL="341821" indent="-341821"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618" indent="-284839"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9407" indent="-227891"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5148" indent="-227891"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0917" indent="-227891"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6697" indent="-227891" algn="l" defTabSz="911525"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461" indent="-227891" algn="l" defTabSz="911525"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8193" indent="-227891" algn="l" defTabSz="911525"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3942" indent="-227891" algn="l" defTabSz="911525"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525" rtl="0" eaLnBrk="1" latinLnBrk="0" hangingPunct="1">
        <a:defRPr sz="2800" kern="1200">
          <a:solidFill>
            <a:schemeClr val="tx1"/>
          </a:solidFill>
          <a:latin typeface="+mn-lt"/>
          <a:ea typeface="+mn-ea"/>
          <a:cs typeface="+mn-cs"/>
        </a:defRPr>
      </a:lvl1pPr>
      <a:lvl2pPr marL="455766" algn="l" defTabSz="911525" rtl="0" eaLnBrk="1" latinLnBrk="0" hangingPunct="1">
        <a:defRPr sz="2800" kern="1200">
          <a:solidFill>
            <a:schemeClr val="tx1"/>
          </a:solidFill>
          <a:latin typeface="+mn-lt"/>
          <a:ea typeface="+mn-ea"/>
          <a:cs typeface="+mn-cs"/>
        </a:defRPr>
      </a:lvl2pPr>
      <a:lvl3pPr marL="911525" algn="l" defTabSz="911525" rtl="0" eaLnBrk="1" latinLnBrk="0" hangingPunct="1">
        <a:defRPr sz="2800" kern="1200">
          <a:solidFill>
            <a:schemeClr val="tx1"/>
          </a:solidFill>
          <a:latin typeface="+mn-lt"/>
          <a:ea typeface="+mn-ea"/>
          <a:cs typeface="+mn-cs"/>
        </a:defRPr>
      </a:lvl3pPr>
      <a:lvl4pPr marL="1367289" algn="l" defTabSz="911525" rtl="0" eaLnBrk="1" latinLnBrk="0" hangingPunct="1">
        <a:defRPr sz="2800" kern="1200">
          <a:solidFill>
            <a:schemeClr val="tx1"/>
          </a:solidFill>
          <a:latin typeface="+mn-lt"/>
          <a:ea typeface="+mn-ea"/>
          <a:cs typeface="+mn-cs"/>
        </a:defRPr>
      </a:lvl4pPr>
      <a:lvl5pPr marL="1823027" algn="l" defTabSz="911525" rtl="0" eaLnBrk="1" latinLnBrk="0" hangingPunct="1">
        <a:defRPr sz="2800" kern="1200">
          <a:solidFill>
            <a:schemeClr val="tx1"/>
          </a:solidFill>
          <a:latin typeface="+mn-lt"/>
          <a:ea typeface="+mn-ea"/>
          <a:cs typeface="+mn-cs"/>
        </a:defRPr>
      </a:lvl5pPr>
      <a:lvl6pPr marL="2278806" algn="l" defTabSz="911525" rtl="0" eaLnBrk="1" latinLnBrk="0" hangingPunct="1">
        <a:defRPr sz="2800" kern="1200">
          <a:solidFill>
            <a:schemeClr val="tx1"/>
          </a:solidFill>
          <a:latin typeface="+mn-lt"/>
          <a:ea typeface="+mn-ea"/>
          <a:cs typeface="+mn-cs"/>
        </a:defRPr>
      </a:lvl6pPr>
      <a:lvl7pPr marL="2734579" algn="l" defTabSz="911525" rtl="0" eaLnBrk="1" latinLnBrk="0" hangingPunct="1">
        <a:defRPr sz="2800" kern="1200">
          <a:solidFill>
            <a:schemeClr val="tx1"/>
          </a:solidFill>
          <a:latin typeface="+mn-lt"/>
          <a:ea typeface="+mn-ea"/>
          <a:cs typeface="+mn-cs"/>
        </a:defRPr>
      </a:lvl7pPr>
      <a:lvl8pPr marL="3190325" algn="l" defTabSz="911525" rtl="0" eaLnBrk="1" latinLnBrk="0" hangingPunct="1">
        <a:defRPr sz="2800" kern="1200">
          <a:solidFill>
            <a:schemeClr val="tx1"/>
          </a:solidFill>
          <a:latin typeface="+mn-lt"/>
          <a:ea typeface="+mn-ea"/>
          <a:cs typeface="+mn-cs"/>
        </a:defRPr>
      </a:lvl8pPr>
      <a:lvl9pPr marL="3646061" algn="l" defTabSz="911525" rtl="0" eaLnBrk="1" latinLnBrk="0" hangingPunct="1">
        <a:defRPr sz="2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62"/>
            <a:ext cx="723900" cy="365125"/>
          </a:xfrm>
          <a:prstGeom prst="rect">
            <a:avLst/>
          </a:prstGeom>
        </p:spPr>
        <p:txBody>
          <a:bodyPr vert="horz" wrap="square" lIns="91154" tIns="45583" rIns="91154" bIns="45583"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73" tIns="49647" rIns="99273" bIns="49647"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83"/>
            <a:ext cx="4341284" cy="654261"/>
          </a:xfrm>
          <a:prstGeom prst="rect">
            <a:avLst/>
          </a:prstGeom>
          <a:noFill/>
          <a:ln>
            <a:noFill/>
          </a:ln>
        </p:spPr>
        <p:txBody>
          <a:bodyPr lIns="99273" tIns="49647" rIns="99273" bIns="49647">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8100" y="800139"/>
            <a:ext cx="4948767" cy="438818"/>
          </a:xfrm>
          <a:prstGeom prst="rect">
            <a:avLst/>
          </a:prstGeom>
          <a:noFill/>
        </p:spPr>
        <p:txBody>
          <a:bodyPr lIns="99273" tIns="49647" rIns="99273" bIns="49647">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731592"/>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802" algn="ctr" rtl="0" fontAlgn="base">
        <a:spcBef>
          <a:spcPct val="0"/>
        </a:spcBef>
        <a:spcAft>
          <a:spcPct val="0"/>
        </a:spcAft>
        <a:defRPr sz="4400">
          <a:solidFill>
            <a:schemeClr val="tx1"/>
          </a:solidFill>
          <a:latin typeface="Arial" charset="0"/>
          <a:cs typeface="Cordia New" pitchFamily="34" charset="-34"/>
        </a:defRPr>
      </a:lvl6pPr>
      <a:lvl7pPr marL="911598" algn="ctr" rtl="0" fontAlgn="base">
        <a:spcBef>
          <a:spcPct val="0"/>
        </a:spcBef>
        <a:spcAft>
          <a:spcPct val="0"/>
        </a:spcAft>
        <a:defRPr sz="4400">
          <a:solidFill>
            <a:schemeClr val="tx1"/>
          </a:solidFill>
          <a:latin typeface="Arial" charset="0"/>
          <a:cs typeface="Cordia New" pitchFamily="34" charset="-34"/>
        </a:defRPr>
      </a:lvl7pPr>
      <a:lvl8pPr marL="1367398" algn="ctr" rtl="0" fontAlgn="base">
        <a:spcBef>
          <a:spcPct val="0"/>
        </a:spcBef>
        <a:spcAft>
          <a:spcPct val="0"/>
        </a:spcAft>
        <a:defRPr sz="4400">
          <a:solidFill>
            <a:schemeClr val="tx1"/>
          </a:solidFill>
          <a:latin typeface="Arial" charset="0"/>
          <a:cs typeface="Cordia New" pitchFamily="34" charset="-34"/>
        </a:defRPr>
      </a:lvl8pPr>
      <a:lvl9pPr marL="1823173" algn="ctr" rtl="0" fontAlgn="base">
        <a:spcBef>
          <a:spcPct val="0"/>
        </a:spcBef>
        <a:spcAft>
          <a:spcPct val="0"/>
        </a:spcAft>
        <a:defRPr sz="4400">
          <a:solidFill>
            <a:schemeClr val="tx1"/>
          </a:solidFill>
          <a:latin typeface="Arial" charset="0"/>
          <a:cs typeface="Cordia New" pitchFamily="34" charset="-34"/>
        </a:defRPr>
      </a:lvl9pPr>
    </p:titleStyle>
    <p:bodyStyle>
      <a:lvl1pPr marL="341848" indent="-341848"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677" indent="-284862"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9498" indent="-227909"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5275" indent="-227909"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1081" indent="-227909"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6897"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697"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8466"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4253"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598" rtl="0" eaLnBrk="1" latinLnBrk="0" hangingPunct="1">
        <a:defRPr sz="2800" kern="1200">
          <a:solidFill>
            <a:schemeClr val="tx1"/>
          </a:solidFill>
          <a:latin typeface="+mn-lt"/>
          <a:ea typeface="+mn-ea"/>
          <a:cs typeface="+mn-cs"/>
        </a:defRPr>
      </a:lvl1pPr>
      <a:lvl2pPr marL="455802" algn="l" defTabSz="911598" rtl="0" eaLnBrk="1" latinLnBrk="0" hangingPunct="1">
        <a:defRPr sz="2800" kern="1200">
          <a:solidFill>
            <a:schemeClr val="tx1"/>
          </a:solidFill>
          <a:latin typeface="+mn-lt"/>
          <a:ea typeface="+mn-ea"/>
          <a:cs typeface="+mn-cs"/>
        </a:defRPr>
      </a:lvl2pPr>
      <a:lvl3pPr marL="911598" algn="l" defTabSz="911598" rtl="0" eaLnBrk="1" latinLnBrk="0" hangingPunct="1">
        <a:defRPr sz="2800" kern="1200">
          <a:solidFill>
            <a:schemeClr val="tx1"/>
          </a:solidFill>
          <a:latin typeface="+mn-lt"/>
          <a:ea typeface="+mn-ea"/>
          <a:cs typeface="+mn-cs"/>
        </a:defRPr>
      </a:lvl3pPr>
      <a:lvl4pPr marL="1367398" algn="l" defTabSz="911598" rtl="0" eaLnBrk="1" latinLnBrk="0" hangingPunct="1">
        <a:defRPr sz="2800" kern="1200">
          <a:solidFill>
            <a:schemeClr val="tx1"/>
          </a:solidFill>
          <a:latin typeface="+mn-lt"/>
          <a:ea typeface="+mn-ea"/>
          <a:cs typeface="+mn-cs"/>
        </a:defRPr>
      </a:lvl4pPr>
      <a:lvl5pPr marL="1823173" algn="l" defTabSz="911598" rtl="0" eaLnBrk="1" latinLnBrk="0" hangingPunct="1">
        <a:defRPr sz="2800" kern="1200">
          <a:solidFill>
            <a:schemeClr val="tx1"/>
          </a:solidFill>
          <a:latin typeface="+mn-lt"/>
          <a:ea typeface="+mn-ea"/>
          <a:cs typeface="+mn-cs"/>
        </a:defRPr>
      </a:lvl5pPr>
      <a:lvl6pPr marL="2278988" algn="l" defTabSz="911598" rtl="0" eaLnBrk="1" latinLnBrk="0" hangingPunct="1">
        <a:defRPr sz="2800" kern="1200">
          <a:solidFill>
            <a:schemeClr val="tx1"/>
          </a:solidFill>
          <a:latin typeface="+mn-lt"/>
          <a:ea typeface="+mn-ea"/>
          <a:cs typeface="+mn-cs"/>
        </a:defRPr>
      </a:lvl6pPr>
      <a:lvl7pPr marL="2734797" algn="l" defTabSz="911598" rtl="0" eaLnBrk="1" latinLnBrk="0" hangingPunct="1">
        <a:defRPr sz="2800" kern="1200">
          <a:solidFill>
            <a:schemeClr val="tx1"/>
          </a:solidFill>
          <a:latin typeface="+mn-lt"/>
          <a:ea typeface="+mn-ea"/>
          <a:cs typeface="+mn-cs"/>
        </a:defRPr>
      </a:lvl7pPr>
      <a:lvl8pPr marL="3190579" algn="l" defTabSz="911598" rtl="0" eaLnBrk="1" latinLnBrk="0" hangingPunct="1">
        <a:defRPr sz="2800" kern="1200">
          <a:solidFill>
            <a:schemeClr val="tx1"/>
          </a:solidFill>
          <a:latin typeface="+mn-lt"/>
          <a:ea typeface="+mn-ea"/>
          <a:cs typeface="+mn-cs"/>
        </a:defRPr>
      </a:lvl8pPr>
      <a:lvl9pPr marL="3646352" algn="l" defTabSz="911598" rtl="0" eaLnBrk="1" latinLnBrk="0" hangingPunct="1">
        <a:defRPr sz="2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a:cs typeface="Arial" pitchFamily="34" charset="0"/>
              </a:rPr>
              <a:t>Data Hub for Asia-Pacific</a:t>
            </a:r>
            <a:endParaRPr lang="th-TH" sz="2200" kern="700" dirty="0">
              <a:solidFill>
                <a:prstClr val="white"/>
              </a:solidFill>
              <a:latin typeface="Arial"/>
              <a:cs typeface="Cordia New"/>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6433927"/>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50"/>
            <a:ext cx="723900" cy="365125"/>
          </a:xfrm>
          <a:prstGeom prst="rect">
            <a:avLst/>
          </a:prstGeom>
        </p:spPr>
        <p:txBody>
          <a:bodyPr vert="horz" wrap="square" lIns="91099" tIns="45556" rIns="91099" bIns="45556"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15" tIns="49620" rIns="99215" bIns="49620"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95"/>
            <a:ext cx="4341284" cy="654207"/>
          </a:xfrm>
          <a:prstGeom prst="rect">
            <a:avLst/>
          </a:prstGeom>
          <a:noFill/>
          <a:ln>
            <a:noFill/>
          </a:ln>
        </p:spPr>
        <p:txBody>
          <a:bodyPr lIns="99215" tIns="49620" rIns="99215" bIns="49620">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8100" y="800143"/>
            <a:ext cx="4948767" cy="438763"/>
          </a:xfrm>
          <a:prstGeom prst="rect">
            <a:avLst/>
          </a:prstGeom>
          <a:noFill/>
        </p:spPr>
        <p:txBody>
          <a:bodyPr lIns="99215" tIns="49620" rIns="99215" bIns="49620">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9797616"/>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529" algn="ctr" rtl="0" fontAlgn="base">
        <a:spcBef>
          <a:spcPct val="0"/>
        </a:spcBef>
        <a:spcAft>
          <a:spcPct val="0"/>
        </a:spcAft>
        <a:defRPr sz="4400">
          <a:solidFill>
            <a:schemeClr val="tx1"/>
          </a:solidFill>
          <a:latin typeface="Arial" charset="0"/>
          <a:cs typeface="Cordia New" pitchFamily="34" charset="-34"/>
        </a:defRPr>
      </a:lvl6pPr>
      <a:lvl7pPr marL="911052" algn="ctr" rtl="0" fontAlgn="base">
        <a:spcBef>
          <a:spcPct val="0"/>
        </a:spcBef>
        <a:spcAft>
          <a:spcPct val="0"/>
        </a:spcAft>
        <a:defRPr sz="4400">
          <a:solidFill>
            <a:schemeClr val="tx1"/>
          </a:solidFill>
          <a:latin typeface="Arial" charset="0"/>
          <a:cs typeface="Cordia New" pitchFamily="34" charset="-34"/>
        </a:defRPr>
      </a:lvl7pPr>
      <a:lvl8pPr marL="1366580" algn="ctr" rtl="0" fontAlgn="base">
        <a:spcBef>
          <a:spcPct val="0"/>
        </a:spcBef>
        <a:spcAft>
          <a:spcPct val="0"/>
        </a:spcAft>
        <a:defRPr sz="4400">
          <a:solidFill>
            <a:schemeClr val="tx1"/>
          </a:solidFill>
          <a:latin typeface="Arial" charset="0"/>
          <a:cs typeface="Cordia New" pitchFamily="34" charset="-34"/>
        </a:defRPr>
      </a:lvl8pPr>
      <a:lvl9pPr marL="1822077" algn="ctr" rtl="0" fontAlgn="base">
        <a:spcBef>
          <a:spcPct val="0"/>
        </a:spcBef>
        <a:spcAft>
          <a:spcPct val="0"/>
        </a:spcAft>
        <a:defRPr sz="4400">
          <a:solidFill>
            <a:schemeClr val="tx1"/>
          </a:solidFill>
          <a:latin typeface="Arial" charset="0"/>
          <a:cs typeface="Cordia New" pitchFamily="34" charset="-34"/>
        </a:defRPr>
      </a:lvl9pPr>
    </p:titleStyle>
    <p:bodyStyle>
      <a:lvl1pPr marL="341643" indent="-341643"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234" indent="-284689"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8816" indent="-227774"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4321" indent="-227774"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49850" indent="-227774"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5397" indent="-227774" algn="l" defTabSz="91105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0925" indent="-227774" algn="l" defTabSz="91105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6420" indent="-227774" algn="l" defTabSz="91105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1926" indent="-227774" algn="l" defTabSz="91105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052" rtl="0" eaLnBrk="1" latinLnBrk="0" hangingPunct="1">
        <a:defRPr sz="2800" kern="1200">
          <a:solidFill>
            <a:schemeClr val="tx1"/>
          </a:solidFill>
          <a:latin typeface="+mn-lt"/>
          <a:ea typeface="+mn-ea"/>
          <a:cs typeface="+mn-cs"/>
        </a:defRPr>
      </a:lvl1pPr>
      <a:lvl2pPr marL="455529" algn="l" defTabSz="911052" rtl="0" eaLnBrk="1" latinLnBrk="0" hangingPunct="1">
        <a:defRPr sz="2800" kern="1200">
          <a:solidFill>
            <a:schemeClr val="tx1"/>
          </a:solidFill>
          <a:latin typeface="+mn-lt"/>
          <a:ea typeface="+mn-ea"/>
          <a:cs typeface="+mn-cs"/>
        </a:defRPr>
      </a:lvl2pPr>
      <a:lvl3pPr marL="911052" algn="l" defTabSz="911052" rtl="0" eaLnBrk="1" latinLnBrk="0" hangingPunct="1">
        <a:defRPr sz="2800" kern="1200">
          <a:solidFill>
            <a:schemeClr val="tx1"/>
          </a:solidFill>
          <a:latin typeface="+mn-lt"/>
          <a:ea typeface="+mn-ea"/>
          <a:cs typeface="+mn-cs"/>
        </a:defRPr>
      </a:lvl3pPr>
      <a:lvl4pPr marL="1366580" algn="l" defTabSz="911052" rtl="0" eaLnBrk="1" latinLnBrk="0" hangingPunct="1">
        <a:defRPr sz="2800" kern="1200">
          <a:solidFill>
            <a:schemeClr val="tx1"/>
          </a:solidFill>
          <a:latin typeface="+mn-lt"/>
          <a:ea typeface="+mn-ea"/>
          <a:cs typeface="+mn-cs"/>
        </a:defRPr>
      </a:lvl4pPr>
      <a:lvl5pPr marL="1822077" algn="l" defTabSz="911052" rtl="0" eaLnBrk="1" latinLnBrk="0" hangingPunct="1">
        <a:defRPr sz="2800" kern="1200">
          <a:solidFill>
            <a:schemeClr val="tx1"/>
          </a:solidFill>
          <a:latin typeface="+mn-lt"/>
          <a:ea typeface="+mn-ea"/>
          <a:cs typeface="+mn-cs"/>
        </a:defRPr>
      </a:lvl5pPr>
      <a:lvl6pPr marL="2277623" algn="l" defTabSz="911052" rtl="0" eaLnBrk="1" latinLnBrk="0" hangingPunct="1">
        <a:defRPr sz="2800" kern="1200">
          <a:solidFill>
            <a:schemeClr val="tx1"/>
          </a:solidFill>
          <a:latin typeface="+mn-lt"/>
          <a:ea typeface="+mn-ea"/>
          <a:cs typeface="+mn-cs"/>
        </a:defRPr>
      </a:lvl6pPr>
      <a:lvl7pPr marL="2733161" algn="l" defTabSz="911052" rtl="0" eaLnBrk="1" latinLnBrk="0" hangingPunct="1">
        <a:defRPr sz="2800" kern="1200">
          <a:solidFill>
            <a:schemeClr val="tx1"/>
          </a:solidFill>
          <a:latin typeface="+mn-lt"/>
          <a:ea typeface="+mn-ea"/>
          <a:cs typeface="+mn-cs"/>
        </a:defRPr>
      </a:lvl7pPr>
      <a:lvl8pPr marL="3188670" algn="l" defTabSz="911052" rtl="0" eaLnBrk="1" latinLnBrk="0" hangingPunct="1">
        <a:defRPr sz="2800" kern="1200">
          <a:solidFill>
            <a:schemeClr val="tx1"/>
          </a:solidFill>
          <a:latin typeface="+mn-lt"/>
          <a:ea typeface="+mn-ea"/>
          <a:cs typeface="+mn-cs"/>
        </a:defRPr>
      </a:lvl8pPr>
      <a:lvl9pPr marL="3644170" algn="l" defTabSz="911052"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11.xml"/><Relationship Id="rId6" Type="http://schemas.openxmlformats.org/officeDocument/2006/relationships/slide" Target="slide31.xml"/><Relationship Id="rId5" Type="http://schemas.openxmlformats.org/officeDocument/2006/relationships/slide" Target="slide28.xml"/><Relationship Id="rId4" Type="http://schemas.openxmlformats.org/officeDocument/2006/relationships/slide" Target="slide14.xml"/></Relationships>
</file>

<file path=ppt/slides/_rels/slide2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 Id="rId4" Type="http://schemas.openxmlformats.org/officeDocument/2006/relationships/chart" Target="../charts/chart28.xml"/></Relationships>
</file>

<file path=ppt/slides/_rels/slide3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5.xml"/><Relationship Id="rId1" Type="http://schemas.openxmlformats.org/officeDocument/2006/relationships/tags" Target="../tags/tag1.xml"/><Relationship Id="rId5" Type="http://schemas.openxmlformats.org/officeDocument/2006/relationships/chart" Target="../charts/chart30.xml"/><Relationship Id="rId4" Type="http://schemas.openxmlformats.org/officeDocument/2006/relationships/hyperlink" Target="http://www.aidsdatahub.org/" TargetMode="External"/></Relationships>
</file>

<file path=ppt/slides/_rels/slide3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hyperlink" Target="http://www.aidsdatahub.org/" TargetMode="External"/><Relationship Id="rId1" Type="http://schemas.openxmlformats.org/officeDocument/2006/relationships/slideLayout" Target="../slideLayouts/slideLayout39.xml"/></Relationships>
</file>

<file path=ppt/slides/_rels/slide3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34.xm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hyperlink" Target="http://www.aidsdatahub.org/" TargetMode="External"/><Relationship Id="rId1" Type="http://schemas.openxmlformats.org/officeDocument/2006/relationships/slideLayout" Target="../slideLayouts/slideLayout39.xml"/></Relationships>
</file>

<file path=ppt/slides/_rels/slide4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hyperlink" Target="http://www.aidsdatahub.org/" TargetMode="External"/><Relationship Id="rId1" Type="http://schemas.openxmlformats.org/officeDocument/2006/relationships/slideLayout" Target="../slideLayouts/slideLayout39.xml"/></Relationships>
</file>

<file path=ppt/slides/_rels/slide4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xml"/><Relationship Id="rId1" Type="http://schemas.openxmlformats.org/officeDocument/2006/relationships/slideLayout" Target="../slideLayouts/slideLayout47.xml"/></Relationships>
</file>

<file path=ppt/slides/_rels/slide43.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www.aidsdatahub.org/" TargetMode="Externa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2.xm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3.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bwMode="auto">
          <a:xfrm>
            <a:off x="342902" y="4334851"/>
            <a:ext cx="8115300" cy="1357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46" tIns="45580" rIns="91146" bIns="45580" numCol="1" anchor="t" anchorCtr="0" compatLnSpc="1">
            <a:prstTxWarp prst="textNoShape">
              <a:avLst/>
            </a:prstTxWarp>
          </a:bodyPr>
          <a:lstStyle/>
          <a:p>
            <a:pPr eaLnBrk="1" hangingPunct="1"/>
            <a:r>
              <a:rPr lang="en-US" dirty="0">
                <a:cs typeface="Cordia New" pitchFamily="34" charset="-34"/>
              </a:rPr>
              <a:t>Papua New Guinea</a:t>
            </a:r>
            <a:endParaRPr lang="th-TH" dirty="0"/>
          </a:p>
        </p:txBody>
      </p:sp>
      <p:sp>
        <p:nvSpPr>
          <p:cNvPr id="2" name="TextBox 1">
            <a:extLst>
              <a:ext uri="{FF2B5EF4-FFF2-40B4-BE49-F238E27FC236}">
                <a16:creationId xmlns:a16="http://schemas.microsoft.com/office/drawing/2014/main" id="{410A6757-AB0F-465B-B2EF-DB2F070CBC2F}"/>
              </a:ext>
            </a:extLst>
          </p:cNvPr>
          <p:cNvSpPr txBox="1"/>
          <p:nvPr/>
        </p:nvSpPr>
        <p:spPr>
          <a:xfrm>
            <a:off x="304800" y="6000747"/>
            <a:ext cx="4495800" cy="415222"/>
          </a:xfrm>
          <a:prstGeom prst="rect">
            <a:avLst/>
          </a:prstGeom>
          <a:noFill/>
        </p:spPr>
        <p:txBody>
          <a:bodyPr wrap="square" lIns="91154" tIns="45583" rIns="91154" bIns="45583" rtlCol="0">
            <a:spAutoFit/>
          </a:bodyPr>
          <a:lstStyle/>
          <a:p>
            <a:r>
              <a:rPr lang="en-US" sz="2100" b="1" dirty="0">
                <a:solidFill>
                  <a:schemeClr val="bg1"/>
                </a:solidFill>
              </a:rPr>
              <a:t>Last updated:  March 2024</a:t>
            </a:r>
            <a:endParaRPr lang="en-GB" sz="2100" b="1" dirty="0">
              <a:solidFill>
                <a:schemeClr val="bg1"/>
              </a:solidFill>
            </a:endParaRPr>
          </a:p>
        </p:txBody>
      </p:sp>
    </p:spTree>
    <p:extLst>
      <p:ext uri="{BB962C8B-B14F-4D97-AF65-F5344CB8AC3E}">
        <p14:creationId xmlns:p14="http://schemas.microsoft.com/office/powerpoint/2010/main" val="4136100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7222"/>
            <a:ext cx="9791728" cy="504000"/>
          </a:xfrm>
        </p:spPr>
        <p:txBody>
          <a:bodyPr/>
          <a:lstStyle/>
          <a:p>
            <a:r>
              <a:rPr lang="en-US" dirty="0"/>
              <a:t>HIV prevalence among key populations, Port Moresby, 2009-2016</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10</a:t>
            </a:fld>
            <a:endParaRPr lang="th-TH" dirty="0">
              <a:solidFill>
                <a:prstClr val="black">
                  <a:tint val="75000"/>
                </a:prstClr>
              </a:solidFill>
            </a:endParaRPr>
          </a:p>
        </p:txBody>
      </p:sp>
      <p:sp>
        <p:nvSpPr>
          <p:cNvPr id="5" name="TextBox 1"/>
          <p:cNvSpPr txBox="1"/>
          <p:nvPr/>
        </p:nvSpPr>
        <p:spPr>
          <a:xfrm>
            <a:off x="76200" y="6354000"/>
            <a:ext cx="10896600" cy="504000"/>
          </a:xfrm>
          <a:prstGeom prst="rect">
            <a:avLst/>
          </a:prstGeom>
        </p:spPr>
        <p:txBody>
          <a:bodyPr wrap="square" lIns="91146" tIns="45580" rIns="91146" bIns="4558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2"/>
              </a:rPr>
              <a:t>www.aidsdatahub.org</a:t>
            </a:r>
            <a:r>
              <a:rPr lang="en-US" sz="800" dirty="0">
                <a:latin typeface="Arial" pitchFamily="34" charset="0"/>
                <a:cs typeface="Arial" pitchFamily="34" charset="0"/>
              </a:rPr>
              <a:t>  based on: Save the Children. (2009). </a:t>
            </a:r>
            <a:r>
              <a:rPr lang="en-US" sz="800" dirty="0" err="1">
                <a:latin typeface="Arial" pitchFamily="34" charset="0"/>
                <a:cs typeface="Arial" pitchFamily="34" charset="0"/>
              </a:rPr>
              <a:t>Poro</a:t>
            </a:r>
            <a:r>
              <a:rPr lang="en-US" sz="800" dirty="0">
                <a:latin typeface="Arial" pitchFamily="34" charset="0"/>
                <a:cs typeface="Arial" pitchFamily="34" charset="0"/>
              </a:rPr>
              <a:t> </a:t>
            </a:r>
            <a:r>
              <a:rPr lang="en-US" sz="800" dirty="0" err="1">
                <a:latin typeface="Arial" pitchFamily="34" charset="0"/>
                <a:cs typeface="Arial" pitchFamily="34" charset="0"/>
              </a:rPr>
              <a:t>Sapot</a:t>
            </a:r>
            <a:r>
              <a:rPr lang="en-US" sz="800" dirty="0">
                <a:latin typeface="Arial" pitchFamily="34" charset="0"/>
                <a:cs typeface="Arial" pitchFamily="34" charset="0"/>
              </a:rPr>
              <a:t> </a:t>
            </a:r>
            <a:r>
              <a:rPr lang="en-US" sz="800" dirty="0" err="1">
                <a:latin typeface="Arial" pitchFamily="34" charset="0"/>
                <a:cs typeface="Arial" pitchFamily="34" charset="0"/>
              </a:rPr>
              <a:t>Projecct</a:t>
            </a:r>
            <a:r>
              <a:rPr lang="en-US" sz="800" dirty="0">
                <a:latin typeface="Arial" pitchFamily="34" charset="0"/>
                <a:cs typeface="Arial" pitchFamily="34" charset="0"/>
              </a:rPr>
              <a:t>; IBBS 2010, and Kelly-</a:t>
            </a:r>
            <a:r>
              <a:rPr lang="en-US" sz="800" dirty="0" err="1">
                <a:latin typeface="Arial" pitchFamily="34" charset="0"/>
                <a:cs typeface="Arial" pitchFamily="34" charset="0"/>
              </a:rPr>
              <a:t>Hanku</a:t>
            </a:r>
            <a:r>
              <a:rPr lang="en-US" sz="800" dirty="0">
                <a:latin typeface="Arial" pitchFamily="34" charset="0"/>
                <a:cs typeface="Arial" pitchFamily="34" charset="0"/>
              </a:rPr>
              <a:t>, A et al. (2018). </a:t>
            </a:r>
            <a:r>
              <a:rPr lang="en-US" sz="800" dirty="0" err="1">
                <a:latin typeface="Arial" pitchFamily="34" charset="0"/>
                <a:cs typeface="Arial" pitchFamily="34" charset="0"/>
              </a:rPr>
              <a:t>Kauntim</a:t>
            </a:r>
            <a:r>
              <a:rPr lang="en-US" sz="800" dirty="0">
                <a:latin typeface="Arial" pitchFamily="34" charset="0"/>
                <a:cs typeface="Arial" pitchFamily="34" charset="0"/>
              </a:rPr>
              <a:t> mi </a:t>
            </a:r>
            <a:r>
              <a:rPr lang="en-US" sz="800" dirty="0" err="1">
                <a:latin typeface="Arial" pitchFamily="34" charset="0"/>
                <a:cs typeface="Arial" pitchFamily="34" charset="0"/>
              </a:rPr>
              <a:t>tu</a:t>
            </a:r>
            <a:r>
              <a:rPr lang="en-US" sz="800" dirty="0">
                <a:latin typeface="Arial" pitchFamily="34" charset="0"/>
                <a:cs typeface="Arial" pitchFamily="34" charset="0"/>
              </a:rPr>
              <a:t>: Multi-Site Summary Report from the Key Population Integrated Bio-</a:t>
            </a:r>
            <a:r>
              <a:rPr lang="en-US" sz="800" dirty="0" err="1">
                <a:latin typeface="Arial" pitchFamily="34" charset="0"/>
                <a:cs typeface="Arial" pitchFamily="34" charset="0"/>
              </a:rPr>
              <a:t>Behavioural</a:t>
            </a:r>
            <a:r>
              <a:rPr lang="en-US" sz="800" dirty="0">
                <a:latin typeface="Arial" pitchFamily="34" charset="0"/>
                <a:cs typeface="Arial" pitchFamily="34" charset="0"/>
              </a:rPr>
              <a:t> Survey, PNG. PNG Institute of Medical Research and Kirby Institute, UNSW Sydney: </a:t>
            </a:r>
            <a:r>
              <a:rPr lang="en-US" sz="800" dirty="0" err="1">
                <a:latin typeface="Arial" pitchFamily="34" charset="0"/>
                <a:cs typeface="Arial" pitchFamily="34" charset="0"/>
              </a:rPr>
              <a:t>Goroka</a:t>
            </a:r>
            <a:r>
              <a:rPr lang="en-US" sz="800" dirty="0">
                <a:latin typeface="Arial" pitchFamily="34" charset="0"/>
                <a:cs typeface="Arial" pitchFamily="34" charset="0"/>
              </a:rPr>
              <a:t>, Papua New Guinea</a:t>
            </a:r>
          </a:p>
        </p:txBody>
      </p:sp>
      <p:graphicFrame>
        <p:nvGraphicFramePr>
          <p:cNvPr id="7" name="Chart 6"/>
          <p:cNvGraphicFramePr>
            <a:graphicFrameLocks/>
          </p:cNvGraphicFramePr>
          <p:nvPr/>
        </p:nvGraphicFramePr>
        <p:xfrm>
          <a:off x="2362200" y="2438400"/>
          <a:ext cx="7467600" cy="3429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C1BB05EE-1465-463B-BB68-3E10C79A481E}"/>
              </a:ext>
            </a:extLst>
          </p:cNvPr>
          <p:cNvSpPr txBox="1"/>
          <p:nvPr/>
        </p:nvSpPr>
        <p:spPr>
          <a:xfrm>
            <a:off x="2895639" y="5943637"/>
            <a:ext cx="3193358" cy="276716"/>
          </a:xfrm>
          <a:prstGeom prst="rect">
            <a:avLst/>
          </a:prstGeom>
          <a:noFill/>
        </p:spPr>
        <p:txBody>
          <a:bodyPr wrap="none" lIns="91146" tIns="45580" rIns="91146" bIns="45580" rtlCol="0">
            <a:spAutoFit/>
          </a:bodyPr>
          <a:lstStyle/>
          <a:p>
            <a:r>
              <a:rPr lang="en-US" sz="1200" dirty="0">
                <a:latin typeface="Arial" panose="020B0604020202020204" pitchFamily="34" charset="0"/>
                <a:cs typeface="Arial" panose="020B0604020202020204" pitchFamily="34" charset="0"/>
              </a:rPr>
              <a:t>* Combined sample of MSM and TG in 2016</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2165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prevalence among key populations, 2016</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11</a:t>
            </a:fld>
            <a:endParaRPr lang="th-TH" dirty="0">
              <a:solidFill>
                <a:prstClr val="black">
                  <a:tint val="75000"/>
                </a:prstClr>
              </a:solidFill>
            </a:endParaRPr>
          </a:p>
        </p:txBody>
      </p:sp>
      <p:sp>
        <p:nvSpPr>
          <p:cNvPr id="5" name="TextBox 1"/>
          <p:cNvSpPr txBox="1"/>
          <p:nvPr/>
        </p:nvSpPr>
        <p:spPr>
          <a:xfrm>
            <a:off x="226475" y="6363004"/>
            <a:ext cx="10974925" cy="444090"/>
          </a:xfrm>
          <a:prstGeom prst="rect">
            <a:avLst/>
          </a:prstGeom>
        </p:spPr>
        <p:txBody>
          <a:bodyPr wrap="square" lIns="91146" tIns="45580" rIns="91146" bIns="4558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2"/>
              </a:rPr>
              <a:t>www.aidsdatahub.org</a:t>
            </a:r>
            <a:r>
              <a:rPr lang="en-US" sz="800" dirty="0">
                <a:latin typeface="Arial" pitchFamily="34" charset="0"/>
                <a:cs typeface="Arial" pitchFamily="34" charset="0"/>
              </a:rPr>
              <a:t>  based on: Kelly-</a:t>
            </a:r>
            <a:r>
              <a:rPr lang="en-US" sz="800" dirty="0" err="1">
                <a:latin typeface="Arial" pitchFamily="34" charset="0"/>
                <a:cs typeface="Arial" pitchFamily="34" charset="0"/>
              </a:rPr>
              <a:t>Hanku</a:t>
            </a:r>
            <a:r>
              <a:rPr lang="en-US" sz="800" dirty="0">
                <a:latin typeface="Arial" pitchFamily="34" charset="0"/>
                <a:cs typeface="Arial" pitchFamily="34" charset="0"/>
              </a:rPr>
              <a:t>, A et al. (2018). </a:t>
            </a:r>
            <a:r>
              <a:rPr lang="en-US" sz="800" dirty="0" err="1">
                <a:latin typeface="Arial" pitchFamily="34" charset="0"/>
                <a:cs typeface="Arial" pitchFamily="34" charset="0"/>
              </a:rPr>
              <a:t>Kauntim</a:t>
            </a:r>
            <a:r>
              <a:rPr lang="en-US" sz="800" dirty="0">
                <a:latin typeface="Arial" pitchFamily="34" charset="0"/>
                <a:cs typeface="Arial" pitchFamily="34" charset="0"/>
              </a:rPr>
              <a:t> mi </a:t>
            </a:r>
            <a:r>
              <a:rPr lang="en-US" sz="800" dirty="0" err="1">
                <a:latin typeface="Arial" pitchFamily="34" charset="0"/>
                <a:cs typeface="Arial" pitchFamily="34" charset="0"/>
              </a:rPr>
              <a:t>tu</a:t>
            </a:r>
            <a:r>
              <a:rPr lang="en-US" sz="800" dirty="0">
                <a:latin typeface="Arial" pitchFamily="34" charset="0"/>
                <a:cs typeface="Arial" pitchFamily="34" charset="0"/>
              </a:rPr>
              <a:t>: Multi-Site Summary Report from the Key Population Integrated Bio-</a:t>
            </a:r>
            <a:r>
              <a:rPr lang="en-US" sz="800" dirty="0" err="1">
                <a:latin typeface="Arial" pitchFamily="34" charset="0"/>
                <a:cs typeface="Arial" pitchFamily="34" charset="0"/>
              </a:rPr>
              <a:t>Behavioural</a:t>
            </a:r>
            <a:r>
              <a:rPr lang="en-US" sz="800" dirty="0">
                <a:latin typeface="Arial" pitchFamily="34" charset="0"/>
                <a:cs typeface="Arial" pitchFamily="34" charset="0"/>
              </a:rPr>
              <a:t> Survey, PNG. PNG Institute of Medical Research and Kirby Institute, UNSW Sydney: </a:t>
            </a:r>
            <a:r>
              <a:rPr lang="en-US" sz="800" dirty="0" err="1">
                <a:latin typeface="Arial" pitchFamily="34" charset="0"/>
                <a:cs typeface="Arial" pitchFamily="34" charset="0"/>
              </a:rPr>
              <a:t>Goroka</a:t>
            </a:r>
            <a:r>
              <a:rPr lang="en-US" sz="800" dirty="0">
                <a:latin typeface="Arial" pitchFamily="34" charset="0"/>
                <a:cs typeface="Arial" pitchFamily="34" charset="0"/>
              </a:rPr>
              <a:t>, Papua New Guinea</a:t>
            </a:r>
          </a:p>
        </p:txBody>
      </p:sp>
      <p:graphicFrame>
        <p:nvGraphicFramePr>
          <p:cNvPr id="8" name="Chart 7"/>
          <p:cNvGraphicFramePr>
            <a:graphicFrameLocks/>
          </p:cNvGraphicFramePr>
          <p:nvPr>
            <p:extLst>
              <p:ext uri="{D42A27DB-BD31-4B8C-83A1-F6EECF244321}">
                <p14:modId xmlns:p14="http://schemas.microsoft.com/office/powerpoint/2010/main" val="1645544573"/>
              </p:ext>
            </p:extLst>
          </p:nvPr>
        </p:nvGraphicFramePr>
        <p:xfrm>
          <a:off x="2095500" y="2438400"/>
          <a:ext cx="8001000" cy="3733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963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3" y="1517294"/>
            <a:ext cx="11353801" cy="504000"/>
          </a:xfrm>
        </p:spPr>
        <p:txBody>
          <a:bodyPr/>
          <a:lstStyle/>
          <a:p>
            <a:r>
              <a:rPr lang="en-US" dirty="0"/>
              <a:t>Prevalence of STIs among a mixed survey sample of MSM and TG, 2016</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12</a:t>
            </a:fld>
            <a:endParaRPr lang="th-TH" dirty="0">
              <a:solidFill>
                <a:prstClr val="black">
                  <a:tint val="75000"/>
                </a:prstClr>
              </a:solidFill>
            </a:endParaRPr>
          </a:p>
        </p:txBody>
      </p:sp>
      <p:sp>
        <p:nvSpPr>
          <p:cNvPr id="5" name="TextBox 1"/>
          <p:cNvSpPr txBox="1"/>
          <p:nvPr/>
        </p:nvSpPr>
        <p:spPr>
          <a:xfrm>
            <a:off x="76200" y="6363004"/>
            <a:ext cx="10287000" cy="444090"/>
          </a:xfrm>
          <a:prstGeom prst="rect">
            <a:avLst/>
          </a:prstGeom>
        </p:spPr>
        <p:txBody>
          <a:bodyPr wrap="square" lIns="91146" tIns="45580" rIns="91146" bIns="4558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2"/>
              </a:rPr>
              <a:t>www.aidsdatahub.org</a:t>
            </a:r>
            <a:r>
              <a:rPr lang="en-US" sz="800" dirty="0">
                <a:latin typeface="Arial" pitchFamily="34" charset="0"/>
                <a:cs typeface="Arial" pitchFamily="34" charset="0"/>
              </a:rPr>
              <a:t>  based on: Kelly-</a:t>
            </a:r>
            <a:r>
              <a:rPr lang="en-US" sz="800" dirty="0" err="1">
                <a:latin typeface="Arial" pitchFamily="34" charset="0"/>
                <a:cs typeface="Arial" pitchFamily="34" charset="0"/>
              </a:rPr>
              <a:t>Hanku</a:t>
            </a:r>
            <a:r>
              <a:rPr lang="en-US" sz="800" dirty="0">
                <a:latin typeface="Arial" pitchFamily="34" charset="0"/>
                <a:cs typeface="Arial" pitchFamily="34" charset="0"/>
              </a:rPr>
              <a:t>, A et al. (2018). </a:t>
            </a:r>
            <a:r>
              <a:rPr lang="en-US" sz="800" dirty="0" err="1">
                <a:latin typeface="Arial" pitchFamily="34" charset="0"/>
                <a:cs typeface="Arial" pitchFamily="34" charset="0"/>
              </a:rPr>
              <a:t>Kauntim</a:t>
            </a:r>
            <a:r>
              <a:rPr lang="en-US" sz="800" dirty="0">
                <a:latin typeface="Arial" pitchFamily="34" charset="0"/>
                <a:cs typeface="Arial" pitchFamily="34" charset="0"/>
              </a:rPr>
              <a:t> mi </a:t>
            </a:r>
            <a:r>
              <a:rPr lang="en-US" sz="800" dirty="0" err="1">
                <a:latin typeface="Arial" pitchFamily="34" charset="0"/>
                <a:cs typeface="Arial" pitchFamily="34" charset="0"/>
              </a:rPr>
              <a:t>tu</a:t>
            </a:r>
            <a:r>
              <a:rPr lang="en-US" sz="800" dirty="0">
                <a:latin typeface="Arial" pitchFamily="34" charset="0"/>
                <a:cs typeface="Arial" pitchFamily="34" charset="0"/>
              </a:rPr>
              <a:t>: Multi-Site Summary Report from the Key Population Integrated Bio-</a:t>
            </a:r>
            <a:r>
              <a:rPr lang="en-US" sz="800" dirty="0" err="1">
                <a:latin typeface="Arial" pitchFamily="34" charset="0"/>
                <a:cs typeface="Arial" pitchFamily="34" charset="0"/>
              </a:rPr>
              <a:t>Behavioural</a:t>
            </a:r>
            <a:r>
              <a:rPr lang="en-US" sz="800" dirty="0">
                <a:latin typeface="Arial" pitchFamily="34" charset="0"/>
                <a:cs typeface="Arial" pitchFamily="34" charset="0"/>
              </a:rPr>
              <a:t> Survey, PNG. PNG Institute of Medical Research and Kirby Institute, UNSW Sydney: </a:t>
            </a:r>
            <a:r>
              <a:rPr lang="en-US" sz="800" dirty="0" err="1">
                <a:latin typeface="Arial" pitchFamily="34" charset="0"/>
                <a:cs typeface="Arial" pitchFamily="34" charset="0"/>
              </a:rPr>
              <a:t>Goroka</a:t>
            </a:r>
            <a:r>
              <a:rPr lang="en-US" sz="800" dirty="0">
                <a:latin typeface="Arial" pitchFamily="34" charset="0"/>
                <a:cs typeface="Arial" pitchFamily="34" charset="0"/>
              </a:rPr>
              <a:t>, Papua New Guinea</a:t>
            </a:r>
          </a:p>
        </p:txBody>
      </p:sp>
      <p:graphicFrame>
        <p:nvGraphicFramePr>
          <p:cNvPr id="6" name="Chart 5"/>
          <p:cNvGraphicFramePr>
            <a:graphicFrameLocks/>
          </p:cNvGraphicFramePr>
          <p:nvPr>
            <p:extLst>
              <p:ext uri="{D42A27DB-BD31-4B8C-83A1-F6EECF244321}">
                <p14:modId xmlns:p14="http://schemas.microsoft.com/office/powerpoint/2010/main" val="1597695991"/>
              </p:ext>
            </p:extLst>
          </p:nvPr>
        </p:nvGraphicFramePr>
        <p:xfrm>
          <a:off x="2286000" y="2209800"/>
          <a:ext cx="7696200" cy="415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21338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Prevalence of STIs among FSW, 2016</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13</a:t>
            </a:fld>
            <a:endParaRPr lang="th-TH" dirty="0">
              <a:solidFill>
                <a:prstClr val="black">
                  <a:tint val="75000"/>
                </a:prstClr>
              </a:solidFill>
            </a:endParaRPr>
          </a:p>
        </p:txBody>
      </p:sp>
      <p:sp>
        <p:nvSpPr>
          <p:cNvPr id="5" name="TextBox 1"/>
          <p:cNvSpPr txBox="1"/>
          <p:nvPr/>
        </p:nvSpPr>
        <p:spPr>
          <a:xfrm>
            <a:off x="226475" y="6363004"/>
            <a:ext cx="10974925" cy="444090"/>
          </a:xfrm>
          <a:prstGeom prst="rect">
            <a:avLst/>
          </a:prstGeom>
        </p:spPr>
        <p:txBody>
          <a:bodyPr wrap="square" lIns="91146" tIns="45580" rIns="91146" bIns="4558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2"/>
              </a:rPr>
              <a:t>www.aidsdatahub.org</a:t>
            </a:r>
            <a:r>
              <a:rPr lang="en-US" sz="800" dirty="0">
                <a:latin typeface="Arial" pitchFamily="34" charset="0"/>
                <a:cs typeface="Arial" pitchFamily="34" charset="0"/>
              </a:rPr>
              <a:t>  based on: Kelly-</a:t>
            </a:r>
            <a:r>
              <a:rPr lang="en-US" sz="800" dirty="0" err="1">
                <a:latin typeface="Arial" pitchFamily="34" charset="0"/>
                <a:cs typeface="Arial" pitchFamily="34" charset="0"/>
              </a:rPr>
              <a:t>Hanku</a:t>
            </a:r>
            <a:r>
              <a:rPr lang="en-US" sz="800" dirty="0">
                <a:latin typeface="Arial" pitchFamily="34" charset="0"/>
                <a:cs typeface="Arial" pitchFamily="34" charset="0"/>
              </a:rPr>
              <a:t>, A et al. (2018). </a:t>
            </a:r>
            <a:r>
              <a:rPr lang="en-US" sz="800" dirty="0" err="1">
                <a:latin typeface="Arial" pitchFamily="34" charset="0"/>
                <a:cs typeface="Arial" pitchFamily="34" charset="0"/>
              </a:rPr>
              <a:t>Kauntim</a:t>
            </a:r>
            <a:r>
              <a:rPr lang="en-US" sz="800" dirty="0">
                <a:latin typeface="Arial" pitchFamily="34" charset="0"/>
                <a:cs typeface="Arial" pitchFamily="34" charset="0"/>
              </a:rPr>
              <a:t> mi </a:t>
            </a:r>
            <a:r>
              <a:rPr lang="en-US" sz="800" dirty="0" err="1">
                <a:latin typeface="Arial" pitchFamily="34" charset="0"/>
                <a:cs typeface="Arial" pitchFamily="34" charset="0"/>
              </a:rPr>
              <a:t>tu</a:t>
            </a:r>
            <a:r>
              <a:rPr lang="en-US" sz="800" dirty="0">
                <a:latin typeface="Arial" pitchFamily="34" charset="0"/>
                <a:cs typeface="Arial" pitchFamily="34" charset="0"/>
              </a:rPr>
              <a:t>: Multi-Site Summary Report from the Key Population Integrated Bio-</a:t>
            </a:r>
            <a:r>
              <a:rPr lang="en-US" sz="800" dirty="0" err="1">
                <a:latin typeface="Arial" pitchFamily="34" charset="0"/>
                <a:cs typeface="Arial" pitchFamily="34" charset="0"/>
              </a:rPr>
              <a:t>Behavioural</a:t>
            </a:r>
            <a:r>
              <a:rPr lang="en-US" sz="800" dirty="0">
                <a:latin typeface="Arial" pitchFamily="34" charset="0"/>
                <a:cs typeface="Arial" pitchFamily="34" charset="0"/>
              </a:rPr>
              <a:t> Survey, PNG. PNG Institute of Medical Research and Kirby Institute, UNSW Sydney: </a:t>
            </a:r>
            <a:r>
              <a:rPr lang="en-US" sz="800" dirty="0" err="1">
                <a:latin typeface="Arial" pitchFamily="34" charset="0"/>
                <a:cs typeface="Arial" pitchFamily="34" charset="0"/>
              </a:rPr>
              <a:t>Goroka</a:t>
            </a:r>
            <a:r>
              <a:rPr lang="en-US" sz="800" dirty="0">
                <a:latin typeface="Arial" pitchFamily="34" charset="0"/>
                <a:cs typeface="Arial" pitchFamily="34" charset="0"/>
              </a:rPr>
              <a:t>, Papua New Guinea</a:t>
            </a:r>
          </a:p>
        </p:txBody>
      </p:sp>
      <p:graphicFrame>
        <p:nvGraphicFramePr>
          <p:cNvPr id="7" name="Chart 6"/>
          <p:cNvGraphicFramePr>
            <a:graphicFrameLocks/>
          </p:cNvGraphicFramePr>
          <p:nvPr>
            <p:extLst>
              <p:ext uri="{D42A27DB-BD31-4B8C-83A1-F6EECF244321}">
                <p14:modId xmlns:p14="http://schemas.microsoft.com/office/powerpoint/2010/main" val="1146495925"/>
              </p:ext>
            </p:extLst>
          </p:nvPr>
        </p:nvGraphicFramePr>
        <p:xfrm>
          <a:off x="2019300" y="2057400"/>
          <a:ext cx="8153400" cy="4305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48361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bwMode="auto">
          <a:xfrm>
            <a:off x="304802" y="34290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46" tIns="45580" rIns="91146" bIns="45580" numCol="1" anchor="t" anchorCtr="0" compatLnSpc="1">
            <a:prstTxWarp prst="textNoShape">
              <a:avLst/>
            </a:prstTxWarp>
          </a:bodyPr>
          <a:lstStyle/>
          <a:p>
            <a:pPr eaLnBrk="1" hangingPunct="1"/>
            <a:r>
              <a:rPr lang="en-US" altLang="zh-CN" sz="5400" dirty="0">
                <a:cs typeface="Cordia New" pitchFamily="34" charset="-34"/>
              </a:rPr>
              <a:t>Risk behaviors</a:t>
            </a:r>
            <a:br>
              <a:rPr lang="zh-CN" altLang="en-US" sz="5400" dirty="0">
                <a:cs typeface="Cordia New" pitchFamily="34" charset="-34"/>
              </a:rPr>
            </a:br>
            <a:endParaRPr lang="en-US" dirty="0">
              <a:cs typeface="Cordia New" pitchFamily="34" charset="-34"/>
            </a:endParaRPr>
          </a:p>
        </p:txBody>
      </p:sp>
    </p:spTree>
    <p:extLst>
      <p:ext uri="{BB962C8B-B14F-4D97-AF65-F5344CB8AC3E}">
        <p14:creationId xmlns:p14="http://schemas.microsoft.com/office/powerpoint/2010/main" val="3287205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8600" y="1536100"/>
            <a:ext cx="10515600" cy="504000"/>
          </a:xfrm>
        </p:spPr>
        <p:txBody>
          <a:bodyPr/>
          <a:lstStyle/>
          <a:p>
            <a:r>
              <a:rPr lang="en-US" dirty="0"/>
              <a:t>Proportion of key populations who reported condom use at last sex, Port Moresby, 2009-2016</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15</a:t>
            </a:fld>
            <a:endParaRPr lang="th-TH" dirty="0">
              <a:solidFill>
                <a:prstClr val="black">
                  <a:tint val="75000"/>
                </a:prstClr>
              </a:solidFill>
            </a:endParaRPr>
          </a:p>
        </p:txBody>
      </p:sp>
      <p:sp>
        <p:nvSpPr>
          <p:cNvPr id="6" name="TextBox 1"/>
          <p:cNvSpPr txBox="1"/>
          <p:nvPr/>
        </p:nvSpPr>
        <p:spPr>
          <a:xfrm>
            <a:off x="0" y="6437246"/>
            <a:ext cx="11353800" cy="495299"/>
          </a:xfrm>
          <a:prstGeom prst="rect">
            <a:avLst/>
          </a:prstGeom>
        </p:spPr>
        <p:txBody>
          <a:bodyPr wrap="square" lIns="91146" tIns="45580" rIns="91146" bIns="4558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solidFill>
                  <a:sysClr val="windowText" lastClr="000000"/>
                </a:solidFill>
                <a:latin typeface="Arial" pitchFamily="34" charset="0"/>
                <a:cs typeface="Arial" pitchFamily="34" charset="0"/>
              </a:rPr>
              <a:t>Source: Prepared by </a:t>
            </a:r>
            <a:r>
              <a:rPr lang="en-US" sz="800" dirty="0">
                <a:solidFill>
                  <a:sysClr val="windowText" lastClr="000000"/>
                </a:solidFill>
                <a:latin typeface="Arial" pitchFamily="34" charset="0"/>
                <a:cs typeface="Arial" pitchFamily="34" charset="0"/>
                <a:hlinkClick r:id="rId2"/>
              </a:rPr>
              <a:t>www.aidsdatahub.org</a:t>
            </a:r>
            <a:r>
              <a:rPr lang="en-US" sz="800" dirty="0">
                <a:solidFill>
                  <a:sysClr val="windowText" lastClr="000000"/>
                </a:solidFill>
                <a:latin typeface="Arial" pitchFamily="34" charset="0"/>
                <a:cs typeface="Arial" pitchFamily="34" charset="0"/>
              </a:rPr>
              <a:t> based on 1. National AIDS Council Secretariat PNG and Partners. (2010). UNGASS Country Progress Report: Papua New Guinea; 2. National AIDS Council Secretariat. (2012). Papua New Guinea Global AIDS Response Progress Report, 2012, and 3. Global AIDS Monitoring 2017</a:t>
            </a:r>
          </a:p>
        </p:txBody>
      </p:sp>
      <p:graphicFrame>
        <p:nvGraphicFramePr>
          <p:cNvPr id="7" name="Chart 6"/>
          <p:cNvGraphicFramePr>
            <a:graphicFrameLocks noGrp="1"/>
          </p:cNvGraphicFramePr>
          <p:nvPr>
            <p:extLst>
              <p:ext uri="{D42A27DB-BD31-4B8C-83A1-F6EECF244321}">
                <p14:modId xmlns:p14="http://schemas.microsoft.com/office/powerpoint/2010/main" val="701617108"/>
              </p:ext>
            </p:extLst>
          </p:nvPr>
        </p:nvGraphicFramePr>
        <p:xfrm>
          <a:off x="2031629" y="2362229"/>
          <a:ext cx="8128747" cy="40005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81344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06476"/>
            <a:ext cx="11201400" cy="877840"/>
          </a:xfrm>
        </p:spPr>
        <p:txBody>
          <a:bodyPr anchor="ctr"/>
          <a:lstStyle/>
          <a:p>
            <a:r>
              <a:rPr lang="en-US" dirty="0"/>
              <a:t>Proportion of MSM and TG who reported condom use by partner type, 2016</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16</a:t>
            </a:fld>
            <a:endParaRPr lang="th-TH" dirty="0">
              <a:solidFill>
                <a:prstClr val="black">
                  <a:tint val="75000"/>
                </a:prstClr>
              </a:solidFill>
            </a:endParaRPr>
          </a:p>
        </p:txBody>
      </p:sp>
      <p:sp>
        <p:nvSpPr>
          <p:cNvPr id="5" name="Rectangle 4"/>
          <p:cNvSpPr/>
          <p:nvPr/>
        </p:nvSpPr>
        <p:spPr>
          <a:xfrm>
            <a:off x="152400" y="6465369"/>
            <a:ext cx="10896600" cy="338271"/>
          </a:xfrm>
          <a:prstGeom prst="rect">
            <a:avLst/>
          </a:prstGeom>
        </p:spPr>
        <p:txBody>
          <a:bodyPr wrap="square" lIns="91146" tIns="45580" rIns="91146" bIns="45580">
            <a:spAutoFit/>
          </a:body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2"/>
              </a:rPr>
              <a:t>www.aidsdatahub.org</a:t>
            </a:r>
            <a:r>
              <a:rPr lang="en-US" sz="800" dirty="0">
                <a:latin typeface="Arial" pitchFamily="34" charset="0"/>
                <a:cs typeface="Arial" pitchFamily="34" charset="0"/>
              </a:rPr>
              <a:t> based on Kelly-</a:t>
            </a:r>
            <a:r>
              <a:rPr lang="en-US" sz="800" dirty="0" err="1">
                <a:latin typeface="Arial" pitchFamily="34" charset="0"/>
                <a:cs typeface="Arial" pitchFamily="34" charset="0"/>
              </a:rPr>
              <a:t>Hanku</a:t>
            </a:r>
            <a:r>
              <a:rPr lang="en-US" sz="800" dirty="0">
                <a:latin typeface="Arial" pitchFamily="34" charset="0"/>
                <a:cs typeface="Arial" pitchFamily="34" charset="0"/>
              </a:rPr>
              <a:t>, A et al. (2018). </a:t>
            </a:r>
            <a:r>
              <a:rPr lang="en-US" sz="800" dirty="0" err="1">
                <a:latin typeface="Arial" pitchFamily="34" charset="0"/>
                <a:cs typeface="Arial" pitchFamily="34" charset="0"/>
              </a:rPr>
              <a:t>Kauntim</a:t>
            </a:r>
            <a:r>
              <a:rPr lang="en-US" sz="800" dirty="0">
                <a:latin typeface="Arial" pitchFamily="34" charset="0"/>
                <a:cs typeface="Arial" pitchFamily="34" charset="0"/>
              </a:rPr>
              <a:t> mi </a:t>
            </a:r>
            <a:r>
              <a:rPr lang="en-US" sz="800" dirty="0" err="1">
                <a:latin typeface="Arial" pitchFamily="34" charset="0"/>
                <a:cs typeface="Arial" pitchFamily="34" charset="0"/>
              </a:rPr>
              <a:t>tu</a:t>
            </a:r>
            <a:r>
              <a:rPr lang="en-US" sz="800" dirty="0">
                <a:latin typeface="Arial" pitchFamily="34" charset="0"/>
                <a:cs typeface="Arial" pitchFamily="34" charset="0"/>
              </a:rPr>
              <a:t>: Multi-Site Summary Report from the Key Population Integrated Bio-</a:t>
            </a:r>
            <a:r>
              <a:rPr lang="en-US" sz="800" dirty="0" err="1">
                <a:latin typeface="Arial" pitchFamily="34" charset="0"/>
                <a:cs typeface="Arial" pitchFamily="34" charset="0"/>
              </a:rPr>
              <a:t>Behavioural</a:t>
            </a:r>
            <a:r>
              <a:rPr lang="en-US" sz="800" dirty="0">
                <a:latin typeface="Arial" pitchFamily="34" charset="0"/>
                <a:cs typeface="Arial" pitchFamily="34" charset="0"/>
              </a:rPr>
              <a:t> Survey, PNG. PNG Institute of Medical Research and Kirby Institute, UNSW Sydney: </a:t>
            </a:r>
            <a:r>
              <a:rPr lang="en-US" sz="800" dirty="0" err="1">
                <a:latin typeface="Arial" pitchFamily="34" charset="0"/>
                <a:cs typeface="Arial" pitchFamily="34" charset="0"/>
              </a:rPr>
              <a:t>Goroka</a:t>
            </a:r>
            <a:r>
              <a:rPr lang="en-US" sz="800" dirty="0">
                <a:latin typeface="Arial" pitchFamily="34" charset="0"/>
                <a:cs typeface="Arial" pitchFamily="34" charset="0"/>
              </a:rPr>
              <a:t>, Papua New Guinea.</a:t>
            </a:r>
            <a:endParaRPr lang="en-GB" sz="800" dirty="0">
              <a:latin typeface="Arial" pitchFamily="34" charset="0"/>
              <a:cs typeface="Arial"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7077371"/>
              </p:ext>
            </p:extLst>
          </p:nvPr>
        </p:nvGraphicFramePr>
        <p:xfrm>
          <a:off x="2057400" y="2438400"/>
          <a:ext cx="8077200" cy="3886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27240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3" y="1571615"/>
            <a:ext cx="10972801" cy="714388"/>
          </a:xfrm>
        </p:spPr>
        <p:txBody>
          <a:bodyPr anchor="ctr"/>
          <a:lstStyle/>
          <a:p>
            <a:r>
              <a:rPr lang="en-US" dirty="0"/>
              <a:t>Proportion of FSW who reported condom use at last vaginal sex by partner type, 2016</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17</a:t>
            </a:fld>
            <a:endParaRPr lang="th-TH" dirty="0">
              <a:solidFill>
                <a:prstClr val="black">
                  <a:tint val="75000"/>
                </a:prstClr>
              </a:solidFill>
            </a:endParaRPr>
          </a:p>
        </p:txBody>
      </p:sp>
      <p:sp>
        <p:nvSpPr>
          <p:cNvPr id="5" name="Rectangle 4"/>
          <p:cNvSpPr/>
          <p:nvPr/>
        </p:nvSpPr>
        <p:spPr>
          <a:xfrm>
            <a:off x="0" y="6465369"/>
            <a:ext cx="11201400" cy="338271"/>
          </a:xfrm>
          <a:prstGeom prst="rect">
            <a:avLst/>
          </a:prstGeom>
        </p:spPr>
        <p:txBody>
          <a:bodyPr wrap="square" lIns="91146" tIns="45580" rIns="91146" bIns="45580">
            <a:spAutoFit/>
          </a:body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2"/>
              </a:rPr>
              <a:t>www.aidsdatahub.org</a:t>
            </a:r>
            <a:r>
              <a:rPr lang="en-US" sz="800" dirty="0">
                <a:latin typeface="Arial" pitchFamily="34" charset="0"/>
                <a:cs typeface="Arial" pitchFamily="34" charset="0"/>
              </a:rPr>
              <a:t> based on Kelly-</a:t>
            </a:r>
            <a:r>
              <a:rPr lang="en-US" sz="800" dirty="0" err="1">
                <a:latin typeface="Arial" pitchFamily="34" charset="0"/>
                <a:cs typeface="Arial" pitchFamily="34" charset="0"/>
              </a:rPr>
              <a:t>Hanku</a:t>
            </a:r>
            <a:r>
              <a:rPr lang="en-US" sz="800" dirty="0">
                <a:latin typeface="Arial" pitchFamily="34" charset="0"/>
                <a:cs typeface="Arial" pitchFamily="34" charset="0"/>
              </a:rPr>
              <a:t>, A et al. (2018). </a:t>
            </a:r>
            <a:r>
              <a:rPr lang="en-US" sz="800" dirty="0" err="1">
                <a:latin typeface="Arial" pitchFamily="34" charset="0"/>
                <a:cs typeface="Arial" pitchFamily="34" charset="0"/>
              </a:rPr>
              <a:t>Kauntim</a:t>
            </a:r>
            <a:r>
              <a:rPr lang="en-US" sz="800" dirty="0">
                <a:latin typeface="Arial" pitchFamily="34" charset="0"/>
                <a:cs typeface="Arial" pitchFamily="34" charset="0"/>
              </a:rPr>
              <a:t> mi </a:t>
            </a:r>
            <a:r>
              <a:rPr lang="en-US" sz="800" dirty="0" err="1">
                <a:latin typeface="Arial" pitchFamily="34" charset="0"/>
                <a:cs typeface="Arial" pitchFamily="34" charset="0"/>
              </a:rPr>
              <a:t>tu</a:t>
            </a:r>
            <a:r>
              <a:rPr lang="en-US" sz="800" dirty="0">
                <a:latin typeface="Arial" pitchFamily="34" charset="0"/>
                <a:cs typeface="Arial" pitchFamily="34" charset="0"/>
              </a:rPr>
              <a:t>: Multi-Site Summary Report from the Key Population Integrated Bio-</a:t>
            </a:r>
            <a:r>
              <a:rPr lang="en-US" sz="800" dirty="0" err="1">
                <a:latin typeface="Arial" pitchFamily="34" charset="0"/>
                <a:cs typeface="Arial" pitchFamily="34" charset="0"/>
              </a:rPr>
              <a:t>Behavioural</a:t>
            </a:r>
            <a:r>
              <a:rPr lang="en-US" sz="800" dirty="0">
                <a:latin typeface="Arial" pitchFamily="34" charset="0"/>
                <a:cs typeface="Arial" pitchFamily="34" charset="0"/>
              </a:rPr>
              <a:t> Survey, PNG. PNG Institute of Medical Research and Kirby Institute, UNSW Sydney: </a:t>
            </a:r>
            <a:r>
              <a:rPr lang="en-US" sz="800" dirty="0" err="1">
                <a:latin typeface="Arial" pitchFamily="34" charset="0"/>
                <a:cs typeface="Arial" pitchFamily="34" charset="0"/>
              </a:rPr>
              <a:t>Goroka</a:t>
            </a:r>
            <a:r>
              <a:rPr lang="en-US" sz="800" dirty="0">
                <a:latin typeface="Arial" pitchFamily="34" charset="0"/>
                <a:cs typeface="Arial" pitchFamily="34" charset="0"/>
              </a:rPr>
              <a:t>, Papua New Guinea.</a:t>
            </a:r>
            <a:endParaRPr lang="en-GB" sz="800" dirty="0">
              <a:latin typeface="Arial" pitchFamily="34" charset="0"/>
              <a:cs typeface="Arial"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4142870986"/>
              </p:ext>
            </p:extLst>
          </p:nvPr>
        </p:nvGraphicFramePr>
        <p:xfrm>
          <a:off x="1981200" y="2514600"/>
          <a:ext cx="8229600" cy="3657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9407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71615"/>
            <a:ext cx="11506200" cy="714388"/>
          </a:xfrm>
        </p:spPr>
        <p:txBody>
          <a:bodyPr/>
          <a:lstStyle/>
          <a:p>
            <a:r>
              <a:rPr lang="en-US" dirty="0"/>
              <a:t>Proportion of FSW who reported condom use at last anal sex by partner type, 2016</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18</a:t>
            </a:fld>
            <a:endParaRPr lang="th-TH" dirty="0">
              <a:solidFill>
                <a:prstClr val="black">
                  <a:tint val="75000"/>
                </a:prstClr>
              </a:solidFill>
            </a:endParaRPr>
          </a:p>
        </p:txBody>
      </p:sp>
      <p:sp>
        <p:nvSpPr>
          <p:cNvPr id="5" name="Rectangle 4"/>
          <p:cNvSpPr/>
          <p:nvPr/>
        </p:nvSpPr>
        <p:spPr>
          <a:xfrm>
            <a:off x="76200" y="6465369"/>
            <a:ext cx="11049000" cy="338271"/>
          </a:xfrm>
          <a:prstGeom prst="rect">
            <a:avLst/>
          </a:prstGeom>
        </p:spPr>
        <p:txBody>
          <a:bodyPr wrap="square" lIns="91146" tIns="45580" rIns="91146" bIns="45580">
            <a:spAutoFit/>
          </a:body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2"/>
              </a:rPr>
              <a:t>www.aidsdatahub.org</a:t>
            </a:r>
            <a:r>
              <a:rPr lang="en-US" sz="800" dirty="0">
                <a:latin typeface="Arial" pitchFamily="34" charset="0"/>
                <a:cs typeface="Arial" pitchFamily="34" charset="0"/>
              </a:rPr>
              <a:t> based on Kelly-</a:t>
            </a:r>
            <a:r>
              <a:rPr lang="en-US" sz="800" dirty="0" err="1">
                <a:latin typeface="Arial" pitchFamily="34" charset="0"/>
                <a:cs typeface="Arial" pitchFamily="34" charset="0"/>
              </a:rPr>
              <a:t>Hanku</a:t>
            </a:r>
            <a:r>
              <a:rPr lang="en-US" sz="800" dirty="0">
                <a:latin typeface="Arial" pitchFamily="34" charset="0"/>
                <a:cs typeface="Arial" pitchFamily="34" charset="0"/>
              </a:rPr>
              <a:t>, A et al. (2018). </a:t>
            </a:r>
            <a:r>
              <a:rPr lang="en-US" sz="800" dirty="0" err="1">
                <a:latin typeface="Arial" pitchFamily="34" charset="0"/>
                <a:cs typeface="Arial" pitchFamily="34" charset="0"/>
              </a:rPr>
              <a:t>Kauntim</a:t>
            </a:r>
            <a:r>
              <a:rPr lang="en-US" sz="800" dirty="0">
                <a:latin typeface="Arial" pitchFamily="34" charset="0"/>
                <a:cs typeface="Arial" pitchFamily="34" charset="0"/>
              </a:rPr>
              <a:t> mi </a:t>
            </a:r>
            <a:r>
              <a:rPr lang="en-US" sz="800" dirty="0" err="1">
                <a:latin typeface="Arial" pitchFamily="34" charset="0"/>
                <a:cs typeface="Arial" pitchFamily="34" charset="0"/>
              </a:rPr>
              <a:t>tu</a:t>
            </a:r>
            <a:r>
              <a:rPr lang="en-US" sz="800" dirty="0">
                <a:latin typeface="Arial" pitchFamily="34" charset="0"/>
                <a:cs typeface="Arial" pitchFamily="34" charset="0"/>
              </a:rPr>
              <a:t>: Multi-Site Summary Report from the Key Population Integrated Bio-</a:t>
            </a:r>
            <a:r>
              <a:rPr lang="en-US" sz="800" dirty="0" err="1">
                <a:latin typeface="Arial" pitchFamily="34" charset="0"/>
                <a:cs typeface="Arial" pitchFamily="34" charset="0"/>
              </a:rPr>
              <a:t>Behavioural</a:t>
            </a:r>
            <a:r>
              <a:rPr lang="en-US" sz="800" dirty="0">
                <a:latin typeface="Arial" pitchFamily="34" charset="0"/>
                <a:cs typeface="Arial" pitchFamily="34" charset="0"/>
              </a:rPr>
              <a:t> Survey, PNG. PNG Institute of Medical Research and Kirby Institute, UNSW Sydney: </a:t>
            </a:r>
            <a:r>
              <a:rPr lang="en-US" sz="800" dirty="0" err="1">
                <a:latin typeface="Arial" pitchFamily="34" charset="0"/>
                <a:cs typeface="Arial" pitchFamily="34" charset="0"/>
              </a:rPr>
              <a:t>Goroka</a:t>
            </a:r>
            <a:r>
              <a:rPr lang="en-US" sz="800" dirty="0">
                <a:latin typeface="Arial" pitchFamily="34" charset="0"/>
                <a:cs typeface="Arial" pitchFamily="34" charset="0"/>
              </a:rPr>
              <a:t>, Papua New Guinea.</a:t>
            </a:r>
            <a:endParaRPr lang="en-GB" sz="800" dirty="0">
              <a:latin typeface="Arial" pitchFamily="34" charset="0"/>
              <a:cs typeface="Arial"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1872159271"/>
              </p:ext>
            </p:extLst>
          </p:nvPr>
        </p:nvGraphicFramePr>
        <p:xfrm>
          <a:off x="2286039" y="2514600"/>
          <a:ext cx="7253377" cy="381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50053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3" y="1447800"/>
            <a:ext cx="11277601" cy="714388"/>
          </a:xfrm>
        </p:spPr>
        <p:txBody>
          <a:bodyPr/>
          <a:lstStyle/>
          <a:p>
            <a:r>
              <a:rPr lang="en-US" dirty="0"/>
              <a:t>Proportion of FSW who reported consistent condom use at vaginal sex in the last 6 months by partner type, 2016</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19</a:t>
            </a:fld>
            <a:endParaRPr lang="th-TH" dirty="0">
              <a:solidFill>
                <a:prstClr val="black">
                  <a:tint val="75000"/>
                </a:prstClr>
              </a:solidFill>
            </a:endParaRPr>
          </a:p>
        </p:txBody>
      </p:sp>
      <p:sp>
        <p:nvSpPr>
          <p:cNvPr id="5" name="Rectangle 4"/>
          <p:cNvSpPr/>
          <p:nvPr/>
        </p:nvSpPr>
        <p:spPr>
          <a:xfrm>
            <a:off x="152400" y="6465369"/>
            <a:ext cx="10820400" cy="338271"/>
          </a:xfrm>
          <a:prstGeom prst="rect">
            <a:avLst/>
          </a:prstGeom>
        </p:spPr>
        <p:txBody>
          <a:bodyPr wrap="square" lIns="91146" tIns="45580" rIns="91146" bIns="45580">
            <a:spAutoFit/>
          </a:body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2"/>
              </a:rPr>
              <a:t>www.aidsdatahub.org</a:t>
            </a:r>
            <a:r>
              <a:rPr lang="en-US" sz="800" dirty="0">
                <a:latin typeface="Arial" pitchFamily="34" charset="0"/>
                <a:cs typeface="Arial" pitchFamily="34" charset="0"/>
              </a:rPr>
              <a:t> based on Kelly-</a:t>
            </a:r>
            <a:r>
              <a:rPr lang="en-US" sz="800" dirty="0" err="1">
                <a:latin typeface="Arial" pitchFamily="34" charset="0"/>
                <a:cs typeface="Arial" pitchFamily="34" charset="0"/>
              </a:rPr>
              <a:t>Hanku</a:t>
            </a:r>
            <a:r>
              <a:rPr lang="en-US" sz="800" dirty="0">
                <a:latin typeface="Arial" pitchFamily="34" charset="0"/>
                <a:cs typeface="Arial" pitchFamily="34" charset="0"/>
              </a:rPr>
              <a:t>, A et al. (2018). </a:t>
            </a:r>
            <a:r>
              <a:rPr lang="en-US" sz="800" dirty="0" err="1">
                <a:latin typeface="Arial" pitchFamily="34" charset="0"/>
                <a:cs typeface="Arial" pitchFamily="34" charset="0"/>
              </a:rPr>
              <a:t>Kauntim</a:t>
            </a:r>
            <a:r>
              <a:rPr lang="en-US" sz="800" dirty="0">
                <a:latin typeface="Arial" pitchFamily="34" charset="0"/>
                <a:cs typeface="Arial" pitchFamily="34" charset="0"/>
              </a:rPr>
              <a:t> mi </a:t>
            </a:r>
            <a:r>
              <a:rPr lang="en-US" sz="800" dirty="0" err="1">
                <a:latin typeface="Arial" pitchFamily="34" charset="0"/>
                <a:cs typeface="Arial" pitchFamily="34" charset="0"/>
              </a:rPr>
              <a:t>tu</a:t>
            </a:r>
            <a:r>
              <a:rPr lang="en-US" sz="800" dirty="0">
                <a:latin typeface="Arial" pitchFamily="34" charset="0"/>
                <a:cs typeface="Arial" pitchFamily="34" charset="0"/>
              </a:rPr>
              <a:t>: Multi-Site Summary Report from the Key Population Integrated Bio-</a:t>
            </a:r>
            <a:r>
              <a:rPr lang="en-US" sz="800" dirty="0" err="1">
                <a:latin typeface="Arial" pitchFamily="34" charset="0"/>
                <a:cs typeface="Arial" pitchFamily="34" charset="0"/>
              </a:rPr>
              <a:t>Behavioural</a:t>
            </a:r>
            <a:r>
              <a:rPr lang="en-US" sz="800" dirty="0">
                <a:latin typeface="Arial" pitchFamily="34" charset="0"/>
                <a:cs typeface="Arial" pitchFamily="34" charset="0"/>
              </a:rPr>
              <a:t> Survey, PNG. PNG Institute of Medical Research and Kirby Institute, UNSW Sydney: </a:t>
            </a:r>
            <a:r>
              <a:rPr lang="en-US" sz="800" dirty="0" err="1">
                <a:latin typeface="Arial" pitchFamily="34" charset="0"/>
                <a:cs typeface="Arial" pitchFamily="34" charset="0"/>
              </a:rPr>
              <a:t>Goroka</a:t>
            </a:r>
            <a:r>
              <a:rPr lang="en-US" sz="800" dirty="0">
                <a:latin typeface="Arial" pitchFamily="34" charset="0"/>
                <a:cs typeface="Arial" pitchFamily="34" charset="0"/>
              </a:rPr>
              <a:t>, Papua New Guinea.</a:t>
            </a:r>
            <a:endParaRPr lang="en-GB" sz="800" dirty="0">
              <a:latin typeface="Arial" pitchFamily="34" charset="0"/>
              <a:cs typeface="Arial"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3721759130"/>
              </p:ext>
            </p:extLst>
          </p:nvPr>
        </p:nvGraphicFramePr>
        <p:xfrm>
          <a:off x="1981200" y="2438400"/>
          <a:ext cx="8229600" cy="39195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81439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5"/>
          </p:nvPr>
        </p:nvSpPr>
        <p:spPr/>
        <p:txBody>
          <a:bodyPr/>
          <a:lstStyle/>
          <a:p>
            <a:pPr>
              <a:defRPr/>
            </a:pPr>
            <a:fld id="{2EC39534-D84D-4544-B862-C11464BCC8B6}" type="slidenum">
              <a:rPr lang="th-TH">
                <a:solidFill>
                  <a:prstClr val="black">
                    <a:tint val="75000"/>
                  </a:prstClr>
                </a:solidFill>
              </a:rPr>
              <a:pPr>
                <a:defRPr/>
              </a:pPr>
              <a:t>2</a:t>
            </a:fld>
            <a:endParaRPr lang="th-TH" dirty="0">
              <a:solidFill>
                <a:prstClr val="black">
                  <a:tint val="75000"/>
                </a:prstClr>
              </a:solidFill>
            </a:endParaRPr>
          </a:p>
        </p:txBody>
      </p:sp>
      <p:sp>
        <p:nvSpPr>
          <p:cNvPr id="23555" name="Subtitle 4"/>
          <p:cNvSpPr>
            <a:spLocks noGrp="1"/>
          </p:cNvSpPr>
          <p:nvPr>
            <p:ph type="subTitle" idx="1"/>
          </p:nvPr>
        </p:nvSpPr>
        <p:spPr bwMode="auto">
          <a:xfrm>
            <a:off x="527049" y="2343153"/>
            <a:ext cx="8077200" cy="3448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46" tIns="45580" rIns="91146" bIns="45580" numCol="1" anchor="t" anchorCtr="0" compatLnSpc="1">
            <a:prstTxWarp prst="textNoShape">
              <a:avLst/>
            </a:prstTxWarp>
            <a:normAutofit/>
          </a:bodyPr>
          <a:lstStyle/>
          <a:p>
            <a:pPr fontAlgn="base">
              <a:spcAft>
                <a:spcPct val="0"/>
              </a:spcAft>
            </a:pPr>
            <a:r>
              <a:rPr lang="en-US" dirty="0">
                <a:cs typeface="Cordia New" pitchFamily="34" charset="-34"/>
                <a:hlinkClick r:id="rId2" action="ppaction://hlinksldjump"/>
              </a:rPr>
              <a:t>Basic socio-demographic indicators</a:t>
            </a:r>
            <a:endParaRPr lang="en-US" dirty="0">
              <a:cs typeface="Cordia New" pitchFamily="34" charset="-34"/>
            </a:endParaRPr>
          </a:p>
          <a:p>
            <a:pPr fontAlgn="base">
              <a:spcAft>
                <a:spcPct val="0"/>
              </a:spcAft>
            </a:pPr>
            <a:r>
              <a:rPr lang="en-US" dirty="0">
                <a:cs typeface="Cordia New" pitchFamily="34" charset="-34"/>
                <a:hlinkClick r:id="rId3" action="ppaction://hlinksldjump"/>
              </a:rPr>
              <a:t>HIV prevalence and epidemiology </a:t>
            </a:r>
            <a:endParaRPr lang="en-US" dirty="0">
              <a:cs typeface="Cordia New" pitchFamily="34" charset="-34"/>
            </a:endParaRPr>
          </a:p>
          <a:p>
            <a:pPr fontAlgn="base">
              <a:spcAft>
                <a:spcPct val="0"/>
              </a:spcAft>
            </a:pPr>
            <a:r>
              <a:rPr lang="en-US" dirty="0">
                <a:cs typeface="Cordia New" pitchFamily="34" charset="-34"/>
                <a:hlinkClick r:id="rId4" action="ppaction://hlinksldjump"/>
              </a:rPr>
              <a:t>Risk behaviors </a:t>
            </a:r>
            <a:endParaRPr lang="en-US" dirty="0">
              <a:cs typeface="Cordia New" pitchFamily="34" charset="-34"/>
            </a:endParaRPr>
          </a:p>
          <a:p>
            <a:pPr fontAlgn="base">
              <a:spcAft>
                <a:spcPct val="0"/>
              </a:spcAft>
            </a:pPr>
            <a:r>
              <a:rPr lang="en-US" dirty="0">
                <a:cs typeface="Cordia New" pitchFamily="34" charset="-34"/>
                <a:hlinkClick r:id="rId5" action="ppaction://hlinksldjump"/>
              </a:rPr>
              <a:t>Vulnerability and HIV knowledge </a:t>
            </a:r>
            <a:endParaRPr lang="en-US" dirty="0">
              <a:cs typeface="Cordia New" pitchFamily="34" charset="-34"/>
            </a:endParaRPr>
          </a:p>
          <a:p>
            <a:pPr fontAlgn="base">
              <a:spcAft>
                <a:spcPct val="0"/>
              </a:spcAft>
            </a:pPr>
            <a:r>
              <a:rPr lang="en-US" dirty="0">
                <a:cs typeface="Cordia New" pitchFamily="34" charset="-34"/>
                <a:hlinkClick r:id="rId6" action="ppaction://hlinksldjump"/>
              </a:rPr>
              <a:t>HIV expenditure </a:t>
            </a:r>
            <a:endParaRPr lang="en-US" dirty="0">
              <a:cs typeface="Cordia New" pitchFamily="34" charset="-34"/>
            </a:endParaRPr>
          </a:p>
          <a:p>
            <a:pPr fontAlgn="base">
              <a:spcAft>
                <a:spcPct val="0"/>
              </a:spcAft>
            </a:pPr>
            <a:r>
              <a:rPr lang="en-US" dirty="0">
                <a:cs typeface="Cordia New" pitchFamily="34" charset="-34"/>
                <a:hlinkClick r:id="rId7" action="ppaction://hlinksldjump"/>
              </a:rPr>
              <a:t>National response </a:t>
            </a:r>
            <a:endParaRPr lang="th-TH" dirty="0"/>
          </a:p>
        </p:txBody>
      </p:sp>
      <p:sp>
        <p:nvSpPr>
          <p:cNvPr id="23556" name="Title 3"/>
          <p:cNvSpPr>
            <a:spLocks noGrp="1"/>
          </p:cNvSpPr>
          <p:nvPr>
            <p:ph type="title"/>
          </p:nvPr>
        </p:nvSpPr>
        <p:spPr bwMode="auto">
          <a:xfrm>
            <a:off x="228600" y="1638304"/>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46" tIns="45580" rIns="91146" bIns="45580" numCol="1" anchor="t" anchorCtr="0" compatLnSpc="1">
            <a:prstTxWarp prst="textNoShape">
              <a:avLst/>
            </a:prstTxWarp>
            <a:noAutofit/>
          </a:bodyPr>
          <a:lstStyle/>
          <a:p>
            <a:pPr eaLnBrk="1" hangingPunct="1"/>
            <a:r>
              <a:rPr lang="en-US" dirty="0">
                <a:cs typeface="Cordia New" pitchFamily="34" charset="-34"/>
              </a:rPr>
              <a:t>CONTENT</a:t>
            </a:r>
            <a:endParaRPr lang="th-TH" dirty="0"/>
          </a:p>
        </p:txBody>
      </p:sp>
    </p:spTree>
    <p:extLst>
      <p:ext uri="{BB962C8B-B14F-4D97-AF65-F5344CB8AC3E}">
        <p14:creationId xmlns:p14="http://schemas.microsoft.com/office/powerpoint/2010/main" val="1165104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72677"/>
            <a:ext cx="8402672" cy="714388"/>
          </a:xfrm>
        </p:spPr>
        <p:txBody>
          <a:bodyPr/>
          <a:lstStyle/>
          <a:p>
            <a:r>
              <a:rPr lang="en-US" dirty="0"/>
              <a:t>Number of clients in the last 6 months among FSW, 2016</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20</a:t>
            </a:fld>
            <a:endParaRPr lang="th-TH" dirty="0">
              <a:solidFill>
                <a:prstClr val="black">
                  <a:tint val="75000"/>
                </a:prstClr>
              </a:solidFill>
            </a:endParaRPr>
          </a:p>
        </p:txBody>
      </p:sp>
      <p:sp>
        <p:nvSpPr>
          <p:cNvPr id="5" name="Rectangle 4"/>
          <p:cNvSpPr/>
          <p:nvPr/>
        </p:nvSpPr>
        <p:spPr>
          <a:xfrm>
            <a:off x="152400" y="6465369"/>
            <a:ext cx="10591800" cy="338271"/>
          </a:xfrm>
          <a:prstGeom prst="rect">
            <a:avLst/>
          </a:prstGeom>
        </p:spPr>
        <p:txBody>
          <a:bodyPr wrap="square" lIns="91146" tIns="45580" rIns="91146" bIns="45580">
            <a:spAutoFit/>
          </a:body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2"/>
              </a:rPr>
              <a:t>www.aidsdatahub.org</a:t>
            </a:r>
            <a:r>
              <a:rPr lang="en-US" sz="800" dirty="0">
                <a:latin typeface="Arial" pitchFamily="34" charset="0"/>
                <a:cs typeface="Arial" pitchFamily="34" charset="0"/>
              </a:rPr>
              <a:t> based on Kelly-</a:t>
            </a:r>
            <a:r>
              <a:rPr lang="en-US" sz="800" dirty="0" err="1">
                <a:latin typeface="Arial" pitchFamily="34" charset="0"/>
                <a:cs typeface="Arial" pitchFamily="34" charset="0"/>
              </a:rPr>
              <a:t>Hanku</a:t>
            </a:r>
            <a:r>
              <a:rPr lang="en-US" sz="800" dirty="0">
                <a:latin typeface="Arial" pitchFamily="34" charset="0"/>
                <a:cs typeface="Arial" pitchFamily="34" charset="0"/>
              </a:rPr>
              <a:t>, A et al. (2018). </a:t>
            </a:r>
            <a:r>
              <a:rPr lang="en-US" sz="800" dirty="0" err="1">
                <a:latin typeface="Arial" pitchFamily="34" charset="0"/>
                <a:cs typeface="Arial" pitchFamily="34" charset="0"/>
              </a:rPr>
              <a:t>Kauntim</a:t>
            </a:r>
            <a:r>
              <a:rPr lang="en-US" sz="800" dirty="0">
                <a:latin typeface="Arial" pitchFamily="34" charset="0"/>
                <a:cs typeface="Arial" pitchFamily="34" charset="0"/>
              </a:rPr>
              <a:t> mi </a:t>
            </a:r>
            <a:r>
              <a:rPr lang="en-US" sz="800" dirty="0" err="1">
                <a:latin typeface="Arial" pitchFamily="34" charset="0"/>
                <a:cs typeface="Arial" pitchFamily="34" charset="0"/>
              </a:rPr>
              <a:t>tu</a:t>
            </a:r>
            <a:r>
              <a:rPr lang="en-US" sz="800" dirty="0">
                <a:latin typeface="Arial" pitchFamily="34" charset="0"/>
                <a:cs typeface="Arial" pitchFamily="34" charset="0"/>
              </a:rPr>
              <a:t>: Multi-Site Summary Report from the Key Population Integrated Bio-</a:t>
            </a:r>
            <a:r>
              <a:rPr lang="en-US" sz="800" dirty="0" err="1">
                <a:latin typeface="Arial" pitchFamily="34" charset="0"/>
                <a:cs typeface="Arial" pitchFamily="34" charset="0"/>
              </a:rPr>
              <a:t>Behavioural</a:t>
            </a:r>
            <a:r>
              <a:rPr lang="en-US" sz="800" dirty="0">
                <a:latin typeface="Arial" pitchFamily="34" charset="0"/>
                <a:cs typeface="Arial" pitchFamily="34" charset="0"/>
              </a:rPr>
              <a:t> Survey, PNG. PNG Institute of Medical Research and Kirby Institute, UNSW Sydney: </a:t>
            </a:r>
            <a:r>
              <a:rPr lang="en-US" sz="800" dirty="0" err="1">
                <a:latin typeface="Arial" pitchFamily="34" charset="0"/>
                <a:cs typeface="Arial" pitchFamily="34" charset="0"/>
              </a:rPr>
              <a:t>Goroka</a:t>
            </a:r>
            <a:r>
              <a:rPr lang="en-US" sz="800" dirty="0">
                <a:latin typeface="Arial" pitchFamily="34" charset="0"/>
                <a:cs typeface="Arial" pitchFamily="34" charset="0"/>
              </a:rPr>
              <a:t>, Papua New Guinea.</a:t>
            </a:r>
            <a:endParaRPr lang="en-GB" sz="800" dirty="0">
              <a:latin typeface="Arial" pitchFamily="34" charset="0"/>
              <a:cs typeface="Arial"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3921823806"/>
              </p:ext>
            </p:extLst>
          </p:nvPr>
        </p:nvGraphicFramePr>
        <p:xfrm>
          <a:off x="2819400" y="2743200"/>
          <a:ext cx="6553200" cy="3505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65529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71615"/>
            <a:ext cx="10972800" cy="714388"/>
          </a:xfrm>
        </p:spPr>
        <p:txBody>
          <a:bodyPr/>
          <a:lstStyle/>
          <a:p>
            <a:r>
              <a:rPr lang="en-US" dirty="0"/>
              <a:t>Number of non-paying regular partners in the last 6 months among FSW, 2016</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21</a:t>
            </a:fld>
            <a:endParaRPr lang="th-TH" dirty="0">
              <a:solidFill>
                <a:prstClr val="black">
                  <a:tint val="75000"/>
                </a:prstClr>
              </a:solidFill>
            </a:endParaRPr>
          </a:p>
        </p:txBody>
      </p:sp>
      <p:sp>
        <p:nvSpPr>
          <p:cNvPr id="5" name="Rectangle 4"/>
          <p:cNvSpPr/>
          <p:nvPr/>
        </p:nvSpPr>
        <p:spPr>
          <a:xfrm>
            <a:off x="0" y="6465369"/>
            <a:ext cx="10972800" cy="338271"/>
          </a:xfrm>
          <a:prstGeom prst="rect">
            <a:avLst/>
          </a:prstGeom>
        </p:spPr>
        <p:txBody>
          <a:bodyPr wrap="square" lIns="91146" tIns="45580" rIns="91146" bIns="45580">
            <a:spAutoFit/>
          </a:body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2"/>
              </a:rPr>
              <a:t>www.aidsdatahub.org</a:t>
            </a:r>
            <a:r>
              <a:rPr lang="en-US" sz="800" dirty="0">
                <a:latin typeface="Arial" pitchFamily="34" charset="0"/>
                <a:cs typeface="Arial" pitchFamily="34" charset="0"/>
              </a:rPr>
              <a:t> based on Kelly-</a:t>
            </a:r>
            <a:r>
              <a:rPr lang="en-US" sz="800" dirty="0" err="1">
                <a:latin typeface="Arial" pitchFamily="34" charset="0"/>
                <a:cs typeface="Arial" pitchFamily="34" charset="0"/>
              </a:rPr>
              <a:t>Hanku</a:t>
            </a:r>
            <a:r>
              <a:rPr lang="en-US" sz="800" dirty="0">
                <a:latin typeface="Arial" pitchFamily="34" charset="0"/>
                <a:cs typeface="Arial" pitchFamily="34" charset="0"/>
              </a:rPr>
              <a:t>, A et al. (2018). </a:t>
            </a:r>
            <a:r>
              <a:rPr lang="en-US" sz="800" dirty="0" err="1">
                <a:latin typeface="Arial" pitchFamily="34" charset="0"/>
                <a:cs typeface="Arial" pitchFamily="34" charset="0"/>
              </a:rPr>
              <a:t>Kauntim</a:t>
            </a:r>
            <a:r>
              <a:rPr lang="en-US" sz="800" dirty="0">
                <a:latin typeface="Arial" pitchFamily="34" charset="0"/>
                <a:cs typeface="Arial" pitchFamily="34" charset="0"/>
              </a:rPr>
              <a:t> mi </a:t>
            </a:r>
            <a:r>
              <a:rPr lang="en-US" sz="800" dirty="0" err="1">
                <a:latin typeface="Arial" pitchFamily="34" charset="0"/>
                <a:cs typeface="Arial" pitchFamily="34" charset="0"/>
              </a:rPr>
              <a:t>tu</a:t>
            </a:r>
            <a:r>
              <a:rPr lang="en-US" sz="800" dirty="0">
                <a:latin typeface="Arial" pitchFamily="34" charset="0"/>
                <a:cs typeface="Arial" pitchFamily="34" charset="0"/>
              </a:rPr>
              <a:t>: Multi-Site Summary Report from the Key Population Integrated Bio-</a:t>
            </a:r>
            <a:r>
              <a:rPr lang="en-US" sz="800" dirty="0" err="1">
                <a:latin typeface="Arial" pitchFamily="34" charset="0"/>
                <a:cs typeface="Arial" pitchFamily="34" charset="0"/>
              </a:rPr>
              <a:t>Behavioural</a:t>
            </a:r>
            <a:r>
              <a:rPr lang="en-US" sz="800" dirty="0">
                <a:latin typeface="Arial" pitchFamily="34" charset="0"/>
                <a:cs typeface="Arial" pitchFamily="34" charset="0"/>
              </a:rPr>
              <a:t> Survey, PNG. PNG Institute of Medical Research and Kirby Institute, UNSW Sydney: </a:t>
            </a:r>
            <a:r>
              <a:rPr lang="en-US" sz="800" dirty="0" err="1">
                <a:latin typeface="Arial" pitchFamily="34" charset="0"/>
                <a:cs typeface="Arial" pitchFamily="34" charset="0"/>
              </a:rPr>
              <a:t>Goroka</a:t>
            </a:r>
            <a:r>
              <a:rPr lang="en-US" sz="800" dirty="0">
                <a:latin typeface="Arial" pitchFamily="34" charset="0"/>
                <a:cs typeface="Arial" pitchFamily="34" charset="0"/>
              </a:rPr>
              <a:t>, Papua New Guinea.</a:t>
            </a:r>
            <a:endParaRPr lang="en-GB" sz="800" dirty="0">
              <a:latin typeface="Arial" pitchFamily="34" charset="0"/>
              <a:cs typeface="Arial" pitchFamily="34" charset="0"/>
            </a:endParaRPr>
          </a:p>
        </p:txBody>
      </p:sp>
      <p:graphicFrame>
        <p:nvGraphicFramePr>
          <p:cNvPr id="8" name="Chart 7"/>
          <p:cNvGraphicFramePr>
            <a:graphicFrameLocks/>
          </p:cNvGraphicFramePr>
          <p:nvPr>
            <p:extLst>
              <p:ext uri="{D42A27DB-BD31-4B8C-83A1-F6EECF244321}">
                <p14:modId xmlns:p14="http://schemas.microsoft.com/office/powerpoint/2010/main" val="2695837833"/>
              </p:ext>
            </p:extLst>
          </p:nvPr>
        </p:nvGraphicFramePr>
        <p:xfrm>
          <a:off x="2286000" y="2819400"/>
          <a:ext cx="7620000" cy="31666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636100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3" y="1571615"/>
            <a:ext cx="11353801" cy="714388"/>
          </a:xfrm>
        </p:spPr>
        <p:txBody>
          <a:bodyPr/>
          <a:lstStyle/>
          <a:p>
            <a:r>
              <a:rPr lang="en-US" dirty="0"/>
              <a:t>Number of lifetime male or transgender partners among a mixed survey sample of MSM and TG, 2016</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22</a:t>
            </a:fld>
            <a:endParaRPr lang="th-TH" dirty="0">
              <a:solidFill>
                <a:prstClr val="black">
                  <a:tint val="75000"/>
                </a:prstClr>
              </a:solidFill>
            </a:endParaRPr>
          </a:p>
        </p:txBody>
      </p:sp>
      <p:sp>
        <p:nvSpPr>
          <p:cNvPr id="5" name="Rectangle 4"/>
          <p:cNvSpPr/>
          <p:nvPr/>
        </p:nvSpPr>
        <p:spPr>
          <a:xfrm>
            <a:off x="228599" y="6465369"/>
            <a:ext cx="11125201" cy="338271"/>
          </a:xfrm>
          <a:prstGeom prst="rect">
            <a:avLst/>
          </a:prstGeom>
        </p:spPr>
        <p:txBody>
          <a:bodyPr wrap="square" lIns="91146" tIns="45580" rIns="91146" bIns="45580">
            <a:spAutoFit/>
          </a:body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2"/>
              </a:rPr>
              <a:t>www.aidsdatahub.org</a:t>
            </a:r>
            <a:r>
              <a:rPr lang="en-US" sz="800" dirty="0">
                <a:latin typeface="Arial" pitchFamily="34" charset="0"/>
                <a:cs typeface="Arial" pitchFamily="34" charset="0"/>
              </a:rPr>
              <a:t> based on Kelly-</a:t>
            </a:r>
            <a:r>
              <a:rPr lang="en-US" sz="800" dirty="0" err="1">
                <a:latin typeface="Arial" pitchFamily="34" charset="0"/>
                <a:cs typeface="Arial" pitchFamily="34" charset="0"/>
              </a:rPr>
              <a:t>Hanku</a:t>
            </a:r>
            <a:r>
              <a:rPr lang="en-US" sz="800" dirty="0">
                <a:latin typeface="Arial" pitchFamily="34" charset="0"/>
                <a:cs typeface="Arial" pitchFamily="34" charset="0"/>
              </a:rPr>
              <a:t>, A et al. (2018). </a:t>
            </a:r>
            <a:r>
              <a:rPr lang="en-US" sz="800" dirty="0" err="1">
                <a:latin typeface="Arial" pitchFamily="34" charset="0"/>
                <a:cs typeface="Arial" pitchFamily="34" charset="0"/>
              </a:rPr>
              <a:t>Kauntim</a:t>
            </a:r>
            <a:r>
              <a:rPr lang="en-US" sz="800" dirty="0">
                <a:latin typeface="Arial" pitchFamily="34" charset="0"/>
                <a:cs typeface="Arial" pitchFamily="34" charset="0"/>
              </a:rPr>
              <a:t> mi </a:t>
            </a:r>
            <a:r>
              <a:rPr lang="en-US" sz="800" dirty="0" err="1">
                <a:latin typeface="Arial" pitchFamily="34" charset="0"/>
                <a:cs typeface="Arial" pitchFamily="34" charset="0"/>
              </a:rPr>
              <a:t>tu</a:t>
            </a:r>
            <a:r>
              <a:rPr lang="en-US" sz="800" dirty="0">
                <a:latin typeface="Arial" pitchFamily="34" charset="0"/>
                <a:cs typeface="Arial" pitchFamily="34" charset="0"/>
              </a:rPr>
              <a:t>: Multi-Site Summary Report from the Key Population Integrated Bio-</a:t>
            </a:r>
            <a:r>
              <a:rPr lang="en-US" sz="800" dirty="0" err="1">
                <a:latin typeface="Arial" pitchFamily="34" charset="0"/>
                <a:cs typeface="Arial" pitchFamily="34" charset="0"/>
              </a:rPr>
              <a:t>Behavioural</a:t>
            </a:r>
            <a:r>
              <a:rPr lang="en-US" sz="800" dirty="0">
                <a:latin typeface="Arial" pitchFamily="34" charset="0"/>
                <a:cs typeface="Arial" pitchFamily="34" charset="0"/>
              </a:rPr>
              <a:t> Survey, PNG. PNG Institute of Medical Research and Kirby Institute, UNSW Sydney: </a:t>
            </a:r>
            <a:r>
              <a:rPr lang="en-US" sz="800" dirty="0" err="1">
                <a:latin typeface="Arial" pitchFamily="34" charset="0"/>
                <a:cs typeface="Arial" pitchFamily="34" charset="0"/>
              </a:rPr>
              <a:t>Goroka</a:t>
            </a:r>
            <a:r>
              <a:rPr lang="en-US" sz="800" dirty="0">
                <a:latin typeface="Arial" pitchFamily="34" charset="0"/>
                <a:cs typeface="Arial" pitchFamily="34" charset="0"/>
              </a:rPr>
              <a:t>, Papua New Guinea.</a:t>
            </a:r>
            <a:endParaRPr lang="en-GB" sz="800" dirty="0">
              <a:latin typeface="Arial" pitchFamily="34" charset="0"/>
              <a:cs typeface="Arial"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2165965224"/>
              </p:ext>
            </p:extLst>
          </p:nvPr>
        </p:nvGraphicFramePr>
        <p:xfrm>
          <a:off x="2407496" y="2743200"/>
          <a:ext cx="7377023" cy="3505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60951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13169"/>
            <a:ext cx="10972800" cy="714388"/>
          </a:xfrm>
        </p:spPr>
        <p:txBody>
          <a:bodyPr/>
          <a:lstStyle/>
          <a:p>
            <a:r>
              <a:rPr lang="en-US" dirty="0"/>
              <a:t>Number of main female partners in the last 6 months among mixed survey sample of MSM and TG who reported sex with a female</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23</a:t>
            </a:fld>
            <a:endParaRPr lang="th-TH" dirty="0">
              <a:solidFill>
                <a:prstClr val="black">
                  <a:tint val="75000"/>
                </a:prstClr>
              </a:solidFill>
            </a:endParaRPr>
          </a:p>
        </p:txBody>
      </p:sp>
      <p:sp>
        <p:nvSpPr>
          <p:cNvPr id="5" name="Rectangle 4"/>
          <p:cNvSpPr/>
          <p:nvPr/>
        </p:nvSpPr>
        <p:spPr>
          <a:xfrm>
            <a:off x="152400" y="6465369"/>
            <a:ext cx="10591800" cy="338271"/>
          </a:xfrm>
          <a:prstGeom prst="rect">
            <a:avLst/>
          </a:prstGeom>
        </p:spPr>
        <p:txBody>
          <a:bodyPr wrap="square" lIns="91146" tIns="45580" rIns="91146" bIns="45580">
            <a:spAutoFit/>
          </a:body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2"/>
              </a:rPr>
              <a:t>www.aidsdatahub.org</a:t>
            </a:r>
            <a:r>
              <a:rPr lang="en-US" sz="800" dirty="0">
                <a:latin typeface="Arial" pitchFamily="34" charset="0"/>
                <a:cs typeface="Arial" pitchFamily="34" charset="0"/>
              </a:rPr>
              <a:t> based on Kelly-</a:t>
            </a:r>
            <a:r>
              <a:rPr lang="en-US" sz="800" dirty="0" err="1">
                <a:latin typeface="Arial" pitchFamily="34" charset="0"/>
                <a:cs typeface="Arial" pitchFamily="34" charset="0"/>
              </a:rPr>
              <a:t>Hanku</a:t>
            </a:r>
            <a:r>
              <a:rPr lang="en-US" sz="800" dirty="0">
                <a:latin typeface="Arial" pitchFamily="34" charset="0"/>
                <a:cs typeface="Arial" pitchFamily="34" charset="0"/>
              </a:rPr>
              <a:t>, A et al. (2018). </a:t>
            </a:r>
            <a:r>
              <a:rPr lang="en-US" sz="800" dirty="0" err="1">
                <a:latin typeface="Arial" pitchFamily="34" charset="0"/>
                <a:cs typeface="Arial" pitchFamily="34" charset="0"/>
              </a:rPr>
              <a:t>Kauntim</a:t>
            </a:r>
            <a:r>
              <a:rPr lang="en-US" sz="800" dirty="0">
                <a:latin typeface="Arial" pitchFamily="34" charset="0"/>
                <a:cs typeface="Arial" pitchFamily="34" charset="0"/>
              </a:rPr>
              <a:t> mi </a:t>
            </a:r>
            <a:r>
              <a:rPr lang="en-US" sz="800" dirty="0" err="1">
                <a:latin typeface="Arial" pitchFamily="34" charset="0"/>
                <a:cs typeface="Arial" pitchFamily="34" charset="0"/>
              </a:rPr>
              <a:t>tu</a:t>
            </a:r>
            <a:r>
              <a:rPr lang="en-US" sz="800" dirty="0">
                <a:latin typeface="Arial" pitchFamily="34" charset="0"/>
                <a:cs typeface="Arial" pitchFamily="34" charset="0"/>
              </a:rPr>
              <a:t>: Multi-Site Summary Report from the Key Population Integrated Bio-</a:t>
            </a:r>
            <a:r>
              <a:rPr lang="en-US" sz="800" dirty="0" err="1">
                <a:latin typeface="Arial" pitchFamily="34" charset="0"/>
                <a:cs typeface="Arial" pitchFamily="34" charset="0"/>
              </a:rPr>
              <a:t>Behavioural</a:t>
            </a:r>
            <a:r>
              <a:rPr lang="en-US" sz="800" dirty="0">
                <a:latin typeface="Arial" pitchFamily="34" charset="0"/>
                <a:cs typeface="Arial" pitchFamily="34" charset="0"/>
              </a:rPr>
              <a:t> Survey, PNG. PNG Institute of Medical Research and Kirby Institute, UNSW Sydney: </a:t>
            </a:r>
            <a:r>
              <a:rPr lang="en-US" sz="800" dirty="0" err="1">
                <a:latin typeface="Arial" pitchFamily="34" charset="0"/>
                <a:cs typeface="Arial" pitchFamily="34" charset="0"/>
              </a:rPr>
              <a:t>Goroka</a:t>
            </a:r>
            <a:r>
              <a:rPr lang="en-US" sz="800" dirty="0">
                <a:latin typeface="Arial" pitchFamily="34" charset="0"/>
                <a:cs typeface="Arial" pitchFamily="34" charset="0"/>
              </a:rPr>
              <a:t>, Papua New Guinea.</a:t>
            </a:r>
            <a:endParaRPr lang="en-GB" sz="800" dirty="0">
              <a:latin typeface="Arial" pitchFamily="34" charset="0"/>
              <a:cs typeface="Arial"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3090514572"/>
              </p:ext>
            </p:extLst>
          </p:nvPr>
        </p:nvGraphicFramePr>
        <p:xfrm>
          <a:off x="2352677" y="2971800"/>
          <a:ext cx="7486651" cy="3352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836944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47800"/>
            <a:ext cx="11430000" cy="926068"/>
          </a:xfrm>
        </p:spPr>
        <p:txBody>
          <a:bodyPr/>
          <a:lstStyle/>
          <a:p>
            <a:r>
              <a:rPr lang="en-US" dirty="0"/>
              <a:t>Age at first sex with a male or TG partner among mixed survey sample of MSM and TG, 2016</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24</a:t>
            </a:fld>
            <a:endParaRPr lang="th-TH" dirty="0">
              <a:solidFill>
                <a:prstClr val="black">
                  <a:tint val="75000"/>
                </a:prstClr>
              </a:solidFill>
            </a:endParaRPr>
          </a:p>
        </p:txBody>
      </p:sp>
      <p:sp>
        <p:nvSpPr>
          <p:cNvPr id="5" name="Rectangle 4"/>
          <p:cNvSpPr/>
          <p:nvPr/>
        </p:nvSpPr>
        <p:spPr>
          <a:xfrm>
            <a:off x="228600" y="6465369"/>
            <a:ext cx="10972800" cy="338271"/>
          </a:xfrm>
          <a:prstGeom prst="rect">
            <a:avLst/>
          </a:prstGeom>
        </p:spPr>
        <p:txBody>
          <a:bodyPr wrap="square" lIns="91146" tIns="45580" rIns="91146" bIns="45580">
            <a:spAutoFit/>
          </a:body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2"/>
              </a:rPr>
              <a:t>www.aidsdatahub.org</a:t>
            </a:r>
            <a:r>
              <a:rPr lang="en-US" sz="800" dirty="0">
                <a:latin typeface="Arial" pitchFamily="34" charset="0"/>
                <a:cs typeface="Arial" pitchFamily="34" charset="0"/>
              </a:rPr>
              <a:t> based on Kelly-</a:t>
            </a:r>
            <a:r>
              <a:rPr lang="en-US" sz="800" dirty="0" err="1">
                <a:latin typeface="Arial" pitchFamily="34" charset="0"/>
                <a:cs typeface="Arial" pitchFamily="34" charset="0"/>
              </a:rPr>
              <a:t>Hanku</a:t>
            </a:r>
            <a:r>
              <a:rPr lang="en-US" sz="800" dirty="0">
                <a:latin typeface="Arial" pitchFamily="34" charset="0"/>
                <a:cs typeface="Arial" pitchFamily="34" charset="0"/>
              </a:rPr>
              <a:t>, A et al. (2018). </a:t>
            </a:r>
            <a:r>
              <a:rPr lang="en-US" sz="800" dirty="0" err="1">
                <a:latin typeface="Arial" pitchFamily="34" charset="0"/>
                <a:cs typeface="Arial" pitchFamily="34" charset="0"/>
              </a:rPr>
              <a:t>Kauntim</a:t>
            </a:r>
            <a:r>
              <a:rPr lang="en-US" sz="800" dirty="0">
                <a:latin typeface="Arial" pitchFamily="34" charset="0"/>
                <a:cs typeface="Arial" pitchFamily="34" charset="0"/>
              </a:rPr>
              <a:t> mi </a:t>
            </a:r>
            <a:r>
              <a:rPr lang="en-US" sz="800" dirty="0" err="1">
                <a:latin typeface="Arial" pitchFamily="34" charset="0"/>
                <a:cs typeface="Arial" pitchFamily="34" charset="0"/>
              </a:rPr>
              <a:t>tu</a:t>
            </a:r>
            <a:r>
              <a:rPr lang="en-US" sz="800" dirty="0">
                <a:latin typeface="Arial" pitchFamily="34" charset="0"/>
                <a:cs typeface="Arial" pitchFamily="34" charset="0"/>
              </a:rPr>
              <a:t>: Multi-Site Summary Report from the Key Population Integrated Bio-</a:t>
            </a:r>
            <a:r>
              <a:rPr lang="en-US" sz="800" dirty="0" err="1">
                <a:latin typeface="Arial" pitchFamily="34" charset="0"/>
                <a:cs typeface="Arial" pitchFamily="34" charset="0"/>
              </a:rPr>
              <a:t>Behavioural</a:t>
            </a:r>
            <a:r>
              <a:rPr lang="en-US" sz="800" dirty="0">
                <a:latin typeface="Arial" pitchFamily="34" charset="0"/>
                <a:cs typeface="Arial" pitchFamily="34" charset="0"/>
              </a:rPr>
              <a:t> Survey, PNG. PNG Institute of Medical Research and Kirby Institute, UNSW Sydney: </a:t>
            </a:r>
            <a:r>
              <a:rPr lang="en-US" sz="800" dirty="0" err="1">
                <a:latin typeface="Arial" pitchFamily="34" charset="0"/>
                <a:cs typeface="Arial" pitchFamily="34" charset="0"/>
              </a:rPr>
              <a:t>Goroka</a:t>
            </a:r>
            <a:r>
              <a:rPr lang="en-US" sz="800" dirty="0">
                <a:latin typeface="Arial" pitchFamily="34" charset="0"/>
                <a:cs typeface="Arial" pitchFamily="34" charset="0"/>
              </a:rPr>
              <a:t>, Papua New Guinea.</a:t>
            </a:r>
            <a:endParaRPr lang="en-GB" sz="800" dirty="0">
              <a:latin typeface="Arial" pitchFamily="34" charset="0"/>
              <a:cs typeface="Arial"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1297700523"/>
              </p:ext>
            </p:extLst>
          </p:nvPr>
        </p:nvGraphicFramePr>
        <p:xfrm>
          <a:off x="2590800" y="2514600"/>
          <a:ext cx="7010400" cy="381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02806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59477"/>
            <a:ext cx="8402672" cy="714388"/>
          </a:xfrm>
        </p:spPr>
        <p:txBody>
          <a:bodyPr/>
          <a:lstStyle/>
          <a:p>
            <a:r>
              <a:rPr lang="en-US" dirty="0"/>
              <a:t>Age of initiation into sex work among sex workers, 2016</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25</a:t>
            </a:fld>
            <a:endParaRPr lang="th-TH" dirty="0">
              <a:solidFill>
                <a:prstClr val="black">
                  <a:tint val="75000"/>
                </a:prstClr>
              </a:solidFill>
            </a:endParaRPr>
          </a:p>
        </p:txBody>
      </p:sp>
      <p:sp>
        <p:nvSpPr>
          <p:cNvPr id="5" name="Rectangle 4"/>
          <p:cNvSpPr/>
          <p:nvPr/>
        </p:nvSpPr>
        <p:spPr>
          <a:xfrm>
            <a:off x="152400" y="6465369"/>
            <a:ext cx="11049000" cy="338271"/>
          </a:xfrm>
          <a:prstGeom prst="rect">
            <a:avLst/>
          </a:prstGeom>
        </p:spPr>
        <p:txBody>
          <a:bodyPr wrap="square" lIns="91146" tIns="45580" rIns="91146" bIns="45580">
            <a:spAutoFit/>
          </a:body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2"/>
              </a:rPr>
              <a:t>www.aidsdatahub.org</a:t>
            </a:r>
            <a:r>
              <a:rPr lang="en-US" sz="800" dirty="0">
                <a:latin typeface="Arial" pitchFamily="34" charset="0"/>
                <a:cs typeface="Arial" pitchFamily="34" charset="0"/>
              </a:rPr>
              <a:t> based on Kelly-</a:t>
            </a:r>
            <a:r>
              <a:rPr lang="en-US" sz="800" dirty="0" err="1">
                <a:latin typeface="Arial" pitchFamily="34" charset="0"/>
                <a:cs typeface="Arial" pitchFamily="34" charset="0"/>
              </a:rPr>
              <a:t>Hanku</a:t>
            </a:r>
            <a:r>
              <a:rPr lang="en-US" sz="800" dirty="0">
                <a:latin typeface="Arial" pitchFamily="34" charset="0"/>
                <a:cs typeface="Arial" pitchFamily="34" charset="0"/>
              </a:rPr>
              <a:t>, A et al. (2018). </a:t>
            </a:r>
            <a:r>
              <a:rPr lang="en-US" sz="800" dirty="0" err="1">
                <a:latin typeface="Arial" pitchFamily="34" charset="0"/>
                <a:cs typeface="Arial" pitchFamily="34" charset="0"/>
              </a:rPr>
              <a:t>Kauntim</a:t>
            </a:r>
            <a:r>
              <a:rPr lang="en-US" sz="800" dirty="0">
                <a:latin typeface="Arial" pitchFamily="34" charset="0"/>
                <a:cs typeface="Arial" pitchFamily="34" charset="0"/>
              </a:rPr>
              <a:t> mi </a:t>
            </a:r>
            <a:r>
              <a:rPr lang="en-US" sz="800" dirty="0" err="1">
                <a:latin typeface="Arial" pitchFamily="34" charset="0"/>
                <a:cs typeface="Arial" pitchFamily="34" charset="0"/>
              </a:rPr>
              <a:t>tu</a:t>
            </a:r>
            <a:r>
              <a:rPr lang="en-US" sz="800" dirty="0">
                <a:latin typeface="Arial" pitchFamily="34" charset="0"/>
                <a:cs typeface="Arial" pitchFamily="34" charset="0"/>
              </a:rPr>
              <a:t>: Multi-Site Summary Report from the Key Population Integrated Bio-</a:t>
            </a:r>
            <a:r>
              <a:rPr lang="en-US" sz="800" dirty="0" err="1">
                <a:latin typeface="Arial" pitchFamily="34" charset="0"/>
                <a:cs typeface="Arial" pitchFamily="34" charset="0"/>
              </a:rPr>
              <a:t>Behavioural</a:t>
            </a:r>
            <a:r>
              <a:rPr lang="en-US" sz="800" dirty="0">
                <a:latin typeface="Arial" pitchFamily="34" charset="0"/>
                <a:cs typeface="Arial" pitchFamily="34" charset="0"/>
              </a:rPr>
              <a:t> Survey, PNG. PNG Institute of Medical Research and Kirby Institute, UNSW Sydney: </a:t>
            </a:r>
            <a:r>
              <a:rPr lang="en-US" sz="800" dirty="0" err="1">
                <a:latin typeface="Arial" pitchFamily="34" charset="0"/>
                <a:cs typeface="Arial" pitchFamily="34" charset="0"/>
              </a:rPr>
              <a:t>Goroka</a:t>
            </a:r>
            <a:r>
              <a:rPr lang="en-US" sz="800" dirty="0">
                <a:latin typeface="Arial" pitchFamily="34" charset="0"/>
                <a:cs typeface="Arial" pitchFamily="34" charset="0"/>
              </a:rPr>
              <a:t>, Papua New Guinea.</a:t>
            </a:r>
            <a:endParaRPr lang="en-GB" sz="800" dirty="0">
              <a:latin typeface="Arial" pitchFamily="34" charset="0"/>
              <a:cs typeface="Arial"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148889941"/>
              </p:ext>
            </p:extLst>
          </p:nvPr>
        </p:nvGraphicFramePr>
        <p:xfrm>
          <a:off x="2247900" y="2209800"/>
          <a:ext cx="7696200" cy="3962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264433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18827"/>
            <a:ext cx="10972800" cy="714388"/>
          </a:xfrm>
        </p:spPr>
        <p:txBody>
          <a:bodyPr/>
          <a:lstStyle/>
          <a:p>
            <a:r>
              <a:rPr lang="en-US" dirty="0"/>
              <a:t>Proportion of surveyed MSM and TG with other risk behaviors, 2016</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26</a:t>
            </a:fld>
            <a:endParaRPr lang="th-TH" dirty="0">
              <a:solidFill>
                <a:prstClr val="black">
                  <a:tint val="75000"/>
                </a:prstClr>
              </a:solidFill>
            </a:endParaRPr>
          </a:p>
        </p:txBody>
      </p:sp>
      <p:sp>
        <p:nvSpPr>
          <p:cNvPr id="5" name="Rectangle 4"/>
          <p:cNvSpPr/>
          <p:nvPr/>
        </p:nvSpPr>
        <p:spPr>
          <a:xfrm>
            <a:off x="304800" y="6465369"/>
            <a:ext cx="10553701" cy="338271"/>
          </a:xfrm>
          <a:prstGeom prst="rect">
            <a:avLst/>
          </a:prstGeom>
        </p:spPr>
        <p:txBody>
          <a:bodyPr wrap="square" lIns="91146" tIns="45580" rIns="91146" bIns="45580">
            <a:spAutoFit/>
          </a:body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2"/>
              </a:rPr>
              <a:t>www.aidsdatahub.org</a:t>
            </a:r>
            <a:r>
              <a:rPr lang="en-US" sz="800" dirty="0">
                <a:latin typeface="Arial" pitchFamily="34" charset="0"/>
                <a:cs typeface="Arial" pitchFamily="34" charset="0"/>
              </a:rPr>
              <a:t> based on Kelly-</a:t>
            </a:r>
            <a:r>
              <a:rPr lang="en-US" sz="800" dirty="0" err="1">
                <a:latin typeface="Arial" pitchFamily="34" charset="0"/>
                <a:cs typeface="Arial" pitchFamily="34" charset="0"/>
              </a:rPr>
              <a:t>Hanku</a:t>
            </a:r>
            <a:r>
              <a:rPr lang="en-US" sz="800" dirty="0">
                <a:latin typeface="Arial" pitchFamily="34" charset="0"/>
                <a:cs typeface="Arial" pitchFamily="34" charset="0"/>
              </a:rPr>
              <a:t>, A et al. (2018). </a:t>
            </a:r>
            <a:r>
              <a:rPr lang="en-US" sz="800" dirty="0" err="1">
                <a:latin typeface="Arial" pitchFamily="34" charset="0"/>
                <a:cs typeface="Arial" pitchFamily="34" charset="0"/>
              </a:rPr>
              <a:t>Kauntim</a:t>
            </a:r>
            <a:r>
              <a:rPr lang="en-US" sz="800" dirty="0">
                <a:latin typeface="Arial" pitchFamily="34" charset="0"/>
                <a:cs typeface="Arial" pitchFamily="34" charset="0"/>
              </a:rPr>
              <a:t> mi </a:t>
            </a:r>
            <a:r>
              <a:rPr lang="en-US" sz="800" dirty="0" err="1">
                <a:latin typeface="Arial" pitchFamily="34" charset="0"/>
                <a:cs typeface="Arial" pitchFamily="34" charset="0"/>
              </a:rPr>
              <a:t>tu</a:t>
            </a:r>
            <a:r>
              <a:rPr lang="en-US" sz="800" dirty="0">
                <a:latin typeface="Arial" pitchFamily="34" charset="0"/>
                <a:cs typeface="Arial" pitchFamily="34" charset="0"/>
              </a:rPr>
              <a:t>: Multi-Site Summary Report from the Key Population Integrated Bio-</a:t>
            </a:r>
            <a:r>
              <a:rPr lang="en-US" sz="800" dirty="0" err="1">
                <a:latin typeface="Arial" pitchFamily="34" charset="0"/>
                <a:cs typeface="Arial" pitchFamily="34" charset="0"/>
              </a:rPr>
              <a:t>Behavioural</a:t>
            </a:r>
            <a:r>
              <a:rPr lang="en-US" sz="800" dirty="0">
                <a:latin typeface="Arial" pitchFamily="34" charset="0"/>
                <a:cs typeface="Arial" pitchFamily="34" charset="0"/>
              </a:rPr>
              <a:t> Survey, PNG. PNG Institute of Medical Research and Kirby Institute, UNSW Sydney: </a:t>
            </a:r>
            <a:r>
              <a:rPr lang="en-US" sz="800" dirty="0" err="1">
                <a:latin typeface="Arial" pitchFamily="34" charset="0"/>
                <a:cs typeface="Arial" pitchFamily="34" charset="0"/>
              </a:rPr>
              <a:t>Goroka</a:t>
            </a:r>
            <a:r>
              <a:rPr lang="en-US" sz="800" dirty="0">
                <a:latin typeface="Arial" pitchFamily="34" charset="0"/>
                <a:cs typeface="Arial" pitchFamily="34" charset="0"/>
              </a:rPr>
              <a:t>, Papua New Guinea.</a:t>
            </a:r>
            <a:endParaRPr lang="en-GB" sz="800" dirty="0">
              <a:latin typeface="Arial" pitchFamily="34" charset="0"/>
              <a:cs typeface="Arial"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1724784590"/>
              </p:ext>
            </p:extLst>
          </p:nvPr>
        </p:nvGraphicFramePr>
        <p:xfrm>
          <a:off x="2507419" y="2362200"/>
          <a:ext cx="7177177" cy="3886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36967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518824"/>
            <a:ext cx="11277601" cy="881062"/>
          </a:xfrm>
        </p:spPr>
        <p:txBody>
          <a:bodyPr/>
          <a:lstStyle/>
          <a:p>
            <a:r>
              <a:rPr lang="en-US" dirty="0"/>
              <a:t>Proportion of key populations who reported being forced to have sex in the last 12 months, 2016</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27</a:t>
            </a:fld>
            <a:endParaRPr lang="th-TH" dirty="0">
              <a:solidFill>
                <a:prstClr val="black">
                  <a:tint val="75000"/>
                </a:prstClr>
              </a:solidFill>
            </a:endParaRPr>
          </a:p>
        </p:txBody>
      </p:sp>
      <p:sp>
        <p:nvSpPr>
          <p:cNvPr id="5" name="Rectangle 4"/>
          <p:cNvSpPr/>
          <p:nvPr/>
        </p:nvSpPr>
        <p:spPr>
          <a:xfrm>
            <a:off x="0" y="6465369"/>
            <a:ext cx="11049000" cy="338271"/>
          </a:xfrm>
          <a:prstGeom prst="rect">
            <a:avLst/>
          </a:prstGeom>
        </p:spPr>
        <p:txBody>
          <a:bodyPr wrap="square" lIns="91146" tIns="45580" rIns="91146" bIns="45580">
            <a:spAutoFit/>
          </a:body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2"/>
              </a:rPr>
              <a:t>www.aidsdatahub.org</a:t>
            </a:r>
            <a:r>
              <a:rPr lang="en-US" sz="800" dirty="0">
                <a:latin typeface="Arial" pitchFamily="34" charset="0"/>
                <a:cs typeface="Arial" pitchFamily="34" charset="0"/>
              </a:rPr>
              <a:t> based on Kelly-</a:t>
            </a:r>
            <a:r>
              <a:rPr lang="en-US" sz="800" dirty="0" err="1">
                <a:latin typeface="Arial" pitchFamily="34" charset="0"/>
                <a:cs typeface="Arial" pitchFamily="34" charset="0"/>
              </a:rPr>
              <a:t>Hanku</a:t>
            </a:r>
            <a:r>
              <a:rPr lang="en-US" sz="800" dirty="0">
                <a:latin typeface="Arial" pitchFamily="34" charset="0"/>
                <a:cs typeface="Arial" pitchFamily="34" charset="0"/>
              </a:rPr>
              <a:t>, A et al. (2018). </a:t>
            </a:r>
            <a:r>
              <a:rPr lang="en-US" sz="800" dirty="0" err="1">
                <a:latin typeface="Arial" pitchFamily="34" charset="0"/>
                <a:cs typeface="Arial" pitchFamily="34" charset="0"/>
              </a:rPr>
              <a:t>Kauntim</a:t>
            </a:r>
            <a:r>
              <a:rPr lang="en-US" sz="800" dirty="0">
                <a:latin typeface="Arial" pitchFamily="34" charset="0"/>
                <a:cs typeface="Arial" pitchFamily="34" charset="0"/>
              </a:rPr>
              <a:t> mi </a:t>
            </a:r>
            <a:r>
              <a:rPr lang="en-US" sz="800" dirty="0" err="1">
                <a:latin typeface="Arial" pitchFamily="34" charset="0"/>
                <a:cs typeface="Arial" pitchFamily="34" charset="0"/>
              </a:rPr>
              <a:t>tu</a:t>
            </a:r>
            <a:r>
              <a:rPr lang="en-US" sz="800" dirty="0">
                <a:latin typeface="Arial" pitchFamily="34" charset="0"/>
                <a:cs typeface="Arial" pitchFamily="34" charset="0"/>
              </a:rPr>
              <a:t>: Multi-Site Summary Report from the Key Population Integrated Bio-</a:t>
            </a:r>
            <a:r>
              <a:rPr lang="en-US" sz="800" dirty="0" err="1">
                <a:latin typeface="Arial" pitchFamily="34" charset="0"/>
                <a:cs typeface="Arial" pitchFamily="34" charset="0"/>
              </a:rPr>
              <a:t>Behavioural</a:t>
            </a:r>
            <a:r>
              <a:rPr lang="en-US" sz="800" dirty="0">
                <a:latin typeface="Arial" pitchFamily="34" charset="0"/>
                <a:cs typeface="Arial" pitchFamily="34" charset="0"/>
              </a:rPr>
              <a:t> Survey, PNG. PNG Institute of Medical Research and Kirby Institute, UNSW Sydney: </a:t>
            </a:r>
            <a:r>
              <a:rPr lang="en-US" sz="800" dirty="0" err="1">
                <a:latin typeface="Arial" pitchFamily="34" charset="0"/>
                <a:cs typeface="Arial" pitchFamily="34" charset="0"/>
              </a:rPr>
              <a:t>Goroka</a:t>
            </a:r>
            <a:r>
              <a:rPr lang="en-US" sz="800" dirty="0">
                <a:latin typeface="Arial" pitchFamily="34" charset="0"/>
                <a:cs typeface="Arial" pitchFamily="34" charset="0"/>
              </a:rPr>
              <a:t>, Papua New Guinea.</a:t>
            </a:r>
            <a:endParaRPr lang="en-GB" sz="800" dirty="0">
              <a:latin typeface="Arial" pitchFamily="34" charset="0"/>
              <a:cs typeface="Arial"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4138865481"/>
              </p:ext>
            </p:extLst>
          </p:nvPr>
        </p:nvGraphicFramePr>
        <p:xfrm>
          <a:off x="2698980" y="2516821"/>
          <a:ext cx="6431711" cy="3657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033449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bwMode="auto">
          <a:xfrm>
            <a:off x="304802" y="33528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46" tIns="45580" rIns="91146" bIns="45580" numCol="1" anchor="t" anchorCtr="0" compatLnSpc="1">
            <a:prstTxWarp prst="textNoShape">
              <a:avLst/>
            </a:prstTxWarp>
          </a:bodyPr>
          <a:lstStyle/>
          <a:p>
            <a:pPr eaLnBrk="1" hangingPunct="1"/>
            <a:r>
              <a:rPr lang="en-US" sz="5400" dirty="0">
                <a:cs typeface="Cordia New" pitchFamily="34" charset="-34"/>
              </a:rPr>
              <a:t>Vulnerability and </a:t>
            </a:r>
            <a:br>
              <a:rPr lang="en-US" sz="5400" dirty="0">
                <a:cs typeface="Cordia New" pitchFamily="34" charset="-34"/>
              </a:rPr>
            </a:br>
            <a:r>
              <a:rPr lang="en-US" sz="5400" dirty="0">
                <a:cs typeface="Cordia New" pitchFamily="34" charset="-34"/>
              </a:rPr>
              <a:t>HIV knowledge</a:t>
            </a:r>
            <a:endParaRPr lang="en-US" dirty="0">
              <a:cs typeface="Cordia New" pitchFamily="34" charset="-34"/>
            </a:endParaRPr>
          </a:p>
        </p:txBody>
      </p:sp>
    </p:spTree>
    <p:extLst>
      <p:ext uri="{BB962C8B-B14F-4D97-AF65-F5344CB8AC3E}">
        <p14:creationId xmlns:p14="http://schemas.microsoft.com/office/powerpoint/2010/main" val="12737216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18824"/>
            <a:ext cx="11734800" cy="914400"/>
          </a:xfrm>
        </p:spPr>
        <p:txBody>
          <a:bodyPr/>
          <a:lstStyle/>
          <a:p>
            <a:r>
              <a:rPr lang="en-US" dirty="0"/>
              <a:t>Proportion of surveyed key populations who have heard about pre and post exposure prophylaxis, 2016</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29</a:t>
            </a:fld>
            <a:endParaRPr lang="th-TH" dirty="0">
              <a:solidFill>
                <a:prstClr val="black">
                  <a:tint val="75000"/>
                </a:prstClr>
              </a:solidFill>
            </a:endParaRPr>
          </a:p>
        </p:txBody>
      </p:sp>
      <p:sp>
        <p:nvSpPr>
          <p:cNvPr id="5" name="Rectangle 4"/>
          <p:cNvSpPr/>
          <p:nvPr/>
        </p:nvSpPr>
        <p:spPr>
          <a:xfrm>
            <a:off x="0" y="6465369"/>
            <a:ext cx="10972800" cy="338271"/>
          </a:xfrm>
          <a:prstGeom prst="rect">
            <a:avLst/>
          </a:prstGeom>
        </p:spPr>
        <p:txBody>
          <a:bodyPr wrap="square" lIns="91146" tIns="45580" rIns="91146" bIns="45580">
            <a:spAutoFit/>
          </a:bodyPr>
          <a:lstStyle/>
          <a:p>
            <a:r>
              <a:rPr lang="en-US" sz="800" dirty="0">
                <a:solidFill>
                  <a:prstClr val="black"/>
                </a:solidFill>
                <a:cs typeface="Arial" pitchFamily="34" charset="0"/>
              </a:rPr>
              <a:t>Source: Prepared by </a:t>
            </a:r>
            <a:r>
              <a:rPr lang="en-US" sz="800" dirty="0">
                <a:solidFill>
                  <a:prstClr val="black"/>
                </a:solidFill>
                <a:cs typeface="Arial" pitchFamily="34" charset="0"/>
                <a:hlinkClick r:id="rId2"/>
              </a:rPr>
              <a:t>www.aidsdatahub.org</a:t>
            </a:r>
            <a:r>
              <a:rPr lang="en-US" sz="800" dirty="0">
                <a:solidFill>
                  <a:prstClr val="black"/>
                </a:solidFill>
                <a:cs typeface="Arial" pitchFamily="34" charset="0"/>
              </a:rPr>
              <a:t> based on Kelly-</a:t>
            </a:r>
            <a:r>
              <a:rPr lang="en-US" sz="800" dirty="0" err="1">
                <a:solidFill>
                  <a:prstClr val="black"/>
                </a:solidFill>
                <a:cs typeface="Arial" pitchFamily="34" charset="0"/>
              </a:rPr>
              <a:t>Hanku</a:t>
            </a:r>
            <a:r>
              <a:rPr lang="en-US" sz="800" dirty="0">
                <a:solidFill>
                  <a:prstClr val="black"/>
                </a:solidFill>
                <a:cs typeface="Arial" pitchFamily="34" charset="0"/>
              </a:rPr>
              <a:t>, A et al. (2018). </a:t>
            </a:r>
            <a:r>
              <a:rPr lang="en-US" sz="800" dirty="0" err="1">
                <a:solidFill>
                  <a:prstClr val="black"/>
                </a:solidFill>
                <a:cs typeface="Arial" pitchFamily="34" charset="0"/>
              </a:rPr>
              <a:t>Kauntim</a:t>
            </a:r>
            <a:r>
              <a:rPr lang="en-US" sz="800" dirty="0">
                <a:solidFill>
                  <a:prstClr val="black"/>
                </a:solidFill>
                <a:cs typeface="Arial" pitchFamily="34" charset="0"/>
              </a:rPr>
              <a:t> mi </a:t>
            </a:r>
            <a:r>
              <a:rPr lang="en-US" sz="800" dirty="0" err="1">
                <a:solidFill>
                  <a:prstClr val="black"/>
                </a:solidFill>
                <a:cs typeface="Arial" pitchFamily="34" charset="0"/>
              </a:rPr>
              <a:t>tu</a:t>
            </a:r>
            <a:r>
              <a:rPr lang="en-US" sz="800" dirty="0">
                <a:solidFill>
                  <a:prstClr val="black"/>
                </a:solidFill>
                <a:cs typeface="Arial" pitchFamily="34" charset="0"/>
              </a:rPr>
              <a:t>: Multi-Site Summary Report from the Key Population Integrated Bio-</a:t>
            </a:r>
            <a:r>
              <a:rPr lang="en-US" sz="800" dirty="0" err="1">
                <a:solidFill>
                  <a:prstClr val="black"/>
                </a:solidFill>
                <a:cs typeface="Arial" pitchFamily="34" charset="0"/>
              </a:rPr>
              <a:t>Behavioural</a:t>
            </a:r>
            <a:r>
              <a:rPr lang="en-US" sz="800" dirty="0">
                <a:solidFill>
                  <a:prstClr val="black"/>
                </a:solidFill>
                <a:cs typeface="Arial" pitchFamily="34" charset="0"/>
              </a:rPr>
              <a:t> Survey, PNG. PNG Institute of Medical Research and Kirby Institute, UNSW Sydney: </a:t>
            </a:r>
            <a:r>
              <a:rPr lang="en-US" sz="800" dirty="0" err="1">
                <a:solidFill>
                  <a:prstClr val="black"/>
                </a:solidFill>
                <a:cs typeface="Arial" pitchFamily="34" charset="0"/>
              </a:rPr>
              <a:t>Goroka</a:t>
            </a:r>
            <a:r>
              <a:rPr lang="en-US" sz="800" dirty="0">
                <a:solidFill>
                  <a:prstClr val="black"/>
                </a:solidFill>
                <a:cs typeface="Arial" pitchFamily="34" charset="0"/>
              </a:rPr>
              <a:t>, Papua New Guinea.</a:t>
            </a:r>
            <a:endParaRPr lang="en-GB" sz="800" dirty="0">
              <a:solidFill>
                <a:prstClr val="black"/>
              </a:solidFill>
              <a:cs typeface="Arial"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963235476"/>
              </p:ext>
            </p:extLst>
          </p:nvPr>
        </p:nvGraphicFramePr>
        <p:xfrm>
          <a:off x="2347032" y="2433224"/>
          <a:ext cx="7391400" cy="3886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66463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3"/>
          <p:cNvSpPr>
            <a:spLocks noGrp="1"/>
          </p:cNvSpPr>
          <p:nvPr>
            <p:ph type="title"/>
          </p:nvPr>
        </p:nvSpPr>
        <p:spPr bwMode="auto">
          <a:xfrm>
            <a:off x="228600" y="1571626"/>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46" tIns="45580" rIns="91146" bIns="45580" numCol="1" anchor="t" anchorCtr="0" compatLnSpc="1">
            <a:prstTxWarp prst="textNoShape">
              <a:avLst/>
            </a:prstTxWarp>
            <a:noAutofit/>
          </a:bodyPr>
          <a:lstStyle/>
          <a:p>
            <a:pPr eaLnBrk="1" hangingPunct="1"/>
            <a:r>
              <a:rPr lang="en-US" dirty="0"/>
              <a:t>BASIC SOCIO-DEMOGRAPHIC INDICATORS</a:t>
            </a:r>
            <a:endParaRPr lang="th-TH" dirty="0"/>
          </a:p>
        </p:txBody>
      </p:sp>
      <p:graphicFrame>
        <p:nvGraphicFramePr>
          <p:cNvPr id="4" name="Group 2"/>
          <p:cNvGraphicFramePr>
            <a:graphicFrameLocks noGrp="1"/>
          </p:cNvGraphicFramePr>
          <p:nvPr>
            <p:extLst>
              <p:ext uri="{D42A27DB-BD31-4B8C-83A1-F6EECF244321}">
                <p14:modId xmlns:p14="http://schemas.microsoft.com/office/powerpoint/2010/main" val="1027761120"/>
              </p:ext>
            </p:extLst>
          </p:nvPr>
        </p:nvGraphicFramePr>
        <p:xfrm>
          <a:off x="1847529" y="1988842"/>
          <a:ext cx="8352930" cy="4104464"/>
        </p:xfrm>
        <a:graphic>
          <a:graphicData uri="http://schemas.openxmlformats.org/drawingml/2006/table">
            <a:tbl>
              <a:tblPr/>
              <a:tblGrid>
                <a:gridCol w="6488391">
                  <a:extLst>
                    <a:ext uri="{9D8B030D-6E8A-4147-A177-3AD203B41FA5}">
                      <a16:colId xmlns:a16="http://schemas.microsoft.com/office/drawing/2014/main" val="20000"/>
                    </a:ext>
                  </a:extLst>
                </a:gridCol>
                <a:gridCol w="1864539">
                  <a:extLst>
                    <a:ext uri="{9D8B030D-6E8A-4147-A177-3AD203B41FA5}">
                      <a16:colId xmlns:a16="http://schemas.microsoft.com/office/drawing/2014/main" val="20001"/>
                    </a:ext>
                  </a:extLst>
                </a:gridCol>
              </a:tblGrid>
              <a:tr h="30173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Total population (in thousands)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7,619 (2015)</a:t>
                      </a:r>
                      <a:r>
                        <a:rPr lang="en-GB" sz="1400" b="1" i="0" u="none" strike="noStrike" baseline="30000" dirty="0">
                          <a:solidFill>
                            <a:schemeClr val="tx1"/>
                          </a:solidFill>
                          <a:effectLst/>
                          <a:latin typeface="Arial" pitchFamily="34" charset="0"/>
                          <a:cs typeface="Arial" pitchFamily="34" charset="0"/>
                        </a:rPr>
                        <a:t> 1</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30173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Population aged 15-49 (thousands)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3,933 (2015)</a:t>
                      </a:r>
                      <a:r>
                        <a:rPr lang="en-GB" sz="1400" b="1" i="0" u="none" strike="noStrike" baseline="30000" dirty="0">
                          <a:solidFill>
                            <a:schemeClr val="tx1"/>
                          </a:solidFill>
                          <a:effectLst/>
                          <a:latin typeface="Arial" pitchFamily="34" charset="0"/>
                          <a:cs typeface="Arial" pitchFamily="34" charset="0"/>
                        </a:rPr>
                        <a:t> 1</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0316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kern="1200" cap="none" normalizeH="0" baseline="0" dirty="0">
                          <a:ln>
                            <a:noFill/>
                          </a:ln>
                          <a:solidFill>
                            <a:schemeClr val="tx1"/>
                          </a:solidFill>
                          <a:effectLst/>
                          <a:latin typeface="Arial" charset="0"/>
                          <a:ea typeface="+mn-ea"/>
                          <a:cs typeface="Arial" charset="0"/>
                        </a:rPr>
                        <a:t>Maternal mortality ratio (per 100 000 live births)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215 (2015)</a:t>
                      </a:r>
                      <a:r>
                        <a:rPr lang="en-GB" sz="1400" b="1" i="0" u="none" strike="noStrike" baseline="30000" dirty="0">
                          <a:solidFill>
                            <a:schemeClr val="tx1"/>
                          </a:solidFill>
                          <a:effectLst/>
                          <a:latin typeface="Arial" pitchFamily="34" charset="0"/>
                          <a:cs typeface="Arial" pitchFamily="34" charset="0"/>
                        </a:rPr>
                        <a:t> 5</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30173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Percentage of population in urban areas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400" b="1" i="0" u="none" strike="noStrike" dirty="0">
                          <a:solidFill>
                            <a:schemeClr val="tx1"/>
                          </a:solidFill>
                          <a:effectLst/>
                          <a:latin typeface="Arial" pitchFamily="34" charset="0"/>
                          <a:cs typeface="Arial" pitchFamily="34" charset="0"/>
                        </a:rPr>
                        <a:t>13 (2015) </a:t>
                      </a:r>
                      <a:r>
                        <a:rPr lang="en-GB" sz="1400" b="1" i="0" u="none" strike="noStrike" kern="1200" baseline="30000" dirty="0">
                          <a:solidFill>
                            <a:schemeClr val="tx1"/>
                          </a:solidFill>
                          <a:effectLst/>
                          <a:latin typeface="Arial" pitchFamily="34" charset="0"/>
                          <a:ea typeface="+mn-ea"/>
                          <a:cs typeface="Arial" pitchFamily="34" charset="0"/>
                        </a:rPr>
                        <a:t>2 </a:t>
                      </a: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0316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Antenatal care coverage -  At least one visit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62 (2010) </a:t>
                      </a:r>
                      <a:r>
                        <a:rPr lang="en-GB" sz="1400" b="1" i="0" u="none" strike="noStrike" kern="1200" baseline="30000" dirty="0">
                          <a:solidFill>
                            <a:schemeClr val="tx1"/>
                          </a:solidFill>
                          <a:effectLst/>
                          <a:latin typeface="Arial" pitchFamily="34" charset="0"/>
                          <a:ea typeface="+mn-ea"/>
                          <a:cs typeface="Arial" pitchFamily="34" charset="0"/>
                        </a:rPr>
                        <a:t>7</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30316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Crude birth rate (births per 1,000 population)</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28.5 (2014) </a:t>
                      </a:r>
                      <a:r>
                        <a:rPr lang="en-GB" sz="1400" b="1" i="0" u="none" strike="noStrike" kern="1200" baseline="30000" dirty="0">
                          <a:solidFill>
                            <a:schemeClr val="tx1"/>
                          </a:solidFill>
                          <a:effectLst/>
                          <a:latin typeface="Arial" pitchFamily="34" charset="0"/>
                          <a:ea typeface="+mn-ea"/>
                          <a:cs typeface="Arial" pitchFamily="34" charset="0"/>
                        </a:rPr>
                        <a:t>2 </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0173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Under-5 mortality rate (per 1,000 live births)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57 (2015)</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6"/>
                  </a:ext>
                </a:extLst>
              </a:tr>
              <a:tr h="30173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Human development index (HDI) - Rank/Value</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158/0.505 (2014)</a:t>
                      </a:r>
                      <a:r>
                        <a:rPr lang="en-GB" sz="1400" b="1" i="0" u="none" strike="noStrike" baseline="30000" dirty="0">
                          <a:solidFill>
                            <a:schemeClr val="tx1"/>
                          </a:solidFill>
                          <a:effectLst/>
                          <a:latin typeface="Arial" pitchFamily="34" charset="0"/>
                          <a:cs typeface="Arial" pitchFamily="34" charset="0"/>
                        </a:rPr>
                        <a:t> 4</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0316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Life expectancy at birth (years) - Male/Female</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61/65 (2015)</a:t>
                      </a:r>
                      <a:r>
                        <a:rPr lang="en-GB" sz="1400" b="1" i="0" u="none" strike="noStrike" baseline="30000" dirty="0">
                          <a:solidFill>
                            <a:schemeClr val="tx1"/>
                          </a:solidFill>
                          <a:effectLst/>
                          <a:latin typeface="Arial" pitchFamily="34" charset="0"/>
                          <a:cs typeface="Arial" pitchFamily="34" charset="0"/>
                        </a:rPr>
                        <a:t> 5</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8"/>
                  </a:ext>
                </a:extLst>
              </a:tr>
              <a:tr h="30173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Adult literacy rate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400" b="1" i="0" u="none" strike="noStrike" dirty="0">
                          <a:solidFill>
                            <a:schemeClr val="tx1"/>
                          </a:solidFill>
                          <a:effectLst/>
                          <a:latin typeface="Arial" pitchFamily="34" charset="0"/>
                          <a:cs typeface="Arial" pitchFamily="34" charset="0"/>
                        </a:rPr>
                        <a:t>63 (2013)</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47793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Ratio of girls to boys enrolled at primary level in public and </a:t>
                      </a:r>
                    </a:p>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private school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0.91 (2012)</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kern="1200" baseline="30000" dirty="0">
                        <a:solidFill>
                          <a:schemeClr val="tx1"/>
                        </a:solidFill>
                        <a:effectLst/>
                        <a:latin typeface="Arial" pitchFamily="34" charset="0"/>
                        <a:ea typeface="+mn-ea"/>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0"/>
                  </a:ext>
                </a:extLst>
              </a:tr>
              <a:tr h="30173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cap="none" normalizeH="0" baseline="0" dirty="0">
                          <a:ln>
                            <a:noFill/>
                          </a:ln>
                          <a:solidFill>
                            <a:schemeClr val="tx1"/>
                          </a:solidFill>
                          <a:effectLst/>
                          <a:latin typeface="Arial" charset="0"/>
                          <a:ea typeface="SimSun" pitchFamily="2" charset="-122"/>
                        </a:rPr>
                        <a:t>GDP per capita (PPP, current international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2,865 (2014) </a:t>
                      </a:r>
                      <a:r>
                        <a:rPr lang="en-GB" sz="1400" b="1" i="0" u="none" strike="noStrike" baseline="30000" dirty="0">
                          <a:solidFill>
                            <a:schemeClr val="tx1"/>
                          </a:solidFill>
                          <a:effectLst/>
                          <a:latin typeface="Arial" pitchFamily="34" charset="0"/>
                          <a:cs typeface="Arial" pitchFamily="34" charset="0"/>
                        </a:rPr>
                        <a:t>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30173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 capita total expenditure on health (PPP int.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108 (2012)</a:t>
                      </a:r>
                      <a:r>
                        <a:rPr lang="en-GB" sz="1400" b="1" i="0" u="none" strike="noStrike" baseline="30000" dirty="0">
                          <a:solidFill>
                            <a:schemeClr val="tx1"/>
                          </a:solidFill>
                          <a:effectLst/>
                          <a:latin typeface="Arial" pitchFamily="34" charset="0"/>
                          <a:cs typeface="Arial" pitchFamily="34" charset="0"/>
                        </a:rPr>
                        <a:t> 3</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2"/>
                  </a:ext>
                </a:extLst>
              </a:tr>
            </a:tbl>
          </a:graphicData>
        </a:graphic>
      </p:graphicFrame>
      <p:sp>
        <p:nvSpPr>
          <p:cNvPr id="5" name="Rectangle 4"/>
          <p:cNvSpPr/>
          <p:nvPr/>
        </p:nvSpPr>
        <p:spPr>
          <a:xfrm>
            <a:off x="0" y="6273265"/>
            <a:ext cx="11811000" cy="584493"/>
          </a:xfrm>
          <a:prstGeom prst="rect">
            <a:avLst/>
          </a:prstGeom>
        </p:spPr>
        <p:txBody>
          <a:bodyPr wrap="square" lIns="91146" tIns="45580" rIns="91146" bIns="45580">
            <a:spAutoFit/>
          </a:bodyPr>
          <a:lstStyle/>
          <a:p>
            <a:pPr algn="just" fontAlgn="base">
              <a:spcBef>
                <a:spcPct val="0"/>
              </a:spcBef>
              <a:spcAft>
                <a:spcPct val="0"/>
              </a:spcAft>
            </a:pPr>
            <a:r>
              <a:rPr lang="en-US" sz="800" dirty="0">
                <a:solidFill>
                  <a:prstClr val="black"/>
                </a:solidFill>
                <a:ea typeface="ＭＳ Ｐゴシック" charset="0"/>
                <a:cs typeface="Cordia New" charset="0"/>
              </a:rPr>
              <a:t>Sources: Prepared by www.aidsdatahub.org based on 1. UN Population Division. (2015). World Population Prospects: The 2015 Revision - Extended Dataset; 2.  World Bank. World Data Bank: World Development Indicators &amp; Global Development Finance. Retrieved July 2016, from http://data.worldbank.org/; 3. WHO. (2015). World Health Statistics 2015; 4. </a:t>
            </a:r>
            <a:r>
              <a:rPr lang="en-US" sz="800" dirty="0" err="1">
                <a:solidFill>
                  <a:prstClr val="black"/>
                </a:solidFill>
              </a:rPr>
              <a:t>Palanivel</a:t>
            </a:r>
            <a:r>
              <a:rPr lang="en-US" sz="800" dirty="0">
                <a:solidFill>
                  <a:prstClr val="black"/>
                </a:solidFill>
              </a:rPr>
              <a:t>, T., </a:t>
            </a:r>
            <a:r>
              <a:rPr lang="en-US" sz="800" dirty="0" err="1">
                <a:solidFill>
                  <a:prstClr val="black"/>
                </a:solidFill>
              </a:rPr>
              <a:t>Mirza</a:t>
            </a:r>
            <a:r>
              <a:rPr lang="en-US" sz="800" dirty="0">
                <a:solidFill>
                  <a:prstClr val="black"/>
                </a:solidFill>
              </a:rPr>
              <a:t>, T., </a:t>
            </a:r>
            <a:r>
              <a:rPr lang="en-US" sz="800" dirty="0" err="1">
                <a:solidFill>
                  <a:prstClr val="black"/>
                </a:solidFill>
              </a:rPr>
              <a:t>Tiwari</a:t>
            </a:r>
            <a:r>
              <a:rPr lang="en-US" sz="800" dirty="0">
                <a:solidFill>
                  <a:prstClr val="black"/>
                </a:solidFill>
              </a:rPr>
              <a:t>, B. N., </a:t>
            </a:r>
            <a:r>
              <a:rPr lang="en-US" sz="800" dirty="0" err="1">
                <a:solidFill>
                  <a:prstClr val="black"/>
                </a:solidFill>
              </a:rPr>
              <a:t>Standley</a:t>
            </a:r>
            <a:r>
              <a:rPr lang="en-US" sz="800" dirty="0">
                <a:solidFill>
                  <a:prstClr val="black"/>
                </a:solidFill>
              </a:rPr>
              <a:t>, S., &amp; Nigam, A. (2016). Asia-Pacific Human Development Report - Shaping the Future: How Changing Demographics Can Power Human Development; 5. WHO. (2016). World Health Statistics 2016: Monitoring health for the SDGs; 6. World Bank Group. (2016). World Development Indicators 2016 and 7. Secretariat of the Pacific Community. Compare MDG5 Indicators (MDG) - Antenatal Care Coverage  Retrieved May 2016, from http://www.spc.int/nmdi/ mdg5</a:t>
            </a:r>
            <a:endParaRPr lang="en-GB" sz="800" dirty="0">
              <a:solidFill>
                <a:prstClr val="black"/>
              </a:solidFill>
              <a:ea typeface="ＭＳ Ｐゴシック" charset="0"/>
              <a:cs typeface="Cordia New" charset="0"/>
            </a:endParaRPr>
          </a:p>
        </p:txBody>
      </p:sp>
    </p:spTree>
    <p:extLst>
      <p:ext uri="{BB962C8B-B14F-4D97-AF65-F5344CB8AC3E}">
        <p14:creationId xmlns:p14="http://schemas.microsoft.com/office/powerpoint/2010/main" val="28188230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18827"/>
            <a:ext cx="11049000" cy="926068"/>
          </a:xfrm>
        </p:spPr>
        <p:txBody>
          <a:bodyPr/>
          <a:lstStyle/>
          <a:p>
            <a:r>
              <a:rPr lang="en-US" dirty="0"/>
              <a:t>Proportion of key populations who have ever been arrested because of sexual practices or gender identity, 2016</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30</a:t>
            </a:fld>
            <a:endParaRPr lang="th-TH" dirty="0">
              <a:solidFill>
                <a:prstClr val="black">
                  <a:tint val="75000"/>
                </a:prstClr>
              </a:solidFill>
            </a:endParaRPr>
          </a:p>
        </p:txBody>
      </p:sp>
      <p:sp>
        <p:nvSpPr>
          <p:cNvPr id="5" name="Rectangle 4"/>
          <p:cNvSpPr/>
          <p:nvPr/>
        </p:nvSpPr>
        <p:spPr>
          <a:xfrm>
            <a:off x="152400" y="6465369"/>
            <a:ext cx="10706101" cy="338271"/>
          </a:xfrm>
          <a:prstGeom prst="rect">
            <a:avLst/>
          </a:prstGeom>
        </p:spPr>
        <p:txBody>
          <a:bodyPr wrap="square" lIns="91146" tIns="45580" rIns="91146" bIns="45580">
            <a:spAutoFit/>
          </a:bodyPr>
          <a:lstStyle/>
          <a:p>
            <a:r>
              <a:rPr lang="en-US" sz="800" dirty="0">
                <a:solidFill>
                  <a:prstClr val="black"/>
                </a:solidFill>
                <a:cs typeface="Arial" pitchFamily="34" charset="0"/>
              </a:rPr>
              <a:t>Source: Prepared by </a:t>
            </a:r>
            <a:r>
              <a:rPr lang="en-US" sz="800" dirty="0">
                <a:solidFill>
                  <a:prstClr val="black"/>
                </a:solidFill>
                <a:cs typeface="Arial" pitchFamily="34" charset="0"/>
                <a:hlinkClick r:id="rId2"/>
              </a:rPr>
              <a:t>www.aidsdatahub.org</a:t>
            </a:r>
            <a:r>
              <a:rPr lang="en-US" sz="800" dirty="0">
                <a:solidFill>
                  <a:prstClr val="black"/>
                </a:solidFill>
                <a:cs typeface="Arial" pitchFamily="34" charset="0"/>
              </a:rPr>
              <a:t> based on Kelly-</a:t>
            </a:r>
            <a:r>
              <a:rPr lang="en-US" sz="800" dirty="0" err="1">
                <a:solidFill>
                  <a:prstClr val="black"/>
                </a:solidFill>
                <a:cs typeface="Arial" pitchFamily="34" charset="0"/>
              </a:rPr>
              <a:t>Hanku</a:t>
            </a:r>
            <a:r>
              <a:rPr lang="en-US" sz="800" dirty="0">
                <a:solidFill>
                  <a:prstClr val="black"/>
                </a:solidFill>
                <a:cs typeface="Arial" pitchFamily="34" charset="0"/>
              </a:rPr>
              <a:t>, A et al. (2018). </a:t>
            </a:r>
            <a:r>
              <a:rPr lang="en-US" sz="800" dirty="0" err="1">
                <a:solidFill>
                  <a:prstClr val="black"/>
                </a:solidFill>
                <a:cs typeface="Arial" pitchFamily="34" charset="0"/>
              </a:rPr>
              <a:t>Kauntim</a:t>
            </a:r>
            <a:r>
              <a:rPr lang="en-US" sz="800" dirty="0">
                <a:solidFill>
                  <a:prstClr val="black"/>
                </a:solidFill>
                <a:cs typeface="Arial" pitchFamily="34" charset="0"/>
              </a:rPr>
              <a:t> mi </a:t>
            </a:r>
            <a:r>
              <a:rPr lang="en-US" sz="800" dirty="0" err="1">
                <a:solidFill>
                  <a:prstClr val="black"/>
                </a:solidFill>
                <a:cs typeface="Arial" pitchFamily="34" charset="0"/>
              </a:rPr>
              <a:t>tu</a:t>
            </a:r>
            <a:r>
              <a:rPr lang="en-US" sz="800" dirty="0">
                <a:solidFill>
                  <a:prstClr val="black"/>
                </a:solidFill>
                <a:cs typeface="Arial" pitchFamily="34" charset="0"/>
              </a:rPr>
              <a:t>: Multi-Site Summary Report from the Key Population Integrated Bio-</a:t>
            </a:r>
            <a:r>
              <a:rPr lang="en-US" sz="800" dirty="0" err="1">
                <a:solidFill>
                  <a:prstClr val="black"/>
                </a:solidFill>
                <a:cs typeface="Arial" pitchFamily="34" charset="0"/>
              </a:rPr>
              <a:t>Behavioural</a:t>
            </a:r>
            <a:r>
              <a:rPr lang="en-US" sz="800" dirty="0">
                <a:solidFill>
                  <a:prstClr val="black"/>
                </a:solidFill>
                <a:cs typeface="Arial" pitchFamily="34" charset="0"/>
              </a:rPr>
              <a:t> Survey, PNG. PNG Institute of Medical Research and Kirby Institute, UNSW Sydney: </a:t>
            </a:r>
            <a:r>
              <a:rPr lang="en-US" sz="800" dirty="0" err="1">
                <a:solidFill>
                  <a:prstClr val="black"/>
                </a:solidFill>
                <a:cs typeface="Arial" pitchFamily="34" charset="0"/>
              </a:rPr>
              <a:t>Goroka</a:t>
            </a:r>
            <a:r>
              <a:rPr lang="en-US" sz="800" dirty="0">
                <a:solidFill>
                  <a:prstClr val="black"/>
                </a:solidFill>
                <a:cs typeface="Arial" pitchFamily="34" charset="0"/>
              </a:rPr>
              <a:t>, Papua New Guinea.</a:t>
            </a:r>
            <a:endParaRPr lang="en-GB" sz="800" dirty="0">
              <a:solidFill>
                <a:prstClr val="black"/>
              </a:solidFill>
              <a:cs typeface="Arial"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2409455668"/>
              </p:ext>
            </p:extLst>
          </p:nvPr>
        </p:nvGraphicFramePr>
        <p:xfrm>
          <a:off x="2286000" y="2590800"/>
          <a:ext cx="7543800" cy="3657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916951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bwMode="auto">
          <a:xfrm>
            <a:off x="228603" y="34671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46" tIns="45580" rIns="91146" bIns="45580" numCol="1" anchor="t" anchorCtr="0" compatLnSpc="1">
            <a:prstTxWarp prst="textNoShape">
              <a:avLst/>
            </a:prstTxWarp>
          </a:bodyPr>
          <a:lstStyle/>
          <a:p>
            <a:pPr eaLnBrk="1" hangingPunct="1"/>
            <a:r>
              <a:rPr lang="en-US" sz="5400" dirty="0">
                <a:cs typeface="Cordia New" pitchFamily="34" charset="-34"/>
              </a:rPr>
              <a:t>HIV expenditure </a:t>
            </a:r>
            <a:endParaRPr lang="en-US" dirty="0">
              <a:cs typeface="Cordia New" pitchFamily="34" charset="-34"/>
            </a:endParaRPr>
          </a:p>
        </p:txBody>
      </p:sp>
    </p:spTree>
    <p:extLst>
      <p:ext uri="{BB962C8B-B14F-4D97-AF65-F5344CB8AC3E}">
        <p14:creationId xmlns:p14="http://schemas.microsoft.com/office/powerpoint/2010/main" val="36133894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AIDS financing, 2019</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32</a:t>
            </a:fld>
            <a:endParaRPr lang="th-TH" dirty="0">
              <a:solidFill>
                <a:prstClr val="black">
                  <a:tint val="75000"/>
                </a:prstClr>
              </a:solidFill>
            </a:endParaRPr>
          </a:p>
        </p:txBody>
      </p:sp>
      <p:sp>
        <p:nvSpPr>
          <p:cNvPr id="5" name="Rectangle 4"/>
          <p:cNvSpPr/>
          <p:nvPr/>
        </p:nvSpPr>
        <p:spPr>
          <a:xfrm>
            <a:off x="207460" y="6469568"/>
            <a:ext cx="4228449" cy="215161"/>
          </a:xfrm>
          <a:prstGeom prst="rect">
            <a:avLst/>
          </a:prstGeom>
        </p:spPr>
        <p:txBody>
          <a:bodyPr wrap="none" lIns="91146" tIns="45580" rIns="91146" bIns="4558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800" dirty="0">
                <a:solidFill>
                  <a:prstClr val="black"/>
                </a:solidFill>
                <a:cs typeface="Arial" pitchFamily="34" charset="0"/>
              </a:rPr>
              <a:t>Source: </a:t>
            </a:r>
            <a:r>
              <a:rPr lang="en-US" sz="800" dirty="0">
                <a:solidFill>
                  <a:prstClr val="black"/>
                </a:solidFill>
                <a:cs typeface="Arial" pitchFamily="34" charset="0"/>
              </a:rPr>
              <a:t>Prepared by </a:t>
            </a:r>
            <a:r>
              <a:rPr lang="en-US" sz="800" dirty="0">
                <a:solidFill>
                  <a:prstClr val="black"/>
                </a:solidFill>
                <a:cs typeface="Arial" pitchFamily="34" charset="0"/>
                <a:hlinkClick r:id="rId2"/>
              </a:rPr>
              <a:t>www.aidsdatahub.org</a:t>
            </a:r>
            <a:r>
              <a:rPr lang="en-US" sz="800" dirty="0">
                <a:solidFill>
                  <a:prstClr val="black"/>
                </a:solidFill>
                <a:cs typeface="Arial" pitchFamily="34" charset="0"/>
              </a:rPr>
              <a:t>  based on UNAIDS HIV Financial Dashboard</a:t>
            </a:r>
            <a:endParaRPr lang="en-GB" sz="800" dirty="0">
              <a:solidFill>
                <a:prstClr val="black"/>
              </a:solidFill>
              <a:cs typeface="Arial" pitchFamily="34" charset="0"/>
            </a:endParaRPr>
          </a:p>
        </p:txBody>
      </p:sp>
      <p:cxnSp>
        <p:nvCxnSpPr>
          <p:cNvPr id="46" name="Straight Connector 45">
            <a:extLst>
              <a:ext uri="{FF2B5EF4-FFF2-40B4-BE49-F238E27FC236}">
                <a16:creationId xmlns:a16="http://schemas.microsoft.com/office/drawing/2014/main" id="{EA4F4F52-409B-4F9C-BF98-FB17FB4C57C0}"/>
              </a:ext>
            </a:extLst>
          </p:cNvPr>
          <p:cNvCxnSpPr/>
          <p:nvPr/>
        </p:nvCxnSpPr>
        <p:spPr>
          <a:xfrm>
            <a:off x="11277600" y="2590800"/>
            <a:ext cx="0" cy="91440"/>
          </a:xfrm>
          <a:prstGeom prst="line">
            <a:avLst/>
          </a:prstGeom>
          <a:noFill/>
          <a:ln w="12700" cap="flat" cmpd="sng" algn="ctr">
            <a:solidFill>
              <a:sysClr val="windowText" lastClr="000000"/>
            </a:solidFill>
            <a:prstDash val="solid"/>
          </a:ln>
          <a:effectLst/>
        </p:spPr>
      </p:cxnSp>
      <p:grpSp>
        <p:nvGrpSpPr>
          <p:cNvPr id="4" name="Group 3">
            <a:extLst>
              <a:ext uri="{FF2B5EF4-FFF2-40B4-BE49-F238E27FC236}">
                <a16:creationId xmlns:a16="http://schemas.microsoft.com/office/drawing/2014/main" id="{2566337C-FCEF-7758-2839-E12E43764CE6}"/>
              </a:ext>
            </a:extLst>
          </p:cNvPr>
          <p:cNvGrpSpPr/>
          <p:nvPr/>
        </p:nvGrpSpPr>
        <p:grpSpPr>
          <a:xfrm>
            <a:off x="990600" y="2524061"/>
            <a:ext cx="9404548" cy="3543081"/>
            <a:chOff x="-1" y="0"/>
            <a:chExt cx="9404548" cy="3543081"/>
          </a:xfrm>
        </p:grpSpPr>
        <p:grpSp>
          <p:nvGrpSpPr>
            <p:cNvPr id="6" name="Group 5">
              <a:extLst>
                <a:ext uri="{FF2B5EF4-FFF2-40B4-BE49-F238E27FC236}">
                  <a16:creationId xmlns:a16="http://schemas.microsoft.com/office/drawing/2014/main" id="{DE4B9967-B34B-48A6-9D19-7855C373AF98}"/>
                </a:ext>
              </a:extLst>
            </p:cNvPr>
            <p:cNvGrpSpPr/>
            <p:nvPr/>
          </p:nvGrpSpPr>
          <p:grpSpPr>
            <a:xfrm>
              <a:off x="-1" y="0"/>
              <a:ext cx="4527569" cy="3518808"/>
              <a:chOff x="0" y="0"/>
              <a:chExt cx="4475817" cy="3628451"/>
            </a:xfrm>
          </p:grpSpPr>
          <p:grpSp>
            <p:nvGrpSpPr>
              <p:cNvPr id="21" name="Group 20">
                <a:extLst>
                  <a:ext uri="{FF2B5EF4-FFF2-40B4-BE49-F238E27FC236}">
                    <a16:creationId xmlns:a16="http://schemas.microsoft.com/office/drawing/2014/main" id="{BDD13264-6E07-7FD9-C168-B47F211A6394}"/>
                  </a:ext>
                </a:extLst>
              </p:cNvPr>
              <p:cNvGrpSpPr/>
              <p:nvPr/>
            </p:nvGrpSpPr>
            <p:grpSpPr>
              <a:xfrm>
                <a:off x="1094934" y="2527859"/>
                <a:ext cx="1580093" cy="998223"/>
                <a:chOff x="1094934" y="2527859"/>
                <a:chExt cx="1512000" cy="984660"/>
              </a:xfrm>
            </p:grpSpPr>
            <p:sp>
              <p:nvSpPr>
                <p:cNvPr id="50" name="TextBox 5">
                  <a:extLst>
                    <a:ext uri="{FF2B5EF4-FFF2-40B4-BE49-F238E27FC236}">
                      <a16:creationId xmlns:a16="http://schemas.microsoft.com/office/drawing/2014/main" id="{1765B3F8-8303-5FA9-176F-72C67F158C0A}"/>
                    </a:ext>
                  </a:extLst>
                </p:cNvPr>
                <p:cNvSpPr txBox="1"/>
                <p:nvPr/>
              </p:nvSpPr>
              <p:spPr>
                <a:xfrm>
                  <a:off x="1094934" y="3048175"/>
                  <a:ext cx="1512000" cy="464344"/>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International funding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68%</a:t>
                  </a:r>
                </a:p>
              </p:txBody>
            </p:sp>
            <p:cxnSp>
              <p:nvCxnSpPr>
                <p:cNvPr id="51" name="Straight Connector 50">
                  <a:extLst>
                    <a:ext uri="{FF2B5EF4-FFF2-40B4-BE49-F238E27FC236}">
                      <a16:creationId xmlns:a16="http://schemas.microsoft.com/office/drawing/2014/main" id="{80CD8882-1A89-A998-3FE9-425A471C23DC}"/>
                    </a:ext>
                  </a:extLst>
                </p:cNvPr>
                <p:cNvCxnSpPr/>
                <p:nvPr/>
              </p:nvCxnSpPr>
              <p:spPr>
                <a:xfrm rot="5400000">
                  <a:off x="928530" y="2797859"/>
                  <a:ext cx="540000" cy="0"/>
                </a:xfrm>
                <a:prstGeom prst="line">
                  <a:avLst/>
                </a:prstGeom>
                <a:noFill/>
                <a:ln w="12700" cap="flat" cmpd="sng" algn="ctr">
                  <a:solidFill>
                    <a:sysClr val="windowText" lastClr="000000"/>
                  </a:solidFill>
                  <a:prstDash val="solid"/>
                </a:ln>
                <a:effectLst/>
              </p:spPr>
            </p:cxnSp>
          </p:grpSp>
          <p:grpSp>
            <p:nvGrpSpPr>
              <p:cNvPr id="22" name="Group 21">
                <a:extLst>
                  <a:ext uri="{FF2B5EF4-FFF2-40B4-BE49-F238E27FC236}">
                    <a16:creationId xmlns:a16="http://schemas.microsoft.com/office/drawing/2014/main" id="{C127A5E8-5947-7C9D-DB6A-16D9ABD5FCB4}"/>
                  </a:ext>
                </a:extLst>
              </p:cNvPr>
              <p:cNvGrpSpPr/>
              <p:nvPr/>
            </p:nvGrpSpPr>
            <p:grpSpPr>
              <a:xfrm>
                <a:off x="1082489" y="521381"/>
                <a:ext cx="1735854" cy="482989"/>
                <a:chOff x="1082489" y="521381"/>
                <a:chExt cx="1654972" cy="466869"/>
              </a:xfrm>
            </p:grpSpPr>
            <p:sp>
              <p:nvSpPr>
                <p:cNvPr id="48" name="TextBox 5">
                  <a:extLst>
                    <a:ext uri="{FF2B5EF4-FFF2-40B4-BE49-F238E27FC236}">
                      <a16:creationId xmlns:a16="http://schemas.microsoft.com/office/drawing/2014/main" id="{B8AFA2B2-829C-654F-7ECE-9088FF1E3E1B}"/>
                    </a:ext>
                  </a:extLst>
                </p:cNvPr>
                <p:cNvSpPr txBox="1"/>
                <p:nvPr/>
              </p:nvSpPr>
              <p:spPr>
                <a:xfrm>
                  <a:off x="1082489" y="521381"/>
                  <a:ext cx="1512000" cy="464344"/>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Domestic funding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32%</a:t>
                  </a:r>
                </a:p>
              </p:txBody>
            </p:sp>
            <p:cxnSp>
              <p:nvCxnSpPr>
                <p:cNvPr id="49" name="Straight Connector 48">
                  <a:extLst>
                    <a:ext uri="{FF2B5EF4-FFF2-40B4-BE49-F238E27FC236}">
                      <a16:creationId xmlns:a16="http://schemas.microsoft.com/office/drawing/2014/main" id="{DD2F04AA-AAD4-DC3A-C670-1FF953A51BEC}"/>
                    </a:ext>
                  </a:extLst>
                </p:cNvPr>
                <p:cNvCxnSpPr/>
                <p:nvPr/>
              </p:nvCxnSpPr>
              <p:spPr>
                <a:xfrm rot="5400000">
                  <a:off x="2575461" y="826251"/>
                  <a:ext cx="323999" cy="0"/>
                </a:xfrm>
                <a:prstGeom prst="line">
                  <a:avLst/>
                </a:prstGeom>
                <a:noFill/>
                <a:ln w="12700" cap="flat" cmpd="sng" algn="ctr">
                  <a:solidFill>
                    <a:sysClr val="windowText" lastClr="000000"/>
                  </a:solidFill>
                  <a:prstDash val="solid"/>
                </a:ln>
                <a:effectLst/>
              </p:spPr>
            </p:cxnSp>
          </p:grpSp>
          <p:sp>
            <p:nvSpPr>
              <p:cNvPr id="23" name="Rectangle 22">
                <a:extLst>
                  <a:ext uri="{FF2B5EF4-FFF2-40B4-BE49-F238E27FC236}">
                    <a16:creationId xmlns:a16="http://schemas.microsoft.com/office/drawing/2014/main" id="{C6936E4F-9CC8-7285-BB6E-4C5F188476E6}"/>
                  </a:ext>
                </a:extLst>
              </p:cNvPr>
              <p:cNvSpPr/>
              <p:nvPr/>
            </p:nvSpPr>
            <p:spPr>
              <a:xfrm>
                <a:off x="235653" y="0"/>
                <a:ext cx="4240164" cy="314651"/>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black"/>
                    </a:solidFill>
                    <a:effectLst/>
                    <a:uLnTx/>
                    <a:uFillTx/>
                    <a:latin typeface="Arial"/>
                    <a:ea typeface="+mn-ea"/>
                    <a:cs typeface="+mn-cs"/>
                  </a:rPr>
                  <a:t>AIDS spending by financing source</a:t>
                </a:r>
                <a:endParaRPr kumimoji="0" lang="en-GB" sz="1400" b="0" i="0" u="none" strike="noStrike" kern="0" cap="none" spc="0" normalizeH="0" baseline="0" noProof="0">
                  <a:ln>
                    <a:noFill/>
                  </a:ln>
                  <a:solidFill>
                    <a:prstClr val="black"/>
                  </a:solidFill>
                  <a:effectLst/>
                  <a:uLnTx/>
                  <a:uFillTx/>
                  <a:latin typeface="Calibri"/>
                  <a:ea typeface="+mn-ea"/>
                  <a:cs typeface="+mn-cs"/>
                </a:endParaRPr>
              </a:p>
            </p:txBody>
          </p:sp>
          <p:graphicFrame>
            <p:nvGraphicFramePr>
              <p:cNvPr id="47" name="Chart 46">
                <a:extLst>
                  <a:ext uri="{FF2B5EF4-FFF2-40B4-BE49-F238E27FC236}">
                    <a16:creationId xmlns:a16="http://schemas.microsoft.com/office/drawing/2014/main" id="{AC223944-1869-F8B4-59B1-439A847EC12C}"/>
                  </a:ext>
                </a:extLst>
              </p:cNvPr>
              <p:cNvGraphicFramePr>
                <a:graphicFrameLocks/>
              </p:cNvGraphicFramePr>
              <p:nvPr/>
            </p:nvGraphicFramePr>
            <p:xfrm>
              <a:off x="0" y="176429"/>
              <a:ext cx="4353253" cy="3452022"/>
            </p:xfrm>
            <a:graphic>
              <a:graphicData uri="http://schemas.openxmlformats.org/drawingml/2006/chart">
                <c:chart xmlns:c="http://schemas.openxmlformats.org/drawingml/2006/chart" xmlns:r="http://schemas.openxmlformats.org/officeDocument/2006/relationships" r:id="rId3"/>
              </a:graphicData>
            </a:graphic>
          </p:graphicFrame>
        </p:grpSp>
        <p:graphicFrame>
          <p:nvGraphicFramePr>
            <p:cNvPr id="7" name="Chart 6">
              <a:extLst>
                <a:ext uri="{FF2B5EF4-FFF2-40B4-BE49-F238E27FC236}">
                  <a16:creationId xmlns:a16="http://schemas.microsoft.com/office/drawing/2014/main" id="{4B27348D-083A-4829-8091-F777109B3EF5}"/>
                </a:ext>
              </a:extLst>
            </p:cNvPr>
            <p:cNvGraphicFramePr>
              <a:graphicFrameLocks/>
            </p:cNvGraphicFramePr>
            <p:nvPr/>
          </p:nvGraphicFramePr>
          <p:xfrm>
            <a:off x="4721290" y="183379"/>
            <a:ext cx="4412229" cy="3359702"/>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a:extLst>
                <a:ext uri="{FF2B5EF4-FFF2-40B4-BE49-F238E27FC236}">
                  <a16:creationId xmlns:a16="http://schemas.microsoft.com/office/drawing/2014/main" id="{E17E0AC9-BF87-41DF-A080-04D558240190}"/>
                </a:ext>
              </a:extLst>
            </p:cNvPr>
            <p:cNvSpPr/>
            <p:nvPr/>
          </p:nvSpPr>
          <p:spPr>
            <a:xfrm>
              <a:off x="4907952" y="6351"/>
              <a:ext cx="4007051" cy="309664"/>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black"/>
                  </a:solidFill>
                  <a:effectLst/>
                  <a:uLnTx/>
                  <a:uFillTx/>
                  <a:latin typeface="Arial"/>
                  <a:ea typeface="+mn-ea"/>
                  <a:cs typeface="+mn-cs"/>
                </a:rPr>
                <a:t>AIDS spending by service category</a:t>
              </a:r>
              <a:endParaRPr kumimoji="0" lang="en-GB" sz="1400" b="0" i="0" u="none" strike="noStrike" kern="0" cap="none" spc="0" normalizeH="0" baseline="0" noProof="0">
                <a:ln>
                  <a:noFill/>
                </a:ln>
                <a:solidFill>
                  <a:prstClr val="black"/>
                </a:solidFill>
                <a:effectLst/>
                <a:uLnTx/>
                <a:uFillTx/>
                <a:latin typeface="Calibri"/>
                <a:ea typeface="+mn-ea"/>
                <a:cs typeface="+mn-cs"/>
              </a:endParaRPr>
            </a:p>
          </p:txBody>
        </p:sp>
        <p:sp>
          <p:nvSpPr>
            <p:cNvPr id="9" name="TextBox 7">
              <a:extLst>
                <a:ext uri="{FF2B5EF4-FFF2-40B4-BE49-F238E27FC236}">
                  <a16:creationId xmlns:a16="http://schemas.microsoft.com/office/drawing/2014/main" id="{EB4D6F79-8BE6-442C-B0CD-7F4CE13910F2}"/>
                </a:ext>
              </a:extLst>
            </p:cNvPr>
            <p:cNvSpPr txBox="1"/>
            <p:nvPr/>
          </p:nvSpPr>
          <p:spPr>
            <a:xfrm>
              <a:off x="7367300" y="414212"/>
              <a:ext cx="1933182" cy="572167"/>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Program Management and other AIDS expenditures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53%</a:t>
              </a:r>
            </a:p>
          </p:txBody>
        </p:sp>
        <p:sp>
          <p:nvSpPr>
            <p:cNvPr id="10" name="TextBox 4">
              <a:extLst>
                <a:ext uri="{FF2B5EF4-FFF2-40B4-BE49-F238E27FC236}">
                  <a16:creationId xmlns:a16="http://schemas.microsoft.com/office/drawing/2014/main" id="{1C2299A4-D546-4F3F-8A66-D19ADB4697A7}"/>
                </a:ext>
              </a:extLst>
            </p:cNvPr>
            <p:cNvSpPr txBox="1"/>
            <p:nvPr/>
          </p:nvSpPr>
          <p:spPr>
            <a:xfrm>
              <a:off x="7367300" y="2919337"/>
              <a:ext cx="2037247" cy="246100"/>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Care and treatment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34%</a:t>
              </a:r>
            </a:p>
          </p:txBody>
        </p:sp>
        <p:sp>
          <p:nvSpPr>
            <p:cNvPr id="11" name="TextBox 5">
              <a:extLst>
                <a:ext uri="{FF2B5EF4-FFF2-40B4-BE49-F238E27FC236}">
                  <a16:creationId xmlns:a16="http://schemas.microsoft.com/office/drawing/2014/main" id="{8C24BC08-65F2-4181-AD91-18E8812B73E6}"/>
                </a:ext>
              </a:extLst>
            </p:cNvPr>
            <p:cNvSpPr txBox="1"/>
            <p:nvPr/>
          </p:nvSpPr>
          <p:spPr>
            <a:xfrm>
              <a:off x="7367300" y="1484538"/>
              <a:ext cx="1362258" cy="406038"/>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Key populations prevention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10%</a:t>
              </a:r>
            </a:p>
          </p:txBody>
        </p:sp>
        <p:sp>
          <p:nvSpPr>
            <p:cNvPr id="12" name="TextBox 7">
              <a:extLst>
                <a:ext uri="{FF2B5EF4-FFF2-40B4-BE49-F238E27FC236}">
                  <a16:creationId xmlns:a16="http://schemas.microsoft.com/office/drawing/2014/main" id="{A8737F68-BC89-4047-839B-25EDC54210B0}"/>
                </a:ext>
              </a:extLst>
            </p:cNvPr>
            <p:cNvSpPr txBox="1"/>
            <p:nvPr/>
          </p:nvSpPr>
          <p:spPr>
            <a:xfrm>
              <a:off x="7367300" y="2073655"/>
              <a:ext cx="1528231" cy="242626"/>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Other prevention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3%</a:t>
              </a:r>
            </a:p>
          </p:txBody>
        </p:sp>
        <p:cxnSp>
          <p:nvCxnSpPr>
            <p:cNvPr id="13" name="Straight Connector 12">
              <a:extLst>
                <a:ext uri="{FF2B5EF4-FFF2-40B4-BE49-F238E27FC236}">
                  <a16:creationId xmlns:a16="http://schemas.microsoft.com/office/drawing/2014/main" id="{FBD384C2-F597-488D-BFE9-A3D9C6F29F42}"/>
                </a:ext>
              </a:extLst>
            </p:cNvPr>
            <p:cNvCxnSpPr/>
            <p:nvPr/>
          </p:nvCxnSpPr>
          <p:spPr>
            <a:xfrm>
              <a:off x="7191926" y="1643435"/>
              <a:ext cx="224469" cy="0"/>
            </a:xfrm>
            <a:prstGeom prst="line">
              <a:avLst/>
            </a:prstGeom>
            <a:noFill/>
            <a:ln w="12700" cap="flat" cmpd="sng" algn="ctr">
              <a:solidFill>
                <a:sysClr val="windowText" lastClr="000000"/>
              </a:solidFill>
              <a:prstDash val="solid"/>
            </a:ln>
            <a:effectLst/>
          </p:spPr>
        </p:cxnSp>
        <p:cxnSp>
          <p:nvCxnSpPr>
            <p:cNvPr id="14" name="Straight Connector 13">
              <a:extLst>
                <a:ext uri="{FF2B5EF4-FFF2-40B4-BE49-F238E27FC236}">
                  <a16:creationId xmlns:a16="http://schemas.microsoft.com/office/drawing/2014/main" id="{D3855595-2D50-4B52-AE86-8EC21605B099}"/>
                </a:ext>
              </a:extLst>
            </p:cNvPr>
            <p:cNvCxnSpPr/>
            <p:nvPr/>
          </p:nvCxnSpPr>
          <p:spPr>
            <a:xfrm>
              <a:off x="5983470" y="527564"/>
              <a:ext cx="0" cy="319305"/>
            </a:xfrm>
            <a:prstGeom prst="line">
              <a:avLst/>
            </a:prstGeom>
            <a:noFill/>
            <a:ln w="12700" cap="flat" cmpd="sng" algn="ctr">
              <a:solidFill>
                <a:sysClr val="windowText" lastClr="000000"/>
              </a:solidFill>
              <a:prstDash val="solid"/>
            </a:ln>
            <a:effectLst/>
          </p:spPr>
        </p:cxnSp>
        <p:cxnSp>
          <p:nvCxnSpPr>
            <p:cNvPr id="15" name="Straight Connector 14">
              <a:extLst>
                <a:ext uri="{FF2B5EF4-FFF2-40B4-BE49-F238E27FC236}">
                  <a16:creationId xmlns:a16="http://schemas.microsoft.com/office/drawing/2014/main" id="{CB500F65-FF83-443C-BDE8-B16C37F2B48A}"/>
                </a:ext>
              </a:extLst>
            </p:cNvPr>
            <p:cNvCxnSpPr/>
            <p:nvPr/>
          </p:nvCxnSpPr>
          <p:spPr>
            <a:xfrm>
              <a:off x="5980208" y="3121252"/>
              <a:ext cx="1303342" cy="0"/>
            </a:xfrm>
            <a:prstGeom prst="line">
              <a:avLst/>
            </a:prstGeom>
            <a:noFill/>
            <a:ln w="12700" cap="flat" cmpd="sng" algn="ctr">
              <a:solidFill>
                <a:sysClr val="windowText" lastClr="000000"/>
              </a:solidFill>
              <a:prstDash val="solid"/>
            </a:ln>
            <a:effectLst/>
          </p:spPr>
        </p:cxnSp>
        <p:cxnSp>
          <p:nvCxnSpPr>
            <p:cNvPr id="16" name="Straight Connector 15">
              <a:extLst>
                <a:ext uri="{FF2B5EF4-FFF2-40B4-BE49-F238E27FC236}">
                  <a16:creationId xmlns:a16="http://schemas.microsoft.com/office/drawing/2014/main" id="{136255B5-19D5-4AA6-A873-2ED9A21CA91B}"/>
                </a:ext>
              </a:extLst>
            </p:cNvPr>
            <p:cNvCxnSpPr/>
            <p:nvPr/>
          </p:nvCxnSpPr>
          <p:spPr>
            <a:xfrm>
              <a:off x="5979424" y="2944842"/>
              <a:ext cx="0" cy="177588"/>
            </a:xfrm>
            <a:prstGeom prst="line">
              <a:avLst/>
            </a:prstGeom>
            <a:noFill/>
            <a:ln w="12700" cap="flat" cmpd="sng" algn="ctr">
              <a:solidFill>
                <a:sysClr val="windowText" lastClr="000000"/>
              </a:solidFill>
              <a:prstDash val="solid"/>
            </a:ln>
            <a:effectLst/>
          </p:spPr>
        </p:cxnSp>
        <p:cxnSp>
          <p:nvCxnSpPr>
            <p:cNvPr id="17" name="Straight Connector 16">
              <a:extLst>
                <a:ext uri="{FF2B5EF4-FFF2-40B4-BE49-F238E27FC236}">
                  <a16:creationId xmlns:a16="http://schemas.microsoft.com/office/drawing/2014/main" id="{0CFD3926-958E-445D-A788-8558B622227C}"/>
                </a:ext>
              </a:extLst>
            </p:cNvPr>
            <p:cNvCxnSpPr/>
            <p:nvPr/>
          </p:nvCxnSpPr>
          <p:spPr>
            <a:xfrm>
              <a:off x="2375434" y="655758"/>
              <a:ext cx="459392" cy="0"/>
            </a:xfrm>
            <a:prstGeom prst="line">
              <a:avLst/>
            </a:prstGeom>
            <a:noFill/>
            <a:ln w="12700" cap="flat" cmpd="sng" algn="ctr">
              <a:solidFill>
                <a:sysClr val="windowText" lastClr="000000"/>
              </a:solidFill>
              <a:prstDash val="solid"/>
            </a:ln>
            <a:effectLst/>
          </p:spPr>
        </p:cxnSp>
        <p:sp>
          <p:nvSpPr>
            <p:cNvPr id="18" name="TextBox 3">
              <a:extLst>
                <a:ext uri="{FF2B5EF4-FFF2-40B4-BE49-F238E27FC236}">
                  <a16:creationId xmlns:a16="http://schemas.microsoft.com/office/drawing/2014/main" id="{A453AB88-CFE5-48ED-AD0F-B0843B019657}"/>
                </a:ext>
              </a:extLst>
            </p:cNvPr>
            <p:cNvSpPr txBox="1"/>
            <p:nvPr/>
          </p:nvSpPr>
          <p:spPr>
            <a:xfrm>
              <a:off x="1573064" y="1465064"/>
              <a:ext cx="1213626" cy="816220"/>
            </a:xfrm>
            <a:prstGeom prst="rect">
              <a:avLst/>
            </a:prstGeom>
            <a:noFill/>
            <a:ln>
              <a:noFill/>
            </a:ln>
            <a:effectLst/>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23.8</a:t>
              </a: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million US$</a:t>
              </a:r>
            </a:p>
          </p:txBody>
        </p:sp>
        <p:cxnSp>
          <p:nvCxnSpPr>
            <p:cNvPr id="19" name="Straight Connector 18">
              <a:extLst>
                <a:ext uri="{FF2B5EF4-FFF2-40B4-BE49-F238E27FC236}">
                  <a16:creationId xmlns:a16="http://schemas.microsoft.com/office/drawing/2014/main" id="{437CDE4B-C439-4991-ABB7-CBAE3F554303}"/>
                </a:ext>
              </a:extLst>
            </p:cNvPr>
            <p:cNvCxnSpPr/>
            <p:nvPr/>
          </p:nvCxnSpPr>
          <p:spPr>
            <a:xfrm>
              <a:off x="7188730" y="2180167"/>
              <a:ext cx="218266" cy="0"/>
            </a:xfrm>
            <a:prstGeom prst="line">
              <a:avLst/>
            </a:prstGeom>
            <a:noFill/>
            <a:ln w="12700" cap="flat" cmpd="sng" algn="ctr">
              <a:solidFill>
                <a:sysClr val="windowText" lastClr="000000"/>
              </a:solidFill>
              <a:prstDash val="solid"/>
            </a:ln>
            <a:effectLst/>
          </p:spPr>
        </p:cxnSp>
        <p:cxnSp>
          <p:nvCxnSpPr>
            <p:cNvPr id="20" name="Straight Connector 19">
              <a:extLst>
                <a:ext uri="{FF2B5EF4-FFF2-40B4-BE49-F238E27FC236}">
                  <a16:creationId xmlns:a16="http://schemas.microsoft.com/office/drawing/2014/main" id="{8A8DABC7-63BA-436B-8D8E-043D93C9C250}"/>
                </a:ext>
              </a:extLst>
            </p:cNvPr>
            <p:cNvCxnSpPr/>
            <p:nvPr/>
          </p:nvCxnSpPr>
          <p:spPr>
            <a:xfrm>
              <a:off x="5978590" y="521758"/>
              <a:ext cx="1387475" cy="0"/>
            </a:xfrm>
            <a:prstGeom prst="line">
              <a:avLst/>
            </a:prstGeom>
            <a:noFill/>
            <a:ln w="12700" cap="flat" cmpd="sng" algn="ctr">
              <a:solidFill>
                <a:sysClr val="windowText" lastClr="000000"/>
              </a:solidFill>
              <a:prstDash val="solid"/>
            </a:ln>
            <a:effectLst/>
          </p:spPr>
        </p:cxnSp>
      </p:grpSp>
    </p:spTree>
    <p:extLst>
      <p:ext uri="{BB962C8B-B14F-4D97-AF65-F5344CB8AC3E}">
        <p14:creationId xmlns:p14="http://schemas.microsoft.com/office/powerpoint/2010/main" val="26468792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AIDS spending by financing source, 2009-2019</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33</a:t>
            </a:fld>
            <a:endParaRPr lang="th-TH" dirty="0">
              <a:solidFill>
                <a:prstClr val="black">
                  <a:tint val="75000"/>
                </a:prstClr>
              </a:solidFill>
            </a:endParaRPr>
          </a:p>
        </p:txBody>
      </p:sp>
      <p:sp>
        <p:nvSpPr>
          <p:cNvPr id="5" name="Rectangle 4"/>
          <p:cNvSpPr/>
          <p:nvPr/>
        </p:nvSpPr>
        <p:spPr>
          <a:xfrm>
            <a:off x="207460" y="6469568"/>
            <a:ext cx="4228449" cy="215161"/>
          </a:xfrm>
          <a:prstGeom prst="rect">
            <a:avLst/>
          </a:prstGeom>
        </p:spPr>
        <p:txBody>
          <a:bodyPr wrap="none" lIns="91146" tIns="45580" rIns="91146" bIns="4558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800" dirty="0">
                <a:solidFill>
                  <a:prstClr val="black"/>
                </a:solidFill>
                <a:cs typeface="Arial" pitchFamily="34" charset="0"/>
              </a:rPr>
              <a:t>Source: </a:t>
            </a:r>
            <a:r>
              <a:rPr lang="en-US" sz="800" dirty="0">
                <a:solidFill>
                  <a:prstClr val="black"/>
                </a:solidFill>
                <a:cs typeface="Arial" pitchFamily="34" charset="0"/>
              </a:rPr>
              <a:t>Prepared by </a:t>
            </a:r>
            <a:r>
              <a:rPr lang="en-US" sz="800" dirty="0">
                <a:solidFill>
                  <a:prstClr val="black"/>
                </a:solidFill>
                <a:cs typeface="Arial" pitchFamily="34" charset="0"/>
                <a:hlinkClick r:id="rId2"/>
              </a:rPr>
              <a:t>www.aidsdatahub.org</a:t>
            </a:r>
            <a:r>
              <a:rPr lang="en-US" sz="800" dirty="0">
                <a:solidFill>
                  <a:prstClr val="black"/>
                </a:solidFill>
                <a:cs typeface="Arial" pitchFamily="34" charset="0"/>
              </a:rPr>
              <a:t>  based on UNAIDS HIV Financial Dashboard</a:t>
            </a:r>
            <a:endParaRPr lang="en-GB" sz="800" dirty="0">
              <a:solidFill>
                <a:prstClr val="black"/>
              </a:solidFill>
              <a:cs typeface="Arial" pitchFamily="34" charset="0"/>
            </a:endParaRPr>
          </a:p>
        </p:txBody>
      </p:sp>
      <p:graphicFrame>
        <p:nvGraphicFramePr>
          <p:cNvPr id="4" name="Chart 3">
            <a:extLst>
              <a:ext uri="{FF2B5EF4-FFF2-40B4-BE49-F238E27FC236}">
                <a16:creationId xmlns:a16="http://schemas.microsoft.com/office/drawing/2014/main" id="{CEDE20AE-6AD7-4E31-A207-32BF4CA6B18B}"/>
              </a:ext>
            </a:extLst>
          </p:cNvPr>
          <p:cNvGraphicFramePr>
            <a:graphicFrameLocks/>
          </p:cNvGraphicFramePr>
          <p:nvPr>
            <p:extLst>
              <p:ext uri="{D42A27DB-BD31-4B8C-83A1-F6EECF244321}">
                <p14:modId xmlns:p14="http://schemas.microsoft.com/office/powerpoint/2010/main" val="42155694"/>
              </p:ext>
            </p:extLst>
          </p:nvPr>
        </p:nvGraphicFramePr>
        <p:xfrm>
          <a:off x="1752600" y="2514600"/>
          <a:ext cx="8153400" cy="33527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348214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bwMode="auto">
          <a:xfrm>
            <a:off x="228603" y="34290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46" tIns="45580" rIns="91146" bIns="45580" numCol="1" anchor="t" anchorCtr="0" compatLnSpc="1">
            <a:prstTxWarp prst="textNoShape">
              <a:avLst/>
            </a:prstTxWarp>
          </a:bodyPr>
          <a:lstStyle/>
          <a:p>
            <a:pPr eaLnBrk="1" hangingPunct="1"/>
            <a:r>
              <a:rPr lang="en-US" altLang="zh-CN" sz="5400" dirty="0">
                <a:cs typeface="Cordia New" pitchFamily="34" charset="-34"/>
              </a:rPr>
              <a:t>National response</a:t>
            </a:r>
            <a:br>
              <a:rPr lang="en-US" altLang="zh-CN" sz="5400" dirty="0">
                <a:cs typeface="Cordia New" pitchFamily="34" charset="-34"/>
              </a:rPr>
            </a:br>
            <a:endParaRPr lang="en-US" dirty="0">
              <a:cs typeface="Cordia New" pitchFamily="34" charset="-34"/>
            </a:endParaRPr>
          </a:p>
        </p:txBody>
      </p:sp>
    </p:spTree>
    <p:extLst>
      <p:ext uri="{BB962C8B-B14F-4D97-AF65-F5344CB8AC3E}">
        <p14:creationId xmlns:p14="http://schemas.microsoft.com/office/powerpoint/2010/main" val="26276596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661" y="1600199"/>
            <a:ext cx="11201400" cy="821775"/>
          </a:xfrm>
        </p:spPr>
        <p:txBody>
          <a:bodyPr/>
          <a:lstStyle/>
          <a:p>
            <a:r>
              <a:rPr lang="en-US" dirty="0"/>
              <a:t>Proportion of key populations who are reached with HIV prevention interventions designed for key populations, 2021-2022</a:t>
            </a:r>
          </a:p>
        </p:txBody>
      </p:sp>
      <p:sp>
        <p:nvSpPr>
          <p:cNvPr id="3" name="Slide Number Placeholder 2"/>
          <p:cNvSpPr>
            <a:spLocks noGrp="1"/>
          </p:cNvSpPr>
          <p:nvPr>
            <p:ph type="sldNum" sz="quarter" idx="10"/>
          </p:nvPr>
        </p:nvSpPr>
        <p:spPr/>
        <p:txBody>
          <a:bodyPr/>
          <a:lstStyle/>
          <a:p>
            <a:pPr marL="0" marR="0" lvl="0" indent="0" algn="r" defTabSz="911052" rtl="0" eaLnBrk="1" fontAlgn="auto" latinLnBrk="0" hangingPunct="1">
              <a:lnSpc>
                <a:spcPct val="100000"/>
              </a:lnSpc>
              <a:spcBef>
                <a:spcPts val="0"/>
              </a:spcBef>
              <a:spcAft>
                <a:spcPts val="0"/>
              </a:spcAft>
              <a:buClrTx/>
              <a:buSzTx/>
              <a:buFontTx/>
              <a:buNone/>
              <a:tabLst/>
              <a:defRPr/>
            </a:pPr>
            <a:fld id="{7C5EE3DE-282A-4C42-824B-21F751D72708}"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052" rtl="0" eaLnBrk="1" fontAlgn="auto" latinLnBrk="0" hangingPunct="1">
                <a:lnSpc>
                  <a:spcPct val="100000"/>
                </a:lnSpc>
                <a:spcBef>
                  <a:spcPts val="0"/>
                </a:spcBef>
                <a:spcAft>
                  <a:spcPts val="0"/>
                </a:spcAft>
                <a:buClrTx/>
                <a:buSzTx/>
                <a:buFontTx/>
                <a:buNone/>
                <a:tabLst/>
                <a:defRPr/>
              </a:pPr>
              <a:t>35</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5" name="TextBox 1"/>
          <p:cNvSpPr txBox="1"/>
          <p:nvPr/>
        </p:nvSpPr>
        <p:spPr>
          <a:xfrm>
            <a:off x="209549" y="6531750"/>
            <a:ext cx="8229600" cy="304800"/>
          </a:xfrm>
          <a:prstGeom prst="rect">
            <a:avLst/>
          </a:prstGeom>
        </p:spPr>
        <p:txBody>
          <a:bodyPr wrap="square" lIns="91099" tIns="45556" rIns="91099" bIns="45556"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105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4"/>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a:t>
            </a:r>
            <a:r>
              <a:rPr kumimoji="0" lang="en-US" sz="900" b="0" i="0" u="none" strike="noStrike" kern="1200" cap="none" spc="0" normalizeH="0" baseline="0" noProof="0" dirty="0">
                <a:ln>
                  <a:noFill/>
                </a:ln>
                <a:solidFill>
                  <a:srgbClr val="000000"/>
                </a:solidFill>
                <a:effectLst/>
                <a:uLnTx/>
                <a:uFillTx/>
                <a:latin typeface="Arial"/>
                <a:ea typeface="+mn-ea"/>
                <a:cs typeface="Arial" pitchFamily="34" charset="0"/>
              </a:rPr>
              <a:t>Global AIDS Monitoring Reporting</a:t>
            </a:r>
            <a:endPar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aphicFrame>
        <p:nvGraphicFramePr>
          <p:cNvPr id="4" name="Chart 3">
            <a:extLst>
              <a:ext uri="{FF2B5EF4-FFF2-40B4-BE49-F238E27FC236}">
                <a16:creationId xmlns:a16="http://schemas.microsoft.com/office/drawing/2014/main" id="{83614385-E52B-4896-AC8F-E429707D5BED}"/>
              </a:ext>
            </a:extLst>
          </p:cNvPr>
          <p:cNvGraphicFramePr>
            <a:graphicFrameLocks/>
          </p:cNvGraphicFramePr>
          <p:nvPr>
            <p:extLst>
              <p:ext uri="{D42A27DB-BD31-4B8C-83A1-F6EECF244321}">
                <p14:modId xmlns:p14="http://schemas.microsoft.com/office/powerpoint/2010/main" val="3388692959"/>
              </p:ext>
            </p:extLst>
          </p:nvPr>
        </p:nvGraphicFramePr>
        <p:xfrm>
          <a:off x="2438400" y="2667000"/>
          <a:ext cx="6705600" cy="3122915"/>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18690672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Proportion of key populations who received an HIV test in the last 12 months and know their results, 2006-2016</a:t>
            </a:r>
            <a:br>
              <a:rPr lang="en-US" dirty="0"/>
            </a:b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36</a:t>
            </a:fld>
            <a:endParaRPr lang="th-TH" dirty="0">
              <a:solidFill>
                <a:prstClr val="black">
                  <a:tint val="75000"/>
                </a:prstClr>
              </a:solidFill>
            </a:endParaRPr>
          </a:p>
        </p:txBody>
      </p:sp>
      <p:sp>
        <p:nvSpPr>
          <p:cNvPr id="5" name="TextBox 1"/>
          <p:cNvSpPr txBox="1"/>
          <p:nvPr/>
        </p:nvSpPr>
        <p:spPr>
          <a:xfrm>
            <a:off x="0" y="6431738"/>
            <a:ext cx="11125200" cy="303418"/>
          </a:xfrm>
          <a:prstGeom prst="rect">
            <a:avLst/>
          </a:prstGeom>
        </p:spPr>
        <p:txBody>
          <a:bodyPr wrap="square" lIns="91146" tIns="45580" rIns="91146" bIns="4558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2"/>
              </a:rPr>
              <a:t>www.aidsdatahub.org</a:t>
            </a:r>
            <a:r>
              <a:rPr lang="en-US" sz="800" dirty="0">
                <a:latin typeface="Arial" pitchFamily="34" charset="0"/>
                <a:cs typeface="Arial" pitchFamily="34" charset="0"/>
              </a:rPr>
              <a:t>  based on </a:t>
            </a:r>
            <a:r>
              <a:rPr lang="en-US" sz="800" dirty="0">
                <a:solidFill>
                  <a:sysClr val="windowText" lastClr="000000"/>
                </a:solidFill>
                <a:latin typeface="Arial" pitchFamily="34" charset="0"/>
                <a:cs typeface="Arial" pitchFamily="34" charset="0"/>
              </a:rPr>
              <a:t>1. National AIDS Council Secretariat PNG and Partners. (2010). UNGASS Country Progress Report: Papua New Guinea; 2. National AIDS Council Secretariat. (2012). Papua New Guinea Global AIDS Response Progress Report, 2012, and 3. Global AIDS Monitoring 2017</a:t>
            </a:r>
          </a:p>
        </p:txBody>
      </p:sp>
      <p:graphicFrame>
        <p:nvGraphicFramePr>
          <p:cNvPr id="7" name="Chart 6"/>
          <p:cNvGraphicFramePr>
            <a:graphicFrameLocks noGrp="1"/>
          </p:cNvGraphicFramePr>
          <p:nvPr>
            <p:extLst>
              <p:ext uri="{D42A27DB-BD31-4B8C-83A1-F6EECF244321}">
                <p14:modId xmlns:p14="http://schemas.microsoft.com/office/powerpoint/2010/main" val="1061548623"/>
              </p:ext>
            </p:extLst>
          </p:nvPr>
        </p:nvGraphicFramePr>
        <p:xfrm>
          <a:off x="2057400" y="2438400"/>
          <a:ext cx="8077200" cy="39876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620822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605221"/>
            <a:ext cx="8402672" cy="714388"/>
          </a:xfrm>
        </p:spPr>
        <p:txBody>
          <a:bodyPr/>
          <a:lstStyle/>
          <a:p>
            <a:r>
              <a:rPr lang="en-US" dirty="0"/>
              <a:t>Number of ART sites and people on ART, 2004 - 2022</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37</a:t>
            </a:fld>
            <a:endParaRPr lang="th-TH" dirty="0">
              <a:solidFill>
                <a:prstClr val="black">
                  <a:tint val="75000"/>
                </a:prstClr>
              </a:solidFill>
            </a:endParaRPr>
          </a:p>
        </p:txBody>
      </p:sp>
      <p:sp>
        <p:nvSpPr>
          <p:cNvPr id="5" name="Rectangle 4"/>
          <p:cNvSpPr/>
          <p:nvPr/>
        </p:nvSpPr>
        <p:spPr>
          <a:xfrm>
            <a:off x="76200" y="6357699"/>
            <a:ext cx="10782301" cy="338271"/>
          </a:xfrm>
          <a:prstGeom prst="rect">
            <a:avLst/>
          </a:prstGeom>
        </p:spPr>
        <p:txBody>
          <a:bodyPr wrap="square" lIns="91146" tIns="45580" rIns="91146" bIns="45580">
            <a:spAutoFit/>
          </a:bodyPr>
          <a:lstStyle/>
          <a:p>
            <a:r>
              <a:rPr lang="en-US" sz="800" dirty="0">
                <a:latin typeface="Arial" pitchFamily="34" charset="0"/>
                <a:cs typeface="Arial" pitchFamily="34" charset="0"/>
              </a:rPr>
              <a:t>Source: Prepared by www.aidsdatahub.org based on 1. WHO, UNAIDS, &amp; UNICEF.  Towards Universal Access: Scaling up Priority HIV/AIDS Interventions in the Health Sector - Progress  Reports 2006-2010; 2. Papua New Guinea Global AIDS Response Progress Reports; 3. Global AIDS Monitoring and 4. UNAIDS. (2023). UNAIDS HIV estimates 2023.</a:t>
            </a:r>
          </a:p>
        </p:txBody>
      </p:sp>
      <p:graphicFrame>
        <p:nvGraphicFramePr>
          <p:cNvPr id="6" name="Chart 5">
            <a:extLst>
              <a:ext uri="{FF2B5EF4-FFF2-40B4-BE49-F238E27FC236}">
                <a16:creationId xmlns:a16="http://schemas.microsoft.com/office/drawing/2014/main" id="{00000000-0008-0000-0000-00008A000000}"/>
              </a:ext>
            </a:extLst>
          </p:cNvPr>
          <p:cNvGraphicFramePr>
            <a:graphicFrameLocks noGrp="1"/>
          </p:cNvGraphicFramePr>
          <p:nvPr>
            <p:extLst>
              <p:ext uri="{D42A27DB-BD31-4B8C-83A1-F6EECF244321}">
                <p14:modId xmlns:p14="http://schemas.microsoft.com/office/powerpoint/2010/main" val="1609456023"/>
              </p:ext>
            </p:extLst>
          </p:nvPr>
        </p:nvGraphicFramePr>
        <p:xfrm>
          <a:off x="609600" y="2221786"/>
          <a:ext cx="10972800" cy="38742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745245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38</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US" dirty="0"/>
              <a:t>ART scale-up, 2004 - 2022</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(2023). UNAIDS HIV estimates 2023</a:t>
            </a:r>
          </a:p>
        </p:txBody>
      </p:sp>
      <p:graphicFrame>
        <p:nvGraphicFramePr>
          <p:cNvPr id="5" name="Chart 4">
            <a:extLst>
              <a:ext uri="{FF2B5EF4-FFF2-40B4-BE49-F238E27FC236}">
                <a16:creationId xmlns:a16="http://schemas.microsoft.com/office/drawing/2014/main" id="{00000000-0008-0000-0000-00001A000000}"/>
              </a:ext>
            </a:extLst>
          </p:cNvPr>
          <p:cNvGraphicFramePr>
            <a:graphicFrameLocks noGrp="1"/>
          </p:cNvGraphicFramePr>
          <p:nvPr>
            <p:extLst>
              <p:ext uri="{D42A27DB-BD31-4B8C-83A1-F6EECF244321}">
                <p14:modId xmlns:p14="http://schemas.microsoft.com/office/powerpoint/2010/main" val="2998588328"/>
              </p:ext>
            </p:extLst>
          </p:nvPr>
        </p:nvGraphicFramePr>
        <p:xfrm>
          <a:off x="1219200" y="2399827"/>
          <a:ext cx="99822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563583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9B717F4E-C70D-496B-B533-3C7740A30BCF}"/>
              </a:ext>
            </a:extLst>
          </p:cNvPr>
          <p:cNvGraphicFramePr>
            <a:graphicFrameLocks/>
          </p:cNvGraphicFramePr>
          <p:nvPr>
            <p:extLst>
              <p:ext uri="{D42A27DB-BD31-4B8C-83A1-F6EECF244321}">
                <p14:modId xmlns:p14="http://schemas.microsoft.com/office/powerpoint/2010/main" val="1238002913"/>
              </p:ext>
            </p:extLst>
          </p:nvPr>
        </p:nvGraphicFramePr>
        <p:xfrm>
          <a:off x="990600" y="2483843"/>
          <a:ext cx="9829800" cy="3688357"/>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39</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US" dirty="0"/>
              <a:t>Treatment cascade, 2022</a:t>
            </a:r>
          </a:p>
        </p:txBody>
      </p:sp>
      <p:sp>
        <p:nvSpPr>
          <p:cNvPr id="7" name="TextBox 21">
            <a:extLst>
              <a:ext uri="{FF2B5EF4-FFF2-40B4-BE49-F238E27FC236}">
                <a16:creationId xmlns:a16="http://schemas.microsoft.com/office/drawing/2014/main" id="{4E9E532A-5789-4436-84BA-9F386DE754D6}"/>
              </a:ext>
            </a:extLst>
          </p:cNvPr>
          <p:cNvSpPr txBox="1"/>
          <p:nvPr/>
        </p:nvSpPr>
        <p:spPr>
          <a:xfrm>
            <a:off x="2057400" y="5961324"/>
            <a:ext cx="5383636" cy="278554"/>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*Number of people on ART who received a viral load test in the past year and have viral load of &lt;1000 copies/ml</a:t>
            </a:r>
            <a:endParaRPr kumimoji="0" lang="en-GB"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10194B60-C6B2-2F55-CEB3-9BE858C88848}"/>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3"/>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(2023). UNAIDS HIV estimates 2023 and Global AIDS Monitoring (GAM) Reporting </a:t>
            </a:r>
          </a:p>
        </p:txBody>
      </p:sp>
    </p:spTree>
    <p:extLst>
      <p:ext uri="{BB962C8B-B14F-4D97-AF65-F5344CB8AC3E}">
        <p14:creationId xmlns:p14="http://schemas.microsoft.com/office/powerpoint/2010/main" val="2974165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5"/>
          <p:cNvSpPr>
            <a:spLocks noGrp="1"/>
          </p:cNvSpPr>
          <p:nvPr>
            <p:ph type="title"/>
          </p:nvPr>
        </p:nvSpPr>
        <p:spPr bwMode="auto">
          <a:xfrm>
            <a:off x="228603" y="33909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46" tIns="45580" rIns="91146" bIns="45580" numCol="1" anchor="t" anchorCtr="0" compatLnSpc="1">
            <a:prstTxWarp prst="textNoShape">
              <a:avLst/>
            </a:prstTxWarp>
          </a:bodyPr>
          <a:lstStyle/>
          <a:p>
            <a:pPr eaLnBrk="1" hangingPunct="1"/>
            <a:r>
              <a:rPr lang="en-US" sz="5400" dirty="0">
                <a:cs typeface="Cordia New" pitchFamily="34" charset="-34"/>
              </a:rPr>
              <a:t>HIV prevalence and </a:t>
            </a:r>
            <a:br>
              <a:rPr lang="en-US" sz="5400" dirty="0">
                <a:cs typeface="Cordia New" pitchFamily="34" charset="-34"/>
              </a:rPr>
            </a:br>
            <a:r>
              <a:rPr lang="en-US" sz="5400" dirty="0">
                <a:cs typeface="Cordia New" pitchFamily="34" charset="-34"/>
              </a:rPr>
              <a:t>epidemiology</a:t>
            </a:r>
            <a:endParaRPr lang="th-TH" dirty="0"/>
          </a:p>
        </p:txBody>
      </p:sp>
    </p:spTree>
    <p:extLst>
      <p:ext uri="{BB962C8B-B14F-4D97-AF65-F5344CB8AC3E}">
        <p14:creationId xmlns:p14="http://schemas.microsoft.com/office/powerpoint/2010/main" val="34814369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40</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7" y="1651261"/>
            <a:ext cx="11203563" cy="504000"/>
          </a:xfrm>
        </p:spPr>
        <p:txBody>
          <a:bodyPr/>
          <a:lstStyle/>
          <a:p>
            <a:r>
              <a:rPr lang="en-US" dirty="0"/>
              <a:t>HIV testing and treatment cascade, 2022</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(2023). UNAIDS HIV estimates 2023</a:t>
            </a:r>
          </a:p>
        </p:txBody>
      </p:sp>
      <p:graphicFrame>
        <p:nvGraphicFramePr>
          <p:cNvPr id="2" name="Chart 1">
            <a:extLst>
              <a:ext uri="{FF2B5EF4-FFF2-40B4-BE49-F238E27FC236}">
                <a16:creationId xmlns:a16="http://schemas.microsoft.com/office/drawing/2014/main" id="{00000000-0008-0000-1500-000002000000}"/>
              </a:ext>
            </a:extLst>
          </p:cNvPr>
          <p:cNvGraphicFramePr>
            <a:graphicFrameLocks/>
          </p:cNvGraphicFramePr>
          <p:nvPr>
            <p:extLst>
              <p:ext uri="{D42A27DB-BD31-4B8C-83A1-F6EECF244321}">
                <p14:modId xmlns:p14="http://schemas.microsoft.com/office/powerpoint/2010/main" val="3284228886"/>
              </p:ext>
            </p:extLst>
          </p:nvPr>
        </p:nvGraphicFramePr>
        <p:xfrm>
          <a:off x="2174768" y="2269425"/>
          <a:ext cx="7315200" cy="42062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854316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41</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28600" y="1600200"/>
            <a:ext cx="11203563" cy="504000"/>
          </a:xfrm>
        </p:spPr>
        <p:txBody>
          <a:bodyPr/>
          <a:lstStyle/>
          <a:p>
            <a:r>
              <a:rPr lang="en-US" dirty="0"/>
              <a:t>PMTCT cascade, 2022</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(2023). UNAIDS HIV estimates 2023 and Global AIDS Monitoring (GAM) Reporting </a:t>
            </a:r>
          </a:p>
        </p:txBody>
      </p:sp>
      <p:graphicFrame>
        <p:nvGraphicFramePr>
          <p:cNvPr id="2" name="Chart 1">
            <a:extLst>
              <a:ext uri="{FF2B5EF4-FFF2-40B4-BE49-F238E27FC236}">
                <a16:creationId xmlns:a16="http://schemas.microsoft.com/office/drawing/2014/main" id="{BD6A081F-8635-4159-9480-D4EC949AFDA9}"/>
              </a:ext>
            </a:extLst>
          </p:cNvPr>
          <p:cNvGraphicFramePr>
            <a:graphicFrameLocks/>
          </p:cNvGraphicFramePr>
          <p:nvPr>
            <p:extLst>
              <p:ext uri="{D42A27DB-BD31-4B8C-83A1-F6EECF244321}">
                <p14:modId xmlns:p14="http://schemas.microsoft.com/office/powerpoint/2010/main" val="659441712"/>
              </p:ext>
            </p:extLst>
          </p:nvPr>
        </p:nvGraphicFramePr>
        <p:xfrm>
          <a:off x="1447800" y="2438400"/>
          <a:ext cx="8686800" cy="3352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21">
            <a:extLst>
              <a:ext uri="{FF2B5EF4-FFF2-40B4-BE49-F238E27FC236}">
                <a16:creationId xmlns:a16="http://schemas.microsoft.com/office/drawing/2014/main" id="{CF413B6C-32BE-5BF5-6E4C-9988EE8EB6B8}"/>
              </a:ext>
            </a:extLst>
          </p:cNvPr>
          <p:cNvSpPr txBox="1"/>
          <p:nvPr/>
        </p:nvSpPr>
        <p:spPr>
          <a:xfrm>
            <a:off x="2286000" y="6125400"/>
            <a:ext cx="5181600"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a:ln>
                  <a:noFill/>
                </a:ln>
                <a:solidFill>
                  <a:prstClr val="black"/>
                </a:solidFill>
                <a:effectLst/>
                <a:uLnTx/>
                <a:uFillTx/>
                <a:latin typeface="Arial" panose="020B0604020202020204" pitchFamily="34" charset="0"/>
                <a:cs typeface="Arial" panose="020B0604020202020204" pitchFamily="34" charset="0"/>
              </a:rPr>
              <a:t>* Estimated number of women living with HIV who delivered within the past 12 months </a:t>
            </a:r>
            <a:endParaRPr kumimoji="0" lang="en-GB" sz="1000" b="0" i="0" u="none" strike="noStrike" kern="1200" cap="none" spc="0" normalizeH="0" baseline="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92439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700808"/>
            <a:ext cx="11116793" cy="504000"/>
          </a:xfrm>
        </p:spPr>
        <p:txBody>
          <a:bodyPr/>
          <a:lstStyle/>
          <a:p>
            <a:r>
              <a:rPr lang="en-US" dirty="0"/>
              <a:t>Punitive and discriminatory laws, 2022</a:t>
            </a:r>
          </a:p>
        </p:txBody>
      </p:sp>
      <p:graphicFrame>
        <p:nvGraphicFramePr>
          <p:cNvPr id="3" name="Table 3">
            <a:extLst>
              <a:ext uri="{FF2B5EF4-FFF2-40B4-BE49-F238E27FC236}">
                <a16:creationId xmlns:a16="http://schemas.microsoft.com/office/drawing/2014/main" id="{3664E1AD-C1B0-4C05-893B-161489BABE96}"/>
              </a:ext>
            </a:extLst>
          </p:cNvPr>
          <p:cNvGraphicFramePr>
            <a:graphicFrameLocks noGrp="1"/>
          </p:cNvGraphicFramePr>
          <p:nvPr/>
        </p:nvGraphicFramePr>
        <p:xfrm>
          <a:off x="370776" y="2440002"/>
          <a:ext cx="10801200" cy="1565062"/>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905884813"/>
                    </a:ext>
                  </a:extLst>
                </a:gridCol>
                <a:gridCol w="1800200">
                  <a:extLst>
                    <a:ext uri="{9D8B030D-6E8A-4147-A177-3AD203B41FA5}">
                      <a16:colId xmlns:a16="http://schemas.microsoft.com/office/drawing/2014/main" val="2584309763"/>
                    </a:ext>
                  </a:extLst>
                </a:gridCol>
                <a:gridCol w="1800200">
                  <a:extLst>
                    <a:ext uri="{9D8B030D-6E8A-4147-A177-3AD203B41FA5}">
                      <a16:colId xmlns:a16="http://schemas.microsoft.com/office/drawing/2014/main" val="582424314"/>
                    </a:ext>
                  </a:extLst>
                </a:gridCol>
                <a:gridCol w="1800200">
                  <a:extLst>
                    <a:ext uri="{9D8B030D-6E8A-4147-A177-3AD203B41FA5}">
                      <a16:colId xmlns:a16="http://schemas.microsoft.com/office/drawing/2014/main" val="3389219002"/>
                    </a:ext>
                  </a:extLst>
                </a:gridCol>
                <a:gridCol w="1800200">
                  <a:extLst>
                    <a:ext uri="{9D8B030D-6E8A-4147-A177-3AD203B41FA5}">
                      <a16:colId xmlns:a16="http://schemas.microsoft.com/office/drawing/2014/main" val="3139281094"/>
                    </a:ext>
                  </a:extLst>
                </a:gridCol>
                <a:gridCol w="1800200">
                  <a:extLst>
                    <a:ext uri="{9D8B030D-6E8A-4147-A177-3AD203B41FA5}">
                      <a16:colId xmlns:a16="http://schemas.microsoft.com/office/drawing/2014/main" val="621351089"/>
                    </a:ext>
                  </a:extLst>
                </a:gridCol>
              </a:tblGrid>
              <a:tr h="1565062">
                <a:tc>
                  <a:txBody>
                    <a:bodyPr/>
                    <a:lstStyle/>
                    <a:p>
                      <a:pPr algn="ctr"/>
                      <a:r>
                        <a:rPr lang="en-US" sz="1600" b="0" dirty="0">
                          <a:solidFill>
                            <a:schemeClr val="tx1"/>
                          </a:solidFill>
                        </a:rPr>
                        <a:t>Criminalization</a:t>
                      </a:r>
                    </a:p>
                    <a:p>
                      <a:pPr algn="ctr"/>
                      <a:r>
                        <a:rPr lang="en-US" sz="1600" b="0" dirty="0">
                          <a:solidFill>
                            <a:schemeClr val="tx1"/>
                          </a:solidFill>
                        </a:rPr>
                        <a:t>of  TG people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solidFill>
                        </a:rPr>
                        <a:t>Criminalization of sex work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solidFill>
                        </a:rPr>
                        <a:t>Criminalization of  same-sex sexual acts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fontAlgn="auto" latinLnBrk="0" hangingPunct="1"/>
                      <a:r>
                        <a:rPr lang="en-US" sz="1600" b="0" i="0" baseline="0" dirty="0">
                          <a:solidFill>
                            <a:schemeClr val="dk1"/>
                          </a:solidFill>
                          <a:effectLst/>
                          <a:latin typeface="Arial" panose="020B0604020202020204" pitchFamily="34" charset="0"/>
                          <a:ea typeface="+mn-ea"/>
                          <a:cs typeface="Arial" panose="020B0604020202020204" pitchFamily="34" charset="0"/>
                        </a:rPr>
                        <a:t>Law allows for possession of a certain limited amount of drugs for personal use</a:t>
                      </a:r>
                      <a:endParaRPr lang="en-US" sz="1600" dirty="0">
                        <a:effectLst/>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fontAlgn="auto" latinLnBrk="0" hangingPunct="1"/>
                      <a:r>
                        <a:rPr lang="en-US" sz="1600" b="0" i="0" baseline="0" dirty="0">
                          <a:solidFill>
                            <a:schemeClr val="dk1"/>
                          </a:solidFill>
                          <a:effectLst/>
                          <a:latin typeface="Arial" panose="020B0604020202020204" pitchFamily="34" charset="0"/>
                          <a:ea typeface="+mn-ea"/>
                          <a:cs typeface="Arial" panose="020B0604020202020204" pitchFamily="34" charset="0"/>
                        </a:rPr>
                        <a:t>Parental consent for adolescents to access HIV testing</a:t>
                      </a:r>
                      <a:endParaRPr lang="en-US" sz="1600" dirty="0">
                        <a:effectLst/>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fontAlgn="auto" latinLnBrk="0" hangingPunct="1"/>
                      <a:r>
                        <a:rPr lang="en-US" sz="1600" b="0" dirty="0">
                          <a:solidFill>
                            <a:schemeClr val="tx1"/>
                          </a:solidFill>
                          <a:effectLst/>
                          <a:latin typeface="Arial" panose="020B0604020202020204" pitchFamily="34" charset="0"/>
                          <a:cs typeface="Arial" panose="020B0604020202020204" pitchFamily="34" charset="0"/>
                        </a:rPr>
                        <a:t>Laws or policies restricting the entry, stay and residence of people living with HIV</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3088267"/>
                  </a:ext>
                </a:extLst>
              </a:tr>
            </a:tbl>
          </a:graphicData>
        </a:graphic>
      </p:graphicFrame>
      <p:grpSp>
        <p:nvGrpSpPr>
          <p:cNvPr id="5" name="Group 4">
            <a:extLst>
              <a:ext uri="{FF2B5EF4-FFF2-40B4-BE49-F238E27FC236}">
                <a16:creationId xmlns:a16="http://schemas.microsoft.com/office/drawing/2014/main" id="{AB153221-97D3-40C5-8245-72F52C0104D2}"/>
              </a:ext>
            </a:extLst>
          </p:cNvPr>
          <p:cNvGrpSpPr/>
          <p:nvPr/>
        </p:nvGrpSpPr>
        <p:grpSpPr>
          <a:xfrm>
            <a:off x="658808" y="3968472"/>
            <a:ext cx="10226312" cy="1188720"/>
            <a:chOff x="658808" y="3968472"/>
            <a:chExt cx="10226312" cy="1188720"/>
          </a:xfrm>
        </p:grpSpPr>
        <p:sp>
          <p:nvSpPr>
            <p:cNvPr id="4" name="Oval 3">
              <a:extLst>
                <a:ext uri="{FF2B5EF4-FFF2-40B4-BE49-F238E27FC236}">
                  <a16:creationId xmlns:a16="http://schemas.microsoft.com/office/drawing/2014/main" id="{DBBDF541-6703-430B-9CDE-9EAF9CC31D3F}"/>
                </a:ext>
              </a:extLst>
            </p:cNvPr>
            <p:cNvSpPr/>
            <p:nvPr/>
          </p:nvSpPr>
          <p:spPr>
            <a:xfrm>
              <a:off x="658808" y="3968472"/>
              <a:ext cx="1188720" cy="1188720"/>
            </a:xfrm>
            <a:prstGeom prst="ellipse">
              <a:avLst/>
            </a:prstGeom>
            <a:solidFill>
              <a:srgbClr val="F78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Oval 10">
              <a:extLst>
                <a:ext uri="{FF2B5EF4-FFF2-40B4-BE49-F238E27FC236}">
                  <a16:creationId xmlns:a16="http://schemas.microsoft.com/office/drawing/2014/main" id="{D3E17F94-9F05-484E-842C-F2140EBA34A2}"/>
                </a:ext>
              </a:extLst>
            </p:cNvPr>
            <p:cNvSpPr/>
            <p:nvPr/>
          </p:nvSpPr>
          <p:spPr>
            <a:xfrm>
              <a:off x="2466326" y="3968472"/>
              <a:ext cx="1188720" cy="1188720"/>
            </a:xfrm>
            <a:prstGeom prst="ellipse">
              <a:avLst/>
            </a:prstGeom>
            <a:solidFill>
              <a:srgbClr val="F78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Oval 11">
              <a:extLst>
                <a:ext uri="{FF2B5EF4-FFF2-40B4-BE49-F238E27FC236}">
                  <a16:creationId xmlns:a16="http://schemas.microsoft.com/office/drawing/2014/main" id="{2107AA46-A84F-4E38-BE75-17B0A55FB2D3}"/>
                </a:ext>
              </a:extLst>
            </p:cNvPr>
            <p:cNvSpPr/>
            <p:nvPr/>
          </p:nvSpPr>
          <p:spPr>
            <a:xfrm>
              <a:off x="4273844" y="3968472"/>
              <a:ext cx="1188720" cy="1188720"/>
            </a:xfrm>
            <a:prstGeom prst="ellipse">
              <a:avLst/>
            </a:prstGeom>
            <a:solidFill>
              <a:srgbClr val="F78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3" name="Oval 12">
              <a:extLst>
                <a:ext uri="{FF2B5EF4-FFF2-40B4-BE49-F238E27FC236}">
                  <a16:creationId xmlns:a16="http://schemas.microsoft.com/office/drawing/2014/main" id="{535A40E9-8598-42DC-8D42-0C41152B6C38}"/>
                </a:ext>
              </a:extLst>
            </p:cNvPr>
            <p:cNvSpPr/>
            <p:nvPr/>
          </p:nvSpPr>
          <p:spPr>
            <a:xfrm>
              <a:off x="6081362" y="3968472"/>
              <a:ext cx="1188720" cy="1188720"/>
            </a:xfrm>
            <a:prstGeom prst="ellipse">
              <a:avLst/>
            </a:prstGeom>
            <a:solidFill>
              <a:srgbClr val="F78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Oval 13">
              <a:extLst>
                <a:ext uri="{FF2B5EF4-FFF2-40B4-BE49-F238E27FC236}">
                  <a16:creationId xmlns:a16="http://schemas.microsoft.com/office/drawing/2014/main" id="{B680894F-6E7E-44AA-8B28-10846542B273}"/>
                </a:ext>
              </a:extLst>
            </p:cNvPr>
            <p:cNvSpPr/>
            <p:nvPr/>
          </p:nvSpPr>
          <p:spPr>
            <a:xfrm>
              <a:off x="7888880" y="3968472"/>
              <a:ext cx="1188720" cy="1188720"/>
            </a:xfrm>
            <a:prstGeom prst="ellipse">
              <a:avLst/>
            </a:prstGeom>
            <a:solidFill>
              <a:srgbClr val="F78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2" name="Oval 21">
              <a:extLst>
                <a:ext uri="{FF2B5EF4-FFF2-40B4-BE49-F238E27FC236}">
                  <a16:creationId xmlns:a16="http://schemas.microsoft.com/office/drawing/2014/main" id="{F00A8540-0F26-44F9-BDAF-D2F810E5D76F}"/>
                </a:ext>
              </a:extLst>
            </p:cNvPr>
            <p:cNvSpPr/>
            <p:nvPr/>
          </p:nvSpPr>
          <p:spPr>
            <a:xfrm>
              <a:off x="9696400" y="3968472"/>
              <a:ext cx="1188720" cy="1188720"/>
            </a:xfrm>
            <a:prstGeom prst="ellipse">
              <a:avLst/>
            </a:prstGeom>
            <a:solidFill>
              <a:srgbClr val="F78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7" name="TextBox 6">
            <a:extLst>
              <a:ext uri="{FF2B5EF4-FFF2-40B4-BE49-F238E27FC236}">
                <a16:creationId xmlns:a16="http://schemas.microsoft.com/office/drawing/2014/main" id="{31336AB6-0475-4C90-85AE-2302FF75AC81}"/>
              </a:ext>
            </a:extLst>
          </p:cNvPr>
          <p:cNvSpPr txBox="1"/>
          <p:nvPr/>
        </p:nvSpPr>
        <p:spPr>
          <a:xfrm>
            <a:off x="911424" y="4356430"/>
            <a:ext cx="864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YES</a:t>
            </a:r>
          </a:p>
        </p:txBody>
      </p:sp>
      <p:sp>
        <p:nvSpPr>
          <p:cNvPr id="23" name="TextBox 22">
            <a:extLst>
              <a:ext uri="{FF2B5EF4-FFF2-40B4-BE49-F238E27FC236}">
                <a16:creationId xmlns:a16="http://schemas.microsoft.com/office/drawing/2014/main" id="{2992A9BB-36AD-4E3E-A2E9-B14A1C89FD77}"/>
              </a:ext>
            </a:extLst>
          </p:cNvPr>
          <p:cNvSpPr txBox="1"/>
          <p:nvPr/>
        </p:nvSpPr>
        <p:spPr>
          <a:xfrm>
            <a:off x="2783632" y="4356430"/>
            <a:ext cx="7506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YES</a:t>
            </a:r>
          </a:p>
        </p:txBody>
      </p:sp>
      <p:sp>
        <p:nvSpPr>
          <p:cNvPr id="24" name="TextBox 23">
            <a:extLst>
              <a:ext uri="{FF2B5EF4-FFF2-40B4-BE49-F238E27FC236}">
                <a16:creationId xmlns:a16="http://schemas.microsoft.com/office/drawing/2014/main" id="{6EF452C2-0799-4995-9884-D5C492B19E8C}"/>
              </a:ext>
            </a:extLst>
          </p:cNvPr>
          <p:cNvSpPr txBox="1"/>
          <p:nvPr/>
        </p:nvSpPr>
        <p:spPr>
          <a:xfrm>
            <a:off x="4508526" y="4356430"/>
            <a:ext cx="9115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YES</a:t>
            </a:r>
          </a:p>
        </p:txBody>
      </p:sp>
      <p:sp>
        <p:nvSpPr>
          <p:cNvPr id="25" name="TextBox 24">
            <a:extLst>
              <a:ext uri="{FF2B5EF4-FFF2-40B4-BE49-F238E27FC236}">
                <a16:creationId xmlns:a16="http://schemas.microsoft.com/office/drawing/2014/main" id="{67A9B65A-74FE-40EA-A13D-60B7F5E01C25}"/>
              </a:ext>
            </a:extLst>
          </p:cNvPr>
          <p:cNvSpPr txBox="1"/>
          <p:nvPr/>
        </p:nvSpPr>
        <p:spPr>
          <a:xfrm>
            <a:off x="6374910" y="4356430"/>
            <a:ext cx="864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NO</a:t>
            </a:r>
          </a:p>
        </p:txBody>
      </p:sp>
      <p:sp>
        <p:nvSpPr>
          <p:cNvPr id="26" name="TextBox 25">
            <a:extLst>
              <a:ext uri="{FF2B5EF4-FFF2-40B4-BE49-F238E27FC236}">
                <a16:creationId xmlns:a16="http://schemas.microsoft.com/office/drawing/2014/main" id="{7EC1FA02-C96C-4605-97C5-7233CA1F1F1C}"/>
              </a:ext>
            </a:extLst>
          </p:cNvPr>
          <p:cNvSpPr txBox="1"/>
          <p:nvPr/>
        </p:nvSpPr>
        <p:spPr>
          <a:xfrm>
            <a:off x="8213504" y="4356430"/>
            <a:ext cx="864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YES *</a:t>
            </a:r>
          </a:p>
        </p:txBody>
      </p:sp>
      <p:sp>
        <p:nvSpPr>
          <p:cNvPr id="27" name="TextBox 26">
            <a:extLst>
              <a:ext uri="{FF2B5EF4-FFF2-40B4-BE49-F238E27FC236}">
                <a16:creationId xmlns:a16="http://schemas.microsoft.com/office/drawing/2014/main" id="{5162DAB6-EB85-439C-80EA-4BDFBEC0E2C6}"/>
              </a:ext>
            </a:extLst>
          </p:cNvPr>
          <p:cNvSpPr txBox="1"/>
          <p:nvPr/>
        </p:nvSpPr>
        <p:spPr>
          <a:xfrm>
            <a:off x="9840416" y="4356430"/>
            <a:ext cx="10447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YES **</a:t>
            </a:r>
          </a:p>
        </p:txBody>
      </p:sp>
      <p:sp>
        <p:nvSpPr>
          <p:cNvPr id="19" name="TextBox 152">
            <a:extLst>
              <a:ext uri="{FF2B5EF4-FFF2-40B4-BE49-F238E27FC236}">
                <a16:creationId xmlns:a16="http://schemas.microsoft.com/office/drawing/2014/main" id="{FD47DDD5-E36A-4324-B55E-34802AFAC673}"/>
              </a:ext>
            </a:extLst>
          </p:cNvPr>
          <p:cNvSpPr txBox="1"/>
          <p:nvPr/>
        </p:nvSpPr>
        <p:spPr>
          <a:xfrm>
            <a:off x="7797386" y="5271141"/>
            <a:ext cx="1371708" cy="336061"/>
          </a:xfrm>
          <a:prstGeom prst="rect">
            <a:avLst/>
          </a:prstGeom>
          <a:no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For adolescents &lt;18 yr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20" name="TextBox 172">
            <a:extLst>
              <a:ext uri="{FF2B5EF4-FFF2-40B4-BE49-F238E27FC236}">
                <a16:creationId xmlns:a16="http://schemas.microsoft.com/office/drawing/2014/main" id="{0EE9E8F2-6EDA-464F-8948-E8CD7A70D0E5}"/>
              </a:ext>
            </a:extLst>
          </p:cNvPr>
          <p:cNvSpPr txBox="1"/>
          <p:nvPr/>
        </p:nvSpPr>
        <p:spPr>
          <a:xfrm>
            <a:off x="9530613" y="5213359"/>
            <a:ext cx="1671812" cy="451623"/>
          </a:xfrm>
          <a:prstGeom prst="rect">
            <a:avLst/>
          </a:prstGeom>
          <a:no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Require HIV testing or disclosure for some permits</a:t>
            </a:r>
          </a:p>
        </p:txBody>
      </p:sp>
      <p:sp>
        <p:nvSpPr>
          <p:cNvPr id="8" name="Rectangle 7">
            <a:extLst>
              <a:ext uri="{FF2B5EF4-FFF2-40B4-BE49-F238E27FC236}">
                <a16:creationId xmlns:a16="http://schemas.microsoft.com/office/drawing/2014/main" id="{F0749821-06B7-6D2F-A570-2450FC07A642}"/>
              </a:ext>
            </a:extLst>
          </p:cNvPr>
          <p:cNvSpPr/>
          <p:nvPr/>
        </p:nvSpPr>
        <p:spPr>
          <a:xfrm>
            <a:off x="0" y="6489779"/>
            <a:ext cx="12039600" cy="2308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Sources: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(2023). The path that ends AIDS: UNAIDS Global AIDS Update 2023. Geneva: Joint United Nations </a:t>
            </a:r>
            <a:r>
              <a:rPr kumimoji="0" lang="en-US" sz="900" b="0"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Programme</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on HIV/AIDS; 2023.</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5856667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B1AFFF5C-574B-4742-9AFC-E28F03B85344}" type="slidenum">
              <a:rPr lang="th-TH" smtClean="0">
                <a:solidFill>
                  <a:prstClr val="black">
                    <a:tint val="75000"/>
                  </a:prstClr>
                </a:solidFill>
              </a:rPr>
              <a:pPr>
                <a:defRPr/>
              </a:pPr>
              <a:t>43</a:t>
            </a:fld>
            <a:endParaRPr lang="th-TH" dirty="0">
              <a:solidFill>
                <a:prstClr val="black">
                  <a:tint val="75000"/>
                </a:prstClr>
              </a:solidFill>
            </a:endParaRPr>
          </a:p>
        </p:txBody>
      </p:sp>
      <p:sp>
        <p:nvSpPr>
          <p:cNvPr id="114691" name="Rectangle 2"/>
          <p:cNvSpPr txBox="1">
            <a:spLocks noChangeArrowheads="1"/>
          </p:cNvSpPr>
          <p:nvPr/>
        </p:nvSpPr>
        <p:spPr bwMode="auto">
          <a:xfrm>
            <a:off x="1981200" y="1957388"/>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46" tIns="45580" rIns="91146" bIns="45580"/>
          <a:lstStyle>
            <a:lvl1pPr marL="342900" indent="-342900"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algn="ctr" fontAlgn="base">
              <a:spcBef>
                <a:spcPct val="20000"/>
              </a:spcBef>
              <a:spcAft>
                <a:spcPct val="0"/>
              </a:spcAft>
            </a:pPr>
            <a:r>
              <a:rPr lang="en-US" sz="4000">
                <a:solidFill>
                  <a:srgbClr val="C00000"/>
                </a:solidFill>
              </a:rPr>
              <a:t>THANK YOU</a:t>
            </a:r>
          </a:p>
          <a:p>
            <a:pPr algn="ctr" fontAlgn="base">
              <a:spcBef>
                <a:spcPct val="20000"/>
              </a:spcBef>
              <a:spcAft>
                <a:spcPct val="0"/>
              </a:spcAft>
            </a:pPr>
            <a:endParaRPr lang="en-US" sz="4000">
              <a:solidFill>
                <a:srgbClr val="C00000"/>
              </a:solidFill>
            </a:endParaRPr>
          </a:p>
          <a:p>
            <a:pPr algn="ctr" fontAlgn="base">
              <a:spcBef>
                <a:spcPct val="20000"/>
              </a:spcBef>
              <a:spcAft>
                <a:spcPct val="0"/>
              </a:spcAft>
            </a:pPr>
            <a:r>
              <a:rPr lang="en-US">
                <a:solidFill>
                  <a:srgbClr val="C00000"/>
                </a:solidFill>
              </a:rPr>
              <a:t>slides compiled by </a:t>
            </a:r>
            <a:r>
              <a:rPr lang="en-US" u="sng">
                <a:solidFill>
                  <a:srgbClr val="C00000"/>
                </a:solidFill>
                <a:hlinkClick r:id="rId2"/>
              </a:rPr>
              <a:t>www.aidsdatahub.org</a:t>
            </a:r>
            <a:endParaRPr lang="en-US" u="sng">
              <a:solidFill>
                <a:srgbClr val="C00000"/>
              </a:solidFill>
            </a:endParaRPr>
          </a:p>
          <a:p>
            <a:pPr algn="ctr" fontAlgn="base">
              <a:spcBef>
                <a:spcPct val="20000"/>
              </a:spcBef>
              <a:spcAft>
                <a:spcPct val="0"/>
              </a:spcAft>
            </a:pPr>
            <a:endParaRPr lang="en-US" u="sng">
              <a:solidFill>
                <a:srgbClr val="C00000"/>
              </a:solidFill>
            </a:endParaRPr>
          </a:p>
          <a:p>
            <a:pPr algn="ctr" fontAlgn="base">
              <a:spcBef>
                <a:spcPct val="20000"/>
              </a:spcBef>
              <a:spcAft>
                <a:spcPct val="0"/>
              </a:spcAft>
            </a:pPr>
            <a:endParaRPr lang="en-US" sz="1400" i="1">
              <a:solidFill>
                <a:srgbClr val="C00000"/>
              </a:solidFill>
            </a:endParaRPr>
          </a:p>
          <a:p>
            <a:pPr algn="ctr" fontAlgn="base">
              <a:spcBef>
                <a:spcPct val="20000"/>
              </a:spcBef>
              <a:spcAft>
                <a:spcPct val="0"/>
              </a:spcAft>
            </a:pPr>
            <a:endParaRPr lang="en-US" sz="1400" i="1">
              <a:solidFill>
                <a:srgbClr val="C00000"/>
              </a:solidFill>
            </a:endParaRPr>
          </a:p>
          <a:p>
            <a:pPr algn="ctr" fontAlgn="base">
              <a:spcBef>
                <a:spcPct val="20000"/>
              </a:spcBef>
              <a:spcAft>
                <a:spcPct val="0"/>
              </a:spcAft>
            </a:pPr>
            <a:r>
              <a:rPr lang="en-US" sz="1400" i="1">
                <a:solidFill>
                  <a:srgbClr val="C00000"/>
                </a:solidFill>
              </a:rPr>
              <a:t>Data shown in this slide set  are comprehensive to the extent they are available from country reports. Please inform us if you know of sources where more recent data can be used.</a:t>
            </a:r>
          </a:p>
          <a:p>
            <a:pPr algn="ctr" fontAlgn="base">
              <a:spcBef>
                <a:spcPct val="20000"/>
              </a:spcBef>
              <a:spcAft>
                <a:spcPct val="0"/>
              </a:spcAft>
            </a:pPr>
            <a:r>
              <a:rPr lang="en-US" sz="1400" i="1">
                <a:solidFill>
                  <a:srgbClr val="C00000"/>
                </a:solidFill>
              </a:rPr>
              <a:t>Please acknowledge </a:t>
            </a:r>
            <a:r>
              <a:rPr lang="en-US" sz="1400" i="1">
                <a:solidFill>
                  <a:srgbClr val="C00000"/>
                </a:solidFill>
                <a:hlinkClick r:id="rId2"/>
              </a:rPr>
              <a:t>www.aidsdatahub.org</a:t>
            </a:r>
            <a:r>
              <a:rPr lang="en-US" sz="1400" i="1">
                <a:solidFill>
                  <a:srgbClr val="C00000"/>
                </a:solidFill>
              </a:rPr>
              <a:t> if slides are lifted directly from this site</a:t>
            </a:r>
          </a:p>
          <a:p>
            <a:pPr algn="ctr" fontAlgn="base">
              <a:spcBef>
                <a:spcPct val="20000"/>
              </a:spcBef>
              <a:spcAft>
                <a:spcPct val="0"/>
              </a:spcAft>
            </a:pPr>
            <a:endParaRPr lang="en-US" sz="1400">
              <a:solidFill>
                <a:srgbClr val="C00000"/>
              </a:solidFill>
            </a:endParaRPr>
          </a:p>
        </p:txBody>
      </p:sp>
    </p:spTree>
    <p:extLst>
      <p:ext uri="{BB962C8B-B14F-4D97-AF65-F5344CB8AC3E}">
        <p14:creationId xmlns:p14="http://schemas.microsoft.com/office/powerpoint/2010/main" val="3587717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5</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28600" y="1371600"/>
            <a:ext cx="11506200" cy="504000"/>
          </a:xfrm>
        </p:spPr>
        <p:txBody>
          <a:bodyPr/>
          <a:lstStyle/>
          <a:p>
            <a:r>
              <a:rPr lang="en-GB" dirty="0"/>
              <a:t>Estimated people living with HIV, new HIV infections and AIDS-related deaths, 1990-2022</a:t>
            </a:r>
            <a:endParaRPr lang="en-US" dirty="0"/>
          </a:p>
        </p:txBody>
      </p:sp>
      <p:sp>
        <p:nvSpPr>
          <p:cNvPr id="6" name="Rectangle 5">
            <a:extLst>
              <a:ext uri="{FF2B5EF4-FFF2-40B4-BE49-F238E27FC236}">
                <a16:creationId xmlns:a16="http://schemas.microsoft.com/office/drawing/2014/main" id="{BC9DB411-A825-481B-A1CE-4CB2135EF166}"/>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(2023). UNAIDS HIV estimates 2023</a:t>
            </a:r>
          </a:p>
        </p:txBody>
      </p:sp>
      <p:graphicFrame>
        <p:nvGraphicFramePr>
          <p:cNvPr id="2" name="Chart 1">
            <a:extLst>
              <a:ext uri="{FF2B5EF4-FFF2-40B4-BE49-F238E27FC236}">
                <a16:creationId xmlns:a16="http://schemas.microsoft.com/office/drawing/2014/main" id="{33F67630-E19A-462E-A0A0-0CA9BF2D6D8E}"/>
              </a:ext>
            </a:extLst>
          </p:cNvPr>
          <p:cNvGraphicFramePr>
            <a:graphicFrameLocks/>
          </p:cNvGraphicFramePr>
          <p:nvPr>
            <p:extLst>
              <p:ext uri="{D42A27DB-BD31-4B8C-83A1-F6EECF244321}">
                <p14:modId xmlns:p14="http://schemas.microsoft.com/office/powerpoint/2010/main" val="1391555640"/>
              </p:ext>
            </p:extLst>
          </p:nvPr>
        </p:nvGraphicFramePr>
        <p:xfrm>
          <a:off x="1219200" y="2438400"/>
          <a:ext cx="9220200" cy="39196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90069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45E39-FA79-61C2-18A1-69C5BFBF31F7}"/>
              </a:ext>
            </a:extLst>
          </p:cNvPr>
          <p:cNvSpPr>
            <a:spLocks noGrp="1"/>
          </p:cNvSpPr>
          <p:nvPr>
            <p:ph type="title"/>
          </p:nvPr>
        </p:nvSpPr>
        <p:spPr/>
        <p:txBody>
          <a:bodyPr/>
          <a:lstStyle/>
          <a:p>
            <a:r>
              <a:rPr lang="en-US" dirty="0"/>
              <a:t>Trend and percent increase in new HIV infections, 2010-2022</a:t>
            </a:r>
          </a:p>
        </p:txBody>
      </p:sp>
      <p:sp>
        <p:nvSpPr>
          <p:cNvPr id="3" name="Slide Number Placeholder 2">
            <a:extLst>
              <a:ext uri="{FF2B5EF4-FFF2-40B4-BE49-F238E27FC236}">
                <a16:creationId xmlns:a16="http://schemas.microsoft.com/office/drawing/2014/main" id="{D35510C1-D979-5EC2-CD30-B410A25C670B}"/>
              </a:ext>
            </a:extLst>
          </p:cNvPr>
          <p:cNvSpPr>
            <a:spLocks noGrp="1"/>
          </p:cNvSpPr>
          <p:nvPr>
            <p:ph type="sldNum" sz="quarter" idx="10"/>
          </p:nvPr>
        </p:nvSpPr>
        <p:spPr/>
        <p:txBody>
          <a:bodyPr/>
          <a:lstStyle/>
          <a:p>
            <a:fld id="{8800C79D-0615-AF41-9AB4-7D5AEAE4FA5F}" type="slidenum">
              <a:rPr lang="th-TH" smtClean="0"/>
              <a:pPr/>
              <a:t>6</a:t>
            </a:fld>
            <a:endParaRPr lang="th-TH"/>
          </a:p>
        </p:txBody>
      </p:sp>
      <p:graphicFrame>
        <p:nvGraphicFramePr>
          <p:cNvPr id="4" name="Chart 3">
            <a:extLst>
              <a:ext uri="{FF2B5EF4-FFF2-40B4-BE49-F238E27FC236}">
                <a16:creationId xmlns:a16="http://schemas.microsoft.com/office/drawing/2014/main" id="{AFE9839C-71BA-4FC5-9DC4-48CC97F6E534}"/>
              </a:ext>
            </a:extLst>
          </p:cNvPr>
          <p:cNvGraphicFramePr>
            <a:graphicFrameLocks/>
          </p:cNvGraphicFramePr>
          <p:nvPr>
            <p:extLst>
              <p:ext uri="{D42A27DB-BD31-4B8C-83A1-F6EECF244321}">
                <p14:modId xmlns:p14="http://schemas.microsoft.com/office/powerpoint/2010/main" val="1216733349"/>
              </p:ext>
            </p:extLst>
          </p:nvPr>
        </p:nvGraphicFramePr>
        <p:xfrm>
          <a:off x="1981200" y="2294373"/>
          <a:ext cx="8534400" cy="3844927"/>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FB1426EF-46A3-76E8-65CB-60D6505C745F}"/>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3"/>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(2023). UNAIDS HIV estimates 2023</a:t>
            </a:r>
          </a:p>
        </p:txBody>
      </p:sp>
    </p:spTree>
    <p:extLst>
      <p:ext uri="{BB962C8B-B14F-4D97-AF65-F5344CB8AC3E}">
        <p14:creationId xmlns:p14="http://schemas.microsoft.com/office/powerpoint/2010/main" val="4145346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7</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28600" y="1371600"/>
            <a:ext cx="11203563" cy="504000"/>
          </a:xfrm>
        </p:spPr>
        <p:txBody>
          <a:bodyPr/>
          <a:lstStyle/>
          <a:p>
            <a:r>
              <a:rPr lang="en-US" dirty="0"/>
              <a:t>Estimated number of adults (15+) living with HIV and women (15+) living with HIV, 1990-2022</a:t>
            </a:r>
          </a:p>
        </p:txBody>
      </p:sp>
      <p:graphicFrame>
        <p:nvGraphicFramePr>
          <p:cNvPr id="2" name="Chart 1">
            <a:extLst>
              <a:ext uri="{FF2B5EF4-FFF2-40B4-BE49-F238E27FC236}">
                <a16:creationId xmlns:a16="http://schemas.microsoft.com/office/drawing/2014/main" id="{832FA647-1C49-43D4-9F1C-FDF7384A21B1}"/>
              </a:ext>
            </a:extLst>
          </p:cNvPr>
          <p:cNvGraphicFramePr>
            <a:graphicFrameLocks/>
          </p:cNvGraphicFramePr>
          <p:nvPr>
            <p:extLst>
              <p:ext uri="{D42A27DB-BD31-4B8C-83A1-F6EECF244321}">
                <p14:modId xmlns:p14="http://schemas.microsoft.com/office/powerpoint/2010/main" val="2224468953"/>
              </p:ext>
            </p:extLst>
          </p:nvPr>
        </p:nvGraphicFramePr>
        <p:xfrm>
          <a:off x="990600" y="2438400"/>
          <a:ext cx="9525000" cy="3927096"/>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a:extLst>
              <a:ext uri="{FF2B5EF4-FFF2-40B4-BE49-F238E27FC236}">
                <a16:creationId xmlns:a16="http://schemas.microsoft.com/office/drawing/2014/main" id="{58271968-3D94-E35B-C4A1-031F20ED305C}"/>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3"/>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(2023). UNAIDS HIV estimates 2023</a:t>
            </a:r>
          </a:p>
        </p:txBody>
      </p:sp>
    </p:spTree>
    <p:extLst>
      <p:ext uri="{BB962C8B-B14F-4D97-AF65-F5344CB8AC3E}">
        <p14:creationId xmlns:p14="http://schemas.microsoft.com/office/powerpoint/2010/main" val="2219358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population size estimates, 2019-2021</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a:solidFill>
                  <a:prstClr val="black">
                    <a:tint val="75000"/>
                  </a:prstClr>
                </a:solidFill>
                <a:latin typeface="Arial"/>
                <a:cs typeface="Cordia New" panose="020B0304020202020204" pitchFamily="34" charset="-34"/>
              </a:rPr>
              <a:pPr>
                <a:defRPr/>
              </a:pPr>
              <a:t>8</a:t>
            </a:fld>
            <a:endParaRPr lang="th-TH" dirty="0">
              <a:solidFill>
                <a:prstClr val="black">
                  <a:tint val="75000"/>
                </a:prstClr>
              </a:solidFill>
              <a:latin typeface="Arial"/>
              <a:cs typeface="Cordia New" panose="020B0304020202020204" pitchFamily="34" charset="-34"/>
            </a:endParaRPr>
          </a:p>
        </p:txBody>
      </p:sp>
      <p:graphicFrame>
        <p:nvGraphicFramePr>
          <p:cNvPr id="4" name="Table 3"/>
          <p:cNvGraphicFramePr>
            <a:graphicFrameLocks noGrp="1"/>
          </p:cNvGraphicFramePr>
          <p:nvPr>
            <p:extLst>
              <p:ext uri="{D42A27DB-BD31-4B8C-83A1-F6EECF244321}">
                <p14:modId xmlns:p14="http://schemas.microsoft.com/office/powerpoint/2010/main" val="1883941615"/>
              </p:ext>
            </p:extLst>
          </p:nvPr>
        </p:nvGraphicFramePr>
        <p:xfrm>
          <a:off x="1810246" y="2592126"/>
          <a:ext cx="8476755" cy="3156907"/>
        </p:xfrm>
        <a:graphic>
          <a:graphicData uri="http://schemas.openxmlformats.org/drawingml/2006/table">
            <a:tbl>
              <a:tblPr/>
              <a:tblGrid>
                <a:gridCol w="3495619">
                  <a:extLst>
                    <a:ext uri="{9D8B030D-6E8A-4147-A177-3AD203B41FA5}">
                      <a16:colId xmlns:a16="http://schemas.microsoft.com/office/drawing/2014/main" val="20000"/>
                    </a:ext>
                  </a:extLst>
                </a:gridCol>
                <a:gridCol w="2490568">
                  <a:extLst>
                    <a:ext uri="{9D8B030D-6E8A-4147-A177-3AD203B41FA5}">
                      <a16:colId xmlns:a16="http://schemas.microsoft.com/office/drawing/2014/main" val="20001"/>
                    </a:ext>
                  </a:extLst>
                </a:gridCol>
                <a:gridCol w="2490568">
                  <a:extLst>
                    <a:ext uri="{9D8B030D-6E8A-4147-A177-3AD203B41FA5}">
                      <a16:colId xmlns:a16="http://schemas.microsoft.com/office/drawing/2014/main" val="20004"/>
                    </a:ext>
                  </a:extLst>
                </a:gridCol>
              </a:tblGrid>
              <a:tr h="622592">
                <a:tc gridSpan="3">
                  <a:txBody>
                    <a:bodyPr/>
                    <a:lstStyle/>
                    <a:p>
                      <a:pPr algn="ctr" fontAlgn="ctr"/>
                      <a:r>
                        <a:rPr lang="en-GB" sz="1800" b="1" i="0" u="none" strike="noStrike" dirty="0">
                          <a:solidFill>
                            <a:srgbClr val="FFFFFF"/>
                          </a:solidFill>
                          <a:effectLst/>
                          <a:latin typeface="+mj-lt"/>
                        </a:rPr>
                        <a:t>Key population size estimates</a:t>
                      </a:r>
                    </a:p>
                  </a:txBody>
                  <a:tcPr marL="0" marR="0" marT="0" marB="0" anchor="ctr">
                    <a:lnL>
                      <a:noFill/>
                    </a:lnL>
                    <a:lnR>
                      <a:noFill/>
                    </a:lnR>
                    <a:lnT>
                      <a:noFill/>
                    </a:lnT>
                    <a:lnB w="6350" cap="flat" cmpd="sng" algn="ctr">
                      <a:noFill/>
                      <a:prstDash val="solid"/>
                      <a:round/>
                      <a:headEnd type="none" w="med" len="med"/>
                      <a:tailEnd type="none" w="med" len="med"/>
                    </a:lnB>
                    <a:solidFill>
                      <a:srgbClr val="E31837"/>
                    </a:solidFill>
                  </a:tcPr>
                </a:tc>
                <a:tc hMerge="1">
                  <a:txBody>
                    <a:bodyPr/>
                    <a:lstStyle/>
                    <a:p>
                      <a:endParaRPr lang="en-GB"/>
                    </a:p>
                  </a:txBody>
                  <a:tcPr/>
                </a:tc>
                <a:tc hMerge="1">
                  <a:txBody>
                    <a:bodyPr/>
                    <a:lstStyle/>
                    <a:p>
                      <a:endParaRPr lang="en-GB"/>
                    </a:p>
                  </a:txBody>
                  <a:tcPr>
                    <a:lnL w="12700" cmpd="sng">
                      <a:noFill/>
                      <a:prstDash val="solid"/>
                    </a:lnL>
                  </a:tcPr>
                </a:tc>
                <a:extLst>
                  <a:ext uri="{0D108BD9-81ED-4DB2-BD59-A6C34878D82A}">
                    <a16:rowId xmlns:a16="http://schemas.microsoft.com/office/drawing/2014/main" val="10000"/>
                  </a:ext>
                </a:extLst>
              </a:tr>
              <a:tr h="583595">
                <a:tc>
                  <a:txBody>
                    <a:bodyPr/>
                    <a:lstStyle/>
                    <a:p>
                      <a:pPr algn="ctr" rtl="0" fontAlgn="ctr"/>
                      <a:r>
                        <a:rPr lang="en-GB" sz="1600" b="1" i="0" u="none" strike="noStrike" dirty="0">
                          <a:solidFill>
                            <a:srgbClr val="FFFFFF"/>
                          </a:solidFill>
                          <a:effectLst/>
                          <a:latin typeface="+mj-lt"/>
                        </a:rPr>
                        <a:t>Populations</a:t>
                      </a:r>
                    </a:p>
                  </a:txBody>
                  <a:tcPr marL="0" marR="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3CCCC"/>
                    </a:solidFill>
                  </a:tcPr>
                </a:tc>
                <a:tc>
                  <a:txBody>
                    <a:bodyPr/>
                    <a:lstStyle/>
                    <a:p>
                      <a:pPr algn="ctr" rtl="0" fontAlgn="ctr"/>
                      <a:r>
                        <a:rPr lang="en-GB" sz="1600" b="1" i="0" u="none" strike="noStrike" dirty="0">
                          <a:solidFill>
                            <a:srgbClr val="FFFFFF"/>
                          </a:solidFill>
                          <a:effectLst/>
                          <a:latin typeface="+mj-lt"/>
                        </a:rPr>
                        <a:t>Estimate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3CCCC"/>
                    </a:solidFill>
                  </a:tcPr>
                </a:tc>
                <a:tc>
                  <a:txBody>
                    <a:bodyPr/>
                    <a:lstStyle/>
                    <a:p>
                      <a:pPr algn="ctr" rtl="0" fontAlgn="ctr"/>
                      <a:r>
                        <a:rPr lang="en-GB" sz="1600" b="1" i="0" u="none" strike="noStrike" dirty="0">
                          <a:solidFill>
                            <a:srgbClr val="FFFFFF"/>
                          </a:solidFill>
                          <a:effectLst/>
                          <a:latin typeface="+mj-lt"/>
                        </a:rPr>
                        <a:t>Year of estimate</a:t>
                      </a:r>
                    </a:p>
                  </a:txBody>
                  <a:tcPr marL="0" marR="0" marT="0" marB="0" anchor="ctr">
                    <a:lnL w="12700" cap="flat" cmpd="sng" algn="ctr">
                      <a:noFill/>
                      <a:prstDash val="solid"/>
                      <a:round/>
                      <a:headEnd type="none" w="med" len="med"/>
                      <a:tailEnd type="none" w="med" len="med"/>
                    </a:lnL>
                    <a:lnR>
                      <a:noFill/>
                    </a:lnR>
                    <a:lnT w="12700" cmpd="sng">
                      <a:noFill/>
                      <a:prstDash val="soli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3CCCC"/>
                    </a:solidFill>
                  </a:tcPr>
                </a:tc>
                <a:extLst>
                  <a:ext uri="{0D108BD9-81ED-4DB2-BD59-A6C34878D82A}">
                    <a16:rowId xmlns:a16="http://schemas.microsoft.com/office/drawing/2014/main" val="10001"/>
                  </a:ext>
                </a:extLst>
              </a:tr>
              <a:tr h="97536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GB" sz="1600" b="1" i="0" u="none" strike="noStrike" kern="1200" dirty="0">
                          <a:solidFill>
                            <a:srgbClr val="000000"/>
                          </a:solidFill>
                          <a:effectLst/>
                          <a:latin typeface="+mn-lt"/>
                          <a:ea typeface="+mn-ea"/>
                          <a:cs typeface="+mn-cs"/>
                        </a:rPr>
                        <a:t>Female sex workers </a:t>
                      </a:r>
                      <a:r>
                        <a:rPr lang="en-US" sz="1600" b="1" i="0" u="none" strike="noStrike" kern="1200" dirty="0">
                          <a:solidFill>
                            <a:srgbClr val="000000"/>
                          </a:solidFill>
                          <a:effectLst/>
                          <a:latin typeface="+mn-lt"/>
                          <a:ea typeface="+mn-ea"/>
                          <a:cs typeface="+mn-cs"/>
                        </a:rPr>
                        <a:t>(</a:t>
                      </a:r>
                      <a:r>
                        <a:rPr lang="en-GB" sz="1600" b="1" i="0" u="none" strike="noStrike" kern="1200" dirty="0">
                          <a:solidFill>
                            <a:srgbClr val="000000"/>
                          </a:solidFill>
                          <a:effectLst/>
                          <a:latin typeface="+mn-lt"/>
                          <a:ea typeface="+mn-ea"/>
                          <a:cs typeface="+mn-cs"/>
                        </a:rPr>
                        <a:t>FSW)</a:t>
                      </a:r>
                    </a:p>
                  </a:txBody>
                  <a:tcPr marL="95941" marR="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0000"/>
                          </a:solidFill>
                          <a:effectLst/>
                          <a:latin typeface="+mj-lt"/>
                        </a:rPr>
                        <a:t>50829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GB" sz="1600" b="1" i="0" u="none" strike="noStrike" dirty="0">
                          <a:solidFill>
                            <a:srgbClr val="000000"/>
                          </a:solidFill>
                          <a:effectLst/>
                          <a:latin typeface="+mj-lt"/>
                        </a:rPr>
                        <a:t>2021</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97536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GB" sz="1600" b="1" i="0" u="none" strike="noStrike" kern="1200" dirty="0">
                          <a:solidFill>
                            <a:srgbClr val="000000"/>
                          </a:solidFill>
                          <a:effectLst/>
                          <a:latin typeface="+mn-lt"/>
                          <a:ea typeface="+mn-ea"/>
                          <a:cs typeface="+mn-cs"/>
                        </a:rPr>
                        <a:t>Men who have sex with men and transgender</a:t>
                      </a:r>
                      <a:endParaRPr lang="en-GB" sz="1600" b="1" i="0" u="none" strike="noStrike" kern="1200" baseline="0" dirty="0">
                        <a:solidFill>
                          <a:srgbClr val="000000"/>
                        </a:solidFill>
                        <a:effectLst/>
                        <a:latin typeface="+mn-lt"/>
                        <a:ea typeface="+mn-ea"/>
                        <a:cs typeface="+mn-cs"/>
                      </a:endParaRPr>
                    </a:p>
                  </a:txBody>
                  <a:tcPr marL="95941" marR="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GB" sz="1600" b="1" i="0" u="none" strike="noStrike" dirty="0">
                          <a:solidFill>
                            <a:srgbClr val="000000"/>
                          </a:solidFill>
                          <a:effectLst/>
                          <a:latin typeface="+mj-lt"/>
                        </a:rPr>
                        <a:t>37766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GB" sz="1600" b="1" i="0" u="none" strike="noStrike" dirty="0">
                          <a:solidFill>
                            <a:srgbClr val="000000"/>
                          </a:solidFill>
                          <a:effectLst/>
                          <a:latin typeface="+mj-lt"/>
                        </a:rPr>
                        <a:t>2019</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5" name="Rectangle 4"/>
          <p:cNvSpPr/>
          <p:nvPr/>
        </p:nvSpPr>
        <p:spPr>
          <a:xfrm>
            <a:off x="47631" y="6330537"/>
            <a:ext cx="11201401" cy="215161"/>
          </a:xfrm>
          <a:prstGeom prst="rect">
            <a:avLst/>
          </a:prstGeom>
        </p:spPr>
        <p:txBody>
          <a:bodyPr wrap="square" lIns="91146" tIns="45580" rIns="91146" bIns="45580">
            <a:spAutoFit/>
          </a:bodyPr>
          <a:lstStyle/>
          <a:p>
            <a:pPr>
              <a:defRPr/>
            </a:pPr>
            <a:r>
              <a:rPr lang="en-US" sz="800" dirty="0">
                <a:solidFill>
                  <a:prstClr val="black"/>
                </a:solidFill>
                <a:latin typeface="Arial" pitchFamily="34" charset="0"/>
                <a:cs typeface="Arial" pitchFamily="34" charset="0"/>
              </a:rPr>
              <a:t>Source: Prepared by </a:t>
            </a:r>
            <a:r>
              <a:rPr lang="en-US" sz="800" dirty="0">
                <a:solidFill>
                  <a:prstClr val="black"/>
                </a:solidFill>
                <a:latin typeface="Arial" pitchFamily="34" charset="0"/>
                <a:cs typeface="Arial" pitchFamily="34" charset="0"/>
                <a:hlinkClick r:id="rId2"/>
              </a:rPr>
              <a:t>www.aidsdatahub.org</a:t>
            </a:r>
            <a:r>
              <a:rPr lang="en-US" sz="800" dirty="0">
                <a:solidFill>
                  <a:prstClr val="black"/>
                </a:solidFill>
                <a:latin typeface="Arial" pitchFamily="34" charset="0"/>
                <a:cs typeface="Arial" pitchFamily="34" charset="0"/>
              </a:rPr>
              <a:t>  based on Global AIDS Monitoring Reporting</a:t>
            </a:r>
          </a:p>
        </p:txBody>
      </p:sp>
    </p:spTree>
    <p:extLst>
      <p:ext uri="{BB962C8B-B14F-4D97-AF65-F5344CB8AC3E}">
        <p14:creationId xmlns:p14="http://schemas.microsoft.com/office/powerpoint/2010/main" val="819447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7222"/>
            <a:ext cx="9791728" cy="504000"/>
          </a:xfrm>
        </p:spPr>
        <p:txBody>
          <a:bodyPr/>
          <a:lstStyle/>
          <a:p>
            <a:r>
              <a:rPr lang="en-US" dirty="0"/>
              <a:t>HIV prevalence among key populations, 2016 - 2017</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9</a:t>
            </a:fld>
            <a:endParaRPr lang="th-TH" dirty="0">
              <a:solidFill>
                <a:prstClr val="black">
                  <a:tint val="75000"/>
                </a:prstClr>
              </a:solidFill>
            </a:endParaRPr>
          </a:p>
        </p:txBody>
      </p:sp>
      <p:sp>
        <p:nvSpPr>
          <p:cNvPr id="5" name="TextBox 1"/>
          <p:cNvSpPr txBox="1"/>
          <p:nvPr/>
        </p:nvSpPr>
        <p:spPr>
          <a:xfrm>
            <a:off x="76200" y="6354000"/>
            <a:ext cx="10896600" cy="504000"/>
          </a:xfrm>
          <a:prstGeom prst="rect">
            <a:avLst/>
          </a:prstGeom>
        </p:spPr>
        <p:txBody>
          <a:bodyPr wrap="square" lIns="91146" tIns="45580" rIns="91146" bIns="4558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2"/>
              </a:rPr>
              <a:t>www.aidsdatahub.org</a:t>
            </a:r>
            <a:r>
              <a:rPr lang="en-US" sz="800" dirty="0">
                <a:latin typeface="Arial" pitchFamily="34" charset="0"/>
                <a:cs typeface="Arial" pitchFamily="34" charset="0"/>
              </a:rPr>
              <a:t>  based on: Serological surveys and Global AIDS Monitoring Reporting</a:t>
            </a:r>
          </a:p>
        </p:txBody>
      </p:sp>
      <p:sp>
        <p:nvSpPr>
          <p:cNvPr id="4" name="TextBox 3">
            <a:extLst>
              <a:ext uri="{FF2B5EF4-FFF2-40B4-BE49-F238E27FC236}">
                <a16:creationId xmlns:a16="http://schemas.microsoft.com/office/drawing/2014/main" id="{C1BB05EE-1465-463B-BB68-3E10C79A481E}"/>
              </a:ext>
            </a:extLst>
          </p:cNvPr>
          <p:cNvSpPr txBox="1"/>
          <p:nvPr/>
        </p:nvSpPr>
        <p:spPr>
          <a:xfrm>
            <a:off x="2895639" y="6124084"/>
            <a:ext cx="3193358" cy="276716"/>
          </a:xfrm>
          <a:prstGeom prst="rect">
            <a:avLst/>
          </a:prstGeom>
          <a:noFill/>
        </p:spPr>
        <p:txBody>
          <a:bodyPr wrap="none" lIns="91146" tIns="45580" rIns="91146" bIns="45580" rtlCol="0">
            <a:spAutoFit/>
          </a:bodyPr>
          <a:lstStyle/>
          <a:p>
            <a:r>
              <a:rPr lang="en-US" sz="1200" dirty="0">
                <a:latin typeface="Arial" panose="020B0604020202020204" pitchFamily="34" charset="0"/>
                <a:cs typeface="Arial" panose="020B0604020202020204" pitchFamily="34" charset="0"/>
              </a:rPr>
              <a:t>* Combined sample of MSM and TG in 2016</a:t>
            </a:r>
            <a:endParaRPr lang="en-GB" sz="1200" dirty="0">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0223470E-3181-46C1-8CB4-F658B4E10A27}"/>
              </a:ext>
            </a:extLst>
          </p:cNvPr>
          <p:cNvGrpSpPr/>
          <p:nvPr/>
        </p:nvGrpSpPr>
        <p:grpSpPr>
          <a:xfrm>
            <a:off x="3850080" y="2023542"/>
            <a:ext cx="4491839" cy="3920058"/>
            <a:chOff x="3175" y="3175"/>
            <a:chExt cx="4498180" cy="3920058"/>
          </a:xfrm>
        </p:grpSpPr>
        <p:grpSp>
          <p:nvGrpSpPr>
            <p:cNvPr id="9" name="Group 8">
              <a:extLst>
                <a:ext uri="{FF2B5EF4-FFF2-40B4-BE49-F238E27FC236}">
                  <a16:creationId xmlns:a16="http://schemas.microsoft.com/office/drawing/2014/main" id="{CE66DB0B-E3FF-42BF-8676-11860C3521D9}"/>
                </a:ext>
              </a:extLst>
            </p:cNvPr>
            <p:cNvGrpSpPr/>
            <p:nvPr/>
          </p:nvGrpSpPr>
          <p:grpSpPr>
            <a:xfrm>
              <a:off x="3175" y="3175"/>
              <a:ext cx="4498180" cy="3920058"/>
              <a:chOff x="3175" y="3175"/>
              <a:chExt cx="4484673" cy="3973768"/>
            </a:xfrm>
          </p:grpSpPr>
          <p:graphicFrame>
            <p:nvGraphicFramePr>
              <p:cNvPr id="13" name="Chart 12">
                <a:extLst>
                  <a:ext uri="{FF2B5EF4-FFF2-40B4-BE49-F238E27FC236}">
                    <a16:creationId xmlns:a16="http://schemas.microsoft.com/office/drawing/2014/main" id="{42902454-FD89-4264-B7E0-38B54FF8C0FE}"/>
                  </a:ext>
                </a:extLst>
              </p:cNvPr>
              <p:cNvGraphicFramePr/>
              <p:nvPr/>
            </p:nvGraphicFramePr>
            <p:xfrm>
              <a:off x="1419451" y="3175"/>
              <a:ext cx="3068397" cy="9071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2417F342-3AAF-4711-829E-5BCE6F3FC7B8}"/>
                  </a:ext>
                </a:extLst>
              </p:cNvPr>
              <p:cNvGraphicFramePr>
                <a:graphicFrameLocks/>
              </p:cNvGraphicFramePr>
              <p:nvPr/>
            </p:nvGraphicFramePr>
            <p:xfrm>
              <a:off x="1400400" y="997170"/>
              <a:ext cx="3068398" cy="90714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a:extLst>
                  <a:ext uri="{FF2B5EF4-FFF2-40B4-BE49-F238E27FC236}">
                    <a16:creationId xmlns:a16="http://schemas.microsoft.com/office/drawing/2014/main" id="{EC50EFDC-A26F-4C28-9864-5012F8D27957}"/>
                  </a:ext>
                </a:extLst>
              </p:cNvPr>
              <p:cNvGraphicFramePr>
                <a:graphicFrameLocks/>
              </p:cNvGraphicFramePr>
              <p:nvPr/>
            </p:nvGraphicFramePr>
            <p:xfrm>
              <a:off x="1400403" y="2019973"/>
              <a:ext cx="3068398" cy="90714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 15">
                <a:extLst>
                  <a:ext uri="{FF2B5EF4-FFF2-40B4-BE49-F238E27FC236}">
                    <a16:creationId xmlns:a16="http://schemas.microsoft.com/office/drawing/2014/main" id="{555BE67D-8DA1-4E44-9E03-C9B660962C08}"/>
                  </a:ext>
                </a:extLst>
              </p:cNvPr>
              <p:cNvGraphicFramePr>
                <a:graphicFrameLocks/>
              </p:cNvGraphicFramePr>
              <p:nvPr/>
            </p:nvGraphicFramePr>
            <p:xfrm>
              <a:off x="1400403" y="3033180"/>
              <a:ext cx="3068398" cy="907142"/>
            </p:xfrm>
            <a:graphic>
              <a:graphicData uri="http://schemas.openxmlformats.org/drawingml/2006/chart">
                <c:chart xmlns:c="http://schemas.openxmlformats.org/drawingml/2006/chart" xmlns:r="http://schemas.openxmlformats.org/officeDocument/2006/relationships" r:id="rId6"/>
              </a:graphicData>
            </a:graphic>
          </p:graphicFrame>
          <p:sp>
            <p:nvSpPr>
              <p:cNvPr id="17" name="TextBox 18">
                <a:extLst>
                  <a:ext uri="{FF2B5EF4-FFF2-40B4-BE49-F238E27FC236}">
                    <a16:creationId xmlns:a16="http://schemas.microsoft.com/office/drawing/2014/main" id="{C2D49190-DBC0-4F79-BE1D-3E375DD22E63}"/>
                  </a:ext>
                </a:extLst>
              </p:cNvPr>
              <p:cNvSpPr txBox="1"/>
              <p:nvPr/>
            </p:nvSpPr>
            <p:spPr>
              <a:xfrm>
                <a:off x="3176" y="2248536"/>
                <a:ext cx="1783961" cy="690977"/>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PEOPLE WHO</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INJECT DRUGS </a:t>
                </a:r>
              </a:p>
            </p:txBody>
          </p:sp>
          <p:sp>
            <p:nvSpPr>
              <p:cNvPr id="18" name="TextBox 19">
                <a:extLst>
                  <a:ext uri="{FF2B5EF4-FFF2-40B4-BE49-F238E27FC236}">
                    <a16:creationId xmlns:a16="http://schemas.microsoft.com/office/drawing/2014/main" id="{97FFF259-DA23-46B6-8589-AE0D178DD4B4}"/>
                  </a:ext>
                </a:extLst>
              </p:cNvPr>
              <p:cNvSpPr txBox="1"/>
              <p:nvPr/>
            </p:nvSpPr>
            <p:spPr>
              <a:xfrm>
                <a:off x="3175" y="1241324"/>
                <a:ext cx="1489474" cy="665050"/>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MEN WHO HAVE SEX</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WITH MEN (2016-2017)</a:t>
                </a:r>
              </a:p>
            </p:txBody>
          </p:sp>
          <p:sp>
            <p:nvSpPr>
              <p:cNvPr id="19" name="TextBox 20">
                <a:extLst>
                  <a:ext uri="{FF2B5EF4-FFF2-40B4-BE49-F238E27FC236}">
                    <a16:creationId xmlns:a16="http://schemas.microsoft.com/office/drawing/2014/main" id="{944BF6ED-2641-410A-96C5-94E2CEB8B7D4}"/>
                  </a:ext>
                </a:extLst>
              </p:cNvPr>
              <p:cNvSpPr txBox="1"/>
              <p:nvPr/>
            </p:nvSpPr>
            <p:spPr>
              <a:xfrm>
                <a:off x="3175" y="235158"/>
                <a:ext cx="1542632" cy="580144"/>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TRANSGENDER PEOPLE</a:t>
                </a:r>
              </a:p>
            </p:txBody>
          </p:sp>
          <p:sp>
            <p:nvSpPr>
              <p:cNvPr id="20" name="TextBox 21">
                <a:extLst>
                  <a:ext uri="{FF2B5EF4-FFF2-40B4-BE49-F238E27FC236}">
                    <a16:creationId xmlns:a16="http://schemas.microsoft.com/office/drawing/2014/main" id="{8AA461D8-85D2-42F0-92D4-A08788943A14}"/>
                  </a:ext>
                </a:extLst>
              </p:cNvPr>
              <p:cNvSpPr txBox="1"/>
              <p:nvPr/>
            </p:nvSpPr>
            <p:spPr>
              <a:xfrm>
                <a:off x="3175" y="3273037"/>
                <a:ext cx="1777161" cy="703906"/>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FEMALE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SEX WORKERS (2016-2017)</a:t>
                </a:r>
              </a:p>
            </p:txBody>
          </p:sp>
        </p:grpSp>
        <p:cxnSp>
          <p:nvCxnSpPr>
            <p:cNvPr id="10" name="Straight Connector 9">
              <a:extLst>
                <a:ext uri="{FF2B5EF4-FFF2-40B4-BE49-F238E27FC236}">
                  <a16:creationId xmlns:a16="http://schemas.microsoft.com/office/drawing/2014/main" id="{E4413AB2-259A-4EB3-93CB-6C0CC6149805}"/>
                </a:ext>
              </a:extLst>
            </p:cNvPr>
            <p:cNvCxnSpPr/>
            <p:nvPr/>
          </p:nvCxnSpPr>
          <p:spPr>
            <a:xfrm>
              <a:off x="93138" y="920742"/>
              <a:ext cx="4353816" cy="0"/>
            </a:xfrm>
            <a:prstGeom prst="line">
              <a:avLst/>
            </a:prstGeom>
            <a:ln w="158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205CC0A-EDDE-40C7-A08C-D53D84F4520C}"/>
                </a:ext>
              </a:extLst>
            </p:cNvPr>
            <p:cNvCxnSpPr/>
            <p:nvPr/>
          </p:nvCxnSpPr>
          <p:spPr>
            <a:xfrm>
              <a:off x="93138" y="1933568"/>
              <a:ext cx="4353816" cy="0"/>
            </a:xfrm>
            <a:prstGeom prst="line">
              <a:avLst/>
            </a:prstGeom>
            <a:noFill/>
            <a:ln w="15875" cap="flat" cmpd="sng" algn="ctr">
              <a:solidFill>
                <a:sysClr val="window" lastClr="FFFFFF">
                  <a:lumMod val="75000"/>
                </a:sysClr>
              </a:solidFill>
              <a:prstDash val="sysDot"/>
              <a:miter lim="800000"/>
            </a:ln>
            <a:effectLst/>
          </p:spPr>
        </p:cxnSp>
        <p:cxnSp>
          <p:nvCxnSpPr>
            <p:cNvPr id="12" name="Straight Connector 11">
              <a:extLst>
                <a:ext uri="{FF2B5EF4-FFF2-40B4-BE49-F238E27FC236}">
                  <a16:creationId xmlns:a16="http://schemas.microsoft.com/office/drawing/2014/main" id="{FEE231E0-085D-4F0F-A25B-8C45F4051E96}"/>
                </a:ext>
              </a:extLst>
            </p:cNvPr>
            <p:cNvCxnSpPr/>
            <p:nvPr/>
          </p:nvCxnSpPr>
          <p:spPr>
            <a:xfrm>
              <a:off x="93138" y="2946389"/>
              <a:ext cx="4353816" cy="0"/>
            </a:xfrm>
            <a:prstGeom prst="line">
              <a:avLst/>
            </a:prstGeom>
            <a:ln w="158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187438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6.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7477</TotalTime>
  <Words>2841</Words>
  <Application>Microsoft Office PowerPoint</Application>
  <PresentationFormat>Widescreen</PresentationFormat>
  <Paragraphs>261</Paragraphs>
  <Slides>43</Slides>
  <Notes>4</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43</vt:i4>
      </vt:variant>
    </vt:vector>
  </HeadingPairs>
  <TitlesOfParts>
    <vt:vector size="57" baseType="lpstr">
      <vt:lpstr>ＭＳ Ｐゴシック</vt:lpstr>
      <vt:lpstr>Arial</vt:lpstr>
      <vt:lpstr>Arial Narrow</vt:lpstr>
      <vt:lpstr>Calibri</vt:lpstr>
      <vt:lpstr>Cordia New</vt:lpstr>
      <vt:lpstr>Times New Roman</vt:lpstr>
      <vt:lpstr>1_Cover Design</vt:lpstr>
      <vt:lpstr>Layout</vt:lpstr>
      <vt:lpstr>1_Layout</vt:lpstr>
      <vt:lpstr>3_Layout</vt:lpstr>
      <vt:lpstr>4_Layout</vt:lpstr>
      <vt:lpstr>2_Layout</vt:lpstr>
      <vt:lpstr>5_Layout</vt:lpstr>
      <vt:lpstr>6_Layout</vt:lpstr>
      <vt:lpstr>Papua New Guinea</vt:lpstr>
      <vt:lpstr>CONTENT</vt:lpstr>
      <vt:lpstr>BASIC SOCIO-DEMOGRAPHIC INDICATORS</vt:lpstr>
      <vt:lpstr>HIV prevalence and  epidemiology</vt:lpstr>
      <vt:lpstr>Estimated people living with HIV, new HIV infections and AIDS-related deaths, 1990-2022</vt:lpstr>
      <vt:lpstr>Trend and percent increase in new HIV infections, 2010-2022</vt:lpstr>
      <vt:lpstr>Estimated number of adults (15+) living with HIV and women (15+) living with HIV, 1990-2022</vt:lpstr>
      <vt:lpstr>Key population size estimates, 2019-2021</vt:lpstr>
      <vt:lpstr>HIV prevalence among key populations, 2016 - 2017</vt:lpstr>
      <vt:lpstr>HIV prevalence among key populations, Port Moresby, 2009-2016</vt:lpstr>
      <vt:lpstr>HIV prevalence among key populations, 2016</vt:lpstr>
      <vt:lpstr>Prevalence of STIs among a mixed survey sample of MSM and TG, 2016</vt:lpstr>
      <vt:lpstr>Prevalence of STIs among FSW, 2016</vt:lpstr>
      <vt:lpstr>Risk behaviors </vt:lpstr>
      <vt:lpstr>Proportion of key populations who reported condom use at last sex, Port Moresby, 2009-2016</vt:lpstr>
      <vt:lpstr>Proportion of MSM and TG who reported condom use by partner type, 2016</vt:lpstr>
      <vt:lpstr>Proportion of FSW who reported condom use at last vaginal sex by partner type, 2016</vt:lpstr>
      <vt:lpstr>Proportion of FSW who reported condom use at last anal sex by partner type, 2016</vt:lpstr>
      <vt:lpstr>Proportion of FSW who reported consistent condom use at vaginal sex in the last 6 months by partner type, 2016</vt:lpstr>
      <vt:lpstr>Number of clients in the last 6 months among FSW, 2016</vt:lpstr>
      <vt:lpstr>Number of non-paying regular partners in the last 6 months among FSW, 2016</vt:lpstr>
      <vt:lpstr>Number of lifetime male or transgender partners among a mixed survey sample of MSM and TG, 2016</vt:lpstr>
      <vt:lpstr>Number of main female partners in the last 6 months among mixed survey sample of MSM and TG who reported sex with a female</vt:lpstr>
      <vt:lpstr>Age at first sex with a male or TG partner among mixed survey sample of MSM and TG, 2016</vt:lpstr>
      <vt:lpstr>Age of initiation into sex work among sex workers, 2016</vt:lpstr>
      <vt:lpstr>Proportion of surveyed MSM and TG with other risk behaviors, 2016</vt:lpstr>
      <vt:lpstr>Proportion of key populations who reported being forced to have sex in the last 12 months, 2016</vt:lpstr>
      <vt:lpstr>Vulnerability and  HIV knowledge</vt:lpstr>
      <vt:lpstr>Proportion of surveyed key populations who have heard about pre and post exposure prophylaxis, 2016</vt:lpstr>
      <vt:lpstr>Proportion of key populations who have ever been arrested because of sexual practices or gender identity, 2016</vt:lpstr>
      <vt:lpstr>HIV expenditure </vt:lpstr>
      <vt:lpstr>AIDS financing, 2019</vt:lpstr>
      <vt:lpstr>AIDS spending by financing source, 2009-2019</vt:lpstr>
      <vt:lpstr>National response </vt:lpstr>
      <vt:lpstr>Proportion of key populations who are reached with HIV prevention interventions designed for key populations, 2021-2022</vt:lpstr>
      <vt:lpstr>Proportion of key populations who received an HIV test in the last 12 months and know their results, 2006-2016 </vt:lpstr>
      <vt:lpstr>Number of ART sites and people on ART, 2004 - 2022</vt:lpstr>
      <vt:lpstr>ART scale-up, 2004 - 2022</vt:lpstr>
      <vt:lpstr>Treatment cascade, 2022</vt:lpstr>
      <vt:lpstr>HIV testing and treatment cascade, 2022</vt:lpstr>
      <vt:lpstr>PMTCT cascade, 2022</vt:lpstr>
      <vt:lpstr>Punitive and discriminatory laws, 2022</vt:lpstr>
      <vt:lpstr>PowerPoint Presentation</vt:lpstr>
    </vt:vector>
  </TitlesOfParts>
  <Manager/>
  <Company/>
  <LinksUpToDate>false</LinksUpToDate>
  <SharedDoc>false</SharedDoc>
  <HyperlinkBase>https://www.aidsdatahub.org/resource/papua-new-guinea-country-slides-2019</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Papua New Guinea Country Slides 2019</dc:title>
  <dc:subject/>
  <dc:creator>HIV/AIDS Data Hub for the Asia-Pacific</dc:creator>
  <cp:keywords>hiv, aids, socio-demographic indicators, prevalence, epidemiology, risk behaviors, vulnerability, hiv knowledge, national response</cp:keywords>
  <dc:description/>
  <cp:lastModifiedBy>SHWE, Ye Yu</cp:lastModifiedBy>
  <cp:revision>486</cp:revision>
  <dcterms:created xsi:type="dcterms:W3CDTF">2013-01-31T02:09:13Z</dcterms:created>
  <dcterms:modified xsi:type="dcterms:W3CDTF">2024-03-13T12:02:41Z</dcterms:modified>
  <cp:category/>
</cp:coreProperties>
</file>