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6.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3" r:id="rId3"/>
    <p:sldMasterId id="2147483702" r:id="rId4"/>
    <p:sldMasterId id="2147483711" r:id="rId5"/>
    <p:sldMasterId id="2147483720" r:id="rId6"/>
    <p:sldMasterId id="2147483747" r:id="rId7"/>
    <p:sldMasterId id="2147483792" r:id="rId8"/>
    <p:sldMasterId id="2147483801" r:id="rId9"/>
    <p:sldMasterId id="2147483810" r:id="rId10"/>
    <p:sldMasterId id="2147483819" r:id="rId11"/>
    <p:sldMasterId id="2147483828" r:id="rId12"/>
    <p:sldMasterId id="2147483837" r:id="rId13"/>
    <p:sldMasterId id="2147483846" r:id="rId14"/>
    <p:sldMasterId id="2147483855" r:id="rId15"/>
    <p:sldMasterId id="2147483864" r:id="rId16"/>
    <p:sldMasterId id="2147483873" r:id="rId17"/>
    <p:sldMasterId id="2147483882" r:id="rId18"/>
    <p:sldMasterId id="2147483891" r:id="rId19"/>
    <p:sldMasterId id="2147483900" r:id="rId20"/>
  </p:sldMasterIdLst>
  <p:notesMasterIdLst>
    <p:notesMasterId r:id="rId57"/>
  </p:notesMasterIdLst>
  <p:handoutMasterIdLst>
    <p:handoutMasterId r:id="rId58"/>
  </p:handoutMasterIdLst>
  <p:sldIdLst>
    <p:sldId id="257" r:id="rId21"/>
    <p:sldId id="304" r:id="rId22"/>
    <p:sldId id="334" r:id="rId23"/>
    <p:sldId id="258" r:id="rId24"/>
    <p:sldId id="2999" r:id="rId25"/>
    <p:sldId id="3000" r:id="rId26"/>
    <p:sldId id="275" r:id="rId27"/>
    <p:sldId id="298" r:id="rId28"/>
    <p:sldId id="309" r:id="rId29"/>
    <p:sldId id="316" r:id="rId30"/>
    <p:sldId id="337" r:id="rId31"/>
    <p:sldId id="338" r:id="rId32"/>
    <p:sldId id="335" r:id="rId33"/>
    <p:sldId id="336" r:id="rId34"/>
    <p:sldId id="315" r:id="rId35"/>
    <p:sldId id="259" r:id="rId36"/>
    <p:sldId id="299" r:id="rId37"/>
    <p:sldId id="291" r:id="rId38"/>
    <p:sldId id="268" r:id="rId39"/>
    <p:sldId id="317" r:id="rId40"/>
    <p:sldId id="318" r:id="rId41"/>
    <p:sldId id="319" r:id="rId42"/>
    <p:sldId id="261" r:id="rId43"/>
    <p:sldId id="314" r:id="rId44"/>
    <p:sldId id="2998" r:id="rId45"/>
    <p:sldId id="262" r:id="rId46"/>
    <p:sldId id="3004" r:id="rId47"/>
    <p:sldId id="278" r:id="rId48"/>
    <p:sldId id="3001" r:id="rId49"/>
    <p:sldId id="326" r:id="rId50"/>
    <p:sldId id="344" r:id="rId51"/>
    <p:sldId id="329" r:id="rId52"/>
    <p:sldId id="3002" r:id="rId53"/>
    <p:sldId id="330" r:id="rId54"/>
    <p:sldId id="2996" r:id="rId55"/>
    <p:sldId id="305" r:id="rId56"/>
  </p:sldIdLst>
  <p:sldSz cx="12192000" cy="6858000"/>
  <p:notesSz cx="6797675" cy="9926638"/>
  <p:defaultTextStyle>
    <a:defPPr>
      <a:defRPr lang="en-US"/>
    </a:defPPr>
    <a:lvl1pPr marL="0" algn="l" defTabSz="911852" rtl="0" eaLnBrk="1" latinLnBrk="0" hangingPunct="1">
      <a:defRPr sz="1800" kern="1200">
        <a:solidFill>
          <a:schemeClr val="tx1"/>
        </a:solidFill>
        <a:latin typeface="+mn-lt"/>
        <a:ea typeface="+mn-ea"/>
        <a:cs typeface="+mn-cs"/>
      </a:defRPr>
    </a:lvl1pPr>
    <a:lvl2pPr marL="455929" algn="l" defTabSz="911852" rtl="0" eaLnBrk="1" latinLnBrk="0" hangingPunct="1">
      <a:defRPr sz="1800" kern="1200">
        <a:solidFill>
          <a:schemeClr val="tx1"/>
        </a:solidFill>
        <a:latin typeface="+mn-lt"/>
        <a:ea typeface="+mn-ea"/>
        <a:cs typeface="+mn-cs"/>
      </a:defRPr>
    </a:lvl2pPr>
    <a:lvl3pPr marL="911852" algn="l" defTabSz="911852" rtl="0" eaLnBrk="1" latinLnBrk="0" hangingPunct="1">
      <a:defRPr sz="1800" kern="1200">
        <a:solidFill>
          <a:schemeClr val="tx1"/>
        </a:solidFill>
        <a:latin typeface="+mn-lt"/>
        <a:ea typeface="+mn-ea"/>
        <a:cs typeface="+mn-cs"/>
      </a:defRPr>
    </a:lvl3pPr>
    <a:lvl4pPr marL="1367780" algn="l" defTabSz="911852" rtl="0" eaLnBrk="1" latinLnBrk="0" hangingPunct="1">
      <a:defRPr sz="1800" kern="1200">
        <a:solidFill>
          <a:schemeClr val="tx1"/>
        </a:solidFill>
        <a:latin typeface="+mn-lt"/>
        <a:ea typeface="+mn-ea"/>
        <a:cs typeface="+mn-cs"/>
      </a:defRPr>
    </a:lvl4pPr>
    <a:lvl5pPr marL="1823685" algn="l" defTabSz="911852" rtl="0" eaLnBrk="1" latinLnBrk="0" hangingPunct="1">
      <a:defRPr sz="1800" kern="1200">
        <a:solidFill>
          <a:schemeClr val="tx1"/>
        </a:solidFill>
        <a:latin typeface="+mn-lt"/>
        <a:ea typeface="+mn-ea"/>
        <a:cs typeface="+mn-cs"/>
      </a:defRPr>
    </a:lvl5pPr>
    <a:lvl6pPr marL="2279625" algn="l" defTabSz="911852" rtl="0" eaLnBrk="1" latinLnBrk="0" hangingPunct="1">
      <a:defRPr sz="1800" kern="1200">
        <a:solidFill>
          <a:schemeClr val="tx1"/>
        </a:solidFill>
        <a:latin typeface="+mn-lt"/>
        <a:ea typeface="+mn-ea"/>
        <a:cs typeface="+mn-cs"/>
      </a:defRPr>
    </a:lvl6pPr>
    <a:lvl7pPr marL="2735561" algn="l" defTabSz="911852" rtl="0" eaLnBrk="1" latinLnBrk="0" hangingPunct="1">
      <a:defRPr sz="1800" kern="1200">
        <a:solidFill>
          <a:schemeClr val="tx1"/>
        </a:solidFill>
        <a:latin typeface="+mn-lt"/>
        <a:ea typeface="+mn-ea"/>
        <a:cs typeface="+mn-cs"/>
      </a:defRPr>
    </a:lvl7pPr>
    <a:lvl8pPr marL="3191470" algn="l" defTabSz="911852" rtl="0" eaLnBrk="1" latinLnBrk="0" hangingPunct="1">
      <a:defRPr sz="1800" kern="1200">
        <a:solidFill>
          <a:schemeClr val="tx1"/>
        </a:solidFill>
        <a:latin typeface="+mn-lt"/>
        <a:ea typeface="+mn-ea"/>
        <a:cs typeface="+mn-cs"/>
      </a:defRPr>
    </a:lvl8pPr>
    <a:lvl9pPr marL="3647372" algn="l" defTabSz="9118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4"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000"/>
    <a:srgbClr val="00CCFF"/>
    <a:srgbClr val="FF99FF"/>
    <a:srgbClr val="FFCCFF"/>
    <a:srgbClr val="88C540"/>
    <a:srgbClr val="009999"/>
    <a:srgbClr val="CC9B00"/>
    <a:srgbClr val="DAA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53" autoAdjust="0"/>
    <p:restoredTop sz="92624" autoAdjust="0"/>
  </p:normalViewPr>
  <p:slideViewPr>
    <p:cSldViewPr>
      <p:cViewPr varScale="1">
        <p:scale>
          <a:sx n="92" d="100"/>
          <a:sy n="92" d="100"/>
        </p:scale>
        <p:origin x="700" y="60"/>
      </p:cViewPr>
      <p:guideLst>
        <p:guide orient="horz" pos="2160"/>
        <p:guide pos="3840"/>
      </p:guideLst>
    </p:cSldViewPr>
  </p:slideViewPr>
  <p:outlineViewPr>
    <p:cViewPr>
      <p:scale>
        <a:sx n="33" d="100"/>
        <a:sy n="33" d="100"/>
      </p:scale>
      <p:origin x="0" y="-8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PLHIV_NI_Deaths!$D$582</c:f>
              <c:strCache>
                <c:ptCount val="1"/>
                <c:pt idx="0">
                  <c:v> PLHIV </c:v>
                </c:pt>
              </c:strCache>
            </c:strRef>
          </c:tx>
          <c:spPr>
            <a:ln w="38100">
              <a:solidFill>
                <a:srgbClr val="63CDF6"/>
              </a:solidFill>
            </a:ln>
          </c:spPr>
          <c:marker>
            <c:symbol val="none"/>
          </c:marker>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AD-443E-A711-934450C6FB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PLHIV_NI_Deaths!$D$583:$D$615</c:f>
              <c:numCache>
                <c:formatCode>_-* #,##0_-;\-* #,##0_-;_-* "-"??_-;_-@_-</c:formatCode>
                <c:ptCount val="33"/>
                <c:pt idx="0">
                  <c:v>0</c:v>
                </c:pt>
                <c:pt idx="1">
                  <c:v>10</c:v>
                </c:pt>
                <c:pt idx="2">
                  <c:v>20</c:v>
                </c:pt>
                <c:pt idx="3">
                  <c:v>40</c:v>
                </c:pt>
                <c:pt idx="4">
                  <c:v>70</c:v>
                </c:pt>
                <c:pt idx="5">
                  <c:v>110</c:v>
                </c:pt>
                <c:pt idx="6">
                  <c:v>160</c:v>
                </c:pt>
                <c:pt idx="7">
                  <c:v>230</c:v>
                </c:pt>
                <c:pt idx="8">
                  <c:v>310</c:v>
                </c:pt>
                <c:pt idx="9">
                  <c:v>410</c:v>
                </c:pt>
                <c:pt idx="10">
                  <c:v>550</c:v>
                </c:pt>
                <c:pt idx="11">
                  <c:v>740</c:v>
                </c:pt>
                <c:pt idx="12">
                  <c:v>1000</c:v>
                </c:pt>
                <c:pt idx="13">
                  <c:v>2000</c:v>
                </c:pt>
                <c:pt idx="14">
                  <c:v>7500</c:v>
                </c:pt>
                <c:pt idx="15">
                  <c:v>17000</c:v>
                </c:pt>
                <c:pt idx="16">
                  <c:v>26000</c:v>
                </c:pt>
                <c:pt idx="17">
                  <c:v>38000</c:v>
                </c:pt>
                <c:pt idx="18">
                  <c:v>50000</c:v>
                </c:pt>
                <c:pt idx="19">
                  <c:v>63000</c:v>
                </c:pt>
                <c:pt idx="20">
                  <c:v>75000</c:v>
                </c:pt>
                <c:pt idx="21">
                  <c:v>86000</c:v>
                </c:pt>
                <c:pt idx="22">
                  <c:v>98000</c:v>
                </c:pt>
                <c:pt idx="23">
                  <c:v>110000</c:v>
                </c:pt>
                <c:pt idx="24">
                  <c:v>120000</c:v>
                </c:pt>
                <c:pt idx="25">
                  <c:v>140000</c:v>
                </c:pt>
                <c:pt idx="26">
                  <c:v>150000</c:v>
                </c:pt>
                <c:pt idx="27">
                  <c:v>170000</c:v>
                </c:pt>
                <c:pt idx="28">
                  <c:v>180000</c:v>
                </c:pt>
                <c:pt idx="29">
                  <c:v>200000</c:v>
                </c:pt>
                <c:pt idx="30">
                  <c:v>220000</c:v>
                </c:pt>
                <c:pt idx="31">
                  <c:v>250000</c:v>
                </c:pt>
                <c:pt idx="32">
                  <c:v>270000</c:v>
                </c:pt>
              </c:numCache>
            </c:numRef>
          </c:val>
          <c:smooth val="0"/>
          <c:extLst>
            <c:ext xmlns:c16="http://schemas.microsoft.com/office/drawing/2014/chart" uri="{C3380CC4-5D6E-409C-BE32-E72D297353CC}">
              <c16:uniqueId val="{00000001-FC00-4A39-B25B-66617FD2DE8C}"/>
            </c:ext>
          </c:extLst>
        </c:ser>
        <c:ser>
          <c:idx val="1"/>
          <c:order val="1"/>
          <c:tx>
            <c:strRef>
              <c:f>PLHIV_NI_Deaths!$E$582</c:f>
              <c:strCache>
                <c:ptCount val="1"/>
                <c:pt idx="0">
                  <c:v> PLHIV Lower bound </c:v>
                </c:pt>
              </c:strCache>
            </c:strRef>
          </c:tx>
          <c:spPr>
            <a:ln w="22225">
              <a:solidFill>
                <a:srgbClr val="63CDF6"/>
              </a:solidFill>
              <a:prstDash val="sysDot"/>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PLHIV_NI_Deaths!$E$583:$E$615</c:f>
              <c:numCache>
                <c:formatCode>_-* #,##0_-;\-* #,##0_-;_-* "-"??_-;_-@_-</c:formatCode>
                <c:ptCount val="33"/>
                <c:pt idx="0">
                  <c:v>0</c:v>
                </c:pt>
                <c:pt idx="1">
                  <c:v>10</c:v>
                </c:pt>
                <c:pt idx="2">
                  <c:v>20</c:v>
                </c:pt>
                <c:pt idx="3">
                  <c:v>30</c:v>
                </c:pt>
                <c:pt idx="4">
                  <c:v>60</c:v>
                </c:pt>
                <c:pt idx="5">
                  <c:v>90</c:v>
                </c:pt>
                <c:pt idx="6">
                  <c:v>140</c:v>
                </c:pt>
                <c:pt idx="7">
                  <c:v>190</c:v>
                </c:pt>
                <c:pt idx="8">
                  <c:v>270</c:v>
                </c:pt>
                <c:pt idx="9">
                  <c:v>350</c:v>
                </c:pt>
                <c:pt idx="10">
                  <c:v>480</c:v>
                </c:pt>
                <c:pt idx="11">
                  <c:v>640</c:v>
                </c:pt>
                <c:pt idx="12">
                  <c:v>880</c:v>
                </c:pt>
                <c:pt idx="13">
                  <c:v>1700</c:v>
                </c:pt>
                <c:pt idx="14">
                  <c:v>6500</c:v>
                </c:pt>
                <c:pt idx="15">
                  <c:v>14000</c:v>
                </c:pt>
                <c:pt idx="16">
                  <c:v>22000</c:v>
                </c:pt>
                <c:pt idx="17">
                  <c:v>32000</c:v>
                </c:pt>
                <c:pt idx="18">
                  <c:v>43000</c:v>
                </c:pt>
                <c:pt idx="19">
                  <c:v>54000</c:v>
                </c:pt>
                <c:pt idx="20">
                  <c:v>64000</c:v>
                </c:pt>
                <c:pt idx="21">
                  <c:v>75000</c:v>
                </c:pt>
                <c:pt idx="22">
                  <c:v>86000</c:v>
                </c:pt>
                <c:pt idx="23">
                  <c:v>98000</c:v>
                </c:pt>
                <c:pt idx="24">
                  <c:v>110000</c:v>
                </c:pt>
                <c:pt idx="25">
                  <c:v>120000</c:v>
                </c:pt>
                <c:pt idx="26">
                  <c:v>140000</c:v>
                </c:pt>
                <c:pt idx="27">
                  <c:v>150000</c:v>
                </c:pt>
                <c:pt idx="28">
                  <c:v>160000</c:v>
                </c:pt>
                <c:pt idx="29">
                  <c:v>180000</c:v>
                </c:pt>
                <c:pt idx="30">
                  <c:v>200000</c:v>
                </c:pt>
                <c:pt idx="31">
                  <c:v>220000</c:v>
                </c:pt>
                <c:pt idx="32">
                  <c:v>250000</c:v>
                </c:pt>
              </c:numCache>
            </c:numRef>
          </c:val>
          <c:smooth val="0"/>
          <c:extLst>
            <c:ext xmlns:c16="http://schemas.microsoft.com/office/drawing/2014/chart" uri="{C3380CC4-5D6E-409C-BE32-E72D297353CC}">
              <c16:uniqueId val="{00000002-FC00-4A39-B25B-66617FD2DE8C}"/>
            </c:ext>
          </c:extLst>
        </c:ser>
        <c:ser>
          <c:idx val="2"/>
          <c:order val="2"/>
          <c:tx>
            <c:strRef>
              <c:f>PLHIV_NI_Deaths!$F$582</c:f>
              <c:strCache>
                <c:ptCount val="1"/>
                <c:pt idx="0">
                  <c:v> PLHIV Upper bound </c:v>
                </c:pt>
              </c:strCache>
            </c:strRef>
          </c:tx>
          <c:spPr>
            <a:ln w="22225">
              <a:solidFill>
                <a:srgbClr val="63CDF6"/>
              </a:solidFill>
              <a:prstDash val="sysDot"/>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PLHIV_NI_Deaths!$F$583:$F$615</c:f>
              <c:numCache>
                <c:formatCode>_-* #,##0_-;\-* #,##0_-;_-* "-"??_-;_-@_-</c:formatCode>
                <c:ptCount val="33"/>
                <c:pt idx="0">
                  <c:v>0</c:v>
                </c:pt>
                <c:pt idx="1">
                  <c:v>10</c:v>
                </c:pt>
                <c:pt idx="2">
                  <c:v>20</c:v>
                </c:pt>
                <c:pt idx="3">
                  <c:v>40</c:v>
                </c:pt>
                <c:pt idx="4">
                  <c:v>80</c:v>
                </c:pt>
                <c:pt idx="5">
                  <c:v>130</c:v>
                </c:pt>
                <c:pt idx="6">
                  <c:v>180</c:v>
                </c:pt>
                <c:pt idx="7">
                  <c:v>260</c:v>
                </c:pt>
                <c:pt idx="8">
                  <c:v>350</c:v>
                </c:pt>
                <c:pt idx="9">
                  <c:v>470</c:v>
                </c:pt>
                <c:pt idx="10">
                  <c:v>630</c:v>
                </c:pt>
                <c:pt idx="11">
                  <c:v>840</c:v>
                </c:pt>
                <c:pt idx="12">
                  <c:v>1100</c:v>
                </c:pt>
                <c:pt idx="13">
                  <c:v>2200</c:v>
                </c:pt>
                <c:pt idx="14">
                  <c:v>8500</c:v>
                </c:pt>
                <c:pt idx="15">
                  <c:v>19000</c:v>
                </c:pt>
                <c:pt idx="16">
                  <c:v>30000</c:v>
                </c:pt>
                <c:pt idx="17">
                  <c:v>43000</c:v>
                </c:pt>
                <c:pt idx="18">
                  <c:v>57000</c:v>
                </c:pt>
                <c:pt idx="19">
                  <c:v>71000</c:v>
                </c:pt>
                <c:pt idx="20">
                  <c:v>84000</c:v>
                </c:pt>
                <c:pt idx="21">
                  <c:v>96000</c:v>
                </c:pt>
                <c:pt idx="22">
                  <c:v>110000</c:v>
                </c:pt>
                <c:pt idx="23">
                  <c:v>120000</c:v>
                </c:pt>
                <c:pt idx="24">
                  <c:v>140000</c:v>
                </c:pt>
                <c:pt idx="25">
                  <c:v>150000</c:v>
                </c:pt>
                <c:pt idx="26">
                  <c:v>170000</c:v>
                </c:pt>
                <c:pt idx="27">
                  <c:v>180000</c:v>
                </c:pt>
                <c:pt idx="28">
                  <c:v>200000</c:v>
                </c:pt>
                <c:pt idx="29">
                  <c:v>220000</c:v>
                </c:pt>
                <c:pt idx="30">
                  <c:v>240000</c:v>
                </c:pt>
                <c:pt idx="31">
                  <c:v>260000</c:v>
                </c:pt>
                <c:pt idx="32">
                  <c:v>290000</c:v>
                </c:pt>
              </c:numCache>
            </c:numRef>
          </c:val>
          <c:smooth val="0"/>
          <c:extLst>
            <c:ext xmlns:c16="http://schemas.microsoft.com/office/drawing/2014/chart" uri="{C3380CC4-5D6E-409C-BE32-E72D297353CC}">
              <c16:uniqueId val="{00000003-FC00-4A39-B25B-66617FD2DE8C}"/>
            </c:ext>
          </c:extLst>
        </c:ser>
        <c:ser>
          <c:idx val="3"/>
          <c:order val="3"/>
          <c:tx>
            <c:strRef>
              <c:f>PLHIV_NI_Deaths!$G$582</c:f>
              <c:strCache>
                <c:ptCount val="1"/>
                <c:pt idx="0">
                  <c:v> New HIV infections </c:v>
                </c:pt>
              </c:strCache>
            </c:strRef>
          </c:tx>
          <c:spPr>
            <a:ln w="38100">
              <a:solidFill>
                <a:srgbClr val="F26B73"/>
              </a:solidFill>
            </a:ln>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00-4A39-B25B-66617FD2DE8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PLHIV_NI_Deaths!$G$583:$G$615</c:f>
              <c:numCache>
                <c:formatCode>General</c:formatCode>
                <c:ptCount val="33"/>
              </c:numCache>
            </c:numRef>
          </c:val>
          <c:smooth val="0"/>
          <c:extLst>
            <c:ext xmlns:c16="http://schemas.microsoft.com/office/drawing/2014/chart" uri="{C3380CC4-5D6E-409C-BE32-E72D297353CC}">
              <c16:uniqueId val="{00000005-FC00-4A39-B25B-66617FD2DE8C}"/>
            </c:ext>
          </c:extLst>
        </c:ser>
        <c:ser>
          <c:idx val="4"/>
          <c:order val="4"/>
          <c:tx>
            <c:strRef>
              <c:f>PLHIV_NI_Deaths!$H$582</c:f>
              <c:strCache>
                <c:ptCount val="1"/>
                <c:pt idx="0">
                  <c:v> New HIV infections Lower bound </c:v>
                </c:pt>
              </c:strCache>
            </c:strRef>
          </c:tx>
          <c:spPr>
            <a:ln w="22225">
              <a:solidFill>
                <a:srgbClr val="E31837"/>
              </a:solidFill>
              <a:prstDash val="sysDot"/>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PLHIV_NI_Deaths!$H$583:$H$615</c:f>
              <c:numCache>
                <c:formatCode>General</c:formatCode>
                <c:ptCount val="33"/>
              </c:numCache>
            </c:numRef>
          </c:val>
          <c:smooth val="0"/>
          <c:extLst>
            <c:ext xmlns:c16="http://schemas.microsoft.com/office/drawing/2014/chart" uri="{C3380CC4-5D6E-409C-BE32-E72D297353CC}">
              <c16:uniqueId val="{00000006-FC00-4A39-B25B-66617FD2DE8C}"/>
            </c:ext>
          </c:extLst>
        </c:ser>
        <c:ser>
          <c:idx val="5"/>
          <c:order val="5"/>
          <c:tx>
            <c:strRef>
              <c:f>PLHIV_NI_Deaths!$I$582</c:f>
              <c:strCache>
                <c:ptCount val="1"/>
                <c:pt idx="0">
                  <c:v> New HIV infections Upper bound </c:v>
                </c:pt>
              </c:strCache>
            </c:strRef>
          </c:tx>
          <c:spPr>
            <a:ln w="22225">
              <a:solidFill>
                <a:srgbClr val="F26B73"/>
              </a:solidFill>
              <a:prstDash val="sysDot"/>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PLHIV_NI_Deaths!$I$583:$I$615</c:f>
              <c:numCache>
                <c:formatCode>General</c:formatCode>
                <c:ptCount val="33"/>
              </c:numCache>
            </c:numRef>
          </c:val>
          <c:smooth val="0"/>
          <c:extLst>
            <c:ext xmlns:c16="http://schemas.microsoft.com/office/drawing/2014/chart" uri="{C3380CC4-5D6E-409C-BE32-E72D297353CC}">
              <c16:uniqueId val="{00000007-FC00-4A39-B25B-66617FD2DE8C}"/>
            </c:ext>
          </c:extLst>
        </c:ser>
        <c:ser>
          <c:idx val="6"/>
          <c:order val="6"/>
          <c:tx>
            <c:strRef>
              <c:f>PLHIV_NI_Deaths!$J$582</c:f>
              <c:strCache>
                <c:ptCount val="1"/>
                <c:pt idx="0">
                  <c:v> AIDS-related deaths </c:v>
                </c:pt>
              </c:strCache>
            </c:strRef>
          </c:tx>
          <c:spPr>
            <a:ln w="38100">
              <a:solidFill>
                <a:srgbClr val="00A99A"/>
              </a:solidFill>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PLHIV_NI_Deaths!$J$583:$J$615</c:f>
              <c:numCache>
                <c:formatCode>_-* #,##0_-;\-* #,##0_-;_-* "-"??_-;_-@_-</c:formatCode>
                <c:ptCount val="33"/>
                <c:pt idx="0">
                  <c:v>0</c:v>
                </c:pt>
                <c:pt idx="1">
                  <c:v>0</c:v>
                </c:pt>
                <c:pt idx="2">
                  <c:v>0</c:v>
                </c:pt>
                <c:pt idx="3">
                  <c:v>0</c:v>
                </c:pt>
                <c:pt idx="4">
                  <c:v>0</c:v>
                </c:pt>
                <c:pt idx="5">
                  <c:v>0</c:v>
                </c:pt>
                <c:pt idx="6">
                  <c:v>0</c:v>
                </c:pt>
                <c:pt idx="7">
                  <c:v>10</c:v>
                </c:pt>
                <c:pt idx="8">
                  <c:v>10</c:v>
                </c:pt>
                <c:pt idx="9">
                  <c:v>10</c:v>
                </c:pt>
                <c:pt idx="10">
                  <c:v>20</c:v>
                </c:pt>
                <c:pt idx="11">
                  <c:v>20</c:v>
                </c:pt>
                <c:pt idx="12">
                  <c:v>30</c:v>
                </c:pt>
                <c:pt idx="13">
                  <c:v>40</c:v>
                </c:pt>
                <c:pt idx="14">
                  <c:v>80</c:v>
                </c:pt>
                <c:pt idx="15">
                  <c:v>190</c:v>
                </c:pt>
                <c:pt idx="16">
                  <c:v>390</c:v>
                </c:pt>
                <c:pt idx="17">
                  <c:v>650</c:v>
                </c:pt>
                <c:pt idx="18">
                  <c:v>990</c:v>
                </c:pt>
                <c:pt idx="19">
                  <c:v>1400</c:v>
                </c:pt>
                <c:pt idx="20">
                  <c:v>2000</c:v>
                </c:pt>
                <c:pt idx="21">
                  <c:v>2700</c:v>
                </c:pt>
                <c:pt idx="22">
                  <c:v>3500</c:v>
                </c:pt>
                <c:pt idx="23">
                  <c:v>4300</c:v>
                </c:pt>
                <c:pt idx="24">
                  <c:v>5100</c:v>
                </c:pt>
                <c:pt idx="25">
                  <c:v>5900</c:v>
                </c:pt>
                <c:pt idx="26">
                  <c:v>6700</c:v>
                </c:pt>
                <c:pt idx="27">
                  <c:v>7400</c:v>
                </c:pt>
                <c:pt idx="28">
                  <c:v>8000</c:v>
                </c:pt>
                <c:pt idx="29">
                  <c:v>8600</c:v>
                </c:pt>
                <c:pt idx="30">
                  <c:v>9600</c:v>
                </c:pt>
                <c:pt idx="31">
                  <c:v>11000</c:v>
                </c:pt>
                <c:pt idx="32">
                  <c:v>12000</c:v>
                </c:pt>
              </c:numCache>
            </c:numRef>
          </c:val>
          <c:smooth val="0"/>
          <c:extLst>
            <c:ext xmlns:c16="http://schemas.microsoft.com/office/drawing/2014/chart" uri="{C3380CC4-5D6E-409C-BE32-E72D297353CC}">
              <c16:uniqueId val="{00000009-FC00-4A39-B25B-66617FD2DE8C}"/>
            </c:ext>
          </c:extLst>
        </c:ser>
        <c:ser>
          <c:idx val="7"/>
          <c:order val="7"/>
          <c:tx>
            <c:strRef>
              <c:f>PLHIV_NI_Deaths!$K$582</c:f>
              <c:strCache>
                <c:ptCount val="1"/>
                <c:pt idx="0">
                  <c:v> AIDS-related deaths Lower bound </c:v>
                </c:pt>
              </c:strCache>
            </c:strRef>
          </c:tx>
          <c:spPr>
            <a:ln w="22225">
              <a:solidFill>
                <a:srgbClr val="00A99A"/>
              </a:solidFill>
              <a:prstDash val="sysDot"/>
            </a:ln>
          </c:spPr>
          <c:marker>
            <c:symbol val="none"/>
          </c:marker>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PLHIV_NI_Deaths!$K$583:$K$615</c:f>
              <c:numCache>
                <c:formatCode>_-* #,##0_-;\-* #,##0_-;_-* "-"??_-;_-@_-</c:formatCode>
                <c:ptCount val="33"/>
                <c:pt idx="0">
                  <c:v>0</c:v>
                </c:pt>
                <c:pt idx="1">
                  <c:v>0</c:v>
                </c:pt>
                <c:pt idx="2">
                  <c:v>0</c:v>
                </c:pt>
                <c:pt idx="3">
                  <c:v>0</c:v>
                </c:pt>
                <c:pt idx="4">
                  <c:v>0</c:v>
                </c:pt>
                <c:pt idx="5">
                  <c:v>0</c:v>
                </c:pt>
                <c:pt idx="6">
                  <c:v>0</c:v>
                </c:pt>
                <c:pt idx="7">
                  <c:v>10</c:v>
                </c:pt>
                <c:pt idx="8">
                  <c:v>10</c:v>
                </c:pt>
                <c:pt idx="9">
                  <c:v>10</c:v>
                </c:pt>
                <c:pt idx="10">
                  <c:v>20</c:v>
                </c:pt>
                <c:pt idx="11">
                  <c:v>20</c:v>
                </c:pt>
                <c:pt idx="12">
                  <c:v>30</c:v>
                </c:pt>
                <c:pt idx="13">
                  <c:v>30</c:v>
                </c:pt>
                <c:pt idx="14">
                  <c:v>60</c:v>
                </c:pt>
                <c:pt idx="15">
                  <c:v>160</c:v>
                </c:pt>
                <c:pt idx="16">
                  <c:v>320</c:v>
                </c:pt>
                <c:pt idx="17">
                  <c:v>520</c:v>
                </c:pt>
                <c:pt idx="18">
                  <c:v>780</c:v>
                </c:pt>
                <c:pt idx="19">
                  <c:v>1200</c:v>
                </c:pt>
                <c:pt idx="20">
                  <c:v>1600</c:v>
                </c:pt>
                <c:pt idx="21">
                  <c:v>2200</c:v>
                </c:pt>
                <c:pt idx="22">
                  <c:v>2900</c:v>
                </c:pt>
                <c:pt idx="23">
                  <c:v>3600</c:v>
                </c:pt>
                <c:pt idx="24">
                  <c:v>4300</c:v>
                </c:pt>
                <c:pt idx="25">
                  <c:v>5000</c:v>
                </c:pt>
                <c:pt idx="26">
                  <c:v>5800</c:v>
                </c:pt>
                <c:pt idx="27">
                  <c:v>6400</c:v>
                </c:pt>
                <c:pt idx="28">
                  <c:v>6900</c:v>
                </c:pt>
                <c:pt idx="29">
                  <c:v>7300</c:v>
                </c:pt>
                <c:pt idx="30">
                  <c:v>8300</c:v>
                </c:pt>
                <c:pt idx="31">
                  <c:v>9700</c:v>
                </c:pt>
                <c:pt idx="32">
                  <c:v>10000</c:v>
                </c:pt>
              </c:numCache>
            </c:numRef>
          </c:val>
          <c:smooth val="0"/>
          <c:extLst>
            <c:ext xmlns:c16="http://schemas.microsoft.com/office/drawing/2014/chart" uri="{C3380CC4-5D6E-409C-BE32-E72D297353CC}">
              <c16:uniqueId val="{0000000A-FC00-4A39-B25B-66617FD2DE8C}"/>
            </c:ext>
          </c:extLst>
        </c:ser>
        <c:ser>
          <c:idx val="8"/>
          <c:order val="8"/>
          <c:tx>
            <c:strRef>
              <c:f>PLHIV_NI_Deaths!$L$582</c:f>
              <c:strCache>
                <c:ptCount val="1"/>
                <c:pt idx="0">
                  <c:v> AIDS-related deaths Upper bound </c:v>
                </c:pt>
              </c:strCache>
            </c:strRef>
          </c:tx>
          <c:spPr>
            <a:ln w="22225">
              <a:solidFill>
                <a:srgbClr val="00A99A"/>
              </a:solidFill>
              <a:prstDash val="sysDot"/>
            </a:ln>
          </c:spPr>
          <c:marker>
            <c:symbol val="none"/>
          </c:marker>
          <c:dLbls>
            <c:dLbl>
              <c:idx val="32"/>
              <c:tx>
                <c:rich>
                  <a:bodyPr/>
                  <a:lstStyle/>
                  <a:p>
                    <a:r>
                      <a:rPr lang="en-US" dirty="0"/>
                      <a:t>12,000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AAD-443E-A711-934450C6FB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PLHIV_NI_Deaths!$C$583:$C$615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PLHIV_NI_Deaths!$L$583:$L$615</c:f>
              <c:numCache>
                <c:formatCode>_-* #,##0_-;\-* #,##0_-;_-* "-"??_-;_-@_-</c:formatCode>
                <c:ptCount val="33"/>
                <c:pt idx="0">
                  <c:v>0</c:v>
                </c:pt>
                <c:pt idx="1">
                  <c:v>0</c:v>
                </c:pt>
                <c:pt idx="2">
                  <c:v>0</c:v>
                </c:pt>
                <c:pt idx="3">
                  <c:v>0</c:v>
                </c:pt>
                <c:pt idx="4">
                  <c:v>0</c:v>
                </c:pt>
                <c:pt idx="5">
                  <c:v>0</c:v>
                </c:pt>
                <c:pt idx="6">
                  <c:v>0</c:v>
                </c:pt>
                <c:pt idx="7">
                  <c:v>10</c:v>
                </c:pt>
                <c:pt idx="8">
                  <c:v>10</c:v>
                </c:pt>
                <c:pt idx="9">
                  <c:v>20</c:v>
                </c:pt>
                <c:pt idx="10">
                  <c:v>20</c:v>
                </c:pt>
                <c:pt idx="11">
                  <c:v>30</c:v>
                </c:pt>
                <c:pt idx="12">
                  <c:v>30</c:v>
                </c:pt>
                <c:pt idx="13">
                  <c:v>50</c:v>
                </c:pt>
                <c:pt idx="14">
                  <c:v>90</c:v>
                </c:pt>
                <c:pt idx="15">
                  <c:v>230</c:v>
                </c:pt>
                <c:pt idx="16">
                  <c:v>470</c:v>
                </c:pt>
                <c:pt idx="17">
                  <c:v>790</c:v>
                </c:pt>
                <c:pt idx="18">
                  <c:v>1200</c:v>
                </c:pt>
                <c:pt idx="19">
                  <c:v>1700</c:v>
                </c:pt>
                <c:pt idx="20">
                  <c:v>2400</c:v>
                </c:pt>
                <c:pt idx="21">
                  <c:v>3300</c:v>
                </c:pt>
                <c:pt idx="22">
                  <c:v>4100</c:v>
                </c:pt>
                <c:pt idx="23">
                  <c:v>5000</c:v>
                </c:pt>
                <c:pt idx="24">
                  <c:v>5900</c:v>
                </c:pt>
                <c:pt idx="25">
                  <c:v>6800</c:v>
                </c:pt>
                <c:pt idx="26">
                  <c:v>7700</c:v>
                </c:pt>
                <c:pt idx="27">
                  <c:v>8400</c:v>
                </c:pt>
                <c:pt idx="28">
                  <c:v>9100</c:v>
                </c:pt>
                <c:pt idx="29">
                  <c:v>9800</c:v>
                </c:pt>
                <c:pt idx="30">
                  <c:v>11000</c:v>
                </c:pt>
                <c:pt idx="31">
                  <c:v>12000</c:v>
                </c:pt>
                <c:pt idx="32">
                  <c:v>13000</c:v>
                </c:pt>
              </c:numCache>
            </c:numRef>
          </c:val>
          <c:smooth val="0"/>
          <c:extLst>
            <c:ext xmlns:c16="http://schemas.microsoft.com/office/drawing/2014/chart" uri="{C3380CC4-5D6E-409C-BE32-E72D297353CC}">
              <c16:uniqueId val="{0000000B-FC00-4A39-B25B-66617FD2DE8C}"/>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3"/>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15482420166229222"/>
          <c:y val="0.89857183560490161"/>
          <c:w val="0.70222486512102655"/>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35504946147519E-2"/>
          <c:y val="5.8175986513630283E-2"/>
          <c:w val="0.89554797658461338"/>
          <c:h val="0.60739643089712092"/>
        </c:manualLayout>
      </c:layout>
      <c:barChart>
        <c:barDir val="col"/>
        <c:grouping val="clustered"/>
        <c:varyColors val="0"/>
        <c:ser>
          <c:idx val="0"/>
          <c:order val="0"/>
          <c:tx>
            <c:strRef>
              <c:f>'HIV Prev TG _cities'!$B$2</c:f>
              <c:strCache>
                <c:ptCount val="1"/>
                <c:pt idx="0">
                  <c:v>All TG</c:v>
                </c:pt>
              </c:strCache>
            </c:strRef>
          </c:tx>
          <c:spPr>
            <a:solidFill>
              <a:srgbClr val="B6A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_cities'!$B$3:$B$13</c:f>
              <c:numCache>
                <c:formatCode>General</c:formatCode>
                <c:ptCount val="11"/>
                <c:pt idx="0">
                  <c:v>18.2</c:v>
                </c:pt>
                <c:pt idx="1">
                  <c:v>15</c:v>
                </c:pt>
                <c:pt idx="2">
                  <c:v>12.9</c:v>
                </c:pt>
                <c:pt idx="3">
                  <c:v>10.7</c:v>
                </c:pt>
                <c:pt idx="4">
                  <c:v>9</c:v>
                </c:pt>
                <c:pt idx="5">
                  <c:v>8.9</c:v>
                </c:pt>
                <c:pt idx="6">
                  <c:v>8.5</c:v>
                </c:pt>
                <c:pt idx="7">
                  <c:v>7.9</c:v>
                </c:pt>
                <c:pt idx="8">
                  <c:v>6.1</c:v>
                </c:pt>
                <c:pt idx="9">
                  <c:v>5.6</c:v>
                </c:pt>
                <c:pt idx="10">
                  <c:v>5.4</c:v>
                </c:pt>
              </c:numCache>
            </c:numRef>
          </c:val>
          <c:extLst>
            <c:ext xmlns:c16="http://schemas.microsoft.com/office/drawing/2014/chart" uri="{C3380CC4-5D6E-409C-BE32-E72D297353CC}">
              <c16:uniqueId val="{00000000-7492-4C51-A3C6-F62D4F89FFAE}"/>
            </c:ext>
          </c:extLst>
        </c:ser>
        <c:ser>
          <c:idx val="1"/>
          <c:order val="1"/>
          <c:tx>
            <c:strRef>
              <c:f>'HIV Prev TG _cities'!$C$2</c:f>
              <c:strCache>
                <c:ptCount val="1"/>
                <c:pt idx="0">
                  <c:v>TG SW</c:v>
                </c:pt>
              </c:strCache>
            </c:strRef>
          </c:tx>
          <c:spPr>
            <a:solidFill>
              <a:srgbClr val="F26B73"/>
            </a:solidFill>
            <a:ln>
              <a:noFill/>
            </a:ln>
          </c:spPr>
          <c:invertIfNegative val="0"/>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_cities'!$C$3:$C$13</c:f>
              <c:numCache>
                <c:formatCode>General</c:formatCode>
                <c:ptCount val="11"/>
                <c:pt idx="0">
                  <c:v>18.3</c:v>
                </c:pt>
                <c:pt idx="1">
                  <c:v>15.4</c:v>
                </c:pt>
                <c:pt idx="2">
                  <c:v>12.9</c:v>
                </c:pt>
                <c:pt idx="3">
                  <c:v>10.7</c:v>
                </c:pt>
                <c:pt idx="4">
                  <c:v>9</c:v>
                </c:pt>
                <c:pt idx="5">
                  <c:v>10</c:v>
                </c:pt>
                <c:pt idx="6">
                  <c:v>9.1999999999999993</c:v>
                </c:pt>
                <c:pt idx="7">
                  <c:v>9.5</c:v>
                </c:pt>
                <c:pt idx="8">
                  <c:v>5.8</c:v>
                </c:pt>
                <c:pt idx="9">
                  <c:v>5.9</c:v>
                </c:pt>
                <c:pt idx="10">
                  <c:v>5.8</c:v>
                </c:pt>
              </c:numCache>
            </c:numRef>
          </c:val>
          <c:extLst>
            <c:ext xmlns:c16="http://schemas.microsoft.com/office/drawing/2014/chart" uri="{C3380CC4-5D6E-409C-BE32-E72D297353CC}">
              <c16:uniqueId val="{00000001-7492-4C51-A3C6-F62D4F89FFAE}"/>
            </c:ext>
          </c:extLst>
        </c:ser>
        <c:dLbls>
          <c:showLegendKey val="0"/>
          <c:showVal val="0"/>
          <c:showCatName val="0"/>
          <c:showSerName val="0"/>
          <c:showPercent val="0"/>
          <c:showBubbleSize val="0"/>
        </c:dLbls>
        <c:gapWidth val="150"/>
        <c:axId val="128899712"/>
        <c:axId val="129036672"/>
      </c:barChart>
      <c:scatterChart>
        <c:scatterStyle val="smoothMarker"/>
        <c:varyColors val="0"/>
        <c:ser>
          <c:idx val="3"/>
          <c:order val="2"/>
          <c:tx>
            <c:strRef>
              <c:f>'HIV Prev TG _cities'!$C$29</c:f>
              <c:strCache>
                <c:ptCount val="1"/>
                <c:pt idx="0">
                  <c:v>t</c:v>
                </c:pt>
              </c:strCache>
            </c:strRef>
          </c:tx>
          <c:spPr>
            <a:ln w="25400">
              <a:solidFill>
                <a:srgbClr val="E31837"/>
              </a:solidFill>
              <a:prstDash val="dash"/>
            </a:ln>
          </c:spPr>
          <c:marker>
            <c:symbol val="none"/>
          </c:marker>
          <c:xVal>
            <c:numRef>
              <c:f>'HIV Prev TG _cities'!$B$30:$B$31</c:f>
              <c:numCache>
                <c:formatCode>General</c:formatCode>
                <c:ptCount val="2"/>
                <c:pt idx="0">
                  <c:v>0</c:v>
                </c:pt>
                <c:pt idx="1">
                  <c:v>1</c:v>
                </c:pt>
              </c:numCache>
            </c:numRef>
          </c:xVal>
          <c:yVal>
            <c:numRef>
              <c:f>'HIV Prev TG _cities'!$C$30:$C$31</c:f>
              <c:numCache>
                <c:formatCode>General</c:formatCode>
                <c:ptCount val="2"/>
                <c:pt idx="0">
                  <c:v>5</c:v>
                </c:pt>
                <c:pt idx="1">
                  <c:v>5</c:v>
                </c:pt>
              </c:numCache>
            </c:numRef>
          </c:yVal>
          <c:smooth val="1"/>
          <c:extLst>
            <c:ext xmlns:c16="http://schemas.microsoft.com/office/drawing/2014/chart" uri="{C3380CC4-5D6E-409C-BE32-E72D297353CC}">
              <c16:uniqueId val="{00000002-7492-4C51-A3C6-F62D4F89FFAE}"/>
            </c:ext>
          </c:extLst>
        </c:ser>
        <c:dLbls>
          <c:showLegendKey val="0"/>
          <c:showVal val="0"/>
          <c:showCatName val="0"/>
          <c:showSerName val="0"/>
          <c:showPercent val="0"/>
          <c:showBubbleSize val="0"/>
        </c:dLbls>
        <c:axId val="130613248"/>
        <c:axId val="129038592"/>
      </c:scatterChart>
      <c:catAx>
        <c:axId val="128899712"/>
        <c:scaling>
          <c:orientation val="minMax"/>
        </c:scaling>
        <c:delete val="0"/>
        <c:axPos val="b"/>
        <c:numFmt formatCode="General" sourceLinked="0"/>
        <c:majorTickMark val="out"/>
        <c:minorTickMark val="none"/>
        <c:tickLblPos val="nextTo"/>
        <c:crossAx val="129036672"/>
        <c:crosses val="autoZero"/>
        <c:auto val="1"/>
        <c:lblAlgn val="ctr"/>
        <c:lblOffset val="100"/>
        <c:noMultiLvlLbl val="0"/>
      </c:catAx>
      <c:valAx>
        <c:axId val="129036672"/>
        <c:scaling>
          <c:orientation val="minMax"/>
          <c:max val="20"/>
          <c:min val="0"/>
        </c:scaling>
        <c:delete val="0"/>
        <c:axPos val="l"/>
        <c:title>
          <c:tx>
            <c:rich>
              <a:bodyPr rot="0" vert="horz"/>
              <a:lstStyle/>
              <a:p>
                <a:pPr>
                  <a:defRPr/>
                </a:pPr>
                <a:r>
                  <a:rPr lang="en-US"/>
                  <a:t>%</a:t>
                </a:r>
              </a:p>
            </c:rich>
          </c:tx>
          <c:layout>
            <c:manualLayout>
              <c:xMode val="edge"/>
              <c:yMode val="edge"/>
              <c:x val="0"/>
              <c:y val="3.7571782734503616E-2"/>
            </c:manualLayout>
          </c:layout>
          <c:overlay val="0"/>
        </c:title>
        <c:numFmt formatCode="General" sourceLinked="1"/>
        <c:majorTickMark val="out"/>
        <c:minorTickMark val="none"/>
        <c:tickLblPos val="nextTo"/>
        <c:crossAx val="128899712"/>
        <c:crosses val="autoZero"/>
        <c:crossBetween val="between"/>
        <c:majorUnit val="5"/>
      </c:valAx>
      <c:valAx>
        <c:axId val="129038592"/>
        <c:scaling>
          <c:orientation val="minMax"/>
          <c:max val="20"/>
          <c:min val="0"/>
        </c:scaling>
        <c:delete val="1"/>
        <c:axPos val="r"/>
        <c:numFmt formatCode="General" sourceLinked="1"/>
        <c:majorTickMark val="out"/>
        <c:minorTickMark val="none"/>
        <c:tickLblPos val="nextTo"/>
        <c:crossAx val="130613248"/>
        <c:crosses val="max"/>
        <c:crossBetween val="midCat"/>
        <c:majorUnit val="1"/>
      </c:valAx>
      <c:valAx>
        <c:axId val="130613248"/>
        <c:scaling>
          <c:orientation val="minMax"/>
          <c:max val="1"/>
          <c:min val="0"/>
        </c:scaling>
        <c:delete val="1"/>
        <c:axPos val="t"/>
        <c:numFmt formatCode="General" sourceLinked="1"/>
        <c:majorTickMark val="out"/>
        <c:minorTickMark val="none"/>
        <c:tickLblPos val="nextTo"/>
        <c:crossAx val="129038592"/>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79124146879913E-2"/>
          <c:y val="7.1063205999169779E-2"/>
          <c:w val="0.89149697947843121"/>
          <c:h val="0.60491490424209049"/>
        </c:manualLayout>
      </c:layout>
      <c:barChart>
        <c:barDir val="col"/>
        <c:grouping val="clustered"/>
        <c:varyColors val="0"/>
        <c:ser>
          <c:idx val="0"/>
          <c:order val="0"/>
          <c:tx>
            <c:strRef>
              <c:f>'HIV Prev MSM _cities (2)'!$C$4</c:f>
              <c:strCache>
                <c:ptCount val="1"/>
                <c:pt idx="0">
                  <c:v>HIV prevalence &gt;5%</c:v>
                </c:pt>
              </c:strCache>
            </c:strRef>
          </c:tx>
          <c:spPr>
            <a:solidFill>
              <a:srgbClr val="F15B4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(2)'!$C$5:$C$27</c:f>
              <c:numCache>
                <c:formatCode>General</c:formatCode>
                <c:ptCount val="23"/>
                <c:pt idx="0">
                  <c:v>9.6999999999999993</c:v>
                </c:pt>
                <c:pt idx="1">
                  <c:v>9.1999999999999993</c:v>
                </c:pt>
                <c:pt idx="2">
                  <c:v>7.5</c:v>
                </c:pt>
                <c:pt idx="3">
                  <c:v>7.4</c:v>
                </c:pt>
                <c:pt idx="4">
                  <c:v>5.7</c:v>
                </c:pt>
                <c:pt idx="5">
                  <c:v>5.4</c:v>
                </c:pt>
                <c:pt idx="6">
                  <c:v>5.0999999999999996</c:v>
                </c:pt>
              </c:numCache>
            </c:numRef>
          </c:val>
          <c:extLst>
            <c:ext xmlns:c16="http://schemas.microsoft.com/office/drawing/2014/chart" uri="{C3380CC4-5D6E-409C-BE32-E72D297353CC}">
              <c16:uniqueId val="{00000000-F8D5-4140-9F3B-7E115022691E}"/>
            </c:ext>
          </c:extLst>
        </c:ser>
        <c:ser>
          <c:idx val="1"/>
          <c:order val="1"/>
          <c:tx>
            <c:strRef>
              <c:f>'HIV Prev MSM _cities (2)'!$D$4</c:f>
              <c:strCache>
                <c:ptCount val="1"/>
                <c:pt idx="0">
                  <c:v>HIV prevalence &lt;5%</c:v>
                </c:pt>
              </c:strCache>
            </c:strRef>
          </c:tx>
          <c:spPr>
            <a:solidFill>
              <a:srgbClr val="F15B40">
                <a:alpha val="52000"/>
              </a:srgb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(2)'!$D$5:$D$27</c:f>
              <c:numCache>
                <c:formatCode>General</c:formatCode>
                <c:ptCount val="23"/>
                <c:pt idx="7">
                  <c:v>4.9000000000000004</c:v>
                </c:pt>
                <c:pt idx="8">
                  <c:v>4.0999999999999996</c:v>
                </c:pt>
                <c:pt idx="9">
                  <c:v>4</c:v>
                </c:pt>
                <c:pt idx="10">
                  <c:v>3.7</c:v>
                </c:pt>
                <c:pt idx="11">
                  <c:v>3.7</c:v>
                </c:pt>
                <c:pt idx="12">
                  <c:v>3.7</c:v>
                </c:pt>
                <c:pt idx="13">
                  <c:v>1.9</c:v>
                </c:pt>
                <c:pt idx="14">
                  <c:v>1.4</c:v>
                </c:pt>
                <c:pt idx="15">
                  <c:v>1.4</c:v>
                </c:pt>
                <c:pt idx="16">
                  <c:v>1.3</c:v>
                </c:pt>
                <c:pt idx="17">
                  <c:v>1.1000000000000001</c:v>
                </c:pt>
                <c:pt idx="18">
                  <c:v>0.9</c:v>
                </c:pt>
                <c:pt idx="19">
                  <c:v>0.7</c:v>
                </c:pt>
                <c:pt idx="20">
                  <c:v>0.6</c:v>
                </c:pt>
                <c:pt idx="21">
                  <c:v>0</c:v>
                </c:pt>
                <c:pt idx="22">
                  <c:v>0</c:v>
                </c:pt>
              </c:numCache>
            </c:numRef>
          </c:val>
          <c:extLst>
            <c:ext xmlns:c16="http://schemas.microsoft.com/office/drawing/2014/chart" uri="{C3380CC4-5D6E-409C-BE32-E72D297353CC}">
              <c16:uniqueId val="{00000001-F8D5-4140-9F3B-7E115022691E}"/>
            </c:ext>
          </c:extLst>
        </c:ser>
        <c:dLbls>
          <c:showLegendKey val="0"/>
          <c:showVal val="0"/>
          <c:showCatName val="0"/>
          <c:showSerName val="0"/>
          <c:showPercent val="0"/>
          <c:showBubbleSize val="0"/>
        </c:dLbls>
        <c:gapWidth val="50"/>
        <c:overlap val="100"/>
        <c:axId val="131030016"/>
        <c:axId val="131035904"/>
      </c:barChart>
      <c:scatterChart>
        <c:scatterStyle val="smoothMarker"/>
        <c:varyColors val="0"/>
        <c:ser>
          <c:idx val="2"/>
          <c:order val="2"/>
          <c:tx>
            <c:strRef>
              <c:f>'HIV Prev MSM _cities (2)'!$C$29</c:f>
              <c:strCache>
                <c:ptCount val="1"/>
                <c:pt idx="0">
                  <c:v>t</c:v>
                </c:pt>
              </c:strCache>
            </c:strRef>
          </c:tx>
          <c:spPr>
            <a:ln w="25400">
              <a:solidFill>
                <a:sysClr val="window" lastClr="FFFFFF">
                  <a:lumMod val="50000"/>
                </a:sysClr>
              </a:solidFill>
              <a:prstDash val="dash"/>
            </a:ln>
          </c:spPr>
          <c:marker>
            <c:symbol val="none"/>
          </c:marker>
          <c:xVal>
            <c:numRef>
              <c:f>'HIV Prev MSM _cities (2)'!$B$30:$B$31</c:f>
              <c:numCache>
                <c:formatCode>General</c:formatCode>
                <c:ptCount val="2"/>
                <c:pt idx="0">
                  <c:v>0</c:v>
                </c:pt>
                <c:pt idx="1">
                  <c:v>1</c:v>
                </c:pt>
              </c:numCache>
            </c:numRef>
          </c:xVal>
          <c:yVal>
            <c:numRef>
              <c:f>'HIV Prev MSM _cities (2)'!$C$30:$C$31</c:f>
              <c:numCache>
                <c:formatCode>General</c:formatCode>
                <c:ptCount val="2"/>
                <c:pt idx="0">
                  <c:v>5</c:v>
                </c:pt>
                <c:pt idx="1">
                  <c:v>5</c:v>
                </c:pt>
              </c:numCache>
            </c:numRef>
          </c:yVal>
          <c:smooth val="1"/>
          <c:extLst>
            <c:ext xmlns:c16="http://schemas.microsoft.com/office/drawing/2014/chart" uri="{C3380CC4-5D6E-409C-BE32-E72D297353CC}">
              <c16:uniqueId val="{00000002-F8D5-4140-9F3B-7E115022691E}"/>
            </c:ext>
          </c:extLst>
        </c:ser>
        <c:dLbls>
          <c:showLegendKey val="0"/>
          <c:showVal val="0"/>
          <c:showCatName val="0"/>
          <c:showSerName val="0"/>
          <c:showPercent val="0"/>
          <c:showBubbleSize val="0"/>
        </c:dLbls>
        <c:axId val="131056000"/>
        <c:axId val="131037824"/>
      </c:scatterChart>
      <c:catAx>
        <c:axId val="1310300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3000000" vert="horz"/>
          <a:lstStyle/>
          <a:p>
            <a:pPr>
              <a:defRPr/>
            </a:pPr>
            <a:endParaRPr lang="en-US"/>
          </a:p>
        </c:txPr>
        <c:crossAx val="131035904"/>
        <c:crosses val="autoZero"/>
        <c:auto val="1"/>
        <c:lblAlgn val="ctr"/>
        <c:lblOffset val="100"/>
        <c:noMultiLvlLbl val="0"/>
      </c:catAx>
      <c:valAx>
        <c:axId val="131035904"/>
        <c:scaling>
          <c:orientation val="minMax"/>
          <c:max val="12"/>
          <c:min val="0"/>
        </c:scaling>
        <c:delete val="0"/>
        <c:axPos val="l"/>
        <c:title>
          <c:tx>
            <c:rich>
              <a:bodyPr rot="0" vert="horz"/>
              <a:lstStyle/>
              <a:p>
                <a:pPr>
                  <a:defRPr/>
                </a:pPr>
                <a:r>
                  <a:rPr lang="en-US"/>
                  <a:t>%</a:t>
                </a:r>
              </a:p>
            </c:rich>
          </c:tx>
          <c:layout>
            <c:manualLayout>
              <c:xMode val="edge"/>
              <c:yMode val="edge"/>
              <c:x val="6.9321541974025264E-2"/>
              <c:y val="3.7421826812675134E-2"/>
            </c:manualLayout>
          </c:layout>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vert="horz"/>
          <a:lstStyle/>
          <a:p>
            <a:pPr>
              <a:defRPr/>
            </a:pPr>
            <a:endParaRPr lang="en-US"/>
          </a:p>
        </c:txPr>
        <c:crossAx val="131030016"/>
        <c:crosses val="autoZero"/>
        <c:crossBetween val="between"/>
        <c:majorUnit val="2"/>
      </c:valAx>
      <c:valAx>
        <c:axId val="131037824"/>
        <c:scaling>
          <c:orientation val="minMax"/>
          <c:max val="12"/>
          <c:min val="0"/>
        </c:scaling>
        <c:delete val="1"/>
        <c:axPos val="r"/>
        <c:numFmt formatCode="General" sourceLinked="1"/>
        <c:majorTickMark val="out"/>
        <c:minorTickMark val="none"/>
        <c:tickLblPos val="nextTo"/>
        <c:crossAx val="131056000"/>
        <c:crosses val="max"/>
        <c:crossBetween val="midCat"/>
        <c:majorUnit val="1"/>
      </c:valAx>
      <c:valAx>
        <c:axId val="131056000"/>
        <c:scaling>
          <c:orientation val="minMax"/>
          <c:max val="1"/>
          <c:min val="0"/>
        </c:scaling>
        <c:delete val="1"/>
        <c:axPos val="t"/>
        <c:numFmt formatCode="General" sourceLinked="1"/>
        <c:majorTickMark val="out"/>
        <c:minorTickMark val="none"/>
        <c:tickLblPos val="nextTo"/>
        <c:crossAx val="131037824"/>
        <c:crosses val="max"/>
        <c:crossBetween val="midCat"/>
        <c:majorUnit val="0.2"/>
      </c:valAx>
      <c:spPr>
        <a:noFill/>
        <a:ln>
          <a:noFill/>
        </a:ln>
        <a:effectLst/>
      </c:spPr>
    </c:plotArea>
    <c:legend>
      <c:legendPos val="t"/>
      <c:legendEntry>
        <c:idx val="2"/>
        <c:delete val="1"/>
      </c:legendEntry>
      <c:layout>
        <c:manualLayout>
          <c:xMode val="edge"/>
          <c:yMode val="edge"/>
          <c:x val="0.26846111402934919"/>
          <c:y val="4.0935663089822931E-2"/>
          <c:w val="0.55747306313997436"/>
          <c:h val="0.1622327756520754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FSW _cities'!$A$3:$A$20</c:f>
              <c:strCache>
                <c:ptCount val="18"/>
                <c:pt idx="0">
                  <c:v>Sukkur</c:v>
                </c:pt>
                <c:pt idx="1">
                  <c:v>Larkana</c:v>
                </c:pt>
                <c:pt idx="2">
                  <c:v>Mirpurkhas</c:v>
                </c:pt>
                <c:pt idx="3">
                  <c:v>Nawabshah</c:v>
                </c:pt>
                <c:pt idx="4">
                  <c:v>Peshawar</c:v>
                </c:pt>
                <c:pt idx="5">
                  <c:v>Karachi</c:v>
                </c:pt>
                <c:pt idx="6">
                  <c:v>Hyderabad</c:v>
                </c:pt>
                <c:pt idx="7">
                  <c:v>Sheikhupura</c:v>
                </c:pt>
                <c:pt idx="8">
                  <c:v>Bannu</c:v>
                </c:pt>
                <c:pt idx="9">
                  <c:v>Dera Ghazi Khan</c:v>
                </c:pt>
                <c:pt idx="10">
                  <c:v>Gujranwala</c:v>
                </c:pt>
                <c:pt idx="11">
                  <c:v>Gujrat</c:v>
                </c:pt>
                <c:pt idx="12">
                  <c:v>Rawalpindi</c:v>
                </c:pt>
                <c:pt idx="13">
                  <c:v>Sialkot</c:v>
                </c:pt>
                <c:pt idx="14">
                  <c:v>Bahawalpur</c:v>
                </c:pt>
                <c:pt idx="15">
                  <c:v>Kasur</c:v>
                </c:pt>
                <c:pt idx="16">
                  <c:v>Quetta</c:v>
                </c:pt>
                <c:pt idx="17">
                  <c:v>Turbat</c:v>
                </c:pt>
              </c:strCache>
            </c:strRef>
          </c:cat>
          <c:val>
            <c:numRef>
              <c:f>'HIV Prev FSW _cities'!$B$3:$B$20</c:f>
              <c:numCache>
                <c:formatCode>General</c:formatCode>
                <c:ptCount val="18"/>
                <c:pt idx="0">
                  <c:v>8.8000000000000007</c:v>
                </c:pt>
                <c:pt idx="1">
                  <c:v>4.0999999999999996</c:v>
                </c:pt>
                <c:pt idx="2">
                  <c:v>4.0999999999999996</c:v>
                </c:pt>
                <c:pt idx="3">
                  <c:v>3.8</c:v>
                </c:pt>
                <c:pt idx="4">
                  <c:v>3</c:v>
                </c:pt>
                <c:pt idx="5">
                  <c:v>2.6</c:v>
                </c:pt>
                <c:pt idx="6">
                  <c:v>2.2000000000000002</c:v>
                </c:pt>
                <c:pt idx="7">
                  <c:v>1.7</c:v>
                </c:pt>
                <c:pt idx="8">
                  <c:v>1.5</c:v>
                </c:pt>
                <c:pt idx="9">
                  <c:v>0.8</c:v>
                </c:pt>
                <c:pt idx="10">
                  <c:v>0.7</c:v>
                </c:pt>
                <c:pt idx="11">
                  <c:v>0.4</c:v>
                </c:pt>
                <c:pt idx="12">
                  <c:v>0.3</c:v>
                </c:pt>
                <c:pt idx="13">
                  <c:v>0</c:v>
                </c:pt>
                <c:pt idx="14">
                  <c:v>0</c:v>
                </c:pt>
                <c:pt idx="15">
                  <c:v>0</c:v>
                </c:pt>
                <c:pt idx="16">
                  <c:v>0</c:v>
                </c:pt>
                <c:pt idx="17">
                  <c:v>0</c:v>
                </c:pt>
              </c:numCache>
            </c:numRef>
          </c:val>
          <c:extLst>
            <c:ext xmlns:c16="http://schemas.microsoft.com/office/drawing/2014/chart" uri="{C3380CC4-5D6E-409C-BE32-E72D297353CC}">
              <c16:uniqueId val="{00000000-339F-42B7-8CA2-20DFFE27AFEF}"/>
            </c:ext>
          </c:extLst>
        </c:ser>
        <c:dLbls>
          <c:showLegendKey val="0"/>
          <c:showVal val="0"/>
          <c:showCatName val="0"/>
          <c:showSerName val="0"/>
          <c:showPercent val="0"/>
          <c:showBubbleSize val="0"/>
        </c:dLbls>
        <c:gapWidth val="70"/>
        <c:axId val="45400448"/>
        <c:axId val="45401984"/>
      </c:barChart>
      <c:scatterChart>
        <c:scatterStyle val="smoothMarker"/>
        <c:varyColors val="0"/>
        <c:ser>
          <c:idx val="1"/>
          <c:order val="1"/>
          <c:tx>
            <c:strRef>
              <c:f>'HIV Prev FSW _cities'!$I$1</c:f>
              <c:strCache>
                <c:ptCount val="1"/>
                <c:pt idx="0">
                  <c:v>t</c:v>
                </c:pt>
              </c:strCache>
            </c:strRef>
          </c:tx>
          <c:spPr>
            <a:ln w="25400">
              <a:solidFill>
                <a:srgbClr val="E31837"/>
              </a:solidFill>
              <a:prstDash val="dash"/>
            </a:ln>
          </c:spPr>
          <c:marker>
            <c:symbol val="none"/>
          </c:marker>
          <c:xVal>
            <c:numRef>
              <c:f>'HIV Prev FSW _cities'!$H$2:$H$3</c:f>
              <c:numCache>
                <c:formatCode>General</c:formatCode>
                <c:ptCount val="2"/>
                <c:pt idx="0">
                  <c:v>0</c:v>
                </c:pt>
                <c:pt idx="1">
                  <c:v>1</c:v>
                </c:pt>
              </c:numCache>
            </c:numRef>
          </c:xVal>
          <c:yVal>
            <c:numRef>
              <c:f>'HIV Prev FSW _cities'!$I$2:$I$3</c:f>
              <c:numCache>
                <c:formatCode>General</c:formatCode>
                <c:ptCount val="2"/>
                <c:pt idx="0">
                  <c:v>5</c:v>
                </c:pt>
                <c:pt idx="1">
                  <c:v>5</c:v>
                </c:pt>
              </c:numCache>
            </c:numRef>
          </c:yVal>
          <c:smooth val="1"/>
          <c:extLst>
            <c:ext xmlns:c16="http://schemas.microsoft.com/office/drawing/2014/chart" uri="{C3380CC4-5D6E-409C-BE32-E72D297353CC}">
              <c16:uniqueId val="{00000001-339F-42B7-8CA2-20DFFE27AFEF}"/>
            </c:ext>
          </c:extLst>
        </c:ser>
        <c:dLbls>
          <c:showLegendKey val="0"/>
          <c:showVal val="0"/>
          <c:showCatName val="0"/>
          <c:showSerName val="0"/>
          <c:showPercent val="0"/>
          <c:showBubbleSize val="0"/>
        </c:dLbls>
        <c:axId val="45409792"/>
        <c:axId val="45408256"/>
      </c:scatterChart>
      <c:catAx>
        <c:axId val="45400448"/>
        <c:scaling>
          <c:orientation val="minMax"/>
        </c:scaling>
        <c:delete val="0"/>
        <c:axPos val="b"/>
        <c:numFmt formatCode="General" sourceLinked="0"/>
        <c:majorTickMark val="out"/>
        <c:minorTickMark val="none"/>
        <c:tickLblPos val="nextTo"/>
        <c:crossAx val="45401984"/>
        <c:crosses val="autoZero"/>
        <c:auto val="1"/>
        <c:lblAlgn val="ctr"/>
        <c:lblOffset val="100"/>
        <c:noMultiLvlLbl val="0"/>
      </c:catAx>
      <c:valAx>
        <c:axId val="45401984"/>
        <c:scaling>
          <c:orientation val="minMax"/>
          <c:max val="10"/>
          <c:min val="0"/>
        </c:scaling>
        <c:delete val="0"/>
        <c:axPos val="l"/>
        <c:title>
          <c:tx>
            <c:rich>
              <a:bodyPr rot="0" vert="horz"/>
              <a:lstStyle/>
              <a:p>
                <a:pPr>
                  <a:defRPr/>
                </a:pPr>
                <a:r>
                  <a:rPr lang="en-US" dirty="0"/>
                  <a:t>%</a:t>
                </a:r>
              </a:p>
              <a:p>
                <a:pPr>
                  <a:defRPr/>
                </a:pPr>
                <a:endParaRPr lang="en-US" dirty="0"/>
              </a:p>
            </c:rich>
          </c:tx>
          <c:layout>
            <c:manualLayout>
              <c:xMode val="edge"/>
              <c:yMode val="edge"/>
              <c:x val="9.0909101754843916E-3"/>
              <c:y val="6.5462405434615878E-4"/>
            </c:manualLayout>
          </c:layout>
          <c:overlay val="0"/>
        </c:title>
        <c:numFmt formatCode="General" sourceLinked="1"/>
        <c:majorTickMark val="out"/>
        <c:minorTickMark val="none"/>
        <c:tickLblPos val="nextTo"/>
        <c:crossAx val="45400448"/>
        <c:crosses val="autoZero"/>
        <c:crossBetween val="between"/>
        <c:majorUnit val="2"/>
      </c:valAx>
      <c:valAx>
        <c:axId val="45408256"/>
        <c:scaling>
          <c:orientation val="minMax"/>
          <c:max val="10"/>
          <c:min val="0"/>
        </c:scaling>
        <c:delete val="1"/>
        <c:axPos val="r"/>
        <c:numFmt formatCode="General" sourceLinked="1"/>
        <c:majorTickMark val="out"/>
        <c:minorTickMark val="none"/>
        <c:tickLblPos val="nextTo"/>
        <c:crossAx val="45409792"/>
        <c:crosses val="max"/>
        <c:crossBetween val="midCat"/>
        <c:majorUnit val="1"/>
      </c:valAx>
      <c:valAx>
        <c:axId val="45409792"/>
        <c:scaling>
          <c:orientation val="minMax"/>
          <c:max val="1"/>
          <c:min val="0"/>
        </c:scaling>
        <c:delete val="1"/>
        <c:axPos val="t"/>
        <c:numFmt formatCode="General" sourceLinked="1"/>
        <c:majorTickMark val="out"/>
        <c:minorTickMark val="none"/>
        <c:tickLblPos val="nextTo"/>
        <c:crossAx val="4540825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48758328285891"/>
          <c:y val="6.1209073719623051E-2"/>
          <c:w val="0.80734026512686485"/>
          <c:h val="0.71786272965879261"/>
        </c:manualLayout>
      </c:layout>
      <c:lineChart>
        <c:grouping val="standard"/>
        <c:varyColors val="0"/>
        <c:ser>
          <c:idx val="1"/>
          <c:order val="0"/>
          <c:tx>
            <c:strRef>
              <c:f>'Expanding epidemic_cities'!$A$2</c:f>
              <c:strCache>
                <c:ptCount val="1"/>
                <c:pt idx="0">
                  <c:v>Faisalabad</c:v>
                </c:pt>
              </c:strCache>
            </c:strRef>
          </c:tx>
          <c:spPr>
            <a:ln w="44450">
              <a:solidFill>
                <a:srgbClr val="E31837"/>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D78-4324-9FE7-4E3A4BFCBD7C}"/>
                </c:ext>
              </c:extLst>
            </c:dLbl>
            <c:dLbl>
              <c:idx val="1"/>
              <c:delete val="1"/>
              <c:extLst>
                <c:ext xmlns:c15="http://schemas.microsoft.com/office/drawing/2012/chart" uri="{CE6537A1-D6FC-4f65-9D91-7224C49458BB}"/>
                <c:ext xmlns:c16="http://schemas.microsoft.com/office/drawing/2014/chart" uri="{C3380CC4-5D6E-409C-BE32-E72D297353CC}">
                  <c16:uniqueId val="{00000001-1D78-4324-9FE7-4E3A4BFCBD7C}"/>
                </c:ext>
              </c:extLst>
            </c:dLbl>
            <c:dLbl>
              <c:idx val="2"/>
              <c:delete val="1"/>
              <c:extLst>
                <c:ext xmlns:c15="http://schemas.microsoft.com/office/drawing/2012/chart" uri="{CE6537A1-D6FC-4f65-9D91-7224C49458BB}"/>
                <c:ext xmlns:c16="http://schemas.microsoft.com/office/drawing/2014/chart" uri="{C3380CC4-5D6E-409C-BE32-E72D297353CC}">
                  <c16:uniqueId val="{00000002-1D78-4324-9FE7-4E3A4BFCBD7C}"/>
                </c:ext>
              </c:extLst>
            </c:dLbl>
            <c:dLbl>
              <c:idx val="3"/>
              <c:layout>
                <c:manualLayout>
                  <c:x val="0"/>
                  <c:y val="-3.1950408940076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78-4324-9FE7-4E3A4BFCBD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epidemic_cities'!$B$2:$F$2</c:f>
              <c:numCache>
                <c:formatCode>General</c:formatCode>
                <c:ptCount val="5"/>
                <c:pt idx="0">
                  <c:v>13.2</c:v>
                </c:pt>
                <c:pt idx="1">
                  <c:v>13.3</c:v>
                </c:pt>
                <c:pt idx="2">
                  <c:v>12.2</c:v>
                </c:pt>
                <c:pt idx="3">
                  <c:v>52.5</c:v>
                </c:pt>
              </c:numCache>
            </c:numRef>
          </c:val>
          <c:smooth val="0"/>
          <c:extLst>
            <c:ext xmlns:c16="http://schemas.microsoft.com/office/drawing/2014/chart" uri="{C3380CC4-5D6E-409C-BE32-E72D297353CC}">
              <c16:uniqueId val="{00000004-1D78-4324-9FE7-4E3A4BFCBD7C}"/>
            </c:ext>
          </c:extLst>
        </c:ser>
        <c:ser>
          <c:idx val="0"/>
          <c:order val="1"/>
          <c:tx>
            <c:strRef>
              <c:f>'Expanding epidemic_cities'!$A$3</c:f>
              <c:strCache>
                <c:ptCount val="1"/>
                <c:pt idx="0">
                  <c:v>Dera Ghazi Khan</c:v>
                </c:pt>
              </c:strCache>
            </c:strRef>
          </c:tx>
          <c:spPr>
            <a:ln w="44450">
              <a:solidFill>
                <a:srgbClr val="F78E1E"/>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epidemic_cities'!$B$3:$F$3</c:f>
              <c:numCache>
                <c:formatCode>General</c:formatCode>
                <c:ptCount val="5"/>
                <c:pt idx="0">
                  <c:v>0</c:v>
                </c:pt>
                <c:pt idx="2">
                  <c:v>18.600000000000001</c:v>
                </c:pt>
                <c:pt idx="3">
                  <c:v>49.6</c:v>
                </c:pt>
              </c:numCache>
            </c:numRef>
          </c:val>
          <c:smooth val="0"/>
          <c:extLst>
            <c:ext xmlns:c16="http://schemas.microsoft.com/office/drawing/2014/chart" uri="{C3380CC4-5D6E-409C-BE32-E72D297353CC}">
              <c16:uniqueId val="{00000007-1D78-4324-9FE7-4E3A4BFCBD7C}"/>
            </c:ext>
          </c:extLst>
        </c:ser>
        <c:ser>
          <c:idx val="2"/>
          <c:order val="2"/>
          <c:tx>
            <c:strRef>
              <c:f>'Expanding epidemic_cities'!$A$4</c:f>
              <c:strCache>
                <c:ptCount val="1"/>
                <c:pt idx="0">
                  <c:v>Karachi</c:v>
                </c:pt>
              </c:strCache>
            </c:strRef>
          </c:tx>
          <c:spPr>
            <a:ln w="44450">
              <a:solidFill>
                <a:srgbClr val="00AEEF"/>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epidemic_cities'!$B$4:$F$4</c:f>
              <c:numCache>
                <c:formatCode>General</c:formatCode>
                <c:ptCount val="5"/>
                <c:pt idx="0">
                  <c:v>23</c:v>
                </c:pt>
                <c:pt idx="1">
                  <c:v>30.1</c:v>
                </c:pt>
                <c:pt idx="2">
                  <c:v>23.1</c:v>
                </c:pt>
                <c:pt idx="3">
                  <c:v>42.2</c:v>
                </c:pt>
                <c:pt idx="4">
                  <c:v>48.7</c:v>
                </c:pt>
              </c:numCache>
            </c:numRef>
          </c:val>
          <c:smooth val="0"/>
          <c:extLst>
            <c:ext xmlns:c16="http://schemas.microsoft.com/office/drawing/2014/chart" uri="{C3380CC4-5D6E-409C-BE32-E72D297353CC}">
              <c16:uniqueId val="{0000000A-1D78-4324-9FE7-4E3A4BFCBD7C}"/>
            </c:ext>
          </c:extLst>
        </c:ser>
        <c:ser>
          <c:idx val="3"/>
          <c:order val="3"/>
          <c:tx>
            <c:strRef>
              <c:f>'Expanding epidemic_cities'!$A$5</c:f>
              <c:strCache>
                <c:ptCount val="1"/>
                <c:pt idx="0">
                  <c:v>Lahore</c:v>
                </c:pt>
              </c:strCache>
            </c:strRef>
          </c:tx>
          <c:spPr>
            <a:ln w="44450">
              <a:solidFill>
                <a:srgbClr val="88C540"/>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78-4324-9FE7-4E3A4BFCBD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epidemic_cities'!$B$5:$F$5</c:f>
              <c:numCache>
                <c:formatCode>General</c:formatCode>
                <c:ptCount val="5"/>
                <c:pt idx="0">
                  <c:v>3.8</c:v>
                </c:pt>
                <c:pt idx="1">
                  <c:v>6.5</c:v>
                </c:pt>
                <c:pt idx="2">
                  <c:v>14.5</c:v>
                </c:pt>
                <c:pt idx="3">
                  <c:v>30.8</c:v>
                </c:pt>
              </c:numCache>
            </c:numRef>
          </c:val>
          <c:smooth val="0"/>
          <c:extLst>
            <c:ext xmlns:c16="http://schemas.microsoft.com/office/drawing/2014/chart" uri="{C3380CC4-5D6E-409C-BE32-E72D297353CC}">
              <c16:uniqueId val="{0000000C-1D78-4324-9FE7-4E3A4BFCBD7C}"/>
            </c:ext>
          </c:extLst>
        </c:ser>
        <c:dLbls>
          <c:showLegendKey val="0"/>
          <c:showVal val="0"/>
          <c:showCatName val="0"/>
          <c:showSerName val="0"/>
          <c:showPercent val="0"/>
          <c:showBubbleSize val="0"/>
        </c:dLbls>
        <c:smooth val="0"/>
        <c:axId val="133390720"/>
        <c:axId val="133392256"/>
      </c:lineChart>
      <c:catAx>
        <c:axId val="133390720"/>
        <c:scaling>
          <c:orientation val="minMax"/>
        </c:scaling>
        <c:delete val="0"/>
        <c:axPos val="b"/>
        <c:numFmt formatCode="General" sourceLinked="1"/>
        <c:majorTickMark val="out"/>
        <c:minorTickMark val="none"/>
        <c:tickLblPos val="nextTo"/>
        <c:crossAx val="133392256"/>
        <c:crosses val="autoZero"/>
        <c:auto val="1"/>
        <c:lblAlgn val="ctr"/>
        <c:lblOffset val="100"/>
        <c:noMultiLvlLbl val="0"/>
      </c:catAx>
      <c:valAx>
        <c:axId val="133392256"/>
        <c:scaling>
          <c:orientation val="minMax"/>
        </c:scaling>
        <c:delete val="0"/>
        <c:axPos val="l"/>
        <c:title>
          <c:tx>
            <c:rich>
              <a:bodyPr rot="-5400000" vert="horz"/>
              <a:lstStyle/>
              <a:p>
                <a:pPr>
                  <a:defRPr/>
                </a:pPr>
                <a:r>
                  <a:rPr lang="en-GB"/>
                  <a:t>HIV prevalence (%)</a:t>
                </a:r>
              </a:p>
            </c:rich>
          </c:tx>
          <c:layout>
            <c:manualLayout>
              <c:xMode val="edge"/>
              <c:yMode val="edge"/>
              <c:x val="6.8085100582121125E-3"/>
              <c:y val="5.4975918661385854E-2"/>
            </c:manualLayout>
          </c:layout>
          <c:overlay val="0"/>
        </c:title>
        <c:numFmt formatCode="General" sourceLinked="1"/>
        <c:majorTickMark val="out"/>
        <c:minorTickMark val="none"/>
        <c:tickLblPos val="nextTo"/>
        <c:crossAx val="133390720"/>
        <c:crosses val="autoZero"/>
        <c:crossBetween val="between"/>
        <c:majorUnit val="10"/>
      </c:valAx>
    </c:plotArea>
    <c:legend>
      <c:legendPos val="b"/>
      <c:overlay val="0"/>
    </c:legend>
    <c:plotVisOnly val="1"/>
    <c:dispBlanksAs val="span"/>
    <c:showDLblsOverMax val="0"/>
  </c:chart>
  <c:spPr>
    <a:noFill/>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3982397044933E-2"/>
          <c:y val="4.0314465408805032E-2"/>
          <c:w val="0.86901250795705309"/>
          <c:h val="0.7550515029960877"/>
        </c:manualLayout>
      </c:layout>
      <c:barChart>
        <c:barDir val="col"/>
        <c:grouping val="clustered"/>
        <c:varyColors val="0"/>
        <c:ser>
          <c:idx val="0"/>
          <c:order val="0"/>
          <c:tx>
            <c:strRef>
              <c:f>'Condom use KP'!$A$6</c:f>
              <c:strCache>
                <c:ptCount val="1"/>
                <c:pt idx="0">
                  <c:v>FSW</c:v>
                </c:pt>
              </c:strCache>
            </c:strRef>
          </c:tx>
          <c:spPr>
            <a:solidFill>
              <a:srgbClr val="00A99A"/>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KP'!$B$6:$G$6</c:f>
              <c:numCache>
                <c:formatCode>0</c:formatCode>
                <c:ptCount val="6"/>
                <c:pt idx="0">
                  <c:v>34</c:v>
                </c:pt>
                <c:pt idx="1">
                  <c:v>45</c:v>
                </c:pt>
                <c:pt idx="3">
                  <c:v>43</c:v>
                </c:pt>
                <c:pt idx="4">
                  <c:v>41.4</c:v>
                </c:pt>
                <c:pt idx="5">
                  <c:v>50</c:v>
                </c:pt>
              </c:numCache>
            </c:numRef>
          </c:val>
          <c:extLst>
            <c:ext xmlns:c16="http://schemas.microsoft.com/office/drawing/2014/chart" uri="{C3380CC4-5D6E-409C-BE32-E72D297353CC}">
              <c16:uniqueId val="{00000000-A175-4BF9-B603-C7784936640B}"/>
            </c:ext>
          </c:extLst>
        </c:ser>
        <c:ser>
          <c:idx val="1"/>
          <c:order val="1"/>
          <c:tx>
            <c:strRef>
              <c:f>'Condom use KP'!$A$7</c:f>
              <c:strCache>
                <c:ptCount val="1"/>
                <c:pt idx="0">
                  <c:v>MSW</c:v>
                </c:pt>
              </c:strCache>
            </c:strRef>
          </c:tx>
          <c:spPr>
            <a:solidFill>
              <a:srgbClr val="CDC884"/>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KP'!$B$7:$G$7</c:f>
              <c:numCache>
                <c:formatCode>0</c:formatCode>
                <c:ptCount val="6"/>
                <c:pt idx="0">
                  <c:v>24</c:v>
                </c:pt>
                <c:pt idx="1">
                  <c:v>21.5</c:v>
                </c:pt>
                <c:pt idx="2">
                  <c:v>34.700000000000003</c:v>
                </c:pt>
                <c:pt idx="4">
                  <c:v>27.2</c:v>
                </c:pt>
                <c:pt idx="5">
                  <c:v>26.7</c:v>
                </c:pt>
              </c:numCache>
            </c:numRef>
          </c:val>
          <c:extLst>
            <c:ext xmlns:c16="http://schemas.microsoft.com/office/drawing/2014/chart" uri="{C3380CC4-5D6E-409C-BE32-E72D297353CC}">
              <c16:uniqueId val="{00000001-A175-4BF9-B603-C7784936640B}"/>
            </c:ext>
          </c:extLst>
        </c:ser>
        <c:ser>
          <c:idx val="2"/>
          <c:order val="2"/>
          <c:tx>
            <c:strRef>
              <c:f>'Condom use KP'!$A$8</c:f>
              <c:strCache>
                <c:ptCount val="1"/>
                <c:pt idx="0">
                  <c:v>PWID</c:v>
                </c:pt>
              </c:strCache>
            </c:strRef>
          </c:tx>
          <c:spPr>
            <a:solidFill>
              <a:srgbClr val="63CDF6"/>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KP'!$B$8:$G$8</c:f>
              <c:numCache>
                <c:formatCode>0</c:formatCode>
                <c:ptCount val="6"/>
                <c:pt idx="0">
                  <c:v>17</c:v>
                </c:pt>
                <c:pt idx="1">
                  <c:v>21</c:v>
                </c:pt>
                <c:pt idx="2">
                  <c:v>30.8</c:v>
                </c:pt>
                <c:pt idx="4">
                  <c:v>23</c:v>
                </c:pt>
                <c:pt idx="5">
                  <c:v>15</c:v>
                </c:pt>
              </c:numCache>
            </c:numRef>
          </c:val>
          <c:extLst>
            <c:ext xmlns:c16="http://schemas.microsoft.com/office/drawing/2014/chart" uri="{C3380CC4-5D6E-409C-BE32-E72D297353CC}">
              <c16:uniqueId val="{00000002-A175-4BF9-B603-C7784936640B}"/>
            </c:ext>
          </c:extLst>
        </c:ser>
        <c:ser>
          <c:idx val="3"/>
          <c:order val="3"/>
          <c:tx>
            <c:strRef>
              <c:f>'Condom use KP'!$A$9</c:f>
              <c:strCache>
                <c:ptCount val="1"/>
                <c:pt idx="0">
                  <c:v>TG SW</c:v>
                </c:pt>
              </c:strCache>
            </c:strRef>
          </c:tx>
          <c:spPr>
            <a:solidFill>
              <a:srgbClr val="B6AEA7"/>
            </a:solidFill>
            <a:ln>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KP'!$B$9:$G$9</c:f>
              <c:numCache>
                <c:formatCode>0</c:formatCode>
                <c:ptCount val="6"/>
                <c:pt idx="0">
                  <c:v>21</c:v>
                </c:pt>
                <c:pt idx="1">
                  <c:v>21.5</c:v>
                </c:pt>
                <c:pt idx="2">
                  <c:v>32.299999999999997</c:v>
                </c:pt>
                <c:pt idx="4">
                  <c:v>36.6</c:v>
                </c:pt>
                <c:pt idx="5">
                  <c:v>24.4</c:v>
                </c:pt>
              </c:numCache>
            </c:numRef>
          </c:val>
          <c:extLst>
            <c:ext xmlns:c16="http://schemas.microsoft.com/office/drawing/2014/chart" uri="{C3380CC4-5D6E-409C-BE32-E72D297353CC}">
              <c16:uniqueId val="{00000003-A175-4BF9-B603-C7784936640B}"/>
            </c:ext>
          </c:extLst>
        </c:ser>
        <c:ser>
          <c:idx val="4"/>
          <c:order val="4"/>
          <c:tx>
            <c:strRef>
              <c:f>'Condom use KP'!$A$10</c:f>
              <c:strCache>
                <c:ptCount val="1"/>
                <c:pt idx="0">
                  <c:v>MSM</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KP'!$B$10:$G$10</c:f>
              <c:numCache>
                <c:formatCode>0</c:formatCode>
                <c:ptCount val="6"/>
                <c:pt idx="5">
                  <c:v>22.4</c:v>
                </c:pt>
              </c:numCache>
            </c:numRef>
          </c:val>
          <c:extLst>
            <c:ext xmlns:c16="http://schemas.microsoft.com/office/drawing/2014/chart" uri="{C3380CC4-5D6E-409C-BE32-E72D297353CC}">
              <c16:uniqueId val="{00000004-A175-4BF9-B603-C7784936640B}"/>
            </c:ext>
          </c:extLst>
        </c:ser>
        <c:dLbls>
          <c:showLegendKey val="0"/>
          <c:showVal val="1"/>
          <c:showCatName val="0"/>
          <c:showSerName val="0"/>
          <c:showPercent val="0"/>
          <c:showBubbleSize val="0"/>
        </c:dLbls>
        <c:gapWidth val="75"/>
        <c:axId val="134474752"/>
        <c:axId val="134882048"/>
      </c:barChart>
      <c:scatterChart>
        <c:scatterStyle val="smoothMarker"/>
        <c:varyColors val="0"/>
        <c:ser>
          <c:idx val="5"/>
          <c:order val="5"/>
          <c:tx>
            <c:strRef>
              <c:f>'Condom use KP'!$L$1</c:f>
              <c:strCache>
                <c:ptCount val="1"/>
                <c:pt idx="0">
                  <c:v>t</c:v>
                </c:pt>
              </c:strCache>
            </c:strRef>
          </c:tx>
          <c:spPr>
            <a:ln w="25400">
              <a:solidFill>
                <a:srgbClr val="E31837"/>
              </a:solidFill>
              <a:prstDash val="dash"/>
            </a:ln>
          </c:spPr>
          <c:marker>
            <c:symbol val="none"/>
          </c:marker>
          <c:xVal>
            <c:numRef>
              <c:f>'Condom use KP'!$K$2:$K$3</c:f>
              <c:numCache>
                <c:formatCode>General</c:formatCode>
                <c:ptCount val="2"/>
                <c:pt idx="0">
                  <c:v>0</c:v>
                </c:pt>
                <c:pt idx="1">
                  <c:v>1</c:v>
                </c:pt>
              </c:numCache>
            </c:numRef>
          </c:xVal>
          <c:yVal>
            <c:numRef>
              <c:f>'Condom use KP'!$L$2:$L$3</c:f>
              <c:numCache>
                <c:formatCode>General</c:formatCode>
                <c:ptCount val="2"/>
                <c:pt idx="0">
                  <c:v>95</c:v>
                </c:pt>
                <c:pt idx="1">
                  <c:v>95</c:v>
                </c:pt>
              </c:numCache>
            </c:numRef>
          </c:yVal>
          <c:smooth val="1"/>
          <c:extLst>
            <c:ext xmlns:c16="http://schemas.microsoft.com/office/drawing/2014/chart" uri="{C3380CC4-5D6E-409C-BE32-E72D297353CC}">
              <c16:uniqueId val="{00000005-A175-4BF9-B603-C7784936640B}"/>
            </c:ext>
          </c:extLst>
        </c:ser>
        <c:dLbls>
          <c:showLegendKey val="0"/>
          <c:showVal val="0"/>
          <c:showCatName val="0"/>
          <c:showSerName val="0"/>
          <c:showPercent val="0"/>
          <c:showBubbleSize val="0"/>
        </c:dLbls>
        <c:axId val="134885760"/>
        <c:axId val="134883968"/>
      </c:scatterChart>
      <c:catAx>
        <c:axId val="134474752"/>
        <c:scaling>
          <c:orientation val="minMax"/>
        </c:scaling>
        <c:delete val="0"/>
        <c:axPos val="b"/>
        <c:numFmt formatCode="General" sourceLinked="1"/>
        <c:majorTickMark val="none"/>
        <c:minorTickMark val="none"/>
        <c:tickLblPos val="nextTo"/>
        <c:crossAx val="134882048"/>
        <c:crosses val="autoZero"/>
        <c:auto val="1"/>
        <c:lblAlgn val="ctr"/>
        <c:lblOffset val="100"/>
        <c:noMultiLvlLbl val="0"/>
      </c:catAx>
      <c:valAx>
        <c:axId val="134882048"/>
        <c:scaling>
          <c:orientation val="minMax"/>
          <c:max val="100"/>
        </c:scaling>
        <c:delete val="0"/>
        <c:axPos val="l"/>
        <c:title>
          <c:tx>
            <c:rich>
              <a:bodyPr rot="0" vert="horz"/>
              <a:lstStyle/>
              <a:p>
                <a:pPr>
                  <a:defRPr/>
                </a:pPr>
                <a:r>
                  <a:rPr lang="en-US"/>
                  <a:t>%</a:t>
                </a:r>
              </a:p>
            </c:rich>
          </c:tx>
          <c:layout>
            <c:manualLayout>
              <c:xMode val="edge"/>
              <c:yMode val="edge"/>
              <c:x val="1.0247985776812803E-2"/>
              <c:y val="5.7331748625761405E-3"/>
            </c:manualLayout>
          </c:layout>
          <c:overlay val="0"/>
        </c:title>
        <c:numFmt formatCode="0" sourceLinked="1"/>
        <c:majorTickMark val="none"/>
        <c:minorTickMark val="none"/>
        <c:tickLblPos val="nextTo"/>
        <c:crossAx val="134474752"/>
        <c:crosses val="autoZero"/>
        <c:crossBetween val="between"/>
        <c:majorUnit val="10"/>
      </c:valAx>
      <c:valAx>
        <c:axId val="134883968"/>
        <c:scaling>
          <c:orientation val="minMax"/>
          <c:max val="100"/>
          <c:min val="0"/>
        </c:scaling>
        <c:delete val="1"/>
        <c:axPos val="r"/>
        <c:numFmt formatCode="General" sourceLinked="1"/>
        <c:majorTickMark val="out"/>
        <c:minorTickMark val="none"/>
        <c:tickLblPos val="nextTo"/>
        <c:crossAx val="134885760"/>
        <c:crosses val="max"/>
        <c:crossBetween val="midCat"/>
        <c:majorUnit val="10"/>
      </c:valAx>
      <c:valAx>
        <c:axId val="134885760"/>
        <c:scaling>
          <c:orientation val="minMax"/>
          <c:max val="1"/>
          <c:min val="0"/>
        </c:scaling>
        <c:delete val="1"/>
        <c:axPos val="t"/>
        <c:numFmt formatCode="General" sourceLinked="1"/>
        <c:majorTickMark val="out"/>
        <c:minorTickMark val="none"/>
        <c:tickLblPos val="nextTo"/>
        <c:crossAx val="134883968"/>
        <c:crosses val="max"/>
        <c:crossBetween val="midCat"/>
        <c:majorUnit val="0.2"/>
      </c:valAx>
    </c:plotArea>
    <c:legend>
      <c:legendPos val="b"/>
      <c:legendEntry>
        <c:idx val="5"/>
        <c:delete val="1"/>
      </c:legendEntry>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6290924322893E-2"/>
          <c:y val="0.12617738439288548"/>
          <c:w val="0.91119874917695387"/>
          <c:h val="0.77241740377035784"/>
        </c:manualLayout>
      </c:layout>
      <c:lineChart>
        <c:grouping val="standard"/>
        <c:varyColors val="0"/>
        <c:ser>
          <c:idx val="0"/>
          <c:order val="0"/>
          <c:tx>
            <c:strRef>
              <c:f>'consistent condom use_KP'!$A$4</c:f>
              <c:strCache>
                <c:ptCount val="1"/>
                <c:pt idx="0">
                  <c:v>FSW</c:v>
                </c:pt>
              </c:strCache>
            </c:strRef>
          </c:tx>
          <c:spPr>
            <a:ln w="38100">
              <a:solidFill>
                <a:srgbClr val="00A99A"/>
              </a:solidFill>
            </a:ln>
          </c:spPr>
          <c:marker>
            <c:spPr>
              <a:solidFill>
                <a:srgbClr val="00A99A"/>
              </a:solidFill>
              <a:ln w="6350">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use_KP'!$B$4:$F$4</c:f>
              <c:numCache>
                <c:formatCode>0</c:formatCode>
                <c:ptCount val="5"/>
                <c:pt idx="0">
                  <c:v>18</c:v>
                </c:pt>
                <c:pt idx="1">
                  <c:v>23</c:v>
                </c:pt>
                <c:pt idx="3">
                  <c:v>33.200000000000003</c:v>
                </c:pt>
                <c:pt idx="4">
                  <c:v>38.1</c:v>
                </c:pt>
              </c:numCache>
            </c:numRef>
          </c:val>
          <c:smooth val="0"/>
          <c:extLst>
            <c:ext xmlns:c16="http://schemas.microsoft.com/office/drawing/2014/chart" uri="{C3380CC4-5D6E-409C-BE32-E72D297353CC}">
              <c16:uniqueId val="{00000001-0B57-48A0-8CF9-303A366FD509}"/>
            </c:ext>
          </c:extLst>
        </c:ser>
        <c:ser>
          <c:idx val="1"/>
          <c:order val="1"/>
          <c:tx>
            <c:strRef>
              <c:f>'consistent condom use_KP'!$A$5</c:f>
              <c:strCache>
                <c:ptCount val="1"/>
                <c:pt idx="0">
                  <c:v>MSW</c:v>
                </c:pt>
              </c:strCache>
            </c:strRef>
          </c:tx>
          <c:spPr>
            <a:ln w="38100">
              <a:solidFill>
                <a:srgbClr val="CDC884"/>
              </a:solidFill>
            </a:ln>
          </c:spPr>
          <c:marker>
            <c:spPr>
              <a:solidFill>
                <a:srgbClr val="CDC884"/>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use_KP'!$B$5:$F$5</c:f>
              <c:numCache>
                <c:formatCode>0</c:formatCode>
                <c:ptCount val="5"/>
                <c:pt idx="1">
                  <c:v>8</c:v>
                </c:pt>
                <c:pt idx="2">
                  <c:v>24</c:v>
                </c:pt>
                <c:pt idx="3">
                  <c:v>13</c:v>
                </c:pt>
                <c:pt idx="4">
                  <c:v>8.6</c:v>
                </c:pt>
              </c:numCache>
            </c:numRef>
          </c:val>
          <c:smooth val="0"/>
          <c:extLst>
            <c:ext xmlns:c16="http://schemas.microsoft.com/office/drawing/2014/chart" uri="{C3380CC4-5D6E-409C-BE32-E72D297353CC}">
              <c16:uniqueId val="{00000003-0B57-48A0-8CF9-303A366FD509}"/>
            </c:ext>
          </c:extLst>
        </c:ser>
        <c:ser>
          <c:idx val="2"/>
          <c:order val="2"/>
          <c:tx>
            <c:strRef>
              <c:f>'consistent condom use_KP'!$A$6</c:f>
              <c:strCache>
                <c:ptCount val="1"/>
                <c:pt idx="0">
                  <c:v>TG SW</c:v>
                </c:pt>
              </c:strCache>
            </c:strRef>
          </c:tx>
          <c:spPr>
            <a:ln w="38100">
              <a:solidFill>
                <a:srgbClr val="B6AEA7"/>
              </a:solidFill>
            </a:ln>
          </c:spPr>
          <c:marker>
            <c:spPr>
              <a:solidFill>
                <a:srgbClr val="B6AEA7"/>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use_KP'!$B$6:$F$6</c:f>
              <c:numCache>
                <c:formatCode>0</c:formatCode>
                <c:ptCount val="5"/>
                <c:pt idx="0">
                  <c:v>21</c:v>
                </c:pt>
                <c:pt idx="1">
                  <c:v>7.5</c:v>
                </c:pt>
                <c:pt idx="2">
                  <c:v>19.7</c:v>
                </c:pt>
                <c:pt idx="3">
                  <c:v>23.6</c:v>
                </c:pt>
                <c:pt idx="4">
                  <c:v>13.1</c:v>
                </c:pt>
              </c:numCache>
            </c:numRef>
          </c:val>
          <c:smooth val="0"/>
          <c:extLst>
            <c:ext xmlns:c16="http://schemas.microsoft.com/office/drawing/2014/chart" uri="{C3380CC4-5D6E-409C-BE32-E72D297353CC}">
              <c16:uniqueId val="{00000005-0B57-48A0-8CF9-303A366FD509}"/>
            </c:ext>
          </c:extLst>
        </c:ser>
        <c:dLbls>
          <c:showLegendKey val="0"/>
          <c:showVal val="0"/>
          <c:showCatName val="0"/>
          <c:showSerName val="0"/>
          <c:showPercent val="0"/>
          <c:showBubbleSize val="0"/>
        </c:dLbls>
        <c:marker val="1"/>
        <c:smooth val="0"/>
        <c:axId val="135021312"/>
        <c:axId val="135022848"/>
      </c:lineChart>
      <c:catAx>
        <c:axId val="135021312"/>
        <c:scaling>
          <c:orientation val="minMax"/>
        </c:scaling>
        <c:delete val="0"/>
        <c:axPos val="b"/>
        <c:numFmt formatCode="General" sourceLinked="1"/>
        <c:majorTickMark val="out"/>
        <c:minorTickMark val="none"/>
        <c:tickLblPos val="nextTo"/>
        <c:crossAx val="135022848"/>
        <c:crosses val="autoZero"/>
        <c:auto val="1"/>
        <c:lblAlgn val="ctr"/>
        <c:lblOffset val="100"/>
        <c:noMultiLvlLbl val="0"/>
      </c:catAx>
      <c:valAx>
        <c:axId val="135022848"/>
        <c:scaling>
          <c:orientation val="minMax"/>
          <c:max val="100"/>
          <c:min val="0"/>
        </c:scaling>
        <c:delete val="0"/>
        <c:axPos val="l"/>
        <c:title>
          <c:tx>
            <c:rich>
              <a:bodyPr rot="0" vert="horz"/>
              <a:lstStyle/>
              <a:p>
                <a:pPr>
                  <a:defRPr/>
                </a:pPr>
                <a:r>
                  <a:rPr lang="en-GB"/>
                  <a:t>%</a:t>
                </a:r>
              </a:p>
            </c:rich>
          </c:tx>
          <c:layout>
            <c:manualLayout>
              <c:xMode val="edge"/>
              <c:yMode val="edge"/>
              <c:x val="9.2309204636606542E-4"/>
              <c:y val="9.2925272710155049E-2"/>
            </c:manualLayout>
          </c:layout>
          <c:overlay val="0"/>
        </c:title>
        <c:numFmt formatCode="0" sourceLinked="1"/>
        <c:majorTickMark val="out"/>
        <c:minorTickMark val="none"/>
        <c:tickLblPos val="nextTo"/>
        <c:crossAx val="135021312"/>
        <c:crosses val="autoZero"/>
        <c:crossBetween val="between"/>
        <c:majorUnit val="20"/>
      </c:valAx>
    </c:plotArea>
    <c:legend>
      <c:legendPos val="t"/>
      <c:layout>
        <c:manualLayout>
          <c:xMode val="edge"/>
          <c:yMode val="edge"/>
          <c:x val="0.31928597542638842"/>
          <c:y val="4.7322009006831513E-2"/>
          <c:w val="0.36771723273941059"/>
          <c:h val="0.1245629545428010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1222272917751"/>
          <c:y val="0.12407811304833606"/>
          <c:w val="0.84979892589747541"/>
          <c:h val="0.75048480046945454"/>
        </c:manualLayout>
      </c:layout>
      <c:barChart>
        <c:barDir val="col"/>
        <c:grouping val="clustered"/>
        <c:varyColors val="0"/>
        <c:ser>
          <c:idx val="0"/>
          <c:order val="0"/>
          <c:spPr>
            <a:solidFill>
              <a:srgbClr val="63CDF6"/>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injectng equip'!$A$6:$D$6</c:f>
              <c:strCache>
                <c:ptCount val="4"/>
                <c:pt idx="0">
                  <c:v>2007</c:v>
                </c:pt>
                <c:pt idx="1">
                  <c:v>2008</c:v>
                </c:pt>
                <c:pt idx="2">
                  <c:v>2011</c:v>
                </c:pt>
                <c:pt idx="3">
                  <c:v>2016-17</c:v>
                </c:pt>
              </c:strCache>
            </c:strRef>
          </c:cat>
          <c:val>
            <c:numRef>
              <c:f>'Sterile injectng equip'!$A$7:$D$7</c:f>
              <c:numCache>
                <c:formatCode>General</c:formatCode>
                <c:ptCount val="4"/>
                <c:pt idx="0">
                  <c:v>28</c:v>
                </c:pt>
                <c:pt idx="1">
                  <c:v>77.3</c:v>
                </c:pt>
                <c:pt idx="2">
                  <c:v>65.87</c:v>
                </c:pt>
                <c:pt idx="3">
                  <c:v>73</c:v>
                </c:pt>
              </c:numCache>
            </c:numRef>
          </c:val>
          <c:extLst>
            <c:ext xmlns:c16="http://schemas.microsoft.com/office/drawing/2014/chart" uri="{C3380CC4-5D6E-409C-BE32-E72D297353CC}">
              <c16:uniqueId val="{00000000-E15C-4ED1-9691-5122F101D8CB}"/>
            </c:ext>
          </c:extLst>
        </c:ser>
        <c:dLbls>
          <c:showLegendKey val="0"/>
          <c:showVal val="0"/>
          <c:showCatName val="0"/>
          <c:showSerName val="0"/>
          <c:showPercent val="0"/>
          <c:showBubbleSize val="0"/>
        </c:dLbls>
        <c:gapWidth val="100"/>
        <c:axId val="133617152"/>
        <c:axId val="133618688"/>
      </c:barChart>
      <c:scatterChart>
        <c:scatterStyle val="lineMarker"/>
        <c:varyColors val="0"/>
        <c:ser>
          <c:idx val="1"/>
          <c:order val="1"/>
          <c:tx>
            <c:strRef>
              <c:f>'Sterile injectng equip'!$O$4</c:f>
              <c:strCache>
                <c:ptCount val="1"/>
                <c:pt idx="0">
                  <c:v>t</c:v>
                </c:pt>
              </c:strCache>
            </c:strRef>
          </c:tx>
          <c:spPr>
            <a:ln w="25400">
              <a:solidFill>
                <a:srgbClr val="E31837"/>
              </a:solidFill>
              <a:prstDash val="dash"/>
            </a:ln>
          </c:spPr>
          <c:marker>
            <c:symbol val="none"/>
          </c:marker>
          <c:xVal>
            <c:numRef>
              <c:f>'Sterile injectng equip'!$N$5:$N$6</c:f>
              <c:numCache>
                <c:formatCode>General</c:formatCode>
                <c:ptCount val="2"/>
                <c:pt idx="0">
                  <c:v>0</c:v>
                </c:pt>
                <c:pt idx="1">
                  <c:v>1</c:v>
                </c:pt>
              </c:numCache>
            </c:numRef>
          </c:xVal>
          <c:yVal>
            <c:numRef>
              <c:f>'Sterile injectng equip'!$O$5:$O$6</c:f>
              <c:numCache>
                <c:formatCode>General</c:formatCode>
                <c:ptCount val="2"/>
                <c:pt idx="0">
                  <c:v>90</c:v>
                </c:pt>
                <c:pt idx="1">
                  <c:v>90</c:v>
                </c:pt>
              </c:numCache>
            </c:numRef>
          </c:yVal>
          <c:smooth val="0"/>
          <c:extLst>
            <c:ext xmlns:c16="http://schemas.microsoft.com/office/drawing/2014/chart" uri="{C3380CC4-5D6E-409C-BE32-E72D297353CC}">
              <c16:uniqueId val="{00000001-E15C-4ED1-9691-5122F101D8CB}"/>
            </c:ext>
          </c:extLst>
        </c:ser>
        <c:dLbls>
          <c:showLegendKey val="0"/>
          <c:showVal val="0"/>
          <c:showCatName val="0"/>
          <c:showSerName val="0"/>
          <c:showPercent val="0"/>
          <c:showBubbleSize val="0"/>
        </c:dLbls>
        <c:axId val="135056768"/>
        <c:axId val="134308992"/>
      </c:scatterChart>
      <c:catAx>
        <c:axId val="133617152"/>
        <c:scaling>
          <c:orientation val="minMax"/>
        </c:scaling>
        <c:delete val="0"/>
        <c:axPos val="b"/>
        <c:numFmt formatCode="General" sourceLinked="0"/>
        <c:majorTickMark val="out"/>
        <c:minorTickMark val="none"/>
        <c:tickLblPos val="nextTo"/>
        <c:crossAx val="133618688"/>
        <c:crosses val="autoZero"/>
        <c:auto val="1"/>
        <c:lblAlgn val="ctr"/>
        <c:lblOffset val="100"/>
        <c:noMultiLvlLbl val="0"/>
      </c:catAx>
      <c:valAx>
        <c:axId val="133618688"/>
        <c:scaling>
          <c:orientation val="minMax"/>
          <c:max val="100"/>
          <c:min val="0"/>
        </c:scaling>
        <c:delete val="0"/>
        <c:axPos val="l"/>
        <c:title>
          <c:tx>
            <c:rich>
              <a:bodyPr rot="0" vert="horz"/>
              <a:lstStyle/>
              <a:p>
                <a:pPr>
                  <a:defRPr/>
                </a:pPr>
                <a:r>
                  <a:rPr lang="en-US"/>
                  <a:t>%</a:t>
                </a:r>
              </a:p>
            </c:rich>
          </c:tx>
          <c:layout>
            <c:manualLayout>
              <c:xMode val="edge"/>
              <c:yMode val="edge"/>
              <c:x val="1.5683308575199215E-2"/>
              <c:y val="8.2000902696928404E-2"/>
            </c:manualLayout>
          </c:layout>
          <c:overlay val="0"/>
        </c:title>
        <c:numFmt formatCode="General" sourceLinked="1"/>
        <c:majorTickMark val="none"/>
        <c:minorTickMark val="none"/>
        <c:tickLblPos val="nextTo"/>
        <c:crossAx val="133617152"/>
        <c:crosses val="autoZero"/>
        <c:crossBetween val="between"/>
        <c:majorUnit val="10"/>
      </c:valAx>
      <c:valAx>
        <c:axId val="134308992"/>
        <c:scaling>
          <c:orientation val="minMax"/>
          <c:max val="100"/>
          <c:min val="0"/>
        </c:scaling>
        <c:delete val="1"/>
        <c:axPos val="r"/>
        <c:numFmt formatCode="General" sourceLinked="1"/>
        <c:majorTickMark val="out"/>
        <c:minorTickMark val="none"/>
        <c:tickLblPos val="nextTo"/>
        <c:crossAx val="135056768"/>
        <c:crosses val="max"/>
        <c:crossBetween val="midCat"/>
      </c:valAx>
      <c:valAx>
        <c:axId val="135056768"/>
        <c:scaling>
          <c:orientation val="minMax"/>
          <c:max val="1"/>
          <c:min val="0"/>
        </c:scaling>
        <c:delete val="1"/>
        <c:axPos val="t"/>
        <c:numFmt formatCode="General" sourceLinked="1"/>
        <c:majorTickMark val="out"/>
        <c:minorTickMark val="none"/>
        <c:tickLblPos val="nextTo"/>
        <c:crossAx val="13430899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28929995506017"/>
          <c:y val="5.7243104045956519E-2"/>
          <c:w val="0.73323426322946439"/>
          <c:h val="0.82653419501807568"/>
        </c:manualLayout>
      </c:layout>
      <c:barChart>
        <c:barDir val="bar"/>
        <c:grouping val="clustered"/>
        <c:varyColors val="0"/>
        <c:ser>
          <c:idx val="0"/>
          <c:order val="0"/>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082E-4ED1-B79E-50C454E940F1}"/>
              </c:ext>
            </c:extLst>
          </c:dPt>
          <c:dPt>
            <c:idx val="1"/>
            <c:invertIfNegative val="0"/>
            <c:bubble3D val="0"/>
            <c:extLst>
              <c:ext xmlns:c16="http://schemas.microsoft.com/office/drawing/2014/chart" uri="{C3380CC4-5D6E-409C-BE32-E72D297353CC}">
                <c16:uniqueId val="{00000002-082E-4ED1-B79E-50C454E940F1}"/>
              </c:ext>
            </c:extLst>
          </c:dPt>
          <c:dPt>
            <c:idx val="4"/>
            <c:invertIfNegative val="0"/>
            <c:bubble3D val="0"/>
            <c:extLst>
              <c:ext xmlns:c16="http://schemas.microsoft.com/office/drawing/2014/chart" uri="{C3380CC4-5D6E-409C-BE32-E72D297353CC}">
                <c16:uniqueId val="{00000003-082E-4ED1-B79E-50C454E940F1}"/>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idu'!$C$2:$C$7</c:f>
              <c:numCache>
                <c:formatCode>General</c:formatCode>
                <c:ptCount val="6"/>
                <c:pt idx="0">
                  <c:v>4.2</c:v>
                </c:pt>
                <c:pt idx="1">
                  <c:v>20</c:v>
                </c:pt>
              </c:numCache>
            </c:numRef>
          </c:val>
          <c:extLst>
            <c:ext xmlns:c16="http://schemas.microsoft.com/office/drawing/2014/chart" uri="{C3380CC4-5D6E-409C-BE32-E72D297353CC}">
              <c16:uniqueId val="{00000004-082E-4ED1-B79E-50C454E940F1}"/>
            </c:ext>
          </c:extLst>
        </c:ser>
        <c:ser>
          <c:idx val="1"/>
          <c:order val="1"/>
          <c:spPr>
            <a:solidFill>
              <a:srgbClr val="00A99A"/>
            </a:solidFill>
            <a:ln>
              <a:noFill/>
            </a:ln>
          </c:spPr>
          <c:invertIfNegative val="0"/>
          <c:dPt>
            <c:idx val="2"/>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6-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idu'!$D$2:$D$7</c:f>
              <c:numCache>
                <c:formatCode>General</c:formatCode>
                <c:ptCount val="6"/>
                <c:pt idx="2">
                  <c:v>5.9</c:v>
                </c:pt>
                <c:pt idx="3">
                  <c:v>10.4</c:v>
                </c:pt>
              </c:numCache>
            </c:numRef>
          </c:val>
          <c:extLst>
            <c:ext xmlns:c16="http://schemas.microsoft.com/office/drawing/2014/chart" uri="{C3380CC4-5D6E-409C-BE32-E72D297353CC}">
              <c16:uniqueId val="{00000007-082E-4ED1-B79E-50C454E940F1}"/>
            </c:ext>
          </c:extLst>
        </c:ser>
        <c:ser>
          <c:idx val="2"/>
          <c:order val="2"/>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9-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idu'!$E$2:$E$7</c:f>
              <c:numCache>
                <c:formatCode>General</c:formatCode>
                <c:ptCount val="6"/>
                <c:pt idx="4">
                  <c:v>2.4</c:v>
                </c:pt>
                <c:pt idx="5">
                  <c:v>18.2</c:v>
                </c:pt>
              </c:numCache>
            </c:numRef>
          </c:val>
          <c:extLst>
            <c:ext xmlns:c16="http://schemas.microsoft.com/office/drawing/2014/chart" uri="{C3380CC4-5D6E-409C-BE32-E72D297353CC}">
              <c16:uniqueId val="{0000000A-082E-4ED1-B79E-50C454E940F1}"/>
            </c:ext>
          </c:extLst>
        </c:ser>
        <c:dLbls>
          <c:dLblPos val="outEnd"/>
          <c:showLegendKey val="0"/>
          <c:showVal val="1"/>
          <c:showCatName val="0"/>
          <c:showSerName val="0"/>
          <c:showPercent val="0"/>
          <c:showBubbleSize val="0"/>
        </c:dLbls>
        <c:gapWidth val="120"/>
        <c:overlap val="100"/>
        <c:axId val="133874432"/>
        <c:axId val="133876352"/>
      </c:barChart>
      <c:catAx>
        <c:axId val="133874432"/>
        <c:scaling>
          <c:orientation val="minMax"/>
        </c:scaling>
        <c:delete val="0"/>
        <c:axPos val="l"/>
        <c:numFmt formatCode="General" sourceLinked="0"/>
        <c:majorTickMark val="out"/>
        <c:minorTickMark val="none"/>
        <c:tickLblPos val="nextTo"/>
        <c:crossAx val="133876352"/>
        <c:crosses val="autoZero"/>
        <c:auto val="1"/>
        <c:lblAlgn val="ctr"/>
        <c:lblOffset val="100"/>
        <c:noMultiLvlLbl val="0"/>
      </c:catAx>
      <c:valAx>
        <c:axId val="133876352"/>
        <c:scaling>
          <c:orientation val="minMax"/>
          <c:max val="100"/>
          <c:min val="0"/>
        </c:scaling>
        <c:delete val="0"/>
        <c:axPos val="b"/>
        <c:title>
          <c:tx>
            <c:rich>
              <a:bodyPr/>
              <a:lstStyle/>
              <a:p>
                <a:pPr>
                  <a:defRPr/>
                </a:pPr>
                <a:r>
                  <a:rPr lang="en-GB"/>
                  <a:t>%</a:t>
                </a:r>
              </a:p>
            </c:rich>
          </c:tx>
          <c:layout>
            <c:manualLayout>
              <c:xMode val="edge"/>
              <c:yMode val="edge"/>
              <c:x val="0.97371298722707"/>
              <c:y val="0.88292174554348535"/>
            </c:manualLayout>
          </c:layout>
          <c:overlay val="0"/>
        </c:title>
        <c:numFmt formatCode="General" sourceLinked="1"/>
        <c:majorTickMark val="out"/>
        <c:minorTickMark val="none"/>
        <c:tickLblPos val="nextTo"/>
        <c:crossAx val="13387443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82025152961595E-2"/>
          <c:y val="2.6754781143182135E-2"/>
          <c:w val="0.92408874524016238"/>
          <c:h val="0.660548761274803"/>
        </c:manualLayout>
      </c:layout>
      <c:barChart>
        <c:barDir val="col"/>
        <c:grouping val="clustered"/>
        <c:varyColors val="0"/>
        <c:ser>
          <c:idx val="0"/>
          <c:order val="0"/>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4690-401B-8002-5A860C8E3F04}"/>
              </c:ext>
            </c:extLst>
          </c:dPt>
          <c:dPt>
            <c:idx val="3"/>
            <c:invertIfNegative val="0"/>
            <c:bubble3D val="0"/>
            <c:extLst>
              <c:ext xmlns:c16="http://schemas.microsoft.com/office/drawing/2014/chart" uri="{C3380CC4-5D6E-409C-BE32-E72D297353CC}">
                <c16:uniqueId val="{00000002-4690-401B-8002-5A860C8E3F04}"/>
              </c:ext>
            </c:extLst>
          </c:dPt>
          <c:dPt>
            <c:idx val="4"/>
            <c:invertIfNegative val="0"/>
            <c:bubble3D val="0"/>
            <c:extLst>
              <c:ext xmlns:c16="http://schemas.microsoft.com/office/drawing/2014/chart" uri="{C3380CC4-5D6E-409C-BE32-E72D297353CC}">
                <c16:uniqueId val="{00000003-4690-401B-8002-5A860C8E3F04}"/>
              </c:ext>
            </c:extLst>
          </c:dPt>
          <c:dPt>
            <c:idx val="5"/>
            <c:invertIfNegative val="0"/>
            <c:bubble3D val="0"/>
            <c:extLst>
              <c:ext xmlns:c16="http://schemas.microsoft.com/office/drawing/2014/chart" uri="{C3380CC4-5D6E-409C-BE32-E72D297353CC}">
                <c16:uniqueId val="{00000004-4690-401B-8002-5A860C8E3F04}"/>
              </c:ext>
            </c:extLst>
          </c:dPt>
          <c:dPt>
            <c:idx val="6"/>
            <c:invertIfNegative val="0"/>
            <c:bubble3D val="0"/>
            <c:extLst>
              <c:ext xmlns:c16="http://schemas.microsoft.com/office/drawing/2014/chart" uri="{C3380CC4-5D6E-409C-BE32-E72D297353CC}">
                <c16:uniqueId val="{00000005-4690-401B-8002-5A860C8E3F0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behav'!$A$5:$J$5</c:f>
              <c:numCache>
                <c:formatCode>0</c:formatCode>
                <c:ptCount val="10"/>
                <c:pt idx="0">
                  <c:v>12.5</c:v>
                </c:pt>
                <c:pt idx="1">
                  <c:v>54.9</c:v>
                </c:pt>
                <c:pt idx="2">
                  <c:v>25.5</c:v>
                </c:pt>
              </c:numCache>
            </c:numRef>
          </c:val>
          <c:extLst>
            <c:ext xmlns:c16="http://schemas.microsoft.com/office/drawing/2014/chart" uri="{C3380CC4-5D6E-409C-BE32-E72D297353CC}">
              <c16:uniqueId val="{00000006-4690-401B-8002-5A860C8E3F04}"/>
            </c:ext>
          </c:extLst>
        </c:ser>
        <c:ser>
          <c:idx val="1"/>
          <c:order val="1"/>
          <c:spPr>
            <a:solidFill>
              <a:srgbClr val="F78E1E"/>
            </a:solidFill>
            <a:ln>
              <a:noFill/>
            </a:ln>
          </c:spPr>
          <c:invertIfNegative val="0"/>
          <c:dPt>
            <c:idx val="3"/>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8-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behav'!$A$6:$J$6</c:f>
              <c:numCache>
                <c:formatCode>General</c:formatCode>
                <c:ptCount val="10"/>
                <c:pt idx="3" formatCode="0">
                  <c:v>4</c:v>
                </c:pt>
                <c:pt idx="4" formatCode="0">
                  <c:v>16.100000000000001</c:v>
                </c:pt>
                <c:pt idx="5" formatCode="0">
                  <c:v>11.2</c:v>
                </c:pt>
              </c:numCache>
            </c:numRef>
          </c:val>
          <c:extLst>
            <c:ext xmlns:c16="http://schemas.microsoft.com/office/drawing/2014/chart" uri="{C3380CC4-5D6E-409C-BE32-E72D297353CC}">
              <c16:uniqueId val="{00000009-4690-401B-8002-5A860C8E3F04}"/>
            </c:ext>
          </c:extLst>
        </c:ser>
        <c:ser>
          <c:idx val="2"/>
          <c:order val="2"/>
          <c:spPr>
            <a:solidFill>
              <a:srgbClr val="E31837"/>
            </a:solidFill>
            <a:ln>
              <a:noFill/>
            </a:ln>
          </c:spPr>
          <c:invertIfNegative val="0"/>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B-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behav'!$A$7:$J$7</c:f>
              <c:numCache>
                <c:formatCode>General</c:formatCode>
                <c:ptCount val="10"/>
                <c:pt idx="6" formatCode="0">
                  <c:v>4.2</c:v>
                </c:pt>
                <c:pt idx="7" formatCode="0">
                  <c:v>25.5</c:v>
                </c:pt>
                <c:pt idx="8" formatCode="0">
                  <c:v>17.5</c:v>
                </c:pt>
              </c:numCache>
            </c:numRef>
          </c:val>
          <c:extLst>
            <c:ext xmlns:c16="http://schemas.microsoft.com/office/drawing/2014/chart" uri="{C3380CC4-5D6E-409C-BE32-E72D297353CC}">
              <c16:uniqueId val="{0000000C-4690-401B-8002-5A860C8E3F04}"/>
            </c:ext>
          </c:extLst>
        </c:ser>
        <c:ser>
          <c:idx val="3"/>
          <c:order val="3"/>
          <c:spPr>
            <a:pattFill prst="dkUpDiag">
              <a:fgClr>
                <a:srgbClr val="63CDF6"/>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behav'!$A$8:$J$8</c:f>
              <c:numCache>
                <c:formatCode>General</c:formatCode>
                <c:ptCount val="10"/>
                <c:pt idx="9" formatCode="0">
                  <c:v>4.8</c:v>
                </c:pt>
              </c:numCache>
            </c:numRef>
          </c:val>
          <c:extLst>
            <c:ext xmlns:c16="http://schemas.microsoft.com/office/drawing/2014/chart" uri="{C3380CC4-5D6E-409C-BE32-E72D297353CC}">
              <c16:uniqueId val="{0000000D-4690-401B-8002-5A860C8E3F04}"/>
            </c:ext>
          </c:extLst>
        </c:ser>
        <c:dLbls>
          <c:showLegendKey val="0"/>
          <c:showVal val="0"/>
          <c:showCatName val="0"/>
          <c:showSerName val="0"/>
          <c:showPercent val="0"/>
          <c:showBubbleSize val="0"/>
        </c:dLbls>
        <c:gapWidth val="117"/>
        <c:overlap val="100"/>
        <c:axId val="135541120"/>
        <c:axId val="135542656"/>
      </c:barChart>
      <c:catAx>
        <c:axId val="135541120"/>
        <c:scaling>
          <c:orientation val="minMax"/>
        </c:scaling>
        <c:delete val="0"/>
        <c:axPos val="b"/>
        <c:numFmt formatCode="General" sourceLinked="0"/>
        <c:majorTickMark val="out"/>
        <c:minorTickMark val="none"/>
        <c:tickLblPos val="nextTo"/>
        <c:txPr>
          <a:bodyPr/>
          <a:lstStyle/>
          <a:p>
            <a:pPr>
              <a:defRPr sz="1050"/>
            </a:pPr>
            <a:endParaRPr lang="en-US"/>
          </a:p>
        </c:txPr>
        <c:crossAx val="135542656"/>
        <c:crosses val="autoZero"/>
        <c:auto val="1"/>
        <c:lblAlgn val="ctr"/>
        <c:lblOffset val="100"/>
        <c:noMultiLvlLbl val="0"/>
      </c:catAx>
      <c:valAx>
        <c:axId val="135542656"/>
        <c:scaling>
          <c:orientation val="minMax"/>
          <c:max val="100"/>
          <c:min val="0"/>
        </c:scaling>
        <c:delete val="0"/>
        <c:axPos val="l"/>
        <c:title>
          <c:tx>
            <c:rich>
              <a:bodyPr rot="0" vert="horz"/>
              <a:lstStyle/>
              <a:p>
                <a:pPr>
                  <a:defRPr/>
                </a:pPr>
                <a:r>
                  <a:rPr lang="en-GB"/>
                  <a:t>%</a:t>
                </a:r>
              </a:p>
            </c:rich>
          </c:tx>
          <c:layout>
            <c:manualLayout>
              <c:xMode val="edge"/>
              <c:yMode val="edge"/>
              <c:x val="1.058691309765446E-4"/>
              <c:y val="2.1554813465918444E-4"/>
            </c:manualLayout>
          </c:layout>
          <c:overlay val="0"/>
        </c:title>
        <c:numFmt formatCode="0" sourceLinked="1"/>
        <c:majorTickMark val="out"/>
        <c:minorTickMark val="none"/>
        <c:tickLblPos val="nextTo"/>
        <c:crossAx val="135541120"/>
        <c:crosses val="autoZero"/>
        <c:crossBetween val="between"/>
        <c:majorUnit val="20"/>
      </c:valAx>
    </c:plotArea>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29776326528469E-2"/>
          <c:y val="0.10192124948623099"/>
          <c:w val="0.91025808292411226"/>
          <c:h val="0.47794934383202103"/>
        </c:manualLayout>
      </c:layout>
      <c:barChart>
        <c:barDir val="col"/>
        <c:grouping val="clustered"/>
        <c:varyColors val="0"/>
        <c:ser>
          <c:idx val="0"/>
          <c:order val="0"/>
          <c:tx>
            <c:strRef>
              <c:f>freq_overlapRB!$A$5</c:f>
              <c:strCache>
                <c:ptCount val="1"/>
                <c:pt idx="0">
                  <c:v>average number of clients/day</c:v>
                </c:pt>
              </c:strCache>
            </c:strRef>
          </c:tx>
          <c:spPr>
            <a:solidFill>
              <a:srgbClr val="00A99A"/>
            </a:solidFill>
          </c:spPr>
          <c:invertIfNegative val="0"/>
          <c:dPt>
            <c:idx val="0"/>
            <c:invertIfNegative val="0"/>
            <c:bubble3D val="0"/>
            <c:spPr>
              <a:pattFill prst="dkUpDiag">
                <a:fgClr>
                  <a:srgbClr val="00A99A"/>
                </a:fgClr>
                <a:bgClr>
                  <a:schemeClr val="bg1"/>
                </a:bgClr>
              </a:pattFill>
            </c:spPr>
            <c:extLst>
              <c:ext xmlns:c16="http://schemas.microsoft.com/office/drawing/2014/chart" uri="{C3380CC4-5D6E-409C-BE32-E72D297353CC}">
                <c16:uniqueId val="{00000001-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freq_overlapRB!$B$5:$J$5</c:f>
              <c:numCache>
                <c:formatCode>General</c:formatCode>
                <c:ptCount val="9"/>
                <c:pt idx="0">
                  <c:v>1.61</c:v>
                </c:pt>
                <c:pt idx="1">
                  <c:v>2.4</c:v>
                </c:pt>
                <c:pt idx="2">
                  <c:v>1.71</c:v>
                </c:pt>
                <c:pt idx="3">
                  <c:v>1.63</c:v>
                </c:pt>
                <c:pt idx="4">
                  <c:v>1.47</c:v>
                </c:pt>
              </c:numCache>
            </c:numRef>
          </c:val>
          <c:extLst>
            <c:ext xmlns:c16="http://schemas.microsoft.com/office/drawing/2014/chart" uri="{C3380CC4-5D6E-409C-BE32-E72D297353CC}">
              <c16:uniqueId val="{00000002-4C33-491C-BDDC-A2E4F4469972}"/>
            </c:ext>
          </c:extLst>
        </c:ser>
        <c:ser>
          <c:idx val="1"/>
          <c:order val="1"/>
          <c:tx>
            <c:strRef>
              <c:f>freq_overlapRB!$A$6</c:f>
              <c:strCache>
                <c:ptCount val="1"/>
                <c:pt idx="0">
                  <c:v>average injections/day</c:v>
                </c:pt>
              </c:strCache>
            </c:strRef>
          </c:tx>
          <c:spPr>
            <a:solidFill>
              <a:srgbClr val="63CDF6"/>
            </a:solidFill>
          </c:spPr>
          <c:invertIfNegative val="0"/>
          <c:dPt>
            <c:idx val="5"/>
            <c:invertIfNegative val="0"/>
            <c:bubble3D val="0"/>
            <c:spPr>
              <a:pattFill prst="dkUpDiag">
                <a:fgClr>
                  <a:srgbClr val="63CDF6"/>
                </a:fgClr>
                <a:bgClr>
                  <a:schemeClr val="bg1"/>
                </a:bgClr>
              </a:pattFill>
            </c:spPr>
            <c:extLst>
              <c:ext xmlns:c16="http://schemas.microsoft.com/office/drawing/2014/chart" uri="{C3380CC4-5D6E-409C-BE32-E72D297353CC}">
                <c16:uniqueId val="{00000004-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freq_overlapRB!$B$6:$J$6</c:f>
              <c:numCache>
                <c:formatCode>General</c:formatCode>
                <c:ptCount val="9"/>
                <c:pt idx="5">
                  <c:v>2.1</c:v>
                </c:pt>
                <c:pt idx="6">
                  <c:v>3.1</c:v>
                </c:pt>
                <c:pt idx="7">
                  <c:v>3</c:v>
                </c:pt>
                <c:pt idx="8">
                  <c:v>2.8</c:v>
                </c:pt>
              </c:numCache>
            </c:numRef>
          </c:val>
          <c:extLst>
            <c:ext xmlns:c16="http://schemas.microsoft.com/office/drawing/2014/chart" uri="{C3380CC4-5D6E-409C-BE32-E72D297353CC}">
              <c16:uniqueId val="{00000005-4C33-491C-BDDC-A2E4F4469972}"/>
            </c:ext>
          </c:extLst>
        </c:ser>
        <c:dLbls>
          <c:showLegendKey val="0"/>
          <c:showVal val="0"/>
          <c:showCatName val="0"/>
          <c:showSerName val="0"/>
          <c:showPercent val="0"/>
          <c:showBubbleSize val="0"/>
        </c:dLbls>
        <c:gapWidth val="120"/>
        <c:overlap val="100"/>
        <c:axId val="135551616"/>
        <c:axId val="135602560"/>
      </c:barChart>
      <c:catAx>
        <c:axId val="135551616"/>
        <c:scaling>
          <c:orientation val="minMax"/>
        </c:scaling>
        <c:delete val="0"/>
        <c:axPos val="b"/>
        <c:numFmt formatCode="General" sourceLinked="0"/>
        <c:majorTickMark val="out"/>
        <c:minorTickMark val="none"/>
        <c:tickLblPos val="nextTo"/>
        <c:txPr>
          <a:bodyPr/>
          <a:lstStyle/>
          <a:p>
            <a:pPr>
              <a:defRPr sz="1200"/>
            </a:pPr>
            <a:endParaRPr lang="en-US"/>
          </a:p>
        </c:txPr>
        <c:crossAx val="135602560"/>
        <c:crosses val="autoZero"/>
        <c:auto val="1"/>
        <c:lblAlgn val="ctr"/>
        <c:lblOffset val="100"/>
        <c:noMultiLvlLbl val="0"/>
      </c:catAx>
      <c:valAx>
        <c:axId val="135602560"/>
        <c:scaling>
          <c:orientation val="minMax"/>
          <c:max val="4"/>
          <c:min val="0"/>
        </c:scaling>
        <c:delete val="0"/>
        <c:axPos val="l"/>
        <c:title>
          <c:tx>
            <c:rich>
              <a:bodyPr rot="-5400000" vert="horz"/>
              <a:lstStyle/>
              <a:p>
                <a:pPr>
                  <a:defRPr/>
                </a:pPr>
                <a:r>
                  <a:rPr lang="en-GB"/>
                  <a:t>Number</a:t>
                </a:r>
              </a:p>
            </c:rich>
          </c:tx>
          <c:layout>
            <c:manualLayout>
              <c:xMode val="edge"/>
              <c:yMode val="edge"/>
              <c:x val="1.2122048569777839E-2"/>
              <c:y val="0.19409868766404201"/>
            </c:manualLayout>
          </c:layout>
          <c:overlay val="0"/>
        </c:title>
        <c:numFmt formatCode="General" sourceLinked="1"/>
        <c:majorTickMark val="out"/>
        <c:minorTickMark val="none"/>
        <c:tickLblPos val="nextTo"/>
        <c:crossAx val="135551616"/>
        <c:crosses val="autoZero"/>
        <c:crossBetween val="between"/>
        <c:majorUnit val="1"/>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5015009476855055"/>
          <c:h val="0.6543578289334534"/>
        </c:manualLayout>
      </c:layout>
      <c:lineChart>
        <c:grouping val="standard"/>
        <c:varyColors val="0"/>
        <c:ser>
          <c:idx val="0"/>
          <c:order val="0"/>
          <c:tx>
            <c:strRef>
              <c:f>PAK!$D$1</c:f>
              <c:strCache>
                <c:ptCount val="1"/>
                <c:pt idx="0">
                  <c:v> Adults  (15+) living with HIV </c:v>
                </c:pt>
              </c:strCache>
            </c:strRef>
          </c:tx>
          <c:spPr>
            <a:ln w="38100">
              <a:solidFill>
                <a:srgbClr val="63CDF6"/>
              </a:solidFill>
            </a:ln>
          </c:spPr>
          <c:marker>
            <c:symbol val="none"/>
          </c:marker>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3-4E70-B0BC-37BA919492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PAK!$D$2:$D$34</c:f>
              <c:numCache>
                <c:formatCode>_-* #,##0_-;\-* #,##0_-;_-* "-"??_-;_-@_-</c:formatCode>
                <c:ptCount val="33"/>
                <c:pt idx="0">
                  <c:v>0</c:v>
                </c:pt>
                <c:pt idx="1">
                  <c:v>10</c:v>
                </c:pt>
                <c:pt idx="2">
                  <c:v>20</c:v>
                </c:pt>
                <c:pt idx="3">
                  <c:v>40</c:v>
                </c:pt>
                <c:pt idx="4">
                  <c:v>70</c:v>
                </c:pt>
                <c:pt idx="5">
                  <c:v>110</c:v>
                </c:pt>
                <c:pt idx="6">
                  <c:v>150</c:v>
                </c:pt>
                <c:pt idx="7">
                  <c:v>220</c:v>
                </c:pt>
                <c:pt idx="8">
                  <c:v>310</c:v>
                </c:pt>
                <c:pt idx="9">
                  <c:v>400</c:v>
                </c:pt>
                <c:pt idx="10">
                  <c:v>540</c:v>
                </c:pt>
                <c:pt idx="11">
                  <c:v>720</c:v>
                </c:pt>
                <c:pt idx="12">
                  <c:v>990</c:v>
                </c:pt>
                <c:pt idx="13">
                  <c:v>1900</c:v>
                </c:pt>
                <c:pt idx="14">
                  <c:v>7400</c:v>
                </c:pt>
                <c:pt idx="15">
                  <c:v>17000</c:v>
                </c:pt>
                <c:pt idx="16">
                  <c:v>26000</c:v>
                </c:pt>
                <c:pt idx="17">
                  <c:v>38000</c:v>
                </c:pt>
                <c:pt idx="18">
                  <c:v>50000</c:v>
                </c:pt>
                <c:pt idx="19">
                  <c:v>62000</c:v>
                </c:pt>
                <c:pt idx="20">
                  <c:v>74000</c:v>
                </c:pt>
                <c:pt idx="21">
                  <c:v>85000</c:v>
                </c:pt>
                <c:pt idx="22">
                  <c:v>97000</c:v>
                </c:pt>
                <c:pt idx="23">
                  <c:v>110000</c:v>
                </c:pt>
                <c:pt idx="24">
                  <c:v>120000</c:v>
                </c:pt>
                <c:pt idx="25">
                  <c:v>140000</c:v>
                </c:pt>
                <c:pt idx="26">
                  <c:v>150000</c:v>
                </c:pt>
                <c:pt idx="27">
                  <c:v>160000</c:v>
                </c:pt>
                <c:pt idx="28">
                  <c:v>180000</c:v>
                </c:pt>
                <c:pt idx="29">
                  <c:v>200000</c:v>
                </c:pt>
                <c:pt idx="30">
                  <c:v>220000</c:v>
                </c:pt>
                <c:pt idx="31">
                  <c:v>240000</c:v>
                </c:pt>
                <c:pt idx="32">
                  <c:v>260000</c:v>
                </c:pt>
              </c:numCache>
            </c:numRef>
          </c:val>
          <c:smooth val="0"/>
          <c:extLst>
            <c:ext xmlns:c16="http://schemas.microsoft.com/office/drawing/2014/chart" uri="{C3380CC4-5D6E-409C-BE32-E72D297353CC}">
              <c16:uniqueId val="{0000001F-7881-49DB-9E6E-03D72D268B0F}"/>
            </c:ext>
          </c:extLst>
        </c:ser>
        <c:ser>
          <c:idx val="1"/>
          <c:order val="1"/>
          <c:tx>
            <c:strRef>
              <c:f>PAK!$E$1</c:f>
              <c:strCache>
                <c:ptCount val="1"/>
                <c:pt idx="0">
                  <c:v> Adults Lower bound </c:v>
                </c:pt>
              </c:strCache>
            </c:strRef>
          </c:tx>
          <c:spPr>
            <a:ln w="22225">
              <a:solidFill>
                <a:srgbClr val="63CDF6"/>
              </a:solidFill>
              <a:prstDash val="sysDot"/>
            </a:ln>
          </c:spPr>
          <c:marker>
            <c:symbol val="none"/>
          </c:marker>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PAK!$E$2:$E$34</c:f>
              <c:numCache>
                <c:formatCode>_-* #,##0_-;\-* #,##0_-;_-* "-"??_-;_-@_-</c:formatCode>
                <c:ptCount val="33"/>
                <c:pt idx="0">
                  <c:v>0</c:v>
                </c:pt>
                <c:pt idx="1">
                  <c:v>10</c:v>
                </c:pt>
                <c:pt idx="2">
                  <c:v>20</c:v>
                </c:pt>
                <c:pt idx="3">
                  <c:v>30</c:v>
                </c:pt>
                <c:pt idx="4">
                  <c:v>60</c:v>
                </c:pt>
                <c:pt idx="5">
                  <c:v>90</c:v>
                </c:pt>
                <c:pt idx="6">
                  <c:v>130</c:v>
                </c:pt>
                <c:pt idx="7">
                  <c:v>190</c:v>
                </c:pt>
                <c:pt idx="8">
                  <c:v>260</c:v>
                </c:pt>
                <c:pt idx="9">
                  <c:v>350</c:v>
                </c:pt>
                <c:pt idx="10">
                  <c:v>460</c:v>
                </c:pt>
                <c:pt idx="11">
                  <c:v>620</c:v>
                </c:pt>
                <c:pt idx="12">
                  <c:v>860</c:v>
                </c:pt>
                <c:pt idx="13">
                  <c:v>1700</c:v>
                </c:pt>
                <c:pt idx="14">
                  <c:v>6500</c:v>
                </c:pt>
                <c:pt idx="15">
                  <c:v>14000</c:v>
                </c:pt>
                <c:pt idx="16">
                  <c:v>22000</c:v>
                </c:pt>
                <c:pt idx="17">
                  <c:v>32000</c:v>
                </c:pt>
                <c:pt idx="18">
                  <c:v>43000</c:v>
                </c:pt>
                <c:pt idx="19">
                  <c:v>53000</c:v>
                </c:pt>
                <c:pt idx="20">
                  <c:v>64000</c:v>
                </c:pt>
                <c:pt idx="21">
                  <c:v>74000</c:v>
                </c:pt>
                <c:pt idx="22">
                  <c:v>85000</c:v>
                </c:pt>
                <c:pt idx="23">
                  <c:v>96000</c:v>
                </c:pt>
                <c:pt idx="24">
                  <c:v>110000</c:v>
                </c:pt>
                <c:pt idx="25">
                  <c:v>120000</c:v>
                </c:pt>
                <c:pt idx="26">
                  <c:v>130000</c:v>
                </c:pt>
                <c:pt idx="27">
                  <c:v>150000</c:v>
                </c:pt>
                <c:pt idx="28">
                  <c:v>160000</c:v>
                </c:pt>
                <c:pt idx="29">
                  <c:v>180000</c:v>
                </c:pt>
                <c:pt idx="30">
                  <c:v>200000</c:v>
                </c:pt>
                <c:pt idx="31">
                  <c:v>220000</c:v>
                </c:pt>
                <c:pt idx="32">
                  <c:v>240000</c:v>
                </c:pt>
              </c:numCache>
            </c:numRef>
          </c:val>
          <c:smooth val="0"/>
          <c:extLst>
            <c:ext xmlns:c16="http://schemas.microsoft.com/office/drawing/2014/chart" uri="{C3380CC4-5D6E-409C-BE32-E72D297353CC}">
              <c16:uniqueId val="{00000020-7881-49DB-9E6E-03D72D268B0F}"/>
            </c:ext>
          </c:extLst>
        </c:ser>
        <c:ser>
          <c:idx val="2"/>
          <c:order val="2"/>
          <c:tx>
            <c:strRef>
              <c:f>PAK!$F$1</c:f>
              <c:strCache>
                <c:ptCount val="1"/>
                <c:pt idx="0">
                  <c:v> Adults Upper bound </c:v>
                </c:pt>
              </c:strCache>
            </c:strRef>
          </c:tx>
          <c:spPr>
            <a:ln w="22225">
              <a:solidFill>
                <a:srgbClr val="63CDF6"/>
              </a:solidFill>
              <a:prstDash val="sysDot"/>
            </a:ln>
          </c:spPr>
          <c:marker>
            <c:symbol val="none"/>
          </c:marker>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PAK!$F$2:$F$34</c:f>
              <c:numCache>
                <c:formatCode>_-* #,##0_-;\-* #,##0_-;_-* "-"??_-;_-@_-</c:formatCode>
                <c:ptCount val="33"/>
                <c:pt idx="0">
                  <c:v>0</c:v>
                </c:pt>
                <c:pt idx="1">
                  <c:v>10</c:v>
                </c:pt>
                <c:pt idx="2">
                  <c:v>20</c:v>
                </c:pt>
                <c:pt idx="3">
                  <c:v>40</c:v>
                </c:pt>
                <c:pt idx="4">
                  <c:v>80</c:v>
                </c:pt>
                <c:pt idx="5">
                  <c:v>120</c:v>
                </c:pt>
                <c:pt idx="6">
                  <c:v>180</c:v>
                </c:pt>
                <c:pt idx="7">
                  <c:v>250</c:v>
                </c:pt>
                <c:pt idx="8">
                  <c:v>350</c:v>
                </c:pt>
                <c:pt idx="9">
                  <c:v>460</c:v>
                </c:pt>
                <c:pt idx="10">
                  <c:v>610</c:v>
                </c:pt>
                <c:pt idx="11">
                  <c:v>820</c:v>
                </c:pt>
                <c:pt idx="12">
                  <c:v>1100</c:v>
                </c:pt>
                <c:pt idx="13">
                  <c:v>2200</c:v>
                </c:pt>
                <c:pt idx="14">
                  <c:v>8400</c:v>
                </c:pt>
                <c:pt idx="15">
                  <c:v>19000</c:v>
                </c:pt>
                <c:pt idx="16">
                  <c:v>30000</c:v>
                </c:pt>
                <c:pt idx="17">
                  <c:v>43000</c:v>
                </c:pt>
                <c:pt idx="18">
                  <c:v>57000</c:v>
                </c:pt>
                <c:pt idx="19">
                  <c:v>70000</c:v>
                </c:pt>
                <c:pt idx="20">
                  <c:v>83000</c:v>
                </c:pt>
                <c:pt idx="21">
                  <c:v>95000</c:v>
                </c:pt>
                <c:pt idx="22">
                  <c:v>110000</c:v>
                </c:pt>
                <c:pt idx="23">
                  <c:v>120000</c:v>
                </c:pt>
                <c:pt idx="24">
                  <c:v>130000</c:v>
                </c:pt>
                <c:pt idx="25">
                  <c:v>150000</c:v>
                </c:pt>
                <c:pt idx="26">
                  <c:v>160000</c:v>
                </c:pt>
                <c:pt idx="27">
                  <c:v>180000</c:v>
                </c:pt>
                <c:pt idx="28">
                  <c:v>190000</c:v>
                </c:pt>
                <c:pt idx="29">
                  <c:v>210000</c:v>
                </c:pt>
                <c:pt idx="30">
                  <c:v>230000</c:v>
                </c:pt>
                <c:pt idx="31">
                  <c:v>260000</c:v>
                </c:pt>
                <c:pt idx="32">
                  <c:v>280000</c:v>
                </c:pt>
              </c:numCache>
            </c:numRef>
          </c:val>
          <c:smooth val="0"/>
          <c:extLst>
            <c:ext xmlns:c16="http://schemas.microsoft.com/office/drawing/2014/chart" uri="{C3380CC4-5D6E-409C-BE32-E72D297353CC}">
              <c16:uniqueId val="{00000021-7881-49DB-9E6E-03D72D268B0F}"/>
            </c:ext>
          </c:extLst>
        </c:ser>
        <c:ser>
          <c:idx val="3"/>
          <c:order val="3"/>
          <c:tx>
            <c:strRef>
              <c:f>PAK!$G$1</c:f>
              <c:strCache>
                <c:ptCount val="1"/>
                <c:pt idx="0">
                  <c:v> Women  (15+) living with HIV </c:v>
                </c:pt>
              </c:strCache>
            </c:strRef>
          </c:tx>
          <c:spPr>
            <a:ln w="38100">
              <a:solidFill>
                <a:srgbClr val="F26B73"/>
              </a:solidFill>
            </a:ln>
          </c:spPr>
          <c:marker>
            <c:symbol val="none"/>
          </c:marker>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PAK!$G$2:$G$34</c:f>
              <c:numCache>
                <c:formatCode>_-* #,##0_-;\-* #,##0_-;_-* "-"??_-;_-@_-</c:formatCode>
                <c:ptCount val="33"/>
                <c:pt idx="0">
                  <c:v>0</c:v>
                </c:pt>
                <c:pt idx="1">
                  <c:v>0</c:v>
                </c:pt>
                <c:pt idx="2">
                  <c:v>0</c:v>
                </c:pt>
                <c:pt idx="3">
                  <c:v>10</c:v>
                </c:pt>
                <c:pt idx="4">
                  <c:v>10</c:v>
                </c:pt>
                <c:pt idx="5">
                  <c:v>20</c:v>
                </c:pt>
                <c:pt idx="6">
                  <c:v>30</c:v>
                </c:pt>
                <c:pt idx="7">
                  <c:v>40</c:v>
                </c:pt>
                <c:pt idx="8">
                  <c:v>60</c:v>
                </c:pt>
                <c:pt idx="9">
                  <c:v>90</c:v>
                </c:pt>
                <c:pt idx="10">
                  <c:v>120</c:v>
                </c:pt>
                <c:pt idx="11">
                  <c:v>160</c:v>
                </c:pt>
                <c:pt idx="12">
                  <c:v>210</c:v>
                </c:pt>
                <c:pt idx="13">
                  <c:v>320</c:v>
                </c:pt>
                <c:pt idx="14">
                  <c:v>620</c:v>
                </c:pt>
                <c:pt idx="15">
                  <c:v>1100</c:v>
                </c:pt>
                <c:pt idx="16">
                  <c:v>1900</c:v>
                </c:pt>
                <c:pt idx="17">
                  <c:v>3000</c:v>
                </c:pt>
                <c:pt idx="18">
                  <c:v>4600</c:v>
                </c:pt>
                <c:pt idx="19">
                  <c:v>6700</c:v>
                </c:pt>
                <c:pt idx="20">
                  <c:v>9000</c:v>
                </c:pt>
                <c:pt idx="21">
                  <c:v>12000</c:v>
                </c:pt>
                <c:pt idx="22">
                  <c:v>14000</c:v>
                </c:pt>
                <c:pt idx="23">
                  <c:v>17000</c:v>
                </c:pt>
                <c:pt idx="24">
                  <c:v>20000</c:v>
                </c:pt>
                <c:pt idx="25">
                  <c:v>24000</c:v>
                </c:pt>
                <c:pt idx="26">
                  <c:v>27000</c:v>
                </c:pt>
                <c:pt idx="27">
                  <c:v>30000</c:v>
                </c:pt>
                <c:pt idx="28">
                  <c:v>34000</c:v>
                </c:pt>
                <c:pt idx="29">
                  <c:v>37000</c:v>
                </c:pt>
                <c:pt idx="30">
                  <c:v>41000</c:v>
                </c:pt>
                <c:pt idx="31">
                  <c:v>45000</c:v>
                </c:pt>
                <c:pt idx="32">
                  <c:v>49000</c:v>
                </c:pt>
              </c:numCache>
            </c:numRef>
          </c:val>
          <c:smooth val="0"/>
          <c:extLst>
            <c:ext xmlns:c16="http://schemas.microsoft.com/office/drawing/2014/chart" uri="{C3380CC4-5D6E-409C-BE32-E72D297353CC}">
              <c16:uniqueId val="{00000023-7881-49DB-9E6E-03D72D268B0F}"/>
            </c:ext>
          </c:extLst>
        </c:ser>
        <c:ser>
          <c:idx val="4"/>
          <c:order val="4"/>
          <c:tx>
            <c:strRef>
              <c:f>PAK!$H$1</c:f>
              <c:strCache>
                <c:ptCount val="1"/>
                <c:pt idx="0">
                  <c:v> Women Lower bound </c:v>
                </c:pt>
              </c:strCache>
            </c:strRef>
          </c:tx>
          <c:spPr>
            <a:ln w="22225">
              <a:solidFill>
                <a:srgbClr val="F26B73"/>
              </a:solidFill>
              <a:prstDash val="sysDot"/>
            </a:ln>
          </c:spPr>
          <c:marker>
            <c:symbol val="none"/>
          </c:marker>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PAK!$H$2:$H$34</c:f>
              <c:numCache>
                <c:formatCode>_-* #,##0_-;\-* #,##0_-;_-* "-"??_-;_-@_-</c:formatCode>
                <c:ptCount val="33"/>
                <c:pt idx="0">
                  <c:v>0</c:v>
                </c:pt>
                <c:pt idx="1">
                  <c:v>0</c:v>
                </c:pt>
                <c:pt idx="2">
                  <c:v>0</c:v>
                </c:pt>
                <c:pt idx="3">
                  <c:v>10</c:v>
                </c:pt>
                <c:pt idx="4">
                  <c:v>10</c:v>
                </c:pt>
                <c:pt idx="5">
                  <c:v>20</c:v>
                </c:pt>
                <c:pt idx="6">
                  <c:v>30</c:v>
                </c:pt>
                <c:pt idx="7">
                  <c:v>40</c:v>
                </c:pt>
                <c:pt idx="8">
                  <c:v>50</c:v>
                </c:pt>
                <c:pt idx="9">
                  <c:v>70</c:v>
                </c:pt>
                <c:pt idx="10">
                  <c:v>100</c:v>
                </c:pt>
                <c:pt idx="11">
                  <c:v>140</c:v>
                </c:pt>
                <c:pt idx="12">
                  <c:v>180</c:v>
                </c:pt>
                <c:pt idx="13">
                  <c:v>280</c:v>
                </c:pt>
                <c:pt idx="14">
                  <c:v>540</c:v>
                </c:pt>
                <c:pt idx="15">
                  <c:v>950</c:v>
                </c:pt>
                <c:pt idx="16">
                  <c:v>1600</c:v>
                </c:pt>
                <c:pt idx="17">
                  <c:v>2600</c:v>
                </c:pt>
                <c:pt idx="18">
                  <c:v>4000</c:v>
                </c:pt>
                <c:pt idx="19">
                  <c:v>5800</c:v>
                </c:pt>
                <c:pt idx="20">
                  <c:v>7900</c:v>
                </c:pt>
                <c:pt idx="21">
                  <c:v>10000</c:v>
                </c:pt>
                <c:pt idx="22">
                  <c:v>13000</c:v>
                </c:pt>
                <c:pt idx="23">
                  <c:v>15000</c:v>
                </c:pt>
                <c:pt idx="24">
                  <c:v>18000</c:v>
                </c:pt>
                <c:pt idx="25">
                  <c:v>21000</c:v>
                </c:pt>
                <c:pt idx="26">
                  <c:v>24000</c:v>
                </c:pt>
                <c:pt idx="27">
                  <c:v>27000</c:v>
                </c:pt>
                <c:pt idx="28">
                  <c:v>30000</c:v>
                </c:pt>
                <c:pt idx="29">
                  <c:v>34000</c:v>
                </c:pt>
                <c:pt idx="30">
                  <c:v>37000</c:v>
                </c:pt>
                <c:pt idx="31">
                  <c:v>41000</c:v>
                </c:pt>
                <c:pt idx="32">
                  <c:v>44000</c:v>
                </c:pt>
              </c:numCache>
            </c:numRef>
          </c:val>
          <c:smooth val="0"/>
          <c:extLst>
            <c:ext xmlns:c16="http://schemas.microsoft.com/office/drawing/2014/chart" uri="{C3380CC4-5D6E-409C-BE32-E72D297353CC}">
              <c16:uniqueId val="{00000024-7881-49DB-9E6E-03D72D268B0F}"/>
            </c:ext>
          </c:extLst>
        </c:ser>
        <c:ser>
          <c:idx val="5"/>
          <c:order val="5"/>
          <c:tx>
            <c:strRef>
              <c:f>PAK!$I$1</c:f>
              <c:strCache>
                <c:ptCount val="1"/>
                <c:pt idx="0">
                  <c:v> Women Upper bound </c:v>
                </c:pt>
              </c:strCache>
            </c:strRef>
          </c:tx>
          <c:spPr>
            <a:ln w="22225">
              <a:solidFill>
                <a:srgbClr val="F26B73"/>
              </a:solidFill>
              <a:prstDash val="sysDot"/>
            </a:ln>
          </c:spPr>
          <c:marker>
            <c:symbol val="none"/>
          </c:marker>
          <c:dLbls>
            <c:dLbl>
              <c:idx val="32"/>
              <c:tx>
                <c:rich>
                  <a:bodyPr/>
                  <a:lstStyle/>
                  <a:p>
                    <a:r>
                      <a:rPr lang="en-US" dirty="0"/>
                      <a:t>49,000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53-4E70-B0BC-37BA919492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PAK!$C$2:$C$34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PAK!$I$2:$I$34</c:f>
              <c:numCache>
                <c:formatCode>_-* #,##0_-;\-* #,##0_-;_-* "-"??_-;_-@_-</c:formatCode>
                <c:ptCount val="33"/>
                <c:pt idx="0">
                  <c:v>0</c:v>
                </c:pt>
                <c:pt idx="1">
                  <c:v>0</c:v>
                </c:pt>
                <c:pt idx="2">
                  <c:v>0</c:v>
                </c:pt>
                <c:pt idx="3">
                  <c:v>10</c:v>
                </c:pt>
                <c:pt idx="4">
                  <c:v>10</c:v>
                </c:pt>
                <c:pt idx="5">
                  <c:v>20</c:v>
                </c:pt>
                <c:pt idx="6">
                  <c:v>30</c:v>
                </c:pt>
                <c:pt idx="7">
                  <c:v>50</c:v>
                </c:pt>
                <c:pt idx="8">
                  <c:v>70</c:v>
                </c:pt>
                <c:pt idx="9">
                  <c:v>100</c:v>
                </c:pt>
                <c:pt idx="10">
                  <c:v>130</c:v>
                </c:pt>
                <c:pt idx="11">
                  <c:v>180</c:v>
                </c:pt>
                <c:pt idx="12">
                  <c:v>240</c:v>
                </c:pt>
                <c:pt idx="13">
                  <c:v>370</c:v>
                </c:pt>
                <c:pt idx="14">
                  <c:v>700</c:v>
                </c:pt>
                <c:pt idx="15">
                  <c:v>1300</c:v>
                </c:pt>
                <c:pt idx="16">
                  <c:v>2100</c:v>
                </c:pt>
                <c:pt idx="17">
                  <c:v>3400</c:v>
                </c:pt>
                <c:pt idx="18">
                  <c:v>5300</c:v>
                </c:pt>
                <c:pt idx="19">
                  <c:v>7600</c:v>
                </c:pt>
                <c:pt idx="20">
                  <c:v>10000</c:v>
                </c:pt>
                <c:pt idx="21">
                  <c:v>13000</c:v>
                </c:pt>
                <c:pt idx="22">
                  <c:v>16000</c:v>
                </c:pt>
                <c:pt idx="23">
                  <c:v>19000</c:v>
                </c:pt>
                <c:pt idx="24">
                  <c:v>23000</c:v>
                </c:pt>
                <c:pt idx="25">
                  <c:v>26000</c:v>
                </c:pt>
                <c:pt idx="26">
                  <c:v>29000</c:v>
                </c:pt>
                <c:pt idx="27">
                  <c:v>33000</c:v>
                </c:pt>
                <c:pt idx="28">
                  <c:v>36000</c:v>
                </c:pt>
                <c:pt idx="29">
                  <c:v>40000</c:v>
                </c:pt>
                <c:pt idx="30">
                  <c:v>44000</c:v>
                </c:pt>
                <c:pt idx="31">
                  <c:v>48000</c:v>
                </c:pt>
                <c:pt idx="32">
                  <c:v>52000</c:v>
                </c:pt>
              </c:numCache>
            </c:numRef>
          </c:val>
          <c:smooth val="0"/>
          <c:extLst>
            <c:ext xmlns:c16="http://schemas.microsoft.com/office/drawing/2014/chart" uri="{C3380CC4-5D6E-409C-BE32-E72D297353CC}">
              <c16:uniqueId val="{00000025-7881-49DB-9E6E-03D72D268B0F}"/>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A6E9-42A7-8F6C-1263FAE78E3E}"/>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A6E9-42A7-8F6C-1263FAE78E3E}"/>
              </c:ext>
            </c:extLst>
          </c:dPt>
          <c:cat>
            <c:strRef>
              <c:f>PAK!$Q$108:$R$108</c:f>
              <c:strCache>
                <c:ptCount val="2"/>
                <c:pt idx="0">
                  <c:v>International funding</c:v>
                </c:pt>
                <c:pt idx="1">
                  <c:v>Domestic funding</c:v>
                </c:pt>
              </c:strCache>
            </c:strRef>
          </c:cat>
          <c:val>
            <c:numRef>
              <c:f>PAK!$Q$109:$R$109</c:f>
              <c:numCache>
                <c:formatCode>_-* #,##0_-;\-* #,##0_-;_-* "-"??_-;_-@_-</c:formatCode>
                <c:ptCount val="2"/>
                <c:pt idx="0">
                  <c:v>10830133.24</c:v>
                </c:pt>
                <c:pt idx="1">
                  <c:v>9675411</c:v>
                </c:pt>
              </c:numCache>
            </c:numRef>
          </c:val>
          <c:extLst>
            <c:ext xmlns:c16="http://schemas.microsoft.com/office/drawing/2014/chart" uri="{C3380CC4-5D6E-409C-BE32-E72D297353CC}">
              <c16:uniqueId val="{00000004-A6E9-42A7-8F6C-1263FAE78E3E}"/>
            </c:ext>
          </c:extLst>
        </c:ser>
        <c:dLbls>
          <c:showLegendKey val="0"/>
          <c:showVal val="0"/>
          <c:showCatName val="0"/>
          <c:showSerName val="0"/>
          <c:showPercent val="0"/>
          <c:showBubbleSize val="0"/>
          <c:showLeaderLines val="1"/>
        </c:dLbls>
        <c:firstSliceAng val="36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9D1B-4BB6-A94A-62E37041D57F}"/>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2-9D1B-4BB6-A94A-62E37041D57F}"/>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4-9D1B-4BB6-A94A-62E37041D57F}"/>
              </c:ext>
            </c:extLst>
          </c:dPt>
          <c:dPt>
            <c:idx val="3"/>
            <c:bubble3D val="0"/>
            <c:extLst>
              <c:ext xmlns:c16="http://schemas.microsoft.com/office/drawing/2014/chart" uri="{C3380CC4-5D6E-409C-BE32-E72D297353CC}">
                <c16:uniqueId val="{00000005-9D1B-4BB6-A94A-62E37041D57F}"/>
              </c:ext>
            </c:extLst>
          </c:dPt>
          <c:cat>
            <c:strRef>
              <c:f>PAK!$P$113:$P$116</c:f>
              <c:strCache>
                <c:ptCount val="4"/>
                <c:pt idx="0">
                  <c:v>Key population prevention</c:v>
                </c:pt>
                <c:pt idx="1">
                  <c:v>Other prevention</c:v>
                </c:pt>
                <c:pt idx="2">
                  <c:v>Care and treatment</c:v>
                </c:pt>
                <c:pt idx="3">
                  <c:v>Other AIDS expenditure</c:v>
                </c:pt>
              </c:strCache>
            </c:strRef>
          </c:cat>
          <c:val>
            <c:numRef>
              <c:f>PAK!$Q$113:$Q$116</c:f>
              <c:numCache>
                <c:formatCode>_-* #,##0_-;\-* #,##0_-;_-* "-"??_-;_-@_-</c:formatCode>
                <c:ptCount val="4"/>
                <c:pt idx="1">
                  <c:v>2919340.47</c:v>
                </c:pt>
                <c:pt idx="2" formatCode="#,##0">
                  <c:v>13502191</c:v>
                </c:pt>
                <c:pt idx="3">
                  <c:v>4084012.7700000014</c:v>
                </c:pt>
              </c:numCache>
            </c:numRef>
          </c:val>
          <c:extLst>
            <c:ext xmlns:c16="http://schemas.microsoft.com/office/drawing/2014/chart" uri="{C3380CC4-5D6E-409C-BE32-E72D297353CC}">
              <c16:uniqueId val="{00000006-9D1B-4BB6-A94A-62E37041D57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44111241413967E-2"/>
          <c:y val="4.7109207708779445E-2"/>
          <c:w val="0.89228709443234477"/>
          <c:h val="0.68527529892096806"/>
        </c:manualLayout>
      </c:layout>
      <c:barChart>
        <c:barDir val="col"/>
        <c:grouping val="clustered"/>
        <c:varyColors val="0"/>
        <c:ser>
          <c:idx val="0"/>
          <c:order val="0"/>
          <c:tx>
            <c:strRef>
              <c:f>PAK!$B$1</c:f>
              <c:strCache>
                <c:ptCount val="1"/>
                <c:pt idx="0">
                  <c:v>Domestic funding</c:v>
                </c:pt>
              </c:strCache>
            </c:strRef>
          </c:tx>
          <c:spPr>
            <a:solidFill>
              <a:srgbClr val="33CCCC"/>
            </a:solidFill>
            <a:ln>
              <a:noFill/>
            </a:ln>
            <a:effectLst/>
          </c:spPr>
          <c:invertIfNegative val="0"/>
          <c:cat>
            <c:numRef>
              <c:f>PAK!$A$2:$A$10</c:f>
              <c:numCache>
                <c:formatCode>General</c:formatCode>
                <c:ptCount val="9"/>
                <c:pt idx="0">
                  <c:v>2007</c:v>
                </c:pt>
                <c:pt idx="1">
                  <c:v>2008</c:v>
                </c:pt>
                <c:pt idx="2">
                  <c:v>2009</c:v>
                </c:pt>
                <c:pt idx="3">
                  <c:v>2010</c:v>
                </c:pt>
                <c:pt idx="4">
                  <c:v>2011</c:v>
                </c:pt>
                <c:pt idx="5">
                  <c:v>2012</c:v>
                </c:pt>
                <c:pt idx="6">
                  <c:v>2013</c:v>
                </c:pt>
                <c:pt idx="7">
                  <c:v>2019</c:v>
                </c:pt>
                <c:pt idx="8">
                  <c:v>2022</c:v>
                </c:pt>
              </c:numCache>
            </c:numRef>
          </c:cat>
          <c:val>
            <c:numRef>
              <c:f>PAK!$B$2:$B$10</c:f>
              <c:numCache>
                <c:formatCode>#,##0</c:formatCode>
                <c:ptCount val="9"/>
                <c:pt idx="0">
                  <c:v>1832424</c:v>
                </c:pt>
                <c:pt idx="1">
                  <c:v>9718333</c:v>
                </c:pt>
                <c:pt idx="2">
                  <c:v>5802606</c:v>
                </c:pt>
                <c:pt idx="3">
                  <c:v>4787641</c:v>
                </c:pt>
                <c:pt idx="4">
                  <c:v>3027839</c:v>
                </c:pt>
                <c:pt idx="5">
                  <c:v>3457681</c:v>
                </c:pt>
                <c:pt idx="6">
                  <c:v>3631968</c:v>
                </c:pt>
                <c:pt idx="7">
                  <c:v>7130007</c:v>
                </c:pt>
                <c:pt idx="8">
                  <c:v>9675411</c:v>
                </c:pt>
              </c:numCache>
            </c:numRef>
          </c:val>
          <c:extLst>
            <c:ext xmlns:c16="http://schemas.microsoft.com/office/drawing/2014/chart" uri="{C3380CC4-5D6E-409C-BE32-E72D297353CC}">
              <c16:uniqueId val="{00000000-6393-4E06-9E46-A950D4C11ABE}"/>
            </c:ext>
          </c:extLst>
        </c:ser>
        <c:ser>
          <c:idx val="1"/>
          <c:order val="1"/>
          <c:tx>
            <c:strRef>
              <c:f>PAK!$C$1</c:f>
              <c:strCache>
                <c:ptCount val="1"/>
                <c:pt idx="0">
                  <c:v>International funding</c:v>
                </c:pt>
              </c:strCache>
            </c:strRef>
          </c:tx>
          <c:spPr>
            <a:solidFill>
              <a:srgbClr val="FF5050"/>
            </a:solidFill>
            <a:ln>
              <a:noFill/>
            </a:ln>
            <a:effectLst/>
          </c:spPr>
          <c:invertIfNegative val="0"/>
          <c:cat>
            <c:numRef>
              <c:f>PAK!$A$2:$A$10</c:f>
              <c:numCache>
                <c:formatCode>General</c:formatCode>
                <c:ptCount val="9"/>
                <c:pt idx="0">
                  <c:v>2007</c:v>
                </c:pt>
                <c:pt idx="1">
                  <c:v>2008</c:v>
                </c:pt>
                <c:pt idx="2">
                  <c:v>2009</c:v>
                </c:pt>
                <c:pt idx="3">
                  <c:v>2010</c:v>
                </c:pt>
                <c:pt idx="4">
                  <c:v>2011</c:v>
                </c:pt>
                <c:pt idx="5">
                  <c:v>2012</c:v>
                </c:pt>
                <c:pt idx="6">
                  <c:v>2013</c:v>
                </c:pt>
                <c:pt idx="7">
                  <c:v>2019</c:v>
                </c:pt>
                <c:pt idx="8">
                  <c:v>2022</c:v>
                </c:pt>
              </c:numCache>
            </c:numRef>
          </c:cat>
          <c:val>
            <c:numRef>
              <c:f>PAK!$C$2:$C$10</c:f>
              <c:numCache>
                <c:formatCode>#,##0</c:formatCode>
                <c:ptCount val="9"/>
                <c:pt idx="0">
                  <c:v>3244217.75</c:v>
                </c:pt>
                <c:pt idx="1">
                  <c:v>4476514</c:v>
                </c:pt>
                <c:pt idx="2">
                  <c:v>8261902.1799999997</c:v>
                </c:pt>
                <c:pt idx="3">
                  <c:v>8163973.96</c:v>
                </c:pt>
                <c:pt idx="4">
                  <c:v>2181907.9</c:v>
                </c:pt>
                <c:pt idx="5">
                  <c:v>6992470.3600000003</c:v>
                </c:pt>
                <c:pt idx="6">
                  <c:v>6361662.0199999996</c:v>
                </c:pt>
                <c:pt idx="7">
                  <c:v>1298823.23</c:v>
                </c:pt>
                <c:pt idx="8">
                  <c:v>10830133.199999999</c:v>
                </c:pt>
              </c:numCache>
            </c:numRef>
          </c:val>
          <c:extLst>
            <c:ext xmlns:c16="http://schemas.microsoft.com/office/drawing/2014/chart" uri="{C3380CC4-5D6E-409C-BE32-E72D297353CC}">
              <c16:uniqueId val="{00000001-6393-4E06-9E46-A950D4C11ABE}"/>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PAK!$D$1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cat>
            <c:numRef>
              <c:f>PAK!$A$2:$A$10</c:f>
              <c:numCache>
                <c:formatCode>General</c:formatCode>
                <c:ptCount val="9"/>
                <c:pt idx="0">
                  <c:v>2007</c:v>
                </c:pt>
                <c:pt idx="1">
                  <c:v>2008</c:v>
                </c:pt>
                <c:pt idx="2">
                  <c:v>2009</c:v>
                </c:pt>
                <c:pt idx="3">
                  <c:v>2010</c:v>
                </c:pt>
                <c:pt idx="4">
                  <c:v>2011</c:v>
                </c:pt>
                <c:pt idx="5">
                  <c:v>2012</c:v>
                </c:pt>
                <c:pt idx="6">
                  <c:v>2013</c:v>
                </c:pt>
                <c:pt idx="7">
                  <c:v>2019</c:v>
                </c:pt>
                <c:pt idx="8">
                  <c:v>2022</c:v>
                </c:pt>
              </c:numCache>
            </c:numRef>
          </c:cat>
          <c:val>
            <c:numRef>
              <c:f>PAK!$D$2:$D$10</c:f>
              <c:numCache>
                <c:formatCode>#,##0</c:formatCode>
                <c:ptCount val="9"/>
                <c:pt idx="0">
                  <c:v>5076642</c:v>
                </c:pt>
                <c:pt idx="1">
                  <c:v>14194847</c:v>
                </c:pt>
                <c:pt idx="2">
                  <c:v>14064508</c:v>
                </c:pt>
                <c:pt idx="3">
                  <c:v>12951615</c:v>
                </c:pt>
                <c:pt idx="4">
                  <c:v>5209747</c:v>
                </c:pt>
                <c:pt idx="5">
                  <c:v>10450151</c:v>
                </c:pt>
                <c:pt idx="6">
                  <c:v>9993630</c:v>
                </c:pt>
                <c:pt idx="7">
                  <c:v>8428830</c:v>
                </c:pt>
                <c:pt idx="8">
                  <c:v>20505544</c:v>
                </c:pt>
              </c:numCache>
            </c:numRef>
          </c:val>
          <c:smooth val="0"/>
          <c:extLst>
            <c:ext xmlns:c16="http://schemas.microsoft.com/office/drawing/2014/chart" uri="{C3380CC4-5D6E-409C-BE32-E72D297353CC}">
              <c16:uniqueId val="{00000002-6393-4E06-9E46-A950D4C11ABE}"/>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05811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7519371472371255"/>
          <c:h val="0.64889568325235947"/>
        </c:manualLayout>
      </c:layout>
      <c:barChart>
        <c:barDir val="col"/>
        <c:grouping val="clustered"/>
        <c:varyColors val="0"/>
        <c:ser>
          <c:idx val="0"/>
          <c:order val="0"/>
          <c:tx>
            <c:strRef>
              <c:f>'Prevention coverage'!$D$27</c:f>
              <c:strCache>
                <c:ptCount val="1"/>
                <c:pt idx="0">
                  <c:v>2021</c:v>
                </c:pt>
              </c:strCache>
            </c:strRef>
          </c:tx>
          <c:spPr>
            <a:solidFill>
              <a:srgbClr val="00CCFF"/>
            </a:solidFill>
            <a:ln>
              <a:noFill/>
            </a:ln>
          </c:spPr>
          <c:invertIfNegative val="0"/>
          <c:dPt>
            <c:idx val="0"/>
            <c:invertIfNegative val="0"/>
            <c:bubble3D val="0"/>
            <c:extLst>
              <c:ext xmlns:c16="http://schemas.microsoft.com/office/drawing/2014/chart" uri="{C3380CC4-5D6E-409C-BE32-E72D297353CC}">
                <c16:uniqueId val="{00000000-CE1F-468E-867E-178BC7DF7A46}"/>
              </c:ext>
            </c:extLst>
          </c:dPt>
          <c:dPt>
            <c:idx val="1"/>
            <c:invertIfNegative val="0"/>
            <c:bubble3D val="0"/>
            <c:extLst>
              <c:ext xmlns:c16="http://schemas.microsoft.com/office/drawing/2014/chart" uri="{C3380CC4-5D6E-409C-BE32-E72D297353CC}">
                <c16:uniqueId val="{00000001-CE1F-468E-867E-178BC7DF7A46}"/>
              </c:ext>
            </c:extLst>
          </c:dPt>
          <c:dPt>
            <c:idx val="2"/>
            <c:invertIfNegative val="0"/>
            <c:bubble3D val="0"/>
            <c:extLst>
              <c:ext xmlns:c16="http://schemas.microsoft.com/office/drawing/2014/chart" uri="{C3380CC4-5D6E-409C-BE32-E72D297353CC}">
                <c16:uniqueId val="{00000002-CE1F-468E-867E-178BC7DF7A46}"/>
              </c:ext>
            </c:extLst>
          </c:dPt>
          <c:cat>
            <c:strRef>
              <c:f>'Prevention coverage'!$E$26:$H$26</c:f>
              <c:strCache>
                <c:ptCount val="4"/>
                <c:pt idx="0">
                  <c:v>Female sex workers</c:v>
                </c:pt>
                <c:pt idx="1">
                  <c:v>Men who have sex with men</c:v>
                </c:pt>
                <c:pt idx="2">
                  <c:v>Transgender </c:v>
                </c:pt>
                <c:pt idx="3">
                  <c:v>People who inject drugs</c:v>
                </c:pt>
              </c:strCache>
            </c:strRef>
          </c:cat>
          <c:val>
            <c:numRef>
              <c:f>'Prevention coverage'!$E$27:$H$27</c:f>
              <c:numCache>
                <c:formatCode>0</c:formatCode>
                <c:ptCount val="4"/>
                <c:pt idx="0">
                  <c:v>38.799999999999997</c:v>
                </c:pt>
                <c:pt idx="1">
                  <c:v>44.6</c:v>
                </c:pt>
                <c:pt idx="2">
                  <c:v>18.899999999999999</c:v>
                </c:pt>
              </c:numCache>
            </c:numRef>
          </c:val>
          <c:extLst>
            <c:ext xmlns:c16="http://schemas.microsoft.com/office/drawing/2014/chart" uri="{C3380CC4-5D6E-409C-BE32-E72D297353CC}">
              <c16:uniqueId val="{00000003-CE1F-468E-867E-178BC7DF7A46}"/>
            </c:ext>
          </c:extLst>
        </c:ser>
        <c:ser>
          <c:idx val="1"/>
          <c:order val="1"/>
          <c:tx>
            <c:strRef>
              <c:f>'Prevention coverage'!$D$28</c:f>
              <c:strCache>
                <c:ptCount val="1"/>
                <c:pt idx="0">
                  <c:v>2022</c:v>
                </c:pt>
              </c:strCache>
            </c:strRef>
          </c:tx>
          <c:spPr>
            <a:solidFill>
              <a:srgbClr val="0099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coverage'!$E$26:$H$26</c:f>
              <c:strCache>
                <c:ptCount val="4"/>
                <c:pt idx="0">
                  <c:v>Female sex workers</c:v>
                </c:pt>
                <c:pt idx="1">
                  <c:v>Men who have sex with men</c:v>
                </c:pt>
                <c:pt idx="2">
                  <c:v>Transgender </c:v>
                </c:pt>
                <c:pt idx="3">
                  <c:v>People who inject drugs</c:v>
                </c:pt>
              </c:strCache>
            </c:strRef>
          </c:cat>
          <c:val>
            <c:numRef>
              <c:f>'Prevention coverage'!$E$28:$H$28</c:f>
              <c:numCache>
                <c:formatCode>0</c:formatCode>
                <c:ptCount val="4"/>
                <c:pt idx="0">
                  <c:v>42.4</c:v>
                </c:pt>
                <c:pt idx="1">
                  <c:v>49.4</c:v>
                </c:pt>
                <c:pt idx="2">
                  <c:v>19.100000000000001</c:v>
                </c:pt>
                <c:pt idx="3">
                  <c:v>37.4</c:v>
                </c:pt>
              </c:numCache>
            </c:numRef>
          </c:val>
          <c:extLst>
            <c:ext xmlns:c16="http://schemas.microsoft.com/office/drawing/2014/chart" uri="{C3380CC4-5D6E-409C-BE32-E72D297353CC}">
              <c16:uniqueId val="{00000004-CE1F-468E-867E-178BC7DF7A46}"/>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1316397430354"/>
          <c:y val="7.000859608706117E-2"/>
          <c:w val="0.84486485778296017"/>
          <c:h val="0.79111701153634861"/>
        </c:manualLayout>
      </c:layout>
      <c:barChart>
        <c:barDir val="col"/>
        <c:grouping val="clustered"/>
        <c:varyColors val="0"/>
        <c:ser>
          <c:idx val="0"/>
          <c:order val="0"/>
          <c:spPr>
            <a:solidFill>
              <a:srgbClr val="FF99FF"/>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People who inject drugs</c:v>
                </c:pt>
                <c:pt idx="1">
                  <c:v>Transgender</c:v>
                </c:pt>
                <c:pt idx="2">
                  <c:v>Female sex workers</c:v>
                </c:pt>
                <c:pt idx="3">
                  <c:v>Men who have sex with men</c:v>
                </c:pt>
              </c:strCache>
            </c:strRef>
          </c:cat>
          <c:val>
            <c:numRef>
              <c:f>'HIV testing KP'!$D$3:$D$6</c:f>
              <c:numCache>
                <c:formatCode>General</c:formatCode>
                <c:ptCount val="4"/>
                <c:pt idx="2">
                  <c:v>48</c:v>
                </c:pt>
              </c:numCache>
            </c:numRef>
          </c:val>
          <c:extLst>
            <c:ext xmlns:c16="http://schemas.microsoft.com/office/drawing/2014/chart" uri="{C3380CC4-5D6E-409C-BE32-E72D297353CC}">
              <c16:uniqueId val="{00000000-6898-4D59-BE5A-2CF936E66F43}"/>
            </c:ext>
          </c:extLst>
        </c:ser>
        <c:ser>
          <c:idx val="1"/>
          <c:order val="1"/>
          <c:spPr>
            <a:solidFill>
              <a:srgbClr val="F15B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People who inject drugs</c:v>
                </c:pt>
                <c:pt idx="1">
                  <c:v>Transgender</c:v>
                </c:pt>
                <c:pt idx="2">
                  <c:v>Female sex workers</c:v>
                </c:pt>
                <c:pt idx="3">
                  <c:v>Men who have sex with men</c:v>
                </c:pt>
              </c:strCache>
            </c:strRef>
          </c:cat>
          <c:val>
            <c:numRef>
              <c:f>'HIV testing KP'!$E$3:$E$6</c:f>
              <c:numCache>
                <c:formatCode>General</c:formatCode>
                <c:ptCount val="4"/>
                <c:pt idx="3">
                  <c:v>53</c:v>
                </c:pt>
              </c:numCache>
            </c:numRef>
          </c:val>
          <c:extLst>
            <c:ext xmlns:c16="http://schemas.microsoft.com/office/drawing/2014/chart" uri="{C3380CC4-5D6E-409C-BE32-E72D297353CC}">
              <c16:uniqueId val="{00000001-6898-4D59-BE5A-2CF936E66F43}"/>
            </c:ext>
          </c:extLst>
        </c:ser>
        <c:ser>
          <c:idx val="2"/>
          <c:order val="2"/>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People who inject drugs</c:v>
                </c:pt>
                <c:pt idx="1">
                  <c:v>Transgender</c:v>
                </c:pt>
                <c:pt idx="2">
                  <c:v>Female sex workers</c:v>
                </c:pt>
                <c:pt idx="3">
                  <c:v>Men who have sex with men</c:v>
                </c:pt>
              </c:strCache>
            </c:strRef>
          </c:cat>
          <c:val>
            <c:numRef>
              <c:f>'HIV testing KP'!$B$3:$B$6</c:f>
              <c:numCache>
                <c:formatCode>General</c:formatCode>
                <c:ptCount val="4"/>
                <c:pt idx="0">
                  <c:v>39.299999999999997</c:v>
                </c:pt>
              </c:numCache>
            </c:numRef>
          </c:val>
          <c:extLst>
            <c:ext xmlns:c16="http://schemas.microsoft.com/office/drawing/2014/chart" uri="{C3380CC4-5D6E-409C-BE32-E72D297353CC}">
              <c16:uniqueId val="{00000002-6898-4D59-BE5A-2CF936E66F43}"/>
            </c:ext>
          </c:extLst>
        </c:ser>
        <c:ser>
          <c:idx val="3"/>
          <c:order val="3"/>
          <c:spPr>
            <a:solidFill>
              <a:srgbClr val="FFC00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People who inject drugs</c:v>
                </c:pt>
                <c:pt idx="1">
                  <c:v>Transgender</c:v>
                </c:pt>
                <c:pt idx="2">
                  <c:v>Female sex workers</c:v>
                </c:pt>
                <c:pt idx="3">
                  <c:v>Men who have sex with men</c:v>
                </c:pt>
              </c:strCache>
            </c:strRef>
          </c:cat>
          <c:val>
            <c:numRef>
              <c:f>'HIV testing KP'!$C$3:$C$6</c:f>
              <c:numCache>
                <c:formatCode>General</c:formatCode>
                <c:ptCount val="4"/>
                <c:pt idx="1">
                  <c:v>17</c:v>
                </c:pt>
              </c:numCache>
            </c:numRef>
          </c:val>
          <c:extLst>
            <c:ext xmlns:c16="http://schemas.microsoft.com/office/drawing/2014/chart" uri="{C3380CC4-5D6E-409C-BE32-E72D297353CC}">
              <c16:uniqueId val="{00000003-6898-4D59-BE5A-2CF936E66F43}"/>
            </c:ext>
          </c:extLst>
        </c:ser>
        <c:dLbls>
          <c:dLblPos val="ctr"/>
          <c:showLegendKey val="0"/>
          <c:showVal val="1"/>
          <c:showCatName val="0"/>
          <c:showSerName val="0"/>
          <c:showPercent val="0"/>
          <c:showBubbleSize val="0"/>
        </c:dLbls>
        <c:gapWidth val="150"/>
        <c:overlap val="100"/>
        <c:axId val="140450816"/>
        <c:axId val="140542720"/>
      </c:barChart>
      <c:scatterChart>
        <c:scatterStyle val="lineMarker"/>
        <c:varyColors val="0"/>
        <c:ser>
          <c:idx val="4"/>
          <c:order val="4"/>
          <c:tx>
            <c:strRef>
              <c:f>'HIV testing KP'!$O$1</c:f>
              <c:strCache>
                <c:ptCount val="1"/>
                <c:pt idx="0">
                  <c:v>t</c:v>
                </c:pt>
              </c:strCache>
            </c:strRef>
          </c:tx>
          <c:spPr>
            <a:ln w="15875">
              <a:solidFill>
                <a:sysClr val="window" lastClr="FFFFFF">
                  <a:lumMod val="50000"/>
                </a:sysClr>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95</c:v>
                </c:pt>
                <c:pt idx="1">
                  <c:v>95</c:v>
                </c:pt>
              </c:numCache>
            </c:numRef>
          </c:yVal>
          <c:smooth val="0"/>
          <c:extLst>
            <c:ext xmlns:c16="http://schemas.microsoft.com/office/drawing/2014/chart" uri="{C3380CC4-5D6E-409C-BE32-E72D297353CC}">
              <c16:uniqueId val="{00000004-6898-4D59-BE5A-2CF936E66F43}"/>
            </c:ext>
          </c:extLst>
        </c:ser>
        <c:dLbls>
          <c:showLegendKey val="0"/>
          <c:showVal val="0"/>
          <c:showCatName val="0"/>
          <c:showSerName val="0"/>
          <c:showPercent val="0"/>
          <c:showBubbleSize val="0"/>
        </c:dLbls>
        <c:axId val="140571008"/>
        <c:axId val="140544640"/>
      </c:scatterChart>
      <c:catAx>
        <c:axId val="140450816"/>
        <c:scaling>
          <c:orientation val="minMax"/>
        </c:scaling>
        <c:delete val="0"/>
        <c:axPos val="b"/>
        <c:numFmt formatCode="General" sourceLinked="1"/>
        <c:majorTickMark val="out"/>
        <c:minorTickMark val="none"/>
        <c:tickLblPos val="nextTo"/>
        <c:crossAx val="140542720"/>
        <c:crosses val="autoZero"/>
        <c:auto val="1"/>
        <c:lblAlgn val="ctr"/>
        <c:lblOffset val="100"/>
        <c:noMultiLvlLbl val="0"/>
      </c:catAx>
      <c:valAx>
        <c:axId val="140542720"/>
        <c:scaling>
          <c:orientation val="minMax"/>
          <c:max val="100"/>
          <c:min val="0"/>
        </c:scaling>
        <c:delete val="0"/>
        <c:axPos val="l"/>
        <c:title>
          <c:tx>
            <c:rich>
              <a:bodyPr rot="0" vert="horz"/>
              <a:lstStyle/>
              <a:p>
                <a:pPr>
                  <a:defRPr/>
                </a:pPr>
                <a:r>
                  <a:rPr lang="en-GB"/>
                  <a:t>%</a:t>
                </a:r>
              </a:p>
            </c:rich>
          </c:tx>
          <c:layout>
            <c:manualLayout>
              <c:xMode val="edge"/>
              <c:yMode val="edge"/>
              <c:x val="2.1545242450754259E-2"/>
              <c:y val="2.6584264176280292E-2"/>
            </c:manualLayout>
          </c:layout>
          <c:overlay val="0"/>
        </c:title>
        <c:numFmt formatCode="General" sourceLinked="1"/>
        <c:majorTickMark val="out"/>
        <c:minorTickMark val="none"/>
        <c:tickLblPos val="nextTo"/>
        <c:crossAx val="140450816"/>
        <c:crosses val="autoZero"/>
        <c:crossBetween val="between"/>
        <c:majorUnit val="20"/>
      </c:valAx>
      <c:valAx>
        <c:axId val="140544640"/>
        <c:scaling>
          <c:orientation val="minMax"/>
          <c:max val="100"/>
          <c:min val="0"/>
        </c:scaling>
        <c:delete val="1"/>
        <c:axPos val="r"/>
        <c:numFmt formatCode="General" sourceLinked="1"/>
        <c:majorTickMark val="out"/>
        <c:minorTickMark val="none"/>
        <c:tickLblPos val="nextTo"/>
        <c:crossAx val="140571008"/>
        <c:crosses val="max"/>
        <c:crossBetween val="midCat"/>
      </c:valAx>
      <c:valAx>
        <c:axId val="140571008"/>
        <c:scaling>
          <c:orientation val="minMax"/>
          <c:max val="1"/>
          <c:min val="0"/>
        </c:scaling>
        <c:delete val="1"/>
        <c:axPos val="t"/>
        <c:numFmt formatCode="General" sourceLinked="1"/>
        <c:majorTickMark val="out"/>
        <c:minorTickMark val="none"/>
        <c:tickLblPos val="nextTo"/>
        <c:crossAx val="140544640"/>
        <c:crosses val="max"/>
        <c:crossBetween val="midCat"/>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283293552459553"/>
          <c:h val="0.78859880796150472"/>
        </c:manualLayout>
      </c:layout>
      <c:barChart>
        <c:barDir val="col"/>
        <c:grouping val="clustered"/>
        <c:varyColors val="0"/>
        <c:ser>
          <c:idx val="0"/>
          <c:order val="0"/>
          <c:spPr>
            <a:solidFill>
              <a:srgbClr val="00A99A"/>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82-4494-A4AE-7CFB1D539455}"/>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2-4494-A4AE-7CFB1D5394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PAK!$B$5:$P$5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PAK!$B$6:$P$6</c:f>
              <c:numCache>
                <c:formatCode>0</c:formatCode>
                <c:ptCount val="15"/>
                <c:pt idx="0">
                  <c:v>22.2</c:v>
                </c:pt>
                <c:pt idx="1">
                  <c:v>0</c:v>
                </c:pt>
                <c:pt idx="2">
                  <c:v>0</c:v>
                </c:pt>
                <c:pt idx="3">
                  <c:v>42.4</c:v>
                </c:pt>
                <c:pt idx="4">
                  <c:v>97.67</c:v>
                </c:pt>
                <c:pt idx="5">
                  <c:v>131.1</c:v>
                </c:pt>
                <c:pt idx="6">
                  <c:v>194</c:v>
                </c:pt>
                <c:pt idx="7">
                  <c:v>194.02</c:v>
                </c:pt>
                <c:pt idx="8">
                  <c:v>50.985999999999997</c:v>
                </c:pt>
                <c:pt idx="9">
                  <c:v>241.92400000000001</c:v>
                </c:pt>
                <c:pt idx="10">
                  <c:v>46</c:v>
                </c:pt>
                <c:pt idx="11">
                  <c:v>0.22600000000000001</c:v>
                </c:pt>
                <c:pt idx="12">
                  <c:v>229</c:v>
                </c:pt>
                <c:pt idx="13">
                  <c:v>73</c:v>
                </c:pt>
                <c:pt idx="14">
                  <c:v>73</c:v>
                </c:pt>
              </c:numCache>
            </c:numRef>
          </c:val>
          <c:extLst>
            <c:ext xmlns:c16="http://schemas.microsoft.com/office/drawing/2014/chart" uri="{C3380CC4-5D6E-409C-BE32-E72D297353CC}">
              <c16:uniqueId val="{00000000-ABA9-4BF4-B76C-4F8FD228C0A6}"/>
            </c:ext>
          </c:extLst>
        </c:ser>
        <c:dLbls>
          <c:showLegendKey val="0"/>
          <c:showVal val="0"/>
          <c:showCatName val="0"/>
          <c:showSerName val="0"/>
          <c:showPercent val="0"/>
          <c:showBubbleSize val="0"/>
        </c:dLbls>
        <c:gapWidth val="90"/>
        <c:axId val="183949952"/>
        <c:axId val="183955840"/>
      </c:barChart>
      <c:scatterChart>
        <c:scatterStyle val="lineMarker"/>
        <c:varyColors val="0"/>
        <c:ser>
          <c:idx val="1"/>
          <c:order val="1"/>
          <c:tx>
            <c:strRef>
              <c:f>PAK!$R$1</c:f>
              <c:strCache>
                <c:ptCount val="1"/>
                <c:pt idx="0">
                  <c:v>t1</c:v>
                </c:pt>
              </c:strCache>
            </c:strRef>
          </c:tx>
          <c:spPr>
            <a:ln w="25400">
              <a:solidFill>
                <a:srgbClr val="F78E1E"/>
              </a:solidFill>
              <a:prstDash val="dash"/>
            </a:ln>
          </c:spPr>
          <c:marker>
            <c:symbol val="none"/>
          </c:marker>
          <c:xVal>
            <c:numRef>
              <c:f>PAK!$Q$2:$Q$3</c:f>
              <c:numCache>
                <c:formatCode>General</c:formatCode>
                <c:ptCount val="2"/>
                <c:pt idx="0">
                  <c:v>0</c:v>
                </c:pt>
                <c:pt idx="1">
                  <c:v>1</c:v>
                </c:pt>
              </c:numCache>
            </c:numRef>
          </c:xVal>
          <c:yVal>
            <c:numRef>
              <c:f>PAK!$R$2:$R$3</c:f>
              <c:numCache>
                <c:formatCode>General</c:formatCode>
                <c:ptCount val="2"/>
                <c:pt idx="0">
                  <c:v>100</c:v>
                </c:pt>
                <c:pt idx="1">
                  <c:v>100</c:v>
                </c:pt>
              </c:numCache>
            </c:numRef>
          </c:yVal>
          <c:smooth val="0"/>
          <c:extLst>
            <c:ext xmlns:c16="http://schemas.microsoft.com/office/drawing/2014/chart" uri="{C3380CC4-5D6E-409C-BE32-E72D297353CC}">
              <c16:uniqueId val="{00000001-ABA9-4BF4-B76C-4F8FD228C0A6}"/>
            </c:ext>
          </c:extLst>
        </c:ser>
        <c:ser>
          <c:idx val="2"/>
          <c:order val="2"/>
          <c:tx>
            <c:strRef>
              <c:f>PAK!$S$1</c:f>
              <c:strCache>
                <c:ptCount val="1"/>
                <c:pt idx="0">
                  <c:v>t2</c:v>
                </c:pt>
              </c:strCache>
            </c:strRef>
          </c:tx>
          <c:spPr>
            <a:ln w="25400">
              <a:solidFill>
                <a:srgbClr val="00A99A"/>
              </a:solidFill>
              <a:prstDash val="dash"/>
            </a:ln>
          </c:spPr>
          <c:marker>
            <c:symbol val="none"/>
          </c:marker>
          <c:xVal>
            <c:numRef>
              <c:f>PAK!$Q$2:$Q$3</c:f>
              <c:numCache>
                <c:formatCode>General</c:formatCode>
                <c:ptCount val="2"/>
                <c:pt idx="0">
                  <c:v>0</c:v>
                </c:pt>
                <c:pt idx="1">
                  <c:v>1</c:v>
                </c:pt>
              </c:numCache>
            </c:numRef>
          </c:xVal>
          <c:yVal>
            <c:numRef>
              <c:f>PAK!$S$2:$S$3</c:f>
              <c:numCache>
                <c:formatCode>General</c:formatCode>
                <c:ptCount val="2"/>
                <c:pt idx="0">
                  <c:v>200</c:v>
                </c:pt>
                <c:pt idx="1">
                  <c:v>200</c:v>
                </c:pt>
              </c:numCache>
            </c:numRef>
          </c:yVal>
          <c:smooth val="0"/>
          <c:extLst>
            <c:ext xmlns:c16="http://schemas.microsoft.com/office/drawing/2014/chart" uri="{C3380CC4-5D6E-409C-BE32-E72D297353CC}">
              <c16:uniqueId val="{00000002-ABA9-4BF4-B76C-4F8FD228C0A6}"/>
            </c:ext>
          </c:extLst>
        </c:ser>
        <c:dLbls>
          <c:showLegendKey val="0"/>
          <c:showVal val="0"/>
          <c:showCatName val="0"/>
          <c:showSerName val="0"/>
          <c:showPercent val="0"/>
          <c:showBubbleSize val="0"/>
        </c:dLbls>
        <c:axId val="183967744"/>
        <c:axId val="183957760"/>
      </c:scatterChart>
      <c:catAx>
        <c:axId val="183949952"/>
        <c:scaling>
          <c:orientation val="minMax"/>
        </c:scaling>
        <c:delete val="0"/>
        <c:axPos val="b"/>
        <c:numFmt formatCode="General" sourceLinked="0"/>
        <c:majorTickMark val="out"/>
        <c:minorTickMark val="none"/>
        <c:tickLblPos val="nextTo"/>
        <c:txPr>
          <a:bodyPr rot="-2700000"/>
          <a:lstStyle/>
          <a:p>
            <a:pPr>
              <a:defRPr/>
            </a:pPr>
            <a:endParaRPr lang="en-US"/>
          </a:p>
        </c:txPr>
        <c:crossAx val="183955840"/>
        <c:crosses val="autoZero"/>
        <c:auto val="1"/>
        <c:lblAlgn val="ctr"/>
        <c:lblOffset val="100"/>
        <c:noMultiLvlLbl val="0"/>
      </c:catAx>
      <c:valAx>
        <c:axId val="18395584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3949952"/>
        <c:crosses val="autoZero"/>
        <c:crossBetween val="between"/>
        <c:majorUnit val="100"/>
      </c:valAx>
      <c:valAx>
        <c:axId val="183957760"/>
        <c:scaling>
          <c:orientation val="minMax"/>
          <c:max val="400"/>
          <c:min val="0"/>
        </c:scaling>
        <c:delete val="1"/>
        <c:axPos val="r"/>
        <c:numFmt formatCode="General" sourceLinked="1"/>
        <c:majorTickMark val="out"/>
        <c:minorTickMark val="none"/>
        <c:tickLblPos val="nextTo"/>
        <c:crossAx val="183967744"/>
        <c:crosses val="max"/>
        <c:crossBetween val="midCat"/>
        <c:majorUnit val="100"/>
      </c:valAx>
      <c:valAx>
        <c:axId val="183967744"/>
        <c:scaling>
          <c:orientation val="minMax"/>
          <c:max val="1"/>
          <c:min val="0"/>
        </c:scaling>
        <c:delete val="1"/>
        <c:axPos val="t"/>
        <c:numFmt formatCode="General" sourceLinked="1"/>
        <c:majorTickMark val="out"/>
        <c:minorTickMark val="none"/>
        <c:tickLblPos val="nextTo"/>
        <c:crossAx val="183957760"/>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4482939632545"/>
          <c:y val="8.5898561446773533E-2"/>
          <c:w val="0.79968640419947512"/>
          <c:h val="0.58372237598989674"/>
        </c:manualLayout>
      </c:layout>
      <c:barChart>
        <c:barDir val="col"/>
        <c:grouping val="clustered"/>
        <c:varyColors val="0"/>
        <c:ser>
          <c:idx val="1"/>
          <c:order val="1"/>
          <c:tx>
            <c:strRef>
              <c:f>PAK!$E$2</c:f>
              <c:strCache>
                <c:ptCount val="1"/>
                <c:pt idx="0">
                  <c:v>Number of health facilities that offer ART</c:v>
                </c:pt>
              </c:strCache>
            </c:strRef>
          </c:tx>
          <c:spPr>
            <a:solidFill>
              <a:srgbClr val="00CCFF"/>
            </a:solidFill>
            <a:ln>
              <a:noFill/>
            </a:ln>
          </c:spPr>
          <c:invertIfNegative val="0"/>
          <c:cat>
            <c:numRef>
              <c:f>PAK!$C$8:$C$25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PAK!$E$8:$E$25</c:f>
              <c:numCache>
                <c:formatCode>General</c:formatCode>
                <c:ptCount val="18"/>
                <c:pt idx="3" formatCode="#,##0">
                  <c:v>12</c:v>
                </c:pt>
                <c:pt idx="5" formatCode="#,##0">
                  <c:v>15</c:v>
                </c:pt>
                <c:pt idx="6" formatCode="#,##0">
                  <c:v>17</c:v>
                </c:pt>
                <c:pt idx="7" formatCode="#,##0">
                  <c:v>17</c:v>
                </c:pt>
                <c:pt idx="8" formatCode="#,##0">
                  <c:v>16</c:v>
                </c:pt>
                <c:pt idx="9" formatCode="#,##0">
                  <c:v>18</c:v>
                </c:pt>
                <c:pt idx="14" formatCode="#,##0">
                  <c:v>45</c:v>
                </c:pt>
                <c:pt idx="15" formatCode="#,##0">
                  <c:v>49</c:v>
                </c:pt>
                <c:pt idx="16" formatCode="#,##0">
                  <c:v>51</c:v>
                </c:pt>
                <c:pt idx="17" formatCode="#,##0">
                  <c:v>70</c:v>
                </c:pt>
              </c:numCache>
            </c:numRef>
          </c:val>
          <c:extLst>
            <c:ext xmlns:c16="http://schemas.microsoft.com/office/drawing/2014/chart" uri="{C3380CC4-5D6E-409C-BE32-E72D297353CC}">
              <c16:uniqueId val="{00000005-117F-4E66-9347-8CAAAF6510F8}"/>
            </c:ext>
          </c:extLst>
        </c:ser>
        <c:dLbls>
          <c:showLegendKey val="0"/>
          <c:showVal val="0"/>
          <c:showCatName val="0"/>
          <c:showSerName val="0"/>
          <c:showPercent val="0"/>
          <c:showBubbleSize val="0"/>
        </c:dLbls>
        <c:gapWidth val="60"/>
        <c:axId val="694726016"/>
        <c:axId val="694723328"/>
      </c:barChart>
      <c:lineChart>
        <c:grouping val="standard"/>
        <c:varyColors val="0"/>
        <c:ser>
          <c:idx val="0"/>
          <c:order val="0"/>
          <c:tx>
            <c:strRef>
              <c:f>PAK!$D$2</c:f>
              <c:strCache>
                <c:ptCount val="1"/>
                <c:pt idx="0">
                  <c:v>Number of people on ART</c:v>
                </c:pt>
              </c:strCache>
            </c:strRef>
          </c:tx>
          <c:spPr>
            <a:ln w="38100">
              <a:solidFill>
                <a:srgbClr val="FF9966"/>
              </a:solidFill>
            </a:ln>
          </c:spPr>
          <c:marker>
            <c:symbol val="none"/>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DC-42B0-A629-87D4897FAD51}"/>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PAK!$C$8:$C$25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PAK!$D$8:$D$25</c:f>
              <c:numCache>
                <c:formatCode>_-* #,##0_-;\-* #,##0_-;_-* "-"??_-;_-@_-</c:formatCode>
                <c:ptCount val="18"/>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pt idx="15">
                  <c:v>24362</c:v>
                </c:pt>
                <c:pt idx="16">
                  <c:v>26626</c:v>
                </c:pt>
                <c:pt idx="17">
                  <c:v>34386</c:v>
                </c:pt>
              </c:numCache>
            </c:numRef>
          </c:val>
          <c:smooth val="0"/>
          <c:extLst>
            <c:ext xmlns:c16="http://schemas.microsoft.com/office/drawing/2014/chart" uri="{C3380CC4-5D6E-409C-BE32-E72D297353CC}">
              <c16:uniqueId val="{00000007-117F-4E66-9347-8CAAAF6510F8}"/>
            </c:ext>
          </c:extLst>
        </c:ser>
        <c:dLbls>
          <c:showLegendKey val="0"/>
          <c:showVal val="0"/>
          <c:showCatName val="0"/>
          <c:showSerName val="0"/>
          <c:showPercent val="0"/>
          <c:showBubbleSize val="0"/>
        </c:dLbls>
        <c:marker val="1"/>
        <c:smooth val="0"/>
        <c:axId val="694591872"/>
        <c:axId val="694594176"/>
      </c:lineChart>
      <c:catAx>
        <c:axId val="694591872"/>
        <c:scaling>
          <c:orientation val="minMax"/>
        </c:scaling>
        <c:delete val="0"/>
        <c:axPos val="b"/>
        <c:numFmt formatCode="General" sourceLinked="1"/>
        <c:majorTickMark val="out"/>
        <c:minorTickMark val="none"/>
        <c:tickLblPos val="nextTo"/>
        <c:txPr>
          <a:bodyPr rot="-2700000"/>
          <a:lstStyle/>
          <a:p>
            <a:pPr>
              <a:defRPr/>
            </a:pPr>
            <a:endParaRPr lang="en-US"/>
          </a:p>
        </c:txPr>
        <c:crossAx val="694594176"/>
        <c:crosses val="autoZero"/>
        <c:auto val="1"/>
        <c:lblAlgn val="ctr"/>
        <c:lblOffset val="100"/>
        <c:noMultiLvlLbl val="0"/>
      </c:catAx>
      <c:valAx>
        <c:axId val="694594176"/>
        <c:scaling>
          <c:orientation val="minMax"/>
          <c:max val="4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 peopleon ART</a:t>
                </a:r>
              </a:p>
            </c:rich>
          </c:tx>
          <c:overlay val="0"/>
        </c:title>
        <c:numFmt formatCode="#,##0" sourceLinked="0"/>
        <c:majorTickMark val="out"/>
        <c:minorTickMark val="none"/>
        <c:tickLblPos val="nextTo"/>
        <c:crossAx val="694591872"/>
        <c:crosses val="autoZero"/>
        <c:crossBetween val="between"/>
        <c:majorUnit val="10000"/>
      </c:valAx>
      <c:valAx>
        <c:axId val="694723328"/>
        <c:scaling>
          <c:orientation val="minMax"/>
          <c:max val="100"/>
          <c:min val="0"/>
        </c:scaling>
        <c:delete val="0"/>
        <c:axPos val="r"/>
        <c:title>
          <c:tx>
            <c:rich>
              <a:bodyPr rot="-5400000" vert="horz"/>
              <a:lstStyle/>
              <a:p>
                <a:pPr>
                  <a:defRPr/>
                </a:pPr>
                <a:r>
                  <a:rPr lang="en-US"/>
                  <a:t># ART sites</a:t>
                </a:r>
              </a:p>
            </c:rich>
          </c:tx>
          <c:overlay val="0"/>
        </c:title>
        <c:numFmt formatCode="#,##0" sourceLinked="1"/>
        <c:majorTickMark val="out"/>
        <c:minorTickMark val="none"/>
        <c:tickLblPos val="nextTo"/>
        <c:crossAx val="694726016"/>
        <c:crosses val="max"/>
        <c:crossBetween val="between"/>
        <c:majorUnit val="20"/>
      </c:valAx>
      <c:catAx>
        <c:axId val="694726016"/>
        <c:scaling>
          <c:orientation val="minMax"/>
        </c:scaling>
        <c:delete val="1"/>
        <c:axPos val="b"/>
        <c:numFmt formatCode="General" sourceLinked="1"/>
        <c:majorTickMark val="out"/>
        <c:minorTickMark val="none"/>
        <c:tickLblPos val="nextTo"/>
        <c:crossAx val="694723328"/>
        <c:crosses val="autoZero"/>
        <c:auto val="1"/>
        <c:lblAlgn val="ctr"/>
        <c:lblOffset val="100"/>
        <c:noMultiLvlLbl val="0"/>
      </c:catAx>
    </c:plotArea>
    <c:legend>
      <c:legendPos val="b"/>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PAK!$E$1</c:f>
              <c:strCache>
                <c:ptCount val="1"/>
                <c:pt idx="0">
                  <c:v>% PLHIV on ART</c:v>
                </c:pt>
              </c:strCache>
            </c:strRef>
          </c:tx>
          <c:spPr>
            <a:solidFill>
              <a:srgbClr val="F26B73"/>
            </a:solidFill>
            <a:ln>
              <a:noFill/>
            </a:ln>
          </c:spPr>
          <c:invertIfNegative val="0"/>
          <c:dLbls>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7E-4C7F-B9E3-DF8405A4038F}"/>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PAK!$C$7:$C$24</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PAK!$E$7:$E$24</c:f>
              <c:numCache>
                <c:formatCode>_-* #,##0_-;\-* #,##0_-;_-* "-"??_-;_-@_-</c:formatCode>
                <c:ptCount val="18"/>
                <c:pt idx="0">
                  <c:v>1</c:v>
                </c:pt>
                <c:pt idx="1">
                  <c:v>1</c:v>
                </c:pt>
                <c:pt idx="2">
                  <c:v>1</c:v>
                </c:pt>
                <c:pt idx="3">
                  <c:v>2</c:v>
                </c:pt>
                <c:pt idx="4">
                  <c:v>2</c:v>
                </c:pt>
                <c:pt idx="5">
                  <c:v>3</c:v>
                </c:pt>
                <c:pt idx="6">
                  <c:v>2</c:v>
                </c:pt>
                <c:pt idx="7">
                  <c:v>3</c:v>
                </c:pt>
                <c:pt idx="8">
                  <c:v>3</c:v>
                </c:pt>
                <c:pt idx="9">
                  <c:v>4</c:v>
                </c:pt>
                <c:pt idx="10">
                  <c:v>5</c:v>
                </c:pt>
                <c:pt idx="11">
                  <c:v>6</c:v>
                </c:pt>
                <c:pt idx="12">
                  <c:v>7</c:v>
                </c:pt>
                <c:pt idx="13">
                  <c:v>9</c:v>
                </c:pt>
                <c:pt idx="14">
                  <c:v>11</c:v>
                </c:pt>
                <c:pt idx="15">
                  <c:v>11</c:v>
                </c:pt>
                <c:pt idx="16">
                  <c:v>11</c:v>
                </c:pt>
                <c:pt idx="17">
                  <c:v>13</c:v>
                </c:pt>
              </c:numCache>
            </c:numRef>
          </c:val>
          <c:extLst>
            <c:ext xmlns:c16="http://schemas.microsoft.com/office/drawing/2014/chart" uri="{C3380CC4-5D6E-409C-BE32-E72D297353CC}">
              <c16:uniqueId val="{00000009-707E-4C7F-B9E3-DF8405A4038F}"/>
            </c:ext>
          </c:extLst>
        </c:ser>
        <c:dLbls>
          <c:showLegendKey val="0"/>
          <c:showVal val="0"/>
          <c:showCatName val="0"/>
          <c:showSerName val="0"/>
          <c:showPercent val="0"/>
          <c:showBubbleSize val="0"/>
        </c:dLbls>
        <c:gapWidth val="60"/>
        <c:axId val="38974592"/>
        <c:axId val="38972416"/>
      </c:barChart>
      <c:lineChart>
        <c:grouping val="standard"/>
        <c:varyColors val="0"/>
        <c:ser>
          <c:idx val="0"/>
          <c:order val="0"/>
          <c:tx>
            <c:strRef>
              <c:f>PAK!$D$1</c:f>
              <c:strCache>
                <c:ptCount val="1"/>
                <c:pt idx="0">
                  <c:v> Number of people on ART </c:v>
                </c:pt>
              </c:strCache>
            </c:strRef>
          </c:tx>
          <c:spPr>
            <a:ln w="38100">
              <a:solidFill>
                <a:srgbClr val="FF9966"/>
              </a:solidFill>
            </a:ln>
          </c:spPr>
          <c:marker>
            <c:symbol val="none"/>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2F-45D1-BE5B-F78270A9BEC6}"/>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PAK!$C$7:$C$24</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PAK!$D$7:$D$24</c:f>
              <c:numCache>
                <c:formatCode>_-* #,##0_-;\-* #,##0_-;_-* "-"??_-;_-@_-</c:formatCode>
                <c:ptCount val="18"/>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pt idx="15">
                  <c:v>24362</c:v>
                </c:pt>
                <c:pt idx="16">
                  <c:v>26626</c:v>
                </c:pt>
                <c:pt idx="17">
                  <c:v>34386</c:v>
                </c:pt>
              </c:numCache>
            </c:numRef>
          </c:val>
          <c:smooth val="0"/>
          <c:extLst>
            <c:ext xmlns:c16="http://schemas.microsoft.com/office/drawing/2014/chart" uri="{C3380CC4-5D6E-409C-BE32-E72D297353CC}">
              <c16:uniqueId val="{0000000B-707E-4C7F-B9E3-DF8405A4038F}"/>
            </c:ext>
          </c:extLst>
        </c:ser>
        <c:dLbls>
          <c:showLegendKey val="0"/>
          <c:showVal val="0"/>
          <c:showCatName val="0"/>
          <c:showSerName val="0"/>
          <c:showPercent val="0"/>
          <c:showBubbleSize val="0"/>
        </c:dLbls>
        <c:marker val="1"/>
        <c:smooth val="0"/>
        <c:axId val="38964608"/>
        <c:axId val="38970496"/>
      </c:lineChart>
      <c:lineChart>
        <c:grouping val="standard"/>
        <c:varyColors val="0"/>
        <c:ser>
          <c:idx val="2"/>
          <c:order val="2"/>
          <c:tx>
            <c:strRef>
              <c:f>PAK!$F$1</c:f>
              <c:strCache>
                <c:ptCount val="1"/>
                <c:pt idx="0">
                  <c:v>% Lower</c:v>
                </c:pt>
              </c:strCache>
            </c:strRef>
          </c:tx>
          <c:spPr>
            <a:ln>
              <a:noFill/>
            </a:ln>
          </c:spPr>
          <c:marker>
            <c:symbol val="dash"/>
            <c:size val="8"/>
            <c:spPr>
              <a:solidFill>
                <a:sysClr val="windowText" lastClr="000000"/>
              </a:solidFill>
              <a:ln>
                <a:noFill/>
              </a:ln>
            </c:spPr>
          </c:marker>
          <c:cat>
            <c:strRef>
              <c:f>PAK!$C$7:$C$24</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PAK!$F$7:$F$24</c:f>
              <c:numCache>
                <c:formatCode>_-* #,##0_-;\-* #,##0_-;_-* "-"??_-;_-@_-</c:formatCode>
                <c:ptCount val="18"/>
                <c:pt idx="0">
                  <c:v>1</c:v>
                </c:pt>
                <c:pt idx="1">
                  <c:v>1</c:v>
                </c:pt>
                <c:pt idx="2">
                  <c:v>1</c:v>
                </c:pt>
                <c:pt idx="3">
                  <c:v>2</c:v>
                </c:pt>
                <c:pt idx="4">
                  <c:v>2</c:v>
                </c:pt>
                <c:pt idx="5">
                  <c:v>2</c:v>
                </c:pt>
                <c:pt idx="6">
                  <c:v>2</c:v>
                </c:pt>
                <c:pt idx="7">
                  <c:v>3</c:v>
                </c:pt>
                <c:pt idx="8">
                  <c:v>3</c:v>
                </c:pt>
                <c:pt idx="9">
                  <c:v>4</c:v>
                </c:pt>
                <c:pt idx="10">
                  <c:v>4</c:v>
                </c:pt>
                <c:pt idx="11">
                  <c:v>5</c:v>
                </c:pt>
                <c:pt idx="12">
                  <c:v>6</c:v>
                </c:pt>
                <c:pt idx="13">
                  <c:v>8</c:v>
                </c:pt>
                <c:pt idx="14">
                  <c:v>10</c:v>
                </c:pt>
                <c:pt idx="15">
                  <c:v>10</c:v>
                </c:pt>
                <c:pt idx="16">
                  <c:v>10</c:v>
                </c:pt>
                <c:pt idx="17">
                  <c:v>12</c:v>
                </c:pt>
              </c:numCache>
            </c:numRef>
          </c:val>
          <c:smooth val="0"/>
          <c:extLst>
            <c:ext xmlns:c16="http://schemas.microsoft.com/office/drawing/2014/chart" uri="{C3380CC4-5D6E-409C-BE32-E72D297353CC}">
              <c16:uniqueId val="{0000000C-707E-4C7F-B9E3-DF8405A4038F}"/>
            </c:ext>
          </c:extLst>
        </c:ser>
        <c:ser>
          <c:idx val="3"/>
          <c:order val="3"/>
          <c:tx>
            <c:strRef>
              <c:f>PAK!$G$1</c:f>
              <c:strCache>
                <c:ptCount val="1"/>
                <c:pt idx="0">
                  <c:v>%Upper</c:v>
                </c:pt>
              </c:strCache>
            </c:strRef>
          </c:tx>
          <c:spPr>
            <a:ln>
              <a:noFill/>
            </a:ln>
          </c:spPr>
          <c:marker>
            <c:symbol val="dash"/>
            <c:size val="8"/>
            <c:spPr>
              <a:solidFill>
                <a:sysClr val="windowText" lastClr="000000"/>
              </a:solidFill>
              <a:ln>
                <a:noFill/>
              </a:ln>
            </c:spPr>
          </c:marker>
          <c:cat>
            <c:strRef>
              <c:f>PAK!$C$7:$C$24</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PAK!$G$7:$G$24</c:f>
              <c:numCache>
                <c:formatCode>_-* #,##0_-;\-* #,##0_-;_-* "-"??_-;_-@_-</c:formatCode>
                <c:ptCount val="18"/>
                <c:pt idx="0">
                  <c:v>1</c:v>
                </c:pt>
                <c:pt idx="1">
                  <c:v>1</c:v>
                </c:pt>
                <c:pt idx="2">
                  <c:v>2</c:v>
                </c:pt>
                <c:pt idx="3">
                  <c:v>2</c:v>
                </c:pt>
                <c:pt idx="4">
                  <c:v>2</c:v>
                </c:pt>
                <c:pt idx="5">
                  <c:v>3</c:v>
                </c:pt>
                <c:pt idx="6">
                  <c:v>3</c:v>
                </c:pt>
                <c:pt idx="7">
                  <c:v>4</c:v>
                </c:pt>
                <c:pt idx="8">
                  <c:v>3</c:v>
                </c:pt>
                <c:pt idx="9">
                  <c:v>4</c:v>
                </c:pt>
                <c:pt idx="10">
                  <c:v>5</c:v>
                </c:pt>
                <c:pt idx="11">
                  <c:v>6</c:v>
                </c:pt>
                <c:pt idx="12">
                  <c:v>8</c:v>
                </c:pt>
                <c:pt idx="13">
                  <c:v>9</c:v>
                </c:pt>
                <c:pt idx="14">
                  <c:v>12</c:v>
                </c:pt>
                <c:pt idx="15">
                  <c:v>12</c:v>
                </c:pt>
                <c:pt idx="16">
                  <c:v>12</c:v>
                </c:pt>
                <c:pt idx="17">
                  <c:v>14</c:v>
                </c:pt>
              </c:numCache>
            </c:numRef>
          </c:val>
          <c:smooth val="0"/>
          <c:extLst>
            <c:ext xmlns:c16="http://schemas.microsoft.com/office/drawing/2014/chart" uri="{C3380CC4-5D6E-409C-BE32-E72D297353CC}">
              <c16:uniqueId val="{0000000D-707E-4C7F-B9E3-DF8405A4038F}"/>
            </c:ext>
          </c:extLst>
        </c:ser>
        <c:dLbls>
          <c:showLegendKey val="0"/>
          <c:showVal val="0"/>
          <c:showCatName val="0"/>
          <c:showSerName val="0"/>
          <c:showPercent val="0"/>
          <c:showBubbleSize val="0"/>
        </c:dLbls>
        <c:hiLowLines/>
        <c:marker val="1"/>
        <c:smooth val="0"/>
        <c:axId val="38974592"/>
        <c:axId val="38972416"/>
      </c:lineChart>
      <c:catAx>
        <c:axId val="38964608"/>
        <c:scaling>
          <c:orientation val="minMax"/>
        </c:scaling>
        <c:delete val="0"/>
        <c:axPos val="b"/>
        <c:numFmt formatCode="General" sourceLinked="1"/>
        <c:majorTickMark val="out"/>
        <c:minorTickMark val="none"/>
        <c:tickLblPos val="nextTo"/>
        <c:txPr>
          <a:bodyPr rot="-2700000"/>
          <a:lstStyle/>
          <a:p>
            <a:pPr>
              <a:defRPr/>
            </a:pPr>
            <a:endParaRPr lang="en-US"/>
          </a:p>
        </c:txPr>
        <c:crossAx val="38970496"/>
        <c:crosses val="autoZero"/>
        <c:auto val="1"/>
        <c:lblAlgn val="ctr"/>
        <c:lblOffset val="100"/>
        <c:noMultiLvlLbl val="0"/>
      </c:catAx>
      <c:valAx>
        <c:axId val="3897049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964608"/>
        <c:crosses val="autoZero"/>
        <c:crossBetween val="between"/>
        <c:majorUnit val="10000"/>
      </c:valAx>
      <c:valAx>
        <c:axId val="38972416"/>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974592"/>
        <c:crosses val="max"/>
        <c:crossBetween val="between"/>
        <c:majorUnit val="20"/>
      </c:valAx>
      <c:catAx>
        <c:axId val="38974592"/>
        <c:scaling>
          <c:orientation val="minMax"/>
        </c:scaling>
        <c:delete val="1"/>
        <c:axPos val="b"/>
        <c:numFmt formatCode="General" sourceLinked="1"/>
        <c:majorTickMark val="out"/>
        <c:minorTickMark val="none"/>
        <c:tickLblPos val="nextTo"/>
        <c:crossAx val="389724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0.13124721375339493"/>
          <c:w val="0.84417833509351237"/>
          <c:h val="0.64765873540678254"/>
        </c:manualLayout>
      </c:layout>
      <c:barChart>
        <c:barDir val="col"/>
        <c:grouping val="stacked"/>
        <c:varyColors val="0"/>
        <c:ser>
          <c:idx val="0"/>
          <c:order val="0"/>
          <c:invertIfNegative val="0"/>
          <c:cat>
            <c:strRef>
              <c:f>PAK!$R$55:$V$55</c:f>
              <c:strCache>
                <c:ptCount val="5"/>
                <c:pt idx="0">
                  <c:v>Estimated PLHIV</c:v>
                </c:pt>
                <c:pt idx="1">
                  <c:v>PLHIV who know 
their HIV status</c:v>
                </c:pt>
                <c:pt idx="2">
                  <c:v>People on ART</c:v>
                </c:pt>
                <c:pt idx="3">
                  <c:v>Tested for 
viral load</c:v>
                </c:pt>
                <c:pt idx="4">
                  <c:v>PLHIV who have 
viral suppression *</c:v>
                </c:pt>
              </c:strCache>
            </c:strRef>
          </c:cat>
          <c:val>
            <c:numRef>
              <c:f>PAK!$R$56:$V$56</c:f>
              <c:numCache>
                <c:formatCode>General</c:formatCode>
                <c:ptCount val="5"/>
              </c:numCache>
            </c:numRef>
          </c:val>
          <c:extLst>
            <c:ext xmlns:c16="http://schemas.microsoft.com/office/drawing/2014/chart" uri="{C3380CC4-5D6E-409C-BE32-E72D297353CC}">
              <c16:uniqueId val="{00000000-C30D-4114-AAD1-4A9E9CEB061C}"/>
            </c:ext>
          </c:extLst>
        </c:ser>
        <c:ser>
          <c:idx val="1"/>
          <c:order val="1"/>
          <c:invertIfNegative val="0"/>
          <c:cat>
            <c:strRef>
              <c:f>PAK!$R$55:$V$55</c:f>
              <c:strCache>
                <c:ptCount val="5"/>
                <c:pt idx="0">
                  <c:v>Estimated PLHIV</c:v>
                </c:pt>
                <c:pt idx="1">
                  <c:v>PLHIV who know 
their HIV status</c:v>
                </c:pt>
                <c:pt idx="2">
                  <c:v>People on ART</c:v>
                </c:pt>
                <c:pt idx="3">
                  <c:v>Tested for 
viral load</c:v>
                </c:pt>
                <c:pt idx="4">
                  <c:v>PLHIV who have 
viral suppression *</c:v>
                </c:pt>
              </c:strCache>
            </c:strRef>
          </c:cat>
          <c:val>
            <c:numRef>
              <c:f>PAK!$R$57:$V$57</c:f>
              <c:numCache>
                <c:formatCode>General</c:formatCode>
                <c:ptCount val="5"/>
              </c:numCache>
            </c:numRef>
          </c:val>
          <c:extLst>
            <c:ext xmlns:c16="http://schemas.microsoft.com/office/drawing/2014/chart" uri="{C3380CC4-5D6E-409C-BE32-E72D297353CC}">
              <c16:uniqueId val="{00000001-C30D-4114-AAD1-4A9E9CEB061C}"/>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C30D-4114-AAD1-4A9E9CEB061C}"/>
              </c:ext>
            </c:extLst>
          </c:dPt>
          <c:dPt>
            <c:idx val="1"/>
            <c:invertIfNegative val="0"/>
            <c:bubble3D val="0"/>
            <c:spPr>
              <a:solidFill>
                <a:srgbClr val="FF7C80"/>
              </a:solidFill>
              <a:ln>
                <a:noFill/>
              </a:ln>
            </c:spPr>
            <c:extLst>
              <c:ext xmlns:c16="http://schemas.microsoft.com/office/drawing/2014/chart" uri="{C3380CC4-5D6E-409C-BE32-E72D297353CC}">
                <c16:uniqueId val="{00000005-C30D-4114-AAD1-4A9E9CEB061C}"/>
              </c:ext>
            </c:extLst>
          </c:dPt>
          <c:dPt>
            <c:idx val="2"/>
            <c:invertIfNegative val="0"/>
            <c:bubble3D val="0"/>
            <c:spPr>
              <a:solidFill>
                <a:srgbClr val="33CCCC"/>
              </a:solidFill>
              <a:ln>
                <a:noFill/>
              </a:ln>
            </c:spPr>
            <c:extLst>
              <c:ext xmlns:c16="http://schemas.microsoft.com/office/drawing/2014/chart" uri="{C3380CC4-5D6E-409C-BE32-E72D297353CC}">
                <c16:uniqueId val="{00000007-C30D-4114-AAD1-4A9E9CEB061C}"/>
              </c:ext>
            </c:extLst>
          </c:dPt>
          <c:dPt>
            <c:idx val="3"/>
            <c:invertIfNegative val="0"/>
            <c:bubble3D val="0"/>
            <c:spPr>
              <a:solidFill>
                <a:srgbClr val="009999"/>
              </a:solidFill>
              <a:ln>
                <a:noFill/>
              </a:ln>
            </c:spPr>
            <c:extLst>
              <c:ext xmlns:c16="http://schemas.microsoft.com/office/drawing/2014/chart" uri="{C3380CC4-5D6E-409C-BE32-E72D297353CC}">
                <c16:uniqueId val="{00000009-C30D-4114-AAD1-4A9E9CEB061C}"/>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C30D-4114-AAD1-4A9E9CEB061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PAK!$R$55:$V$55</c:f>
              <c:strCache>
                <c:ptCount val="5"/>
                <c:pt idx="0">
                  <c:v>Estimated PLHIV</c:v>
                </c:pt>
                <c:pt idx="1">
                  <c:v>PLHIV who know 
their HIV status</c:v>
                </c:pt>
                <c:pt idx="2">
                  <c:v>People on ART</c:v>
                </c:pt>
                <c:pt idx="3">
                  <c:v>Tested for 
viral load</c:v>
                </c:pt>
                <c:pt idx="4">
                  <c:v>PLHIV who have 
viral suppression *</c:v>
                </c:pt>
              </c:strCache>
            </c:strRef>
          </c:cat>
          <c:val>
            <c:numRef>
              <c:f>PAK!$R$58:$V$58</c:f>
              <c:numCache>
                <c:formatCode>#,##0</c:formatCode>
                <c:ptCount val="5"/>
                <c:pt idx="0">
                  <c:v>270000</c:v>
                </c:pt>
                <c:pt idx="1">
                  <c:v>56268</c:v>
                </c:pt>
                <c:pt idx="2">
                  <c:v>34386</c:v>
                </c:pt>
                <c:pt idx="3" formatCode="General">
                  <c:v>5981</c:v>
                </c:pt>
                <c:pt idx="4" formatCode="_(* #,##0_);_(* \(#,##0\);_(* &quot;-&quot;??_);_(@_)">
                  <c:v>4112</c:v>
                </c:pt>
              </c:numCache>
            </c:numRef>
          </c:val>
          <c:extLst>
            <c:ext xmlns:c16="http://schemas.microsoft.com/office/drawing/2014/chart" uri="{C3380CC4-5D6E-409C-BE32-E72D297353CC}">
              <c16:uniqueId val="{0000000C-C30D-4114-AAD1-4A9E9CEB061C}"/>
            </c:ext>
          </c:extLst>
        </c:ser>
        <c:dLbls>
          <c:showLegendKey val="0"/>
          <c:showVal val="0"/>
          <c:showCatName val="0"/>
          <c:showSerName val="0"/>
          <c:showPercent val="0"/>
          <c:showBubbleSize val="0"/>
        </c:dLbls>
        <c:gapWidth val="64"/>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27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5.9954130821738005E-2"/>
              <c:y val="0.21051748062290476"/>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270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5778845613048369"/>
        </c:manualLayout>
      </c:layout>
      <c:barChart>
        <c:barDir val="col"/>
        <c:grouping val="stacked"/>
        <c:varyColors val="0"/>
        <c:ser>
          <c:idx val="0"/>
          <c:order val="0"/>
          <c:tx>
            <c:strRef>
              <c:f>Pakistan!$C$2</c:f>
              <c:strCache>
                <c:ptCount val="1"/>
                <c:pt idx="0">
                  <c:v>Progress (%)</c:v>
                </c:pt>
              </c:strCache>
            </c:strRef>
          </c:tx>
          <c:spPr>
            <a:solidFill>
              <a:srgbClr val="009999"/>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n/a</a:t>
                    </a:r>
                    <a:endParaRPr lang="en-US" dirty="0">
                      <a:solidFill>
                        <a:schemeClr val="tx1"/>
                      </a:solidFill>
                    </a:endParaRP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596-4305-9432-88DE2C152A30}"/>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n/a</a:t>
                    </a:r>
                    <a:endParaRPr lang="en-US" dirty="0">
                      <a:solidFill>
                        <a:schemeClr val="tx1"/>
                      </a:solidFill>
                    </a:endParaRP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596-4305-9432-88DE2C152A3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Pakistan!$B$3:$B$5</c:f>
              <c:strCache>
                <c:ptCount val="3"/>
                <c:pt idx="0">
                  <c:v>PLHIV who know
their status</c:v>
                </c:pt>
                <c:pt idx="1">
                  <c:v>PLHIV on 
treatment</c:v>
                </c:pt>
                <c:pt idx="2">
                  <c:v>PLHIV with suppressed
viral load</c:v>
                </c:pt>
              </c:strCache>
            </c:strRef>
          </c:cat>
          <c:val>
            <c:numRef>
              <c:f>Pakistan!$C$3:$C$5</c:f>
              <c:numCache>
                <c:formatCode>_(* #,##0_);_(* \(#,##0\);_(* "-"??_);_(@_)</c:formatCode>
                <c:ptCount val="3"/>
                <c:pt idx="0">
                  <c:v>0</c:v>
                </c:pt>
                <c:pt idx="1">
                  <c:v>13</c:v>
                </c:pt>
                <c:pt idx="2">
                  <c:v>0</c:v>
                </c:pt>
              </c:numCache>
            </c:numRef>
          </c:val>
          <c:extLst>
            <c:ext xmlns:c16="http://schemas.microsoft.com/office/drawing/2014/chart" uri="{C3380CC4-5D6E-409C-BE32-E72D297353CC}">
              <c16:uniqueId val="{00000000-9596-4305-9432-88DE2C152A30}"/>
            </c:ext>
          </c:extLst>
        </c:ser>
        <c:ser>
          <c:idx val="1"/>
          <c:order val="1"/>
          <c:tx>
            <c:strRef>
              <c:f>Pakistan!$D$2</c:f>
              <c:strCache>
                <c:ptCount val="1"/>
                <c:pt idx="0">
                  <c:v>Gap</c:v>
                </c:pt>
              </c:strCache>
            </c:strRef>
          </c:tx>
          <c:spPr>
            <a:pattFill prst="dkDnDiag">
              <a:fgClr>
                <a:srgbClr val="BFBFBF"/>
              </a:fgClr>
              <a:bgClr>
                <a:schemeClr val="bg1"/>
              </a:bgClr>
            </a:pattFill>
            <a:ln>
              <a:noFill/>
            </a:ln>
            <a:effectLst/>
          </c:spPr>
          <c:invertIfNegative val="0"/>
          <c:cat>
            <c:strRef>
              <c:f>Pakistan!$B$3:$B$5</c:f>
              <c:strCache>
                <c:ptCount val="3"/>
                <c:pt idx="0">
                  <c:v>PLHIV who know
their status</c:v>
                </c:pt>
                <c:pt idx="1">
                  <c:v>PLHIV on 
treatment</c:v>
                </c:pt>
                <c:pt idx="2">
                  <c:v>PLHIV with suppressed
viral load</c:v>
                </c:pt>
              </c:strCache>
            </c:strRef>
          </c:cat>
          <c:val>
            <c:numRef>
              <c:f>Pakistan!$D$3:$D$5</c:f>
              <c:numCache>
                <c:formatCode>_(* #,##0_);_(* \(#,##0\);_(* "-"??_);_(@_)</c:formatCode>
                <c:ptCount val="3"/>
                <c:pt idx="0" formatCode="General">
                  <c:v>95</c:v>
                </c:pt>
                <c:pt idx="1">
                  <c:v>77</c:v>
                </c:pt>
                <c:pt idx="2">
                  <c:v>86</c:v>
                </c:pt>
              </c:numCache>
            </c:numRef>
          </c:val>
          <c:extLst>
            <c:ext xmlns:c16="http://schemas.microsoft.com/office/drawing/2014/chart" uri="{C3380CC4-5D6E-409C-BE32-E72D297353CC}">
              <c16:uniqueId val="{00000001-9596-4305-9432-88DE2C152A30}"/>
            </c:ext>
          </c:extLst>
        </c:ser>
        <c:dLbls>
          <c:showLegendKey val="0"/>
          <c:showVal val="0"/>
          <c:showCatName val="0"/>
          <c:showSerName val="0"/>
          <c:showPercent val="0"/>
          <c:showBubbleSize val="0"/>
        </c:dLbls>
        <c:gapWidth val="150"/>
        <c:overlap val="100"/>
        <c:axId val="140366208"/>
        <c:axId val="140367744"/>
      </c:barChart>
      <c:scatterChart>
        <c:scatterStyle val="lineMarker"/>
        <c:varyColors val="0"/>
        <c:ser>
          <c:idx val="2"/>
          <c:order val="2"/>
          <c:tx>
            <c:strRef>
              <c:f>Pakistan!$E$2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Pakistan!$B$3:$B$5</c:f>
              <c:strCache>
                <c:ptCount val="3"/>
                <c:pt idx="0">
                  <c:v>PLHIV who know
their status</c:v>
                </c:pt>
                <c:pt idx="1">
                  <c:v>PLHIV on 
treatment</c:v>
                </c:pt>
                <c:pt idx="2">
                  <c:v>PLHIV with suppressed
viral load</c:v>
                </c:pt>
              </c:strCache>
            </c:strRef>
          </c:xVal>
          <c:yVal>
            <c:numRef>
              <c:f>Pakistan!$E$3:$E$5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9596-4305-9432-88DE2C152A30}"/>
            </c:ext>
          </c:extLst>
        </c:ser>
        <c:dLbls>
          <c:showLegendKey val="0"/>
          <c:showVal val="0"/>
          <c:showCatName val="0"/>
          <c:showSerName val="0"/>
          <c:showPercent val="0"/>
          <c:showBubbleSize val="0"/>
        </c:dLbls>
        <c:axId val="140366208"/>
        <c:axId val="140367744"/>
      </c:scatterChart>
      <c:catAx>
        <c:axId val="1403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7744"/>
        <c:crosses val="autoZero"/>
        <c:auto val="1"/>
        <c:lblAlgn val="ctr"/>
        <c:lblOffset val="100"/>
        <c:noMultiLvlLbl val="0"/>
      </c:catAx>
      <c:valAx>
        <c:axId val="1403677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62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6392013498314"/>
          <c:y val="3.6942763607518248E-2"/>
          <c:w val="0.81198607986501692"/>
          <c:h val="0.6076205823385209"/>
        </c:manualLayout>
      </c:layout>
      <c:barChart>
        <c:barDir val="col"/>
        <c:grouping val="clustered"/>
        <c:varyColors val="0"/>
        <c:ser>
          <c:idx val="4"/>
          <c:order val="4"/>
          <c:tx>
            <c:strRef>
              <c:f>'HIV Prev KP_trend'!$A$9</c:f>
              <c:strCache>
                <c:ptCount val="1"/>
                <c:pt idx="0">
                  <c:v>MSM</c:v>
                </c:pt>
              </c:strCache>
            </c:strRef>
          </c:tx>
          <c:spPr>
            <a:solidFill>
              <a:srgbClr val="F15B40"/>
            </a:solidFill>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KP_trend'!$B$9:$G$9</c:f>
              <c:numCache>
                <c:formatCode>General</c:formatCode>
                <c:ptCount val="6"/>
                <c:pt idx="5">
                  <c:v>3.7</c:v>
                </c:pt>
              </c:numCache>
            </c:numRef>
          </c:val>
          <c:extLst>
            <c:ext xmlns:c16="http://schemas.microsoft.com/office/drawing/2014/chart" uri="{C3380CC4-5D6E-409C-BE32-E72D297353CC}">
              <c16:uniqueId val="{00000000-ACA0-4A53-9F16-FCCFB66B178C}"/>
            </c:ext>
          </c:extLst>
        </c:ser>
        <c:ser>
          <c:idx val="5"/>
          <c:order val="5"/>
          <c:tx>
            <c:strRef>
              <c:f>'HIV Prev KP_trend'!$A$10</c:f>
              <c:strCache>
                <c:ptCount val="1"/>
                <c:pt idx="0">
                  <c:v>All TG</c:v>
                </c:pt>
              </c:strCache>
            </c:strRef>
          </c:tx>
          <c:spPr>
            <a:solidFill>
              <a:srgbClr val="B6AEA7"/>
            </a:solidFill>
            <a:ln>
              <a:noFill/>
            </a:ln>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KP_trend'!$B$10:$G$10</c:f>
              <c:numCache>
                <c:formatCode>General</c:formatCode>
                <c:ptCount val="6"/>
                <c:pt idx="5">
                  <c:v>5.5</c:v>
                </c:pt>
              </c:numCache>
            </c:numRef>
          </c:val>
          <c:extLst>
            <c:ext xmlns:c16="http://schemas.microsoft.com/office/drawing/2014/chart" uri="{C3380CC4-5D6E-409C-BE32-E72D297353CC}">
              <c16:uniqueId val="{00000001-ACA0-4A53-9F16-FCCFB66B178C}"/>
            </c:ext>
          </c:extLst>
        </c:ser>
        <c:dLbls>
          <c:showLegendKey val="0"/>
          <c:showVal val="0"/>
          <c:showCatName val="0"/>
          <c:showSerName val="0"/>
          <c:showPercent val="0"/>
          <c:showBubbleSize val="0"/>
        </c:dLbls>
        <c:gapWidth val="150"/>
        <c:overlap val="-15"/>
        <c:axId val="45213184"/>
        <c:axId val="45215104"/>
      </c:barChart>
      <c:lineChart>
        <c:grouping val="standard"/>
        <c:varyColors val="0"/>
        <c:ser>
          <c:idx val="0"/>
          <c:order val="0"/>
          <c:tx>
            <c:strRef>
              <c:f>'HIV Prev KP_trend'!$A$5</c:f>
              <c:strCache>
                <c:ptCount val="1"/>
                <c:pt idx="0">
                  <c:v>FSW</c:v>
                </c:pt>
              </c:strCache>
            </c:strRef>
          </c:tx>
          <c:spPr>
            <a:ln w="38100">
              <a:solidFill>
                <a:srgbClr val="00A99A"/>
              </a:solidFill>
            </a:ln>
          </c:spPr>
          <c:marker>
            <c:symbol val="circle"/>
            <c:size val="10"/>
            <c:spPr>
              <a:solidFill>
                <a:srgbClr val="00A99A"/>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KP_trend'!$B$5:$G$5</c:f>
              <c:numCache>
                <c:formatCode>General</c:formatCode>
                <c:ptCount val="6"/>
                <c:pt idx="0">
                  <c:v>0.2</c:v>
                </c:pt>
                <c:pt idx="2">
                  <c:v>0.02</c:v>
                </c:pt>
                <c:pt idx="3">
                  <c:v>0.9</c:v>
                </c:pt>
                <c:pt idx="4">
                  <c:v>0.6</c:v>
                </c:pt>
                <c:pt idx="5">
                  <c:v>2.1</c:v>
                </c:pt>
              </c:numCache>
            </c:numRef>
          </c:val>
          <c:smooth val="0"/>
          <c:extLst>
            <c:ext xmlns:c16="http://schemas.microsoft.com/office/drawing/2014/chart" uri="{C3380CC4-5D6E-409C-BE32-E72D297353CC}">
              <c16:uniqueId val="{00000002-ACA0-4A53-9F16-FCCFB66B178C}"/>
            </c:ext>
          </c:extLst>
        </c:ser>
        <c:ser>
          <c:idx val="1"/>
          <c:order val="1"/>
          <c:tx>
            <c:strRef>
              <c:f>'HIV Prev KP_trend'!$A$6</c:f>
              <c:strCache>
                <c:ptCount val="1"/>
                <c:pt idx="0">
                  <c:v>Male PWID</c:v>
                </c:pt>
              </c:strCache>
            </c:strRef>
          </c:tx>
          <c:spPr>
            <a:ln w="38100">
              <a:solidFill>
                <a:srgbClr val="00AEEF"/>
              </a:solidFill>
            </a:ln>
          </c:spPr>
          <c:marker>
            <c:symbol val="circle"/>
            <c:size val="10"/>
            <c:spPr>
              <a:solidFill>
                <a:srgbClr val="00AEEF"/>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KP_trend'!$B$6:$G$6</c:f>
              <c:numCache>
                <c:formatCode>General</c:formatCode>
                <c:ptCount val="6"/>
                <c:pt idx="0">
                  <c:v>10.8</c:v>
                </c:pt>
                <c:pt idx="1">
                  <c:v>15.8</c:v>
                </c:pt>
                <c:pt idx="2">
                  <c:v>20.8</c:v>
                </c:pt>
                <c:pt idx="4">
                  <c:v>27.2</c:v>
                </c:pt>
                <c:pt idx="5">
                  <c:v>20.9</c:v>
                </c:pt>
              </c:numCache>
            </c:numRef>
          </c:val>
          <c:smooth val="0"/>
          <c:extLst>
            <c:ext xmlns:c16="http://schemas.microsoft.com/office/drawing/2014/chart" uri="{C3380CC4-5D6E-409C-BE32-E72D297353CC}">
              <c16:uniqueId val="{00000003-ACA0-4A53-9F16-FCCFB66B178C}"/>
            </c:ext>
          </c:extLst>
        </c:ser>
        <c:ser>
          <c:idx val="2"/>
          <c:order val="2"/>
          <c:tx>
            <c:strRef>
              <c:f>'HIV Prev KP_trend'!$A$7</c:f>
              <c:strCache>
                <c:ptCount val="1"/>
                <c:pt idx="0">
                  <c:v>MSW</c:v>
                </c:pt>
              </c:strCache>
            </c:strRef>
          </c:tx>
          <c:spPr>
            <a:ln w="38100">
              <a:solidFill>
                <a:srgbClr val="CDC884"/>
              </a:solidFill>
            </a:ln>
          </c:spPr>
          <c:marker>
            <c:symbol val="circle"/>
            <c:size val="10"/>
            <c:spPr>
              <a:solidFill>
                <a:srgbClr val="CDC884"/>
              </a:solidFill>
              <a:ln w="1587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KP_trend'!$B$7:$G$7</c:f>
              <c:numCache>
                <c:formatCode>General</c:formatCode>
                <c:ptCount val="6"/>
                <c:pt idx="0">
                  <c:v>0.4</c:v>
                </c:pt>
                <c:pt idx="1">
                  <c:v>1.5</c:v>
                </c:pt>
                <c:pt idx="2">
                  <c:v>0.9</c:v>
                </c:pt>
                <c:pt idx="4">
                  <c:v>1.6</c:v>
                </c:pt>
                <c:pt idx="5">
                  <c:v>3.7</c:v>
                </c:pt>
              </c:numCache>
            </c:numRef>
          </c:val>
          <c:smooth val="0"/>
          <c:extLst>
            <c:ext xmlns:c16="http://schemas.microsoft.com/office/drawing/2014/chart" uri="{C3380CC4-5D6E-409C-BE32-E72D297353CC}">
              <c16:uniqueId val="{00000004-ACA0-4A53-9F16-FCCFB66B178C}"/>
            </c:ext>
          </c:extLst>
        </c:ser>
        <c:ser>
          <c:idx val="3"/>
          <c:order val="3"/>
          <c:tx>
            <c:strRef>
              <c:f>'HIV Prev KP_trend'!$A$8</c:f>
              <c:strCache>
                <c:ptCount val="1"/>
                <c:pt idx="0">
                  <c:v>TG SW</c:v>
                </c:pt>
              </c:strCache>
            </c:strRef>
          </c:tx>
          <c:spPr>
            <a:ln w="38100">
              <a:solidFill>
                <a:srgbClr val="E31837"/>
              </a:solidFill>
            </a:ln>
          </c:spPr>
          <c:marker>
            <c:symbol val="circle"/>
            <c:size val="10"/>
            <c:spPr>
              <a:solidFill>
                <a:srgbClr val="E31837"/>
              </a:solidFill>
              <a:ln w="2222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KP_trend'!$B$8:$G$8</c:f>
              <c:numCache>
                <c:formatCode>General</c:formatCode>
                <c:ptCount val="6"/>
                <c:pt idx="0">
                  <c:v>0.8</c:v>
                </c:pt>
                <c:pt idx="1">
                  <c:v>2.1</c:v>
                </c:pt>
                <c:pt idx="2">
                  <c:v>6.1</c:v>
                </c:pt>
                <c:pt idx="4">
                  <c:v>5.2</c:v>
                </c:pt>
                <c:pt idx="5">
                  <c:v>5.9</c:v>
                </c:pt>
              </c:numCache>
            </c:numRef>
          </c:val>
          <c:smooth val="0"/>
          <c:extLst>
            <c:ext xmlns:c16="http://schemas.microsoft.com/office/drawing/2014/chart" uri="{C3380CC4-5D6E-409C-BE32-E72D297353CC}">
              <c16:uniqueId val="{00000005-ACA0-4A53-9F16-FCCFB66B178C}"/>
            </c:ext>
          </c:extLst>
        </c:ser>
        <c:dLbls>
          <c:showLegendKey val="0"/>
          <c:showVal val="0"/>
          <c:showCatName val="0"/>
          <c:showSerName val="0"/>
          <c:showPercent val="0"/>
          <c:showBubbleSize val="0"/>
        </c:dLbls>
        <c:marker val="1"/>
        <c:smooth val="0"/>
        <c:axId val="45213184"/>
        <c:axId val="45215104"/>
      </c:lineChart>
      <c:catAx>
        <c:axId val="45213184"/>
        <c:scaling>
          <c:orientation val="minMax"/>
        </c:scaling>
        <c:delete val="0"/>
        <c:axPos val="b"/>
        <c:numFmt formatCode="General" sourceLinked="1"/>
        <c:majorTickMark val="none"/>
        <c:minorTickMark val="none"/>
        <c:tickLblPos val="nextTo"/>
        <c:crossAx val="45215104"/>
        <c:crosses val="autoZero"/>
        <c:auto val="1"/>
        <c:lblAlgn val="ctr"/>
        <c:lblOffset val="100"/>
        <c:noMultiLvlLbl val="0"/>
      </c:catAx>
      <c:valAx>
        <c:axId val="45215104"/>
        <c:scaling>
          <c:orientation val="minMax"/>
        </c:scaling>
        <c:delete val="0"/>
        <c:axPos val="l"/>
        <c:majorGridlines>
          <c:spPr>
            <a:ln>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13392857142857142"/>
              <c:y val="4.2094792244320427E-3"/>
            </c:manualLayout>
          </c:layout>
          <c:overlay val="0"/>
        </c:title>
        <c:numFmt formatCode="General" sourceLinked="1"/>
        <c:majorTickMark val="none"/>
        <c:minorTickMark val="none"/>
        <c:tickLblPos val="nextTo"/>
        <c:crossAx val="45213184"/>
        <c:crosses val="autoZero"/>
        <c:crossBetween val="between"/>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21634471703751"/>
          <c:y val="4.3648613833329714E-2"/>
          <c:w val="0.88160176053468087"/>
          <c:h val="0.67106868516104234"/>
        </c:manualLayout>
      </c:layout>
      <c:barChart>
        <c:barDir val="col"/>
        <c:grouping val="clustered"/>
        <c:varyColors val="0"/>
        <c:ser>
          <c:idx val="0"/>
          <c:order val="0"/>
          <c:tx>
            <c:strRef>
              <c:f>PAK!$R$72</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CF44-4202-BEEA-936180139266}"/>
              </c:ext>
            </c:extLst>
          </c:dPt>
          <c:dPt>
            <c:idx val="1"/>
            <c:invertIfNegative val="0"/>
            <c:bubble3D val="0"/>
            <c:spPr>
              <a:solidFill>
                <a:srgbClr val="00A99A"/>
              </a:solidFill>
              <a:ln>
                <a:noFill/>
              </a:ln>
            </c:spPr>
            <c:extLst>
              <c:ext xmlns:c16="http://schemas.microsoft.com/office/drawing/2014/chart" uri="{C3380CC4-5D6E-409C-BE32-E72D297353CC}">
                <c16:uniqueId val="{00000003-CF44-4202-BEEA-936180139266}"/>
              </c:ext>
            </c:extLst>
          </c:dPt>
          <c:dPt>
            <c:idx val="2"/>
            <c:invertIfNegative val="0"/>
            <c:bubble3D val="0"/>
            <c:spPr>
              <a:solidFill>
                <a:srgbClr val="F78F20"/>
              </a:solidFill>
              <a:ln>
                <a:noFill/>
              </a:ln>
            </c:spPr>
            <c:extLst>
              <c:ext xmlns:c16="http://schemas.microsoft.com/office/drawing/2014/chart" uri="{C3380CC4-5D6E-409C-BE32-E72D297353CC}">
                <c16:uniqueId val="{00000005-CF44-4202-BEEA-936180139266}"/>
              </c:ext>
            </c:extLst>
          </c:dPt>
          <c:dPt>
            <c:idx val="3"/>
            <c:invertIfNegative val="0"/>
            <c:bubble3D val="0"/>
            <c:spPr>
              <a:solidFill>
                <a:srgbClr val="F26B73"/>
              </a:solidFill>
              <a:ln>
                <a:noFill/>
              </a:ln>
            </c:spPr>
            <c:extLst>
              <c:ext xmlns:c16="http://schemas.microsoft.com/office/drawing/2014/chart" uri="{C3380CC4-5D6E-409C-BE32-E72D297353CC}">
                <c16:uniqueId val="{00000007-CF44-4202-BEEA-936180139266}"/>
              </c:ext>
            </c:extLst>
          </c:dPt>
          <c:dLbls>
            <c:dLbl>
              <c:idx val="0"/>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F44-4202-BEEA-936180139266}"/>
                </c:ext>
              </c:extLst>
            </c:dLbl>
            <c:dLbl>
              <c:idx val="2"/>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F44-4202-BEEA-936180139266}"/>
                </c:ext>
              </c:extLst>
            </c:dLbl>
            <c:dLbl>
              <c:idx val="3"/>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F44-4202-BEEA-93618013926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PAK!$Q$73:$Q$76</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PAK!$R$73:$R$76</c:f>
              <c:numCache>
                <c:formatCode>General</c:formatCode>
                <c:ptCount val="4"/>
                <c:pt idx="0">
                  <c:v>2800</c:v>
                </c:pt>
                <c:pt idx="1">
                  <c:v>347</c:v>
                </c:pt>
                <c:pt idx="2">
                  <c:v>0</c:v>
                </c:pt>
                <c:pt idx="3">
                  <c:v>0</c:v>
                </c:pt>
              </c:numCache>
            </c:numRef>
          </c:val>
          <c:extLst>
            <c:ext xmlns:c16="http://schemas.microsoft.com/office/drawing/2014/chart" uri="{C3380CC4-5D6E-409C-BE32-E72D297353CC}">
              <c16:uniqueId val="{00000008-CF44-4202-BEEA-936180139266}"/>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28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2800"/>
        <c:minorUnit val="7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PAK!$W$32:$W$33</c:f>
              <c:strCache>
                <c:ptCount val="2"/>
                <c:pt idx="0">
                  <c:v>National*</c:v>
                </c:pt>
                <c:pt idx="1">
                  <c:v>Larkana</c:v>
                </c:pt>
              </c:strCache>
            </c:strRef>
          </c:cat>
          <c:val>
            <c:numRef>
              <c:f>PAK!$X$32:$X$33</c:f>
              <c:numCache>
                <c:formatCode>General</c:formatCode>
                <c:ptCount val="2"/>
                <c:pt idx="0">
                  <c:v>7.1</c:v>
                </c:pt>
                <c:pt idx="1">
                  <c:v>18.2</c:v>
                </c:pt>
              </c:numCache>
            </c:numRef>
          </c:val>
          <c:extLst>
            <c:ext xmlns:c16="http://schemas.microsoft.com/office/drawing/2014/chart" uri="{C3380CC4-5D6E-409C-BE32-E72D297353CC}">
              <c16:uniqueId val="{00000000-5E5B-4CB7-8388-772DD9CE0A91}"/>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PAK!$W$34:$W$35</c:f>
              <c:strCache>
                <c:ptCount val="2"/>
                <c:pt idx="0">
                  <c:v>National*</c:v>
                </c:pt>
                <c:pt idx="1">
                  <c:v>Karachi</c:v>
                </c:pt>
              </c:strCache>
            </c:strRef>
          </c:cat>
          <c:val>
            <c:numRef>
              <c:f>PAK!$X$34:$X$35</c:f>
              <c:numCache>
                <c:formatCode>General</c:formatCode>
                <c:ptCount val="2"/>
                <c:pt idx="0">
                  <c:v>5.4</c:v>
                </c:pt>
                <c:pt idx="1">
                  <c:v>9.1999999999999993</c:v>
                </c:pt>
              </c:numCache>
            </c:numRef>
          </c:val>
          <c:extLst>
            <c:ext xmlns:c16="http://schemas.microsoft.com/office/drawing/2014/chart" uri="{C3380CC4-5D6E-409C-BE32-E72D297353CC}">
              <c16:uniqueId val="{00000000-5153-4ECC-B4B0-4735D3181362}"/>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PAK!$W$36:$W$37</c:f>
              <c:strCache>
                <c:ptCount val="2"/>
                <c:pt idx="0">
                  <c:v>National*</c:v>
                </c:pt>
                <c:pt idx="1">
                  <c:v>Kasur</c:v>
                </c:pt>
              </c:strCache>
            </c:strRef>
          </c:cat>
          <c:val>
            <c:numRef>
              <c:f>PAK!$X$36:$X$37</c:f>
              <c:numCache>
                <c:formatCode>General</c:formatCode>
                <c:ptCount val="2"/>
                <c:pt idx="0">
                  <c:v>38.4</c:v>
                </c:pt>
                <c:pt idx="1">
                  <c:v>50.8</c:v>
                </c:pt>
              </c:numCache>
            </c:numRef>
          </c:val>
          <c:extLst>
            <c:ext xmlns:c16="http://schemas.microsoft.com/office/drawing/2014/chart" uri="{C3380CC4-5D6E-409C-BE32-E72D297353CC}">
              <c16:uniqueId val="{00000000-FBAC-427F-BB3B-F0D2464DBE15}"/>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PAK!$W$38:$W$39</c:f>
              <c:strCache>
                <c:ptCount val="2"/>
                <c:pt idx="0">
                  <c:v>National*</c:v>
                </c:pt>
                <c:pt idx="1">
                  <c:v>Sukkur</c:v>
                </c:pt>
              </c:strCache>
            </c:strRef>
          </c:cat>
          <c:val>
            <c:numRef>
              <c:f>PAK!$X$38:$X$39</c:f>
              <c:numCache>
                <c:formatCode>General</c:formatCode>
                <c:ptCount val="2"/>
                <c:pt idx="0">
                  <c:v>2.2000000000000002</c:v>
                </c:pt>
                <c:pt idx="1">
                  <c:v>8.8000000000000007</c:v>
                </c:pt>
              </c:numCache>
            </c:numRef>
          </c:val>
          <c:extLst>
            <c:ext xmlns:c16="http://schemas.microsoft.com/office/drawing/2014/chart" uri="{C3380CC4-5D6E-409C-BE32-E72D297353CC}">
              <c16:uniqueId val="{00000000-403C-4F43-A8E6-4F880F0C0FF5}"/>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3550790185948"/>
          <c:y val="0.12672727272727272"/>
          <c:w val="0.81949691654216228"/>
          <c:h val="0.6926969696969697"/>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F53-4593-A3EF-826333E2B938}"/>
              </c:ext>
            </c:extLst>
          </c:dPt>
          <c:dPt>
            <c:idx val="1"/>
            <c:invertIfNegative val="0"/>
            <c:bubble3D val="0"/>
            <c:spPr>
              <a:solidFill>
                <a:srgbClr val="CC9B00"/>
              </a:solidFill>
              <a:ln>
                <a:noFill/>
              </a:ln>
            </c:spPr>
            <c:extLst>
              <c:ext xmlns:c16="http://schemas.microsoft.com/office/drawing/2014/chart" uri="{C3380CC4-5D6E-409C-BE32-E72D297353CC}">
                <c16:uniqueId val="{00000003-2F53-4593-A3EF-826333E2B938}"/>
              </c:ext>
            </c:extLst>
          </c:dPt>
          <c:dPt>
            <c:idx val="2"/>
            <c:invertIfNegative val="0"/>
            <c:bubble3D val="0"/>
            <c:extLst>
              <c:ext xmlns:c16="http://schemas.microsoft.com/office/drawing/2014/chart" uri="{C3380CC4-5D6E-409C-BE32-E72D297353CC}">
                <c16:uniqueId val="{00000005-2F53-4593-A3EF-826333E2B938}"/>
              </c:ext>
            </c:extLst>
          </c:dPt>
          <c:dPt>
            <c:idx val="3"/>
            <c:invertIfNegative val="0"/>
            <c:bubble3D val="0"/>
            <c:spPr>
              <a:solidFill>
                <a:srgbClr val="FF5050"/>
              </a:solidFill>
              <a:ln>
                <a:noFill/>
              </a:ln>
            </c:spPr>
            <c:extLst>
              <c:ext xmlns:c16="http://schemas.microsoft.com/office/drawing/2014/chart" uri="{C3380CC4-5D6E-409C-BE32-E72D297353CC}">
                <c16:uniqueId val="{00000007-2F53-4593-A3EF-826333E2B938}"/>
              </c:ext>
            </c:extLst>
          </c:dPt>
          <c:dPt>
            <c:idx val="4"/>
            <c:invertIfNegative val="0"/>
            <c:bubble3D val="0"/>
            <c:spPr>
              <a:solidFill>
                <a:srgbClr val="F15B40"/>
              </a:solidFill>
              <a:ln>
                <a:noFill/>
              </a:ln>
            </c:spPr>
            <c:extLst>
              <c:ext xmlns:c16="http://schemas.microsoft.com/office/drawing/2014/chart" uri="{C3380CC4-5D6E-409C-BE32-E72D297353CC}">
                <c16:uniqueId val="{00000009-2F53-4593-A3EF-826333E2B938}"/>
              </c:ext>
            </c:extLst>
          </c:dPt>
          <c:dPt>
            <c:idx val="5"/>
            <c:invertIfNegative val="0"/>
            <c:bubble3D val="0"/>
            <c:spPr>
              <a:solidFill>
                <a:srgbClr val="00A99A"/>
              </a:solidFill>
              <a:ln>
                <a:noFill/>
              </a:ln>
            </c:spPr>
            <c:extLst>
              <c:ext xmlns:c16="http://schemas.microsoft.com/office/drawing/2014/chart" uri="{C3380CC4-5D6E-409C-BE32-E72D297353CC}">
                <c16:uniqueId val="{0000000B-2F53-4593-A3EF-826333E2B9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KP_2017'!$A$3:$A$8</c:f>
              <c:strCache>
                <c:ptCount val="6"/>
                <c:pt idx="0">
                  <c:v>PWID</c:v>
                </c:pt>
                <c:pt idx="1">
                  <c:v>TG SW</c:v>
                </c:pt>
                <c:pt idx="2">
                  <c:v>TG</c:v>
                </c:pt>
                <c:pt idx="3">
                  <c:v>MSW</c:v>
                </c:pt>
                <c:pt idx="4">
                  <c:v>MSM</c:v>
                </c:pt>
                <c:pt idx="5">
                  <c:v>FSW</c:v>
                </c:pt>
              </c:strCache>
            </c:strRef>
          </c:cat>
          <c:val>
            <c:numRef>
              <c:f>'HIV Prev KP_2017'!$B$3:$B$8</c:f>
              <c:numCache>
                <c:formatCode>General</c:formatCode>
                <c:ptCount val="6"/>
                <c:pt idx="0">
                  <c:v>38.4</c:v>
                </c:pt>
                <c:pt idx="1">
                  <c:v>7.5</c:v>
                </c:pt>
                <c:pt idx="2">
                  <c:v>7.1</c:v>
                </c:pt>
                <c:pt idx="3">
                  <c:v>5.6</c:v>
                </c:pt>
                <c:pt idx="4">
                  <c:v>5.4</c:v>
                </c:pt>
                <c:pt idx="5">
                  <c:v>2.2000000000000002</c:v>
                </c:pt>
              </c:numCache>
            </c:numRef>
          </c:val>
          <c:extLst>
            <c:ext xmlns:c16="http://schemas.microsoft.com/office/drawing/2014/chart" uri="{C3380CC4-5D6E-409C-BE32-E72D297353CC}">
              <c16:uniqueId val="{0000000C-2F53-4593-A3EF-826333E2B938}"/>
            </c:ext>
          </c:extLst>
        </c:ser>
        <c:dLbls>
          <c:showLegendKey val="0"/>
          <c:showVal val="0"/>
          <c:showCatName val="0"/>
          <c:showSerName val="0"/>
          <c:showPercent val="0"/>
          <c:showBubbleSize val="0"/>
        </c:dLbls>
        <c:gapWidth val="100"/>
        <c:overlap val="100"/>
        <c:axId val="45293952"/>
        <c:axId val="45295488"/>
      </c:barChart>
      <c:scatterChart>
        <c:scatterStyle val="smoothMarker"/>
        <c:varyColors val="0"/>
        <c:ser>
          <c:idx val="1"/>
          <c:order val="1"/>
          <c:tx>
            <c:strRef>
              <c:f>'HIV Prev KP_2017'!$B$10</c:f>
              <c:strCache>
                <c:ptCount val="1"/>
                <c:pt idx="0">
                  <c:v>tgt</c:v>
                </c:pt>
              </c:strCache>
            </c:strRef>
          </c:tx>
          <c:spPr>
            <a:ln w="25400">
              <a:solidFill>
                <a:srgbClr val="E31837"/>
              </a:solidFill>
              <a:prstDash val="dash"/>
            </a:ln>
          </c:spPr>
          <c:marker>
            <c:symbol val="none"/>
          </c:marker>
          <c:xVal>
            <c:numRef>
              <c:f>'HIV Prev KP_2017'!$A$11:$A$12</c:f>
              <c:numCache>
                <c:formatCode>General</c:formatCode>
                <c:ptCount val="2"/>
                <c:pt idx="0">
                  <c:v>0</c:v>
                </c:pt>
                <c:pt idx="1">
                  <c:v>1</c:v>
                </c:pt>
              </c:numCache>
            </c:numRef>
          </c:xVal>
          <c:yVal>
            <c:numRef>
              <c:f>'HIV Prev KP_2017'!$B$11:$B$12</c:f>
              <c:numCache>
                <c:formatCode>General</c:formatCode>
                <c:ptCount val="2"/>
                <c:pt idx="0">
                  <c:v>5</c:v>
                </c:pt>
                <c:pt idx="1">
                  <c:v>5</c:v>
                </c:pt>
              </c:numCache>
            </c:numRef>
          </c:yVal>
          <c:smooth val="1"/>
          <c:extLst>
            <c:ext xmlns:c16="http://schemas.microsoft.com/office/drawing/2014/chart" uri="{C3380CC4-5D6E-409C-BE32-E72D297353CC}">
              <c16:uniqueId val="{0000000D-2F53-4593-A3EF-826333E2B938}"/>
            </c:ext>
          </c:extLst>
        </c:ser>
        <c:dLbls>
          <c:showLegendKey val="0"/>
          <c:showVal val="0"/>
          <c:showCatName val="0"/>
          <c:showSerName val="0"/>
          <c:showPercent val="0"/>
          <c:showBubbleSize val="0"/>
        </c:dLbls>
        <c:axId val="45303296"/>
        <c:axId val="45301760"/>
      </c:scatterChart>
      <c:catAx>
        <c:axId val="45293952"/>
        <c:scaling>
          <c:orientation val="minMax"/>
        </c:scaling>
        <c:delete val="0"/>
        <c:axPos val="b"/>
        <c:numFmt formatCode="General" sourceLinked="1"/>
        <c:majorTickMark val="out"/>
        <c:minorTickMark val="none"/>
        <c:tickLblPos val="nextTo"/>
        <c:crossAx val="45295488"/>
        <c:crosses val="autoZero"/>
        <c:auto val="1"/>
        <c:lblAlgn val="ctr"/>
        <c:lblOffset val="100"/>
        <c:noMultiLvlLbl val="0"/>
      </c:catAx>
      <c:valAx>
        <c:axId val="45295488"/>
        <c:scaling>
          <c:orientation val="minMax"/>
        </c:scaling>
        <c:delete val="0"/>
        <c:axPos val="l"/>
        <c:title>
          <c:tx>
            <c:rich>
              <a:bodyPr rot="-5400000" vert="horz"/>
              <a:lstStyle/>
              <a:p>
                <a:pPr>
                  <a:defRPr/>
                </a:pPr>
                <a:r>
                  <a:rPr lang="en-GB" dirty="0"/>
                  <a:t>% weighted</a:t>
                </a:r>
              </a:p>
            </c:rich>
          </c:tx>
          <c:layout>
            <c:manualLayout>
              <c:xMode val="edge"/>
              <c:yMode val="edge"/>
              <c:x val="4.9899748161517592E-2"/>
              <c:y val="0.30633333333333335"/>
            </c:manualLayout>
          </c:layout>
          <c:overlay val="0"/>
        </c:title>
        <c:numFmt formatCode="General" sourceLinked="1"/>
        <c:majorTickMark val="out"/>
        <c:minorTickMark val="none"/>
        <c:tickLblPos val="nextTo"/>
        <c:crossAx val="45293952"/>
        <c:crosses val="autoZero"/>
        <c:crossBetween val="between"/>
      </c:valAx>
      <c:valAx>
        <c:axId val="45301760"/>
        <c:scaling>
          <c:orientation val="minMax"/>
          <c:max val="25"/>
          <c:min val="0"/>
        </c:scaling>
        <c:delete val="1"/>
        <c:axPos val="r"/>
        <c:numFmt formatCode="General" sourceLinked="1"/>
        <c:majorTickMark val="out"/>
        <c:minorTickMark val="none"/>
        <c:tickLblPos val="nextTo"/>
        <c:crossAx val="45303296"/>
        <c:crosses val="max"/>
        <c:crossBetween val="midCat"/>
        <c:majorUnit val="1"/>
      </c:valAx>
      <c:valAx>
        <c:axId val="45303296"/>
        <c:scaling>
          <c:orientation val="minMax"/>
          <c:max val="1"/>
          <c:min val="0"/>
        </c:scaling>
        <c:delete val="1"/>
        <c:axPos val="t"/>
        <c:numFmt formatCode="General" sourceLinked="1"/>
        <c:majorTickMark val="out"/>
        <c:minorTickMark val="none"/>
        <c:tickLblPos val="nextTo"/>
        <c:crossAx val="45301760"/>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PWID_cities'!$A$3:$A$16</c:f>
              <c:strCache>
                <c:ptCount val="14"/>
                <c:pt idx="0">
                  <c:v>Kasur</c:v>
                </c:pt>
                <c:pt idx="1">
                  <c:v>Karachi</c:v>
                </c:pt>
                <c:pt idx="2">
                  <c:v>Bahawalpur</c:v>
                </c:pt>
                <c:pt idx="3">
                  <c:v>Mirpurkhas</c:v>
                </c:pt>
                <c:pt idx="4">
                  <c:v>Rawalpindi</c:v>
                </c:pt>
                <c:pt idx="5">
                  <c:v>Jhelum</c:v>
                </c:pt>
                <c:pt idx="6">
                  <c:v>Sukkur</c:v>
                </c:pt>
                <c:pt idx="7">
                  <c:v>Turbat</c:v>
                </c:pt>
                <c:pt idx="8">
                  <c:v>Larkana</c:v>
                </c:pt>
                <c:pt idx="9">
                  <c:v>Hyderabad</c:v>
                </c:pt>
                <c:pt idx="10">
                  <c:v>Nawabshah</c:v>
                </c:pt>
                <c:pt idx="11">
                  <c:v>Peshawar</c:v>
                </c:pt>
                <c:pt idx="12">
                  <c:v>Quetta</c:v>
                </c:pt>
                <c:pt idx="13">
                  <c:v>Bannu</c:v>
                </c:pt>
              </c:strCache>
            </c:strRef>
          </c:cat>
          <c:val>
            <c:numRef>
              <c:f>'HIV Prev PWID_cities'!$B$3:$B$16</c:f>
              <c:numCache>
                <c:formatCode>General</c:formatCode>
                <c:ptCount val="14"/>
                <c:pt idx="0">
                  <c:v>50.8</c:v>
                </c:pt>
                <c:pt idx="1">
                  <c:v>48.7</c:v>
                </c:pt>
                <c:pt idx="2">
                  <c:v>25.1</c:v>
                </c:pt>
                <c:pt idx="3">
                  <c:v>23.2</c:v>
                </c:pt>
                <c:pt idx="4">
                  <c:v>21.5</c:v>
                </c:pt>
                <c:pt idx="5">
                  <c:v>17.899999999999999</c:v>
                </c:pt>
                <c:pt idx="6">
                  <c:v>16.7</c:v>
                </c:pt>
                <c:pt idx="7">
                  <c:v>16.600000000000001</c:v>
                </c:pt>
                <c:pt idx="8">
                  <c:v>16.2</c:v>
                </c:pt>
                <c:pt idx="9">
                  <c:v>13.2</c:v>
                </c:pt>
                <c:pt idx="10">
                  <c:v>13.2</c:v>
                </c:pt>
                <c:pt idx="11">
                  <c:v>9.9</c:v>
                </c:pt>
                <c:pt idx="12">
                  <c:v>8.3000000000000007</c:v>
                </c:pt>
                <c:pt idx="13">
                  <c:v>3.4</c:v>
                </c:pt>
              </c:numCache>
            </c:numRef>
          </c:val>
          <c:extLst>
            <c:ext xmlns:c16="http://schemas.microsoft.com/office/drawing/2014/chart" uri="{C3380CC4-5D6E-409C-BE32-E72D297353CC}">
              <c16:uniqueId val="{00000000-2A36-4081-B8CF-85AEC29C7EA4}"/>
            </c:ext>
          </c:extLst>
        </c:ser>
        <c:dLbls>
          <c:showLegendKey val="0"/>
          <c:showVal val="0"/>
          <c:showCatName val="0"/>
          <c:showSerName val="0"/>
          <c:showPercent val="0"/>
          <c:showBubbleSize val="0"/>
        </c:dLbls>
        <c:gapWidth val="70"/>
        <c:axId val="128126976"/>
        <c:axId val="128128512"/>
      </c:barChart>
      <c:scatterChart>
        <c:scatterStyle val="smoothMarker"/>
        <c:varyColors val="0"/>
        <c:ser>
          <c:idx val="1"/>
          <c:order val="1"/>
          <c:tx>
            <c:strRef>
              <c:f>'HIV Prev PWID_cities'!$B$19</c:f>
              <c:strCache>
                <c:ptCount val="1"/>
                <c:pt idx="0">
                  <c:v>t</c:v>
                </c:pt>
              </c:strCache>
            </c:strRef>
          </c:tx>
          <c:spPr>
            <a:ln w="25400">
              <a:solidFill>
                <a:srgbClr val="E31837"/>
              </a:solidFill>
              <a:prstDash val="dash"/>
            </a:ln>
          </c:spPr>
          <c:marker>
            <c:symbol val="none"/>
          </c:marker>
          <c:xVal>
            <c:numRef>
              <c:f>'HIV Prev PWID_cities'!$A$20:$A$21</c:f>
              <c:numCache>
                <c:formatCode>General</c:formatCode>
                <c:ptCount val="2"/>
                <c:pt idx="0">
                  <c:v>0</c:v>
                </c:pt>
                <c:pt idx="1">
                  <c:v>1</c:v>
                </c:pt>
              </c:numCache>
            </c:numRef>
          </c:xVal>
          <c:yVal>
            <c:numRef>
              <c:f>'HIV Prev PWID_cities'!$B$20:$B$21</c:f>
              <c:numCache>
                <c:formatCode>General</c:formatCode>
                <c:ptCount val="2"/>
                <c:pt idx="0">
                  <c:v>5</c:v>
                </c:pt>
                <c:pt idx="1">
                  <c:v>5</c:v>
                </c:pt>
              </c:numCache>
            </c:numRef>
          </c:yVal>
          <c:smooth val="1"/>
          <c:extLst>
            <c:ext xmlns:c16="http://schemas.microsoft.com/office/drawing/2014/chart" uri="{C3380CC4-5D6E-409C-BE32-E72D297353CC}">
              <c16:uniqueId val="{00000001-2A36-4081-B8CF-85AEC29C7EA4}"/>
            </c:ext>
          </c:extLst>
        </c:ser>
        <c:dLbls>
          <c:showLegendKey val="0"/>
          <c:showVal val="0"/>
          <c:showCatName val="0"/>
          <c:showSerName val="0"/>
          <c:showPercent val="0"/>
          <c:showBubbleSize val="0"/>
        </c:dLbls>
        <c:axId val="128132224"/>
        <c:axId val="128130432"/>
      </c:scatterChart>
      <c:catAx>
        <c:axId val="128126976"/>
        <c:scaling>
          <c:orientation val="minMax"/>
        </c:scaling>
        <c:delete val="0"/>
        <c:axPos val="b"/>
        <c:numFmt formatCode="General" sourceLinked="0"/>
        <c:majorTickMark val="out"/>
        <c:minorTickMark val="none"/>
        <c:tickLblPos val="nextTo"/>
        <c:crossAx val="128128512"/>
        <c:crosses val="autoZero"/>
        <c:auto val="1"/>
        <c:lblAlgn val="ctr"/>
        <c:lblOffset val="100"/>
        <c:noMultiLvlLbl val="0"/>
      </c:catAx>
      <c:valAx>
        <c:axId val="128128512"/>
        <c:scaling>
          <c:orientation val="minMax"/>
          <c:max val="60"/>
          <c:min val="0"/>
        </c:scaling>
        <c:delete val="0"/>
        <c:axPos val="l"/>
        <c:title>
          <c:tx>
            <c:rich>
              <a:bodyPr rot="0" vert="horz"/>
              <a:lstStyle/>
              <a:p>
                <a:pPr>
                  <a:defRPr/>
                </a:pPr>
                <a:r>
                  <a:rPr lang="en-US"/>
                  <a:t>%</a:t>
                </a:r>
              </a:p>
            </c:rich>
          </c:tx>
          <c:layout>
            <c:manualLayout>
              <c:xMode val="edge"/>
              <c:yMode val="edge"/>
              <c:x val="6.8807339449541288E-2"/>
              <c:y val="0"/>
            </c:manualLayout>
          </c:layout>
          <c:overlay val="0"/>
        </c:title>
        <c:numFmt formatCode="General" sourceLinked="1"/>
        <c:majorTickMark val="out"/>
        <c:minorTickMark val="none"/>
        <c:tickLblPos val="nextTo"/>
        <c:crossAx val="128126976"/>
        <c:crosses val="autoZero"/>
        <c:crossBetween val="between"/>
        <c:majorUnit val="10"/>
      </c:valAx>
      <c:valAx>
        <c:axId val="128130432"/>
        <c:scaling>
          <c:orientation val="minMax"/>
          <c:max val="60"/>
          <c:min val="0"/>
        </c:scaling>
        <c:delete val="1"/>
        <c:axPos val="r"/>
        <c:numFmt formatCode="General" sourceLinked="1"/>
        <c:majorTickMark val="out"/>
        <c:minorTickMark val="none"/>
        <c:tickLblPos val="nextTo"/>
        <c:crossAx val="128132224"/>
        <c:crosses val="max"/>
        <c:crossBetween val="midCat"/>
        <c:majorUnit val="1"/>
      </c:valAx>
      <c:valAx>
        <c:axId val="128132224"/>
        <c:scaling>
          <c:orientation val="minMax"/>
          <c:max val="1"/>
          <c:min val="0"/>
        </c:scaling>
        <c:delete val="1"/>
        <c:axPos val="t"/>
        <c:numFmt formatCode="General" sourceLinked="1"/>
        <c:majorTickMark val="out"/>
        <c:minorTickMark val="none"/>
        <c:tickLblPos val="nextTo"/>
        <c:crossAx val="128130432"/>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0.04587</cdr:x>
      <cdr:y>0.64348</cdr:y>
    </cdr:from>
    <cdr:to>
      <cdr:x>0.11009</cdr:x>
      <cdr:y>0.75669</cdr:y>
    </cdr:to>
    <cdr:sp macro="" textlink="">
      <cdr:nvSpPr>
        <cdr:cNvPr id="2" name="TextBox 1"/>
        <cdr:cNvSpPr txBox="1"/>
      </cdr:nvSpPr>
      <cdr:spPr>
        <a:xfrm xmlns:a="http://schemas.openxmlformats.org/drawingml/2006/main">
          <a:off x="381000" y="2598762"/>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0.04175</cdr:x>
      <cdr:y>0.31304</cdr:y>
    </cdr:from>
    <cdr:to>
      <cdr:x>0.10538</cdr:x>
      <cdr:y>0.43069</cdr:y>
    </cdr:to>
    <cdr:sp macro="" textlink="">
      <cdr:nvSpPr>
        <cdr:cNvPr id="2" name="TextBox 1"/>
        <cdr:cNvSpPr txBox="1"/>
      </cdr:nvSpPr>
      <cdr:spPr>
        <a:xfrm xmlns:a="http://schemas.openxmlformats.org/drawingml/2006/main">
          <a:off x="349913" y="1216547"/>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31" tIns="45715" rIns="91431" bIns="45715" rtlCol="0"/>
          <a:lstStyle>
            <a:lvl1pPr algn="r">
              <a:defRPr sz="1200"/>
            </a:lvl1pPr>
          </a:lstStyle>
          <a:p>
            <a:fld id="{C0A3295E-E2E7-40BD-BCD7-E24187A060F4}" type="datetimeFigureOut">
              <a:rPr lang="en-GB" smtClean="0"/>
              <a:t>12/03/2024</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939170B5-ED91-4C88-A5B4-60A1869AD040}" type="slidenum">
              <a:rPr lang="en-GB" smtClean="0"/>
              <a:t>‹#›</a:t>
            </a:fld>
            <a:endParaRPr lang="en-GB"/>
          </a:p>
        </p:txBody>
      </p:sp>
    </p:spTree>
    <p:extLst>
      <p:ext uri="{BB962C8B-B14F-4D97-AF65-F5344CB8AC3E}">
        <p14:creationId xmlns:p14="http://schemas.microsoft.com/office/powerpoint/2010/main" val="3588779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1" tIns="45715" rIns="91431" bIns="45715" rtlCol="0"/>
          <a:lstStyle>
            <a:lvl1pPr algn="r">
              <a:defRPr sz="1200"/>
            </a:lvl1pPr>
          </a:lstStyle>
          <a:p>
            <a:fld id="{263A4D19-E788-4915-926C-DCFADFD0DB7A}" type="datetimeFigureOut">
              <a:rPr lang="en-US" smtClean="0"/>
              <a:t>12/03/2024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852" rtl="0" eaLnBrk="1" latinLnBrk="0" hangingPunct="1">
      <a:defRPr sz="1200" kern="1200">
        <a:solidFill>
          <a:schemeClr val="tx1"/>
        </a:solidFill>
        <a:latin typeface="+mn-lt"/>
        <a:ea typeface="+mn-ea"/>
        <a:cs typeface="+mn-cs"/>
      </a:defRPr>
    </a:lvl1pPr>
    <a:lvl2pPr marL="455929" algn="l" defTabSz="911852" rtl="0" eaLnBrk="1" latinLnBrk="0" hangingPunct="1">
      <a:defRPr sz="1200" kern="1200">
        <a:solidFill>
          <a:schemeClr val="tx1"/>
        </a:solidFill>
        <a:latin typeface="+mn-lt"/>
        <a:ea typeface="+mn-ea"/>
        <a:cs typeface="+mn-cs"/>
      </a:defRPr>
    </a:lvl2pPr>
    <a:lvl3pPr marL="911852" algn="l" defTabSz="911852" rtl="0" eaLnBrk="1" latinLnBrk="0" hangingPunct="1">
      <a:defRPr sz="1200" kern="1200">
        <a:solidFill>
          <a:schemeClr val="tx1"/>
        </a:solidFill>
        <a:latin typeface="+mn-lt"/>
        <a:ea typeface="+mn-ea"/>
        <a:cs typeface="+mn-cs"/>
      </a:defRPr>
    </a:lvl3pPr>
    <a:lvl4pPr marL="1367780" algn="l" defTabSz="911852" rtl="0" eaLnBrk="1" latinLnBrk="0" hangingPunct="1">
      <a:defRPr sz="1200" kern="1200">
        <a:solidFill>
          <a:schemeClr val="tx1"/>
        </a:solidFill>
        <a:latin typeface="+mn-lt"/>
        <a:ea typeface="+mn-ea"/>
        <a:cs typeface="+mn-cs"/>
      </a:defRPr>
    </a:lvl4pPr>
    <a:lvl5pPr marL="1823685" algn="l" defTabSz="911852" rtl="0" eaLnBrk="1" latinLnBrk="0" hangingPunct="1">
      <a:defRPr sz="1200" kern="1200">
        <a:solidFill>
          <a:schemeClr val="tx1"/>
        </a:solidFill>
        <a:latin typeface="+mn-lt"/>
        <a:ea typeface="+mn-ea"/>
        <a:cs typeface="+mn-cs"/>
      </a:defRPr>
    </a:lvl5pPr>
    <a:lvl6pPr marL="2279625" algn="l" defTabSz="911852" rtl="0" eaLnBrk="1" latinLnBrk="0" hangingPunct="1">
      <a:defRPr sz="1200" kern="1200">
        <a:solidFill>
          <a:schemeClr val="tx1"/>
        </a:solidFill>
        <a:latin typeface="+mn-lt"/>
        <a:ea typeface="+mn-ea"/>
        <a:cs typeface="+mn-cs"/>
      </a:defRPr>
    </a:lvl6pPr>
    <a:lvl7pPr marL="2735561" algn="l" defTabSz="911852" rtl="0" eaLnBrk="1" latinLnBrk="0" hangingPunct="1">
      <a:defRPr sz="1200" kern="1200">
        <a:solidFill>
          <a:schemeClr val="tx1"/>
        </a:solidFill>
        <a:latin typeface="+mn-lt"/>
        <a:ea typeface="+mn-ea"/>
        <a:cs typeface="+mn-cs"/>
      </a:defRPr>
    </a:lvl7pPr>
    <a:lvl8pPr marL="3191470" algn="l" defTabSz="911852" rtl="0" eaLnBrk="1" latinLnBrk="0" hangingPunct="1">
      <a:defRPr sz="1200" kern="1200">
        <a:solidFill>
          <a:schemeClr val="tx1"/>
        </a:solidFill>
        <a:latin typeface="+mn-lt"/>
        <a:ea typeface="+mn-ea"/>
        <a:cs typeface="+mn-cs"/>
      </a:defRPr>
    </a:lvl8pPr>
    <a:lvl9pPr marL="3647372" algn="l" defTabSz="9118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55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362187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420707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1534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61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4"/>
            <a:ext cx="8191500" cy="638899"/>
          </a:xfrm>
          <a:prstGeom prst="rect">
            <a:avLst/>
          </a:prstGeom>
          <a:noFill/>
        </p:spPr>
        <p:txBody>
          <a:bodyPr lIns="99300" tIns="49660" rIns="99300" bIns="4966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7"/>
            <a:ext cx="8191500" cy="500399"/>
          </a:xfrm>
          <a:prstGeom prst="rect">
            <a:avLst/>
          </a:prstGeom>
          <a:noFill/>
        </p:spPr>
        <p:txBody>
          <a:bodyPr lIns="99300" tIns="49660" rIns="99300" bIns="4966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81" tIns="45596" rIns="91181" bIns="4559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6157845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148708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21589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41797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199897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713778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5867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287804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234447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492582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3315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627627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5408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420542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067977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81438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95842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5" tIns="58560" rIns="117125" bIns="58560">
            <a:normAutofit/>
          </a:bodyPr>
          <a:lstStyle>
            <a:lvl1pPr marL="683220" marR="0" indent="-683220" algn="l" defTabSz="11712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19" indent="0" algn="ctr">
              <a:buNone/>
              <a:defRPr>
                <a:solidFill>
                  <a:schemeClr val="tx1">
                    <a:tint val="75000"/>
                  </a:schemeClr>
                </a:solidFill>
              </a:defRPr>
            </a:lvl2pPr>
            <a:lvl3pPr marL="1171229" indent="0" algn="ctr">
              <a:buNone/>
              <a:defRPr>
                <a:solidFill>
                  <a:schemeClr val="tx1">
                    <a:tint val="75000"/>
                  </a:schemeClr>
                </a:solidFill>
              </a:defRPr>
            </a:lvl3pPr>
            <a:lvl4pPr marL="1756841" indent="0" algn="ctr">
              <a:buNone/>
              <a:defRPr>
                <a:solidFill>
                  <a:schemeClr val="tx1">
                    <a:tint val="75000"/>
                  </a:schemeClr>
                </a:solidFill>
              </a:defRPr>
            </a:lvl4pPr>
            <a:lvl5pPr marL="2342461" indent="0" algn="ctr">
              <a:buNone/>
              <a:defRPr>
                <a:solidFill>
                  <a:schemeClr val="tx1">
                    <a:tint val="75000"/>
                  </a:schemeClr>
                </a:solidFill>
              </a:defRPr>
            </a:lvl5pPr>
            <a:lvl6pPr marL="2928066" indent="0" algn="ctr">
              <a:buNone/>
              <a:defRPr>
                <a:solidFill>
                  <a:schemeClr val="tx1">
                    <a:tint val="75000"/>
                  </a:schemeClr>
                </a:solidFill>
              </a:defRPr>
            </a:lvl6pPr>
            <a:lvl7pPr marL="3513680" indent="0" algn="ctr">
              <a:buNone/>
              <a:defRPr>
                <a:solidFill>
                  <a:schemeClr val="tx1">
                    <a:tint val="75000"/>
                  </a:schemeClr>
                </a:solidFill>
              </a:defRPr>
            </a:lvl7pPr>
            <a:lvl8pPr marL="4099303" indent="0" algn="ctr">
              <a:buNone/>
              <a:defRPr>
                <a:solidFill>
                  <a:schemeClr val="tx1">
                    <a:tint val="75000"/>
                  </a:schemeClr>
                </a:solidFill>
              </a:defRPr>
            </a:lvl8pPr>
            <a:lvl9pPr marL="46849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376291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060690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05745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732911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792750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33704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992979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5" tIns="58560" rIns="117125" bIns="585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531601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8"/>
            <a:ext cx="10198197" cy="788737"/>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5" tIns="58560" rIns="117125" bIns="585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5" tIns="58560" rIns="117125" bIns="585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073153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429446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197079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318330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97562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5525666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506655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4246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6952256"/>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775417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440628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651265"/>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8668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966138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16383336"/>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472538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923614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7374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120505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1926388"/>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439622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107058480"/>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8303971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4134470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8760712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69078875"/>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3651943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1682217"/>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217470"/>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87785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1869046"/>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10094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375951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5216813"/>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745372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6270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373612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512979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407044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77089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81" tIns="45596" rIns="91181" bIns="4559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7630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66039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13018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9754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6159321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58276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9791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3727386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8300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2346057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1946249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0526489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074740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892156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6522983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139391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182297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790166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3218520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422704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0781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102291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03732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039384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5446101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246621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5078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66" tIns="45574" rIns="91166" bIns="45574"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208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12686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075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41572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32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00886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16"/>
            <a:ext cx="10198197" cy="788737"/>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66" tIns="45574" rIns="91166" bIns="45574" anchor="t" anchorCtr="0"/>
          <a:lstStyle>
            <a:lvl1pPr marL="455929" marR="0" lvl="0" indent="-227972"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2216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573659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48899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7870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64815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506050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572266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35876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27187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5170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83539816"/>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644747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51368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236354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790808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678584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395103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843949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65138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497013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80199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1459033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70586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9780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147272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53254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6731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1" tIns="58475" rIns="116961" bIns="58475">
            <a:normAutofit/>
          </a:bodyPr>
          <a:lstStyle>
            <a:lvl1pPr marL="682238" marR="0" indent="-682238" algn="l" defTabSz="11695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83" indent="0" algn="ctr">
              <a:buNone/>
              <a:defRPr>
                <a:solidFill>
                  <a:schemeClr val="tx1">
                    <a:tint val="75000"/>
                  </a:schemeClr>
                </a:solidFill>
              </a:defRPr>
            </a:lvl2pPr>
            <a:lvl3pPr marL="1169547" indent="0" algn="ctr">
              <a:buNone/>
              <a:defRPr>
                <a:solidFill>
                  <a:schemeClr val="tx1">
                    <a:tint val="75000"/>
                  </a:schemeClr>
                </a:solidFill>
              </a:defRPr>
            </a:lvl3pPr>
            <a:lvl4pPr marL="1754305" indent="0" algn="ctr">
              <a:buNone/>
              <a:defRPr>
                <a:solidFill>
                  <a:schemeClr val="tx1">
                    <a:tint val="75000"/>
                  </a:schemeClr>
                </a:solidFill>
              </a:defRPr>
            </a:lvl4pPr>
            <a:lvl5pPr marL="2339092" indent="0" algn="ctr">
              <a:buNone/>
              <a:defRPr>
                <a:solidFill>
                  <a:schemeClr val="tx1">
                    <a:tint val="75000"/>
                  </a:schemeClr>
                </a:solidFill>
              </a:defRPr>
            </a:lvl5pPr>
            <a:lvl6pPr marL="2923859" indent="0" algn="ctr">
              <a:buNone/>
              <a:defRPr>
                <a:solidFill>
                  <a:schemeClr val="tx1">
                    <a:tint val="75000"/>
                  </a:schemeClr>
                </a:solidFill>
              </a:defRPr>
            </a:lvl6pPr>
            <a:lvl7pPr marL="3508607" indent="0" algn="ctr">
              <a:buNone/>
              <a:defRPr>
                <a:solidFill>
                  <a:schemeClr val="tx1">
                    <a:tint val="75000"/>
                  </a:schemeClr>
                </a:solidFill>
              </a:defRPr>
            </a:lvl7pPr>
            <a:lvl8pPr marL="4093407" indent="0" algn="ctr">
              <a:buNone/>
              <a:defRPr>
                <a:solidFill>
                  <a:schemeClr val="tx1">
                    <a:tint val="75000"/>
                  </a:schemeClr>
                </a:solidFill>
              </a:defRPr>
            </a:lvl8pPr>
            <a:lvl9pPr marL="46781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21302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4383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499703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0714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2572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8680098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8557396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1" tIns="58475" rIns="116961" bIns="5847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85465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1"/>
            <a:ext cx="10198197" cy="788737"/>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1" tIns="58475" rIns="116961" bIns="5847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1" tIns="58475" rIns="116961" bIns="5847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196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26136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35388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9748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5510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165845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112346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34803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8487974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860384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1" tIns="58500" rIns="117011" bIns="58500">
            <a:normAutofit/>
          </a:bodyPr>
          <a:lstStyle>
            <a:lvl1pPr marL="682538" marR="0" indent="-682538" algn="l" defTabSz="117006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38" indent="0" algn="ctr">
              <a:buNone/>
              <a:defRPr>
                <a:solidFill>
                  <a:schemeClr val="tx1">
                    <a:tint val="75000"/>
                  </a:schemeClr>
                </a:solidFill>
              </a:defRPr>
            </a:lvl2pPr>
            <a:lvl3pPr marL="1170060" indent="0" algn="ctr">
              <a:buNone/>
              <a:defRPr>
                <a:solidFill>
                  <a:schemeClr val="tx1">
                    <a:tint val="75000"/>
                  </a:schemeClr>
                </a:solidFill>
              </a:defRPr>
            </a:lvl3pPr>
            <a:lvl4pPr marL="1755080" indent="0" algn="ctr">
              <a:buNone/>
              <a:defRPr>
                <a:solidFill>
                  <a:schemeClr val="tx1">
                    <a:tint val="75000"/>
                  </a:schemeClr>
                </a:solidFill>
              </a:defRPr>
            </a:lvl4pPr>
            <a:lvl5pPr marL="2340122" indent="0" algn="ctr">
              <a:buNone/>
              <a:defRPr>
                <a:solidFill>
                  <a:schemeClr val="tx1">
                    <a:tint val="75000"/>
                  </a:schemeClr>
                </a:solidFill>
              </a:defRPr>
            </a:lvl5pPr>
            <a:lvl6pPr marL="2925142" indent="0" algn="ctr">
              <a:buNone/>
              <a:defRPr>
                <a:solidFill>
                  <a:schemeClr val="tx1">
                    <a:tint val="75000"/>
                  </a:schemeClr>
                </a:solidFill>
              </a:defRPr>
            </a:lvl6pPr>
            <a:lvl7pPr marL="3510157" indent="0" algn="ctr">
              <a:buNone/>
              <a:defRPr>
                <a:solidFill>
                  <a:schemeClr val="tx1">
                    <a:tint val="75000"/>
                  </a:schemeClr>
                </a:solidFill>
              </a:defRPr>
            </a:lvl7pPr>
            <a:lvl8pPr marL="4095207" indent="0" algn="ctr">
              <a:buNone/>
              <a:defRPr>
                <a:solidFill>
                  <a:schemeClr val="tx1">
                    <a:tint val="75000"/>
                  </a:schemeClr>
                </a:solidFill>
              </a:defRPr>
            </a:lvl8pPr>
            <a:lvl9pPr marL="468023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884794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6081766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954897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91805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22897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352831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1" tIns="58500" rIns="117011" bIns="585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834213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8"/>
            <a:ext cx="10198197" cy="788737"/>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1" tIns="58500" rIns="117011" bIns="585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1" tIns="58500" rIns="117011" bIns="585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02713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06157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7.png"/><Relationship Id="rId5" Type="http://schemas.openxmlformats.org/officeDocument/2006/relationships/slideLayout" Target="../slideLayouts/slideLayout135.xml"/><Relationship Id="rId10" Type="http://schemas.openxmlformats.org/officeDocument/2006/relationships/image" Target="../media/image6.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7.png"/><Relationship Id="rId5" Type="http://schemas.openxmlformats.org/officeDocument/2006/relationships/slideLayout" Target="../slideLayouts/slideLayout151.xml"/><Relationship Id="rId10" Type="http://schemas.openxmlformats.org/officeDocument/2006/relationships/image" Target="../media/image6.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sp>
        <p:nvSpPr>
          <p:cNvPr id="14" name="TextBox 13"/>
          <p:cNvSpPr txBox="1"/>
          <p:nvPr/>
        </p:nvSpPr>
        <p:spPr>
          <a:xfrm>
            <a:off x="9340851" y="6508787"/>
            <a:ext cx="2286000" cy="284956"/>
          </a:xfrm>
          <a:prstGeom prst="rect">
            <a:avLst/>
          </a:prstGeom>
          <a:noFill/>
        </p:spPr>
        <p:txBody>
          <a:bodyPr lIns="99300" tIns="49660" rIns="99300" bIns="4966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8381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9"/>
            <a:ext cx="723900" cy="365125"/>
          </a:xfrm>
          <a:prstGeom prst="rect">
            <a:avLst/>
          </a:prstGeom>
        </p:spPr>
        <p:txBody>
          <a:bodyPr vert="horz" lIns="116961" tIns="58475" rIns="116961" bIns="5847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47">
              <a:defRPr/>
            </a:pPr>
            <a:fld id="{79C0BFF6-9B14-4446-AF07-628EFEB400B0}" type="slidenum">
              <a:rPr lang="th-TH" smtClean="0">
                <a:solidFill>
                  <a:prstClr val="black">
                    <a:tint val="75000"/>
                  </a:prstClr>
                </a:solidFill>
              </a:rPr>
              <a:pPr defTabSz="11695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0" tIns="63676" rIns="127350" bIns="6367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31"/>
            <a:ext cx="4948767" cy="559483"/>
          </a:xfrm>
          <a:prstGeom prst="rect">
            <a:avLst/>
          </a:prstGeom>
          <a:noFill/>
        </p:spPr>
        <p:txBody>
          <a:bodyPr lIns="127350" tIns="63676" rIns="127350" bIns="63676">
            <a:spAutoFit/>
          </a:bodyPr>
          <a:lstStyle/>
          <a:p>
            <a:pPr defTabSz="11695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sp>
        <p:nvSpPr>
          <p:cNvPr id="12" name="TextBox 11"/>
          <p:cNvSpPr txBox="1"/>
          <p:nvPr/>
        </p:nvSpPr>
        <p:spPr>
          <a:xfrm>
            <a:off x="9290130" y="301653"/>
            <a:ext cx="2220383" cy="518202"/>
          </a:xfrm>
          <a:prstGeom prst="rect">
            <a:avLst/>
          </a:prstGeom>
          <a:noFill/>
          <a:effectLst>
            <a:outerShdw blurRad="50800" dist="38100" dir="5400000" algn="t" rotWithShape="0">
              <a:prstClr val="black">
                <a:alpha val="40000"/>
              </a:prstClr>
            </a:outerShdw>
          </a:effectLst>
        </p:spPr>
        <p:txBody>
          <a:bodyPr lIns="116961" tIns="58475" rIns="116961" bIns="58475">
            <a:spAutoFit/>
          </a:bodyPr>
          <a:lstStyle/>
          <a:p>
            <a:pPr algn="r" defTabSz="11695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0011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83" algn="ctr" rtl="0" fontAlgn="base">
        <a:spcBef>
          <a:spcPct val="0"/>
        </a:spcBef>
        <a:spcAft>
          <a:spcPct val="0"/>
        </a:spcAft>
        <a:defRPr sz="5600">
          <a:solidFill>
            <a:schemeClr val="tx1"/>
          </a:solidFill>
          <a:latin typeface="Arial" pitchFamily="34" charset="0"/>
          <a:cs typeface="Cordia New" pitchFamily="34" charset="-34"/>
        </a:defRPr>
      </a:lvl6pPr>
      <a:lvl7pPr marL="1169547" algn="ctr" rtl="0" fontAlgn="base">
        <a:spcBef>
          <a:spcPct val="0"/>
        </a:spcBef>
        <a:spcAft>
          <a:spcPct val="0"/>
        </a:spcAft>
        <a:defRPr sz="5600">
          <a:solidFill>
            <a:schemeClr val="tx1"/>
          </a:solidFill>
          <a:latin typeface="Arial" pitchFamily="34" charset="0"/>
          <a:cs typeface="Cordia New" pitchFamily="34" charset="-34"/>
        </a:defRPr>
      </a:lvl7pPr>
      <a:lvl8pPr marL="1754305" algn="ctr" rtl="0" fontAlgn="base">
        <a:spcBef>
          <a:spcPct val="0"/>
        </a:spcBef>
        <a:spcAft>
          <a:spcPct val="0"/>
        </a:spcAft>
        <a:defRPr sz="5600">
          <a:solidFill>
            <a:schemeClr val="tx1"/>
          </a:solidFill>
          <a:latin typeface="Arial" pitchFamily="34" charset="0"/>
          <a:cs typeface="Cordia New" pitchFamily="34" charset="-34"/>
        </a:defRPr>
      </a:lvl8pPr>
      <a:lvl9pPr marL="233909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62" indent="-4385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45" indent="-3655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09" indent="-2923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98"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482"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25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018"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791"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52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47" rtl="0" eaLnBrk="1" latinLnBrk="0" hangingPunct="1">
        <a:defRPr sz="3600" kern="1200">
          <a:solidFill>
            <a:schemeClr val="tx1"/>
          </a:solidFill>
          <a:latin typeface="+mn-lt"/>
          <a:ea typeface="+mn-ea"/>
          <a:cs typeface="+mn-cs"/>
        </a:defRPr>
      </a:lvl1pPr>
      <a:lvl2pPr marL="584783" algn="l" defTabSz="1169547" rtl="0" eaLnBrk="1" latinLnBrk="0" hangingPunct="1">
        <a:defRPr sz="3600" kern="1200">
          <a:solidFill>
            <a:schemeClr val="tx1"/>
          </a:solidFill>
          <a:latin typeface="+mn-lt"/>
          <a:ea typeface="+mn-ea"/>
          <a:cs typeface="+mn-cs"/>
        </a:defRPr>
      </a:lvl2pPr>
      <a:lvl3pPr marL="1169547" algn="l" defTabSz="1169547" rtl="0" eaLnBrk="1" latinLnBrk="0" hangingPunct="1">
        <a:defRPr sz="3600" kern="1200">
          <a:solidFill>
            <a:schemeClr val="tx1"/>
          </a:solidFill>
          <a:latin typeface="+mn-lt"/>
          <a:ea typeface="+mn-ea"/>
          <a:cs typeface="+mn-cs"/>
        </a:defRPr>
      </a:lvl3pPr>
      <a:lvl4pPr marL="1754305" algn="l" defTabSz="1169547" rtl="0" eaLnBrk="1" latinLnBrk="0" hangingPunct="1">
        <a:defRPr sz="3600" kern="1200">
          <a:solidFill>
            <a:schemeClr val="tx1"/>
          </a:solidFill>
          <a:latin typeface="+mn-lt"/>
          <a:ea typeface="+mn-ea"/>
          <a:cs typeface="+mn-cs"/>
        </a:defRPr>
      </a:lvl4pPr>
      <a:lvl5pPr marL="2339092" algn="l" defTabSz="1169547" rtl="0" eaLnBrk="1" latinLnBrk="0" hangingPunct="1">
        <a:defRPr sz="3600" kern="1200">
          <a:solidFill>
            <a:schemeClr val="tx1"/>
          </a:solidFill>
          <a:latin typeface="+mn-lt"/>
          <a:ea typeface="+mn-ea"/>
          <a:cs typeface="+mn-cs"/>
        </a:defRPr>
      </a:lvl5pPr>
      <a:lvl6pPr marL="2923859" algn="l" defTabSz="1169547" rtl="0" eaLnBrk="1" latinLnBrk="0" hangingPunct="1">
        <a:defRPr sz="3600" kern="1200">
          <a:solidFill>
            <a:schemeClr val="tx1"/>
          </a:solidFill>
          <a:latin typeface="+mn-lt"/>
          <a:ea typeface="+mn-ea"/>
          <a:cs typeface="+mn-cs"/>
        </a:defRPr>
      </a:lvl6pPr>
      <a:lvl7pPr marL="3508607" algn="l" defTabSz="1169547" rtl="0" eaLnBrk="1" latinLnBrk="0" hangingPunct="1">
        <a:defRPr sz="3600" kern="1200">
          <a:solidFill>
            <a:schemeClr val="tx1"/>
          </a:solidFill>
          <a:latin typeface="+mn-lt"/>
          <a:ea typeface="+mn-ea"/>
          <a:cs typeface="+mn-cs"/>
        </a:defRPr>
      </a:lvl7pPr>
      <a:lvl8pPr marL="4093407" algn="l" defTabSz="1169547" rtl="0" eaLnBrk="1" latinLnBrk="0" hangingPunct="1">
        <a:defRPr sz="3600" kern="1200">
          <a:solidFill>
            <a:schemeClr val="tx1"/>
          </a:solidFill>
          <a:latin typeface="+mn-lt"/>
          <a:ea typeface="+mn-ea"/>
          <a:cs typeface="+mn-cs"/>
        </a:defRPr>
      </a:lvl8pPr>
      <a:lvl9pPr marL="4678180" algn="l" defTabSz="1169547"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1541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6"/>
            <a:ext cx="723900" cy="365125"/>
          </a:xfrm>
          <a:prstGeom prst="rect">
            <a:avLst/>
          </a:prstGeom>
        </p:spPr>
        <p:txBody>
          <a:bodyPr vert="horz" lIns="117011" tIns="58500" rIns="117011" bIns="585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60">
              <a:defRPr/>
            </a:pPr>
            <a:fld id="{79C0BFF6-9B14-4446-AF07-628EFEB400B0}" type="slidenum">
              <a:rPr lang="th-TH" smtClean="0">
                <a:solidFill>
                  <a:prstClr val="black">
                    <a:tint val="75000"/>
                  </a:prstClr>
                </a:solidFill>
              </a:rPr>
              <a:pPr defTabSz="117006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6" tIns="63704" rIns="127406" bIns="637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6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21"/>
            <a:ext cx="4948767" cy="559539"/>
          </a:xfrm>
          <a:prstGeom prst="rect">
            <a:avLst/>
          </a:prstGeom>
          <a:noFill/>
        </p:spPr>
        <p:txBody>
          <a:bodyPr lIns="127406" tIns="63704" rIns="127406" bIns="63704">
            <a:spAutoFit/>
          </a:bodyPr>
          <a:lstStyle/>
          <a:p>
            <a:pPr defTabSz="117006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sp>
        <p:nvSpPr>
          <p:cNvPr id="12" name="TextBox 11"/>
          <p:cNvSpPr txBox="1"/>
          <p:nvPr/>
        </p:nvSpPr>
        <p:spPr>
          <a:xfrm>
            <a:off x="9290115" y="301651"/>
            <a:ext cx="2220383" cy="518252"/>
          </a:xfrm>
          <a:prstGeom prst="rect">
            <a:avLst/>
          </a:prstGeom>
          <a:noFill/>
          <a:effectLst>
            <a:outerShdw blurRad="50800" dist="38100" dir="5400000" algn="t" rotWithShape="0">
              <a:prstClr val="black">
                <a:alpha val="40000"/>
              </a:prstClr>
            </a:outerShdw>
          </a:effectLst>
        </p:spPr>
        <p:txBody>
          <a:bodyPr lIns="117011" tIns="58500" rIns="117011" bIns="58500">
            <a:spAutoFit/>
          </a:bodyPr>
          <a:lstStyle/>
          <a:p>
            <a:pPr algn="r" defTabSz="117006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40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38" algn="ctr" rtl="0" fontAlgn="base">
        <a:spcBef>
          <a:spcPct val="0"/>
        </a:spcBef>
        <a:spcAft>
          <a:spcPct val="0"/>
        </a:spcAft>
        <a:defRPr sz="5600">
          <a:solidFill>
            <a:schemeClr val="tx1"/>
          </a:solidFill>
          <a:latin typeface="Arial" pitchFamily="34" charset="0"/>
          <a:cs typeface="Cordia New" pitchFamily="34" charset="-34"/>
        </a:defRPr>
      </a:lvl6pPr>
      <a:lvl7pPr marL="1170060" algn="ctr" rtl="0" fontAlgn="base">
        <a:spcBef>
          <a:spcPct val="0"/>
        </a:spcBef>
        <a:spcAft>
          <a:spcPct val="0"/>
        </a:spcAft>
        <a:defRPr sz="5600">
          <a:solidFill>
            <a:schemeClr val="tx1"/>
          </a:solidFill>
          <a:latin typeface="Arial" pitchFamily="34" charset="0"/>
          <a:cs typeface="Cordia New" pitchFamily="34" charset="-34"/>
        </a:defRPr>
      </a:lvl7pPr>
      <a:lvl8pPr marL="1755080" algn="ctr" rtl="0" fontAlgn="base">
        <a:spcBef>
          <a:spcPct val="0"/>
        </a:spcBef>
        <a:spcAft>
          <a:spcPct val="0"/>
        </a:spcAft>
        <a:defRPr sz="5600">
          <a:solidFill>
            <a:schemeClr val="tx1"/>
          </a:solidFill>
          <a:latin typeface="Arial" pitchFamily="34" charset="0"/>
          <a:cs typeface="Cordia New" pitchFamily="34" charset="-34"/>
        </a:defRPr>
      </a:lvl8pPr>
      <a:lvl9pPr marL="23401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58" indent="-43875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65" indent="-3656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558" indent="-2925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00"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638"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670"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689"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723"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716"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60" rtl="0" eaLnBrk="1" latinLnBrk="0" hangingPunct="1">
        <a:defRPr sz="3600" kern="1200">
          <a:solidFill>
            <a:schemeClr val="tx1"/>
          </a:solidFill>
          <a:latin typeface="+mn-lt"/>
          <a:ea typeface="+mn-ea"/>
          <a:cs typeface="+mn-cs"/>
        </a:defRPr>
      </a:lvl1pPr>
      <a:lvl2pPr marL="585038" algn="l" defTabSz="1170060" rtl="0" eaLnBrk="1" latinLnBrk="0" hangingPunct="1">
        <a:defRPr sz="3600" kern="1200">
          <a:solidFill>
            <a:schemeClr val="tx1"/>
          </a:solidFill>
          <a:latin typeface="+mn-lt"/>
          <a:ea typeface="+mn-ea"/>
          <a:cs typeface="+mn-cs"/>
        </a:defRPr>
      </a:lvl2pPr>
      <a:lvl3pPr marL="1170060" algn="l" defTabSz="1170060" rtl="0" eaLnBrk="1" latinLnBrk="0" hangingPunct="1">
        <a:defRPr sz="3600" kern="1200">
          <a:solidFill>
            <a:schemeClr val="tx1"/>
          </a:solidFill>
          <a:latin typeface="+mn-lt"/>
          <a:ea typeface="+mn-ea"/>
          <a:cs typeface="+mn-cs"/>
        </a:defRPr>
      </a:lvl3pPr>
      <a:lvl4pPr marL="1755080" algn="l" defTabSz="1170060" rtl="0" eaLnBrk="1" latinLnBrk="0" hangingPunct="1">
        <a:defRPr sz="3600" kern="1200">
          <a:solidFill>
            <a:schemeClr val="tx1"/>
          </a:solidFill>
          <a:latin typeface="+mn-lt"/>
          <a:ea typeface="+mn-ea"/>
          <a:cs typeface="+mn-cs"/>
        </a:defRPr>
      </a:lvl4pPr>
      <a:lvl5pPr marL="2340122" algn="l" defTabSz="1170060" rtl="0" eaLnBrk="1" latinLnBrk="0" hangingPunct="1">
        <a:defRPr sz="3600" kern="1200">
          <a:solidFill>
            <a:schemeClr val="tx1"/>
          </a:solidFill>
          <a:latin typeface="+mn-lt"/>
          <a:ea typeface="+mn-ea"/>
          <a:cs typeface="+mn-cs"/>
        </a:defRPr>
      </a:lvl5pPr>
      <a:lvl6pPr marL="2925142" algn="l" defTabSz="1170060" rtl="0" eaLnBrk="1" latinLnBrk="0" hangingPunct="1">
        <a:defRPr sz="3600" kern="1200">
          <a:solidFill>
            <a:schemeClr val="tx1"/>
          </a:solidFill>
          <a:latin typeface="+mn-lt"/>
          <a:ea typeface="+mn-ea"/>
          <a:cs typeface="+mn-cs"/>
        </a:defRPr>
      </a:lvl6pPr>
      <a:lvl7pPr marL="3510157" algn="l" defTabSz="1170060" rtl="0" eaLnBrk="1" latinLnBrk="0" hangingPunct="1">
        <a:defRPr sz="3600" kern="1200">
          <a:solidFill>
            <a:schemeClr val="tx1"/>
          </a:solidFill>
          <a:latin typeface="+mn-lt"/>
          <a:ea typeface="+mn-ea"/>
          <a:cs typeface="+mn-cs"/>
        </a:defRPr>
      </a:lvl7pPr>
      <a:lvl8pPr marL="4095207" algn="l" defTabSz="1170060" rtl="0" eaLnBrk="1" latinLnBrk="0" hangingPunct="1">
        <a:defRPr sz="3600" kern="1200">
          <a:solidFill>
            <a:schemeClr val="tx1"/>
          </a:solidFill>
          <a:latin typeface="+mn-lt"/>
          <a:ea typeface="+mn-ea"/>
          <a:cs typeface="+mn-cs"/>
        </a:defRPr>
      </a:lvl8pPr>
      <a:lvl9pPr marL="4680238" algn="l" defTabSz="117006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8"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05" y="301651"/>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8569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7" y="800110"/>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094" y="301650"/>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46160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6"/>
            <a:ext cx="723900" cy="365125"/>
          </a:xfrm>
          <a:prstGeom prst="rect">
            <a:avLst/>
          </a:prstGeom>
        </p:spPr>
        <p:txBody>
          <a:bodyPr vert="horz" lIns="117125" tIns="58560" rIns="117125" bIns="585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29">
              <a:defRPr/>
            </a:pPr>
            <a:fld id="{79C0BFF6-9B14-4446-AF07-628EFEB400B0}" type="slidenum">
              <a:rPr lang="th-TH" smtClean="0">
                <a:solidFill>
                  <a:prstClr val="black">
                    <a:tint val="75000"/>
                  </a:prstClr>
                </a:solidFill>
              </a:rPr>
              <a:pPr defTabSz="11712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6"/>
            <a:ext cx="4341284" cy="8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5" tIns="63768" rIns="127535" bIns="637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5" y="800107"/>
            <a:ext cx="4948767" cy="559669"/>
          </a:xfrm>
          <a:prstGeom prst="rect">
            <a:avLst/>
          </a:prstGeom>
          <a:noFill/>
        </p:spPr>
        <p:txBody>
          <a:bodyPr lIns="127535" tIns="63768" rIns="127535" bIns="63768">
            <a:spAutoFit/>
          </a:bodyPr>
          <a:lstStyle/>
          <a:p>
            <a:pPr defTabSz="11712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sp>
        <p:nvSpPr>
          <p:cNvPr id="12" name="TextBox 11"/>
          <p:cNvSpPr txBox="1"/>
          <p:nvPr/>
        </p:nvSpPr>
        <p:spPr>
          <a:xfrm>
            <a:off x="9290082" y="301641"/>
            <a:ext cx="2220383" cy="518373"/>
          </a:xfrm>
          <a:prstGeom prst="rect">
            <a:avLst/>
          </a:prstGeom>
          <a:noFill/>
          <a:effectLst>
            <a:outerShdw blurRad="50800" dist="38100" dir="5400000" algn="t" rotWithShape="0">
              <a:prstClr val="black">
                <a:alpha val="40000"/>
              </a:prstClr>
            </a:outerShdw>
          </a:effectLst>
        </p:spPr>
        <p:txBody>
          <a:bodyPr lIns="117125" tIns="58560" rIns="117125" bIns="58560">
            <a:spAutoFit/>
          </a:bodyPr>
          <a:lstStyle/>
          <a:p>
            <a:pPr algn="r" defTabSz="11712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04037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19" algn="ctr" rtl="0" fontAlgn="base">
        <a:spcBef>
          <a:spcPct val="0"/>
        </a:spcBef>
        <a:spcAft>
          <a:spcPct val="0"/>
        </a:spcAft>
        <a:defRPr sz="5600">
          <a:solidFill>
            <a:schemeClr val="tx1"/>
          </a:solidFill>
          <a:latin typeface="Arial" pitchFamily="34" charset="0"/>
          <a:cs typeface="Cordia New" pitchFamily="34" charset="-34"/>
        </a:defRPr>
      </a:lvl6pPr>
      <a:lvl7pPr marL="1171229" algn="ctr" rtl="0" fontAlgn="base">
        <a:spcBef>
          <a:spcPct val="0"/>
        </a:spcBef>
        <a:spcAft>
          <a:spcPct val="0"/>
        </a:spcAft>
        <a:defRPr sz="5600">
          <a:solidFill>
            <a:schemeClr val="tx1"/>
          </a:solidFill>
          <a:latin typeface="Arial" pitchFamily="34" charset="0"/>
          <a:cs typeface="Cordia New" pitchFamily="34" charset="-34"/>
        </a:defRPr>
      </a:lvl7pPr>
      <a:lvl8pPr marL="1756841" algn="ctr" rtl="0" fontAlgn="base">
        <a:spcBef>
          <a:spcPct val="0"/>
        </a:spcBef>
        <a:spcAft>
          <a:spcPct val="0"/>
        </a:spcAft>
        <a:defRPr sz="5600">
          <a:solidFill>
            <a:schemeClr val="tx1"/>
          </a:solidFill>
          <a:latin typeface="Arial" pitchFamily="34" charset="0"/>
          <a:cs typeface="Cordia New" pitchFamily="34" charset="-34"/>
        </a:defRPr>
      </a:lvl8pPr>
      <a:lvl9pPr marL="234246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04" indent="-439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21" indent="-3660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30" indent="-2928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651"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269"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88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495"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11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712"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29" rtl="0" eaLnBrk="1" latinLnBrk="0" hangingPunct="1">
        <a:defRPr sz="3600" kern="1200">
          <a:solidFill>
            <a:schemeClr val="tx1"/>
          </a:solidFill>
          <a:latin typeface="+mn-lt"/>
          <a:ea typeface="+mn-ea"/>
          <a:cs typeface="+mn-cs"/>
        </a:defRPr>
      </a:lvl1pPr>
      <a:lvl2pPr marL="585619" algn="l" defTabSz="1171229" rtl="0" eaLnBrk="1" latinLnBrk="0" hangingPunct="1">
        <a:defRPr sz="3600" kern="1200">
          <a:solidFill>
            <a:schemeClr val="tx1"/>
          </a:solidFill>
          <a:latin typeface="+mn-lt"/>
          <a:ea typeface="+mn-ea"/>
          <a:cs typeface="+mn-cs"/>
        </a:defRPr>
      </a:lvl2pPr>
      <a:lvl3pPr marL="1171229" algn="l" defTabSz="1171229" rtl="0" eaLnBrk="1" latinLnBrk="0" hangingPunct="1">
        <a:defRPr sz="3600" kern="1200">
          <a:solidFill>
            <a:schemeClr val="tx1"/>
          </a:solidFill>
          <a:latin typeface="+mn-lt"/>
          <a:ea typeface="+mn-ea"/>
          <a:cs typeface="+mn-cs"/>
        </a:defRPr>
      </a:lvl3pPr>
      <a:lvl4pPr marL="1756841" algn="l" defTabSz="1171229" rtl="0" eaLnBrk="1" latinLnBrk="0" hangingPunct="1">
        <a:defRPr sz="3600" kern="1200">
          <a:solidFill>
            <a:schemeClr val="tx1"/>
          </a:solidFill>
          <a:latin typeface="+mn-lt"/>
          <a:ea typeface="+mn-ea"/>
          <a:cs typeface="+mn-cs"/>
        </a:defRPr>
      </a:lvl4pPr>
      <a:lvl5pPr marL="2342461" algn="l" defTabSz="1171229" rtl="0" eaLnBrk="1" latinLnBrk="0" hangingPunct="1">
        <a:defRPr sz="3600" kern="1200">
          <a:solidFill>
            <a:schemeClr val="tx1"/>
          </a:solidFill>
          <a:latin typeface="+mn-lt"/>
          <a:ea typeface="+mn-ea"/>
          <a:cs typeface="+mn-cs"/>
        </a:defRPr>
      </a:lvl5pPr>
      <a:lvl6pPr marL="2928066" algn="l" defTabSz="1171229" rtl="0" eaLnBrk="1" latinLnBrk="0" hangingPunct="1">
        <a:defRPr sz="3600" kern="1200">
          <a:solidFill>
            <a:schemeClr val="tx1"/>
          </a:solidFill>
          <a:latin typeface="+mn-lt"/>
          <a:ea typeface="+mn-ea"/>
          <a:cs typeface="+mn-cs"/>
        </a:defRPr>
      </a:lvl6pPr>
      <a:lvl7pPr marL="3513680" algn="l" defTabSz="1171229" rtl="0" eaLnBrk="1" latinLnBrk="0" hangingPunct="1">
        <a:defRPr sz="3600" kern="1200">
          <a:solidFill>
            <a:schemeClr val="tx1"/>
          </a:solidFill>
          <a:latin typeface="+mn-lt"/>
          <a:ea typeface="+mn-ea"/>
          <a:cs typeface="+mn-cs"/>
        </a:defRPr>
      </a:lvl7pPr>
      <a:lvl8pPr marL="4099303" algn="l" defTabSz="1171229" rtl="0" eaLnBrk="1" latinLnBrk="0" hangingPunct="1">
        <a:defRPr sz="3600" kern="1200">
          <a:solidFill>
            <a:schemeClr val="tx1"/>
          </a:solidFill>
          <a:latin typeface="+mn-lt"/>
          <a:ea typeface="+mn-ea"/>
          <a:cs typeface="+mn-cs"/>
        </a:defRPr>
      </a:lvl8pPr>
      <a:lvl9pPr marL="4684919" algn="l" defTabSz="117122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13550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58643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66176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37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1469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247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453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80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141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81" tIns="49651" rIns="99281" bIns="49651"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53" y="799863"/>
            <a:ext cx="4948833" cy="439097"/>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505289404"/>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8" y="800131"/>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45" y="301661"/>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5744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39534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3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dirty="0">
                <a:cs typeface="Cordia New" pitchFamily="34" charset="-34"/>
              </a:rPr>
              <a:t>Pakistan</a:t>
            </a:r>
            <a:endParaRPr lang="th-TH" dirty="0"/>
          </a:p>
        </p:txBody>
      </p:sp>
      <p:sp>
        <p:nvSpPr>
          <p:cNvPr id="2" name="TextBox 1">
            <a:extLst>
              <a:ext uri="{FF2B5EF4-FFF2-40B4-BE49-F238E27FC236}">
                <a16:creationId xmlns:a16="http://schemas.microsoft.com/office/drawing/2014/main" id="{C6C62A57-0F69-4D63-A81F-D28D8C14F9E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March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652999"/>
            <a:ext cx="8402672" cy="504000"/>
          </a:xfrm>
        </p:spPr>
        <p:txBody>
          <a:bodyPr/>
          <a:lstStyle/>
          <a:p>
            <a:r>
              <a:rPr lang="en-GB" dirty="0"/>
              <a:t>HIV prevalence among key populations,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 and 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458971428"/>
              </p:ext>
            </p:extLst>
          </p:nvPr>
        </p:nvGraphicFramePr>
        <p:xfrm>
          <a:off x="1866908" y="2057400"/>
          <a:ext cx="84581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61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91095"/>
            <a:ext cx="8402672" cy="704012"/>
          </a:xfrm>
        </p:spPr>
        <p:txBody>
          <a:bodyPr/>
          <a:lstStyle/>
          <a:p>
            <a:r>
              <a:rPr lang="en-US" dirty="0"/>
              <a:t>HIV prevalence among PWID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073370233"/>
              </p:ext>
            </p:extLst>
          </p:nvPr>
        </p:nvGraphicFramePr>
        <p:xfrm>
          <a:off x="1943100" y="2295106"/>
          <a:ext cx="8305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98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79697"/>
            <a:ext cx="11658600" cy="553903"/>
          </a:xfrm>
        </p:spPr>
        <p:txBody>
          <a:bodyPr/>
          <a:lstStyle/>
          <a:p>
            <a:r>
              <a:rPr lang="en-US" dirty="0"/>
              <a:t>Cities in which HIV prevalence among transgender is greater than 5%</a:t>
            </a:r>
            <a:r>
              <a:rPr lang="en-GB" dirty="0"/>
              <a:t>, 2016-17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152401" y="6400801"/>
            <a:ext cx="10210800"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524144998"/>
              </p:ext>
            </p:extLst>
          </p:nvPr>
        </p:nvGraphicFramePr>
        <p:xfrm>
          <a:off x="1866908" y="2590800"/>
          <a:ext cx="8458199" cy="3943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04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447803"/>
            <a:ext cx="8402672" cy="704012"/>
          </a:xfrm>
        </p:spPr>
        <p:txBody>
          <a:bodyPr anchor="ctr"/>
          <a:lstStyle/>
          <a:p>
            <a:r>
              <a:rPr lang="en-US" dirty="0"/>
              <a:t>HIV prevalence among MSM by city</a:t>
            </a:r>
            <a:r>
              <a:rPr lang="en-GB" dirty="0"/>
              <a:t>, 2016-17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4" y="6400801"/>
            <a:ext cx="110489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1898973442"/>
              </p:ext>
            </p:extLst>
          </p:nvPr>
        </p:nvGraphicFramePr>
        <p:xfrm>
          <a:off x="1790708" y="2057405"/>
          <a:ext cx="8610599"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841CCF40-575F-449A-97DF-B972B81440FF}"/>
              </a:ext>
            </a:extLst>
          </p:cNvPr>
          <p:cNvSpPr txBox="1"/>
          <p:nvPr/>
        </p:nvSpPr>
        <p:spPr>
          <a:xfrm>
            <a:off x="2133601" y="3801204"/>
            <a:ext cx="533347" cy="45721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rgbClr val="E31837"/>
                </a:solidFill>
                <a:latin typeface="Arial" pitchFamily="34" charset="0"/>
                <a:cs typeface="Arial" pitchFamily="34" charset="0"/>
              </a:rPr>
              <a:t>5%</a:t>
            </a:r>
          </a:p>
        </p:txBody>
      </p:sp>
    </p:spTree>
    <p:extLst>
      <p:ext uri="{BB962C8B-B14F-4D97-AF65-F5344CB8AC3E}">
        <p14:creationId xmlns:p14="http://schemas.microsoft.com/office/powerpoint/2010/main" val="39234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81988"/>
            <a:ext cx="8402672" cy="704012"/>
          </a:xfrm>
        </p:spPr>
        <p:txBody>
          <a:bodyPr/>
          <a:lstStyle/>
          <a:p>
            <a:r>
              <a:rPr lang="en-US" dirty="0"/>
              <a:t>HIV prevalence among FSW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76204" y="6400801"/>
            <a:ext cx="108965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390786268"/>
              </p:ext>
            </p:extLst>
          </p:nvPr>
        </p:nvGraphicFramePr>
        <p:xfrm>
          <a:off x="1905008" y="2362200"/>
          <a:ext cx="8381999"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54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9791728" cy="790588"/>
          </a:xfrm>
        </p:spPr>
        <p:txBody>
          <a:bodyPr/>
          <a:lstStyle/>
          <a:p>
            <a:r>
              <a:rPr lang="en-US" dirty="0"/>
              <a:t>Rapidly expanding HIV epidemic among PWID in cities, 2005-2017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152400" y="6477000"/>
            <a:ext cx="82296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HIV Second Generation Surveillance in Pakistan 2005 to 2016-17</a:t>
            </a:r>
          </a:p>
        </p:txBody>
      </p:sp>
      <p:graphicFrame>
        <p:nvGraphicFramePr>
          <p:cNvPr id="7" name="Chart 6"/>
          <p:cNvGraphicFramePr>
            <a:graphicFrameLocks/>
          </p:cNvGraphicFramePr>
          <p:nvPr>
            <p:extLst>
              <p:ext uri="{D42A27DB-BD31-4B8C-83A1-F6EECF244321}">
                <p14:modId xmlns:p14="http://schemas.microsoft.com/office/powerpoint/2010/main" val="4009626218"/>
              </p:ext>
            </p:extLst>
          </p:nvPr>
        </p:nvGraphicFramePr>
        <p:xfrm>
          <a:off x="1524000" y="2438400"/>
          <a:ext cx="9144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53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0995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1447800"/>
            <a:ext cx="11658600" cy="762000"/>
          </a:xfrm>
        </p:spPr>
        <p:txBody>
          <a:bodyPr anchor="ctr"/>
          <a:lstStyle/>
          <a:p>
            <a:r>
              <a:rPr lang="en-GB" dirty="0"/>
              <a:t>Proportion of key populations who reported condom use at last sex, 2005-2017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7" name="TextBox 1"/>
          <p:cNvSpPr txBox="1"/>
          <p:nvPr/>
        </p:nvSpPr>
        <p:spPr>
          <a:xfrm>
            <a:off x="76200" y="6464596"/>
            <a:ext cx="81534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8" name="Chart 7"/>
          <p:cNvGraphicFramePr>
            <a:graphicFrameLocks noGrp="1"/>
          </p:cNvGraphicFramePr>
          <p:nvPr>
            <p:extLst>
              <p:ext uri="{D42A27DB-BD31-4B8C-83A1-F6EECF244321}">
                <p14:modId xmlns:p14="http://schemas.microsoft.com/office/powerpoint/2010/main" val="1111758756"/>
              </p:ext>
            </p:extLst>
          </p:nvPr>
        </p:nvGraphicFramePr>
        <p:xfrm>
          <a:off x="1667539" y="2425996"/>
          <a:ext cx="869566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10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10068"/>
            <a:ext cx="11353801" cy="790588"/>
          </a:xfrm>
        </p:spPr>
        <p:txBody>
          <a:bodyPr/>
          <a:lstStyle/>
          <a:p>
            <a:r>
              <a:rPr lang="en-GB" dirty="0"/>
              <a:t>Proportion of sex workers who reported consistent condom use with clients in the last month,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8" name="TextBox 1"/>
          <p:cNvSpPr txBox="1"/>
          <p:nvPr/>
        </p:nvSpPr>
        <p:spPr>
          <a:xfrm>
            <a:off x="0" y="6451896"/>
            <a:ext cx="80772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a:t>
            </a:r>
          </a:p>
        </p:txBody>
      </p:sp>
      <p:graphicFrame>
        <p:nvGraphicFramePr>
          <p:cNvPr id="9" name="Chart 8"/>
          <p:cNvGraphicFramePr>
            <a:graphicFrameLocks noGrp="1"/>
          </p:cNvGraphicFramePr>
          <p:nvPr>
            <p:extLst>
              <p:ext uri="{D42A27DB-BD31-4B8C-83A1-F6EECF244321}">
                <p14:modId xmlns:p14="http://schemas.microsoft.com/office/powerpoint/2010/main" val="2174355900"/>
              </p:ext>
            </p:extLst>
          </p:nvPr>
        </p:nvGraphicFramePr>
        <p:xfrm>
          <a:off x="2057407" y="2438401"/>
          <a:ext cx="8077201" cy="4025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16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201400" cy="790588"/>
          </a:xfrm>
        </p:spPr>
        <p:txBody>
          <a:bodyPr>
            <a:noAutofit/>
          </a:bodyPr>
          <a:lstStyle/>
          <a:p>
            <a:r>
              <a:rPr lang="en-GB" dirty="0"/>
              <a:t>Proportion of PWID who reported using sterile injecting equipment at last injection, 2007-2017</a:t>
            </a:r>
            <a:br>
              <a:rPr lang="en-GB" dirty="0"/>
            </a:br>
            <a:r>
              <a:rPr lang="en-GB" dirty="0"/>
              <a:t> </a:t>
            </a:r>
            <a:endParaRPr lang="en-GB"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19</a:t>
            </a:fld>
            <a:endParaRPr lang="th-TH" dirty="0">
              <a:solidFill>
                <a:prstClr val="black">
                  <a:tint val="75000"/>
                </a:prstClr>
              </a:solidFill>
            </a:endParaRPr>
          </a:p>
        </p:txBody>
      </p:sp>
      <p:sp>
        <p:nvSpPr>
          <p:cNvPr id="7" name="TextBox 1"/>
          <p:cNvSpPr txBox="1"/>
          <p:nvPr/>
        </p:nvSpPr>
        <p:spPr>
          <a:xfrm>
            <a:off x="76200" y="6532564"/>
            <a:ext cx="81534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2764078511"/>
              </p:ext>
            </p:extLst>
          </p:nvPr>
        </p:nvGraphicFramePr>
        <p:xfrm>
          <a:off x="2247940" y="2595723"/>
          <a:ext cx="7848599" cy="3708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050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5"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21875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7200"/>
            <a:ext cx="11506200" cy="867538"/>
          </a:xfrm>
        </p:spPr>
        <p:txBody>
          <a:bodyPr anchor="ctr"/>
          <a:lstStyle/>
          <a:p>
            <a:r>
              <a:rPr lang="en-US" dirty="0"/>
              <a:t>Overlapping risk behaviors: Proportion of key populations who reported injecting drugs in the last six months,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0" y="6461092"/>
            <a:ext cx="110490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noGrp="1"/>
          </p:cNvGraphicFramePr>
          <p:nvPr>
            <p:extLst>
              <p:ext uri="{D42A27DB-BD31-4B8C-83A1-F6EECF244321}">
                <p14:modId xmlns:p14="http://schemas.microsoft.com/office/powerpoint/2010/main" val="2096626269"/>
              </p:ext>
            </p:extLst>
          </p:nvPr>
        </p:nvGraphicFramePr>
        <p:xfrm>
          <a:off x="2371092" y="2514600"/>
          <a:ext cx="73913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75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506200" cy="504000"/>
          </a:xfrm>
        </p:spPr>
        <p:txBody>
          <a:bodyPr/>
          <a:lstStyle/>
          <a:p>
            <a:r>
              <a:rPr lang="en-US" dirty="0"/>
              <a:t>Interactions and overlapping risk behaviors among key populations in the last six months, 2016-17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7" name="TextBox 1"/>
          <p:cNvSpPr txBox="1"/>
          <p:nvPr/>
        </p:nvSpPr>
        <p:spPr>
          <a:xfrm>
            <a:off x="152400" y="6461092"/>
            <a:ext cx="109728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noGrp="1"/>
          </p:cNvGraphicFramePr>
          <p:nvPr>
            <p:extLst>
              <p:ext uri="{D42A27DB-BD31-4B8C-83A1-F6EECF244321}">
                <p14:modId xmlns:p14="http://schemas.microsoft.com/office/powerpoint/2010/main" val="384607278"/>
              </p:ext>
            </p:extLst>
          </p:nvPr>
        </p:nvGraphicFramePr>
        <p:xfrm>
          <a:off x="1524004" y="2590800"/>
          <a:ext cx="9067799" cy="3767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0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8136"/>
            <a:ext cx="11506200" cy="838200"/>
          </a:xfrm>
        </p:spPr>
        <p:txBody>
          <a:bodyPr/>
          <a:lstStyle/>
          <a:p>
            <a:r>
              <a:rPr lang="en-US" dirty="0"/>
              <a:t>Average number of clients per day among sex workers and average number of injections per day among PWID,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858001808"/>
              </p:ext>
            </p:extLst>
          </p:nvPr>
        </p:nvGraphicFramePr>
        <p:xfrm>
          <a:off x="1524008" y="2514600"/>
          <a:ext cx="9143999"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0" y="6461092"/>
            <a:ext cx="112014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spTree>
    <p:extLst>
      <p:ext uri="{BB962C8B-B14F-4D97-AF65-F5344CB8AC3E}">
        <p14:creationId xmlns:p14="http://schemas.microsoft.com/office/powerpoint/2010/main" val="354516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financing, 2022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24</a:t>
            </a:fld>
            <a:endParaRPr lang="th-TH" dirty="0">
              <a:solidFill>
                <a:prstClr val="black">
                  <a:tint val="75000"/>
                </a:prstClr>
              </a:solidFill>
            </a:endParaRPr>
          </a:p>
        </p:txBody>
      </p:sp>
      <p:grpSp>
        <p:nvGrpSpPr>
          <p:cNvPr id="4" name="Group 3">
            <a:extLst>
              <a:ext uri="{FF2B5EF4-FFF2-40B4-BE49-F238E27FC236}">
                <a16:creationId xmlns:a16="http://schemas.microsoft.com/office/drawing/2014/main" id="{34AF67A4-5023-F143-F7B1-94C7E16D670D}"/>
              </a:ext>
            </a:extLst>
          </p:cNvPr>
          <p:cNvGrpSpPr/>
          <p:nvPr/>
        </p:nvGrpSpPr>
        <p:grpSpPr>
          <a:xfrm>
            <a:off x="990600" y="2527508"/>
            <a:ext cx="9121836" cy="3565140"/>
            <a:chOff x="0" y="0"/>
            <a:chExt cx="9121836" cy="3565140"/>
          </a:xfrm>
        </p:grpSpPr>
        <p:grpSp>
          <p:nvGrpSpPr>
            <p:cNvPr id="5" name="Group 4">
              <a:extLst>
                <a:ext uri="{FF2B5EF4-FFF2-40B4-BE49-F238E27FC236}">
                  <a16:creationId xmlns:a16="http://schemas.microsoft.com/office/drawing/2014/main" id="{1A6BA302-633F-1DE3-5093-2A17A85A402C}"/>
                </a:ext>
              </a:extLst>
            </p:cNvPr>
            <p:cNvGrpSpPr/>
            <p:nvPr/>
          </p:nvGrpSpPr>
          <p:grpSpPr>
            <a:xfrm>
              <a:off x="0" y="0"/>
              <a:ext cx="9121836" cy="3565140"/>
              <a:chOff x="0" y="0"/>
              <a:chExt cx="9111958" cy="3593363"/>
            </a:xfrm>
          </p:grpSpPr>
          <p:grpSp>
            <p:nvGrpSpPr>
              <p:cNvPr id="34" name="Group 33">
                <a:extLst>
                  <a:ext uri="{FF2B5EF4-FFF2-40B4-BE49-F238E27FC236}">
                    <a16:creationId xmlns:a16="http://schemas.microsoft.com/office/drawing/2014/main" id="{4D3EBF04-342C-4E68-A111-21BDA935CF8F}"/>
                  </a:ext>
                </a:extLst>
              </p:cNvPr>
              <p:cNvGrpSpPr/>
              <p:nvPr/>
            </p:nvGrpSpPr>
            <p:grpSpPr>
              <a:xfrm>
                <a:off x="0" y="0"/>
                <a:ext cx="9111958" cy="3593363"/>
                <a:chOff x="0" y="0"/>
                <a:chExt cx="9025243" cy="3639034"/>
              </a:xfrm>
            </p:grpSpPr>
            <p:grpSp>
              <p:nvGrpSpPr>
                <p:cNvPr id="36" name="Group 35">
                  <a:extLst>
                    <a:ext uri="{FF2B5EF4-FFF2-40B4-BE49-F238E27FC236}">
                      <a16:creationId xmlns:a16="http://schemas.microsoft.com/office/drawing/2014/main" id="{F21D038E-3383-4E7D-B9EA-5BE9EB69B1BC}"/>
                    </a:ext>
                  </a:extLst>
                </p:cNvPr>
                <p:cNvGrpSpPr/>
                <p:nvPr/>
              </p:nvGrpSpPr>
              <p:grpSpPr>
                <a:xfrm>
                  <a:off x="0" y="0"/>
                  <a:ext cx="4475817" cy="3639034"/>
                  <a:chOff x="0" y="0"/>
                  <a:chExt cx="4475817" cy="3639034"/>
                </a:xfrm>
              </p:grpSpPr>
              <p:graphicFrame>
                <p:nvGraphicFramePr>
                  <p:cNvPr id="44" name="Chart 43">
                    <a:extLst>
                      <a:ext uri="{FF2B5EF4-FFF2-40B4-BE49-F238E27FC236}">
                        <a16:creationId xmlns:a16="http://schemas.microsoft.com/office/drawing/2014/main" id="{0E9F64BB-610B-4B93-9ECC-DB1D58E15B81}"/>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2"/>
                  </a:graphicData>
                </a:graphic>
              </p:graphicFrame>
              <p:grpSp>
                <p:nvGrpSpPr>
                  <p:cNvPr id="45" name="Group 44">
                    <a:extLst>
                      <a:ext uri="{FF2B5EF4-FFF2-40B4-BE49-F238E27FC236}">
                        <a16:creationId xmlns:a16="http://schemas.microsoft.com/office/drawing/2014/main" id="{26643160-0881-41B9-8D8D-62FC69B3FC8B}"/>
                      </a:ext>
                    </a:extLst>
                  </p:cNvPr>
                  <p:cNvGrpSpPr/>
                  <p:nvPr/>
                </p:nvGrpSpPr>
                <p:grpSpPr>
                  <a:xfrm>
                    <a:off x="1094934" y="2527859"/>
                    <a:ext cx="1580093" cy="998223"/>
                    <a:chOff x="1094934" y="2527859"/>
                    <a:chExt cx="1512000" cy="984660"/>
                  </a:xfrm>
                </p:grpSpPr>
                <p:sp>
                  <p:nvSpPr>
                    <p:cNvPr id="51" name="TextBox 5">
                      <a:extLst>
                        <a:ext uri="{FF2B5EF4-FFF2-40B4-BE49-F238E27FC236}">
                          <a16:creationId xmlns:a16="http://schemas.microsoft.com/office/drawing/2014/main" id="{785183AE-E4AE-43E1-8368-D39ED61FF92B}"/>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53%</a:t>
                      </a:r>
                    </a:p>
                  </p:txBody>
                </p:sp>
                <p:cxnSp>
                  <p:nvCxnSpPr>
                    <p:cNvPr id="52" name="Straight Connector 51">
                      <a:extLst>
                        <a:ext uri="{FF2B5EF4-FFF2-40B4-BE49-F238E27FC236}">
                          <a16:creationId xmlns:a16="http://schemas.microsoft.com/office/drawing/2014/main" id="{DFC925F6-A5C1-4C85-AA0A-B8BF781E4B17}"/>
                        </a:ext>
                      </a:extLst>
                    </p:cNvPr>
                    <p:cNvCxnSpPr/>
                    <p:nvPr/>
                  </p:nvCxnSpPr>
                  <p:spPr>
                    <a:xfrm rot="5400000">
                      <a:off x="962293" y="2797859"/>
                      <a:ext cx="540000" cy="0"/>
                    </a:xfrm>
                    <a:prstGeom prst="line">
                      <a:avLst/>
                    </a:prstGeom>
                    <a:noFill/>
                    <a:ln w="12700" cap="flat" cmpd="sng" algn="ctr">
                      <a:solidFill>
                        <a:sysClr val="windowText" lastClr="000000"/>
                      </a:solidFill>
                      <a:prstDash val="solid"/>
                    </a:ln>
                    <a:effectLst/>
                  </p:spPr>
                </p:cxnSp>
              </p:grpSp>
              <p:grpSp>
                <p:nvGrpSpPr>
                  <p:cNvPr id="46" name="Group 45">
                    <a:extLst>
                      <a:ext uri="{FF2B5EF4-FFF2-40B4-BE49-F238E27FC236}">
                        <a16:creationId xmlns:a16="http://schemas.microsoft.com/office/drawing/2014/main" id="{84385BA3-8182-4F88-902C-649AAAE7112D}"/>
                      </a:ext>
                    </a:extLst>
                  </p:cNvPr>
                  <p:cNvGrpSpPr/>
                  <p:nvPr/>
                </p:nvGrpSpPr>
                <p:grpSpPr>
                  <a:xfrm>
                    <a:off x="1082489" y="521381"/>
                    <a:ext cx="1735854" cy="482989"/>
                    <a:chOff x="1082489" y="521381"/>
                    <a:chExt cx="1654972" cy="466869"/>
                  </a:xfrm>
                </p:grpSpPr>
                <p:sp>
                  <p:nvSpPr>
                    <p:cNvPr id="49" name="TextBox 5">
                      <a:extLst>
                        <a:ext uri="{FF2B5EF4-FFF2-40B4-BE49-F238E27FC236}">
                          <a16:creationId xmlns:a16="http://schemas.microsoft.com/office/drawing/2014/main" id="{7B4D727D-A0E5-4831-B9BE-A5B6201B59BD}"/>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47%</a:t>
                      </a:r>
                    </a:p>
                  </p:txBody>
                </p:sp>
                <p:cxnSp>
                  <p:nvCxnSpPr>
                    <p:cNvPr id="50" name="Straight Connector 49">
                      <a:extLst>
                        <a:ext uri="{FF2B5EF4-FFF2-40B4-BE49-F238E27FC236}">
                          <a16:creationId xmlns:a16="http://schemas.microsoft.com/office/drawing/2014/main" id="{945E7571-75B5-4A3F-81E4-F88DB4F8F3ED}"/>
                        </a:ext>
                      </a:extLst>
                    </p:cNvPr>
                    <p:cNvCxnSpPr/>
                    <p:nvPr/>
                  </p:nvCxnSpPr>
                  <p:spPr>
                    <a:xfrm rot="5400000">
                      <a:off x="2575461" y="826251"/>
                      <a:ext cx="323999" cy="0"/>
                    </a:xfrm>
                    <a:prstGeom prst="line">
                      <a:avLst/>
                    </a:prstGeom>
                    <a:noFill/>
                    <a:ln w="12700" cap="flat" cmpd="sng" algn="ctr">
                      <a:solidFill>
                        <a:sysClr val="windowText" lastClr="000000"/>
                      </a:solidFill>
                      <a:prstDash val="solid"/>
                    </a:ln>
                    <a:effectLst/>
                  </p:spPr>
                </p:cxnSp>
              </p:grpSp>
              <p:sp>
                <p:nvSpPr>
                  <p:cNvPr id="47" name="Rectangle 46">
                    <a:extLst>
                      <a:ext uri="{FF2B5EF4-FFF2-40B4-BE49-F238E27FC236}">
                        <a16:creationId xmlns:a16="http://schemas.microsoft.com/office/drawing/2014/main" id="{E6C67C07-7A82-4E10-B2DE-170F691606A6}"/>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48" name="TextBox 3">
                    <a:extLst>
                      <a:ext uri="{FF2B5EF4-FFF2-40B4-BE49-F238E27FC236}">
                        <a16:creationId xmlns:a16="http://schemas.microsoft.com/office/drawing/2014/main" id="{43C0F084-DFF9-43AA-9F7F-A5F56715B0D6}"/>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20.5</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grpSp>
              <p:nvGrpSpPr>
                <p:cNvPr id="37" name="Group 36">
                  <a:extLst>
                    <a:ext uri="{FF2B5EF4-FFF2-40B4-BE49-F238E27FC236}">
                      <a16:creationId xmlns:a16="http://schemas.microsoft.com/office/drawing/2014/main" id="{D5728E71-848D-406D-95C0-732F3B117642}"/>
                    </a:ext>
                  </a:extLst>
                </p:cNvPr>
                <p:cNvGrpSpPr/>
                <p:nvPr/>
              </p:nvGrpSpPr>
              <p:grpSpPr>
                <a:xfrm>
                  <a:off x="4665727" y="0"/>
                  <a:ext cx="4359516" cy="3639033"/>
                  <a:chOff x="4665727" y="0"/>
                  <a:chExt cx="4359516" cy="3639033"/>
                </a:xfrm>
              </p:grpSpPr>
              <p:graphicFrame>
                <p:nvGraphicFramePr>
                  <p:cNvPr id="38" name="Chart 37">
                    <a:extLst>
                      <a:ext uri="{FF2B5EF4-FFF2-40B4-BE49-F238E27FC236}">
                        <a16:creationId xmlns:a16="http://schemas.microsoft.com/office/drawing/2014/main" id="{96AC89AF-9113-4B19-BD2B-6F179C5973E0}"/>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a:extLst>
                      <a:ext uri="{FF2B5EF4-FFF2-40B4-BE49-F238E27FC236}">
                        <a16:creationId xmlns:a16="http://schemas.microsoft.com/office/drawing/2014/main" id="{6D73EF56-945F-4118-8A76-057381A852F3}"/>
                      </a:ext>
                    </a:extLst>
                  </p:cNvPr>
                  <p:cNvSpPr/>
                  <p:nvPr/>
                </p:nvSpPr>
                <p:spPr>
                  <a:xfrm>
                    <a:off x="4833643"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40" name="TextBox 7">
                    <a:extLst>
                      <a:ext uri="{FF2B5EF4-FFF2-40B4-BE49-F238E27FC236}">
                        <a16:creationId xmlns:a16="http://schemas.microsoft.com/office/drawing/2014/main" id="{9E6F1444-FD28-415E-B48B-B34AE3B72E71}"/>
                      </a:ext>
                    </a:extLst>
                  </p:cNvPr>
                  <p:cNvSpPr txBox="1"/>
                  <p:nvPr/>
                </p:nvSpPr>
                <p:spPr>
                  <a:xfrm>
                    <a:off x="7184723" y="453519"/>
                    <a:ext cx="1808427" cy="33893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20%</a:t>
                    </a:r>
                  </a:p>
                </p:txBody>
              </p:sp>
              <p:sp>
                <p:nvSpPr>
                  <p:cNvPr id="41" name="TextBox 5">
                    <a:extLst>
                      <a:ext uri="{FF2B5EF4-FFF2-40B4-BE49-F238E27FC236}">
                        <a16:creationId xmlns:a16="http://schemas.microsoft.com/office/drawing/2014/main" id="{4ED2E270-8A04-4045-9410-9D48128C7B85}"/>
                      </a:ext>
                    </a:extLst>
                  </p:cNvPr>
                  <p:cNvSpPr txBox="1"/>
                  <p:nvPr/>
                </p:nvSpPr>
                <p:spPr>
                  <a:xfrm>
                    <a:off x="7184723" y="986048"/>
                    <a:ext cx="1347263" cy="57330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14%</a:t>
                    </a:r>
                  </a:p>
                </p:txBody>
              </p:sp>
              <p:sp>
                <p:nvSpPr>
                  <p:cNvPr id="42" name="TextBox 7">
                    <a:extLst>
                      <a:ext uri="{FF2B5EF4-FFF2-40B4-BE49-F238E27FC236}">
                        <a16:creationId xmlns:a16="http://schemas.microsoft.com/office/drawing/2014/main" id="{08754A17-8810-4D7A-9E0D-2E1A15613FB7}"/>
                      </a:ext>
                    </a:extLst>
                  </p:cNvPr>
                  <p:cNvSpPr txBox="1"/>
                  <p:nvPr/>
                </p:nvSpPr>
                <p:spPr>
                  <a:xfrm>
                    <a:off x="7184723" y="2280422"/>
                    <a:ext cx="1513345" cy="25642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66%</a:t>
                    </a:r>
                  </a:p>
                </p:txBody>
              </p:sp>
              <p:cxnSp>
                <p:nvCxnSpPr>
                  <p:cNvPr id="43" name="Straight Connector 42">
                    <a:extLst>
                      <a:ext uri="{FF2B5EF4-FFF2-40B4-BE49-F238E27FC236}">
                        <a16:creationId xmlns:a16="http://schemas.microsoft.com/office/drawing/2014/main" id="{FB5975AE-D10E-4C0A-B54A-7552E1CF344E}"/>
                      </a:ext>
                    </a:extLst>
                  </p:cNvPr>
                  <p:cNvCxnSpPr/>
                  <p:nvPr/>
                </p:nvCxnSpPr>
                <p:spPr>
                  <a:xfrm>
                    <a:off x="5457363" y="570512"/>
                    <a:ext cx="0" cy="452826"/>
                  </a:xfrm>
                  <a:prstGeom prst="line">
                    <a:avLst/>
                  </a:prstGeom>
                  <a:noFill/>
                  <a:ln w="12700" cap="flat" cmpd="sng" algn="ctr">
                    <a:solidFill>
                      <a:sysClr val="windowText" lastClr="000000"/>
                    </a:solidFill>
                    <a:prstDash val="solid"/>
                  </a:ln>
                  <a:effectLst/>
                </p:spPr>
              </p:cxnSp>
            </p:grpSp>
          </p:grpSp>
          <p:cxnSp>
            <p:nvCxnSpPr>
              <p:cNvPr id="35" name="Straight Connector 34">
                <a:extLst>
                  <a:ext uri="{FF2B5EF4-FFF2-40B4-BE49-F238E27FC236}">
                    <a16:creationId xmlns:a16="http://schemas.microsoft.com/office/drawing/2014/main" id="{274EA5CC-F8EA-4E6D-9AB5-95C27AFC0626}"/>
                  </a:ext>
                </a:extLst>
              </p:cNvPr>
              <p:cNvCxnSpPr/>
              <p:nvPr/>
            </p:nvCxnSpPr>
            <p:spPr>
              <a:xfrm>
                <a:off x="6856458" y="1115285"/>
                <a:ext cx="432000" cy="0"/>
              </a:xfrm>
              <a:prstGeom prst="line">
                <a:avLst/>
              </a:prstGeom>
              <a:noFill/>
              <a:ln w="12700" cap="flat" cmpd="sng" algn="ctr">
                <a:solidFill>
                  <a:sysClr val="windowText" lastClr="000000"/>
                </a:solidFill>
                <a:prstDash val="solid"/>
              </a:ln>
              <a:effectLst/>
            </p:spPr>
          </p:cxnSp>
        </p:grpSp>
        <p:cxnSp>
          <p:nvCxnSpPr>
            <p:cNvPr id="8" name="Straight Connector 7">
              <a:extLst>
                <a:ext uri="{FF2B5EF4-FFF2-40B4-BE49-F238E27FC236}">
                  <a16:creationId xmlns:a16="http://schemas.microsoft.com/office/drawing/2014/main" id="{B0033EC7-5A5B-478A-B775-AB98CDEE3EC2}"/>
                </a:ext>
              </a:extLst>
            </p:cNvPr>
            <p:cNvCxnSpPr/>
            <p:nvPr/>
          </p:nvCxnSpPr>
          <p:spPr>
            <a:xfrm>
              <a:off x="2372788" y="661043"/>
              <a:ext cx="458510" cy="0"/>
            </a:xfrm>
            <a:prstGeom prst="line">
              <a:avLst/>
            </a:prstGeom>
            <a:noFill/>
            <a:ln w="12700" cap="flat" cmpd="sng" algn="ctr">
              <a:solidFill>
                <a:sysClr val="windowText" lastClr="000000"/>
              </a:solidFill>
              <a:prstDash val="solid"/>
            </a:ln>
            <a:effectLst/>
          </p:spPr>
        </p:cxnSp>
        <p:cxnSp>
          <p:nvCxnSpPr>
            <p:cNvPr id="32" name="Straight Connector 31">
              <a:extLst>
                <a:ext uri="{FF2B5EF4-FFF2-40B4-BE49-F238E27FC236}">
                  <a16:creationId xmlns:a16="http://schemas.microsoft.com/office/drawing/2014/main" id="{441D29B9-2318-4855-A12B-E1290C184AC1}"/>
                </a:ext>
              </a:extLst>
            </p:cNvPr>
            <p:cNvCxnSpPr/>
            <p:nvPr/>
          </p:nvCxnSpPr>
          <p:spPr>
            <a:xfrm>
              <a:off x="5510706" y="572455"/>
              <a:ext cx="1766117" cy="0"/>
            </a:xfrm>
            <a:prstGeom prst="line">
              <a:avLst/>
            </a:prstGeom>
            <a:noFill/>
            <a:ln w="12700" cap="flat" cmpd="sng" algn="ctr">
              <a:solidFill>
                <a:sysClr val="windowText" lastClr="000000"/>
              </a:solidFill>
              <a:prstDash val="solid"/>
            </a:ln>
            <a:effectLst/>
          </p:spPr>
        </p:cxnSp>
        <p:cxnSp>
          <p:nvCxnSpPr>
            <p:cNvPr id="33" name="Straight Connector 32">
              <a:extLst>
                <a:ext uri="{FF2B5EF4-FFF2-40B4-BE49-F238E27FC236}">
                  <a16:creationId xmlns:a16="http://schemas.microsoft.com/office/drawing/2014/main" id="{2A27DD53-15F6-4560-BB31-ACE538A5DFEC}"/>
                </a:ext>
              </a:extLst>
            </p:cNvPr>
            <p:cNvCxnSpPr/>
            <p:nvPr/>
          </p:nvCxnSpPr>
          <p:spPr>
            <a:xfrm>
              <a:off x="7113313" y="2359147"/>
              <a:ext cx="182880" cy="0"/>
            </a:xfrm>
            <a:prstGeom prst="line">
              <a:avLst/>
            </a:prstGeom>
            <a:noFill/>
            <a:ln w="12700" cap="flat" cmpd="sng" algn="ctr">
              <a:solidFill>
                <a:sysClr val="windowText" lastClr="000000"/>
              </a:solidFill>
              <a:prstDash val="solid"/>
            </a:ln>
            <a:effectLst/>
          </p:spPr>
        </p:cxnSp>
      </p:grpSp>
      <p:sp>
        <p:nvSpPr>
          <p:cNvPr id="53" name="Rectangle 52">
            <a:extLst>
              <a:ext uri="{FF2B5EF4-FFF2-40B4-BE49-F238E27FC236}">
                <a16:creationId xmlns:a16="http://schemas.microsoft.com/office/drawing/2014/main" id="{C4456DD7-A4FD-BE7C-C4AB-34F53AAF7ADE}"/>
              </a:ext>
            </a:extLst>
          </p:cNvPr>
          <p:cNvSpPr/>
          <p:nvPr/>
        </p:nvSpPr>
        <p:spPr>
          <a:xfrm>
            <a:off x="30" y="6615385"/>
            <a:ext cx="4228520"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4"/>
              </a:rPr>
              <a:t>www.aidsdatahub.org</a:t>
            </a:r>
            <a:r>
              <a:rPr lang="en-US" sz="800" dirty="0">
                <a:solidFill>
                  <a:prstClr val="black"/>
                </a:solidFill>
              </a:rPr>
              <a:t>  based on UNAIDS HIV Financial Dashboard</a:t>
            </a:r>
            <a:endParaRPr lang="en-GB" sz="800" dirty="0"/>
          </a:p>
        </p:txBody>
      </p:sp>
    </p:spTree>
    <p:extLst>
      <p:ext uri="{BB962C8B-B14F-4D97-AF65-F5344CB8AC3E}">
        <p14:creationId xmlns:p14="http://schemas.microsoft.com/office/powerpoint/2010/main" val="1921300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2007-2022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Rectangle 5"/>
          <p:cNvSpPr/>
          <p:nvPr/>
        </p:nvSpPr>
        <p:spPr>
          <a:xfrm>
            <a:off x="30" y="6615385"/>
            <a:ext cx="4228520"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UNAIDS HIV Financial Dashboard</a:t>
            </a:r>
            <a:endParaRPr lang="en-GB" sz="800" dirty="0"/>
          </a:p>
        </p:txBody>
      </p:sp>
      <p:graphicFrame>
        <p:nvGraphicFramePr>
          <p:cNvPr id="4" name="Chart 3">
            <a:extLst>
              <a:ext uri="{FF2B5EF4-FFF2-40B4-BE49-F238E27FC236}">
                <a16:creationId xmlns:a16="http://schemas.microsoft.com/office/drawing/2014/main" id="{DDC5CE04-6222-4561-BCE5-7B497A4FBF7D}"/>
              </a:ext>
            </a:extLst>
          </p:cNvPr>
          <p:cNvGraphicFramePr>
            <a:graphicFrameLocks/>
          </p:cNvGraphicFramePr>
          <p:nvPr>
            <p:extLst>
              <p:ext uri="{D42A27DB-BD31-4B8C-83A1-F6EECF244321}">
                <p14:modId xmlns:p14="http://schemas.microsoft.com/office/powerpoint/2010/main" val="3531067555"/>
              </p:ext>
            </p:extLst>
          </p:nvPr>
        </p:nvGraphicFramePr>
        <p:xfrm>
          <a:off x="1828800" y="2514600"/>
          <a:ext cx="85344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33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BA81-0882-E086-DD2D-76E97063AA0C}"/>
              </a:ext>
            </a:extLst>
          </p:cNvPr>
          <p:cNvSpPr>
            <a:spLocks noGrp="1"/>
          </p:cNvSpPr>
          <p:nvPr>
            <p:ph type="title"/>
          </p:nvPr>
        </p:nvSpPr>
        <p:spPr/>
        <p:txBody>
          <a:bodyPr/>
          <a:lstStyle/>
          <a:p>
            <a:r>
              <a:rPr lang="en-US" dirty="0"/>
              <a:t>Proportion of key populations who are reached with HIV prevention interventions designed for key populations, 2021-2022</a:t>
            </a:r>
          </a:p>
        </p:txBody>
      </p:sp>
      <p:sp>
        <p:nvSpPr>
          <p:cNvPr id="3" name="Slide Number Placeholder 2">
            <a:extLst>
              <a:ext uri="{FF2B5EF4-FFF2-40B4-BE49-F238E27FC236}">
                <a16:creationId xmlns:a16="http://schemas.microsoft.com/office/drawing/2014/main" id="{7F8F20B2-B667-3381-BC69-3B3A8DB5F2B1}"/>
              </a:ext>
            </a:extLst>
          </p:cNvPr>
          <p:cNvSpPr>
            <a:spLocks noGrp="1"/>
          </p:cNvSpPr>
          <p:nvPr>
            <p:ph type="sldNum" sz="quarter" idx="10"/>
          </p:nvPr>
        </p:nvSpPr>
        <p:spPr/>
        <p:txBody>
          <a:bodyPr/>
          <a:lstStyle/>
          <a:p>
            <a:fld id="{8800C79D-0615-AF41-9AB4-7D5AEAE4FA5F}" type="slidenum">
              <a:rPr lang="th-TH" smtClean="0"/>
              <a:pPr/>
              <a:t>27</a:t>
            </a:fld>
            <a:endParaRPr lang="th-TH"/>
          </a:p>
        </p:txBody>
      </p:sp>
      <p:graphicFrame>
        <p:nvGraphicFramePr>
          <p:cNvPr id="4" name="Chart 3">
            <a:extLst>
              <a:ext uri="{FF2B5EF4-FFF2-40B4-BE49-F238E27FC236}">
                <a16:creationId xmlns:a16="http://schemas.microsoft.com/office/drawing/2014/main" id="{3D407283-E709-63CC-E097-43BF0BB02828}"/>
              </a:ext>
            </a:extLst>
          </p:cNvPr>
          <p:cNvGraphicFramePr>
            <a:graphicFrameLocks/>
          </p:cNvGraphicFramePr>
          <p:nvPr>
            <p:extLst>
              <p:ext uri="{D42A27DB-BD31-4B8C-83A1-F6EECF244321}">
                <p14:modId xmlns:p14="http://schemas.microsoft.com/office/powerpoint/2010/main" val="823832287"/>
              </p:ext>
            </p:extLst>
          </p:nvPr>
        </p:nvGraphicFramePr>
        <p:xfrm>
          <a:off x="1522958" y="2474881"/>
          <a:ext cx="8610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EF30023A-3DCE-4665-AA0A-71764CC9767A}"/>
              </a:ext>
            </a:extLst>
          </p:cNvPr>
          <p:cNvSpPr txBox="1"/>
          <p:nvPr/>
        </p:nvSpPr>
        <p:spPr>
          <a:xfrm>
            <a:off x="209549" y="6531750"/>
            <a:ext cx="8229600" cy="304800"/>
          </a:xfrm>
          <a:prstGeom prst="rect">
            <a:avLst/>
          </a:prstGeom>
        </p:spPr>
        <p:txBody>
          <a:bodyPr wrap="square" lIns="91099" tIns="45556" rIns="91099" bIns="4555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solidFill>
                  <a:srgbClr val="000000"/>
                </a:solidFill>
                <a:cs typeface="Arial" pitchFamily="34" charset="0"/>
              </a:rPr>
              <a:t>Global AIDS Monitoring Reporting</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95119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423"/>
            <a:ext cx="8402672" cy="504000"/>
          </a:xfrm>
        </p:spPr>
        <p:txBody>
          <a:bodyPr/>
          <a:lstStyle/>
          <a:p>
            <a:r>
              <a:rPr lang="en-GB" dirty="0"/>
              <a:t>HIV testing coverage among key populations, 2017-2022</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TextBox 1"/>
          <p:cNvSpPr txBox="1"/>
          <p:nvPr/>
        </p:nvSpPr>
        <p:spPr>
          <a:xfrm>
            <a:off x="257175" y="6462864"/>
            <a:ext cx="82296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456843128"/>
              </p:ext>
            </p:extLst>
          </p:nvPr>
        </p:nvGraphicFramePr>
        <p:xfrm>
          <a:off x="1524000" y="2514600"/>
          <a:ext cx="8402672"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13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153400" y="2514600"/>
            <a:ext cx="3652240" cy="2815046"/>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3898326913"/>
              </p:ext>
            </p:extLst>
          </p:nvPr>
        </p:nvGraphicFramePr>
        <p:xfrm>
          <a:off x="432454" y="2324100"/>
          <a:ext cx="7568545"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93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579588693"/>
              </p:ext>
            </p:extLst>
          </p:nvPr>
        </p:nvGraphicFramePr>
        <p:xfrm>
          <a:off x="1775520" y="1988842"/>
          <a:ext cx="8424936" cy="4104456"/>
        </p:xfrm>
        <a:graphic>
          <a:graphicData uri="http://schemas.openxmlformats.org/drawingml/2006/table">
            <a:tbl>
              <a:tblPr/>
              <a:tblGrid>
                <a:gridCol w="6663315">
                  <a:extLst>
                    <a:ext uri="{9D8B030D-6E8A-4147-A177-3AD203B41FA5}">
                      <a16:colId xmlns:a16="http://schemas.microsoft.com/office/drawing/2014/main" val="20000"/>
                    </a:ext>
                  </a:extLst>
                </a:gridCol>
                <a:gridCol w="1761621">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188,925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97,643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73.1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147/0.538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66/68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0.85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5,042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122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9049" y="6244682"/>
            <a:ext cx="11658600" cy="584525"/>
          </a:xfrm>
          <a:prstGeom prst="rect">
            <a:avLst/>
          </a:prstGeom>
        </p:spPr>
        <p:txBody>
          <a:bodyPr wrap="square" lIns="91181" tIns="45596" rIns="91181" bIns="4559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78372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95945"/>
            <a:ext cx="8364544" cy="507832"/>
          </a:xfrm>
        </p:spPr>
        <p:txBody>
          <a:bodyPr anchor="ctr"/>
          <a:lstStyle/>
          <a:p>
            <a:r>
              <a:rPr lang="en-US" dirty="0"/>
              <a:t>Number of ART sites and people on ART, 2005 - 2022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30</a:t>
            </a:fld>
            <a:endParaRPr lang="th-TH" dirty="0">
              <a:solidFill>
                <a:prstClr val="black">
                  <a:tint val="75000"/>
                </a:prstClr>
              </a:solidFill>
            </a:endParaRPr>
          </a:p>
        </p:txBody>
      </p:sp>
      <p:sp>
        <p:nvSpPr>
          <p:cNvPr id="4" name="TextBox 1"/>
          <p:cNvSpPr txBox="1"/>
          <p:nvPr/>
        </p:nvSpPr>
        <p:spPr>
          <a:xfrm>
            <a:off x="76200" y="6426195"/>
            <a:ext cx="11049000" cy="338304"/>
          </a:xfrm>
          <a:prstGeom prst="rect">
            <a:avLst/>
          </a:prstGeom>
        </p:spPr>
        <p:txBody>
          <a:bodyPr wrap="square" lIns="91181" tIns="45596" rIns="91181" bIns="45596" anchor="ctr">
            <a:spAutoFit/>
          </a:bodyPr>
          <a:lstStyle>
            <a:defPPr>
              <a:defRPr lang="th-TH"/>
            </a:defPPr>
            <a:lvl1pPr>
              <a:defRPr sz="800">
                <a:solidFill>
                  <a:prstClr val="black"/>
                </a:solidFill>
              </a:defRPr>
            </a:lvl1pPr>
          </a:lstStyle>
          <a:p>
            <a:r>
              <a:rPr lang="en-US" dirty="0">
                <a:cs typeface="Arial" pitchFamily="34" charset="0"/>
              </a:rPr>
              <a:t>Source: Prepared by </a:t>
            </a:r>
            <a:r>
              <a:rPr lang="en-US" dirty="0">
                <a:cs typeface="Arial" pitchFamily="34" charset="0"/>
                <a:hlinkClick r:id="rId3"/>
              </a:rPr>
              <a:t>www.aidsdatahub.org</a:t>
            </a:r>
            <a:r>
              <a:rPr lang="en-US" dirty="0">
                <a:cs typeface="Arial" pitchFamily="34" charset="0"/>
              </a:rPr>
              <a:t>  based on - 1.</a:t>
            </a:r>
            <a:r>
              <a:rPr lang="en-GB" dirty="0">
                <a:cs typeface="Arial" pitchFamily="34" charset="0"/>
              </a:rPr>
              <a:t>WHO,UNAIDS,&amp; UNICEF.(2006-2010). Towards Universal Access: Scaling up Priority HIV/AIDS Interventions in the Health Sector - Progress  Report 2006-2010 ;</a:t>
            </a:r>
            <a:r>
              <a:rPr lang="en-US" dirty="0">
                <a:cs typeface="Arial" pitchFamily="34" charset="0"/>
              </a:rPr>
              <a:t> </a:t>
            </a:r>
            <a:r>
              <a:rPr lang="en-US" dirty="0">
                <a:latin typeface="Arial" pitchFamily="34" charset="0"/>
                <a:cs typeface="Arial" pitchFamily="34" charset="0"/>
              </a:rPr>
              <a:t>2) Pakistan Global AIDS Response Progress Reporting; 3</a:t>
            </a:r>
            <a:r>
              <a:rPr lang="en-US" dirty="0">
                <a:cs typeface="Cordia New" pitchFamily="34" charset="-34"/>
              </a:rPr>
              <a:t>. Global AIDS Monitoring, 4. UNAIDS HIV Estimates 2023 and 5. National HIV </a:t>
            </a:r>
            <a:r>
              <a:rPr lang="en-US" dirty="0" err="1">
                <a:cs typeface="Cordia New" pitchFamily="34" charset="-34"/>
              </a:rPr>
              <a:t>Programme</a:t>
            </a:r>
            <a:r>
              <a:rPr lang="en-US" dirty="0">
                <a:cs typeface="Cordia New" pitchFamily="34" charset="-34"/>
              </a:rPr>
              <a:t> Review 2023</a:t>
            </a:r>
            <a:endParaRPr lang="en-GB"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0A796DB0-F2AB-4159-B59A-23175FF4A5AB}"/>
              </a:ext>
            </a:extLst>
          </p:cNvPr>
          <p:cNvGraphicFramePr>
            <a:graphicFrameLocks noGrp="1"/>
          </p:cNvGraphicFramePr>
          <p:nvPr>
            <p:extLst>
              <p:ext uri="{D42A27DB-BD31-4B8C-83A1-F6EECF244321}">
                <p14:modId xmlns:p14="http://schemas.microsoft.com/office/powerpoint/2010/main" val="199716954"/>
              </p:ext>
            </p:extLst>
          </p:nvPr>
        </p:nvGraphicFramePr>
        <p:xfrm>
          <a:off x="1219200" y="2213300"/>
          <a:ext cx="9525000" cy="4144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02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2005 - 2022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CE5CE75-54BB-4508-9A78-D621DE154B42}"/>
              </a:ext>
            </a:extLst>
          </p:cNvPr>
          <p:cNvGraphicFramePr>
            <a:graphicFrameLocks noGrp="1"/>
          </p:cNvGraphicFramePr>
          <p:nvPr>
            <p:extLst>
              <p:ext uri="{D42A27DB-BD31-4B8C-83A1-F6EECF244321}">
                <p14:modId xmlns:p14="http://schemas.microsoft.com/office/powerpoint/2010/main" val="3218811654"/>
              </p:ext>
            </p:extLst>
          </p:nvPr>
        </p:nvGraphicFramePr>
        <p:xfrm>
          <a:off x="990601" y="2324099"/>
          <a:ext cx="10443550" cy="4033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381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60A3D3FD-D509-48E7-B09D-3A6692BB411B}"/>
              </a:ext>
            </a:extLst>
          </p:cNvPr>
          <p:cNvGraphicFramePr>
            <a:graphicFrameLocks/>
          </p:cNvGraphicFramePr>
          <p:nvPr>
            <p:extLst>
              <p:ext uri="{D42A27DB-BD31-4B8C-83A1-F6EECF244321}">
                <p14:modId xmlns:p14="http://schemas.microsoft.com/office/powerpoint/2010/main" val="3134729348"/>
              </p:ext>
            </p:extLst>
          </p:nvPr>
        </p:nvGraphicFramePr>
        <p:xfrm>
          <a:off x="1152242" y="2365893"/>
          <a:ext cx="9515758" cy="3425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61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204315675"/>
              </p:ext>
            </p:extLst>
          </p:nvPr>
        </p:nvGraphicFramePr>
        <p:xfrm>
          <a:off x="2514600" y="2228377"/>
          <a:ext cx="7162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630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6766185-4AA6-44D6-BB47-7DFA6776B1EF}"/>
              </a:ext>
            </a:extLst>
          </p:cNvPr>
          <p:cNvGraphicFramePr>
            <a:graphicFrameLocks/>
          </p:cNvGraphicFramePr>
          <p:nvPr>
            <p:extLst>
              <p:ext uri="{D42A27DB-BD31-4B8C-83A1-F6EECF244321}">
                <p14:modId xmlns:p14="http://schemas.microsoft.com/office/powerpoint/2010/main" val="1123055407"/>
              </p:ext>
            </p:extLst>
          </p:nvPr>
        </p:nvGraphicFramePr>
        <p:xfrm>
          <a:off x="1313850" y="2365893"/>
          <a:ext cx="9201750" cy="373010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42D0B9C0-E4BC-4577-8C4B-F8DAB40E2756}"/>
              </a:ext>
            </a:extLst>
          </p:cNvPr>
          <p:cNvSpPr txBox="1"/>
          <p:nvPr/>
        </p:nvSpPr>
        <p:spPr>
          <a:xfrm>
            <a:off x="2133600" y="6151901"/>
            <a:ext cx="51816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547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78190" cy="51841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8" name="TextBox 133">
            <a:extLst>
              <a:ext uri="{FF2B5EF4-FFF2-40B4-BE49-F238E27FC236}">
                <a16:creationId xmlns:a16="http://schemas.microsoft.com/office/drawing/2014/main" id="{8A19B34C-56C8-4801-8CD9-1B977FD89E6E}"/>
              </a:ext>
            </a:extLst>
          </p:cNvPr>
          <p:cNvSpPr txBox="1"/>
          <p:nvPr/>
        </p:nvSpPr>
        <p:spPr>
          <a:xfrm>
            <a:off x="4308639" y="5364530"/>
            <a:ext cx="1315087" cy="33800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Death penalty</a:t>
            </a:r>
          </a:p>
        </p:txBody>
      </p:sp>
      <p:sp>
        <p:nvSpPr>
          <p:cNvPr id="8" name="Rectangle 7">
            <a:extLst>
              <a:ext uri="{FF2B5EF4-FFF2-40B4-BE49-F238E27FC236}">
                <a16:creationId xmlns:a16="http://schemas.microsoft.com/office/drawing/2014/main" id="{694A62D9-F8E5-22A5-22F0-8D6A3CD9F630}"/>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59340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36</a:t>
            </a:fld>
            <a:endParaRPr lang="th-TH" dirty="0">
              <a:solidFill>
                <a:prstClr val="black">
                  <a:tint val="75000"/>
                </a:prstClr>
              </a:solidFill>
            </a:endParaRPr>
          </a:p>
        </p:txBody>
      </p:sp>
      <p:sp>
        <p:nvSpPr>
          <p:cNvPr id="14131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1" tIns="45596" rIns="91181" bIns="4559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3200">
              <a:solidFill>
                <a:srgbClr val="C00000"/>
              </a:solidFill>
            </a:endParaRPr>
          </a:p>
        </p:txBody>
      </p:sp>
    </p:spTree>
    <p:extLst>
      <p:ext uri="{BB962C8B-B14F-4D97-AF65-F5344CB8AC3E}">
        <p14:creationId xmlns:p14="http://schemas.microsoft.com/office/powerpoint/2010/main" val="1933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182785" y="1573505"/>
            <a:ext cx="11826430" cy="504000"/>
          </a:xfrm>
        </p:spPr>
        <p:txBody>
          <a:bodyPr/>
          <a:lstStyle/>
          <a:p>
            <a:r>
              <a:rPr lang="en-GB" sz="2800" dirty="0"/>
              <a:t>Estimated people living with HIV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F83E49C0-CA4B-4FE3-BFCC-F6407E15A18B}"/>
              </a:ext>
            </a:extLst>
          </p:cNvPr>
          <p:cNvGraphicFramePr>
            <a:graphicFrameLocks/>
          </p:cNvGraphicFramePr>
          <p:nvPr>
            <p:extLst>
              <p:ext uri="{D42A27DB-BD31-4B8C-83A1-F6EECF244321}">
                <p14:modId xmlns:p14="http://schemas.microsoft.com/office/powerpoint/2010/main" val="3335632373"/>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1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726604DA-43BC-4010-AB7B-C8DE75B89465}"/>
              </a:ext>
            </a:extLst>
          </p:cNvPr>
          <p:cNvGraphicFramePr>
            <a:graphicFrameLocks/>
          </p:cNvGraphicFramePr>
          <p:nvPr>
            <p:extLst>
              <p:ext uri="{D42A27DB-BD31-4B8C-83A1-F6EECF244321}">
                <p14:modId xmlns:p14="http://schemas.microsoft.com/office/powerpoint/2010/main" val="450068846"/>
              </p:ext>
            </p:extLst>
          </p:nvPr>
        </p:nvGraphicFramePr>
        <p:xfrm>
          <a:off x="1203959" y="2340681"/>
          <a:ext cx="10378443"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60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41"/>
            <a:ext cx="542900" cy="365125"/>
          </a:xfrm>
          <a:prstGeom prst="rect">
            <a:avLst/>
          </a:prstGeom>
          <a:noFill/>
          <a:ln>
            <a:noFill/>
          </a:ln>
        </p:spPr>
        <p:txBody>
          <a:bodyPr spcFirstLastPara="1" wrap="square" lIns="91166" tIns="45574" rIns="91166" bIns="45574"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84128" y="1553808"/>
            <a:ext cx="8402672" cy="504000"/>
          </a:xfrm>
          <a:prstGeom prst="rect">
            <a:avLst/>
          </a:prstGeom>
          <a:noFill/>
          <a:ln>
            <a:noFill/>
          </a:ln>
        </p:spPr>
        <p:txBody>
          <a:bodyPr spcFirstLastPara="1" wrap="square" lIns="91166" tIns="45574" rIns="91166" bIns="45574" anchor="t" anchorCtr="0">
            <a:noAutofit/>
          </a:bodyPr>
          <a:lstStyle/>
          <a:p>
            <a:r>
              <a:rPr lang="en-US" dirty="0"/>
              <a:t>Key population size estimates, 2016</a:t>
            </a:r>
            <a:endParaRPr dirty="0"/>
          </a:p>
        </p:txBody>
      </p:sp>
      <p:sp>
        <p:nvSpPr>
          <p:cNvPr id="580" name="Google Shape;580;p98"/>
          <p:cNvSpPr/>
          <p:nvPr/>
        </p:nvSpPr>
        <p:spPr>
          <a:xfrm>
            <a:off x="162736" y="6489873"/>
            <a:ext cx="8534400" cy="233810"/>
          </a:xfrm>
          <a:prstGeom prst="rect">
            <a:avLst/>
          </a:prstGeom>
          <a:noFill/>
          <a:ln>
            <a:noFill/>
          </a:ln>
        </p:spPr>
        <p:txBody>
          <a:bodyPr spcFirstLastPara="1" wrap="square" lIns="91166" tIns="45574" rIns="91166" bIns="45574"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a:t>
            </a:r>
            <a:endParaRPr sz="12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814695737"/>
              </p:ext>
            </p:extLst>
          </p:nvPr>
        </p:nvGraphicFramePr>
        <p:xfrm>
          <a:off x="2147532" y="2505044"/>
          <a:ext cx="7791831" cy="3241253"/>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50400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277">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113 776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832 213</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174 101</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  55 340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(TGSW)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  52 646</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45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4128" y="1508672"/>
            <a:ext cx="8402672" cy="504000"/>
          </a:xfrm>
        </p:spPr>
        <p:txBody>
          <a:bodyPr/>
          <a:lstStyle/>
          <a:p>
            <a:r>
              <a:rPr lang="en-GB" dirty="0"/>
              <a:t>HIV prevalence among key populations,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7" name="TextBox 1"/>
          <p:cNvSpPr txBox="1"/>
          <p:nvPr/>
        </p:nvSpPr>
        <p:spPr>
          <a:xfrm>
            <a:off x="229780" y="6584657"/>
            <a:ext cx="8401493" cy="292396"/>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1931279842"/>
              </p:ext>
            </p:extLst>
          </p:nvPr>
        </p:nvGraphicFramePr>
        <p:xfrm>
          <a:off x="1828800" y="2270874"/>
          <a:ext cx="8534400" cy="4193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758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99" y="1607046"/>
            <a:ext cx="8402672" cy="504000"/>
          </a:xfrm>
        </p:spPr>
        <p:txBody>
          <a:bodyPr/>
          <a:lstStyle/>
          <a:p>
            <a:r>
              <a:rPr lang="en-US" dirty="0"/>
              <a:t>HIV prevalence among key populations, 2016-2017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9960" y="6518096"/>
            <a:ext cx="8839200" cy="3048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3"/>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35253673-78C2-4FCE-BA17-241F13D4EE80}"/>
              </a:ext>
            </a:extLst>
          </p:cNvPr>
          <p:cNvGrpSpPr/>
          <p:nvPr/>
        </p:nvGrpSpPr>
        <p:grpSpPr>
          <a:xfrm>
            <a:off x="3819041" y="2209800"/>
            <a:ext cx="4553920" cy="3916520"/>
            <a:chOff x="1" y="0"/>
            <a:chExt cx="4553920" cy="3916520"/>
          </a:xfrm>
        </p:grpSpPr>
        <p:grpSp>
          <p:nvGrpSpPr>
            <p:cNvPr id="17" name="Group 16">
              <a:extLst>
                <a:ext uri="{FF2B5EF4-FFF2-40B4-BE49-F238E27FC236}">
                  <a16:creationId xmlns:a16="http://schemas.microsoft.com/office/drawing/2014/main" id="{49E514DA-D387-4108-B4C3-54F49DC99862}"/>
                </a:ext>
              </a:extLst>
            </p:cNvPr>
            <p:cNvGrpSpPr/>
            <p:nvPr/>
          </p:nvGrpSpPr>
          <p:grpSpPr>
            <a:xfrm>
              <a:off x="1" y="0"/>
              <a:ext cx="4553920" cy="3845621"/>
              <a:chOff x="0" y="0"/>
              <a:chExt cx="4484673" cy="3976985"/>
            </a:xfrm>
          </p:grpSpPr>
          <p:graphicFrame>
            <p:nvGraphicFramePr>
              <p:cNvPr id="22" name="Chart 21">
                <a:extLst>
                  <a:ext uri="{FF2B5EF4-FFF2-40B4-BE49-F238E27FC236}">
                    <a16:creationId xmlns:a16="http://schemas.microsoft.com/office/drawing/2014/main" id="{A72B844A-5DAC-4A9D-8C35-2420B7FE7916}"/>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8045A8DE-1CC4-4BEC-A080-10C38EC270F7}"/>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E0E2E967-F7EF-4604-BB86-4B04AEA53704}"/>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662471B9-A4D3-4E35-BCB3-39574BCA3036}"/>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18">
                <a:extLst>
                  <a:ext uri="{FF2B5EF4-FFF2-40B4-BE49-F238E27FC236}">
                    <a16:creationId xmlns:a16="http://schemas.microsoft.com/office/drawing/2014/main" id="{49B30B31-60BC-4C7B-8EAC-A2D828D525CA}"/>
                  </a:ext>
                </a:extLst>
              </p:cNvPr>
              <p:cNvSpPr txBox="1"/>
              <p:nvPr/>
            </p:nvSpPr>
            <p:spPr>
              <a:xfrm>
                <a:off x="1" y="2245361"/>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(2016-2017)</a:t>
                </a:r>
              </a:p>
            </p:txBody>
          </p:sp>
          <p:sp>
            <p:nvSpPr>
              <p:cNvPr id="34" name="TextBox 19">
                <a:extLst>
                  <a:ext uri="{FF2B5EF4-FFF2-40B4-BE49-F238E27FC236}">
                    <a16:creationId xmlns:a16="http://schemas.microsoft.com/office/drawing/2014/main" id="{612D7283-A6DC-48A4-833D-6B9297915CD9}"/>
                  </a:ext>
                </a:extLst>
              </p:cNvPr>
              <p:cNvSpPr txBox="1"/>
              <p:nvPr/>
            </p:nvSpPr>
            <p:spPr>
              <a:xfrm>
                <a:off x="0" y="1238150"/>
                <a:ext cx="1489474" cy="7004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(2016-2017)</a:t>
                </a:r>
              </a:p>
            </p:txBody>
          </p:sp>
          <p:sp>
            <p:nvSpPr>
              <p:cNvPr id="35" name="TextBox 20">
                <a:extLst>
                  <a:ext uri="{FF2B5EF4-FFF2-40B4-BE49-F238E27FC236}">
                    <a16:creationId xmlns:a16="http://schemas.microsoft.com/office/drawing/2014/main" id="{8E74DBC3-DD4B-4107-9B2E-08E4EF2A7D34}"/>
                  </a:ext>
                </a:extLst>
              </p:cNvPr>
              <p:cNvSpPr txBox="1"/>
              <p:nvPr/>
            </p:nvSpPr>
            <p:spPr>
              <a:xfrm>
                <a:off x="0" y="231982"/>
                <a:ext cx="1629849" cy="6520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(2016-2017)</a:t>
                </a:r>
              </a:p>
            </p:txBody>
          </p:sp>
          <p:sp>
            <p:nvSpPr>
              <p:cNvPr id="36" name="TextBox 21">
                <a:extLst>
                  <a:ext uri="{FF2B5EF4-FFF2-40B4-BE49-F238E27FC236}">
                    <a16:creationId xmlns:a16="http://schemas.microsoft.com/office/drawing/2014/main" id="{852AA56B-BB35-4B49-954B-1A9B52715A7B}"/>
                  </a:ext>
                </a:extLst>
              </p:cNvPr>
              <p:cNvSpPr txBox="1"/>
              <p:nvPr/>
            </p:nvSpPr>
            <p:spPr>
              <a:xfrm>
                <a:off x="0" y="3269861"/>
                <a:ext cx="1777161" cy="7071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(2016-2017)</a:t>
                </a:r>
              </a:p>
            </p:txBody>
          </p:sp>
        </p:grpSp>
        <p:cxnSp>
          <p:nvCxnSpPr>
            <p:cNvPr id="18" name="Straight Connector 17">
              <a:extLst>
                <a:ext uri="{FF2B5EF4-FFF2-40B4-BE49-F238E27FC236}">
                  <a16:creationId xmlns:a16="http://schemas.microsoft.com/office/drawing/2014/main" id="{A4991D0B-7762-469F-977A-41AA9F1625F6}"/>
                </a:ext>
              </a:extLst>
            </p:cNvPr>
            <p:cNvCxnSpPr/>
            <p:nvPr/>
          </p:nvCxnSpPr>
          <p:spPr>
            <a:xfrm>
              <a:off x="89963" y="899928"/>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9653DE-846F-4050-9E46-4EB6D4DC62EB}"/>
                </a:ext>
              </a:extLst>
            </p:cNvPr>
            <p:cNvCxnSpPr/>
            <p:nvPr/>
          </p:nvCxnSpPr>
          <p:spPr>
            <a:xfrm>
              <a:off x="89963" y="1894762"/>
              <a:ext cx="4409555" cy="0"/>
            </a:xfrm>
            <a:prstGeom prst="line">
              <a:avLst/>
            </a:prstGeom>
            <a:noFill/>
            <a:ln w="15875" cap="flat" cmpd="sng" algn="ctr">
              <a:solidFill>
                <a:sysClr val="window" lastClr="FFFFFF">
                  <a:lumMod val="75000"/>
                </a:sysClr>
              </a:solidFill>
              <a:prstDash val="sysDot"/>
              <a:miter lim="800000"/>
            </a:ln>
            <a:effectLst/>
          </p:spPr>
        </p:cxnSp>
        <p:cxnSp>
          <p:nvCxnSpPr>
            <p:cNvPr id="20" name="Straight Connector 19">
              <a:extLst>
                <a:ext uri="{FF2B5EF4-FFF2-40B4-BE49-F238E27FC236}">
                  <a16:creationId xmlns:a16="http://schemas.microsoft.com/office/drawing/2014/main" id="{B7546CEB-EA26-4961-A441-6CFE4B859435}"/>
                </a:ext>
              </a:extLst>
            </p:cNvPr>
            <p:cNvCxnSpPr/>
            <p:nvPr/>
          </p:nvCxnSpPr>
          <p:spPr>
            <a:xfrm>
              <a:off x="89963" y="2883242"/>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158">
              <a:extLst>
                <a:ext uri="{FF2B5EF4-FFF2-40B4-BE49-F238E27FC236}">
                  <a16:creationId xmlns:a16="http://schemas.microsoft.com/office/drawing/2014/main" id="{C839D519-E74E-4D96-8D30-D2F0B96D591C}"/>
                </a:ext>
              </a:extLst>
            </p:cNvPr>
            <p:cNvSpPr txBox="1"/>
            <p:nvPr/>
          </p:nvSpPr>
          <p:spPr>
            <a:xfrm>
              <a:off x="1578836" y="3706270"/>
              <a:ext cx="1416606" cy="210250"/>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Weighted HIV prevalence</a:t>
              </a:r>
            </a:p>
          </p:txBody>
        </p:sp>
      </p:gr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6672</TotalTime>
  <Words>1924</Words>
  <Application>Microsoft Office PowerPoint</Application>
  <PresentationFormat>Widescreen</PresentationFormat>
  <Paragraphs>251</Paragraphs>
  <Slides>36</Slides>
  <Notes>7</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36</vt:i4>
      </vt:variant>
    </vt:vector>
  </HeadingPairs>
  <TitlesOfParts>
    <vt:vector size="62" baseType="lpstr">
      <vt:lpstr>ＭＳ Ｐゴシック</vt:lpstr>
      <vt:lpstr>Arial</vt:lpstr>
      <vt:lpstr>Arial Narrow</vt:lpstr>
      <vt:lpstr>Calibri</vt:lpstr>
      <vt:lpstr>Cordia New</vt:lpstr>
      <vt:lpstr>Times New Roman</vt:lpstr>
      <vt:lpstr>1_Cover Design</vt:lpstr>
      <vt:lpstr>Layout</vt:lpstr>
      <vt:lpstr>1_Layout</vt:lpstr>
      <vt:lpstr>2_Layout</vt:lpstr>
      <vt:lpstr>3_Layout</vt:lpstr>
      <vt:lpstr>4_Layout</vt:lpstr>
      <vt:lpstr>7_Layout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5_Layout</vt:lpstr>
      <vt:lpstr>6_Layout</vt:lpstr>
      <vt:lpstr>Pakistan</vt:lpstr>
      <vt:lpstr>CONTENT</vt:lpstr>
      <vt:lpstr>BASIC SOCIO-DEMOGRAPHIC INDICATORS</vt:lpstr>
      <vt:lpstr>HIV prevalence and  epidemiology </vt:lpstr>
      <vt:lpstr>Estimated people living with HIV and AIDS-related deaths, 1990-2022</vt:lpstr>
      <vt:lpstr>Estimated number of adults (15+) living with HIV and women (15+) living with HIV, 1990-2022</vt:lpstr>
      <vt:lpstr>Key population size estimates, 2016</vt:lpstr>
      <vt:lpstr>HIV prevalence among key populations, 2005-2017 </vt:lpstr>
      <vt:lpstr>HIV prevalence among key populations, 2016-2017 </vt:lpstr>
      <vt:lpstr>HIV prevalence among key populations, 2016-17 </vt:lpstr>
      <vt:lpstr>HIV prevalence among PWID by city, 2016-17 </vt:lpstr>
      <vt:lpstr>Cities in which HIV prevalence among transgender is greater than 5%, 2016-17</vt:lpstr>
      <vt:lpstr>HIV prevalence among MSM by city, 2016-17</vt:lpstr>
      <vt:lpstr>HIV prevalence among FSW by city, 2016-17 </vt:lpstr>
      <vt:lpstr>Rapidly expanding HIV epidemic among PWID in cities, 2005-2017</vt:lpstr>
      <vt:lpstr>Risk behaviours </vt:lpstr>
      <vt:lpstr>Proportion of key populations who reported condom use at last sex, 2005-2017</vt:lpstr>
      <vt:lpstr>Proportion of sex workers who reported consistent condom use with clients in the last month, 2005-2017 </vt:lpstr>
      <vt:lpstr>Proportion of PWID who reported using sterile injecting equipment at last injection, 2007-2017  </vt:lpstr>
      <vt:lpstr>Overlapping risk behaviors: Proportion of key populations who reported injecting drugs in the last six months, 2016-17</vt:lpstr>
      <vt:lpstr>Interactions and overlapping risk behaviors among key populations in the last six months, 2016-17 </vt:lpstr>
      <vt:lpstr>Average number of clients per day among sex workers and average number of injections per day among PWID, 2016-17</vt:lpstr>
      <vt:lpstr>HIV expenditure </vt:lpstr>
      <vt:lpstr>AIDS financing, 2022 </vt:lpstr>
      <vt:lpstr>AIDS spending by financing source, 2007-2022 </vt:lpstr>
      <vt:lpstr>National response </vt:lpstr>
      <vt:lpstr>Proportion of key populations who are reached with HIV prevention interventions designed for key populations, 2021-2022</vt:lpstr>
      <vt:lpstr>HIV testing coverage among key populations, 2017-2022</vt:lpstr>
      <vt:lpstr>Number of needles/syringes distributed per PWID per year, 2008 – 2022</vt:lpstr>
      <vt:lpstr>Number of ART sites and people on ART, 2005 - 2022</vt:lpstr>
      <vt:lpstr>ART scale-up, 2005 - 2022</vt:lpstr>
      <vt:lpstr>Treatment cascade, 2022</vt:lpstr>
      <vt:lpstr>HIV testing and treatment cascade, 2022</vt:lpstr>
      <vt:lpstr>PMTCT cascade, 2022</vt:lpstr>
      <vt:lpstr>Punitive and discriminatory laws, 2022</vt:lpstr>
      <vt:lpstr>PowerPoint Presentation</vt:lpstr>
    </vt:vector>
  </TitlesOfParts>
  <Manager/>
  <Company/>
  <LinksUpToDate>false</LinksUpToDate>
  <SharedDoc>false</SharedDoc>
  <HyperlinkBase>https://www.aidsdatahub.org/resource/pakistan-country-slides-2018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627</cp:revision>
  <cp:lastPrinted>2015-09-04T08:09:32Z</cp:lastPrinted>
  <dcterms:created xsi:type="dcterms:W3CDTF">2013-01-31T02:09:13Z</dcterms:created>
  <dcterms:modified xsi:type="dcterms:W3CDTF">2024-03-12T09:37:02Z</dcterms:modified>
  <cp:category/>
</cp:coreProperties>
</file>