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8.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2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tags/tag5.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tags/tag6.xml" ContentType="application/vnd.openxmlformats-officedocument.presentationml.tags+xml"/>
  <Override PartName="/ppt/notesSlides/notesSlide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tags/tag7.xml" ContentType="application/vnd.openxmlformats-officedocument.presentationml.tags+xml"/>
  <Override PartName="/ppt/notesSlides/notesSlide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tags/tag8.xml" ContentType="application/vnd.openxmlformats-officedocument.presentationml.tags+xml"/>
  <Override PartName="/ppt/notesSlides/notesSlide1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tags/tag9.xml" ContentType="application/vnd.openxmlformats-officedocument.presentationml.tags+xml"/>
  <Override PartName="/ppt/notesSlides/notesSlide1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tags/tag10.xml" ContentType="application/vnd.openxmlformats-officedocument.presentationml.tags+xml"/>
  <Override PartName="/ppt/notesSlides/notesSlide12.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drawings/drawing1.xml" ContentType="application/vnd.openxmlformats-officedocument.drawingml.chartshapes+xml"/>
  <Override PartName="/ppt/tags/tag11.xml" ContentType="application/vnd.openxmlformats-officedocument.presentationml.tags+xml"/>
  <Override PartName="/ppt/notesSlides/notesSlide13.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tags/tag12.xml" ContentType="application/vnd.openxmlformats-officedocument.presentationml.tags+xml"/>
  <Override PartName="/ppt/notesSlides/notesSlide14.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tags/tag13.xml" ContentType="application/vnd.openxmlformats-officedocument.presentationml.tags+xml"/>
  <Override PartName="/ppt/notesSlides/notesSlide15.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tags/tag14.xml" ContentType="application/vnd.openxmlformats-officedocument.presentationml.tags+xml"/>
  <Override PartName="/ppt/notesSlides/notesSlide16.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tags/tag15.xml" ContentType="application/vnd.openxmlformats-officedocument.presentationml.tags+xml"/>
  <Override PartName="/ppt/notesSlides/notesSlide17.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tags/tag16.xml" ContentType="application/vnd.openxmlformats-officedocument.presentationml.tags+xml"/>
  <Override PartName="/ppt/notesSlides/notesSlide18.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tags/tag17.xml" ContentType="application/vnd.openxmlformats-officedocument.presentationml.tags+xml"/>
  <Override PartName="/ppt/notesSlides/notesSlide19.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tags/tag18.xml" ContentType="application/vnd.openxmlformats-officedocument.presentationml.tags+xml"/>
  <Override PartName="/ppt/notesSlides/notesSlide20.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8.xml" ContentType="application/vnd.openxmlformats-officedocument.themeOverr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tags/tag21.xml" ContentType="application/vnd.openxmlformats-officedocument.presentationml.tags+xml"/>
  <Override PartName="/ppt/notesSlides/notesSlide23.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tags/tag22.xml" ContentType="application/vnd.openxmlformats-officedocument.presentationml.tags+xml"/>
  <Override PartName="/ppt/notesSlides/notesSlide24.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tags/tag23.xml" ContentType="application/vnd.openxmlformats-officedocument.presentationml.tags+xml"/>
  <Override PartName="/ppt/notesSlides/notesSlide25.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tags/tag24.xml" ContentType="application/vnd.openxmlformats-officedocument.presentationml.tags+xml"/>
  <Override PartName="/ppt/notesSlides/notesSlide26.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tags/tag25.xml" ContentType="application/vnd.openxmlformats-officedocument.presentationml.tags+xml"/>
  <Override PartName="/ppt/notesSlides/notesSlide27.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tags/tag26.xml" ContentType="application/vnd.openxmlformats-officedocument.presentationml.tags+xml"/>
  <Override PartName="/ppt/notesSlides/notesSlide28.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tags/tag27.xml" ContentType="application/vnd.openxmlformats-officedocument.presentationml.tags+xml"/>
  <Override PartName="/ppt/notesSlides/notesSlide29.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tags/tag28.xml" ContentType="application/vnd.openxmlformats-officedocument.presentationml.tags+xml"/>
  <Override PartName="/ppt/notesSlides/notesSlide30.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tags/tag29.xml" ContentType="application/vnd.openxmlformats-officedocument.presentationml.tags+xml"/>
  <Override PartName="/ppt/notesSlides/notesSlide31.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tags/tag30.xml" ContentType="application/vnd.openxmlformats-officedocument.presentationml.tags+xml"/>
  <Override PartName="/ppt/notesSlides/notesSlide32.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tags/tag31.xml" ContentType="application/vnd.openxmlformats-officedocument.presentationml.tags+xml"/>
  <Override PartName="/ppt/notesSlides/notesSlide33.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tags/tag32.xml" ContentType="application/vnd.openxmlformats-officedocument.presentationml.tags+xml"/>
  <Override PartName="/ppt/notesSlides/notesSlide34.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tags/tag33.xml" ContentType="application/vnd.openxmlformats-officedocument.presentationml.tags+xml"/>
  <Override PartName="/ppt/notesSlides/notesSlide35.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tags/tag34.xml" ContentType="application/vnd.openxmlformats-officedocument.presentationml.tags+xml"/>
  <Override PartName="/ppt/notesSlides/notesSlide36.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tags/tag35.xml" ContentType="application/vnd.openxmlformats-officedocument.presentationml.tags+xml"/>
  <Override PartName="/ppt/notesSlides/notesSlide37.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tags/tag36.xml" ContentType="application/vnd.openxmlformats-officedocument.presentationml.tags+xml"/>
  <Override PartName="/ppt/notesSlides/notesSlide38.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tags/tag37.xml" ContentType="application/vnd.openxmlformats-officedocument.presentationml.tags+xml"/>
  <Override PartName="/ppt/notesSlides/notesSlide39.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tags/tag38.xml" ContentType="application/vnd.openxmlformats-officedocument.presentationml.tags+xml"/>
  <Override PartName="/ppt/notesSlides/notesSlide40.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tags/tag39.xml" ContentType="application/vnd.openxmlformats-officedocument.presentationml.tags+xml"/>
  <Override PartName="/ppt/notesSlides/notesSlide41.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tags/tag40.xml" ContentType="application/vnd.openxmlformats-officedocument.presentationml.tags+xml"/>
  <Override PartName="/ppt/notesSlides/notesSlide42.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tags/tag41.xml" ContentType="application/vnd.openxmlformats-officedocument.presentationml.tags+xml"/>
  <Override PartName="/ppt/notesSlides/notesSlide43.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tags/tag42.xml" ContentType="application/vnd.openxmlformats-officedocument.presentationml.tags+xml"/>
  <Override PartName="/ppt/notesSlides/notesSlide44.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tags/tag43.xml" ContentType="application/vnd.openxmlformats-officedocument.presentationml.tags+xml"/>
  <Override PartName="/ppt/notesSlides/notesSlide45.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tags/tag44.xml" ContentType="application/vnd.openxmlformats-officedocument.presentationml.tags+xml"/>
  <Override PartName="/ppt/notesSlides/notesSlide46.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tags/tag45.xml" ContentType="application/vnd.openxmlformats-officedocument.presentationml.tags+xml"/>
  <Override PartName="/ppt/notesSlides/notesSlide47.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tags/tag46.xml" ContentType="application/vnd.openxmlformats-officedocument.presentationml.tags+xml"/>
  <Override PartName="/ppt/notesSlides/notesSlide48.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tags/tag47.xml" ContentType="application/vnd.openxmlformats-officedocument.presentationml.tags+xml"/>
  <Override PartName="/ppt/notesSlides/notesSlide49.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drawings/drawing2.xml" ContentType="application/vnd.openxmlformats-officedocument.drawingml.chartshapes+xml"/>
  <Override PartName="/ppt/tags/tag50.xml" ContentType="application/vnd.openxmlformats-officedocument.presentationml.tags+xml"/>
  <Override PartName="/ppt/notesSlides/notesSlide52.xml" ContentType="application/vnd.openxmlformats-officedocument.presentationml.notesSlide+xml"/>
  <Override PartName="/ppt/charts/chart6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2.xml" ContentType="application/vnd.openxmlformats-officedocument.themeOverr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ppt/notesSlides/notesSlide54.xml" ContentType="application/vnd.openxmlformats-officedocument.presentationml.notesSlide+xml"/>
  <Override PartName="/ppt/charts/chart6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3.xml" ContentType="application/vnd.openxmlformats-officedocument.themeOverride+xml"/>
  <Override PartName="/ppt/tags/tag53.xml" ContentType="application/vnd.openxmlformats-officedocument.presentationml.tags+xml"/>
  <Override PartName="/ppt/notesSlides/notesSlide55.xml" ContentType="application/vnd.openxmlformats-officedocument.presentationml.notesSlide+xml"/>
  <Override PartName="/ppt/charts/chart64.xml" ContentType="application/vnd.openxmlformats-officedocument.drawingml.chart+xml"/>
  <Override PartName="/ppt/theme/themeOverride64.xml" ContentType="application/vnd.openxmlformats-officedocument.themeOverride+xml"/>
  <Override PartName="/ppt/tags/tag54.xml" ContentType="application/vnd.openxmlformats-officedocument.presentationml.tags+xml"/>
  <Override PartName="/ppt/notesSlides/notesSlide56.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charts/chart6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7.xml" ContentType="application/vnd.openxmlformats-officedocument.themeOverride+xml"/>
  <Override PartName="/ppt/tags/tag55.xml" ContentType="application/vnd.openxmlformats-officedocument.presentationml.tags+xml"/>
  <Override PartName="/ppt/notesSlides/notesSlide57.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ppt/charts/chart71.xml" ContentType="application/vnd.openxmlformats-officedocument.drawingml.chart+xml"/>
  <Override PartName="/ppt/theme/themeOverride71.xml" ContentType="application/vnd.openxmlformats-officedocument.themeOverride+xml"/>
  <Override PartName="/ppt/charts/chart72.xml" ContentType="application/vnd.openxmlformats-officedocument.drawingml.chart+xml"/>
  <Override PartName="/ppt/theme/themeOverride72.xml" ContentType="application/vnd.openxmlformats-officedocument.themeOverride+xml"/>
  <Override PartName="/ppt/notesSlides/notesSlide58.xml" ContentType="application/vnd.openxmlformats-officedocument.presentationml.notesSlide+xml"/>
  <Override PartName="/ppt/tags/tag56.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710" r:id="rId4"/>
    <p:sldMasterId id="2147483771" r:id="rId5"/>
    <p:sldMasterId id="2147483807" r:id="rId6"/>
    <p:sldMasterId id="2147483852" r:id="rId7"/>
    <p:sldMasterId id="2147483861" r:id="rId8"/>
    <p:sldMasterId id="2147483870" r:id="rId9"/>
    <p:sldMasterId id="2147483879" r:id="rId10"/>
    <p:sldMasterId id="2147483888" r:id="rId11"/>
    <p:sldMasterId id="2147483897" r:id="rId12"/>
    <p:sldMasterId id="2147483906" r:id="rId13"/>
    <p:sldMasterId id="2147483915" r:id="rId14"/>
    <p:sldMasterId id="2147483924" r:id="rId15"/>
    <p:sldMasterId id="2147483933" r:id="rId16"/>
    <p:sldMasterId id="2147483942" r:id="rId17"/>
    <p:sldMasterId id="2147483951" r:id="rId18"/>
    <p:sldMasterId id="2147483960" r:id="rId19"/>
    <p:sldMasterId id="2147483969" r:id="rId20"/>
    <p:sldMasterId id="2147483979" r:id="rId21"/>
    <p:sldMasterId id="2147483988" r:id="rId22"/>
  </p:sldMasterIdLst>
  <p:notesMasterIdLst>
    <p:notesMasterId r:id="rId96"/>
  </p:notesMasterIdLst>
  <p:sldIdLst>
    <p:sldId id="257" r:id="rId23"/>
    <p:sldId id="325" r:id="rId24"/>
    <p:sldId id="449" r:id="rId25"/>
    <p:sldId id="258" r:id="rId26"/>
    <p:sldId id="321" r:id="rId27"/>
    <p:sldId id="2996" r:id="rId28"/>
    <p:sldId id="274" r:id="rId29"/>
    <p:sldId id="309" r:id="rId30"/>
    <p:sldId id="656" r:id="rId31"/>
    <p:sldId id="3011" r:id="rId32"/>
    <p:sldId id="657" r:id="rId33"/>
    <p:sldId id="658" r:id="rId34"/>
    <p:sldId id="659" r:id="rId35"/>
    <p:sldId id="660" r:id="rId36"/>
    <p:sldId id="661" r:id="rId37"/>
    <p:sldId id="662" r:id="rId38"/>
    <p:sldId id="663" r:id="rId39"/>
    <p:sldId id="664" r:id="rId40"/>
    <p:sldId id="665" r:id="rId41"/>
    <p:sldId id="666" r:id="rId42"/>
    <p:sldId id="667" r:id="rId43"/>
    <p:sldId id="668" r:id="rId44"/>
    <p:sldId id="3005" r:id="rId45"/>
    <p:sldId id="669" r:id="rId46"/>
    <p:sldId id="3010" r:id="rId47"/>
    <p:sldId id="3004" r:id="rId48"/>
    <p:sldId id="259" r:id="rId49"/>
    <p:sldId id="672" r:id="rId50"/>
    <p:sldId id="3013" r:id="rId51"/>
    <p:sldId id="673" r:id="rId52"/>
    <p:sldId id="674" r:id="rId53"/>
    <p:sldId id="675" r:id="rId54"/>
    <p:sldId id="676" r:id="rId55"/>
    <p:sldId id="677" r:id="rId56"/>
    <p:sldId id="678" r:id="rId57"/>
    <p:sldId id="679" r:id="rId58"/>
    <p:sldId id="680" r:id="rId59"/>
    <p:sldId id="681" r:id="rId60"/>
    <p:sldId id="682" r:id="rId61"/>
    <p:sldId id="683" r:id="rId62"/>
    <p:sldId id="684" r:id="rId63"/>
    <p:sldId id="685" r:id="rId64"/>
    <p:sldId id="686" r:id="rId65"/>
    <p:sldId id="687" r:id="rId66"/>
    <p:sldId id="688" r:id="rId67"/>
    <p:sldId id="689" r:id="rId68"/>
    <p:sldId id="690" r:id="rId69"/>
    <p:sldId id="691" r:id="rId70"/>
    <p:sldId id="692" r:id="rId71"/>
    <p:sldId id="260" r:id="rId72"/>
    <p:sldId id="3012" r:id="rId73"/>
    <p:sldId id="693" r:id="rId74"/>
    <p:sldId id="694" r:id="rId75"/>
    <p:sldId id="695" r:id="rId76"/>
    <p:sldId id="696" r:id="rId77"/>
    <p:sldId id="697" r:id="rId78"/>
    <p:sldId id="698" r:id="rId79"/>
    <p:sldId id="261" r:id="rId80"/>
    <p:sldId id="699" r:id="rId81"/>
    <p:sldId id="431" r:id="rId82"/>
    <p:sldId id="262" r:id="rId83"/>
    <p:sldId id="436" r:id="rId84"/>
    <p:sldId id="701" r:id="rId85"/>
    <p:sldId id="702" r:id="rId86"/>
    <p:sldId id="320" r:id="rId87"/>
    <p:sldId id="3002" r:id="rId88"/>
    <p:sldId id="307" r:id="rId89"/>
    <p:sldId id="343" r:id="rId90"/>
    <p:sldId id="328" r:id="rId91"/>
    <p:sldId id="2997" r:id="rId92"/>
    <p:sldId id="329" r:id="rId93"/>
    <p:sldId id="2995" r:id="rId94"/>
    <p:sldId id="342" r:id="rId95"/>
  </p:sldIdLst>
  <p:sldSz cx="12192000" cy="6858000"/>
  <p:notesSz cx="6858000" cy="9144000"/>
  <p:custDataLst>
    <p:tags r:id="rId97"/>
  </p:custDataLst>
  <p:defaultTextStyle>
    <a:defPPr>
      <a:defRPr lang="en-US"/>
    </a:defPPr>
    <a:lvl1pPr marL="0" algn="l" defTabSz="911052" rtl="0" eaLnBrk="1" latinLnBrk="0" hangingPunct="1">
      <a:defRPr sz="1800" kern="1200">
        <a:solidFill>
          <a:schemeClr val="tx1"/>
        </a:solidFill>
        <a:latin typeface="+mn-lt"/>
        <a:ea typeface="+mn-ea"/>
        <a:cs typeface="+mn-cs"/>
      </a:defRPr>
    </a:lvl1pPr>
    <a:lvl2pPr marL="455529" algn="l" defTabSz="911052" rtl="0" eaLnBrk="1" latinLnBrk="0" hangingPunct="1">
      <a:defRPr sz="1800" kern="1200">
        <a:solidFill>
          <a:schemeClr val="tx1"/>
        </a:solidFill>
        <a:latin typeface="+mn-lt"/>
        <a:ea typeface="+mn-ea"/>
        <a:cs typeface="+mn-cs"/>
      </a:defRPr>
    </a:lvl2pPr>
    <a:lvl3pPr marL="911052" algn="l" defTabSz="911052" rtl="0" eaLnBrk="1" latinLnBrk="0" hangingPunct="1">
      <a:defRPr sz="1800" kern="1200">
        <a:solidFill>
          <a:schemeClr val="tx1"/>
        </a:solidFill>
        <a:latin typeface="+mn-lt"/>
        <a:ea typeface="+mn-ea"/>
        <a:cs typeface="+mn-cs"/>
      </a:defRPr>
    </a:lvl3pPr>
    <a:lvl4pPr marL="1366580" algn="l" defTabSz="911052" rtl="0" eaLnBrk="1" latinLnBrk="0" hangingPunct="1">
      <a:defRPr sz="1800" kern="1200">
        <a:solidFill>
          <a:schemeClr val="tx1"/>
        </a:solidFill>
        <a:latin typeface="+mn-lt"/>
        <a:ea typeface="+mn-ea"/>
        <a:cs typeface="+mn-cs"/>
      </a:defRPr>
    </a:lvl4pPr>
    <a:lvl5pPr marL="1822077" algn="l" defTabSz="911052" rtl="0" eaLnBrk="1" latinLnBrk="0" hangingPunct="1">
      <a:defRPr sz="1800" kern="1200">
        <a:solidFill>
          <a:schemeClr val="tx1"/>
        </a:solidFill>
        <a:latin typeface="+mn-lt"/>
        <a:ea typeface="+mn-ea"/>
        <a:cs typeface="+mn-cs"/>
      </a:defRPr>
    </a:lvl5pPr>
    <a:lvl6pPr marL="2277623" algn="l" defTabSz="911052" rtl="0" eaLnBrk="1" latinLnBrk="0" hangingPunct="1">
      <a:defRPr sz="1800" kern="1200">
        <a:solidFill>
          <a:schemeClr val="tx1"/>
        </a:solidFill>
        <a:latin typeface="+mn-lt"/>
        <a:ea typeface="+mn-ea"/>
        <a:cs typeface="+mn-cs"/>
      </a:defRPr>
    </a:lvl6pPr>
    <a:lvl7pPr marL="2733161" algn="l" defTabSz="911052" rtl="0" eaLnBrk="1" latinLnBrk="0" hangingPunct="1">
      <a:defRPr sz="1800" kern="1200">
        <a:solidFill>
          <a:schemeClr val="tx1"/>
        </a:solidFill>
        <a:latin typeface="+mn-lt"/>
        <a:ea typeface="+mn-ea"/>
        <a:cs typeface="+mn-cs"/>
      </a:defRPr>
    </a:lvl7pPr>
    <a:lvl8pPr marL="3188670" algn="l" defTabSz="911052" rtl="0" eaLnBrk="1" latinLnBrk="0" hangingPunct="1">
      <a:defRPr sz="1800" kern="1200">
        <a:solidFill>
          <a:schemeClr val="tx1"/>
        </a:solidFill>
        <a:latin typeface="+mn-lt"/>
        <a:ea typeface="+mn-ea"/>
        <a:cs typeface="+mn-cs"/>
      </a:defRPr>
    </a:lvl8pPr>
    <a:lvl9pPr marL="3644170" algn="l" defTabSz="9110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7F2"/>
    <a:srgbClr val="63CDF6"/>
    <a:srgbClr val="33CCCC"/>
    <a:srgbClr val="FF9966"/>
    <a:srgbClr val="FFB953"/>
    <a:srgbClr val="009999"/>
    <a:srgbClr val="FF99FF"/>
    <a:srgbClr val="2190FF"/>
    <a:srgbClr val="E31837"/>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189" autoAdjust="0"/>
  </p:normalViewPr>
  <p:slideViewPr>
    <p:cSldViewPr>
      <p:cViewPr varScale="1">
        <p:scale>
          <a:sx n="88" d="100"/>
          <a:sy n="88" d="100"/>
        </p:scale>
        <p:origin x="900" y="76"/>
      </p:cViewPr>
      <p:guideLst>
        <p:guide orient="horz" pos="2160"/>
        <p:guide pos="3840"/>
      </p:guideLst>
    </p:cSldViewPr>
  </p:slideViewPr>
  <p:notesTextViewPr>
    <p:cViewPr>
      <p:scale>
        <a:sx n="1" d="1"/>
        <a:sy n="1" d="1"/>
      </p:scale>
      <p:origin x="0" y="0"/>
    </p:cViewPr>
  </p:notesTextViewPr>
  <p:sorterViewPr>
    <p:cViewPr varScale="1">
      <p:scale>
        <a:sx n="1" d="1"/>
        <a:sy n="1" d="1"/>
      </p:scale>
      <p:origin x="0" y="-265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2.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PLHIV_NI_Deaths!$D$3</c:f>
              <c:strCache>
                <c:ptCount val="1"/>
                <c:pt idx="0">
                  <c:v> PLHIV </c:v>
                </c:pt>
              </c:strCache>
            </c:strRef>
          </c:tx>
          <c:spPr>
            <a:ln w="38100">
              <a:solidFill>
                <a:srgbClr val="63CDF6"/>
              </a:solidFill>
            </a:ln>
          </c:spPr>
          <c:marker>
            <c:symbol val="none"/>
          </c:marker>
          <c:dLbls>
            <c:dLbl>
              <c:idx val="32"/>
              <c:tx>
                <c:rich>
                  <a:bodyPr wrap="square" lIns="38100" tIns="19050" rIns="38100" bIns="19050" anchor="ctr">
                    <a:spAutoFit/>
                  </a:bodyPr>
                  <a:lstStyle/>
                  <a:p>
                    <a:pPr>
                      <a:defRPr b="1">
                        <a:solidFill>
                          <a:srgbClr val="22B7F2"/>
                        </a:solidFill>
                      </a:defRPr>
                    </a:pPr>
                    <a:r>
                      <a:rPr lang="en-US" dirty="0">
                        <a:solidFill>
                          <a:srgbClr val="22B7F2"/>
                        </a:solidFill>
                      </a:rPr>
                      <a:t>30,000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946-4C47-B6A0-1A8BB78B933C}"/>
                </c:ext>
              </c:extLst>
            </c:dLbl>
            <c:spPr>
              <a:noFill/>
              <a:ln>
                <a:noFill/>
              </a:ln>
              <a:effectLst/>
            </c:spPr>
            <c:txPr>
              <a:bodyPr wrap="square" lIns="38100" tIns="19050" rIns="38100" bIns="19050" anchor="ctr">
                <a:spAutoFit/>
              </a:bodyPr>
              <a:lstStyle/>
              <a:p>
                <a:pPr>
                  <a:defRPr b="1">
                    <a:solidFill>
                      <a:srgbClr val="2190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PLHIV_NI_Deaths!$D$4:$D$36</c:f>
              <c:numCache>
                <c:formatCode>_-* #,##0_-;\-* #,##0_-;_-* "-"??_-;_-@_-</c:formatCode>
                <c:ptCount val="33"/>
                <c:pt idx="0">
                  <c:v>7</c:v>
                </c:pt>
                <c:pt idx="1">
                  <c:v>34</c:v>
                </c:pt>
                <c:pt idx="2">
                  <c:v>149</c:v>
                </c:pt>
                <c:pt idx="3">
                  <c:v>412</c:v>
                </c:pt>
                <c:pt idx="4">
                  <c:v>911</c:v>
                </c:pt>
                <c:pt idx="5">
                  <c:v>1832</c:v>
                </c:pt>
                <c:pt idx="6">
                  <c:v>3578</c:v>
                </c:pt>
                <c:pt idx="7">
                  <c:v>6614</c:v>
                </c:pt>
                <c:pt idx="8">
                  <c:v>10829</c:v>
                </c:pt>
                <c:pt idx="9">
                  <c:v>15380</c:v>
                </c:pt>
                <c:pt idx="10">
                  <c:v>19503</c:v>
                </c:pt>
                <c:pt idx="11">
                  <c:v>23102</c:v>
                </c:pt>
                <c:pt idx="12">
                  <c:v>26333</c:v>
                </c:pt>
                <c:pt idx="13">
                  <c:v>29034</c:v>
                </c:pt>
                <c:pt idx="14">
                  <c:v>31149</c:v>
                </c:pt>
                <c:pt idx="15">
                  <c:v>32633</c:v>
                </c:pt>
                <c:pt idx="16">
                  <c:v>33425</c:v>
                </c:pt>
                <c:pt idx="17">
                  <c:v>33761</c:v>
                </c:pt>
                <c:pt idx="18">
                  <c:v>33907</c:v>
                </c:pt>
                <c:pt idx="19">
                  <c:v>33903</c:v>
                </c:pt>
                <c:pt idx="20">
                  <c:v>33697</c:v>
                </c:pt>
                <c:pt idx="21">
                  <c:v>33275</c:v>
                </c:pt>
                <c:pt idx="22">
                  <c:v>32706</c:v>
                </c:pt>
                <c:pt idx="23">
                  <c:v>32053</c:v>
                </c:pt>
                <c:pt idx="24">
                  <c:v>31474</c:v>
                </c:pt>
                <c:pt idx="25">
                  <c:v>31008</c:v>
                </c:pt>
                <c:pt idx="26">
                  <c:v>30638</c:v>
                </c:pt>
                <c:pt idx="27">
                  <c:v>30263</c:v>
                </c:pt>
                <c:pt idx="28">
                  <c:v>29948</c:v>
                </c:pt>
                <c:pt idx="29">
                  <c:v>29707</c:v>
                </c:pt>
                <c:pt idx="30">
                  <c:v>29926</c:v>
                </c:pt>
                <c:pt idx="31">
                  <c:v>30128</c:v>
                </c:pt>
                <c:pt idx="32">
                  <c:v>30001</c:v>
                </c:pt>
              </c:numCache>
            </c:numRef>
          </c:val>
          <c:smooth val="0"/>
          <c:extLst>
            <c:ext xmlns:c16="http://schemas.microsoft.com/office/drawing/2014/chart" uri="{C3380CC4-5D6E-409C-BE32-E72D297353CC}">
              <c16:uniqueId val="{00000001-E946-4C47-B6A0-1A8BB78B933C}"/>
            </c:ext>
          </c:extLst>
        </c:ser>
        <c:ser>
          <c:idx val="1"/>
          <c:order val="1"/>
          <c:tx>
            <c:strRef>
              <c:f>PLHIV_NI_Deaths!$E$3</c:f>
              <c:strCache>
                <c:ptCount val="1"/>
                <c:pt idx="0">
                  <c:v> PLHIV Lower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PLHIV_NI_Deaths!$E$4:$E$36</c:f>
              <c:numCache>
                <c:formatCode>_-* #,##0_-;\-* #,##0_-;_-* "-"??_-;_-@_-</c:formatCode>
                <c:ptCount val="33"/>
                <c:pt idx="0">
                  <c:v>6</c:v>
                </c:pt>
                <c:pt idx="1">
                  <c:v>31</c:v>
                </c:pt>
                <c:pt idx="2">
                  <c:v>130</c:v>
                </c:pt>
                <c:pt idx="3">
                  <c:v>356</c:v>
                </c:pt>
                <c:pt idx="4">
                  <c:v>789</c:v>
                </c:pt>
                <c:pt idx="5">
                  <c:v>1606</c:v>
                </c:pt>
                <c:pt idx="6">
                  <c:v>3150</c:v>
                </c:pt>
                <c:pt idx="7">
                  <c:v>5796</c:v>
                </c:pt>
                <c:pt idx="8">
                  <c:v>9462</c:v>
                </c:pt>
                <c:pt idx="9">
                  <c:v>13405</c:v>
                </c:pt>
                <c:pt idx="10">
                  <c:v>17039</c:v>
                </c:pt>
                <c:pt idx="11">
                  <c:v>20243</c:v>
                </c:pt>
                <c:pt idx="12">
                  <c:v>23123</c:v>
                </c:pt>
                <c:pt idx="13">
                  <c:v>25481</c:v>
                </c:pt>
                <c:pt idx="14">
                  <c:v>27395</c:v>
                </c:pt>
                <c:pt idx="15">
                  <c:v>28685</c:v>
                </c:pt>
                <c:pt idx="16">
                  <c:v>29470</c:v>
                </c:pt>
                <c:pt idx="17">
                  <c:v>29933</c:v>
                </c:pt>
                <c:pt idx="18">
                  <c:v>30225</c:v>
                </c:pt>
                <c:pt idx="19">
                  <c:v>30344</c:v>
                </c:pt>
                <c:pt idx="20">
                  <c:v>30309</c:v>
                </c:pt>
                <c:pt idx="21">
                  <c:v>30007</c:v>
                </c:pt>
                <c:pt idx="22">
                  <c:v>29669</c:v>
                </c:pt>
                <c:pt idx="23">
                  <c:v>29158</c:v>
                </c:pt>
                <c:pt idx="24">
                  <c:v>28701</c:v>
                </c:pt>
                <c:pt idx="25">
                  <c:v>28392</c:v>
                </c:pt>
                <c:pt idx="26">
                  <c:v>28015</c:v>
                </c:pt>
                <c:pt idx="27">
                  <c:v>27702</c:v>
                </c:pt>
                <c:pt idx="28">
                  <c:v>27210</c:v>
                </c:pt>
                <c:pt idx="29">
                  <c:v>26934</c:v>
                </c:pt>
                <c:pt idx="30">
                  <c:v>27136</c:v>
                </c:pt>
                <c:pt idx="31">
                  <c:v>27275</c:v>
                </c:pt>
                <c:pt idx="32">
                  <c:v>27152</c:v>
                </c:pt>
              </c:numCache>
            </c:numRef>
          </c:val>
          <c:smooth val="0"/>
          <c:extLst>
            <c:ext xmlns:c16="http://schemas.microsoft.com/office/drawing/2014/chart" uri="{C3380CC4-5D6E-409C-BE32-E72D297353CC}">
              <c16:uniqueId val="{00000002-E946-4C47-B6A0-1A8BB78B933C}"/>
            </c:ext>
          </c:extLst>
        </c:ser>
        <c:ser>
          <c:idx val="2"/>
          <c:order val="2"/>
          <c:tx>
            <c:strRef>
              <c:f>PLHIV_NI_Deaths!$F$3</c:f>
              <c:strCache>
                <c:ptCount val="1"/>
                <c:pt idx="0">
                  <c:v> PLHIV Upper bound </c:v>
                </c:pt>
              </c:strCache>
            </c:strRef>
          </c:tx>
          <c:spPr>
            <a:ln w="22225">
              <a:solidFill>
                <a:srgbClr val="63CDF6"/>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PLHIV_NI_Deaths!$F$4:$F$36</c:f>
              <c:numCache>
                <c:formatCode>_-* #,##0_-;\-* #,##0_-;_-* "-"??_-;_-@_-</c:formatCode>
                <c:ptCount val="33"/>
                <c:pt idx="0">
                  <c:v>7</c:v>
                </c:pt>
                <c:pt idx="1">
                  <c:v>38</c:v>
                </c:pt>
                <c:pt idx="2">
                  <c:v>166</c:v>
                </c:pt>
                <c:pt idx="3">
                  <c:v>464</c:v>
                </c:pt>
                <c:pt idx="4">
                  <c:v>1022</c:v>
                </c:pt>
                <c:pt idx="5">
                  <c:v>2051</c:v>
                </c:pt>
                <c:pt idx="6">
                  <c:v>4001</c:v>
                </c:pt>
                <c:pt idx="7">
                  <c:v>7508</c:v>
                </c:pt>
                <c:pt idx="8">
                  <c:v>12266</c:v>
                </c:pt>
                <c:pt idx="9">
                  <c:v>17446</c:v>
                </c:pt>
                <c:pt idx="10">
                  <c:v>22089</c:v>
                </c:pt>
                <c:pt idx="11">
                  <c:v>26113</c:v>
                </c:pt>
                <c:pt idx="12">
                  <c:v>29677</c:v>
                </c:pt>
                <c:pt idx="13">
                  <c:v>32662</c:v>
                </c:pt>
                <c:pt idx="14">
                  <c:v>34966</c:v>
                </c:pt>
                <c:pt idx="15">
                  <c:v>36435</c:v>
                </c:pt>
                <c:pt idx="16">
                  <c:v>37199</c:v>
                </c:pt>
                <c:pt idx="17">
                  <c:v>37525</c:v>
                </c:pt>
                <c:pt idx="18">
                  <c:v>37556</c:v>
                </c:pt>
                <c:pt idx="19">
                  <c:v>37375</c:v>
                </c:pt>
                <c:pt idx="20">
                  <c:v>37017</c:v>
                </c:pt>
                <c:pt idx="21">
                  <c:v>36575</c:v>
                </c:pt>
                <c:pt idx="22">
                  <c:v>35888</c:v>
                </c:pt>
                <c:pt idx="23">
                  <c:v>35103</c:v>
                </c:pt>
                <c:pt idx="24">
                  <c:v>34445</c:v>
                </c:pt>
                <c:pt idx="25">
                  <c:v>33838</c:v>
                </c:pt>
                <c:pt idx="26">
                  <c:v>33273</c:v>
                </c:pt>
                <c:pt idx="27">
                  <c:v>32818</c:v>
                </c:pt>
                <c:pt idx="28">
                  <c:v>32417</c:v>
                </c:pt>
                <c:pt idx="29">
                  <c:v>32290</c:v>
                </c:pt>
                <c:pt idx="30">
                  <c:v>32676</c:v>
                </c:pt>
                <c:pt idx="31">
                  <c:v>32893</c:v>
                </c:pt>
                <c:pt idx="32">
                  <c:v>32781</c:v>
                </c:pt>
              </c:numCache>
            </c:numRef>
          </c:val>
          <c:smooth val="0"/>
          <c:extLst>
            <c:ext xmlns:c16="http://schemas.microsoft.com/office/drawing/2014/chart" uri="{C3380CC4-5D6E-409C-BE32-E72D297353CC}">
              <c16:uniqueId val="{00000003-E946-4C47-B6A0-1A8BB78B933C}"/>
            </c:ext>
          </c:extLst>
        </c:ser>
        <c:ser>
          <c:idx val="3"/>
          <c:order val="3"/>
          <c:tx>
            <c:strRef>
              <c:f>PLHIV_NI_Deaths!$G$3</c:f>
              <c:strCache>
                <c:ptCount val="1"/>
                <c:pt idx="0">
                  <c:v> New HIV infections </c:v>
                </c:pt>
              </c:strCache>
            </c:strRef>
          </c:tx>
          <c:spPr>
            <a:ln w="38100">
              <a:solidFill>
                <a:srgbClr val="F26B73"/>
              </a:solidFill>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PLHIV_NI_Deaths!$G$4:$G$36</c:f>
              <c:numCache>
                <c:formatCode>_-* #,##0_-;\-* #,##0_-;_-* "-"??_-;_-@_-</c:formatCode>
                <c:ptCount val="33"/>
                <c:pt idx="0">
                  <c:v>5</c:v>
                </c:pt>
                <c:pt idx="1">
                  <c:v>28</c:v>
                </c:pt>
                <c:pt idx="2">
                  <c:v>115</c:v>
                </c:pt>
                <c:pt idx="3">
                  <c:v>272</c:v>
                </c:pt>
                <c:pt idx="4">
                  <c:v>517</c:v>
                </c:pt>
                <c:pt idx="5">
                  <c:v>975</c:v>
                </c:pt>
                <c:pt idx="6">
                  <c:v>1858</c:v>
                </c:pt>
                <c:pt idx="7">
                  <c:v>3256</c:v>
                </c:pt>
                <c:pt idx="8">
                  <c:v>4617</c:v>
                </c:pt>
                <c:pt idx="9">
                  <c:v>5205</c:v>
                </c:pt>
                <c:pt idx="10">
                  <c:v>5088</c:v>
                </c:pt>
                <c:pt idx="11">
                  <c:v>4852</c:v>
                </c:pt>
                <c:pt idx="12">
                  <c:v>4722</c:v>
                </c:pt>
                <c:pt idx="13">
                  <c:v>4518</c:v>
                </c:pt>
                <c:pt idx="14">
                  <c:v>4259</c:v>
                </c:pt>
                <c:pt idx="15">
                  <c:v>3904</c:v>
                </c:pt>
                <c:pt idx="16">
                  <c:v>3409</c:v>
                </c:pt>
                <c:pt idx="17">
                  <c:v>2973</c:v>
                </c:pt>
                <c:pt idx="18">
                  <c:v>2677</c:v>
                </c:pt>
                <c:pt idx="19">
                  <c:v>2407</c:v>
                </c:pt>
                <c:pt idx="20">
                  <c:v>2114</c:v>
                </c:pt>
                <c:pt idx="21">
                  <c:v>1867</c:v>
                </c:pt>
                <c:pt idx="22">
                  <c:v>1637</c:v>
                </c:pt>
                <c:pt idx="23">
                  <c:v>1448</c:v>
                </c:pt>
                <c:pt idx="24">
                  <c:v>1320</c:v>
                </c:pt>
                <c:pt idx="25">
                  <c:v>1207</c:v>
                </c:pt>
                <c:pt idx="26">
                  <c:v>1071</c:v>
                </c:pt>
                <c:pt idx="27">
                  <c:v>934</c:v>
                </c:pt>
                <c:pt idx="28">
                  <c:v>826</c:v>
                </c:pt>
                <c:pt idx="29">
                  <c:v>738</c:v>
                </c:pt>
                <c:pt idx="30">
                  <c:v>649</c:v>
                </c:pt>
                <c:pt idx="31">
                  <c:v>554</c:v>
                </c:pt>
                <c:pt idx="32">
                  <c:v>488</c:v>
                </c:pt>
              </c:numCache>
            </c:numRef>
          </c:val>
          <c:smooth val="0"/>
          <c:extLst>
            <c:ext xmlns:c16="http://schemas.microsoft.com/office/drawing/2014/chart" uri="{C3380CC4-5D6E-409C-BE32-E72D297353CC}">
              <c16:uniqueId val="{00000005-E946-4C47-B6A0-1A8BB78B933C}"/>
            </c:ext>
          </c:extLst>
        </c:ser>
        <c:ser>
          <c:idx val="4"/>
          <c:order val="4"/>
          <c:tx>
            <c:strRef>
              <c:f>PLHIV_NI_Deaths!$H$3</c:f>
              <c:strCache>
                <c:ptCount val="1"/>
                <c:pt idx="0">
                  <c:v> New HIV infections Lower bound </c:v>
                </c:pt>
              </c:strCache>
            </c:strRef>
          </c:tx>
          <c:spPr>
            <a:ln w="22225">
              <a:solidFill>
                <a:srgbClr val="E31837"/>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PLHIV_NI_Deaths!$H$4:$H$36</c:f>
              <c:numCache>
                <c:formatCode>_-* #,##0_-;\-* #,##0_-;_-* "-"??_-;_-@_-</c:formatCode>
                <c:ptCount val="33"/>
                <c:pt idx="0">
                  <c:v>4</c:v>
                </c:pt>
                <c:pt idx="1">
                  <c:v>25</c:v>
                </c:pt>
                <c:pt idx="2">
                  <c:v>99</c:v>
                </c:pt>
                <c:pt idx="3">
                  <c:v>233</c:v>
                </c:pt>
                <c:pt idx="4">
                  <c:v>450</c:v>
                </c:pt>
                <c:pt idx="5">
                  <c:v>859</c:v>
                </c:pt>
                <c:pt idx="6">
                  <c:v>1631</c:v>
                </c:pt>
                <c:pt idx="7">
                  <c:v>2835</c:v>
                </c:pt>
                <c:pt idx="8">
                  <c:v>3997</c:v>
                </c:pt>
                <c:pt idx="9">
                  <c:v>4519</c:v>
                </c:pt>
                <c:pt idx="10">
                  <c:v>4477</c:v>
                </c:pt>
                <c:pt idx="11">
                  <c:v>4295</c:v>
                </c:pt>
                <c:pt idx="12">
                  <c:v>4213</c:v>
                </c:pt>
                <c:pt idx="13">
                  <c:v>4050</c:v>
                </c:pt>
                <c:pt idx="14">
                  <c:v>3803</c:v>
                </c:pt>
                <c:pt idx="15">
                  <c:v>3498</c:v>
                </c:pt>
                <c:pt idx="16">
                  <c:v>3057</c:v>
                </c:pt>
                <c:pt idx="17">
                  <c:v>2692</c:v>
                </c:pt>
                <c:pt idx="18">
                  <c:v>2411</c:v>
                </c:pt>
                <c:pt idx="19">
                  <c:v>2155</c:v>
                </c:pt>
                <c:pt idx="20">
                  <c:v>1893</c:v>
                </c:pt>
                <c:pt idx="21">
                  <c:v>1671</c:v>
                </c:pt>
                <c:pt idx="22">
                  <c:v>1460</c:v>
                </c:pt>
                <c:pt idx="23">
                  <c:v>1292</c:v>
                </c:pt>
                <c:pt idx="24">
                  <c:v>1181</c:v>
                </c:pt>
                <c:pt idx="25">
                  <c:v>1078</c:v>
                </c:pt>
                <c:pt idx="26">
                  <c:v>959</c:v>
                </c:pt>
                <c:pt idx="27">
                  <c:v>836</c:v>
                </c:pt>
                <c:pt idx="28">
                  <c:v>740</c:v>
                </c:pt>
                <c:pt idx="29">
                  <c:v>663</c:v>
                </c:pt>
                <c:pt idx="30">
                  <c:v>583</c:v>
                </c:pt>
                <c:pt idx="31">
                  <c:v>495</c:v>
                </c:pt>
                <c:pt idx="32">
                  <c:v>437</c:v>
                </c:pt>
              </c:numCache>
            </c:numRef>
          </c:val>
          <c:smooth val="0"/>
          <c:extLst>
            <c:ext xmlns:c16="http://schemas.microsoft.com/office/drawing/2014/chart" uri="{C3380CC4-5D6E-409C-BE32-E72D297353CC}">
              <c16:uniqueId val="{00000006-E946-4C47-B6A0-1A8BB78B933C}"/>
            </c:ext>
          </c:extLst>
        </c:ser>
        <c:ser>
          <c:idx val="5"/>
          <c:order val="5"/>
          <c:tx>
            <c:strRef>
              <c:f>PLHIV_NI_Deaths!$I$3</c:f>
              <c:strCache>
                <c:ptCount val="1"/>
                <c:pt idx="0">
                  <c:v> New HIV infections Upper bound </c:v>
                </c:pt>
              </c:strCache>
            </c:strRef>
          </c:tx>
          <c:spPr>
            <a:ln w="22225">
              <a:solidFill>
                <a:srgbClr val="F26B73"/>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PLHIV_NI_Deaths!$I$4:$I$36</c:f>
              <c:numCache>
                <c:formatCode>_-* #,##0_-;\-* #,##0_-;_-* "-"??_-;_-@_-</c:formatCode>
                <c:ptCount val="33"/>
                <c:pt idx="0">
                  <c:v>5</c:v>
                </c:pt>
                <c:pt idx="1">
                  <c:v>31</c:v>
                </c:pt>
                <c:pt idx="2">
                  <c:v>129</c:v>
                </c:pt>
                <c:pt idx="3">
                  <c:v>308</c:v>
                </c:pt>
                <c:pt idx="4">
                  <c:v>581</c:v>
                </c:pt>
                <c:pt idx="5">
                  <c:v>1087</c:v>
                </c:pt>
                <c:pt idx="6">
                  <c:v>2102</c:v>
                </c:pt>
                <c:pt idx="7">
                  <c:v>3691</c:v>
                </c:pt>
                <c:pt idx="8">
                  <c:v>5264</c:v>
                </c:pt>
                <c:pt idx="9">
                  <c:v>5920</c:v>
                </c:pt>
                <c:pt idx="10">
                  <c:v>5768</c:v>
                </c:pt>
                <c:pt idx="11">
                  <c:v>5464</c:v>
                </c:pt>
                <c:pt idx="12">
                  <c:v>5272</c:v>
                </c:pt>
                <c:pt idx="13">
                  <c:v>5036</c:v>
                </c:pt>
                <c:pt idx="14">
                  <c:v>4738</c:v>
                </c:pt>
                <c:pt idx="15">
                  <c:v>4325</c:v>
                </c:pt>
                <c:pt idx="16">
                  <c:v>3753</c:v>
                </c:pt>
                <c:pt idx="17">
                  <c:v>3258</c:v>
                </c:pt>
                <c:pt idx="18">
                  <c:v>2922</c:v>
                </c:pt>
                <c:pt idx="19">
                  <c:v>2640</c:v>
                </c:pt>
                <c:pt idx="20">
                  <c:v>2331</c:v>
                </c:pt>
                <c:pt idx="21">
                  <c:v>2059</c:v>
                </c:pt>
                <c:pt idx="22">
                  <c:v>1801</c:v>
                </c:pt>
                <c:pt idx="23">
                  <c:v>1592</c:v>
                </c:pt>
                <c:pt idx="24">
                  <c:v>1442</c:v>
                </c:pt>
                <c:pt idx="25">
                  <c:v>1315</c:v>
                </c:pt>
                <c:pt idx="26">
                  <c:v>1169</c:v>
                </c:pt>
                <c:pt idx="27">
                  <c:v>1019</c:v>
                </c:pt>
                <c:pt idx="28">
                  <c:v>900</c:v>
                </c:pt>
                <c:pt idx="29">
                  <c:v>805</c:v>
                </c:pt>
                <c:pt idx="30">
                  <c:v>704</c:v>
                </c:pt>
                <c:pt idx="31">
                  <c:v>601</c:v>
                </c:pt>
                <c:pt idx="32">
                  <c:v>534</c:v>
                </c:pt>
              </c:numCache>
            </c:numRef>
          </c:val>
          <c:smooth val="0"/>
          <c:extLst>
            <c:ext xmlns:c16="http://schemas.microsoft.com/office/drawing/2014/chart" uri="{C3380CC4-5D6E-409C-BE32-E72D297353CC}">
              <c16:uniqueId val="{00000007-E946-4C47-B6A0-1A8BB78B933C}"/>
            </c:ext>
          </c:extLst>
        </c:ser>
        <c:ser>
          <c:idx val="6"/>
          <c:order val="6"/>
          <c:tx>
            <c:strRef>
              <c:f>PLHIV_NI_Deaths!$J$3</c:f>
              <c:strCache>
                <c:ptCount val="1"/>
                <c:pt idx="0">
                  <c:v> AIDS-related deaths </c:v>
                </c:pt>
              </c:strCache>
            </c:strRef>
          </c:tx>
          <c:spPr>
            <a:ln w="38100">
              <a:solidFill>
                <a:srgbClr val="00A99A"/>
              </a:solidFill>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PLHIV_NI_Deaths!$J$4:$J$36</c:f>
              <c:numCache>
                <c:formatCode>_-* #,##0_-;\-* #,##0_-;_-* "-"??_-;_-@_-</c:formatCode>
                <c:ptCount val="33"/>
                <c:pt idx="0">
                  <c:v>0</c:v>
                </c:pt>
                <c:pt idx="1">
                  <c:v>0</c:v>
                </c:pt>
                <c:pt idx="2">
                  <c:v>1</c:v>
                </c:pt>
                <c:pt idx="3">
                  <c:v>5</c:v>
                </c:pt>
                <c:pt idx="4">
                  <c:v>13</c:v>
                </c:pt>
                <c:pt idx="5">
                  <c:v>30</c:v>
                </c:pt>
                <c:pt idx="6">
                  <c:v>63</c:v>
                </c:pt>
                <c:pt idx="7">
                  <c:v>123</c:v>
                </c:pt>
                <c:pt idx="8">
                  <c:v>224</c:v>
                </c:pt>
                <c:pt idx="9">
                  <c:v>373</c:v>
                </c:pt>
                <c:pt idx="10">
                  <c:v>567</c:v>
                </c:pt>
                <c:pt idx="11">
                  <c:v>792</c:v>
                </c:pt>
                <c:pt idx="12">
                  <c:v>1040</c:v>
                </c:pt>
                <c:pt idx="13">
                  <c:v>1306</c:v>
                </c:pt>
                <c:pt idx="14">
                  <c:v>1564</c:v>
                </c:pt>
                <c:pt idx="15">
                  <c:v>1790</c:v>
                </c:pt>
                <c:pt idx="16">
                  <c:v>1941</c:v>
                </c:pt>
                <c:pt idx="17">
                  <c:v>1962</c:v>
                </c:pt>
                <c:pt idx="18">
                  <c:v>1861</c:v>
                </c:pt>
                <c:pt idx="19">
                  <c:v>1760</c:v>
                </c:pt>
                <c:pt idx="20">
                  <c:v>1704</c:v>
                </c:pt>
                <c:pt idx="21">
                  <c:v>1628</c:v>
                </c:pt>
                <c:pt idx="22">
                  <c:v>1541</c:v>
                </c:pt>
                <c:pt idx="23">
                  <c:v>1470</c:v>
                </c:pt>
                <c:pt idx="24">
                  <c:v>1364</c:v>
                </c:pt>
                <c:pt idx="25">
                  <c:v>1242</c:v>
                </c:pt>
                <c:pt idx="26">
                  <c:v>1161</c:v>
                </c:pt>
                <c:pt idx="27">
                  <c:v>1049</c:v>
                </c:pt>
                <c:pt idx="28">
                  <c:v>876</c:v>
                </c:pt>
                <c:pt idx="29">
                  <c:v>728</c:v>
                </c:pt>
                <c:pt idx="30">
                  <c:v>569</c:v>
                </c:pt>
                <c:pt idx="31">
                  <c:v>430</c:v>
                </c:pt>
                <c:pt idx="32">
                  <c:v>336</c:v>
                </c:pt>
              </c:numCache>
            </c:numRef>
          </c:val>
          <c:smooth val="0"/>
          <c:extLst>
            <c:ext xmlns:c16="http://schemas.microsoft.com/office/drawing/2014/chart" uri="{C3380CC4-5D6E-409C-BE32-E72D297353CC}">
              <c16:uniqueId val="{00000009-E946-4C47-B6A0-1A8BB78B933C}"/>
            </c:ext>
          </c:extLst>
        </c:ser>
        <c:ser>
          <c:idx val="7"/>
          <c:order val="7"/>
          <c:tx>
            <c:strRef>
              <c:f>PLHIV_NI_Deaths!$K$3</c:f>
              <c:strCache>
                <c:ptCount val="1"/>
                <c:pt idx="0">
                  <c:v> AIDS-related deaths Lower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PLHIV_NI_Deaths!$K$4:$K$36</c:f>
              <c:numCache>
                <c:formatCode>_-* #,##0_-;\-* #,##0_-;_-* "-"??_-;_-@_-</c:formatCode>
                <c:ptCount val="33"/>
                <c:pt idx="0">
                  <c:v>5.9459999999999999E-2</c:v>
                </c:pt>
                <c:pt idx="1">
                  <c:v>0.27564</c:v>
                </c:pt>
                <c:pt idx="2">
                  <c:v>1</c:v>
                </c:pt>
                <c:pt idx="3">
                  <c:v>4</c:v>
                </c:pt>
                <c:pt idx="4">
                  <c:v>11</c:v>
                </c:pt>
                <c:pt idx="5">
                  <c:v>26</c:v>
                </c:pt>
                <c:pt idx="6">
                  <c:v>53</c:v>
                </c:pt>
                <c:pt idx="7">
                  <c:v>104</c:v>
                </c:pt>
                <c:pt idx="8">
                  <c:v>191</c:v>
                </c:pt>
                <c:pt idx="9">
                  <c:v>322</c:v>
                </c:pt>
                <c:pt idx="10">
                  <c:v>488</c:v>
                </c:pt>
                <c:pt idx="11">
                  <c:v>683</c:v>
                </c:pt>
                <c:pt idx="12">
                  <c:v>903</c:v>
                </c:pt>
                <c:pt idx="13">
                  <c:v>1137</c:v>
                </c:pt>
                <c:pt idx="14">
                  <c:v>1364</c:v>
                </c:pt>
                <c:pt idx="15">
                  <c:v>1568</c:v>
                </c:pt>
                <c:pt idx="16">
                  <c:v>1697</c:v>
                </c:pt>
                <c:pt idx="17">
                  <c:v>1697</c:v>
                </c:pt>
                <c:pt idx="18">
                  <c:v>1589</c:v>
                </c:pt>
                <c:pt idx="19">
                  <c:v>1489</c:v>
                </c:pt>
                <c:pt idx="20">
                  <c:v>1425</c:v>
                </c:pt>
                <c:pt idx="21">
                  <c:v>1348</c:v>
                </c:pt>
                <c:pt idx="22">
                  <c:v>1266</c:v>
                </c:pt>
                <c:pt idx="23">
                  <c:v>1202</c:v>
                </c:pt>
                <c:pt idx="24">
                  <c:v>1110</c:v>
                </c:pt>
                <c:pt idx="25">
                  <c:v>1004</c:v>
                </c:pt>
                <c:pt idx="26">
                  <c:v>936</c:v>
                </c:pt>
                <c:pt idx="27">
                  <c:v>846</c:v>
                </c:pt>
                <c:pt idx="28">
                  <c:v>694</c:v>
                </c:pt>
                <c:pt idx="29">
                  <c:v>564</c:v>
                </c:pt>
                <c:pt idx="30">
                  <c:v>430</c:v>
                </c:pt>
                <c:pt idx="31">
                  <c:v>330</c:v>
                </c:pt>
                <c:pt idx="32">
                  <c:v>256</c:v>
                </c:pt>
              </c:numCache>
            </c:numRef>
          </c:val>
          <c:smooth val="0"/>
          <c:extLst>
            <c:ext xmlns:c16="http://schemas.microsoft.com/office/drawing/2014/chart" uri="{C3380CC4-5D6E-409C-BE32-E72D297353CC}">
              <c16:uniqueId val="{0000000A-E946-4C47-B6A0-1A8BB78B933C}"/>
            </c:ext>
          </c:extLst>
        </c:ser>
        <c:ser>
          <c:idx val="8"/>
          <c:order val="8"/>
          <c:tx>
            <c:strRef>
              <c:f>PLHIV_NI_Deaths!$L$3</c:f>
              <c:strCache>
                <c:ptCount val="1"/>
                <c:pt idx="0">
                  <c:v> AIDS-related deaths Upper bound </c:v>
                </c:pt>
              </c:strCache>
            </c:strRef>
          </c:tx>
          <c:spPr>
            <a:ln w="22225">
              <a:solidFill>
                <a:srgbClr val="00A99A"/>
              </a:solidFill>
              <a:prstDash val="sysDot"/>
            </a:ln>
          </c:spPr>
          <c:marker>
            <c:symbol val="none"/>
          </c:marker>
          <c:cat>
            <c:numRef>
              <c:f>PLHIV_NI_Deaths!$C$4:$C$36</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PLHIV_NI_Deaths!$L$4:$L$36</c:f>
              <c:numCache>
                <c:formatCode>_-* #,##0_-;\-* #,##0_-;_-* "-"??_-;_-@_-</c:formatCode>
                <c:ptCount val="33"/>
                <c:pt idx="0">
                  <c:v>9.1170000000000001E-2</c:v>
                </c:pt>
                <c:pt idx="1">
                  <c:v>0.39235999999999999</c:v>
                </c:pt>
                <c:pt idx="2">
                  <c:v>2</c:v>
                </c:pt>
                <c:pt idx="3">
                  <c:v>6</c:v>
                </c:pt>
                <c:pt idx="4">
                  <c:v>16</c:v>
                </c:pt>
                <c:pt idx="5">
                  <c:v>35</c:v>
                </c:pt>
                <c:pt idx="6">
                  <c:v>72</c:v>
                </c:pt>
                <c:pt idx="7">
                  <c:v>142</c:v>
                </c:pt>
                <c:pt idx="8">
                  <c:v>261</c:v>
                </c:pt>
                <c:pt idx="9">
                  <c:v>437</c:v>
                </c:pt>
                <c:pt idx="10">
                  <c:v>659</c:v>
                </c:pt>
                <c:pt idx="11">
                  <c:v>917</c:v>
                </c:pt>
                <c:pt idx="12">
                  <c:v>1208</c:v>
                </c:pt>
                <c:pt idx="13">
                  <c:v>1507</c:v>
                </c:pt>
                <c:pt idx="14">
                  <c:v>1790</c:v>
                </c:pt>
                <c:pt idx="15">
                  <c:v>2046</c:v>
                </c:pt>
                <c:pt idx="16">
                  <c:v>2217</c:v>
                </c:pt>
                <c:pt idx="17">
                  <c:v>2254</c:v>
                </c:pt>
                <c:pt idx="18">
                  <c:v>2172</c:v>
                </c:pt>
                <c:pt idx="19">
                  <c:v>2071</c:v>
                </c:pt>
                <c:pt idx="20">
                  <c:v>2014</c:v>
                </c:pt>
                <c:pt idx="21">
                  <c:v>1933</c:v>
                </c:pt>
                <c:pt idx="22">
                  <c:v>1839</c:v>
                </c:pt>
                <c:pt idx="23">
                  <c:v>1755</c:v>
                </c:pt>
                <c:pt idx="24">
                  <c:v>1629</c:v>
                </c:pt>
                <c:pt idx="25">
                  <c:v>1492</c:v>
                </c:pt>
                <c:pt idx="26">
                  <c:v>1398</c:v>
                </c:pt>
                <c:pt idx="27">
                  <c:v>1280</c:v>
                </c:pt>
                <c:pt idx="28">
                  <c:v>1086</c:v>
                </c:pt>
                <c:pt idx="29">
                  <c:v>927</c:v>
                </c:pt>
                <c:pt idx="30">
                  <c:v>733</c:v>
                </c:pt>
                <c:pt idx="31">
                  <c:v>562</c:v>
                </c:pt>
                <c:pt idx="32">
                  <c:v>452</c:v>
                </c:pt>
              </c:numCache>
            </c:numRef>
          </c:val>
          <c:smooth val="0"/>
          <c:extLst>
            <c:ext xmlns:c16="http://schemas.microsoft.com/office/drawing/2014/chart" uri="{C3380CC4-5D6E-409C-BE32-E72D297353CC}">
              <c16:uniqueId val="{0000000B-E946-4C47-B6A0-1A8BB78B933C}"/>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1273919311421772"/>
          <c:y val="0.89857183560490161"/>
          <c:w val="0.79095481104586851"/>
          <c:h val="7.913026044780995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36505973704794E-2"/>
          <c:y val="6.5742610977975569E-2"/>
          <c:w val="0.71725846047535047"/>
          <c:h val="0.82400376583361867"/>
        </c:manualLayout>
      </c:layout>
      <c:lineChart>
        <c:grouping val="standard"/>
        <c:varyColors val="0"/>
        <c:ser>
          <c:idx val="0"/>
          <c:order val="0"/>
          <c:tx>
            <c:strRef>
              <c:f>'HIV prev_FSW'!$A$3</c:f>
              <c:strCache>
                <c:ptCount val="1"/>
                <c:pt idx="0">
                  <c:v>Terai Highway Districts</c:v>
                </c:pt>
              </c:strCache>
            </c:strRef>
          </c:tx>
          <c:spPr>
            <a:ln w="38100">
              <a:solidFill>
                <a:srgbClr val="F78E1E"/>
              </a:solidFill>
            </a:ln>
          </c:spPr>
          <c:marker>
            <c:symbol val="x"/>
            <c:size val="9"/>
            <c:spPr>
              <a:solidFill>
                <a:srgbClr val="F78E1E"/>
              </a:solidFill>
              <a:ln w="22236">
                <a:noFill/>
              </a:ln>
            </c:spPr>
          </c:marker>
          <c:dLbls>
            <c:dLbl>
              <c:idx val="1"/>
              <c:layout>
                <c:manualLayout>
                  <c:x val="-2.771362586605081E-2"/>
                  <c:y val="3.6231884057971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F-435B-972F-D3C12C5C3932}"/>
                </c:ext>
              </c:extLst>
            </c:dLbl>
            <c:dLbl>
              <c:idx val="3"/>
              <c:layout>
                <c:manualLayout>
                  <c:x val="3.0792917628945909E-3"/>
                  <c:y val="2.1739130434782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9F-435B-972F-D3C12C5C3932}"/>
                </c:ext>
              </c:extLst>
            </c:dLbl>
            <c:dLbl>
              <c:idx val="5"/>
              <c:layout>
                <c:manualLayout>
                  <c:x val="0"/>
                  <c:y val="-1.8115942028985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F-435B-972F-D3C12C5C3932}"/>
                </c:ext>
              </c:extLst>
            </c:dLbl>
            <c:dLbl>
              <c:idx val="9"/>
              <c:layout>
                <c:manualLayout>
                  <c:x val="-2.7551021514985598E-2"/>
                  <c:y val="-3.7656906246954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F-435B-972F-D3C12C5C3932}"/>
                </c:ext>
              </c:extLst>
            </c:dLbl>
            <c:dLbl>
              <c:idx val="11"/>
              <c:layout>
                <c:manualLayout>
                  <c:x val="-3.0612246127761776E-2"/>
                  <c:y val="-3.5146346993466672E-2"/>
                </c:manualLayout>
              </c:layout>
              <c:showLegendKey val="0"/>
              <c:showVal val="1"/>
              <c:showCatName val="0"/>
              <c:showSerName val="0"/>
              <c:showPercent val="0"/>
              <c:showBubbleSize val="0"/>
              <c:extLst>
                <c:ext xmlns:c15="http://schemas.microsoft.com/office/drawing/2012/chart" uri="{CE6537A1-D6FC-4f65-9D91-7224C49458BB}">
                  <c15:layout>
                    <c:manualLayout>
                      <c:w val="3.8969389320640743E-2"/>
                      <c:h val="7.0543937702628248E-2"/>
                    </c:manualLayout>
                  </c15:layout>
                </c:ext>
                <c:ext xmlns:c16="http://schemas.microsoft.com/office/drawing/2014/chart" uri="{C3380CC4-5D6E-409C-BE32-E72D297353CC}">
                  <c16:uniqueId val="{00000004-D49F-435B-972F-D3C12C5C3932}"/>
                </c:ext>
              </c:extLst>
            </c:dLbl>
            <c:spPr>
              <a:noFill/>
              <a:ln>
                <a:noFill/>
              </a:ln>
              <a:effectLst/>
            </c:spPr>
            <c:txPr>
              <a:bodyPr/>
              <a:lstStyle/>
              <a:p>
                <a:pPr>
                  <a:defRPr>
                    <a:solidFill>
                      <a:srgbClr val="F78E1E"/>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prev_FSW'!$B$2:$M$2</c:f>
              <c:numCache>
                <c:formatCode>General</c:formatCode>
                <c:ptCount val="12"/>
                <c:pt idx="0">
                  <c:v>1999</c:v>
                </c:pt>
                <c:pt idx="1">
                  <c:v>2003</c:v>
                </c:pt>
                <c:pt idx="2">
                  <c:v>2004</c:v>
                </c:pt>
                <c:pt idx="3">
                  <c:v>2006</c:v>
                </c:pt>
                <c:pt idx="4">
                  <c:v>2008</c:v>
                </c:pt>
                <c:pt idx="5">
                  <c:v>2009</c:v>
                </c:pt>
                <c:pt idx="6">
                  <c:v>2011</c:v>
                </c:pt>
                <c:pt idx="7">
                  <c:v>2012</c:v>
                </c:pt>
                <c:pt idx="8">
                  <c:v>2015</c:v>
                </c:pt>
                <c:pt idx="9">
                  <c:v>2016</c:v>
                </c:pt>
                <c:pt idx="10">
                  <c:v>2017</c:v>
                </c:pt>
                <c:pt idx="11">
                  <c:v>2018</c:v>
                </c:pt>
              </c:numCache>
            </c:numRef>
          </c:cat>
          <c:val>
            <c:numRef>
              <c:f>'HIV prev_FSW'!$B$3:$M$3</c:f>
              <c:numCache>
                <c:formatCode>General</c:formatCode>
                <c:ptCount val="12"/>
                <c:pt idx="0">
                  <c:v>3.9</c:v>
                </c:pt>
                <c:pt idx="1">
                  <c:v>2</c:v>
                </c:pt>
                <c:pt idx="3">
                  <c:v>1.5</c:v>
                </c:pt>
                <c:pt idx="5">
                  <c:v>2.2999999999999998</c:v>
                </c:pt>
                <c:pt idx="7">
                  <c:v>1</c:v>
                </c:pt>
                <c:pt idx="9">
                  <c:v>0.8</c:v>
                </c:pt>
                <c:pt idx="11">
                  <c:v>0.7</c:v>
                </c:pt>
              </c:numCache>
            </c:numRef>
          </c:val>
          <c:smooth val="1"/>
          <c:extLst>
            <c:ext xmlns:c16="http://schemas.microsoft.com/office/drawing/2014/chart" uri="{C3380CC4-5D6E-409C-BE32-E72D297353CC}">
              <c16:uniqueId val="{00000005-D49F-435B-972F-D3C12C5C3932}"/>
            </c:ext>
          </c:extLst>
        </c:ser>
        <c:ser>
          <c:idx val="1"/>
          <c:order val="1"/>
          <c:tx>
            <c:strRef>
              <c:f>'HIV prev_FSW'!$A$4</c:f>
              <c:strCache>
                <c:ptCount val="1"/>
                <c:pt idx="0">
                  <c:v>Kathmandu Valley</c:v>
                </c:pt>
              </c:strCache>
            </c:strRef>
          </c:tx>
          <c:spPr>
            <a:ln w="38100">
              <a:solidFill>
                <a:srgbClr val="00AEEF"/>
              </a:solidFill>
            </a:ln>
          </c:spPr>
          <c:marker>
            <c:spPr>
              <a:solidFill>
                <a:srgbClr val="00AEEF"/>
              </a:solidFill>
              <a:ln>
                <a:noFill/>
              </a:ln>
            </c:spPr>
          </c:marker>
          <c:dLbls>
            <c:dLbl>
              <c:idx val="2"/>
              <c:layout>
                <c:manualLayout>
                  <c:x val="-1.7540446012377784E-2"/>
                  <c:y val="-4.6920289855072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9F-435B-972F-D3C12C5C3932}"/>
                </c:ext>
              </c:extLst>
            </c:dLbl>
            <c:dLbl>
              <c:idx val="4"/>
              <c:layout>
                <c:manualLayout>
                  <c:x val="-3.2686682063125479E-2"/>
                  <c:y val="-3.6050724637681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9F-435B-972F-D3C12C5C3932}"/>
                </c:ext>
              </c:extLst>
            </c:dLbl>
            <c:dLbl>
              <c:idx val="6"/>
              <c:layout>
                <c:manualLayout>
                  <c:x val="-1.7793278697434831E-2"/>
                  <c:y val="-3.0079951921104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9F-435B-972F-D3C12C5C3932}"/>
                </c:ext>
              </c:extLst>
            </c:dLbl>
            <c:spPr>
              <a:noFill/>
              <a:ln>
                <a:noFill/>
              </a:ln>
              <a:effectLst/>
            </c:spPr>
            <c:txPr>
              <a:bodyPr/>
              <a:lstStyle/>
              <a:p>
                <a:pPr>
                  <a:defRPr>
                    <a:solidFill>
                      <a:srgbClr val="00AEEF"/>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prev_FSW'!$B$2:$M$2</c:f>
              <c:numCache>
                <c:formatCode>General</c:formatCode>
                <c:ptCount val="12"/>
                <c:pt idx="0">
                  <c:v>1999</c:v>
                </c:pt>
                <c:pt idx="1">
                  <c:v>2003</c:v>
                </c:pt>
                <c:pt idx="2">
                  <c:v>2004</c:v>
                </c:pt>
                <c:pt idx="3">
                  <c:v>2006</c:v>
                </c:pt>
                <c:pt idx="4">
                  <c:v>2008</c:v>
                </c:pt>
                <c:pt idx="5">
                  <c:v>2009</c:v>
                </c:pt>
                <c:pt idx="6">
                  <c:v>2011</c:v>
                </c:pt>
                <c:pt idx="7">
                  <c:v>2012</c:v>
                </c:pt>
                <c:pt idx="8">
                  <c:v>2015</c:v>
                </c:pt>
                <c:pt idx="9">
                  <c:v>2016</c:v>
                </c:pt>
                <c:pt idx="10">
                  <c:v>2017</c:v>
                </c:pt>
                <c:pt idx="11">
                  <c:v>2018</c:v>
                </c:pt>
              </c:numCache>
            </c:numRef>
          </c:cat>
          <c:val>
            <c:numRef>
              <c:f>'HIV prev_FSW'!$B$4:$M$4</c:f>
              <c:numCache>
                <c:formatCode>General</c:formatCode>
                <c:ptCount val="12"/>
                <c:pt idx="2">
                  <c:v>2</c:v>
                </c:pt>
                <c:pt idx="3">
                  <c:v>1.4</c:v>
                </c:pt>
                <c:pt idx="4">
                  <c:v>2.2000000000000002</c:v>
                </c:pt>
                <c:pt idx="6">
                  <c:v>1.7</c:v>
                </c:pt>
                <c:pt idx="8">
                  <c:v>2</c:v>
                </c:pt>
                <c:pt idx="10">
                  <c:v>2.2000000000000002</c:v>
                </c:pt>
              </c:numCache>
            </c:numRef>
          </c:val>
          <c:smooth val="1"/>
          <c:extLst>
            <c:ext xmlns:c16="http://schemas.microsoft.com/office/drawing/2014/chart" uri="{C3380CC4-5D6E-409C-BE32-E72D297353CC}">
              <c16:uniqueId val="{00000009-D49F-435B-972F-D3C12C5C3932}"/>
            </c:ext>
          </c:extLst>
        </c:ser>
        <c:ser>
          <c:idx val="2"/>
          <c:order val="2"/>
          <c:tx>
            <c:strRef>
              <c:f>'HIV prev_FSW'!$A$5</c:f>
              <c:strCache>
                <c:ptCount val="1"/>
                <c:pt idx="0">
                  <c:v>Pokhara Valley</c:v>
                </c:pt>
              </c:strCache>
            </c:strRef>
          </c:tx>
          <c:spPr>
            <a:ln w="38119">
              <a:solidFill>
                <a:srgbClr val="E31837"/>
              </a:solidFill>
            </a:ln>
          </c:spPr>
          <c:marker>
            <c:symbol val="circle"/>
            <c:size val="9"/>
            <c:spPr>
              <a:solidFill>
                <a:srgbClr val="E31837"/>
              </a:solidFill>
              <a:ln>
                <a:noFill/>
              </a:ln>
            </c:spPr>
          </c:marker>
          <c:dLbls>
            <c:spPr>
              <a:noFill/>
              <a:ln>
                <a:noFill/>
              </a:ln>
              <a:effectLst/>
            </c:spPr>
            <c:txPr>
              <a:bodyPr/>
              <a:lstStyle/>
              <a:p>
                <a:pP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prev_FSW'!$B$2:$M$2</c:f>
              <c:numCache>
                <c:formatCode>General</c:formatCode>
                <c:ptCount val="12"/>
                <c:pt idx="0">
                  <c:v>1999</c:v>
                </c:pt>
                <c:pt idx="1">
                  <c:v>2003</c:v>
                </c:pt>
                <c:pt idx="2">
                  <c:v>2004</c:v>
                </c:pt>
                <c:pt idx="3">
                  <c:v>2006</c:v>
                </c:pt>
                <c:pt idx="4">
                  <c:v>2008</c:v>
                </c:pt>
                <c:pt idx="5">
                  <c:v>2009</c:v>
                </c:pt>
                <c:pt idx="6">
                  <c:v>2011</c:v>
                </c:pt>
                <c:pt idx="7">
                  <c:v>2012</c:v>
                </c:pt>
                <c:pt idx="8">
                  <c:v>2015</c:v>
                </c:pt>
                <c:pt idx="9">
                  <c:v>2016</c:v>
                </c:pt>
                <c:pt idx="10">
                  <c:v>2017</c:v>
                </c:pt>
                <c:pt idx="11">
                  <c:v>2018</c:v>
                </c:pt>
              </c:numCache>
            </c:numRef>
          </c:cat>
          <c:val>
            <c:numRef>
              <c:f>'HIV prev_FSW'!$B$5:$M$5</c:f>
              <c:numCache>
                <c:formatCode>General</c:formatCode>
                <c:ptCount val="12"/>
                <c:pt idx="2">
                  <c:v>2</c:v>
                </c:pt>
                <c:pt idx="3">
                  <c:v>2</c:v>
                </c:pt>
                <c:pt idx="4">
                  <c:v>3</c:v>
                </c:pt>
                <c:pt idx="6">
                  <c:v>1.2</c:v>
                </c:pt>
              </c:numCache>
            </c:numRef>
          </c:val>
          <c:smooth val="1"/>
          <c:extLst>
            <c:ext xmlns:c16="http://schemas.microsoft.com/office/drawing/2014/chart" uri="{C3380CC4-5D6E-409C-BE32-E72D297353CC}">
              <c16:uniqueId val="{0000000A-D49F-435B-972F-D3C12C5C3932}"/>
            </c:ext>
          </c:extLst>
        </c:ser>
        <c:dLbls>
          <c:showLegendKey val="0"/>
          <c:showVal val="0"/>
          <c:showCatName val="0"/>
          <c:showSerName val="0"/>
          <c:showPercent val="0"/>
          <c:showBubbleSize val="0"/>
        </c:dLbls>
        <c:marker val="1"/>
        <c:smooth val="0"/>
        <c:axId val="135422720"/>
        <c:axId val="135424256"/>
      </c:lineChart>
      <c:catAx>
        <c:axId val="135422720"/>
        <c:scaling>
          <c:orientation val="minMax"/>
        </c:scaling>
        <c:delete val="0"/>
        <c:axPos val="b"/>
        <c:numFmt formatCode="General" sourceLinked="1"/>
        <c:majorTickMark val="out"/>
        <c:minorTickMark val="none"/>
        <c:tickLblPos val="nextTo"/>
        <c:txPr>
          <a:bodyPr rot="0" vert="horz"/>
          <a:lstStyle/>
          <a:p>
            <a:pPr>
              <a:defRPr/>
            </a:pPr>
            <a:endParaRPr lang="en-US"/>
          </a:p>
        </c:txPr>
        <c:crossAx val="135424256"/>
        <c:crosses val="autoZero"/>
        <c:auto val="1"/>
        <c:lblAlgn val="ctr"/>
        <c:lblOffset val="100"/>
        <c:noMultiLvlLbl val="0"/>
      </c:catAx>
      <c:valAx>
        <c:axId val="135424256"/>
        <c:scaling>
          <c:orientation val="minMax"/>
          <c:max val="5"/>
          <c:min val="0"/>
        </c:scaling>
        <c:delete val="0"/>
        <c:axPos val="l"/>
        <c:majorGridlines>
          <c:spPr>
            <a:ln w="3177">
              <a:solidFill>
                <a:sysClr val="window" lastClr="FFFFFF">
                  <a:lumMod val="85000"/>
                </a:sysClr>
              </a:solidFill>
              <a:prstDash val="dash"/>
            </a:ln>
          </c:spPr>
        </c:majorGridlines>
        <c:title>
          <c:tx>
            <c:rich>
              <a:bodyPr rot="0" vert="horz"/>
              <a:lstStyle/>
              <a:p>
                <a:pPr algn="ctr">
                  <a:defRPr/>
                </a:pPr>
                <a:r>
                  <a:rPr lang="en-GB"/>
                  <a:t>%</a:t>
                </a:r>
              </a:p>
            </c:rich>
          </c:tx>
          <c:layout>
            <c:manualLayout>
              <c:xMode val="edge"/>
              <c:yMode val="edge"/>
              <c:x val="5.0174206436212577E-4"/>
              <c:y val="5.1087423259580066E-2"/>
            </c:manualLayout>
          </c:layout>
          <c:overlay val="0"/>
        </c:title>
        <c:numFmt formatCode="0" sourceLinked="0"/>
        <c:majorTickMark val="out"/>
        <c:minorTickMark val="none"/>
        <c:tickLblPos val="nextTo"/>
        <c:txPr>
          <a:bodyPr rot="0" vert="horz"/>
          <a:lstStyle/>
          <a:p>
            <a:pPr>
              <a:defRPr/>
            </a:pPr>
            <a:endParaRPr lang="en-US"/>
          </a:p>
        </c:txPr>
        <c:crossAx val="135422720"/>
        <c:crosses val="autoZero"/>
        <c:crossBetween val="between"/>
        <c:majorUnit val="1"/>
      </c:valAx>
      <c:spPr>
        <a:noFill/>
        <a:ln w="25412">
          <a:noFill/>
        </a:ln>
      </c:spPr>
    </c:plotArea>
    <c:legend>
      <c:legendPos val="r"/>
      <c:layout>
        <c:manualLayout>
          <c:xMode val="edge"/>
          <c:yMode val="edge"/>
          <c:x val="0.75015480738969931"/>
          <c:y val="0.17887234550226677"/>
          <c:w val="0.2375065451682532"/>
          <c:h val="0.54438833732739933"/>
        </c:manualLayout>
      </c:layout>
      <c:overlay val="0"/>
    </c:legend>
    <c:plotVisOnly val="1"/>
    <c:dispBlanksAs val="span"/>
    <c:showDLblsOverMax val="0"/>
  </c:chart>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685287328779272E-2"/>
          <c:y val="5.3003739576800699E-2"/>
          <c:w val="0.88668966495455592"/>
          <c:h val="0.59828397556500124"/>
        </c:manualLayout>
      </c:layout>
      <c:lineChart>
        <c:grouping val="standard"/>
        <c:varyColors val="0"/>
        <c:ser>
          <c:idx val="0"/>
          <c:order val="0"/>
          <c:tx>
            <c:strRef>
              <c:f>'HIV prev_FSW_ktm&amp;pok'!$B$3</c:f>
              <c:strCache>
                <c:ptCount val="1"/>
                <c:pt idx="0">
                  <c:v>Kathmandu FSW 
(Street-based)</c:v>
                </c:pt>
              </c:strCache>
            </c:strRef>
          </c:tx>
          <c:spPr>
            <a:ln>
              <a:solidFill>
                <a:srgbClr val="00AEEF"/>
              </a:solidFill>
            </a:ln>
          </c:spPr>
          <c:marker>
            <c:symbol val="circle"/>
            <c:size val="9"/>
            <c:spPr>
              <a:solidFill>
                <a:srgbClr val="00AEEF"/>
              </a:solidFill>
              <a:ln>
                <a:noFill/>
              </a:ln>
            </c:spPr>
          </c:marker>
          <c:cat>
            <c:strRef>
              <c:f>'HIV prev_FSW_ktm&amp;pok'!$A$4:$A$9</c:f>
              <c:strCache>
                <c:ptCount val="6"/>
                <c:pt idx="0">
                  <c:v>2004</c:v>
                </c:pt>
                <c:pt idx="1">
                  <c:v>2006</c:v>
                </c:pt>
                <c:pt idx="2">
                  <c:v>2008</c:v>
                </c:pt>
                <c:pt idx="3">
                  <c:v>2011</c:v>
                </c:pt>
                <c:pt idx="4">
                  <c:v>2015</c:v>
                </c:pt>
                <c:pt idx="5">
                  <c:v>2017</c:v>
                </c:pt>
              </c:strCache>
            </c:strRef>
          </c:cat>
          <c:val>
            <c:numRef>
              <c:f>'HIV prev_FSW_ktm&amp;pok'!$B$4:$B$9</c:f>
              <c:numCache>
                <c:formatCode>General</c:formatCode>
                <c:ptCount val="6"/>
                <c:pt idx="0">
                  <c:v>2</c:v>
                </c:pt>
                <c:pt idx="1">
                  <c:v>2</c:v>
                </c:pt>
                <c:pt idx="2">
                  <c:v>3.5</c:v>
                </c:pt>
                <c:pt idx="3">
                  <c:v>4.2</c:v>
                </c:pt>
                <c:pt idx="4">
                  <c:v>4</c:v>
                </c:pt>
                <c:pt idx="5">
                  <c:v>3.8</c:v>
                </c:pt>
              </c:numCache>
            </c:numRef>
          </c:val>
          <c:smooth val="1"/>
          <c:extLst>
            <c:ext xmlns:c16="http://schemas.microsoft.com/office/drawing/2014/chart" uri="{C3380CC4-5D6E-409C-BE32-E72D297353CC}">
              <c16:uniqueId val="{00000000-2B03-45E2-8A1C-5F9E086D6D00}"/>
            </c:ext>
          </c:extLst>
        </c:ser>
        <c:ser>
          <c:idx val="3"/>
          <c:order val="1"/>
          <c:tx>
            <c:strRef>
              <c:f>'HIV prev_FSW_ktm&amp;pok'!$C$3</c:f>
              <c:strCache>
                <c:ptCount val="1"/>
                <c:pt idx="0">
                  <c:v>Kathmandu FSW 
(Establishment-based)</c:v>
                </c:pt>
              </c:strCache>
            </c:strRef>
          </c:tx>
          <c:spPr>
            <a:ln>
              <a:solidFill>
                <a:srgbClr val="F78E1E"/>
              </a:solidFill>
            </a:ln>
          </c:spPr>
          <c:marker>
            <c:symbol val="x"/>
            <c:size val="8"/>
            <c:spPr>
              <a:solidFill>
                <a:srgbClr val="F78E1E"/>
              </a:solidFill>
              <a:ln>
                <a:noFill/>
              </a:ln>
            </c:spPr>
          </c:marker>
          <c:cat>
            <c:strRef>
              <c:f>'HIV prev_FSW_ktm&amp;pok'!$A$4:$A$9</c:f>
              <c:strCache>
                <c:ptCount val="6"/>
                <c:pt idx="0">
                  <c:v>2004</c:v>
                </c:pt>
                <c:pt idx="1">
                  <c:v>2006</c:v>
                </c:pt>
                <c:pt idx="2">
                  <c:v>2008</c:v>
                </c:pt>
                <c:pt idx="3">
                  <c:v>2011</c:v>
                </c:pt>
                <c:pt idx="4">
                  <c:v>2015</c:v>
                </c:pt>
                <c:pt idx="5">
                  <c:v>2017</c:v>
                </c:pt>
              </c:strCache>
            </c:strRef>
          </c:cat>
          <c:val>
            <c:numRef>
              <c:f>'HIV prev_FSW_ktm&amp;pok'!$C$4:$C$9</c:f>
              <c:numCache>
                <c:formatCode>General</c:formatCode>
                <c:ptCount val="6"/>
                <c:pt idx="0">
                  <c:v>2</c:v>
                </c:pt>
                <c:pt idx="1">
                  <c:v>1</c:v>
                </c:pt>
                <c:pt idx="2">
                  <c:v>1.3</c:v>
                </c:pt>
                <c:pt idx="3">
                  <c:v>0</c:v>
                </c:pt>
                <c:pt idx="4">
                  <c:v>0.6</c:v>
                </c:pt>
                <c:pt idx="5">
                  <c:v>1.9</c:v>
                </c:pt>
              </c:numCache>
            </c:numRef>
          </c:val>
          <c:smooth val="1"/>
          <c:extLst>
            <c:ext xmlns:c16="http://schemas.microsoft.com/office/drawing/2014/chart" uri="{C3380CC4-5D6E-409C-BE32-E72D297353CC}">
              <c16:uniqueId val="{00000001-2B03-45E2-8A1C-5F9E086D6D00}"/>
            </c:ext>
          </c:extLst>
        </c:ser>
        <c:ser>
          <c:idx val="1"/>
          <c:order val="2"/>
          <c:tx>
            <c:strRef>
              <c:f>'HIV prev_FSW_ktm&amp;pok'!$D$3</c:f>
              <c:strCache>
                <c:ptCount val="1"/>
                <c:pt idx="0">
                  <c:v>Pokhara Valley FSW</c:v>
                </c:pt>
              </c:strCache>
            </c:strRef>
          </c:tx>
          <c:spPr>
            <a:ln>
              <a:solidFill>
                <a:srgbClr val="E31837"/>
              </a:solidFill>
            </a:ln>
          </c:spPr>
          <c:marker>
            <c:symbol val="triangle"/>
            <c:size val="11"/>
            <c:spPr>
              <a:solidFill>
                <a:srgbClr val="E31837"/>
              </a:solidFill>
              <a:ln>
                <a:noFill/>
              </a:ln>
            </c:spPr>
          </c:marker>
          <c:cat>
            <c:strRef>
              <c:f>'HIV prev_FSW_ktm&amp;pok'!$A$4:$A$9</c:f>
              <c:strCache>
                <c:ptCount val="6"/>
                <c:pt idx="0">
                  <c:v>2004</c:v>
                </c:pt>
                <c:pt idx="1">
                  <c:v>2006</c:v>
                </c:pt>
                <c:pt idx="2">
                  <c:v>2008</c:v>
                </c:pt>
                <c:pt idx="3">
                  <c:v>2011</c:v>
                </c:pt>
                <c:pt idx="4">
                  <c:v>2015</c:v>
                </c:pt>
                <c:pt idx="5">
                  <c:v>2017</c:v>
                </c:pt>
              </c:strCache>
            </c:strRef>
          </c:cat>
          <c:val>
            <c:numRef>
              <c:f>'HIV prev_FSW_ktm&amp;pok'!$D$4:$D$9</c:f>
              <c:numCache>
                <c:formatCode>General</c:formatCode>
                <c:ptCount val="6"/>
                <c:pt idx="0">
                  <c:v>2</c:v>
                </c:pt>
                <c:pt idx="1">
                  <c:v>2</c:v>
                </c:pt>
                <c:pt idx="2">
                  <c:v>3</c:v>
                </c:pt>
                <c:pt idx="3">
                  <c:v>1.2</c:v>
                </c:pt>
              </c:numCache>
            </c:numRef>
          </c:val>
          <c:smooth val="1"/>
          <c:extLst>
            <c:ext xmlns:c16="http://schemas.microsoft.com/office/drawing/2014/chart" uri="{C3380CC4-5D6E-409C-BE32-E72D297353CC}">
              <c16:uniqueId val="{00000002-2B03-45E2-8A1C-5F9E086D6D00}"/>
            </c:ext>
          </c:extLst>
        </c:ser>
        <c:dLbls>
          <c:showLegendKey val="0"/>
          <c:showVal val="0"/>
          <c:showCatName val="0"/>
          <c:showSerName val="0"/>
          <c:showPercent val="0"/>
          <c:showBubbleSize val="0"/>
        </c:dLbls>
        <c:marker val="1"/>
        <c:smooth val="0"/>
        <c:axId val="135623424"/>
        <c:axId val="135625344"/>
      </c:lineChart>
      <c:catAx>
        <c:axId val="135623424"/>
        <c:scaling>
          <c:orientation val="minMax"/>
        </c:scaling>
        <c:delete val="0"/>
        <c:axPos val="b"/>
        <c:numFmt formatCode="General" sourceLinked="1"/>
        <c:majorTickMark val="out"/>
        <c:minorTickMark val="none"/>
        <c:tickLblPos val="nextTo"/>
        <c:crossAx val="135625344"/>
        <c:crosses val="autoZero"/>
        <c:auto val="1"/>
        <c:lblAlgn val="ctr"/>
        <c:lblOffset val="100"/>
        <c:noMultiLvlLbl val="0"/>
      </c:catAx>
      <c:valAx>
        <c:axId val="135625344"/>
        <c:scaling>
          <c:orientation val="minMax"/>
          <c:max val="10"/>
          <c:min val="0"/>
        </c:scaling>
        <c:delete val="0"/>
        <c:axPos val="l"/>
        <c:title>
          <c:tx>
            <c:rich>
              <a:bodyPr rot="0" vert="horz"/>
              <a:lstStyle/>
              <a:p>
                <a:pPr>
                  <a:defRPr/>
                </a:pPr>
                <a:r>
                  <a:rPr lang="en-US"/>
                  <a:t>%</a:t>
                </a:r>
              </a:p>
            </c:rich>
          </c:tx>
          <c:layout>
            <c:manualLayout>
              <c:xMode val="edge"/>
              <c:yMode val="edge"/>
              <c:x val="0.12935418527195924"/>
              <c:y val="4.2279987472596691E-4"/>
            </c:manualLayout>
          </c:layout>
          <c:overlay val="0"/>
        </c:title>
        <c:numFmt formatCode="General" sourceLinked="1"/>
        <c:majorTickMark val="out"/>
        <c:minorTickMark val="none"/>
        <c:tickLblPos val="nextTo"/>
        <c:crossAx val="135623424"/>
        <c:crosses val="autoZero"/>
        <c:crossBetween val="between"/>
        <c:majorUnit val="2"/>
      </c:valAx>
      <c:dTable>
        <c:showHorzBorder val="1"/>
        <c:showVertBorder val="1"/>
        <c:showOutline val="1"/>
        <c:showKeys val="1"/>
      </c:dTable>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45297084716144E-2"/>
          <c:y val="2.4212232109182993E-2"/>
          <c:w val="0.89768299628447701"/>
          <c:h val="0.75232915412241086"/>
        </c:manualLayout>
      </c:layout>
      <c:lineChart>
        <c:grouping val="standard"/>
        <c:varyColors val="0"/>
        <c:ser>
          <c:idx val="3"/>
          <c:order val="0"/>
          <c:tx>
            <c:strRef>
              <c:f>'HIV prev FSW &amp; truckers'!$B$3</c:f>
              <c:strCache>
                <c:ptCount val="1"/>
                <c:pt idx="0">
                  <c:v>FSW</c:v>
                </c:pt>
              </c:strCache>
            </c:strRef>
          </c:tx>
          <c:spPr>
            <a:ln w="38100">
              <a:solidFill>
                <a:srgbClr val="00A99A"/>
              </a:solidFill>
            </a:ln>
          </c:spPr>
          <c:marker>
            <c:symbol val="x"/>
            <c:size val="8"/>
            <c:spPr>
              <a:solidFill>
                <a:srgbClr val="00A99A"/>
              </a:solidFill>
              <a:ln w="12700">
                <a:solidFill>
                  <a:sysClr val="window" lastClr="FFFFFF"/>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FSW &amp; truckers'!$C$2:$N$2</c:f>
              <c:strCache>
                <c:ptCount val="12"/>
                <c:pt idx="0">
                  <c:v>2003</c:v>
                </c:pt>
                <c:pt idx="1">
                  <c:v>2004</c:v>
                </c:pt>
                <c:pt idx="2">
                  <c:v>2005</c:v>
                </c:pt>
                <c:pt idx="3">
                  <c:v>2006</c:v>
                </c:pt>
                <c:pt idx="4">
                  <c:v>2007</c:v>
                </c:pt>
                <c:pt idx="5">
                  <c:v>2008</c:v>
                </c:pt>
                <c:pt idx="6">
                  <c:v>2009</c:v>
                </c:pt>
                <c:pt idx="7">
                  <c:v>2010</c:v>
                </c:pt>
                <c:pt idx="8">
                  <c:v>2011</c:v>
                </c:pt>
                <c:pt idx="9">
                  <c:v>2012</c:v>
                </c:pt>
                <c:pt idx="10">
                  <c:v>2016</c:v>
                </c:pt>
                <c:pt idx="11">
                  <c:v>2018</c:v>
                </c:pt>
              </c:strCache>
            </c:strRef>
          </c:cat>
          <c:val>
            <c:numRef>
              <c:f>'HIV prev FSW &amp; truckers'!$C$3:$N$3</c:f>
              <c:numCache>
                <c:formatCode>General</c:formatCode>
                <c:ptCount val="12"/>
                <c:pt idx="0">
                  <c:v>2</c:v>
                </c:pt>
                <c:pt idx="3">
                  <c:v>1.5</c:v>
                </c:pt>
                <c:pt idx="6">
                  <c:v>2.2999999999999998</c:v>
                </c:pt>
                <c:pt idx="9">
                  <c:v>1</c:v>
                </c:pt>
                <c:pt idx="10">
                  <c:v>0.8</c:v>
                </c:pt>
                <c:pt idx="11">
                  <c:v>0.7</c:v>
                </c:pt>
              </c:numCache>
            </c:numRef>
          </c:val>
          <c:smooth val="1"/>
          <c:extLst>
            <c:ext xmlns:c16="http://schemas.microsoft.com/office/drawing/2014/chart" uri="{C3380CC4-5D6E-409C-BE32-E72D297353CC}">
              <c16:uniqueId val="{00000000-66E3-4970-868E-01F745EE9281}"/>
            </c:ext>
          </c:extLst>
        </c:ser>
        <c:ser>
          <c:idx val="0"/>
          <c:order val="1"/>
          <c:tx>
            <c:strRef>
              <c:f>'HIV prev FSW &amp; truckers'!$B$4</c:f>
              <c:strCache>
                <c:ptCount val="1"/>
                <c:pt idx="0">
                  <c:v>Truckers</c:v>
                </c:pt>
              </c:strCache>
            </c:strRef>
          </c:tx>
          <c:spPr>
            <a:ln w="38100">
              <a:solidFill>
                <a:srgbClr val="F78E1E"/>
              </a:solidFill>
            </a:ln>
          </c:spPr>
          <c:marker>
            <c:symbol val="star"/>
            <c:size val="9"/>
            <c:spPr>
              <a:solidFill>
                <a:srgbClr val="F78E1E"/>
              </a:solidFill>
              <a:ln w="12700">
                <a:solidFill>
                  <a:sysClr val="window" lastClr="FFFFFF"/>
                </a:solidFill>
              </a:ln>
            </c:spPr>
          </c:marker>
          <c:dLbls>
            <c:dLbl>
              <c:idx val="1"/>
              <c:layout>
                <c:manualLayout>
                  <c:x val="-4.5627274360317625E-2"/>
                  <c:y val="3.1334623014877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E3-4970-868E-01F745EE9281}"/>
                </c:ext>
              </c:extLst>
            </c:dLbl>
            <c:dLbl>
              <c:idx val="3"/>
              <c:layout>
                <c:manualLayout>
                  <c:x val="-2.561596369420056E-2"/>
                  <c:y val="3.5512572750194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E3-4970-868E-01F745EE9281}"/>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FSW &amp; truckers'!$C$2:$N$2</c:f>
              <c:strCache>
                <c:ptCount val="12"/>
                <c:pt idx="0">
                  <c:v>2003</c:v>
                </c:pt>
                <c:pt idx="1">
                  <c:v>2004</c:v>
                </c:pt>
                <c:pt idx="2">
                  <c:v>2005</c:v>
                </c:pt>
                <c:pt idx="3">
                  <c:v>2006</c:v>
                </c:pt>
                <c:pt idx="4">
                  <c:v>2007</c:v>
                </c:pt>
                <c:pt idx="5">
                  <c:v>2008</c:v>
                </c:pt>
                <c:pt idx="6">
                  <c:v>2009</c:v>
                </c:pt>
                <c:pt idx="7">
                  <c:v>2010</c:v>
                </c:pt>
                <c:pt idx="8">
                  <c:v>2011</c:v>
                </c:pt>
                <c:pt idx="9">
                  <c:v>2012</c:v>
                </c:pt>
                <c:pt idx="10">
                  <c:v>2016</c:v>
                </c:pt>
                <c:pt idx="11">
                  <c:v>2018</c:v>
                </c:pt>
              </c:strCache>
            </c:strRef>
          </c:cat>
          <c:val>
            <c:numRef>
              <c:f>'HIV prev FSW &amp; truckers'!$C$4:$N$4</c:f>
              <c:numCache>
                <c:formatCode>General</c:formatCode>
                <c:ptCount val="12"/>
                <c:pt idx="0">
                  <c:v>1.8</c:v>
                </c:pt>
                <c:pt idx="1">
                  <c:v>1.7</c:v>
                </c:pt>
                <c:pt idx="3">
                  <c:v>1</c:v>
                </c:pt>
                <c:pt idx="6">
                  <c:v>0</c:v>
                </c:pt>
              </c:numCache>
            </c:numRef>
          </c:val>
          <c:smooth val="1"/>
          <c:extLst>
            <c:ext xmlns:c16="http://schemas.microsoft.com/office/drawing/2014/chart" uri="{C3380CC4-5D6E-409C-BE32-E72D297353CC}">
              <c16:uniqueId val="{00000003-66E3-4970-868E-01F745EE9281}"/>
            </c:ext>
          </c:extLst>
        </c:ser>
        <c:dLbls>
          <c:showLegendKey val="0"/>
          <c:showVal val="0"/>
          <c:showCatName val="0"/>
          <c:showSerName val="0"/>
          <c:showPercent val="0"/>
          <c:showBubbleSize val="0"/>
        </c:dLbls>
        <c:marker val="1"/>
        <c:smooth val="0"/>
        <c:axId val="136048640"/>
        <c:axId val="136050176"/>
        <c:extLst>
          <c:ext xmlns:c15="http://schemas.microsoft.com/office/drawing/2012/chart" uri="{02D57815-91ED-43cb-92C2-25804820EDAC}">
            <c15:filteredLineSeries>
              <c15:ser>
                <c:idx val="1"/>
                <c:order val="2"/>
                <c:tx>
                  <c:strRef>
                    <c:extLst>
                      <c:ext uri="{02D57815-91ED-43cb-92C2-25804820EDAC}">
                        <c15:formulaRef>
                          <c15:sqref>'HIV prev FSW &amp; truckers'!$B$5</c15:sqref>
                        </c15:formulaRef>
                      </c:ext>
                    </c:extLst>
                    <c:strCache>
                      <c:ptCount val="1"/>
                    </c:strCache>
                  </c:strRef>
                </c:tx>
                <c:cat>
                  <c:strRef>
                    <c:extLst>
                      <c:ext uri="{02D57815-91ED-43cb-92C2-25804820EDAC}">
                        <c15:formulaRef>
                          <c15:sqref>'HIV prev FSW &amp; truckers'!$C$2:$N$2</c15:sqref>
                        </c15:formulaRef>
                      </c:ext>
                    </c:extLst>
                    <c:strCache>
                      <c:ptCount val="12"/>
                      <c:pt idx="0">
                        <c:v>2003</c:v>
                      </c:pt>
                      <c:pt idx="1">
                        <c:v>2004</c:v>
                      </c:pt>
                      <c:pt idx="2">
                        <c:v>2005</c:v>
                      </c:pt>
                      <c:pt idx="3">
                        <c:v>2006</c:v>
                      </c:pt>
                      <c:pt idx="4">
                        <c:v>2007</c:v>
                      </c:pt>
                      <c:pt idx="5">
                        <c:v>2008</c:v>
                      </c:pt>
                      <c:pt idx="6">
                        <c:v>2009</c:v>
                      </c:pt>
                      <c:pt idx="7">
                        <c:v>2010</c:v>
                      </c:pt>
                      <c:pt idx="8">
                        <c:v>2011</c:v>
                      </c:pt>
                      <c:pt idx="9">
                        <c:v>2012</c:v>
                      </c:pt>
                      <c:pt idx="10">
                        <c:v>2016</c:v>
                      </c:pt>
                      <c:pt idx="11">
                        <c:v>2018</c:v>
                      </c:pt>
                    </c:strCache>
                  </c:strRef>
                </c:cat>
                <c:val>
                  <c:numRef>
                    <c:extLst>
                      <c:ext uri="{02D57815-91ED-43cb-92C2-25804820EDAC}">
                        <c15:formulaRef>
                          <c15:sqref>'HIV prev FSW &amp; truckers'!$C$5:$N$5</c15:sqref>
                        </c15:formulaRef>
                      </c:ext>
                    </c:extLst>
                    <c:numCache>
                      <c:formatCode>General</c:formatCode>
                      <c:ptCount val="12"/>
                    </c:numCache>
                  </c:numRef>
                </c:val>
                <c:smooth val="0"/>
                <c:extLst>
                  <c:ext xmlns:c16="http://schemas.microsoft.com/office/drawing/2014/chart" uri="{C3380CC4-5D6E-409C-BE32-E72D297353CC}">
                    <c16:uniqueId val="{00000004-66E3-4970-868E-01F745EE9281}"/>
                  </c:ext>
                </c:extLst>
              </c15:ser>
            </c15:filteredLineSeries>
          </c:ext>
        </c:extLst>
      </c:lineChart>
      <c:catAx>
        <c:axId val="136048640"/>
        <c:scaling>
          <c:orientation val="minMax"/>
        </c:scaling>
        <c:delete val="0"/>
        <c:axPos val="b"/>
        <c:numFmt formatCode="General" sourceLinked="1"/>
        <c:majorTickMark val="out"/>
        <c:minorTickMark val="none"/>
        <c:tickLblPos val="nextTo"/>
        <c:crossAx val="136050176"/>
        <c:crosses val="autoZero"/>
        <c:auto val="1"/>
        <c:lblAlgn val="ctr"/>
        <c:lblOffset val="100"/>
        <c:noMultiLvlLbl val="0"/>
      </c:catAx>
      <c:valAx>
        <c:axId val="136050176"/>
        <c:scaling>
          <c:orientation val="minMax"/>
          <c:max val="3"/>
          <c:min val="0"/>
        </c:scaling>
        <c:delete val="0"/>
        <c:axPos val="l"/>
        <c:title>
          <c:tx>
            <c:rich>
              <a:bodyPr rot="0" vert="horz"/>
              <a:lstStyle/>
              <a:p>
                <a:pPr algn="ctr">
                  <a:defRPr/>
                </a:pPr>
                <a:r>
                  <a:rPr lang="en-US"/>
                  <a:t>%</a:t>
                </a:r>
              </a:p>
            </c:rich>
          </c:tx>
          <c:layout>
            <c:manualLayout>
              <c:xMode val="edge"/>
              <c:yMode val="edge"/>
              <c:x val="0"/>
              <c:y val="1.7358186420583484E-3"/>
            </c:manualLayout>
          </c:layout>
          <c:overlay val="0"/>
        </c:title>
        <c:numFmt formatCode="0" sourceLinked="0"/>
        <c:majorTickMark val="out"/>
        <c:minorTickMark val="none"/>
        <c:tickLblPos val="nextTo"/>
        <c:crossAx val="136048640"/>
        <c:crosses val="autoZero"/>
        <c:crossBetween val="between"/>
        <c:majorUnit val="1"/>
      </c:valAx>
    </c:plotArea>
    <c:legend>
      <c:legendPos val="b"/>
      <c:layout>
        <c:manualLayout>
          <c:xMode val="edge"/>
          <c:yMode val="edge"/>
          <c:x val="0.31538462968977521"/>
          <c:y val="0.90603687005569011"/>
          <c:w val="0.50924896320619495"/>
          <c:h val="8.8295877113791929E-2"/>
        </c:manualLayout>
      </c:layout>
      <c:overlay val="0"/>
    </c:legend>
    <c:plotVisOnly val="1"/>
    <c:dispBlanksAs val="span"/>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9640436907255"/>
          <c:y val="4.5167004132327139E-2"/>
          <c:w val="0.82634958539783088"/>
          <c:h val="0.65545362820264175"/>
        </c:manualLayout>
      </c:layout>
      <c:lineChart>
        <c:grouping val="standard"/>
        <c:varyColors val="0"/>
        <c:ser>
          <c:idx val="0"/>
          <c:order val="0"/>
          <c:tx>
            <c:strRef>
              <c:f>'HIV prev_MSM &amp; MSW'!$A$3</c:f>
              <c:strCache>
                <c:ptCount val="1"/>
                <c:pt idx="0">
                  <c:v>MSW</c:v>
                </c:pt>
              </c:strCache>
            </c:strRef>
          </c:tx>
          <c:spPr>
            <a:ln w="38100">
              <a:solidFill>
                <a:srgbClr val="00AEEF"/>
              </a:solidFill>
            </a:ln>
          </c:spPr>
          <c:marker>
            <c:symbol val="circle"/>
            <c:size val="9"/>
            <c:spPr>
              <a:solidFill>
                <a:srgbClr val="00AEEF"/>
              </a:solidFill>
              <a:ln>
                <a:noFill/>
              </a:ln>
            </c:spPr>
          </c:marker>
          <c:cat>
            <c:strRef>
              <c:f>'HIV prev_MSM &amp; MSW'!$B$2:$G$2</c:f>
              <c:strCache>
                <c:ptCount val="6"/>
                <c:pt idx="0">
                  <c:v>2004</c:v>
                </c:pt>
                <c:pt idx="1">
                  <c:v>2007</c:v>
                </c:pt>
                <c:pt idx="2">
                  <c:v>2009</c:v>
                </c:pt>
                <c:pt idx="3">
                  <c:v>2012</c:v>
                </c:pt>
                <c:pt idx="4">
                  <c:v>2015</c:v>
                </c:pt>
                <c:pt idx="5">
                  <c:v>2017</c:v>
                </c:pt>
              </c:strCache>
            </c:strRef>
          </c:cat>
          <c:val>
            <c:numRef>
              <c:f>'HIV prev_MSM &amp; MSW'!$B$3:$G$3</c:f>
              <c:numCache>
                <c:formatCode>General</c:formatCode>
                <c:ptCount val="6"/>
                <c:pt idx="0">
                  <c:v>4.8</c:v>
                </c:pt>
                <c:pt idx="1">
                  <c:v>2.9</c:v>
                </c:pt>
                <c:pt idx="2">
                  <c:v>5.2</c:v>
                </c:pt>
                <c:pt idx="3">
                  <c:v>6.8</c:v>
                </c:pt>
                <c:pt idx="4">
                  <c:v>5.6</c:v>
                </c:pt>
                <c:pt idx="5">
                  <c:v>8.3000000000000007</c:v>
                </c:pt>
              </c:numCache>
            </c:numRef>
          </c:val>
          <c:smooth val="1"/>
          <c:extLst>
            <c:ext xmlns:c16="http://schemas.microsoft.com/office/drawing/2014/chart" uri="{C3380CC4-5D6E-409C-BE32-E72D297353CC}">
              <c16:uniqueId val="{00000000-657D-4349-8B63-C3B0980CB292}"/>
            </c:ext>
          </c:extLst>
        </c:ser>
        <c:ser>
          <c:idx val="1"/>
          <c:order val="1"/>
          <c:tx>
            <c:strRef>
              <c:f>'HIV prev_MSM &amp; MSW'!$A$4</c:f>
              <c:strCache>
                <c:ptCount val="1"/>
                <c:pt idx="0">
                  <c:v>MSM</c:v>
                </c:pt>
              </c:strCache>
            </c:strRef>
          </c:tx>
          <c:spPr>
            <a:ln w="38100">
              <a:solidFill>
                <a:srgbClr val="F78E1E"/>
              </a:solidFill>
            </a:ln>
          </c:spPr>
          <c:marker>
            <c:symbol val="circle"/>
            <c:size val="9"/>
            <c:spPr>
              <a:solidFill>
                <a:srgbClr val="F78E1E"/>
              </a:solidFill>
              <a:ln>
                <a:noFill/>
              </a:ln>
            </c:spPr>
          </c:marker>
          <c:cat>
            <c:strRef>
              <c:f>'HIV prev_MSM &amp; MSW'!$B$2:$G$2</c:f>
              <c:strCache>
                <c:ptCount val="6"/>
                <c:pt idx="0">
                  <c:v>2004</c:v>
                </c:pt>
                <c:pt idx="1">
                  <c:v>2007</c:v>
                </c:pt>
                <c:pt idx="2">
                  <c:v>2009</c:v>
                </c:pt>
                <c:pt idx="3">
                  <c:v>2012</c:v>
                </c:pt>
                <c:pt idx="4">
                  <c:v>2015</c:v>
                </c:pt>
                <c:pt idx="5">
                  <c:v>2017</c:v>
                </c:pt>
              </c:strCache>
            </c:strRef>
          </c:cat>
          <c:val>
            <c:numRef>
              <c:f>'HIV prev_MSM &amp; MSW'!$B$4:$G$4</c:f>
              <c:numCache>
                <c:formatCode>General</c:formatCode>
                <c:ptCount val="6"/>
                <c:pt idx="0">
                  <c:v>3.9</c:v>
                </c:pt>
                <c:pt idx="1">
                  <c:v>3.3</c:v>
                </c:pt>
                <c:pt idx="2">
                  <c:v>3.8</c:v>
                </c:pt>
                <c:pt idx="3">
                  <c:v>3.8</c:v>
                </c:pt>
                <c:pt idx="4">
                  <c:v>2.4</c:v>
                </c:pt>
                <c:pt idx="5">
                  <c:v>5</c:v>
                </c:pt>
              </c:numCache>
            </c:numRef>
          </c:val>
          <c:smooth val="1"/>
          <c:extLst>
            <c:ext xmlns:c16="http://schemas.microsoft.com/office/drawing/2014/chart" uri="{C3380CC4-5D6E-409C-BE32-E72D297353CC}">
              <c16:uniqueId val="{00000001-657D-4349-8B63-C3B0980CB292}"/>
            </c:ext>
          </c:extLst>
        </c:ser>
        <c:ser>
          <c:idx val="2"/>
          <c:order val="2"/>
          <c:tx>
            <c:strRef>
              <c:f>'HIV prev_MSM &amp; MSW'!$A$5</c:f>
              <c:strCache>
                <c:ptCount val="1"/>
                <c:pt idx="0">
                  <c:v>Non-MSW</c:v>
                </c:pt>
              </c:strCache>
            </c:strRef>
          </c:tx>
          <c:spPr>
            <a:ln w="38100">
              <a:solidFill>
                <a:srgbClr val="00A99A"/>
              </a:solidFill>
            </a:ln>
          </c:spPr>
          <c:marker>
            <c:symbol val="circle"/>
            <c:size val="9"/>
            <c:spPr>
              <a:solidFill>
                <a:srgbClr val="00A99A"/>
              </a:solidFill>
              <a:ln>
                <a:noFill/>
              </a:ln>
            </c:spPr>
          </c:marker>
          <c:cat>
            <c:strRef>
              <c:f>'HIV prev_MSM &amp; MSW'!$B$2:$G$2</c:f>
              <c:strCache>
                <c:ptCount val="6"/>
                <c:pt idx="0">
                  <c:v>2004</c:v>
                </c:pt>
                <c:pt idx="1">
                  <c:v>2007</c:v>
                </c:pt>
                <c:pt idx="2">
                  <c:v>2009</c:v>
                </c:pt>
                <c:pt idx="3">
                  <c:v>2012</c:v>
                </c:pt>
                <c:pt idx="4">
                  <c:v>2015</c:v>
                </c:pt>
                <c:pt idx="5">
                  <c:v>2017</c:v>
                </c:pt>
              </c:strCache>
            </c:strRef>
          </c:cat>
          <c:val>
            <c:numRef>
              <c:f>'HIV prev_MSM &amp; MSW'!$B$5:$G$5</c:f>
              <c:numCache>
                <c:formatCode>General</c:formatCode>
                <c:ptCount val="6"/>
                <c:pt idx="0">
                  <c:v>3.6</c:v>
                </c:pt>
                <c:pt idx="1">
                  <c:v>3.4</c:v>
                </c:pt>
                <c:pt idx="2">
                  <c:v>3</c:v>
                </c:pt>
                <c:pt idx="3">
                  <c:v>2.9</c:v>
                </c:pt>
                <c:pt idx="4">
                  <c:v>1.8</c:v>
                </c:pt>
                <c:pt idx="5">
                  <c:v>2.7</c:v>
                </c:pt>
              </c:numCache>
            </c:numRef>
          </c:val>
          <c:smooth val="1"/>
          <c:extLst>
            <c:ext xmlns:c16="http://schemas.microsoft.com/office/drawing/2014/chart" uri="{C3380CC4-5D6E-409C-BE32-E72D297353CC}">
              <c16:uniqueId val="{00000002-657D-4349-8B63-C3B0980CB292}"/>
            </c:ext>
          </c:extLst>
        </c:ser>
        <c:dLbls>
          <c:showLegendKey val="0"/>
          <c:showVal val="0"/>
          <c:showCatName val="0"/>
          <c:showSerName val="0"/>
          <c:showPercent val="0"/>
          <c:showBubbleSize val="0"/>
        </c:dLbls>
        <c:marker val="1"/>
        <c:smooth val="0"/>
        <c:axId val="133564288"/>
        <c:axId val="134234496"/>
      </c:lineChart>
      <c:catAx>
        <c:axId val="133564288"/>
        <c:scaling>
          <c:orientation val="minMax"/>
        </c:scaling>
        <c:delete val="0"/>
        <c:axPos val="b"/>
        <c:numFmt formatCode="General" sourceLinked="1"/>
        <c:majorTickMark val="none"/>
        <c:minorTickMark val="none"/>
        <c:tickLblPos val="nextTo"/>
        <c:crossAx val="134234496"/>
        <c:crosses val="autoZero"/>
        <c:auto val="1"/>
        <c:lblAlgn val="ctr"/>
        <c:lblOffset val="100"/>
        <c:noMultiLvlLbl val="0"/>
      </c:catAx>
      <c:valAx>
        <c:axId val="134234496"/>
        <c:scaling>
          <c:orientation val="minMax"/>
          <c:max val="10"/>
          <c:min val="0"/>
        </c:scaling>
        <c:delete val="0"/>
        <c:axPos val="l"/>
        <c:majorGridlines>
          <c:spPr>
            <a:ln w="6350">
              <a:solidFill>
                <a:schemeClr val="bg1">
                  <a:lumMod val="95000"/>
                </a:schemeClr>
              </a:solidFill>
              <a:prstDash val="sysDot"/>
            </a:ln>
          </c:spPr>
        </c:majorGridlines>
        <c:title>
          <c:tx>
            <c:rich>
              <a:bodyPr rot="0" vert="horz"/>
              <a:lstStyle/>
              <a:p>
                <a:pPr>
                  <a:defRPr/>
                </a:pPr>
                <a:r>
                  <a:rPr lang="en-GB"/>
                  <a:t>%</a:t>
                </a:r>
              </a:p>
            </c:rich>
          </c:tx>
          <c:layout>
            <c:manualLayout>
              <c:xMode val="edge"/>
              <c:yMode val="edge"/>
              <c:x val="8.0570844187907581E-2"/>
              <c:y val="1.5485691301549562E-2"/>
            </c:manualLayout>
          </c:layout>
          <c:overlay val="0"/>
        </c:title>
        <c:numFmt formatCode="General" sourceLinked="1"/>
        <c:majorTickMark val="none"/>
        <c:minorTickMark val="none"/>
        <c:tickLblPos val="nextTo"/>
        <c:crossAx val="133564288"/>
        <c:crosses val="autoZero"/>
        <c:crossBetween val="between"/>
        <c:majorUnit val="2"/>
      </c:valAx>
      <c:dTable>
        <c:showHorzBorder val="1"/>
        <c:showVertBorder val="1"/>
        <c:showOutline val="1"/>
        <c:showKeys val="1"/>
      </c:dTable>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'HIV prev_PWID'!$A$3</c:f>
              <c:strCache>
                <c:ptCount val="1"/>
                <c:pt idx="0">
                  <c:v>Kathmandu</c:v>
                </c:pt>
              </c:strCache>
            </c:strRef>
          </c:tx>
          <c:spPr>
            <a:ln w="38100">
              <a:solidFill>
                <a:srgbClr val="E31837"/>
              </a:solidFill>
            </a:ln>
          </c:spPr>
          <c:marker>
            <c:symbol val="circle"/>
            <c:size val="9"/>
            <c:spPr>
              <a:solidFill>
                <a:srgbClr val="E31837"/>
              </a:solidFill>
              <a:ln>
                <a:noFill/>
              </a:ln>
            </c:spPr>
          </c:marker>
          <c:cat>
            <c:strRef>
              <c:f>'HIV prev_PWID'!$B$2:$K$2</c:f>
              <c:strCache>
                <c:ptCount val="10"/>
                <c:pt idx="0">
                  <c:v>2002</c:v>
                </c:pt>
                <c:pt idx="1">
                  <c:v>2003</c:v>
                </c:pt>
                <c:pt idx="2">
                  <c:v>2005</c:v>
                </c:pt>
                <c:pt idx="3">
                  <c:v>2007</c:v>
                </c:pt>
                <c:pt idx="4">
                  <c:v>2009</c:v>
                </c:pt>
                <c:pt idx="5">
                  <c:v>2011</c:v>
                </c:pt>
                <c:pt idx="6">
                  <c:v>2012</c:v>
                </c:pt>
                <c:pt idx="7">
                  <c:v>2015</c:v>
                </c:pt>
                <c:pt idx="8">
                  <c:v>2017</c:v>
                </c:pt>
                <c:pt idx="9">
                  <c:v>2020</c:v>
                </c:pt>
              </c:strCache>
            </c:strRef>
          </c:cat>
          <c:val>
            <c:numRef>
              <c:f>'HIV prev_PWID'!$B$3:$K$3</c:f>
              <c:numCache>
                <c:formatCode>General</c:formatCode>
                <c:ptCount val="10"/>
                <c:pt idx="0">
                  <c:v>68</c:v>
                </c:pt>
                <c:pt idx="2">
                  <c:v>51.7</c:v>
                </c:pt>
                <c:pt idx="3">
                  <c:v>34.9</c:v>
                </c:pt>
                <c:pt idx="4">
                  <c:v>20.7</c:v>
                </c:pt>
                <c:pt idx="5">
                  <c:v>6.3</c:v>
                </c:pt>
                <c:pt idx="7">
                  <c:v>6.4</c:v>
                </c:pt>
                <c:pt idx="8">
                  <c:v>8.8000000000000007</c:v>
                </c:pt>
              </c:numCache>
            </c:numRef>
          </c:val>
          <c:smooth val="0"/>
          <c:extLst>
            <c:ext xmlns:c16="http://schemas.microsoft.com/office/drawing/2014/chart" uri="{C3380CC4-5D6E-409C-BE32-E72D297353CC}">
              <c16:uniqueId val="{00000000-74FB-4374-9BA5-799FA1B46046}"/>
            </c:ext>
          </c:extLst>
        </c:ser>
        <c:ser>
          <c:idx val="2"/>
          <c:order val="1"/>
          <c:tx>
            <c:strRef>
              <c:f>'HIV prev_PWID'!$A$4</c:f>
              <c:strCache>
                <c:ptCount val="1"/>
                <c:pt idx="0">
                  <c:v>Eastern Terai</c:v>
                </c:pt>
              </c:strCache>
            </c:strRef>
          </c:tx>
          <c:spPr>
            <a:ln w="38100">
              <a:solidFill>
                <a:srgbClr val="F78E1E"/>
              </a:solidFill>
            </a:ln>
          </c:spPr>
          <c:marker>
            <c:symbol val="square"/>
            <c:size val="9"/>
            <c:spPr>
              <a:solidFill>
                <a:srgbClr val="F78E1E"/>
              </a:solidFill>
              <a:ln>
                <a:noFill/>
              </a:ln>
            </c:spPr>
          </c:marker>
          <c:cat>
            <c:strRef>
              <c:f>'HIV prev_PWID'!$B$2:$K$2</c:f>
              <c:strCache>
                <c:ptCount val="10"/>
                <c:pt idx="0">
                  <c:v>2002</c:v>
                </c:pt>
                <c:pt idx="1">
                  <c:v>2003</c:v>
                </c:pt>
                <c:pt idx="2">
                  <c:v>2005</c:v>
                </c:pt>
                <c:pt idx="3">
                  <c:v>2007</c:v>
                </c:pt>
                <c:pt idx="4">
                  <c:v>2009</c:v>
                </c:pt>
                <c:pt idx="5">
                  <c:v>2011</c:v>
                </c:pt>
                <c:pt idx="6">
                  <c:v>2012</c:v>
                </c:pt>
                <c:pt idx="7">
                  <c:v>2015</c:v>
                </c:pt>
                <c:pt idx="8">
                  <c:v>2017</c:v>
                </c:pt>
                <c:pt idx="9">
                  <c:v>2020</c:v>
                </c:pt>
              </c:strCache>
            </c:strRef>
          </c:cat>
          <c:val>
            <c:numRef>
              <c:f>'HIV prev_PWID'!$B$4:$K$4</c:f>
              <c:numCache>
                <c:formatCode>General</c:formatCode>
                <c:ptCount val="10"/>
                <c:pt idx="1">
                  <c:v>35.1</c:v>
                </c:pt>
                <c:pt idx="2">
                  <c:v>31.6</c:v>
                </c:pt>
                <c:pt idx="3">
                  <c:v>17</c:v>
                </c:pt>
                <c:pt idx="4">
                  <c:v>8</c:v>
                </c:pt>
                <c:pt idx="6">
                  <c:v>8.1</c:v>
                </c:pt>
                <c:pt idx="7">
                  <c:v>8.3000000000000007</c:v>
                </c:pt>
              </c:numCache>
            </c:numRef>
          </c:val>
          <c:smooth val="0"/>
          <c:extLst>
            <c:ext xmlns:c16="http://schemas.microsoft.com/office/drawing/2014/chart" uri="{C3380CC4-5D6E-409C-BE32-E72D297353CC}">
              <c16:uniqueId val="{00000001-74FB-4374-9BA5-799FA1B46046}"/>
            </c:ext>
          </c:extLst>
        </c:ser>
        <c:ser>
          <c:idx val="1"/>
          <c:order val="2"/>
          <c:tx>
            <c:strRef>
              <c:f>'HIV prev_PWID'!$A$5</c:f>
              <c:strCache>
                <c:ptCount val="1"/>
                <c:pt idx="0">
                  <c:v>Bagmati province</c:v>
                </c:pt>
              </c:strCache>
            </c:strRef>
          </c:tx>
          <c:spPr>
            <a:ln w="38100">
              <a:solidFill>
                <a:srgbClr val="00AEEF"/>
              </a:solidFill>
            </a:ln>
          </c:spPr>
          <c:marker>
            <c:symbol val="square"/>
            <c:size val="9"/>
            <c:spPr>
              <a:solidFill>
                <a:srgbClr val="00AEEF"/>
              </a:solidFill>
              <a:ln>
                <a:noFill/>
              </a:ln>
            </c:spPr>
          </c:marker>
          <c:cat>
            <c:strRef>
              <c:f>'HIV prev_PWID'!$B$2:$K$2</c:f>
              <c:strCache>
                <c:ptCount val="10"/>
                <c:pt idx="0">
                  <c:v>2002</c:v>
                </c:pt>
                <c:pt idx="1">
                  <c:v>2003</c:v>
                </c:pt>
                <c:pt idx="2">
                  <c:v>2005</c:v>
                </c:pt>
                <c:pt idx="3">
                  <c:v>2007</c:v>
                </c:pt>
                <c:pt idx="4">
                  <c:v>2009</c:v>
                </c:pt>
                <c:pt idx="5">
                  <c:v>2011</c:v>
                </c:pt>
                <c:pt idx="6">
                  <c:v>2012</c:v>
                </c:pt>
                <c:pt idx="7">
                  <c:v>2015</c:v>
                </c:pt>
                <c:pt idx="8">
                  <c:v>2017</c:v>
                </c:pt>
                <c:pt idx="9">
                  <c:v>2020</c:v>
                </c:pt>
              </c:strCache>
            </c:strRef>
          </c:cat>
          <c:val>
            <c:numRef>
              <c:f>'HIV prev_PWID'!$B$5:$K$5</c:f>
              <c:numCache>
                <c:formatCode>General</c:formatCode>
                <c:ptCount val="10"/>
                <c:pt idx="9">
                  <c:v>4.5999999999999996</c:v>
                </c:pt>
              </c:numCache>
            </c:numRef>
          </c:val>
          <c:smooth val="0"/>
          <c:extLst>
            <c:ext xmlns:c16="http://schemas.microsoft.com/office/drawing/2014/chart" uri="{C3380CC4-5D6E-409C-BE32-E72D297353CC}">
              <c16:uniqueId val="{00000002-74FB-4374-9BA5-799FA1B46046}"/>
            </c:ext>
          </c:extLst>
        </c:ser>
        <c:ser>
          <c:idx val="3"/>
          <c:order val="3"/>
          <c:tx>
            <c:strRef>
              <c:f>'HIV prev_PWID'!$A$6</c:f>
              <c:strCache>
                <c:ptCount val="1"/>
                <c:pt idx="0">
                  <c:v>Pokhara</c:v>
                </c:pt>
              </c:strCache>
            </c:strRef>
          </c:tx>
          <c:spPr>
            <a:ln w="38100">
              <a:solidFill>
                <a:srgbClr val="00A99A"/>
              </a:solidFill>
            </a:ln>
          </c:spPr>
          <c:marker>
            <c:symbol val="circle"/>
            <c:size val="9"/>
            <c:spPr>
              <a:solidFill>
                <a:srgbClr val="00A99A"/>
              </a:solidFill>
              <a:ln>
                <a:noFill/>
              </a:ln>
            </c:spPr>
          </c:marker>
          <c:cat>
            <c:strRef>
              <c:f>'HIV prev_PWID'!$B$2:$K$2</c:f>
              <c:strCache>
                <c:ptCount val="10"/>
                <c:pt idx="0">
                  <c:v>2002</c:v>
                </c:pt>
                <c:pt idx="1">
                  <c:v>2003</c:v>
                </c:pt>
                <c:pt idx="2">
                  <c:v>2005</c:v>
                </c:pt>
                <c:pt idx="3">
                  <c:v>2007</c:v>
                </c:pt>
                <c:pt idx="4">
                  <c:v>2009</c:v>
                </c:pt>
                <c:pt idx="5">
                  <c:v>2011</c:v>
                </c:pt>
                <c:pt idx="6">
                  <c:v>2012</c:v>
                </c:pt>
                <c:pt idx="7">
                  <c:v>2015</c:v>
                </c:pt>
                <c:pt idx="8">
                  <c:v>2017</c:v>
                </c:pt>
                <c:pt idx="9">
                  <c:v>2020</c:v>
                </c:pt>
              </c:strCache>
            </c:strRef>
          </c:cat>
          <c:val>
            <c:numRef>
              <c:f>'HIV prev_PWID'!$B$6:$K$6</c:f>
              <c:numCache>
                <c:formatCode>General</c:formatCode>
                <c:ptCount val="10"/>
                <c:pt idx="1">
                  <c:v>22</c:v>
                </c:pt>
                <c:pt idx="2">
                  <c:v>21.7</c:v>
                </c:pt>
                <c:pt idx="3">
                  <c:v>6.8</c:v>
                </c:pt>
                <c:pt idx="4">
                  <c:v>3.4</c:v>
                </c:pt>
                <c:pt idx="5">
                  <c:v>4.5999999999999996</c:v>
                </c:pt>
                <c:pt idx="7">
                  <c:v>2.8</c:v>
                </c:pt>
                <c:pt idx="8">
                  <c:v>4.9000000000000004</c:v>
                </c:pt>
              </c:numCache>
            </c:numRef>
          </c:val>
          <c:smooth val="0"/>
          <c:extLst>
            <c:ext xmlns:c16="http://schemas.microsoft.com/office/drawing/2014/chart" uri="{C3380CC4-5D6E-409C-BE32-E72D297353CC}">
              <c16:uniqueId val="{00000003-74FB-4374-9BA5-799FA1B46046}"/>
            </c:ext>
          </c:extLst>
        </c:ser>
        <c:ser>
          <c:idx val="4"/>
          <c:order val="4"/>
          <c:tx>
            <c:strRef>
              <c:f>'HIV prev_PWID'!$A$7</c:f>
              <c:strCache>
                <c:ptCount val="1"/>
                <c:pt idx="0">
                  <c:v>Far-Western Terai</c:v>
                </c:pt>
              </c:strCache>
            </c:strRef>
          </c:tx>
          <c:cat>
            <c:strRef>
              <c:f>'HIV prev_PWID'!$B$2:$K$2</c:f>
              <c:strCache>
                <c:ptCount val="10"/>
                <c:pt idx="0">
                  <c:v>2002</c:v>
                </c:pt>
                <c:pt idx="1">
                  <c:v>2003</c:v>
                </c:pt>
                <c:pt idx="2">
                  <c:v>2005</c:v>
                </c:pt>
                <c:pt idx="3">
                  <c:v>2007</c:v>
                </c:pt>
                <c:pt idx="4">
                  <c:v>2009</c:v>
                </c:pt>
                <c:pt idx="5">
                  <c:v>2011</c:v>
                </c:pt>
                <c:pt idx="6">
                  <c:v>2012</c:v>
                </c:pt>
                <c:pt idx="7">
                  <c:v>2015</c:v>
                </c:pt>
                <c:pt idx="8">
                  <c:v>2017</c:v>
                </c:pt>
                <c:pt idx="9">
                  <c:v>2020</c:v>
                </c:pt>
              </c:strCache>
            </c:strRef>
          </c:cat>
          <c:val>
            <c:numRef>
              <c:f>'HIV prev_PWID'!$B$7:$K$7</c:f>
              <c:numCache>
                <c:formatCode>General</c:formatCode>
                <c:ptCount val="10"/>
                <c:pt idx="1">
                  <c:v>12</c:v>
                </c:pt>
                <c:pt idx="2">
                  <c:v>11.7</c:v>
                </c:pt>
                <c:pt idx="3">
                  <c:v>11</c:v>
                </c:pt>
                <c:pt idx="4">
                  <c:v>8</c:v>
                </c:pt>
                <c:pt idx="6">
                  <c:v>5</c:v>
                </c:pt>
              </c:numCache>
            </c:numRef>
          </c:val>
          <c:smooth val="0"/>
          <c:extLst>
            <c:ext xmlns:c16="http://schemas.microsoft.com/office/drawing/2014/chart" uri="{C3380CC4-5D6E-409C-BE32-E72D297353CC}">
              <c16:uniqueId val="{00000000-0E7D-4421-A708-5EE2AB32D767}"/>
            </c:ext>
          </c:extLst>
        </c:ser>
        <c:dLbls>
          <c:showLegendKey val="0"/>
          <c:showVal val="0"/>
          <c:showCatName val="0"/>
          <c:showSerName val="0"/>
          <c:showPercent val="0"/>
          <c:showBubbleSize val="0"/>
        </c:dLbls>
        <c:marker val="1"/>
        <c:smooth val="0"/>
        <c:axId val="133664768"/>
        <c:axId val="133666688"/>
      </c:lineChart>
      <c:catAx>
        <c:axId val="133664768"/>
        <c:scaling>
          <c:orientation val="minMax"/>
        </c:scaling>
        <c:delete val="0"/>
        <c:axPos val="b"/>
        <c:numFmt formatCode="General" sourceLinked="1"/>
        <c:majorTickMark val="out"/>
        <c:minorTickMark val="none"/>
        <c:tickLblPos val="nextTo"/>
        <c:txPr>
          <a:bodyPr rot="0" vert="horz"/>
          <a:lstStyle/>
          <a:p>
            <a:pPr>
              <a:defRPr/>
            </a:pPr>
            <a:endParaRPr lang="en-US"/>
          </a:p>
        </c:txPr>
        <c:crossAx val="133666688"/>
        <c:crosses val="autoZero"/>
        <c:auto val="1"/>
        <c:lblAlgn val="ctr"/>
        <c:lblOffset val="100"/>
        <c:noMultiLvlLbl val="0"/>
      </c:catAx>
      <c:valAx>
        <c:axId val="133666688"/>
        <c:scaling>
          <c:orientation val="minMax"/>
          <c:max val="100"/>
          <c:min val="0"/>
        </c:scaling>
        <c:delete val="0"/>
        <c:axPos val="l"/>
        <c:majorGridlines>
          <c:spPr>
            <a:ln w="3175">
              <a:solidFill>
                <a:srgbClr val="C1DAFF"/>
              </a:solidFill>
              <a:prstDash val="dash"/>
            </a:ln>
          </c:spPr>
        </c:majorGridlines>
        <c:title>
          <c:tx>
            <c:rich>
              <a:bodyPr rot="0" vert="horz"/>
              <a:lstStyle/>
              <a:p>
                <a:pPr algn="ctr">
                  <a:defRPr/>
                </a:pPr>
                <a:r>
                  <a:rPr lang="en-US"/>
                  <a:t>%</a:t>
                </a:r>
              </a:p>
            </c:rich>
          </c:tx>
          <c:layout>
            <c:manualLayout>
              <c:xMode val="edge"/>
              <c:yMode val="edge"/>
              <c:x val="0.11247625970780636"/>
              <c:y val="1.0763922466036462E-2"/>
            </c:manualLayout>
          </c:layout>
          <c:overlay val="0"/>
        </c:title>
        <c:numFmt formatCode="General" sourceLinked="1"/>
        <c:majorTickMark val="out"/>
        <c:minorTickMark val="none"/>
        <c:tickLblPos val="nextTo"/>
        <c:txPr>
          <a:bodyPr rot="0" vert="horz"/>
          <a:lstStyle/>
          <a:p>
            <a:pPr>
              <a:defRPr/>
            </a:pPr>
            <a:endParaRPr lang="en-US"/>
          </a:p>
        </c:txPr>
        <c:crossAx val="133664768"/>
        <c:crosses val="autoZero"/>
        <c:crossBetween val="between"/>
        <c:majorUnit val="20"/>
      </c:valAx>
      <c:dTable>
        <c:showHorzBorder val="1"/>
        <c:showVertBorder val="1"/>
        <c:showOutline val="1"/>
        <c:showKeys val="1"/>
      </c:dTable>
    </c:plotArea>
    <c:plotVisOnly val="1"/>
    <c:dispBlanksAs val="span"/>
    <c:showDLblsOverMax val="0"/>
  </c:chart>
  <c:spPr>
    <a:ln>
      <a:noFill/>
    </a:ln>
  </c:spPr>
  <c:txPr>
    <a:bodyPr/>
    <a:lstStyle/>
    <a:p>
      <a:pPr>
        <a:defRPr sz="1400" b="1"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9137005383356"/>
          <c:y val="7.6749410409217761E-2"/>
          <c:w val="0.82420966722225419"/>
          <c:h val="0.6742326852000643"/>
        </c:manualLayout>
      </c:layout>
      <c:barChart>
        <c:barDir val="col"/>
        <c:grouping val="clustered"/>
        <c:varyColors val="0"/>
        <c:ser>
          <c:idx val="2"/>
          <c:order val="2"/>
          <c:tx>
            <c:strRef>
              <c:f>'HIV_male labor migrants'!$A$5</c:f>
              <c:strCache>
                <c:ptCount val="1"/>
                <c:pt idx="0">
                  <c:v>6 Eastern Districts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'HIV_male labor migrants'!$B$2:$G$2</c:f>
              <c:numCache>
                <c:formatCode>General</c:formatCode>
                <c:ptCount val="6"/>
                <c:pt idx="0">
                  <c:v>2006</c:v>
                </c:pt>
                <c:pt idx="1">
                  <c:v>2008</c:v>
                </c:pt>
                <c:pt idx="2">
                  <c:v>2010</c:v>
                </c:pt>
                <c:pt idx="3">
                  <c:v>2012</c:v>
                </c:pt>
                <c:pt idx="4">
                  <c:v>2015</c:v>
                </c:pt>
                <c:pt idx="5">
                  <c:v>2018</c:v>
                </c:pt>
              </c:numCache>
            </c:numRef>
          </c:cat>
          <c:val>
            <c:numRef>
              <c:f>'HIV_male labor migrants'!$B$5:$G$5</c:f>
              <c:numCache>
                <c:formatCode>General</c:formatCode>
                <c:ptCount val="6"/>
                <c:pt idx="5">
                  <c:v>0.3</c:v>
                </c:pt>
              </c:numCache>
            </c:numRef>
          </c:val>
          <c:extLst>
            <c:ext xmlns:c16="http://schemas.microsoft.com/office/drawing/2014/chart" uri="{C3380CC4-5D6E-409C-BE32-E72D297353CC}">
              <c16:uniqueId val="{00000000-0D3A-4DAF-A10D-BB910EED804A}"/>
            </c:ext>
          </c:extLst>
        </c:ser>
        <c:dLbls>
          <c:showLegendKey val="0"/>
          <c:showVal val="0"/>
          <c:showCatName val="0"/>
          <c:showSerName val="0"/>
          <c:showPercent val="0"/>
          <c:showBubbleSize val="0"/>
        </c:dLbls>
        <c:gapWidth val="150"/>
        <c:axId val="134194304"/>
        <c:axId val="134195840"/>
      </c:barChart>
      <c:lineChart>
        <c:grouping val="standard"/>
        <c:varyColors val="0"/>
        <c:ser>
          <c:idx val="0"/>
          <c:order val="0"/>
          <c:tx>
            <c:strRef>
              <c:f>'HIV_male labor migrants'!$A$3</c:f>
              <c:strCache>
                <c:ptCount val="1"/>
                <c:pt idx="0">
                  <c:v>Western Region</c:v>
                </c:pt>
              </c:strCache>
            </c:strRef>
          </c:tx>
          <c:spPr>
            <a:ln w="38100">
              <a:solidFill>
                <a:srgbClr val="EC008C"/>
              </a:solidFill>
            </a:ln>
          </c:spPr>
          <c:marker>
            <c:symbol val="circle"/>
            <c:size val="9"/>
            <c:spPr>
              <a:solidFill>
                <a:srgbClr val="EC008C"/>
              </a:solidFill>
              <a:ln>
                <a:noFill/>
              </a:ln>
            </c:spPr>
          </c:marker>
          <c:dLbls>
            <c:dLbl>
              <c:idx val="0"/>
              <c:layout>
                <c:manualLayout>
                  <c:x val="-3.1446540880503117E-2"/>
                  <c:y val="4.421768707482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3A-4DAF-A10D-BB910EED804A}"/>
                </c:ext>
              </c:extLst>
            </c:dLbl>
            <c:dLbl>
              <c:idx val="1"/>
              <c:layout>
                <c:manualLayout>
                  <c:x val="-3.1446540880503145E-2"/>
                  <c:y val="-4.761904761904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3A-4DAF-A10D-BB910EED804A}"/>
                </c:ext>
              </c:extLst>
            </c:dLbl>
            <c:dLbl>
              <c:idx val="3"/>
              <c:layout>
                <c:manualLayout>
                  <c:x val="-2.358490566037736E-2"/>
                  <c:y val="4.4217687074829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3A-4DAF-A10D-BB910EED80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'HIV_male labor migrants'!$B$2:$G$2</c:f>
              <c:numCache>
                <c:formatCode>General</c:formatCode>
                <c:ptCount val="6"/>
                <c:pt idx="0">
                  <c:v>2006</c:v>
                </c:pt>
                <c:pt idx="1">
                  <c:v>2008</c:v>
                </c:pt>
                <c:pt idx="2">
                  <c:v>2010</c:v>
                </c:pt>
                <c:pt idx="3">
                  <c:v>2012</c:v>
                </c:pt>
                <c:pt idx="4">
                  <c:v>2015</c:v>
                </c:pt>
                <c:pt idx="5">
                  <c:v>2018</c:v>
                </c:pt>
              </c:numCache>
            </c:numRef>
          </c:cat>
          <c:val>
            <c:numRef>
              <c:f>'HIV_male labor migrants'!$B$3:$G$3</c:f>
              <c:numCache>
                <c:formatCode>General</c:formatCode>
                <c:ptCount val="6"/>
                <c:pt idx="0">
                  <c:v>1.1000000000000001</c:v>
                </c:pt>
                <c:pt idx="1">
                  <c:v>1.4</c:v>
                </c:pt>
                <c:pt idx="2">
                  <c:v>0</c:v>
                </c:pt>
                <c:pt idx="3">
                  <c:v>1.1000000000000001</c:v>
                </c:pt>
                <c:pt idx="4">
                  <c:v>0.3</c:v>
                </c:pt>
              </c:numCache>
            </c:numRef>
          </c:val>
          <c:smooth val="1"/>
          <c:extLst>
            <c:ext xmlns:c16="http://schemas.microsoft.com/office/drawing/2014/chart" uri="{C3380CC4-5D6E-409C-BE32-E72D297353CC}">
              <c16:uniqueId val="{00000004-0D3A-4DAF-A10D-BB910EED804A}"/>
            </c:ext>
          </c:extLst>
        </c:ser>
        <c:ser>
          <c:idx val="1"/>
          <c:order val="1"/>
          <c:tx>
            <c:strRef>
              <c:f>'HIV_male labor migrants'!$A$4</c:f>
              <c:strCache>
                <c:ptCount val="1"/>
                <c:pt idx="0">
                  <c:v>Mid to Far Western Region</c:v>
                </c:pt>
              </c:strCache>
            </c:strRef>
          </c:tx>
          <c:spPr>
            <a:ln w="38100">
              <a:solidFill>
                <a:srgbClr val="00A99A"/>
              </a:solidFill>
            </a:ln>
          </c:spPr>
          <c:marker>
            <c:symbol val="square"/>
            <c:size val="8"/>
            <c:spPr>
              <a:solidFill>
                <a:srgbClr val="00A99A"/>
              </a:solidFill>
              <a:ln>
                <a:noFill/>
              </a:ln>
            </c:spPr>
          </c:marker>
          <c:dLbls>
            <c:dLbl>
              <c:idx val="1"/>
              <c:layout>
                <c:manualLayout>
                  <c:x val="-2.5157232704402517E-2"/>
                  <c:y val="5.1020408163265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3A-4DAF-A10D-BB910EED804A}"/>
                </c:ext>
              </c:extLst>
            </c:dLbl>
            <c:dLbl>
              <c:idx val="3"/>
              <c:layout>
                <c:manualLayout>
                  <c:x val="-7.8616352201257862E-3"/>
                  <c:y val="-2.3809523809523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3A-4DAF-A10D-BB910EED80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'HIV_male labor migrants'!$B$2:$G$2</c:f>
              <c:numCache>
                <c:formatCode>General</c:formatCode>
                <c:ptCount val="6"/>
                <c:pt idx="0">
                  <c:v>2006</c:v>
                </c:pt>
                <c:pt idx="1">
                  <c:v>2008</c:v>
                </c:pt>
                <c:pt idx="2">
                  <c:v>2010</c:v>
                </c:pt>
                <c:pt idx="3">
                  <c:v>2012</c:v>
                </c:pt>
                <c:pt idx="4">
                  <c:v>2015</c:v>
                </c:pt>
                <c:pt idx="5">
                  <c:v>2018</c:v>
                </c:pt>
              </c:numCache>
            </c:numRef>
          </c:cat>
          <c:val>
            <c:numRef>
              <c:f>'HIV_male labor migrants'!$B$4:$G$4</c:f>
              <c:numCache>
                <c:formatCode>General</c:formatCode>
                <c:ptCount val="6"/>
                <c:pt idx="0">
                  <c:v>2.7</c:v>
                </c:pt>
                <c:pt idx="1">
                  <c:v>0.8</c:v>
                </c:pt>
                <c:pt idx="2">
                  <c:v>4.3</c:v>
                </c:pt>
                <c:pt idx="3">
                  <c:v>1.3</c:v>
                </c:pt>
                <c:pt idx="4">
                  <c:v>0.6</c:v>
                </c:pt>
              </c:numCache>
            </c:numRef>
          </c:val>
          <c:smooth val="1"/>
          <c:extLst>
            <c:ext xmlns:c16="http://schemas.microsoft.com/office/drawing/2014/chart" uri="{C3380CC4-5D6E-409C-BE32-E72D297353CC}">
              <c16:uniqueId val="{00000007-0D3A-4DAF-A10D-BB910EED804A}"/>
            </c:ext>
          </c:extLst>
        </c:ser>
        <c:dLbls>
          <c:showLegendKey val="0"/>
          <c:showVal val="0"/>
          <c:showCatName val="0"/>
          <c:showSerName val="0"/>
          <c:showPercent val="0"/>
          <c:showBubbleSize val="0"/>
        </c:dLbls>
        <c:marker val="1"/>
        <c:smooth val="0"/>
        <c:axId val="134194304"/>
        <c:axId val="134195840"/>
      </c:lineChart>
      <c:catAx>
        <c:axId val="134194304"/>
        <c:scaling>
          <c:orientation val="minMax"/>
        </c:scaling>
        <c:delete val="0"/>
        <c:axPos val="b"/>
        <c:numFmt formatCode="General" sourceLinked="1"/>
        <c:majorTickMark val="out"/>
        <c:minorTickMark val="none"/>
        <c:tickLblPos val="nextTo"/>
        <c:crossAx val="134195840"/>
        <c:crosses val="autoZero"/>
        <c:auto val="1"/>
        <c:lblAlgn val="ctr"/>
        <c:lblOffset val="100"/>
        <c:noMultiLvlLbl val="0"/>
      </c:catAx>
      <c:valAx>
        <c:axId val="134195840"/>
        <c:scaling>
          <c:orientation val="minMax"/>
          <c:max val="5"/>
          <c:min val="0"/>
        </c:scaling>
        <c:delete val="0"/>
        <c:axPos val="l"/>
        <c:majorGridlines>
          <c:spPr>
            <a:ln w="3175">
              <a:solidFill>
                <a:sysClr val="window" lastClr="FFFFFF">
                  <a:lumMod val="95000"/>
                </a:sysClr>
              </a:solidFill>
              <a:prstDash val="sysDash"/>
            </a:ln>
          </c:spPr>
        </c:majorGridlines>
        <c:title>
          <c:tx>
            <c:rich>
              <a:bodyPr rot="0" vert="horz"/>
              <a:lstStyle/>
              <a:p>
                <a:pPr>
                  <a:defRPr/>
                </a:pPr>
                <a:r>
                  <a:rPr lang="en-US"/>
                  <a:t>%</a:t>
                </a:r>
              </a:p>
            </c:rich>
          </c:tx>
          <c:layout>
            <c:manualLayout>
              <c:xMode val="edge"/>
              <c:yMode val="edge"/>
              <c:x val="4.1640419947506564E-2"/>
              <c:y val="3.5668220043923081E-2"/>
            </c:manualLayout>
          </c:layout>
          <c:overlay val="0"/>
        </c:title>
        <c:numFmt formatCode="General" sourceLinked="1"/>
        <c:majorTickMark val="out"/>
        <c:minorTickMark val="none"/>
        <c:tickLblPos val="nextTo"/>
        <c:crossAx val="134194304"/>
        <c:crosses val="autoZero"/>
        <c:crossBetween val="between"/>
        <c:majorUnit val="1"/>
      </c:valAx>
    </c:plotArea>
    <c:legend>
      <c:legendPos val="b"/>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6411938851111"/>
          <c:y val="0.16948444053718378"/>
          <c:w val="0.87327177440287085"/>
          <c:h val="0.64310124038631955"/>
        </c:manualLayout>
      </c:layout>
      <c:barChart>
        <c:barDir val="col"/>
        <c:grouping val="clustered"/>
        <c:varyColors val="0"/>
        <c:ser>
          <c:idx val="0"/>
          <c:order val="0"/>
          <c:tx>
            <c:strRef>
              <c:f>'HIV prev_Migrants'!$D$2</c:f>
              <c:strCache>
                <c:ptCount val="1"/>
                <c:pt idx="0">
                  <c:v>2010</c:v>
                </c:pt>
              </c:strCache>
            </c:strRef>
          </c:tx>
          <c:spPr>
            <a:solidFill>
              <a:srgbClr val="00AEEF"/>
            </a:solidFill>
          </c:spPr>
          <c:invertIfNegative val="0"/>
          <c:dPt>
            <c:idx val="0"/>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2-F186-4791-BBF5-39922D34D80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prev_Migrants'!$C$3:$C$7</c:f>
              <c:strCache>
                <c:ptCount val="5"/>
                <c:pt idx="0">
                  <c:v>Far-Western Region </c:v>
                </c:pt>
                <c:pt idx="1">
                  <c:v>Kanchanpur</c:v>
                </c:pt>
                <c:pt idx="2">
                  <c:v>Kailali</c:v>
                </c:pt>
                <c:pt idx="3">
                  <c:v>Achham</c:v>
                </c:pt>
                <c:pt idx="4">
                  <c:v>Doti</c:v>
                </c:pt>
              </c:strCache>
            </c:strRef>
          </c:cat>
          <c:val>
            <c:numRef>
              <c:f>'HIV prev_Migrants'!$D$3:$D$7</c:f>
              <c:numCache>
                <c:formatCode>General</c:formatCode>
                <c:ptCount val="5"/>
                <c:pt idx="0">
                  <c:v>0.8</c:v>
                </c:pt>
                <c:pt idx="1">
                  <c:v>0</c:v>
                </c:pt>
                <c:pt idx="2">
                  <c:v>0.4</c:v>
                </c:pt>
                <c:pt idx="3">
                  <c:v>0.7</c:v>
                </c:pt>
                <c:pt idx="4">
                  <c:v>2.6</c:v>
                </c:pt>
              </c:numCache>
            </c:numRef>
          </c:val>
          <c:extLst>
            <c:ext xmlns:c16="http://schemas.microsoft.com/office/drawing/2014/chart" uri="{C3380CC4-5D6E-409C-BE32-E72D297353CC}">
              <c16:uniqueId val="{00000000-F186-4791-BBF5-39922D34D808}"/>
            </c:ext>
          </c:extLst>
        </c:ser>
        <c:ser>
          <c:idx val="1"/>
          <c:order val="1"/>
          <c:tx>
            <c:strRef>
              <c:f>'HIV prev_Migrants'!$E$2</c:f>
              <c:strCache>
                <c:ptCount val="1"/>
                <c:pt idx="0">
                  <c:v>2018</c:v>
                </c:pt>
              </c:strCache>
            </c:strRef>
          </c:tx>
          <c:spPr>
            <a:solidFill>
              <a:srgbClr val="F26B73"/>
            </a:solidFill>
            <a:ln>
              <a:noFill/>
            </a:ln>
          </c:spPr>
          <c:invertIfNegative val="0"/>
          <c:dPt>
            <c:idx val="0"/>
            <c:invertIfNegative val="0"/>
            <c:bubble3D val="0"/>
            <c:spPr>
              <a:pattFill prst="dkUpDiag">
                <a:fgClr>
                  <a:srgbClr val="F26B73"/>
                </a:fgClr>
                <a:bgClr>
                  <a:sysClr val="window" lastClr="FFFFFF"/>
                </a:bgClr>
              </a:pattFill>
              <a:ln>
                <a:noFill/>
              </a:ln>
            </c:spPr>
            <c:extLst>
              <c:ext xmlns:c16="http://schemas.microsoft.com/office/drawing/2014/chart" uri="{C3380CC4-5D6E-409C-BE32-E72D297353CC}">
                <c16:uniqueId val="{00000003-F186-4791-BBF5-39922D34D80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prev_Migrants'!$C$3:$C$7</c:f>
              <c:strCache>
                <c:ptCount val="5"/>
                <c:pt idx="0">
                  <c:v>Far-Western Region </c:v>
                </c:pt>
                <c:pt idx="1">
                  <c:v>Kanchanpur</c:v>
                </c:pt>
                <c:pt idx="2">
                  <c:v>Kailali</c:v>
                </c:pt>
                <c:pt idx="3">
                  <c:v>Achham</c:v>
                </c:pt>
                <c:pt idx="4">
                  <c:v>Doti</c:v>
                </c:pt>
              </c:strCache>
            </c:strRef>
          </c:cat>
          <c:val>
            <c:numRef>
              <c:f>'HIV prev_Migrants'!$E$3:$E$7</c:f>
              <c:numCache>
                <c:formatCode>General</c:formatCode>
                <c:ptCount val="5"/>
                <c:pt idx="0">
                  <c:v>0.5</c:v>
                </c:pt>
                <c:pt idx="1">
                  <c:v>0.7</c:v>
                </c:pt>
                <c:pt idx="2">
                  <c:v>0.8</c:v>
                </c:pt>
                <c:pt idx="3">
                  <c:v>0</c:v>
                </c:pt>
                <c:pt idx="4">
                  <c:v>0</c:v>
                </c:pt>
              </c:numCache>
            </c:numRef>
          </c:val>
          <c:extLst>
            <c:ext xmlns:c16="http://schemas.microsoft.com/office/drawing/2014/chart" uri="{C3380CC4-5D6E-409C-BE32-E72D297353CC}">
              <c16:uniqueId val="{00000001-F186-4791-BBF5-39922D34D808}"/>
            </c:ext>
          </c:extLst>
        </c:ser>
        <c:dLbls>
          <c:dLblPos val="outEnd"/>
          <c:showLegendKey val="0"/>
          <c:showVal val="1"/>
          <c:showCatName val="0"/>
          <c:showSerName val="0"/>
          <c:showPercent val="0"/>
          <c:showBubbleSize val="0"/>
        </c:dLbls>
        <c:gapWidth val="33"/>
        <c:axId val="134310144"/>
        <c:axId val="134328320"/>
      </c:barChart>
      <c:catAx>
        <c:axId val="134310144"/>
        <c:scaling>
          <c:orientation val="minMax"/>
        </c:scaling>
        <c:delete val="0"/>
        <c:axPos val="b"/>
        <c:numFmt formatCode="General" sourceLinked="0"/>
        <c:majorTickMark val="out"/>
        <c:minorTickMark val="none"/>
        <c:tickLblPos val="nextTo"/>
        <c:crossAx val="134328320"/>
        <c:crosses val="autoZero"/>
        <c:auto val="1"/>
        <c:lblAlgn val="ctr"/>
        <c:lblOffset val="100"/>
        <c:noMultiLvlLbl val="0"/>
      </c:catAx>
      <c:valAx>
        <c:axId val="134328320"/>
        <c:scaling>
          <c:orientation val="minMax"/>
        </c:scaling>
        <c:delete val="0"/>
        <c:axPos val="l"/>
        <c:majorGridlines>
          <c:spPr>
            <a:ln>
              <a:solidFill>
                <a:schemeClr val="bg1">
                  <a:lumMod val="85000"/>
                </a:schemeClr>
              </a:solidFill>
            </a:ln>
          </c:spPr>
        </c:majorGridlines>
        <c:title>
          <c:tx>
            <c:rich>
              <a:bodyPr rot="0" vert="horz"/>
              <a:lstStyle/>
              <a:p>
                <a:pPr>
                  <a:defRPr/>
                </a:pPr>
                <a:r>
                  <a:rPr lang="en-GB"/>
                  <a:t>%</a:t>
                </a:r>
              </a:p>
            </c:rich>
          </c:tx>
          <c:layout>
            <c:manualLayout>
              <c:xMode val="edge"/>
              <c:yMode val="edge"/>
              <c:x val="8.6648276847279743E-2"/>
              <c:y val="0.13434019930508956"/>
            </c:manualLayout>
          </c:layout>
          <c:overlay val="0"/>
        </c:title>
        <c:numFmt formatCode="General" sourceLinked="1"/>
        <c:majorTickMark val="out"/>
        <c:minorTickMark val="none"/>
        <c:tickLblPos val="nextTo"/>
        <c:crossAx val="134310144"/>
        <c:crosses val="autoZero"/>
        <c:crossBetween val="between"/>
        <c:majorUnit val="1"/>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531881974690321"/>
          <c:y val="7.5426188106950134E-2"/>
          <c:w val="0.64194969761133869"/>
          <c:h val="0.55401349729687543"/>
        </c:manualLayout>
      </c:layout>
      <c:lineChart>
        <c:grouping val="standard"/>
        <c:varyColors val="0"/>
        <c:ser>
          <c:idx val="0"/>
          <c:order val="0"/>
          <c:tx>
            <c:strRef>
              <c:f>'Syphilis prev_ktm&amp;pok'!$A$4</c:f>
              <c:strCache>
                <c:ptCount val="1"/>
                <c:pt idx="0">
                  <c:v>Kathmandu Valley (All FSW)</c:v>
                </c:pt>
              </c:strCache>
            </c:strRef>
          </c:tx>
          <c:spPr>
            <a:ln w="38100">
              <a:solidFill>
                <a:srgbClr val="00AEEF"/>
              </a:solidFill>
            </a:ln>
          </c:spPr>
          <c:marker>
            <c:symbol val="circle"/>
            <c:size val="9"/>
            <c:spPr>
              <a:solidFill>
                <a:srgbClr val="00AEEF"/>
              </a:solidFill>
              <a:ln>
                <a:noFill/>
              </a:ln>
            </c:spPr>
          </c:marker>
          <c:cat>
            <c:numRef>
              <c:f>'Syphilis prev_ktm&amp;pok'!$B$3:$G$3</c:f>
              <c:numCache>
                <c:formatCode>General</c:formatCode>
                <c:ptCount val="6"/>
                <c:pt idx="0">
                  <c:v>2004</c:v>
                </c:pt>
                <c:pt idx="1">
                  <c:v>2006</c:v>
                </c:pt>
                <c:pt idx="2">
                  <c:v>2008</c:v>
                </c:pt>
                <c:pt idx="3">
                  <c:v>2011</c:v>
                </c:pt>
                <c:pt idx="4">
                  <c:v>2015</c:v>
                </c:pt>
                <c:pt idx="5">
                  <c:v>2017</c:v>
                </c:pt>
              </c:numCache>
            </c:numRef>
          </c:cat>
          <c:val>
            <c:numRef>
              <c:f>'Syphilis prev_ktm&amp;pok'!$B$4:$G$4</c:f>
              <c:numCache>
                <c:formatCode>General</c:formatCode>
                <c:ptCount val="6"/>
                <c:pt idx="0">
                  <c:v>6</c:v>
                </c:pt>
                <c:pt idx="1">
                  <c:v>3</c:v>
                </c:pt>
                <c:pt idx="2">
                  <c:v>1</c:v>
                </c:pt>
                <c:pt idx="3">
                  <c:v>0.7</c:v>
                </c:pt>
                <c:pt idx="4">
                  <c:v>3.6</c:v>
                </c:pt>
                <c:pt idx="5">
                  <c:v>2.2000000000000002</c:v>
                </c:pt>
              </c:numCache>
            </c:numRef>
          </c:val>
          <c:smooth val="0"/>
          <c:extLst>
            <c:ext xmlns:c16="http://schemas.microsoft.com/office/drawing/2014/chart" uri="{C3380CC4-5D6E-409C-BE32-E72D297353CC}">
              <c16:uniqueId val="{00000000-5B73-431A-9F53-FEF9E9A35267}"/>
            </c:ext>
          </c:extLst>
        </c:ser>
        <c:ser>
          <c:idx val="1"/>
          <c:order val="1"/>
          <c:tx>
            <c:strRef>
              <c:f>'Syphilis prev_ktm&amp;pok'!$A$5</c:f>
              <c:strCache>
                <c:ptCount val="1"/>
                <c:pt idx="0">
                  <c:v>Kathmandu Valley (Street-based FSW)</c:v>
                </c:pt>
              </c:strCache>
            </c:strRef>
          </c:tx>
          <c:spPr>
            <a:ln w="38100">
              <a:solidFill>
                <a:srgbClr val="F26B73"/>
              </a:solidFill>
            </a:ln>
          </c:spPr>
          <c:marker>
            <c:symbol val="circle"/>
            <c:size val="9"/>
            <c:spPr>
              <a:solidFill>
                <a:srgbClr val="F26B73"/>
              </a:solidFill>
              <a:ln>
                <a:noFill/>
              </a:ln>
            </c:spPr>
          </c:marker>
          <c:cat>
            <c:numRef>
              <c:f>'Syphilis prev_ktm&amp;pok'!$B$3:$G$3</c:f>
              <c:numCache>
                <c:formatCode>General</c:formatCode>
                <c:ptCount val="6"/>
                <c:pt idx="0">
                  <c:v>2004</c:v>
                </c:pt>
                <c:pt idx="1">
                  <c:v>2006</c:v>
                </c:pt>
                <c:pt idx="2">
                  <c:v>2008</c:v>
                </c:pt>
                <c:pt idx="3">
                  <c:v>2011</c:v>
                </c:pt>
                <c:pt idx="4">
                  <c:v>2015</c:v>
                </c:pt>
                <c:pt idx="5">
                  <c:v>2017</c:v>
                </c:pt>
              </c:numCache>
            </c:numRef>
          </c:cat>
          <c:val>
            <c:numRef>
              <c:f>'Syphilis prev_ktm&amp;pok'!$B$5:$G$5</c:f>
              <c:numCache>
                <c:formatCode>General</c:formatCode>
                <c:ptCount val="6"/>
                <c:pt idx="0">
                  <c:v>9</c:v>
                </c:pt>
                <c:pt idx="1">
                  <c:v>6</c:v>
                </c:pt>
                <c:pt idx="2">
                  <c:v>2.5</c:v>
                </c:pt>
                <c:pt idx="3">
                  <c:v>1.7</c:v>
                </c:pt>
                <c:pt idx="4">
                  <c:v>7</c:v>
                </c:pt>
                <c:pt idx="5">
                  <c:v>2.5</c:v>
                </c:pt>
              </c:numCache>
            </c:numRef>
          </c:val>
          <c:smooth val="0"/>
          <c:extLst>
            <c:ext xmlns:c16="http://schemas.microsoft.com/office/drawing/2014/chart" uri="{C3380CC4-5D6E-409C-BE32-E72D297353CC}">
              <c16:uniqueId val="{00000001-5B73-431A-9F53-FEF9E9A35267}"/>
            </c:ext>
          </c:extLst>
        </c:ser>
        <c:ser>
          <c:idx val="3"/>
          <c:order val="2"/>
          <c:tx>
            <c:strRef>
              <c:f>'Syphilis prev_ktm&amp;pok'!$A$6</c:f>
              <c:strCache>
                <c:ptCount val="1"/>
                <c:pt idx="0">
                  <c:v>Kathmandu FSW (Establishment-based)</c:v>
                </c:pt>
              </c:strCache>
            </c:strRef>
          </c:tx>
          <c:spPr>
            <a:ln w="38100">
              <a:solidFill>
                <a:srgbClr val="00A99A"/>
              </a:solidFill>
            </a:ln>
          </c:spPr>
          <c:marker>
            <c:symbol val="circle"/>
            <c:size val="9"/>
            <c:spPr>
              <a:solidFill>
                <a:srgbClr val="00A99A"/>
              </a:solidFill>
              <a:ln>
                <a:noFill/>
              </a:ln>
            </c:spPr>
          </c:marker>
          <c:cat>
            <c:numRef>
              <c:f>'Syphilis prev_ktm&amp;pok'!$B$3:$G$3</c:f>
              <c:numCache>
                <c:formatCode>General</c:formatCode>
                <c:ptCount val="6"/>
                <c:pt idx="0">
                  <c:v>2004</c:v>
                </c:pt>
                <c:pt idx="1">
                  <c:v>2006</c:v>
                </c:pt>
                <c:pt idx="2">
                  <c:v>2008</c:v>
                </c:pt>
                <c:pt idx="3">
                  <c:v>2011</c:v>
                </c:pt>
                <c:pt idx="4">
                  <c:v>2015</c:v>
                </c:pt>
                <c:pt idx="5">
                  <c:v>2017</c:v>
                </c:pt>
              </c:numCache>
            </c:numRef>
          </c:cat>
          <c:val>
            <c:numRef>
              <c:f>'Syphilis prev_ktm&amp;pok'!$B$6:$G$6</c:f>
              <c:numCache>
                <c:formatCode>General</c:formatCode>
                <c:ptCount val="6"/>
                <c:pt idx="0">
                  <c:v>4</c:v>
                </c:pt>
                <c:pt idx="1">
                  <c:v>1</c:v>
                </c:pt>
                <c:pt idx="2">
                  <c:v>0</c:v>
                </c:pt>
                <c:pt idx="3">
                  <c:v>0</c:v>
                </c:pt>
                <c:pt idx="4">
                  <c:v>1.3</c:v>
                </c:pt>
                <c:pt idx="5">
                  <c:v>2.1</c:v>
                </c:pt>
              </c:numCache>
            </c:numRef>
          </c:val>
          <c:smooth val="0"/>
          <c:extLst>
            <c:ext xmlns:c16="http://schemas.microsoft.com/office/drawing/2014/chart" uri="{C3380CC4-5D6E-409C-BE32-E72D297353CC}">
              <c16:uniqueId val="{00000002-5B73-431A-9F53-FEF9E9A35267}"/>
            </c:ext>
          </c:extLst>
        </c:ser>
        <c:ser>
          <c:idx val="2"/>
          <c:order val="3"/>
          <c:tx>
            <c:strRef>
              <c:f>'Syphilis prev_ktm&amp;pok'!$A$7</c:f>
              <c:strCache>
                <c:ptCount val="1"/>
                <c:pt idx="0">
                  <c:v>Pokhara Valley FSW</c:v>
                </c:pt>
              </c:strCache>
            </c:strRef>
          </c:tx>
          <c:spPr>
            <a:ln w="38100">
              <a:solidFill>
                <a:srgbClr val="CDC884"/>
              </a:solidFill>
            </a:ln>
          </c:spPr>
          <c:marker>
            <c:symbol val="circle"/>
            <c:size val="9"/>
            <c:spPr>
              <a:solidFill>
                <a:srgbClr val="CDC884"/>
              </a:solidFill>
              <a:ln>
                <a:noFill/>
              </a:ln>
            </c:spPr>
          </c:marker>
          <c:cat>
            <c:numRef>
              <c:f>'Syphilis prev_ktm&amp;pok'!$B$3:$G$3</c:f>
              <c:numCache>
                <c:formatCode>General</c:formatCode>
                <c:ptCount val="6"/>
                <c:pt idx="0">
                  <c:v>2004</c:v>
                </c:pt>
                <c:pt idx="1">
                  <c:v>2006</c:v>
                </c:pt>
                <c:pt idx="2">
                  <c:v>2008</c:v>
                </c:pt>
                <c:pt idx="3">
                  <c:v>2011</c:v>
                </c:pt>
                <c:pt idx="4">
                  <c:v>2015</c:v>
                </c:pt>
                <c:pt idx="5">
                  <c:v>2017</c:v>
                </c:pt>
              </c:numCache>
            </c:numRef>
          </c:cat>
          <c:val>
            <c:numRef>
              <c:f>'Syphilis prev_ktm&amp;pok'!$B$7:$G$7</c:f>
              <c:numCache>
                <c:formatCode>General</c:formatCode>
                <c:ptCount val="6"/>
                <c:pt idx="0">
                  <c:v>2</c:v>
                </c:pt>
                <c:pt idx="1">
                  <c:v>3.5</c:v>
                </c:pt>
                <c:pt idx="2">
                  <c:v>1.5</c:v>
                </c:pt>
                <c:pt idx="3">
                  <c:v>0.6</c:v>
                </c:pt>
              </c:numCache>
            </c:numRef>
          </c:val>
          <c:smooth val="0"/>
          <c:extLst>
            <c:ext xmlns:c16="http://schemas.microsoft.com/office/drawing/2014/chart" uri="{C3380CC4-5D6E-409C-BE32-E72D297353CC}">
              <c16:uniqueId val="{00000003-5B73-431A-9F53-FEF9E9A35267}"/>
            </c:ext>
          </c:extLst>
        </c:ser>
        <c:dLbls>
          <c:showLegendKey val="0"/>
          <c:showVal val="0"/>
          <c:showCatName val="0"/>
          <c:showSerName val="0"/>
          <c:showPercent val="0"/>
          <c:showBubbleSize val="0"/>
        </c:dLbls>
        <c:marker val="1"/>
        <c:smooth val="0"/>
        <c:axId val="131014656"/>
        <c:axId val="131052288"/>
      </c:lineChart>
      <c:catAx>
        <c:axId val="131014656"/>
        <c:scaling>
          <c:orientation val="minMax"/>
        </c:scaling>
        <c:delete val="0"/>
        <c:axPos val="b"/>
        <c:numFmt formatCode="General" sourceLinked="1"/>
        <c:majorTickMark val="none"/>
        <c:minorTickMark val="none"/>
        <c:tickLblPos val="nextTo"/>
        <c:crossAx val="131052288"/>
        <c:crosses val="autoZero"/>
        <c:auto val="1"/>
        <c:lblAlgn val="ctr"/>
        <c:lblOffset val="100"/>
        <c:noMultiLvlLbl val="0"/>
      </c:catAx>
      <c:valAx>
        <c:axId val="131052288"/>
        <c:scaling>
          <c:orientation val="minMax"/>
          <c:max val="10"/>
          <c:min val="0"/>
        </c:scaling>
        <c:delete val="0"/>
        <c:axPos val="l"/>
        <c:majorGridlines>
          <c:spPr>
            <a:ln w="6350">
              <a:solidFill>
                <a:schemeClr val="bg1">
                  <a:lumMod val="95000"/>
                </a:schemeClr>
              </a:solidFill>
              <a:prstDash val="sysDot"/>
            </a:ln>
          </c:spPr>
        </c:majorGridlines>
        <c:title>
          <c:tx>
            <c:rich>
              <a:bodyPr rot="0" vert="horz"/>
              <a:lstStyle/>
              <a:p>
                <a:pPr>
                  <a:defRPr/>
                </a:pPr>
                <a:r>
                  <a:rPr lang="en-GB"/>
                  <a:t>%</a:t>
                </a:r>
              </a:p>
            </c:rich>
          </c:tx>
          <c:layout>
            <c:manualLayout>
              <c:xMode val="edge"/>
              <c:yMode val="edge"/>
              <c:x val="0.33012953212758206"/>
              <c:y val="2.1099655449171459E-2"/>
            </c:manualLayout>
          </c:layout>
          <c:overlay val="0"/>
        </c:title>
        <c:numFmt formatCode="General" sourceLinked="1"/>
        <c:majorTickMark val="none"/>
        <c:minorTickMark val="none"/>
        <c:tickLblPos val="nextTo"/>
        <c:crossAx val="131014656"/>
        <c:crosses val="autoZero"/>
        <c:crossBetween val="between"/>
        <c:majorUnit val="2"/>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'STI prev_22 districts'!$A$3</c:f>
              <c:strCache>
                <c:ptCount val="1"/>
                <c:pt idx="0">
                  <c:v>Active syphilis</c:v>
                </c:pt>
              </c:strCache>
            </c:strRef>
          </c:tx>
          <c:spPr>
            <a:ln w="38100">
              <a:solidFill>
                <a:srgbClr val="00AEEF"/>
              </a:solidFill>
            </a:ln>
          </c:spPr>
          <c:marker>
            <c:symbol val="circle"/>
            <c:size val="9"/>
            <c:spPr>
              <a:solidFill>
                <a:srgbClr val="00AEEF"/>
              </a:solidFill>
              <a:ln>
                <a:noFill/>
              </a:ln>
            </c:spPr>
          </c:marker>
          <c:cat>
            <c:numRef>
              <c:f>'STI prev_22 districts'!$B$2:$G$2</c:f>
              <c:numCache>
                <c:formatCode>General</c:formatCode>
                <c:ptCount val="6"/>
                <c:pt idx="0">
                  <c:v>2003</c:v>
                </c:pt>
                <c:pt idx="1">
                  <c:v>2006</c:v>
                </c:pt>
                <c:pt idx="2">
                  <c:v>2009</c:v>
                </c:pt>
                <c:pt idx="3">
                  <c:v>2012</c:v>
                </c:pt>
                <c:pt idx="4">
                  <c:v>2016</c:v>
                </c:pt>
                <c:pt idx="5">
                  <c:v>2018</c:v>
                </c:pt>
              </c:numCache>
            </c:numRef>
          </c:cat>
          <c:val>
            <c:numRef>
              <c:f>'STI prev_22 districts'!$B$3:$G$3</c:f>
              <c:numCache>
                <c:formatCode>General</c:formatCode>
                <c:ptCount val="6"/>
                <c:pt idx="0">
                  <c:v>3.8</c:v>
                </c:pt>
                <c:pt idx="1">
                  <c:v>4.7</c:v>
                </c:pt>
                <c:pt idx="2">
                  <c:v>3.5</c:v>
                </c:pt>
                <c:pt idx="3">
                  <c:v>0.3</c:v>
                </c:pt>
                <c:pt idx="4">
                  <c:v>10.3</c:v>
                </c:pt>
                <c:pt idx="5">
                  <c:v>1.6</c:v>
                </c:pt>
              </c:numCache>
            </c:numRef>
          </c:val>
          <c:smooth val="0"/>
          <c:extLst>
            <c:ext xmlns:c16="http://schemas.microsoft.com/office/drawing/2014/chart" uri="{C3380CC4-5D6E-409C-BE32-E72D297353CC}">
              <c16:uniqueId val="{00000000-8879-4C88-8875-D2C42785E4F1}"/>
            </c:ext>
          </c:extLst>
        </c:ser>
        <c:ser>
          <c:idx val="1"/>
          <c:order val="1"/>
          <c:tx>
            <c:strRef>
              <c:f>'STI prev_22 districts'!$A$4</c:f>
              <c:strCache>
                <c:ptCount val="1"/>
                <c:pt idx="0">
                  <c:v>Gonorrhea</c:v>
                </c:pt>
              </c:strCache>
            </c:strRef>
          </c:tx>
          <c:spPr>
            <a:ln w="38100">
              <a:solidFill>
                <a:srgbClr val="F78E1E"/>
              </a:solidFill>
            </a:ln>
          </c:spPr>
          <c:marker>
            <c:symbol val="circle"/>
            <c:size val="9"/>
            <c:spPr>
              <a:solidFill>
                <a:srgbClr val="F78E1E"/>
              </a:solidFill>
              <a:ln>
                <a:noFill/>
              </a:ln>
            </c:spPr>
          </c:marker>
          <c:cat>
            <c:numRef>
              <c:f>'STI prev_22 districts'!$B$2:$G$2</c:f>
              <c:numCache>
                <c:formatCode>General</c:formatCode>
                <c:ptCount val="6"/>
                <c:pt idx="0">
                  <c:v>2003</c:v>
                </c:pt>
                <c:pt idx="1">
                  <c:v>2006</c:v>
                </c:pt>
                <c:pt idx="2">
                  <c:v>2009</c:v>
                </c:pt>
                <c:pt idx="3">
                  <c:v>2012</c:v>
                </c:pt>
                <c:pt idx="4">
                  <c:v>2016</c:v>
                </c:pt>
                <c:pt idx="5">
                  <c:v>2018</c:v>
                </c:pt>
              </c:numCache>
            </c:numRef>
          </c:cat>
          <c:val>
            <c:numRef>
              <c:f>'STI prev_22 districts'!$B$4:$G$4</c:f>
              <c:numCache>
                <c:formatCode>General</c:formatCode>
                <c:ptCount val="6"/>
                <c:pt idx="0">
                  <c:v>13.5</c:v>
                </c:pt>
                <c:pt idx="1">
                  <c:v>7.7</c:v>
                </c:pt>
                <c:pt idx="2">
                  <c:v>1.5</c:v>
                </c:pt>
                <c:pt idx="3">
                  <c:v>4.5</c:v>
                </c:pt>
                <c:pt idx="5">
                  <c:v>0</c:v>
                </c:pt>
              </c:numCache>
            </c:numRef>
          </c:val>
          <c:smooth val="0"/>
          <c:extLst>
            <c:ext xmlns:c16="http://schemas.microsoft.com/office/drawing/2014/chart" uri="{C3380CC4-5D6E-409C-BE32-E72D297353CC}">
              <c16:uniqueId val="{00000001-8879-4C88-8875-D2C42785E4F1}"/>
            </c:ext>
          </c:extLst>
        </c:ser>
        <c:ser>
          <c:idx val="2"/>
          <c:order val="2"/>
          <c:tx>
            <c:strRef>
              <c:f>'STI prev_22 districts'!$A$5</c:f>
              <c:strCache>
                <c:ptCount val="1"/>
                <c:pt idx="0">
                  <c:v>Chlamydia</c:v>
                </c:pt>
              </c:strCache>
            </c:strRef>
          </c:tx>
          <c:spPr>
            <a:ln w="38100">
              <a:solidFill>
                <a:srgbClr val="F26B73"/>
              </a:solidFill>
            </a:ln>
          </c:spPr>
          <c:marker>
            <c:symbol val="circle"/>
            <c:size val="9"/>
            <c:spPr>
              <a:solidFill>
                <a:srgbClr val="F26B73"/>
              </a:solidFill>
              <a:ln>
                <a:noFill/>
              </a:ln>
            </c:spPr>
          </c:marker>
          <c:dPt>
            <c:idx val="2"/>
            <c:bubble3D val="0"/>
            <c:extLst>
              <c:ext xmlns:c16="http://schemas.microsoft.com/office/drawing/2014/chart" uri="{C3380CC4-5D6E-409C-BE32-E72D297353CC}">
                <c16:uniqueId val="{00000002-8879-4C88-8875-D2C42785E4F1}"/>
              </c:ext>
            </c:extLst>
          </c:dPt>
          <c:cat>
            <c:numRef>
              <c:f>'STI prev_22 districts'!$B$2:$G$2</c:f>
              <c:numCache>
                <c:formatCode>General</c:formatCode>
                <c:ptCount val="6"/>
                <c:pt idx="0">
                  <c:v>2003</c:v>
                </c:pt>
                <c:pt idx="1">
                  <c:v>2006</c:v>
                </c:pt>
                <c:pt idx="2">
                  <c:v>2009</c:v>
                </c:pt>
                <c:pt idx="3">
                  <c:v>2012</c:v>
                </c:pt>
                <c:pt idx="4">
                  <c:v>2016</c:v>
                </c:pt>
                <c:pt idx="5">
                  <c:v>2018</c:v>
                </c:pt>
              </c:numCache>
            </c:numRef>
          </c:cat>
          <c:val>
            <c:numRef>
              <c:f>'STI prev_22 districts'!$B$5:$G$5</c:f>
              <c:numCache>
                <c:formatCode>General</c:formatCode>
                <c:ptCount val="6"/>
                <c:pt idx="0">
                  <c:v>10.199999999999999</c:v>
                </c:pt>
                <c:pt idx="1">
                  <c:v>14</c:v>
                </c:pt>
                <c:pt idx="2">
                  <c:v>8.3000000000000007</c:v>
                </c:pt>
                <c:pt idx="3">
                  <c:v>4.5</c:v>
                </c:pt>
                <c:pt idx="5">
                  <c:v>0</c:v>
                </c:pt>
              </c:numCache>
            </c:numRef>
          </c:val>
          <c:smooth val="0"/>
          <c:extLst>
            <c:ext xmlns:c16="http://schemas.microsoft.com/office/drawing/2014/chart" uri="{C3380CC4-5D6E-409C-BE32-E72D297353CC}">
              <c16:uniqueId val="{00000003-8879-4C88-8875-D2C42785E4F1}"/>
            </c:ext>
          </c:extLst>
        </c:ser>
        <c:ser>
          <c:idx val="3"/>
          <c:order val="3"/>
          <c:tx>
            <c:strRef>
              <c:f>'STI prev_22 districts'!$A$6</c:f>
              <c:strCache>
                <c:ptCount val="1"/>
                <c:pt idx="0">
                  <c:v>HIV</c:v>
                </c:pt>
              </c:strCache>
            </c:strRef>
          </c:tx>
          <c:spPr>
            <a:ln w="38100">
              <a:solidFill>
                <a:srgbClr val="00A99A"/>
              </a:solidFill>
            </a:ln>
          </c:spPr>
          <c:marker>
            <c:symbol val="circle"/>
            <c:size val="8"/>
            <c:spPr>
              <a:solidFill>
                <a:srgbClr val="00A99A"/>
              </a:solidFill>
              <a:ln>
                <a:noFill/>
              </a:ln>
            </c:spPr>
          </c:marker>
          <c:cat>
            <c:numRef>
              <c:f>'STI prev_22 districts'!$B$2:$G$2</c:f>
              <c:numCache>
                <c:formatCode>General</c:formatCode>
                <c:ptCount val="6"/>
                <c:pt idx="0">
                  <c:v>2003</c:v>
                </c:pt>
                <c:pt idx="1">
                  <c:v>2006</c:v>
                </c:pt>
                <c:pt idx="2">
                  <c:v>2009</c:v>
                </c:pt>
                <c:pt idx="3">
                  <c:v>2012</c:v>
                </c:pt>
                <c:pt idx="4">
                  <c:v>2016</c:v>
                </c:pt>
                <c:pt idx="5">
                  <c:v>2018</c:v>
                </c:pt>
              </c:numCache>
            </c:numRef>
          </c:cat>
          <c:val>
            <c:numRef>
              <c:f>'STI prev_22 districts'!$B$6:$G$6</c:f>
              <c:numCache>
                <c:formatCode>General</c:formatCode>
                <c:ptCount val="6"/>
                <c:pt idx="0">
                  <c:v>2</c:v>
                </c:pt>
                <c:pt idx="1">
                  <c:v>1.5</c:v>
                </c:pt>
                <c:pt idx="2">
                  <c:v>2.2999999999999998</c:v>
                </c:pt>
                <c:pt idx="3">
                  <c:v>1</c:v>
                </c:pt>
                <c:pt idx="4">
                  <c:v>0.8</c:v>
                </c:pt>
                <c:pt idx="5">
                  <c:v>0.7</c:v>
                </c:pt>
              </c:numCache>
            </c:numRef>
          </c:val>
          <c:smooth val="0"/>
          <c:extLst>
            <c:ext xmlns:c16="http://schemas.microsoft.com/office/drawing/2014/chart" uri="{C3380CC4-5D6E-409C-BE32-E72D297353CC}">
              <c16:uniqueId val="{00000004-8879-4C88-8875-D2C42785E4F1}"/>
            </c:ext>
          </c:extLst>
        </c:ser>
        <c:dLbls>
          <c:showLegendKey val="0"/>
          <c:showVal val="0"/>
          <c:showCatName val="0"/>
          <c:showSerName val="0"/>
          <c:showPercent val="0"/>
          <c:showBubbleSize val="0"/>
        </c:dLbls>
        <c:marker val="1"/>
        <c:smooth val="0"/>
        <c:axId val="136562560"/>
        <c:axId val="136568832"/>
      </c:lineChart>
      <c:catAx>
        <c:axId val="136562560"/>
        <c:scaling>
          <c:orientation val="minMax"/>
        </c:scaling>
        <c:delete val="0"/>
        <c:axPos val="b"/>
        <c:numFmt formatCode="General" sourceLinked="1"/>
        <c:majorTickMark val="none"/>
        <c:minorTickMark val="none"/>
        <c:tickLblPos val="nextTo"/>
        <c:crossAx val="136568832"/>
        <c:crosses val="autoZero"/>
        <c:auto val="1"/>
        <c:lblAlgn val="ctr"/>
        <c:lblOffset val="100"/>
        <c:noMultiLvlLbl val="0"/>
      </c:catAx>
      <c:valAx>
        <c:axId val="136568832"/>
        <c:scaling>
          <c:orientation val="minMax"/>
          <c:max val="15"/>
          <c:min val="0"/>
        </c:scaling>
        <c:delete val="0"/>
        <c:axPos val="l"/>
        <c:majorGridlines>
          <c:spPr>
            <a:ln w="6350">
              <a:solidFill>
                <a:schemeClr val="bg1">
                  <a:lumMod val="95000"/>
                </a:schemeClr>
              </a:solidFill>
              <a:prstDash val="sysDot"/>
            </a:ln>
          </c:spPr>
        </c:majorGridlines>
        <c:title>
          <c:tx>
            <c:rich>
              <a:bodyPr rot="0" vert="horz"/>
              <a:lstStyle/>
              <a:p>
                <a:pPr>
                  <a:defRPr/>
                </a:pPr>
                <a:r>
                  <a:rPr lang="en-GB"/>
                  <a:t>%</a:t>
                </a:r>
              </a:p>
            </c:rich>
          </c:tx>
          <c:layout>
            <c:manualLayout>
              <c:xMode val="edge"/>
              <c:yMode val="edge"/>
              <c:x val="9.0473230319894238E-2"/>
              <c:y val="2.0468400003226351E-2"/>
            </c:manualLayout>
          </c:layout>
          <c:overlay val="0"/>
        </c:title>
        <c:numFmt formatCode="General" sourceLinked="1"/>
        <c:majorTickMark val="none"/>
        <c:minorTickMark val="none"/>
        <c:tickLblPos val="nextTo"/>
        <c:crossAx val="136562560"/>
        <c:crosses val="autoZero"/>
        <c:crossBetween val="between"/>
        <c:majorUnit val="3"/>
      </c:valAx>
      <c:dTable>
        <c:showHorzBorder val="1"/>
        <c:showVertBorder val="1"/>
        <c:showOutline val="1"/>
        <c:showKeys val="1"/>
      </c:dTable>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'STI prev_MSM_Ktm'!$B$5</c:f>
              <c:strCache>
                <c:ptCount val="1"/>
                <c:pt idx="0">
                  <c:v>Rectal gonorrhea</c:v>
                </c:pt>
              </c:strCache>
            </c:strRef>
          </c:tx>
          <c:spPr>
            <a:ln w="38100">
              <a:solidFill>
                <a:srgbClr val="00AEEF"/>
              </a:solidFill>
            </a:ln>
          </c:spPr>
          <c:marker>
            <c:symbol val="circle"/>
            <c:size val="9"/>
            <c:spPr>
              <a:solidFill>
                <a:srgbClr val="00AEEF"/>
              </a:solidFill>
              <a:ln>
                <a:noFill/>
              </a:ln>
            </c:spPr>
          </c:marker>
          <c:cat>
            <c:numRef>
              <c:f>'STI prev_MSM_Ktm'!$C$4:$H$4</c:f>
              <c:numCache>
                <c:formatCode>General</c:formatCode>
                <c:ptCount val="6"/>
                <c:pt idx="0">
                  <c:v>2004</c:v>
                </c:pt>
                <c:pt idx="1">
                  <c:v>2007</c:v>
                </c:pt>
                <c:pt idx="2">
                  <c:v>2009</c:v>
                </c:pt>
                <c:pt idx="3">
                  <c:v>2012</c:v>
                </c:pt>
                <c:pt idx="4">
                  <c:v>2015</c:v>
                </c:pt>
                <c:pt idx="5">
                  <c:v>2017</c:v>
                </c:pt>
              </c:numCache>
            </c:numRef>
          </c:cat>
          <c:val>
            <c:numRef>
              <c:f>'STI prev_MSM_Ktm'!$C$5:$H$5</c:f>
              <c:numCache>
                <c:formatCode>General</c:formatCode>
                <c:ptCount val="6"/>
                <c:pt idx="0">
                  <c:v>5.6</c:v>
                </c:pt>
                <c:pt idx="1">
                  <c:v>8.1</c:v>
                </c:pt>
                <c:pt idx="2">
                  <c:v>12.5</c:v>
                </c:pt>
                <c:pt idx="3">
                  <c:v>2.8</c:v>
                </c:pt>
                <c:pt idx="4">
                  <c:v>5.4</c:v>
                </c:pt>
              </c:numCache>
            </c:numRef>
          </c:val>
          <c:smooth val="0"/>
          <c:extLst>
            <c:ext xmlns:c16="http://schemas.microsoft.com/office/drawing/2014/chart" uri="{C3380CC4-5D6E-409C-BE32-E72D297353CC}">
              <c16:uniqueId val="{00000000-D7FD-4E7C-9469-9F076A3582A9}"/>
            </c:ext>
          </c:extLst>
        </c:ser>
        <c:ser>
          <c:idx val="1"/>
          <c:order val="1"/>
          <c:tx>
            <c:strRef>
              <c:f>'STI prev_MSM_Ktm'!$B$6</c:f>
              <c:strCache>
                <c:ptCount val="1"/>
                <c:pt idx="0">
                  <c:v>Urethral gonorrhea</c:v>
                </c:pt>
              </c:strCache>
            </c:strRef>
          </c:tx>
          <c:spPr>
            <a:ln w="38100">
              <a:solidFill>
                <a:srgbClr val="F78E1E"/>
              </a:solidFill>
            </a:ln>
          </c:spPr>
          <c:marker>
            <c:symbol val="circle"/>
            <c:size val="9"/>
            <c:spPr>
              <a:solidFill>
                <a:srgbClr val="F78E1E"/>
              </a:solidFill>
              <a:ln>
                <a:noFill/>
              </a:ln>
            </c:spPr>
          </c:marker>
          <c:cat>
            <c:numRef>
              <c:f>'STI prev_MSM_Ktm'!$C$4:$H$4</c:f>
              <c:numCache>
                <c:formatCode>General</c:formatCode>
                <c:ptCount val="6"/>
                <c:pt idx="0">
                  <c:v>2004</c:v>
                </c:pt>
                <c:pt idx="1">
                  <c:v>2007</c:v>
                </c:pt>
                <c:pt idx="2">
                  <c:v>2009</c:v>
                </c:pt>
                <c:pt idx="3">
                  <c:v>2012</c:v>
                </c:pt>
                <c:pt idx="4">
                  <c:v>2015</c:v>
                </c:pt>
                <c:pt idx="5">
                  <c:v>2017</c:v>
                </c:pt>
              </c:numCache>
            </c:numRef>
          </c:cat>
          <c:val>
            <c:numRef>
              <c:f>'STI prev_MSM_Ktm'!$C$6:$H$6</c:f>
              <c:numCache>
                <c:formatCode>General</c:formatCode>
                <c:ptCount val="6"/>
                <c:pt idx="0">
                  <c:v>2</c:v>
                </c:pt>
                <c:pt idx="1">
                  <c:v>0.3</c:v>
                </c:pt>
                <c:pt idx="2">
                  <c:v>0.8</c:v>
                </c:pt>
                <c:pt idx="3">
                  <c:v>0.8</c:v>
                </c:pt>
                <c:pt idx="4">
                  <c:v>1.1000000000000001</c:v>
                </c:pt>
              </c:numCache>
            </c:numRef>
          </c:val>
          <c:smooth val="0"/>
          <c:extLst>
            <c:ext xmlns:c16="http://schemas.microsoft.com/office/drawing/2014/chart" uri="{C3380CC4-5D6E-409C-BE32-E72D297353CC}">
              <c16:uniqueId val="{00000001-D7FD-4E7C-9469-9F076A3582A9}"/>
            </c:ext>
          </c:extLst>
        </c:ser>
        <c:ser>
          <c:idx val="2"/>
          <c:order val="2"/>
          <c:tx>
            <c:strRef>
              <c:f>'STI prev_MSM_Ktm'!$B$7</c:f>
              <c:strCache>
                <c:ptCount val="1"/>
                <c:pt idx="0">
                  <c:v>Rectal chlamydia</c:v>
                </c:pt>
              </c:strCache>
            </c:strRef>
          </c:tx>
          <c:spPr>
            <a:ln w="38100">
              <a:solidFill>
                <a:srgbClr val="EC008C"/>
              </a:solidFill>
            </a:ln>
          </c:spPr>
          <c:marker>
            <c:symbol val="circle"/>
            <c:size val="9"/>
            <c:spPr>
              <a:solidFill>
                <a:srgbClr val="EC008C"/>
              </a:solidFill>
              <a:ln>
                <a:noFill/>
              </a:ln>
            </c:spPr>
          </c:marker>
          <c:dPt>
            <c:idx val="2"/>
            <c:bubble3D val="0"/>
            <c:extLst>
              <c:ext xmlns:c16="http://schemas.microsoft.com/office/drawing/2014/chart" uri="{C3380CC4-5D6E-409C-BE32-E72D297353CC}">
                <c16:uniqueId val="{00000002-D7FD-4E7C-9469-9F076A3582A9}"/>
              </c:ext>
            </c:extLst>
          </c:dPt>
          <c:cat>
            <c:numRef>
              <c:f>'STI prev_MSM_Ktm'!$C$4:$H$4</c:f>
              <c:numCache>
                <c:formatCode>General</c:formatCode>
                <c:ptCount val="6"/>
                <c:pt idx="0">
                  <c:v>2004</c:v>
                </c:pt>
                <c:pt idx="1">
                  <c:v>2007</c:v>
                </c:pt>
                <c:pt idx="2">
                  <c:v>2009</c:v>
                </c:pt>
                <c:pt idx="3">
                  <c:v>2012</c:v>
                </c:pt>
                <c:pt idx="4">
                  <c:v>2015</c:v>
                </c:pt>
                <c:pt idx="5">
                  <c:v>2017</c:v>
                </c:pt>
              </c:numCache>
            </c:numRef>
          </c:cat>
          <c:val>
            <c:numRef>
              <c:f>'STI prev_MSM_Ktm'!$C$7:$H$7</c:f>
              <c:numCache>
                <c:formatCode>General</c:formatCode>
                <c:ptCount val="6"/>
                <c:pt idx="0">
                  <c:v>5.9</c:v>
                </c:pt>
                <c:pt idx="1">
                  <c:v>3.6</c:v>
                </c:pt>
                <c:pt idx="2">
                  <c:v>5</c:v>
                </c:pt>
                <c:pt idx="3">
                  <c:v>3</c:v>
                </c:pt>
                <c:pt idx="4">
                  <c:v>3.3</c:v>
                </c:pt>
              </c:numCache>
            </c:numRef>
          </c:val>
          <c:smooth val="0"/>
          <c:extLst>
            <c:ext xmlns:c16="http://schemas.microsoft.com/office/drawing/2014/chart" uri="{C3380CC4-5D6E-409C-BE32-E72D297353CC}">
              <c16:uniqueId val="{00000003-D7FD-4E7C-9469-9F076A3582A9}"/>
            </c:ext>
          </c:extLst>
        </c:ser>
        <c:ser>
          <c:idx val="3"/>
          <c:order val="3"/>
          <c:tx>
            <c:strRef>
              <c:f>'STI prev_MSM_Ktm'!$B$8</c:f>
              <c:strCache>
                <c:ptCount val="1"/>
                <c:pt idx="0">
                  <c:v>Urethral chlamydia</c:v>
                </c:pt>
              </c:strCache>
            </c:strRef>
          </c:tx>
          <c:spPr>
            <a:ln w="38100">
              <a:solidFill>
                <a:srgbClr val="E31837"/>
              </a:solidFill>
            </a:ln>
          </c:spPr>
          <c:marker>
            <c:symbol val="circle"/>
            <c:size val="9"/>
            <c:spPr>
              <a:solidFill>
                <a:srgbClr val="E31837"/>
              </a:solidFill>
              <a:ln>
                <a:noFill/>
              </a:ln>
            </c:spPr>
          </c:marker>
          <c:cat>
            <c:numRef>
              <c:f>'STI prev_MSM_Ktm'!$C$4:$H$4</c:f>
              <c:numCache>
                <c:formatCode>General</c:formatCode>
                <c:ptCount val="6"/>
                <c:pt idx="0">
                  <c:v>2004</c:v>
                </c:pt>
                <c:pt idx="1">
                  <c:v>2007</c:v>
                </c:pt>
                <c:pt idx="2">
                  <c:v>2009</c:v>
                </c:pt>
                <c:pt idx="3">
                  <c:v>2012</c:v>
                </c:pt>
                <c:pt idx="4">
                  <c:v>2015</c:v>
                </c:pt>
                <c:pt idx="5">
                  <c:v>2017</c:v>
                </c:pt>
              </c:numCache>
            </c:numRef>
          </c:cat>
          <c:val>
            <c:numRef>
              <c:f>'STI prev_MSM_Ktm'!$C$8:$H$8</c:f>
              <c:numCache>
                <c:formatCode>General</c:formatCode>
                <c:ptCount val="6"/>
                <c:pt idx="0">
                  <c:v>2</c:v>
                </c:pt>
                <c:pt idx="1">
                  <c:v>0.5</c:v>
                </c:pt>
                <c:pt idx="2">
                  <c:v>2.5</c:v>
                </c:pt>
                <c:pt idx="3">
                  <c:v>2.5</c:v>
                </c:pt>
              </c:numCache>
            </c:numRef>
          </c:val>
          <c:smooth val="0"/>
          <c:extLst>
            <c:ext xmlns:c16="http://schemas.microsoft.com/office/drawing/2014/chart" uri="{C3380CC4-5D6E-409C-BE32-E72D297353CC}">
              <c16:uniqueId val="{00000004-D7FD-4E7C-9469-9F076A3582A9}"/>
            </c:ext>
          </c:extLst>
        </c:ser>
        <c:ser>
          <c:idx val="4"/>
          <c:order val="4"/>
          <c:tx>
            <c:strRef>
              <c:f>'STI prev_MSM_Ktm'!$B$9</c:f>
              <c:strCache>
                <c:ptCount val="1"/>
                <c:pt idx="0">
                  <c:v>Active syphilis</c:v>
                </c:pt>
              </c:strCache>
            </c:strRef>
          </c:tx>
          <c:spPr>
            <a:ln w="38100">
              <a:solidFill>
                <a:srgbClr val="00A99A"/>
              </a:solidFill>
            </a:ln>
          </c:spPr>
          <c:marker>
            <c:symbol val="circle"/>
            <c:size val="9"/>
            <c:spPr>
              <a:solidFill>
                <a:srgbClr val="00A99A"/>
              </a:solidFill>
              <a:ln>
                <a:noFill/>
              </a:ln>
            </c:spPr>
          </c:marker>
          <c:cat>
            <c:numRef>
              <c:f>'STI prev_MSM_Ktm'!$C$4:$H$4</c:f>
              <c:numCache>
                <c:formatCode>General</c:formatCode>
                <c:ptCount val="6"/>
                <c:pt idx="0">
                  <c:v>2004</c:v>
                </c:pt>
                <c:pt idx="1">
                  <c:v>2007</c:v>
                </c:pt>
                <c:pt idx="2">
                  <c:v>2009</c:v>
                </c:pt>
                <c:pt idx="3">
                  <c:v>2012</c:v>
                </c:pt>
                <c:pt idx="4">
                  <c:v>2015</c:v>
                </c:pt>
                <c:pt idx="5">
                  <c:v>2017</c:v>
                </c:pt>
              </c:numCache>
            </c:numRef>
          </c:cat>
          <c:val>
            <c:numRef>
              <c:f>'STI prev_MSM_Ktm'!$C$9:$H$9</c:f>
              <c:numCache>
                <c:formatCode>General</c:formatCode>
                <c:ptCount val="6"/>
                <c:pt idx="0">
                  <c:v>1.7</c:v>
                </c:pt>
                <c:pt idx="1">
                  <c:v>2.4</c:v>
                </c:pt>
                <c:pt idx="2">
                  <c:v>1.5</c:v>
                </c:pt>
                <c:pt idx="3">
                  <c:v>0.8</c:v>
                </c:pt>
                <c:pt idx="4">
                  <c:v>0.5</c:v>
                </c:pt>
                <c:pt idx="5">
                  <c:v>2</c:v>
                </c:pt>
              </c:numCache>
            </c:numRef>
          </c:val>
          <c:smooth val="0"/>
          <c:extLst>
            <c:ext xmlns:c16="http://schemas.microsoft.com/office/drawing/2014/chart" uri="{C3380CC4-5D6E-409C-BE32-E72D297353CC}">
              <c16:uniqueId val="{00000005-D7FD-4E7C-9469-9F076A3582A9}"/>
            </c:ext>
          </c:extLst>
        </c:ser>
        <c:dLbls>
          <c:showLegendKey val="0"/>
          <c:showVal val="0"/>
          <c:showCatName val="0"/>
          <c:showSerName val="0"/>
          <c:showPercent val="0"/>
          <c:showBubbleSize val="0"/>
        </c:dLbls>
        <c:marker val="1"/>
        <c:smooth val="0"/>
        <c:axId val="136062848"/>
        <c:axId val="136103808"/>
      </c:lineChart>
      <c:catAx>
        <c:axId val="136062848"/>
        <c:scaling>
          <c:orientation val="minMax"/>
        </c:scaling>
        <c:delete val="0"/>
        <c:axPos val="b"/>
        <c:numFmt formatCode="General" sourceLinked="1"/>
        <c:majorTickMark val="none"/>
        <c:minorTickMark val="none"/>
        <c:tickLblPos val="nextTo"/>
        <c:crossAx val="136103808"/>
        <c:crosses val="autoZero"/>
        <c:auto val="1"/>
        <c:lblAlgn val="ctr"/>
        <c:lblOffset val="100"/>
        <c:noMultiLvlLbl val="0"/>
      </c:catAx>
      <c:valAx>
        <c:axId val="136103808"/>
        <c:scaling>
          <c:orientation val="minMax"/>
          <c:max val="15"/>
          <c:min val="0"/>
        </c:scaling>
        <c:delete val="0"/>
        <c:axPos val="l"/>
        <c:majorGridlines>
          <c:spPr>
            <a:ln w="6350">
              <a:solidFill>
                <a:schemeClr val="bg1">
                  <a:lumMod val="95000"/>
                </a:schemeClr>
              </a:solidFill>
              <a:prstDash val="sysDot"/>
            </a:ln>
          </c:spPr>
        </c:majorGridlines>
        <c:title>
          <c:tx>
            <c:rich>
              <a:bodyPr rot="0" vert="horz"/>
              <a:lstStyle/>
              <a:p>
                <a:pPr>
                  <a:defRPr/>
                </a:pPr>
                <a:r>
                  <a:rPr lang="en-GB"/>
                  <a:t>%</a:t>
                </a:r>
              </a:p>
            </c:rich>
          </c:tx>
          <c:layout>
            <c:manualLayout>
              <c:xMode val="edge"/>
              <c:yMode val="edge"/>
              <c:x val="0.14279854988845259"/>
              <c:y val="3.2543452014143867E-2"/>
            </c:manualLayout>
          </c:layout>
          <c:overlay val="0"/>
        </c:title>
        <c:numFmt formatCode="General" sourceLinked="1"/>
        <c:majorTickMark val="none"/>
        <c:minorTickMark val="none"/>
        <c:tickLblPos val="nextTo"/>
        <c:crossAx val="136062848"/>
        <c:crosses val="autoZero"/>
        <c:crossBetween val="between"/>
        <c:majorUnit val="3"/>
      </c:valAx>
      <c:dTable>
        <c:showHorzBorder val="1"/>
        <c:showVertBorder val="1"/>
        <c:showOutline val="1"/>
        <c:showKeys val="1"/>
      </c:dTable>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NPL!$D$1</c:f>
              <c:strCache>
                <c:ptCount val="1"/>
                <c:pt idx="0">
                  <c:v> Adults  (15+) living with HIV </c:v>
                </c:pt>
              </c:strCache>
            </c:strRef>
          </c:tx>
          <c:spPr>
            <a:ln w="38100">
              <a:solidFill>
                <a:srgbClr val="63CDF6"/>
              </a:solidFill>
            </a:ln>
          </c:spPr>
          <c:marker>
            <c:symbol val="none"/>
          </c:marker>
          <c:dLbls>
            <c:dLbl>
              <c:idx val="32"/>
              <c:tx>
                <c:rich>
                  <a:bodyPr/>
                  <a:lstStyle/>
                  <a:p>
                    <a:r>
                      <a:rPr lang="en-US" dirty="0"/>
                      <a:t>29 000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72-4D94-A6FC-F2981482F7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NPL!$D$2:$D$34</c:f>
              <c:numCache>
                <c:formatCode>_-* #,##0_-;\-* #,##0_-;_-* "-"??_-;_-@_-</c:formatCode>
                <c:ptCount val="33"/>
                <c:pt idx="0">
                  <c:v>7</c:v>
                </c:pt>
                <c:pt idx="1">
                  <c:v>34</c:v>
                </c:pt>
                <c:pt idx="2">
                  <c:v>147</c:v>
                </c:pt>
                <c:pt idx="3">
                  <c:v>408</c:v>
                </c:pt>
                <c:pt idx="4">
                  <c:v>900</c:v>
                </c:pt>
                <c:pt idx="5">
                  <c:v>1808</c:v>
                </c:pt>
                <c:pt idx="6">
                  <c:v>3531</c:v>
                </c:pt>
                <c:pt idx="7">
                  <c:v>6526</c:v>
                </c:pt>
                <c:pt idx="8">
                  <c:v>10677</c:v>
                </c:pt>
                <c:pt idx="9">
                  <c:v>15137</c:v>
                </c:pt>
                <c:pt idx="10">
                  <c:v>19148</c:v>
                </c:pt>
                <c:pt idx="11">
                  <c:v>22623</c:v>
                </c:pt>
                <c:pt idx="12">
                  <c:v>25722</c:v>
                </c:pt>
                <c:pt idx="13">
                  <c:v>28286</c:v>
                </c:pt>
                <c:pt idx="14">
                  <c:v>30269</c:v>
                </c:pt>
                <c:pt idx="15">
                  <c:v>31629</c:v>
                </c:pt>
                <c:pt idx="16">
                  <c:v>32306</c:v>
                </c:pt>
                <c:pt idx="17">
                  <c:v>32539</c:v>
                </c:pt>
                <c:pt idx="18">
                  <c:v>32591</c:v>
                </c:pt>
                <c:pt idx="19">
                  <c:v>32510</c:v>
                </c:pt>
                <c:pt idx="20">
                  <c:v>32234</c:v>
                </c:pt>
                <c:pt idx="21">
                  <c:v>31765</c:v>
                </c:pt>
                <c:pt idx="22">
                  <c:v>31167</c:v>
                </c:pt>
                <c:pt idx="23">
                  <c:v>30500</c:v>
                </c:pt>
                <c:pt idx="24">
                  <c:v>29931</c:v>
                </c:pt>
                <c:pt idx="25">
                  <c:v>29478</c:v>
                </c:pt>
                <c:pt idx="26">
                  <c:v>29140</c:v>
                </c:pt>
                <c:pt idx="27">
                  <c:v>28812</c:v>
                </c:pt>
                <c:pt idx="28">
                  <c:v>28534</c:v>
                </c:pt>
                <c:pt idx="29">
                  <c:v>28332</c:v>
                </c:pt>
                <c:pt idx="30">
                  <c:v>28596</c:v>
                </c:pt>
                <c:pt idx="31">
                  <c:v>28864</c:v>
                </c:pt>
                <c:pt idx="32">
                  <c:v>28819</c:v>
                </c:pt>
              </c:numCache>
            </c:numRef>
          </c:val>
          <c:smooth val="0"/>
          <c:extLst>
            <c:ext xmlns:c16="http://schemas.microsoft.com/office/drawing/2014/chart" uri="{C3380CC4-5D6E-409C-BE32-E72D297353CC}">
              <c16:uniqueId val="{0000001F-79F2-47D4-A994-4F826962E512}"/>
            </c:ext>
          </c:extLst>
        </c:ser>
        <c:ser>
          <c:idx val="1"/>
          <c:order val="1"/>
          <c:tx>
            <c:strRef>
              <c:f>NPL!$E$1</c:f>
              <c:strCache>
                <c:ptCount val="1"/>
                <c:pt idx="0">
                  <c:v> Adults Lower bound </c:v>
                </c:pt>
              </c:strCache>
            </c:strRef>
          </c:tx>
          <c:spPr>
            <a:ln w="22225">
              <a:solidFill>
                <a:srgbClr val="63CDF6"/>
              </a:solidFill>
              <a:prstDash val="sysDot"/>
            </a:ln>
          </c:spPr>
          <c:marker>
            <c:symbol val="none"/>
          </c:marker>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NPL!$E$2:$E$34</c:f>
              <c:numCache>
                <c:formatCode>_-* #,##0_-;\-* #,##0_-;_-* "-"??_-;_-@_-</c:formatCode>
                <c:ptCount val="33"/>
                <c:pt idx="0">
                  <c:v>6</c:v>
                </c:pt>
                <c:pt idx="1">
                  <c:v>30</c:v>
                </c:pt>
                <c:pt idx="2">
                  <c:v>129</c:v>
                </c:pt>
                <c:pt idx="3">
                  <c:v>351</c:v>
                </c:pt>
                <c:pt idx="4">
                  <c:v>780</c:v>
                </c:pt>
                <c:pt idx="5">
                  <c:v>1584</c:v>
                </c:pt>
                <c:pt idx="6">
                  <c:v>3104</c:v>
                </c:pt>
                <c:pt idx="7">
                  <c:v>5717</c:v>
                </c:pt>
                <c:pt idx="8">
                  <c:v>9315</c:v>
                </c:pt>
                <c:pt idx="9">
                  <c:v>13189</c:v>
                </c:pt>
                <c:pt idx="10">
                  <c:v>16714</c:v>
                </c:pt>
                <c:pt idx="11">
                  <c:v>19808</c:v>
                </c:pt>
                <c:pt idx="12">
                  <c:v>22573</c:v>
                </c:pt>
                <c:pt idx="13">
                  <c:v>24868</c:v>
                </c:pt>
                <c:pt idx="14">
                  <c:v>26589</c:v>
                </c:pt>
                <c:pt idx="15">
                  <c:v>27838</c:v>
                </c:pt>
                <c:pt idx="16">
                  <c:v>28421</c:v>
                </c:pt>
                <c:pt idx="17">
                  <c:v>28780</c:v>
                </c:pt>
                <c:pt idx="18">
                  <c:v>29002</c:v>
                </c:pt>
                <c:pt idx="19">
                  <c:v>29070</c:v>
                </c:pt>
                <c:pt idx="20">
                  <c:v>29004</c:v>
                </c:pt>
                <c:pt idx="21">
                  <c:v>28701</c:v>
                </c:pt>
                <c:pt idx="22">
                  <c:v>28303</c:v>
                </c:pt>
                <c:pt idx="23">
                  <c:v>27728</c:v>
                </c:pt>
                <c:pt idx="24">
                  <c:v>27339</c:v>
                </c:pt>
                <c:pt idx="25">
                  <c:v>26958</c:v>
                </c:pt>
                <c:pt idx="26">
                  <c:v>26689</c:v>
                </c:pt>
                <c:pt idx="27">
                  <c:v>26257</c:v>
                </c:pt>
                <c:pt idx="28">
                  <c:v>25882</c:v>
                </c:pt>
                <c:pt idx="29">
                  <c:v>25675</c:v>
                </c:pt>
                <c:pt idx="30">
                  <c:v>25906</c:v>
                </c:pt>
                <c:pt idx="31">
                  <c:v>26154</c:v>
                </c:pt>
                <c:pt idx="32">
                  <c:v>26059</c:v>
                </c:pt>
              </c:numCache>
            </c:numRef>
          </c:val>
          <c:smooth val="0"/>
          <c:extLst>
            <c:ext xmlns:c16="http://schemas.microsoft.com/office/drawing/2014/chart" uri="{C3380CC4-5D6E-409C-BE32-E72D297353CC}">
              <c16:uniqueId val="{00000020-79F2-47D4-A994-4F826962E512}"/>
            </c:ext>
          </c:extLst>
        </c:ser>
        <c:ser>
          <c:idx val="2"/>
          <c:order val="2"/>
          <c:tx>
            <c:strRef>
              <c:f>NPL!$F$1</c:f>
              <c:strCache>
                <c:ptCount val="1"/>
                <c:pt idx="0">
                  <c:v> Adults Upper bound </c:v>
                </c:pt>
              </c:strCache>
            </c:strRef>
          </c:tx>
          <c:spPr>
            <a:ln w="22225">
              <a:solidFill>
                <a:srgbClr val="63CDF6"/>
              </a:solidFill>
              <a:prstDash val="sysDot"/>
            </a:ln>
          </c:spPr>
          <c:marker>
            <c:symbol val="none"/>
          </c:marker>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NPL!$F$2:$F$34</c:f>
              <c:numCache>
                <c:formatCode>_-* #,##0_-;\-* #,##0_-;_-* "-"??_-;_-@_-</c:formatCode>
                <c:ptCount val="33"/>
                <c:pt idx="0">
                  <c:v>7</c:v>
                </c:pt>
                <c:pt idx="1">
                  <c:v>38</c:v>
                </c:pt>
                <c:pt idx="2">
                  <c:v>165</c:v>
                </c:pt>
                <c:pt idx="3">
                  <c:v>459</c:v>
                </c:pt>
                <c:pt idx="4">
                  <c:v>1011</c:v>
                </c:pt>
                <c:pt idx="5">
                  <c:v>2024</c:v>
                </c:pt>
                <c:pt idx="6">
                  <c:v>3945</c:v>
                </c:pt>
                <c:pt idx="7">
                  <c:v>7403</c:v>
                </c:pt>
                <c:pt idx="8">
                  <c:v>12084</c:v>
                </c:pt>
                <c:pt idx="9">
                  <c:v>17174</c:v>
                </c:pt>
                <c:pt idx="10">
                  <c:v>21714</c:v>
                </c:pt>
                <c:pt idx="11">
                  <c:v>25552</c:v>
                </c:pt>
                <c:pt idx="12">
                  <c:v>28961</c:v>
                </c:pt>
                <c:pt idx="13">
                  <c:v>31819</c:v>
                </c:pt>
                <c:pt idx="14">
                  <c:v>33957</c:v>
                </c:pt>
                <c:pt idx="15">
                  <c:v>35403</c:v>
                </c:pt>
                <c:pt idx="16">
                  <c:v>35904</c:v>
                </c:pt>
                <c:pt idx="17">
                  <c:v>36079</c:v>
                </c:pt>
                <c:pt idx="18">
                  <c:v>36031</c:v>
                </c:pt>
                <c:pt idx="19">
                  <c:v>35757</c:v>
                </c:pt>
                <c:pt idx="20">
                  <c:v>35415</c:v>
                </c:pt>
                <c:pt idx="21">
                  <c:v>34855</c:v>
                </c:pt>
                <c:pt idx="22">
                  <c:v>34158</c:v>
                </c:pt>
                <c:pt idx="23">
                  <c:v>33387</c:v>
                </c:pt>
                <c:pt idx="24">
                  <c:v>32762</c:v>
                </c:pt>
                <c:pt idx="25">
                  <c:v>32142</c:v>
                </c:pt>
                <c:pt idx="26">
                  <c:v>31700</c:v>
                </c:pt>
                <c:pt idx="27">
                  <c:v>31253</c:v>
                </c:pt>
                <c:pt idx="28">
                  <c:v>30981</c:v>
                </c:pt>
                <c:pt idx="29">
                  <c:v>30892</c:v>
                </c:pt>
                <c:pt idx="30">
                  <c:v>31231</c:v>
                </c:pt>
                <c:pt idx="31">
                  <c:v>31539</c:v>
                </c:pt>
                <c:pt idx="32">
                  <c:v>31461</c:v>
                </c:pt>
              </c:numCache>
            </c:numRef>
          </c:val>
          <c:smooth val="0"/>
          <c:extLst>
            <c:ext xmlns:c16="http://schemas.microsoft.com/office/drawing/2014/chart" uri="{C3380CC4-5D6E-409C-BE32-E72D297353CC}">
              <c16:uniqueId val="{00000021-79F2-47D4-A994-4F826962E512}"/>
            </c:ext>
          </c:extLst>
        </c:ser>
        <c:ser>
          <c:idx val="3"/>
          <c:order val="3"/>
          <c:tx>
            <c:strRef>
              <c:f>NPL!$G$1</c:f>
              <c:strCache>
                <c:ptCount val="1"/>
                <c:pt idx="0">
                  <c:v> Women  (15+) living with HIV </c:v>
                </c:pt>
              </c:strCache>
            </c:strRef>
          </c:tx>
          <c:spPr>
            <a:ln w="38100">
              <a:solidFill>
                <a:srgbClr val="F26B73"/>
              </a:solidFill>
            </a:ln>
          </c:spPr>
          <c:marker>
            <c:symbol val="none"/>
          </c:marker>
          <c:dLbls>
            <c:dLbl>
              <c:idx val="32"/>
              <c:tx>
                <c:rich>
                  <a:bodyPr/>
                  <a:lstStyle/>
                  <a:p>
                    <a:r>
                      <a:rPr lang="en-US" dirty="0"/>
                      <a:t>13 000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572-4D94-A6FC-F2981482F7E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NPL!$G$2:$G$34</c:f>
              <c:numCache>
                <c:formatCode>_-* #,##0_-;\-* #,##0_-;_-* "-"??_-;_-@_-</c:formatCode>
                <c:ptCount val="33"/>
                <c:pt idx="0">
                  <c:v>0</c:v>
                </c:pt>
                <c:pt idx="1">
                  <c:v>2</c:v>
                </c:pt>
                <c:pt idx="2">
                  <c:v>10</c:v>
                </c:pt>
                <c:pt idx="3">
                  <c:v>32</c:v>
                </c:pt>
                <c:pt idx="4">
                  <c:v>81</c:v>
                </c:pt>
                <c:pt idx="5">
                  <c:v>178</c:v>
                </c:pt>
                <c:pt idx="6">
                  <c:v>360</c:v>
                </c:pt>
                <c:pt idx="7">
                  <c:v>681</c:v>
                </c:pt>
                <c:pt idx="8">
                  <c:v>1203</c:v>
                </c:pt>
                <c:pt idx="9">
                  <c:v>1952</c:v>
                </c:pt>
                <c:pt idx="10">
                  <c:v>2873</c:v>
                </c:pt>
                <c:pt idx="11">
                  <c:v>3894</c:v>
                </c:pt>
                <c:pt idx="12">
                  <c:v>4969</c:v>
                </c:pt>
                <c:pt idx="13">
                  <c:v>6016</c:v>
                </c:pt>
                <c:pt idx="14">
                  <c:v>6974</c:v>
                </c:pt>
                <c:pt idx="15">
                  <c:v>7841</c:v>
                </c:pt>
                <c:pt idx="16">
                  <c:v>8608</c:v>
                </c:pt>
                <c:pt idx="17">
                  <c:v>9302</c:v>
                </c:pt>
                <c:pt idx="18">
                  <c:v>9960</c:v>
                </c:pt>
                <c:pt idx="19">
                  <c:v>10567</c:v>
                </c:pt>
                <c:pt idx="20">
                  <c:v>11078</c:v>
                </c:pt>
                <c:pt idx="21">
                  <c:v>11474</c:v>
                </c:pt>
                <c:pt idx="22">
                  <c:v>11758</c:v>
                </c:pt>
                <c:pt idx="23">
                  <c:v>11950</c:v>
                </c:pt>
                <c:pt idx="24">
                  <c:v>12110</c:v>
                </c:pt>
                <c:pt idx="25">
                  <c:v>12244</c:v>
                </c:pt>
                <c:pt idx="26">
                  <c:v>12367</c:v>
                </c:pt>
                <c:pt idx="27">
                  <c:v>12457</c:v>
                </c:pt>
                <c:pt idx="28">
                  <c:v>12525</c:v>
                </c:pt>
                <c:pt idx="29">
                  <c:v>12571</c:v>
                </c:pt>
                <c:pt idx="30">
                  <c:v>12723</c:v>
                </c:pt>
                <c:pt idx="31">
                  <c:v>12858</c:v>
                </c:pt>
                <c:pt idx="32">
                  <c:v>12894</c:v>
                </c:pt>
              </c:numCache>
            </c:numRef>
          </c:val>
          <c:smooth val="0"/>
          <c:extLst>
            <c:ext xmlns:c16="http://schemas.microsoft.com/office/drawing/2014/chart" uri="{C3380CC4-5D6E-409C-BE32-E72D297353CC}">
              <c16:uniqueId val="{00000023-79F2-47D4-A994-4F826962E512}"/>
            </c:ext>
          </c:extLst>
        </c:ser>
        <c:ser>
          <c:idx val="4"/>
          <c:order val="4"/>
          <c:tx>
            <c:strRef>
              <c:f>NPL!$H$1</c:f>
              <c:strCache>
                <c:ptCount val="1"/>
                <c:pt idx="0">
                  <c:v> Women Lower bound </c:v>
                </c:pt>
              </c:strCache>
            </c:strRef>
          </c:tx>
          <c:spPr>
            <a:ln w="22225">
              <a:solidFill>
                <a:srgbClr val="F26B73"/>
              </a:solidFill>
              <a:prstDash val="sysDot"/>
            </a:ln>
          </c:spPr>
          <c:marker>
            <c:symbol val="none"/>
          </c:marker>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NPL!$H$2:$H$34</c:f>
              <c:numCache>
                <c:formatCode>_-* #,##0_-;\-* #,##0_-;_-* "-"??_-;_-@_-</c:formatCode>
                <c:ptCount val="33"/>
                <c:pt idx="0">
                  <c:v>0.35315000000000002</c:v>
                </c:pt>
                <c:pt idx="1">
                  <c:v>2</c:v>
                </c:pt>
                <c:pt idx="2">
                  <c:v>9</c:v>
                </c:pt>
                <c:pt idx="3">
                  <c:v>27</c:v>
                </c:pt>
                <c:pt idx="4">
                  <c:v>69</c:v>
                </c:pt>
                <c:pt idx="5">
                  <c:v>153</c:v>
                </c:pt>
                <c:pt idx="6">
                  <c:v>308</c:v>
                </c:pt>
                <c:pt idx="7">
                  <c:v>589</c:v>
                </c:pt>
                <c:pt idx="8">
                  <c:v>1026</c:v>
                </c:pt>
                <c:pt idx="9">
                  <c:v>1682</c:v>
                </c:pt>
                <c:pt idx="10">
                  <c:v>2488</c:v>
                </c:pt>
                <c:pt idx="11">
                  <c:v>3403</c:v>
                </c:pt>
                <c:pt idx="12">
                  <c:v>4381</c:v>
                </c:pt>
                <c:pt idx="13">
                  <c:v>5354</c:v>
                </c:pt>
                <c:pt idx="14">
                  <c:v>6237</c:v>
                </c:pt>
                <c:pt idx="15">
                  <c:v>7018</c:v>
                </c:pt>
                <c:pt idx="16">
                  <c:v>7671</c:v>
                </c:pt>
                <c:pt idx="17">
                  <c:v>8330</c:v>
                </c:pt>
                <c:pt idx="18">
                  <c:v>8963</c:v>
                </c:pt>
                <c:pt idx="19">
                  <c:v>9576</c:v>
                </c:pt>
                <c:pt idx="20">
                  <c:v>10033</c:v>
                </c:pt>
                <c:pt idx="21">
                  <c:v>10385</c:v>
                </c:pt>
                <c:pt idx="22">
                  <c:v>10702</c:v>
                </c:pt>
                <c:pt idx="23">
                  <c:v>10925</c:v>
                </c:pt>
                <c:pt idx="24">
                  <c:v>11084</c:v>
                </c:pt>
                <c:pt idx="25">
                  <c:v>11227</c:v>
                </c:pt>
                <c:pt idx="26">
                  <c:v>11302</c:v>
                </c:pt>
                <c:pt idx="27">
                  <c:v>11405</c:v>
                </c:pt>
                <c:pt idx="28">
                  <c:v>11421</c:v>
                </c:pt>
                <c:pt idx="29">
                  <c:v>11464</c:v>
                </c:pt>
                <c:pt idx="30">
                  <c:v>11575</c:v>
                </c:pt>
                <c:pt idx="31">
                  <c:v>11689</c:v>
                </c:pt>
                <c:pt idx="32">
                  <c:v>11717</c:v>
                </c:pt>
              </c:numCache>
            </c:numRef>
          </c:val>
          <c:smooth val="0"/>
          <c:extLst>
            <c:ext xmlns:c16="http://schemas.microsoft.com/office/drawing/2014/chart" uri="{C3380CC4-5D6E-409C-BE32-E72D297353CC}">
              <c16:uniqueId val="{00000024-79F2-47D4-A994-4F826962E512}"/>
            </c:ext>
          </c:extLst>
        </c:ser>
        <c:ser>
          <c:idx val="5"/>
          <c:order val="5"/>
          <c:tx>
            <c:strRef>
              <c:f>NPL!$I$1</c:f>
              <c:strCache>
                <c:ptCount val="1"/>
                <c:pt idx="0">
                  <c:v> Women Upper bound </c:v>
                </c:pt>
              </c:strCache>
            </c:strRef>
          </c:tx>
          <c:spPr>
            <a:ln w="22225">
              <a:solidFill>
                <a:srgbClr val="F26B73"/>
              </a:solidFill>
              <a:prstDash val="sysDot"/>
            </a:ln>
          </c:spPr>
          <c:marker>
            <c:symbol val="none"/>
          </c:marker>
          <c:cat>
            <c:numRef>
              <c:f>NPL!$C$2:$C$34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NPL!$I$2:$I$34</c:f>
              <c:numCache>
                <c:formatCode>_-* #,##0_-;\-* #,##0_-;_-* "-"??_-;_-@_-</c:formatCode>
                <c:ptCount val="33"/>
                <c:pt idx="0">
                  <c:v>0.46942</c:v>
                </c:pt>
                <c:pt idx="1">
                  <c:v>3</c:v>
                </c:pt>
                <c:pt idx="2">
                  <c:v>11</c:v>
                </c:pt>
                <c:pt idx="3">
                  <c:v>37</c:v>
                </c:pt>
                <c:pt idx="4">
                  <c:v>92</c:v>
                </c:pt>
                <c:pt idx="5">
                  <c:v>202</c:v>
                </c:pt>
                <c:pt idx="6">
                  <c:v>405</c:v>
                </c:pt>
                <c:pt idx="7">
                  <c:v>768</c:v>
                </c:pt>
                <c:pt idx="8">
                  <c:v>1375</c:v>
                </c:pt>
                <c:pt idx="9">
                  <c:v>2233</c:v>
                </c:pt>
                <c:pt idx="10">
                  <c:v>3259</c:v>
                </c:pt>
                <c:pt idx="11">
                  <c:v>4421</c:v>
                </c:pt>
                <c:pt idx="12">
                  <c:v>5666</c:v>
                </c:pt>
                <c:pt idx="13">
                  <c:v>6807</c:v>
                </c:pt>
                <c:pt idx="14">
                  <c:v>7837</c:v>
                </c:pt>
                <c:pt idx="15">
                  <c:v>8796</c:v>
                </c:pt>
                <c:pt idx="16">
                  <c:v>9615</c:v>
                </c:pt>
                <c:pt idx="17">
                  <c:v>10333</c:v>
                </c:pt>
                <c:pt idx="18">
                  <c:v>11026</c:v>
                </c:pt>
                <c:pt idx="19">
                  <c:v>11654</c:v>
                </c:pt>
                <c:pt idx="20">
                  <c:v>12156</c:v>
                </c:pt>
                <c:pt idx="21">
                  <c:v>12563</c:v>
                </c:pt>
                <c:pt idx="22">
                  <c:v>12811</c:v>
                </c:pt>
                <c:pt idx="23">
                  <c:v>13016</c:v>
                </c:pt>
                <c:pt idx="24">
                  <c:v>13174</c:v>
                </c:pt>
                <c:pt idx="25">
                  <c:v>13299</c:v>
                </c:pt>
                <c:pt idx="26">
                  <c:v>13397</c:v>
                </c:pt>
                <c:pt idx="27">
                  <c:v>13472</c:v>
                </c:pt>
                <c:pt idx="28">
                  <c:v>13565</c:v>
                </c:pt>
                <c:pt idx="29">
                  <c:v>13619</c:v>
                </c:pt>
                <c:pt idx="30">
                  <c:v>13834</c:v>
                </c:pt>
                <c:pt idx="31">
                  <c:v>13957</c:v>
                </c:pt>
                <c:pt idx="32">
                  <c:v>13967</c:v>
                </c:pt>
              </c:numCache>
            </c:numRef>
          </c:val>
          <c:smooth val="0"/>
          <c:extLst>
            <c:ext xmlns:c16="http://schemas.microsoft.com/office/drawing/2014/chart" uri="{C3380CC4-5D6E-409C-BE32-E72D297353CC}">
              <c16:uniqueId val="{00000025-79F2-47D4-A994-4F826962E512}"/>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'Active syphilis_MSM_KTm'!$B$5</c:f>
              <c:strCache>
                <c:ptCount val="1"/>
                <c:pt idx="0">
                  <c:v>MSM</c:v>
                </c:pt>
              </c:strCache>
            </c:strRef>
          </c:tx>
          <c:spPr>
            <a:ln w="38100">
              <a:solidFill>
                <a:srgbClr val="00AEEF"/>
              </a:solidFill>
            </a:ln>
          </c:spPr>
          <c:marker>
            <c:symbol val="circle"/>
            <c:size val="9"/>
            <c:spPr>
              <a:solidFill>
                <a:srgbClr val="00AEEF"/>
              </a:solidFill>
              <a:ln>
                <a:noFill/>
              </a:ln>
            </c:spPr>
          </c:marker>
          <c:cat>
            <c:numRef>
              <c:f>'Active syphilis_MSM_KTm'!$C$4:$H$4</c:f>
              <c:numCache>
                <c:formatCode>General</c:formatCode>
                <c:ptCount val="6"/>
                <c:pt idx="0">
                  <c:v>2004</c:v>
                </c:pt>
                <c:pt idx="1">
                  <c:v>2007</c:v>
                </c:pt>
                <c:pt idx="2">
                  <c:v>2009</c:v>
                </c:pt>
                <c:pt idx="3">
                  <c:v>2012</c:v>
                </c:pt>
                <c:pt idx="4">
                  <c:v>2015</c:v>
                </c:pt>
                <c:pt idx="5">
                  <c:v>2017</c:v>
                </c:pt>
              </c:numCache>
            </c:numRef>
          </c:cat>
          <c:val>
            <c:numRef>
              <c:f>'Active syphilis_MSM_KTm'!$C$5:$H$5</c:f>
              <c:numCache>
                <c:formatCode>General</c:formatCode>
                <c:ptCount val="6"/>
                <c:pt idx="0">
                  <c:v>1.7</c:v>
                </c:pt>
                <c:pt idx="1">
                  <c:v>2.4</c:v>
                </c:pt>
                <c:pt idx="2">
                  <c:v>1.5</c:v>
                </c:pt>
                <c:pt idx="3">
                  <c:v>0.8</c:v>
                </c:pt>
                <c:pt idx="4">
                  <c:v>0.5</c:v>
                </c:pt>
                <c:pt idx="5">
                  <c:v>1.5</c:v>
                </c:pt>
              </c:numCache>
            </c:numRef>
          </c:val>
          <c:smooth val="1"/>
          <c:extLst>
            <c:ext xmlns:c16="http://schemas.microsoft.com/office/drawing/2014/chart" uri="{C3380CC4-5D6E-409C-BE32-E72D297353CC}">
              <c16:uniqueId val="{00000000-7107-4B63-A628-86CD04DBFFF1}"/>
            </c:ext>
          </c:extLst>
        </c:ser>
        <c:ser>
          <c:idx val="1"/>
          <c:order val="1"/>
          <c:tx>
            <c:strRef>
              <c:f>'Active syphilis_MSM_KTm'!$B$6</c:f>
              <c:strCache>
                <c:ptCount val="1"/>
                <c:pt idx="0">
                  <c:v>MSW</c:v>
                </c:pt>
              </c:strCache>
            </c:strRef>
          </c:tx>
          <c:spPr>
            <a:ln w="38100">
              <a:solidFill>
                <a:srgbClr val="F78E1E"/>
              </a:solidFill>
            </a:ln>
          </c:spPr>
          <c:marker>
            <c:symbol val="circle"/>
            <c:size val="9"/>
            <c:spPr>
              <a:solidFill>
                <a:srgbClr val="F78E1E"/>
              </a:solidFill>
              <a:ln>
                <a:noFill/>
              </a:ln>
            </c:spPr>
          </c:marker>
          <c:cat>
            <c:numRef>
              <c:f>'Active syphilis_MSM_KTm'!$C$4:$H$4</c:f>
              <c:numCache>
                <c:formatCode>General</c:formatCode>
                <c:ptCount val="6"/>
                <c:pt idx="0">
                  <c:v>2004</c:v>
                </c:pt>
                <c:pt idx="1">
                  <c:v>2007</c:v>
                </c:pt>
                <c:pt idx="2">
                  <c:v>2009</c:v>
                </c:pt>
                <c:pt idx="3">
                  <c:v>2012</c:v>
                </c:pt>
                <c:pt idx="4">
                  <c:v>2015</c:v>
                </c:pt>
                <c:pt idx="5">
                  <c:v>2017</c:v>
                </c:pt>
              </c:numCache>
            </c:numRef>
          </c:cat>
          <c:val>
            <c:numRef>
              <c:f>'Active syphilis_MSM_KTm'!$C$6:$H$6</c:f>
              <c:numCache>
                <c:formatCode>General</c:formatCode>
                <c:ptCount val="6"/>
                <c:pt idx="0">
                  <c:v>2.4</c:v>
                </c:pt>
                <c:pt idx="1">
                  <c:v>1.5</c:v>
                </c:pt>
                <c:pt idx="2">
                  <c:v>3</c:v>
                </c:pt>
                <c:pt idx="3">
                  <c:v>3</c:v>
                </c:pt>
                <c:pt idx="4">
                  <c:v>1.1000000000000001</c:v>
                </c:pt>
                <c:pt idx="5">
                  <c:v>1.6</c:v>
                </c:pt>
              </c:numCache>
            </c:numRef>
          </c:val>
          <c:smooth val="1"/>
          <c:extLst>
            <c:ext xmlns:c16="http://schemas.microsoft.com/office/drawing/2014/chart" uri="{C3380CC4-5D6E-409C-BE32-E72D297353CC}">
              <c16:uniqueId val="{00000001-7107-4B63-A628-86CD04DBFFF1}"/>
            </c:ext>
          </c:extLst>
        </c:ser>
        <c:ser>
          <c:idx val="2"/>
          <c:order val="2"/>
          <c:tx>
            <c:strRef>
              <c:f>'Active syphilis_MSM_KTm'!$B$7</c:f>
              <c:strCache>
                <c:ptCount val="1"/>
                <c:pt idx="0">
                  <c:v>Non-MSW</c:v>
                </c:pt>
              </c:strCache>
            </c:strRef>
          </c:tx>
          <c:spPr>
            <a:ln w="38100">
              <a:solidFill>
                <a:srgbClr val="EC008C"/>
              </a:solidFill>
            </a:ln>
          </c:spPr>
          <c:marker>
            <c:symbol val="circle"/>
            <c:size val="9"/>
            <c:spPr>
              <a:solidFill>
                <a:srgbClr val="EC008C"/>
              </a:solidFill>
              <a:ln>
                <a:noFill/>
              </a:ln>
            </c:spPr>
          </c:marker>
          <c:dPt>
            <c:idx val="2"/>
            <c:bubble3D val="0"/>
            <c:extLst>
              <c:ext xmlns:c16="http://schemas.microsoft.com/office/drawing/2014/chart" uri="{C3380CC4-5D6E-409C-BE32-E72D297353CC}">
                <c16:uniqueId val="{00000002-7107-4B63-A628-86CD04DBFFF1}"/>
              </c:ext>
            </c:extLst>
          </c:dPt>
          <c:cat>
            <c:numRef>
              <c:f>'Active syphilis_MSM_KTm'!$C$4:$H$4</c:f>
              <c:numCache>
                <c:formatCode>General</c:formatCode>
                <c:ptCount val="6"/>
                <c:pt idx="0">
                  <c:v>2004</c:v>
                </c:pt>
                <c:pt idx="1">
                  <c:v>2007</c:v>
                </c:pt>
                <c:pt idx="2">
                  <c:v>2009</c:v>
                </c:pt>
                <c:pt idx="3">
                  <c:v>2012</c:v>
                </c:pt>
                <c:pt idx="4">
                  <c:v>2015</c:v>
                </c:pt>
                <c:pt idx="5">
                  <c:v>2017</c:v>
                </c:pt>
              </c:numCache>
            </c:numRef>
          </c:cat>
          <c:val>
            <c:numRef>
              <c:f>'Active syphilis_MSM_KTm'!$C$7:$H$7</c:f>
              <c:numCache>
                <c:formatCode>General</c:formatCode>
                <c:ptCount val="6"/>
                <c:pt idx="0">
                  <c:v>1.5</c:v>
                </c:pt>
                <c:pt idx="1">
                  <c:v>2.2999999999999998</c:v>
                </c:pt>
                <c:pt idx="2">
                  <c:v>0.8</c:v>
                </c:pt>
                <c:pt idx="3">
                  <c:v>0</c:v>
                </c:pt>
                <c:pt idx="4">
                  <c:v>0</c:v>
                </c:pt>
                <c:pt idx="5">
                  <c:v>1.4</c:v>
                </c:pt>
              </c:numCache>
            </c:numRef>
          </c:val>
          <c:smooth val="0"/>
          <c:extLst>
            <c:ext xmlns:c16="http://schemas.microsoft.com/office/drawing/2014/chart" uri="{C3380CC4-5D6E-409C-BE32-E72D297353CC}">
              <c16:uniqueId val="{00000003-7107-4B63-A628-86CD04DBFFF1}"/>
            </c:ext>
          </c:extLst>
        </c:ser>
        <c:dLbls>
          <c:showLegendKey val="0"/>
          <c:showVal val="0"/>
          <c:showCatName val="0"/>
          <c:showSerName val="0"/>
          <c:showPercent val="0"/>
          <c:showBubbleSize val="0"/>
        </c:dLbls>
        <c:marker val="1"/>
        <c:smooth val="0"/>
        <c:axId val="137863552"/>
        <c:axId val="137865472"/>
      </c:lineChart>
      <c:catAx>
        <c:axId val="137863552"/>
        <c:scaling>
          <c:orientation val="minMax"/>
        </c:scaling>
        <c:delete val="0"/>
        <c:axPos val="b"/>
        <c:numFmt formatCode="General" sourceLinked="1"/>
        <c:majorTickMark val="none"/>
        <c:minorTickMark val="none"/>
        <c:tickLblPos val="nextTo"/>
        <c:crossAx val="137865472"/>
        <c:crosses val="autoZero"/>
        <c:auto val="1"/>
        <c:lblAlgn val="ctr"/>
        <c:lblOffset val="100"/>
        <c:noMultiLvlLbl val="0"/>
      </c:catAx>
      <c:valAx>
        <c:axId val="137865472"/>
        <c:scaling>
          <c:orientation val="minMax"/>
          <c:max val="4"/>
          <c:min val="0"/>
        </c:scaling>
        <c:delete val="0"/>
        <c:axPos val="l"/>
        <c:majorGridlines>
          <c:spPr>
            <a:ln w="6350">
              <a:solidFill>
                <a:schemeClr val="bg1">
                  <a:lumMod val="95000"/>
                </a:schemeClr>
              </a:solidFill>
              <a:prstDash val="sysDot"/>
            </a:ln>
          </c:spPr>
        </c:majorGridlines>
        <c:title>
          <c:tx>
            <c:rich>
              <a:bodyPr rot="0" vert="horz"/>
              <a:lstStyle/>
              <a:p>
                <a:pPr>
                  <a:defRPr/>
                </a:pPr>
                <a:r>
                  <a:rPr lang="en-GB"/>
                  <a:t>%</a:t>
                </a:r>
              </a:p>
            </c:rich>
          </c:tx>
          <c:layout>
            <c:manualLayout>
              <c:xMode val="edge"/>
              <c:yMode val="edge"/>
              <c:x val="7.5294117647058817E-2"/>
              <c:y val="2.7013998250218722E-2"/>
            </c:manualLayout>
          </c:layout>
          <c:overlay val="0"/>
        </c:title>
        <c:numFmt formatCode="General" sourceLinked="1"/>
        <c:majorTickMark val="none"/>
        <c:minorTickMark val="none"/>
        <c:tickLblPos val="nextTo"/>
        <c:crossAx val="137863552"/>
        <c:crosses val="autoZero"/>
        <c:crossBetween val="between"/>
        <c:majorUnit val="1"/>
      </c:valAx>
      <c:dTable>
        <c:showHorzBorder val="1"/>
        <c:showVertBorder val="1"/>
        <c:showOutline val="1"/>
        <c:showKeys val="1"/>
      </c:dTable>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709257683293259E-2"/>
          <c:y val="9.5594562566016783E-2"/>
          <c:w val="0.88224418399693738"/>
          <c:h val="0.66498659702283314"/>
        </c:manualLayout>
      </c:layout>
      <c:barChart>
        <c:barDir val="col"/>
        <c:grouping val="clustered"/>
        <c:varyColors val="0"/>
        <c:ser>
          <c:idx val="0"/>
          <c:order val="0"/>
          <c:tx>
            <c:strRef>
              <c:f>Prevalences!$B$170</c:f>
              <c:strCache>
                <c:ptCount val="1"/>
                <c:pt idx="0">
                  <c:v>Male PWID</c:v>
                </c:pt>
              </c:strCache>
            </c:strRef>
          </c:tx>
          <c:spPr>
            <a:solidFill>
              <a:srgbClr val="759EFB"/>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Prevalences!$C$169:$F$169</c:f>
              <c:strCache>
                <c:ptCount val="4"/>
                <c:pt idx="0">
                  <c:v>HIV</c:v>
                </c:pt>
                <c:pt idx="1">
                  <c:v>Syphilis</c:v>
                </c:pt>
                <c:pt idx="2">
                  <c:v>HBV</c:v>
                </c:pt>
                <c:pt idx="3">
                  <c:v>HCV</c:v>
                </c:pt>
              </c:strCache>
            </c:strRef>
          </c:cat>
          <c:val>
            <c:numRef>
              <c:f>Prevalences!$C$170:$F$170</c:f>
              <c:numCache>
                <c:formatCode>General</c:formatCode>
                <c:ptCount val="4"/>
                <c:pt idx="0">
                  <c:v>2.8</c:v>
                </c:pt>
                <c:pt idx="1">
                  <c:v>1.2</c:v>
                </c:pt>
                <c:pt idx="2">
                  <c:v>0.8</c:v>
                </c:pt>
                <c:pt idx="3">
                  <c:v>13.3</c:v>
                </c:pt>
              </c:numCache>
            </c:numRef>
          </c:val>
          <c:extLst>
            <c:ext xmlns:c16="http://schemas.microsoft.com/office/drawing/2014/chart" uri="{C3380CC4-5D6E-409C-BE32-E72D297353CC}">
              <c16:uniqueId val="{00000000-AA3F-4FEC-B27D-58F70C459398}"/>
            </c:ext>
          </c:extLst>
        </c:ser>
        <c:ser>
          <c:idx val="1"/>
          <c:order val="1"/>
          <c:tx>
            <c:strRef>
              <c:f>Prevalences!$B$171</c:f>
              <c:strCache>
                <c:ptCount val="1"/>
                <c:pt idx="0">
                  <c:v>Female PWID</c:v>
                </c:pt>
              </c:strCache>
            </c:strRef>
          </c:tx>
          <c:spPr>
            <a:solidFill>
              <a:srgbClr val="FF99F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Prevalences!$C$169:$F$169</c:f>
              <c:strCache>
                <c:ptCount val="4"/>
                <c:pt idx="0">
                  <c:v>HIV</c:v>
                </c:pt>
                <c:pt idx="1">
                  <c:v>Syphilis</c:v>
                </c:pt>
                <c:pt idx="2">
                  <c:v>HBV</c:v>
                </c:pt>
                <c:pt idx="3">
                  <c:v>HCV</c:v>
                </c:pt>
              </c:strCache>
            </c:strRef>
          </c:cat>
          <c:val>
            <c:numRef>
              <c:f>Prevalences!$C$171:$F$171</c:f>
              <c:numCache>
                <c:formatCode>General</c:formatCode>
                <c:ptCount val="4"/>
                <c:pt idx="0">
                  <c:v>2</c:v>
                </c:pt>
                <c:pt idx="1">
                  <c:v>10</c:v>
                </c:pt>
                <c:pt idx="2">
                  <c:v>0</c:v>
                </c:pt>
                <c:pt idx="3">
                  <c:v>8</c:v>
                </c:pt>
              </c:numCache>
            </c:numRef>
          </c:val>
          <c:extLst>
            <c:ext xmlns:c16="http://schemas.microsoft.com/office/drawing/2014/chart" uri="{C3380CC4-5D6E-409C-BE32-E72D297353CC}">
              <c16:uniqueId val="{00000001-AA3F-4FEC-B27D-58F70C459398}"/>
            </c:ext>
          </c:extLst>
        </c:ser>
        <c:dLbls>
          <c:showLegendKey val="0"/>
          <c:showVal val="0"/>
          <c:showCatName val="0"/>
          <c:showSerName val="0"/>
          <c:showPercent val="0"/>
          <c:showBubbleSize val="0"/>
        </c:dLbls>
        <c:gapWidth val="150"/>
        <c:overlap val="-10"/>
        <c:axId val="173511808"/>
        <c:axId val="173513344"/>
      </c:barChart>
      <c:catAx>
        <c:axId val="1735118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173513344"/>
        <c:crosses val="autoZero"/>
        <c:auto val="1"/>
        <c:lblAlgn val="ctr"/>
        <c:lblOffset val="100"/>
        <c:noMultiLvlLbl val="0"/>
      </c:catAx>
      <c:valAx>
        <c:axId val="173513344"/>
        <c:scaling>
          <c:orientation val="minMax"/>
          <c:max val="15"/>
          <c:min val="0"/>
        </c:scaling>
        <c:delete val="0"/>
        <c:axPos val="l"/>
        <c:majorGridlines>
          <c:spPr>
            <a:ln>
              <a:solidFill>
                <a:srgbClr val="4BACC6">
                  <a:lumMod val="20000"/>
                  <a:lumOff val="80000"/>
                </a:srgbClr>
              </a:solidFill>
              <a:prstDash val="sysDot"/>
            </a:ln>
          </c:spPr>
        </c:majorGridlines>
        <c:title>
          <c:tx>
            <c:rich>
              <a:bodyPr rot="0" vert="horz"/>
              <a:lstStyle/>
              <a:p>
                <a:pPr>
                  <a:defRPr/>
                </a:pPr>
                <a:r>
                  <a:rPr lang="en-US"/>
                  <a:t>%</a:t>
                </a:r>
              </a:p>
            </c:rich>
          </c:tx>
          <c:layout>
            <c:manualLayout>
              <c:xMode val="edge"/>
              <c:yMode val="edge"/>
              <c:x val="5.5028695950489884E-2"/>
              <c:y val="4.5775419376925711E-2"/>
            </c:manualLayout>
          </c:layout>
          <c:overlay val="0"/>
        </c:title>
        <c:numFmt formatCode="General" sourceLinked="1"/>
        <c:majorTickMark val="out"/>
        <c:minorTickMark val="none"/>
        <c:tickLblPos val="nextTo"/>
        <c:spPr>
          <a:ln>
            <a:noFill/>
          </a:ln>
        </c:spPr>
        <c:crossAx val="173511808"/>
        <c:crosses val="autoZero"/>
        <c:crossBetween val="between"/>
        <c:majorUnit val="5"/>
      </c:valAx>
    </c:plotArea>
    <c:legend>
      <c:legendPos val="b"/>
      <c:layout>
        <c:manualLayout>
          <c:xMode val="edge"/>
          <c:yMode val="edge"/>
          <c:x val="0.14877261957987739"/>
          <c:y val="0.87043221499486478"/>
          <c:w val="0.73194644495938355"/>
          <c:h val="0.10782865457035262"/>
        </c:manualLayout>
      </c:layout>
      <c:overlay val="0"/>
    </c:legend>
    <c:plotVisOnly val="1"/>
    <c:dispBlanksAs val="gap"/>
    <c:showDLblsOverMax val="0"/>
  </c:chart>
  <c:txPr>
    <a:bodyPr/>
    <a:lstStyle/>
    <a:p>
      <a:pPr>
        <a:defRPr lang="en-US" sz="1400" b="0" i="0" u="none" strike="noStrike" kern="1200" baseline="0">
          <a:solidFill>
            <a:schemeClr val="tx1"/>
          </a:solidFill>
          <a:latin typeface="Arial Nova" panose="020B0504020202020204" pitchFamily="34" charset="0"/>
          <a:ea typeface="+mn-ea"/>
          <a:cs typeface="+mn-cs"/>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Hepatitis_PWID!$A$8</c:f>
          <c:strCache>
            <c:ptCount val="1"/>
            <c:pt idx="0">
              <c:v>Eastern Terai</c:v>
            </c:pt>
          </c:strCache>
        </c:strRef>
      </c:tx>
      <c:overlay val="0"/>
      <c:txPr>
        <a:bodyPr/>
        <a:lstStyle/>
        <a:p>
          <a:pPr>
            <a:defRPr/>
          </a:pPr>
          <a:endParaRPr lang="en-US"/>
        </a:p>
      </c:txPr>
    </c:title>
    <c:autoTitleDeleted val="0"/>
    <c:plotArea>
      <c:layout/>
      <c:barChart>
        <c:barDir val="col"/>
        <c:grouping val="clustered"/>
        <c:varyColors val="0"/>
        <c:ser>
          <c:idx val="0"/>
          <c:order val="0"/>
          <c:tx>
            <c:strRef>
              <c:f>Hepatitis_PWID!$A$10</c:f>
              <c:strCache>
                <c:ptCount val="1"/>
                <c:pt idx="0">
                  <c:v>Hepatitis C</c:v>
                </c:pt>
              </c:strCache>
            </c:strRef>
          </c:tx>
          <c:spPr>
            <a:solidFill>
              <a:srgbClr val="00A99A"/>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Hepatitis_PWID!$B$9:$C$9</c:f>
              <c:numCache>
                <c:formatCode>General</c:formatCode>
                <c:ptCount val="2"/>
                <c:pt idx="0">
                  <c:v>2015</c:v>
                </c:pt>
                <c:pt idx="1">
                  <c:v>2017</c:v>
                </c:pt>
              </c:numCache>
            </c:numRef>
          </c:cat>
          <c:val>
            <c:numRef>
              <c:f>Hepatitis_PWID!$B$10:$C$10</c:f>
              <c:numCache>
                <c:formatCode>General</c:formatCode>
                <c:ptCount val="2"/>
                <c:pt idx="0">
                  <c:v>47.5</c:v>
                </c:pt>
                <c:pt idx="1">
                  <c:v>38.1</c:v>
                </c:pt>
              </c:numCache>
            </c:numRef>
          </c:val>
          <c:extLst>
            <c:ext xmlns:c16="http://schemas.microsoft.com/office/drawing/2014/chart" uri="{C3380CC4-5D6E-409C-BE32-E72D297353CC}">
              <c16:uniqueId val="{00000000-B1B5-4D3C-8658-7B01DD967912}"/>
            </c:ext>
          </c:extLst>
        </c:ser>
        <c:ser>
          <c:idx val="1"/>
          <c:order val="1"/>
          <c:tx>
            <c:strRef>
              <c:f>Hepatitis_PWID!$A$11</c:f>
              <c:strCache>
                <c:ptCount val="1"/>
                <c:pt idx="0">
                  <c:v>Hepatitis B</c:v>
                </c:pt>
              </c:strCache>
            </c:strRef>
          </c:tx>
          <c:spPr>
            <a:solidFill>
              <a:srgbClr val="F78E1E"/>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Hepatitis_PWID!$B$9:$C$9</c:f>
              <c:numCache>
                <c:formatCode>General</c:formatCode>
                <c:ptCount val="2"/>
                <c:pt idx="0">
                  <c:v>2015</c:v>
                </c:pt>
                <c:pt idx="1">
                  <c:v>2017</c:v>
                </c:pt>
              </c:numCache>
            </c:numRef>
          </c:cat>
          <c:val>
            <c:numRef>
              <c:f>Hepatitis_PWID!$B$11:$C$11</c:f>
              <c:numCache>
                <c:formatCode>General</c:formatCode>
                <c:ptCount val="2"/>
                <c:pt idx="0">
                  <c:v>0.8</c:v>
                </c:pt>
                <c:pt idx="1">
                  <c:v>0.8</c:v>
                </c:pt>
              </c:numCache>
            </c:numRef>
          </c:val>
          <c:extLst>
            <c:ext xmlns:c16="http://schemas.microsoft.com/office/drawing/2014/chart" uri="{C3380CC4-5D6E-409C-BE32-E72D297353CC}">
              <c16:uniqueId val="{00000001-B1B5-4D3C-8658-7B01DD967912}"/>
            </c:ext>
          </c:extLst>
        </c:ser>
        <c:dLbls>
          <c:showLegendKey val="0"/>
          <c:showVal val="0"/>
          <c:showCatName val="0"/>
          <c:showSerName val="0"/>
          <c:showPercent val="0"/>
          <c:showBubbleSize val="0"/>
        </c:dLbls>
        <c:gapWidth val="150"/>
        <c:axId val="162903168"/>
        <c:axId val="162904704"/>
      </c:barChart>
      <c:catAx>
        <c:axId val="162903168"/>
        <c:scaling>
          <c:orientation val="minMax"/>
        </c:scaling>
        <c:delete val="0"/>
        <c:axPos val="b"/>
        <c:numFmt formatCode="General" sourceLinked="0"/>
        <c:majorTickMark val="out"/>
        <c:minorTickMark val="none"/>
        <c:tickLblPos val="nextTo"/>
        <c:txPr>
          <a:bodyPr/>
          <a:lstStyle/>
          <a:p>
            <a:pPr>
              <a:defRPr lang="en-GB"/>
            </a:pPr>
            <a:endParaRPr lang="en-US"/>
          </a:p>
        </c:txPr>
        <c:crossAx val="162904704"/>
        <c:crosses val="autoZero"/>
        <c:auto val="1"/>
        <c:lblAlgn val="ctr"/>
        <c:lblOffset val="100"/>
        <c:noMultiLvlLbl val="0"/>
      </c:catAx>
      <c:valAx>
        <c:axId val="162904704"/>
        <c:scaling>
          <c:orientation val="minMax"/>
          <c:max val="50"/>
          <c:min val="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1.2704505686789151E-2"/>
              <c:y val="0.12850836527683598"/>
            </c:manualLayout>
          </c:layout>
          <c:overlay val="0"/>
        </c:title>
        <c:numFmt formatCode="General" sourceLinked="1"/>
        <c:majorTickMark val="out"/>
        <c:minorTickMark val="none"/>
        <c:tickLblPos val="nextTo"/>
        <c:txPr>
          <a:bodyPr/>
          <a:lstStyle/>
          <a:p>
            <a:pPr>
              <a:defRPr lang="en-GB"/>
            </a:pPr>
            <a:endParaRPr lang="en-US"/>
          </a:p>
        </c:txPr>
        <c:crossAx val="162903168"/>
        <c:crosses val="autoZero"/>
        <c:crossBetween val="between"/>
        <c:majorUnit val="10"/>
      </c:valAx>
    </c:plotArea>
    <c:plotVisOnly val="1"/>
    <c:dispBlanksAs val="gap"/>
    <c:showDLblsOverMax val="0"/>
  </c:chart>
  <c:spPr>
    <a:ln>
      <a:solidFill>
        <a:srgbClr val="FF7C8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Hepatitis_PWID!$A$14</c:f>
          <c:strCache>
            <c:ptCount val="1"/>
            <c:pt idx="0">
              <c:v>Kathmandu Valley</c:v>
            </c:pt>
          </c:strCache>
        </c:strRef>
      </c:tx>
      <c:overlay val="0"/>
      <c:txPr>
        <a:bodyPr/>
        <a:lstStyle/>
        <a:p>
          <a:pPr>
            <a:defRPr/>
          </a:pPr>
          <a:endParaRPr lang="en-US"/>
        </a:p>
      </c:txPr>
    </c:title>
    <c:autoTitleDeleted val="0"/>
    <c:plotArea>
      <c:layout/>
      <c:barChart>
        <c:barDir val="col"/>
        <c:grouping val="clustered"/>
        <c:varyColors val="0"/>
        <c:ser>
          <c:idx val="0"/>
          <c:order val="0"/>
          <c:tx>
            <c:strRef>
              <c:f>Hepatitis_PWID!$A$16</c:f>
              <c:strCache>
                <c:ptCount val="1"/>
                <c:pt idx="0">
                  <c:v>Hepatitis C</c:v>
                </c:pt>
              </c:strCache>
            </c:strRef>
          </c:tx>
          <c:spPr>
            <a:solidFill>
              <a:srgbClr val="00A99A"/>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Hepatitis_PWID!$B$15:$C$15</c:f>
              <c:numCache>
                <c:formatCode>General</c:formatCode>
                <c:ptCount val="2"/>
                <c:pt idx="0">
                  <c:v>2015</c:v>
                </c:pt>
                <c:pt idx="1">
                  <c:v>2017</c:v>
                </c:pt>
              </c:numCache>
            </c:numRef>
          </c:cat>
          <c:val>
            <c:numRef>
              <c:f>Hepatitis_PWID!$B$16:$C$16</c:f>
              <c:numCache>
                <c:formatCode>General</c:formatCode>
                <c:ptCount val="2"/>
                <c:pt idx="0">
                  <c:v>22</c:v>
                </c:pt>
                <c:pt idx="1">
                  <c:v>18.8</c:v>
                </c:pt>
              </c:numCache>
            </c:numRef>
          </c:val>
          <c:extLst>
            <c:ext xmlns:c16="http://schemas.microsoft.com/office/drawing/2014/chart" uri="{C3380CC4-5D6E-409C-BE32-E72D297353CC}">
              <c16:uniqueId val="{00000000-C8DF-4820-A9E1-B3798A1BF1B9}"/>
            </c:ext>
          </c:extLst>
        </c:ser>
        <c:ser>
          <c:idx val="1"/>
          <c:order val="1"/>
          <c:tx>
            <c:strRef>
              <c:f>Hepatitis_PWID!$A$17</c:f>
              <c:strCache>
                <c:ptCount val="1"/>
                <c:pt idx="0">
                  <c:v>Hepatitis B</c:v>
                </c:pt>
              </c:strCache>
            </c:strRef>
          </c:tx>
          <c:spPr>
            <a:solidFill>
              <a:srgbClr val="F78E1E"/>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Hepatitis_PWID!$B$15:$C$15</c:f>
              <c:numCache>
                <c:formatCode>General</c:formatCode>
                <c:ptCount val="2"/>
                <c:pt idx="0">
                  <c:v>2015</c:v>
                </c:pt>
                <c:pt idx="1">
                  <c:v>2017</c:v>
                </c:pt>
              </c:numCache>
            </c:numRef>
          </c:cat>
          <c:val>
            <c:numRef>
              <c:f>Hepatitis_PWID!$B$17:$C$17</c:f>
              <c:numCache>
                <c:formatCode>General</c:formatCode>
                <c:ptCount val="2"/>
                <c:pt idx="0">
                  <c:v>0</c:v>
                </c:pt>
                <c:pt idx="1">
                  <c:v>1.3</c:v>
                </c:pt>
              </c:numCache>
            </c:numRef>
          </c:val>
          <c:extLst>
            <c:ext xmlns:c16="http://schemas.microsoft.com/office/drawing/2014/chart" uri="{C3380CC4-5D6E-409C-BE32-E72D297353CC}">
              <c16:uniqueId val="{00000001-C8DF-4820-A9E1-B3798A1BF1B9}"/>
            </c:ext>
          </c:extLst>
        </c:ser>
        <c:dLbls>
          <c:showLegendKey val="0"/>
          <c:showVal val="0"/>
          <c:showCatName val="0"/>
          <c:showSerName val="0"/>
          <c:showPercent val="0"/>
          <c:showBubbleSize val="0"/>
        </c:dLbls>
        <c:gapWidth val="150"/>
        <c:axId val="163891072"/>
        <c:axId val="163892608"/>
      </c:barChart>
      <c:catAx>
        <c:axId val="163891072"/>
        <c:scaling>
          <c:orientation val="minMax"/>
        </c:scaling>
        <c:delete val="0"/>
        <c:axPos val="b"/>
        <c:numFmt formatCode="General" sourceLinked="0"/>
        <c:majorTickMark val="out"/>
        <c:minorTickMark val="none"/>
        <c:tickLblPos val="nextTo"/>
        <c:txPr>
          <a:bodyPr/>
          <a:lstStyle/>
          <a:p>
            <a:pPr>
              <a:defRPr lang="en-GB"/>
            </a:pPr>
            <a:endParaRPr lang="en-US"/>
          </a:p>
        </c:txPr>
        <c:crossAx val="163892608"/>
        <c:crosses val="autoZero"/>
        <c:auto val="1"/>
        <c:lblAlgn val="ctr"/>
        <c:lblOffset val="100"/>
        <c:noMultiLvlLbl val="0"/>
      </c:catAx>
      <c:valAx>
        <c:axId val="163892608"/>
        <c:scaling>
          <c:orientation val="minMax"/>
          <c:max val="50"/>
          <c:min val="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8.0748760571595218E-3"/>
              <c:y val="0.12850836527683598"/>
            </c:manualLayout>
          </c:layout>
          <c:overlay val="0"/>
        </c:title>
        <c:numFmt formatCode="General" sourceLinked="1"/>
        <c:majorTickMark val="out"/>
        <c:minorTickMark val="none"/>
        <c:tickLblPos val="nextTo"/>
        <c:txPr>
          <a:bodyPr/>
          <a:lstStyle/>
          <a:p>
            <a:pPr>
              <a:defRPr lang="en-GB"/>
            </a:pPr>
            <a:endParaRPr lang="en-US"/>
          </a:p>
        </c:txPr>
        <c:crossAx val="163891072"/>
        <c:crosses val="autoZero"/>
        <c:crossBetween val="between"/>
        <c:majorUnit val="10"/>
      </c:valAx>
    </c:plotArea>
    <c:plotVisOnly val="1"/>
    <c:dispBlanksAs val="gap"/>
    <c:showDLblsOverMax val="0"/>
  </c:chart>
  <c:spPr>
    <a:ln>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Hepatitis_PWID!$A$21</c:f>
          <c:strCache>
            <c:ptCount val="1"/>
            <c:pt idx="0">
              <c:v>Pokhara</c:v>
            </c:pt>
          </c:strCache>
        </c:strRef>
      </c:tx>
      <c:overlay val="0"/>
      <c:txPr>
        <a:bodyPr/>
        <a:lstStyle/>
        <a:p>
          <a:pPr>
            <a:defRPr/>
          </a:pPr>
          <a:endParaRPr lang="en-US"/>
        </a:p>
      </c:txPr>
    </c:title>
    <c:autoTitleDeleted val="0"/>
    <c:plotArea>
      <c:layout/>
      <c:barChart>
        <c:barDir val="col"/>
        <c:grouping val="clustered"/>
        <c:varyColors val="0"/>
        <c:ser>
          <c:idx val="0"/>
          <c:order val="0"/>
          <c:tx>
            <c:strRef>
              <c:f>Hepatitis_PWID!$A$23</c:f>
              <c:strCache>
                <c:ptCount val="1"/>
                <c:pt idx="0">
                  <c:v>Hepatitis C</c:v>
                </c:pt>
              </c:strCache>
            </c:strRef>
          </c:tx>
          <c:spPr>
            <a:solidFill>
              <a:srgbClr val="00A99A"/>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Hepatitis_PWID!$B$22:$C$22</c:f>
              <c:strCache>
                <c:ptCount val="2"/>
                <c:pt idx="0">
                  <c:v>2015</c:v>
                </c:pt>
                <c:pt idx="1">
                  <c:v>2017 *</c:v>
                </c:pt>
              </c:strCache>
            </c:strRef>
          </c:cat>
          <c:val>
            <c:numRef>
              <c:f>Hepatitis_PWID!$B$23:$C$23</c:f>
              <c:numCache>
                <c:formatCode>General</c:formatCode>
                <c:ptCount val="2"/>
                <c:pt idx="0">
                  <c:v>13.1</c:v>
                </c:pt>
                <c:pt idx="1">
                  <c:v>2.6</c:v>
                </c:pt>
              </c:numCache>
            </c:numRef>
          </c:val>
          <c:extLst>
            <c:ext xmlns:c16="http://schemas.microsoft.com/office/drawing/2014/chart" uri="{C3380CC4-5D6E-409C-BE32-E72D297353CC}">
              <c16:uniqueId val="{00000000-579A-487A-9CF9-AFEDB7DC6FC7}"/>
            </c:ext>
          </c:extLst>
        </c:ser>
        <c:ser>
          <c:idx val="1"/>
          <c:order val="1"/>
          <c:tx>
            <c:strRef>
              <c:f>Hepatitis_PWID!$A$24</c:f>
              <c:strCache>
                <c:ptCount val="1"/>
                <c:pt idx="0">
                  <c:v>Hepatitis B</c:v>
                </c:pt>
              </c:strCache>
            </c:strRef>
          </c:tx>
          <c:spPr>
            <a:solidFill>
              <a:srgbClr val="F78E1E"/>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Hepatitis_PWID!$B$22:$C$22</c:f>
              <c:strCache>
                <c:ptCount val="2"/>
                <c:pt idx="0">
                  <c:v>2015</c:v>
                </c:pt>
                <c:pt idx="1">
                  <c:v>2017 *</c:v>
                </c:pt>
              </c:strCache>
            </c:strRef>
          </c:cat>
          <c:val>
            <c:numRef>
              <c:f>Hepatitis_PWID!$B$24:$C$24</c:f>
              <c:numCache>
                <c:formatCode>General</c:formatCode>
                <c:ptCount val="2"/>
                <c:pt idx="0">
                  <c:v>1.8</c:v>
                </c:pt>
                <c:pt idx="1">
                  <c:v>1.3</c:v>
                </c:pt>
              </c:numCache>
            </c:numRef>
          </c:val>
          <c:extLst>
            <c:ext xmlns:c16="http://schemas.microsoft.com/office/drawing/2014/chart" uri="{C3380CC4-5D6E-409C-BE32-E72D297353CC}">
              <c16:uniqueId val="{00000001-579A-487A-9CF9-AFEDB7DC6FC7}"/>
            </c:ext>
          </c:extLst>
        </c:ser>
        <c:dLbls>
          <c:showLegendKey val="0"/>
          <c:showVal val="0"/>
          <c:showCatName val="0"/>
          <c:showSerName val="0"/>
          <c:showPercent val="0"/>
          <c:showBubbleSize val="0"/>
        </c:dLbls>
        <c:gapWidth val="150"/>
        <c:axId val="163965568"/>
        <c:axId val="163971456"/>
      </c:barChart>
      <c:catAx>
        <c:axId val="163965568"/>
        <c:scaling>
          <c:orientation val="minMax"/>
        </c:scaling>
        <c:delete val="0"/>
        <c:axPos val="b"/>
        <c:numFmt formatCode="General" sourceLinked="0"/>
        <c:majorTickMark val="out"/>
        <c:minorTickMark val="none"/>
        <c:tickLblPos val="nextTo"/>
        <c:txPr>
          <a:bodyPr/>
          <a:lstStyle/>
          <a:p>
            <a:pPr>
              <a:defRPr lang="en-GB"/>
            </a:pPr>
            <a:endParaRPr lang="en-US"/>
          </a:p>
        </c:txPr>
        <c:crossAx val="163971456"/>
        <c:crosses val="autoZero"/>
        <c:auto val="1"/>
        <c:lblAlgn val="ctr"/>
        <c:lblOffset val="100"/>
        <c:noMultiLvlLbl val="0"/>
      </c:catAx>
      <c:valAx>
        <c:axId val="163971456"/>
        <c:scaling>
          <c:orientation val="minMax"/>
          <c:max val="50"/>
          <c:min val="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3.4452464275298929E-3"/>
              <c:y val="0.12850836527683598"/>
            </c:manualLayout>
          </c:layout>
          <c:overlay val="0"/>
        </c:title>
        <c:numFmt formatCode="General" sourceLinked="1"/>
        <c:majorTickMark val="out"/>
        <c:minorTickMark val="none"/>
        <c:tickLblPos val="nextTo"/>
        <c:txPr>
          <a:bodyPr/>
          <a:lstStyle/>
          <a:p>
            <a:pPr>
              <a:defRPr lang="en-GB"/>
            </a:pPr>
            <a:endParaRPr lang="en-US"/>
          </a:p>
        </c:txPr>
        <c:crossAx val="163965568"/>
        <c:crosses val="autoZero"/>
        <c:crossBetween val="between"/>
        <c:majorUnit val="10"/>
      </c:valAx>
    </c:plotArea>
    <c:plotVisOnly val="1"/>
    <c:dispBlanksAs val="gap"/>
    <c:showDLblsOverMax val="0"/>
  </c:chart>
  <c:spPr>
    <a:ln>
      <a:solidFill>
        <a:srgbClr val="00A99A"/>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Hepatitis_PWID!$A$26</c:f>
          <c:strCache>
            <c:ptCount val="1"/>
            <c:pt idx="0">
              <c:v>Western to Far Western</c:v>
            </c:pt>
          </c:strCache>
        </c:strRef>
      </c:tx>
      <c:overlay val="0"/>
      <c:txPr>
        <a:bodyPr/>
        <a:lstStyle/>
        <a:p>
          <a:pPr>
            <a:defRPr/>
          </a:pPr>
          <a:endParaRPr lang="en-US"/>
        </a:p>
      </c:txPr>
    </c:title>
    <c:autoTitleDeleted val="0"/>
    <c:plotArea>
      <c:layout>
        <c:manualLayout>
          <c:layoutTarget val="inner"/>
          <c:xMode val="edge"/>
          <c:yMode val="edge"/>
          <c:x val="0.27113444152814231"/>
          <c:y val="0.18144893575473539"/>
          <c:w val="0.67793963254593181"/>
          <c:h val="0.69908221050576058"/>
        </c:manualLayout>
      </c:layout>
      <c:barChart>
        <c:barDir val="col"/>
        <c:grouping val="clustered"/>
        <c:varyColors val="0"/>
        <c:ser>
          <c:idx val="0"/>
          <c:order val="0"/>
          <c:tx>
            <c:strRef>
              <c:f>Hepatitis_PWID!$A$28</c:f>
              <c:strCache>
                <c:ptCount val="1"/>
                <c:pt idx="0">
                  <c:v>Hepatitis C</c:v>
                </c:pt>
              </c:strCache>
            </c:strRef>
          </c:tx>
          <c:spPr>
            <a:solidFill>
              <a:srgbClr val="00A99A"/>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Hepatitis_PWID!$B$27:$C$27</c:f>
              <c:numCache>
                <c:formatCode>General</c:formatCode>
                <c:ptCount val="2"/>
                <c:pt idx="0">
                  <c:v>2015</c:v>
                </c:pt>
                <c:pt idx="1">
                  <c:v>2017</c:v>
                </c:pt>
              </c:numCache>
            </c:numRef>
          </c:cat>
          <c:val>
            <c:numRef>
              <c:f>Hepatitis_PWID!$B$28:$C$28</c:f>
              <c:numCache>
                <c:formatCode>General</c:formatCode>
                <c:ptCount val="2"/>
                <c:pt idx="0">
                  <c:v>8</c:v>
                </c:pt>
                <c:pt idx="1">
                  <c:v>23.7</c:v>
                </c:pt>
              </c:numCache>
            </c:numRef>
          </c:val>
          <c:extLst>
            <c:ext xmlns:c16="http://schemas.microsoft.com/office/drawing/2014/chart" uri="{C3380CC4-5D6E-409C-BE32-E72D297353CC}">
              <c16:uniqueId val="{00000000-1AB4-4CFD-A942-3B2A0D70F49F}"/>
            </c:ext>
          </c:extLst>
        </c:ser>
        <c:ser>
          <c:idx val="1"/>
          <c:order val="1"/>
          <c:tx>
            <c:strRef>
              <c:f>Hepatitis_PWID!$A$29</c:f>
              <c:strCache>
                <c:ptCount val="1"/>
                <c:pt idx="0">
                  <c:v>Hepatitis B</c:v>
                </c:pt>
              </c:strCache>
            </c:strRef>
          </c:tx>
          <c:spPr>
            <a:solidFill>
              <a:srgbClr val="F78E1E"/>
            </a:solidFill>
            <a:ln>
              <a:noFill/>
            </a:ln>
          </c:spPr>
          <c:invertIfNegative val="0"/>
          <c:dLbls>
            <c:numFmt formatCode="0" sourceLinked="0"/>
            <c:spPr>
              <a:noFill/>
              <a:ln>
                <a:noFill/>
              </a:ln>
              <a:effectLst/>
            </c:spPr>
            <c:txPr>
              <a:bodyPr/>
              <a:lstStyle/>
              <a:p>
                <a:pPr>
                  <a:defRPr lang="en-GB"/>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Hepatitis_PWID!$B$27:$C$27</c:f>
              <c:numCache>
                <c:formatCode>General</c:formatCode>
                <c:ptCount val="2"/>
                <c:pt idx="0">
                  <c:v>2015</c:v>
                </c:pt>
                <c:pt idx="1">
                  <c:v>2017</c:v>
                </c:pt>
              </c:numCache>
            </c:numRef>
          </c:cat>
          <c:val>
            <c:numRef>
              <c:f>Hepatitis_PWID!$B$29:$C$29</c:f>
              <c:numCache>
                <c:formatCode>General</c:formatCode>
                <c:ptCount val="2"/>
                <c:pt idx="0">
                  <c:v>1.7</c:v>
                </c:pt>
                <c:pt idx="1">
                  <c:v>2.7</c:v>
                </c:pt>
              </c:numCache>
            </c:numRef>
          </c:val>
          <c:extLst>
            <c:ext xmlns:c16="http://schemas.microsoft.com/office/drawing/2014/chart" uri="{C3380CC4-5D6E-409C-BE32-E72D297353CC}">
              <c16:uniqueId val="{00000001-1AB4-4CFD-A942-3B2A0D70F49F}"/>
            </c:ext>
          </c:extLst>
        </c:ser>
        <c:dLbls>
          <c:showLegendKey val="0"/>
          <c:showVal val="0"/>
          <c:showCatName val="0"/>
          <c:showSerName val="0"/>
          <c:showPercent val="0"/>
          <c:showBubbleSize val="0"/>
        </c:dLbls>
        <c:gapWidth val="150"/>
        <c:axId val="164310400"/>
        <c:axId val="164316288"/>
      </c:barChart>
      <c:catAx>
        <c:axId val="164310400"/>
        <c:scaling>
          <c:orientation val="minMax"/>
        </c:scaling>
        <c:delete val="0"/>
        <c:axPos val="b"/>
        <c:numFmt formatCode="General" sourceLinked="0"/>
        <c:majorTickMark val="out"/>
        <c:minorTickMark val="none"/>
        <c:tickLblPos val="nextTo"/>
        <c:txPr>
          <a:bodyPr/>
          <a:lstStyle/>
          <a:p>
            <a:pPr>
              <a:defRPr lang="en-GB"/>
            </a:pPr>
            <a:endParaRPr lang="en-US"/>
          </a:p>
        </c:txPr>
        <c:crossAx val="164316288"/>
        <c:crosses val="autoZero"/>
        <c:auto val="1"/>
        <c:lblAlgn val="ctr"/>
        <c:lblOffset val="100"/>
        <c:noMultiLvlLbl val="0"/>
      </c:catAx>
      <c:valAx>
        <c:axId val="164316288"/>
        <c:scaling>
          <c:orientation val="minMax"/>
          <c:max val="50"/>
          <c:min val="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3.4452464275298929E-3"/>
              <c:y val="0.16756323737212989"/>
            </c:manualLayout>
          </c:layout>
          <c:overlay val="0"/>
        </c:title>
        <c:numFmt formatCode="General" sourceLinked="1"/>
        <c:majorTickMark val="out"/>
        <c:minorTickMark val="none"/>
        <c:tickLblPos val="nextTo"/>
        <c:txPr>
          <a:bodyPr/>
          <a:lstStyle/>
          <a:p>
            <a:pPr>
              <a:defRPr lang="en-GB"/>
            </a:pPr>
            <a:endParaRPr lang="en-US"/>
          </a:p>
        </c:txPr>
        <c:crossAx val="164310400"/>
        <c:crosses val="autoZero"/>
        <c:crossBetween val="between"/>
        <c:majorUnit val="10"/>
      </c:valAx>
    </c:plotArea>
    <c:plotVisOnly val="1"/>
    <c:dispBlanksAs val="gap"/>
    <c:showDLblsOverMax val="0"/>
  </c:chart>
  <c:spPr>
    <a:ln>
      <a:solidFill>
        <a:srgbClr val="00AEEF"/>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Hepatitis_PWID!$A$28</c:f>
              <c:strCache>
                <c:ptCount val="1"/>
                <c:pt idx="0">
                  <c:v>Hepatitis C</c:v>
                </c:pt>
              </c:strCache>
            </c:strRef>
          </c:tx>
          <c:spPr>
            <a:solidFill>
              <a:srgbClr val="00A99A"/>
            </a:solidFill>
            <a:ln>
              <a:noFill/>
            </a:ln>
          </c:spPr>
          <c:invertIfNegative val="0"/>
          <c:cat>
            <c:numRef>
              <c:f>Hepatitis_PWID!$B$27:$C$27</c:f>
              <c:numCache>
                <c:formatCode>General</c:formatCode>
                <c:ptCount val="2"/>
                <c:pt idx="0">
                  <c:v>2015</c:v>
                </c:pt>
                <c:pt idx="1">
                  <c:v>2017</c:v>
                </c:pt>
              </c:numCache>
            </c:numRef>
          </c:cat>
          <c:val>
            <c:numRef>
              <c:f>Hepatitis_PWID!$B$28:$C$28</c:f>
              <c:numCache>
                <c:formatCode>General</c:formatCode>
                <c:ptCount val="2"/>
                <c:pt idx="0">
                  <c:v>8</c:v>
                </c:pt>
                <c:pt idx="1">
                  <c:v>23.7</c:v>
                </c:pt>
              </c:numCache>
            </c:numRef>
          </c:val>
          <c:extLst>
            <c:ext xmlns:c16="http://schemas.microsoft.com/office/drawing/2014/chart" uri="{C3380CC4-5D6E-409C-BE32-E72D297353CC}">
              <c16:uniqueId val="{00000000-85E8-41E4-B6C3-D69D3A394A5E}"/>
            </c:ext>
          </c:extLst>
        </c:ser>
        <c:ser>
          <c:idx val="1"/>
          <c:order val="1"/>
          <c:tx>
            <c:strRef>
              <c:f>Hepatitis_PWID!$A$29</c:f>
              <c:strCache>
                <c:ptCount val="1"/>
                <c:pt idx="0">
                  <c:v>Hepatitis B</c:v>
                </c:pt>
              </c:strCache>
            </c:strRef>
          </c:tx>
          <c:spPr>
            <a:solidFill>
              <a:srgbClr val="F78E1E"/>
            </a:solidFill>
            <a:ln>
              <a:noFill/>
            </a:ln>
          </c:spPr>
          <c:invertIfNegative val="0"/>
          <c:cat>
            <c:numRef>
              <c:f>Hepatitis_PWID!$B$27:$C$27</c:f>
              <c:numCache>
                <c:formatCode>General</c:formatCode>
                <c:ptCount val="2"/>
                <c:pt idx="0">
                  <c:v>2015</c:v>
                </c:pt>
                <c:pt idx="1">
                  <c:v>2017</c:v>
                </c:pt>
              </c:numCache>
            </c:numRef>
          </c:cat>
          <c:val>
            <c:numRef>
              <c:f>Hepatitis_PWID!$B$29:$C$29</c:f>
              <c:numCache>
                <c:formatCode>General</c:formatCode>
                <c:ptCount val="2"/>
                <c:pt idx="0">
                  <c:v>1.7</c:v>
                </c:pt>
                <c:pt idx="1">
                  <c:v>2.7</c:v>
                </c:pt>
              </c:numCache>
            </c:numRef>
          </c:val>
          <c:extLst>
            <c:ext xmlns:c16="http://schemas.microsoft.com/office/drawing/2014/chart" uri="{C3380CC4-5D6E-409C-BE32-E72D297353CC}">
              <c16:uniqueId val="{00000001-85E8-41E4-B6C3-D69D3A394A5E}"/>
            </c:ext>
          </c:extLst>
        </c:ser>
        <c:dLbls>
          <c:showLegendKey val="0"/>
          <c:showVal val="0"/>
          <c:showCatName val="0"/>
          <c:showSerName val="0"/>
          <c:showPercent val="0"/>
          <c:showBubbleSize val="0"/>
        </c:dLbls>
        <c:gapWidth val="150"/>
        <c:axId val="170745216"/>
        <c:axId val="170759296"/>
      </c:barChart>
      <c:catAx>
        <c:axId val="170745216"/>
        <c:scaling>
          <c:orientation val="minMax"/>
        </c:scaling>
        <c:delete val="1"/>
        <c:axPos val="b"/>
        <c:numFmt formatCode="General" sourceLinked="0"/>
        <c:majorTickMark val="out"/>
        <c:minorTickMark val="none"/>
        <c:tickLblPos val="nextTo"/>
        <c:crossAx val="170759296"/>
        <c:crosses val="autoZero"/>
        <c:auto val="1"/>
        <c:lblAlgn val="ctr"/>
        <c:lblOffset val="100"/>
        <c:noMultiLvlLbl val="0"/>
      </c:catAx>
      <c:valAx>
        <c:axId val="170759296"/>
        <c:scaling>
          <c:orientation val="minMax"/>
          <c:max val="50"/>
          <c:min val="0"/>
        </c:scaling>
        <c:delete val="1"/>
        <c:axPos val="l"/>
        <c:majorGridlines>
          <c:spPr>
            <a:ln w="6350">
              <a:solidFill>
                <a:schemeClr val="bg1">
                  <a:lumMod val="95000"/>
                </a:schemeClr>
              </a:solidFill>
              <a:prstDash val="sysDot"/>
            </a:ln>
          </c:spPr>
        </c:majorGridlines>
        <c:numFmt formatCode="General" sourceLinked="1"/>
        <c:majorTickMark val="out"/>
        <c:minorTickMark val="none"/>
        <c:tickLblPos val="nextTo"/>
        <c:crossAx val="170745216"/>
        <c:crosses val="autoZero"/>
        <c:crossBetween val="between"/>
        <c:majorUnit val="10"/>
      </c:valAx>
      <c:spPr>
        <a:solidFill>
          <a:sysClr val="window" lastClr="FFFFFF"/>
        </a:solidFill>
      </c:spPr>
    </c:plotArea>
    <c:legend>
      <c:legendPos val="b"/>
      <c:layout>
        <c:manualLayout>
          <c:xMode val="edge"/>
          <c:yMode val="edge"/>
          <c:x val="0"/>
          <c:y val="3.571023498640673E-3"/>
          <c:w val="0.99059522971743741"/>
          <c:h val="0.9851391923140802"/>
        </c:manualLayout>
      </c:layout>
      <c:overlay val="0"/>
      <c:spPr>
        <a:solidFill>
          <a:sysClr val="window" lastClr="FFFFFF"/>
        </a:solidFill>
      </c:spPr>
      <c:txPr>
        <a:bodyPr/>
        <a:lstStyle/>
        <a:p>
          <a:pPr>
            <a:defRPr lang="en-GB"/>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11899666245423024"/>
          <c:y val="0.16227705858801547"/>
          <c:w val="0.8289407342600692"/>
          <c:h val="0.65462137995462444"/>
        </c:manualLayout>
      </c:layout>
      <c:barChart>
        <c:barDir val="col"/>
        <c:grouping val="clustered"/>
        <c:varyColors val="0"/>
        <c:ser>
          <c:idx val="0"/>
          <c:order val="0"/>
          <c:tx>
            <c:strRef>
              <c:f>'Annual Reported cases'!$C$3</c:f>
              <c:strCache>
                <c:ptCount val="1"/>
                <c:pt idx="0">
                  <c:v>Newly diagnosed HIV cases</c:v>
                </c:pt>
              </c:strCache>
            </c:strRef>
          </c:tx>
          <c:spPr>
            <a:solidFill>
              <a:srgbClr val="FF505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'Annual Reported cases'!$B$4:$B$9</c:f>
              <c:numCache>
                <c:formatCode>General</c:formatCode>
                <c:ptCount val="6"/>
                <c:pt idx="0">
                  <c:v>2017</c:v>
                </c:pt>
                <c:pt idx="1">
                  <c:v>2018</c:v>
                </c:pt>
                <c:pt idx="2">
                  <c:v>2019</c:v>
                </c:pt>
                <c:pt idx="3">
                  <c:v>2020</c:v>
                </c:pt>
                <c:pt idx="4">
                  <c:v>2021</c:v>
                </c:pt>
                <c:pt idx="5">
                  <c:v>2022</c:v>
                </c:pt>
              </c:numCache>
            </c:numRef>
          </c:cat>
          <c:val>
            <c:numRef>
              <c:f>'Annual Reported cases'!$C$4:$C$9</c:f>
              <c:numCache>
                <c:formatCode>#,##0</c:formatCode>
                <c:ptCount val="6"/>
                <c:pt idx="0">
                  <c:v>1842</c:v>
                </c:pt>
                <c:pt idx="1">
                  <c:v>2226</c:v>
                </c:pt>
                <c:pt idx="2">
                  <c:v>2796</c:v>
                </c:pt>
                <c:pt idx="3">
                  <c:v>2313</c:v>
                </c:pt>
                <c:pt idx="4">
                  <c:v>2983</c:v>
                </c:pt>
                <c:pt idx="5">
                  <c:v>3004</c:v>
                </c:pt>
              </c:numCache>
            </c:numRef>
          </c:val>
          <c:extLst>
            <c:ext xmlns:c16="http://schemas.microsoft.com/office/drawing/2014/chart" uri="{C3380CC4-5D6E-409C-BE32-E72D297353CC}">
              <c16:uniqueId val="{00000000-6A78-4316-8FA9-7054335387E2}"/>
            </c:ext>
          </c:extLst>
        </c:ser>
        <c:dLbls>
          <c:showLegendKey val="0"/>
          <c:showVal val="0"/>
          <c:showCatName val="0"/>
          <c:showSerName val="0"/>
          <c:showPercent val="0"/>
          <c:showBubbleSize val="0"/>
        </c:dLbls>
        <c:gapWidth val="103"/>
        <c:axId val="168480128"/>
        <c:axId val="168486016"/>
      </c:barChart>
      <c:catAx>
        <c:axId val="168480128"/>
        <c:scaling>
          <c:orientation val="minMax"/>
        </c:scaling>
        <c:delete val="0"/>
        <c:axPos val="b"/>
        <c:majorGridlines>
          <c:spPr>
            <a:ln>
              <a:prstDash val="sysDot"/>
            </a:ln>
          </c:spPr>
        </c:majorGridlines>
        <c:numFmt formatCode="General" sourceLinked="0"/>
        <c:majorTickMark val="none"/>
        <c:minorTickMark val="none"/>
        <c:tickLblPos val="nextTo"/>
        <c:crossAx val="168486016"/>
        <c:crosses val="autoZero"/>
        <c:auto val="1"/>
        <c:lblAlgn val="ctr"/>
        <c:lblOffset val="100"/>
        <c:noMultiLvlLbl val="0"/>
      </c:catAx>
      <c:valAx>
        <c:axId val="168486016"/>
        <c:scaling>
          <c:orientation val="minMax"/>
          <c:max val="4000"/>
        </c:scaling>
        <c:delete val="0"/>
        <c:axPos val="l"/>
        <c:majorGridlines>
          <c:spPr>
            <a:ln>
              <a:prstDash val="sysDot"/>
            </a:ln>
          </c:spPr>
        </c:majorGridlines>
        <c:numFmt formatCode="#,##0" sourceLinked="1"/>
        <c:majorTickMark val="out"/>
        <c:minorTickMark val="none"/>
        <c:tickLblPos val="nextTo"/>
        <c:spPr>
          <a:ln>
            <a:noFill/>
          </a:ln>
        </c:spPr>
        <c:crossAx val="168480128"/>
        <c:crosses val="autoZero"/>
        <c:crossBetween val="between"/>
        <c:majorUnit val="100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55536278304196E-2"/>
          <c:y val="2.9889293171950139E-2"/>
          <c:w val="0.8811970060945773"/>
          <c:h val="0.72395167515825232"/>
        </c:manualLayout>
      </c:layout>
      <c:barChart>
        <c:barDir val="col"/>
        <c:grouping val="stacked"/>
        <c:varyColors val="0"/>
        <c:ser>
          <c:idx val="0"/>
          <c:order val="0"/>
          <c:tx>
            <c:strRef>
              <c:f>Sheet1!$C$23</c:f>
              <c:strCache>
                <c:ptCount val="1"/>
                <c:pt idx="0">
                  <c:v>Male</c:v>
                </c:pt>
              </c:strCache>
            </c:strRef>
          </c:tx>
          <c:spPr>
            <a:solidFill>
              <a:srgbClr val="6699FF"/>
            </a:solidFill>
            <a:ln>
              <a:solidFill>
                <a:sysClr val="window" lastClr="FFFFFF"/>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Sheet1!$B$24:$B$30</c:f>
              <c:strCache>
                <c:ptCount val="7"/>
                <c:pt idx="0">
                  <c:v>Province 1</c:v>
                </c:pt>
                <c:pt idx="1">
                  <c:v>Province 2</c:v>
                </c:pt>
                <c:pt idx="2">
                  <c:v>Bagmati</c:v>
                </c:pt>
                <c:pt idx="3">
                  <c:v>Gandaki</c:v>
                </c:pt>
                <c:pt idx="4">
                  <c:v>Lumbini</c:v>
                </c:pt>
                <c:pt idx="5">
                  <c:v>Karnali</c:v>
                </c:pt>
                <c:pt idx="6">
                  <c:v>Sudurpaschim</c:v>
                </c:pt>
              </c:strCache>
            </c:strRef>
          </c:cat>
          <c:val>
            <c:numRef>
              <c:f>Sheet1!$C$24:$C$30</c:f>
              <c:numCache>
                <c:formatCode>General</c:formatCode>
                <c:ptCount val="7"/>
                <c:pt idx="0">
                  <c:v>128</c:v>
                </c:pt>
                <c:pt idx="1">
                  <c:v>310</c:v>
                </c:pt>
                <c:pt idx="2">
                  <c:v>486</c:v>
                </c:pt>
                <c:pt idx="3">
                  <c:v>118</c:v>
                </c:pt>
                <c:pt idx="4">
                  <c:v>274</c:v>
                </c:pt>
                <c:pt idx="5">
                  <c:v>16</c:v>
                </c:pt>
                <c:pt idx="6">
                  <c:v>132</c:v>
                </c:pt>
              </c:numCache>
            </c:numRef>
          </c:val>
          <c:extLst>
            <c:ext xmlns:c16="http://schemas.microsoft.com/office/drawing/2014/chart" uri="{C3380CC4-5D6E-409C-BE32-E72D297353CC}">
              <c16:uniqueId val="{00000000-976C-4342-A4FC-CF39F8FB8684}"/>
            </c:ext>
          </c:extLst>
        </c:ser>
        <c:ser>
          <c:idx val="1"/>
          <c:order val="1"/>
          <c:tx>
            <c:strRef>
              <c:f>Sheet1!$D$23</c:f>
              <c:strCache>
                <c:ptCount val="1"/>
                <c:pt idx="0">
                  <c:v>Female</c:v>
                </c:pt>
              </c:strCache>
            </c:strRef>
          </c:tx>
          <c:spPr>
            <a:solidFill>
              <a:srgbClr val="FF99FF"/>
            </a:solidFill>
            <a:ln>
              <a:solidFill>
                <a:sysClr val="window" lastClr="FFFFFF"/>
              </a:solidFill>
            </a:ln>
            <a:effectLst/>
          </c:spPr>
          <c:invertIfNegative val="0"/>
          <c:dLbls>
            <c:dLbl>
              <c:idx val="5"/>
              <c:layout>
                <c:manualLayout>
                  <c:x val="1.4124293785310734E-2"/>
                  <c:y val="-1.0363210114493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6C-4342-A4FC-CF39F8FB8684}"/>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Sheet1!$B$24:$B$30</c:f>
              <c:strCache>
                <c:ptCount val="7"/>
                <c:pt idx="0">
                  <c:v>Province 1</c:v>
                </c:pt>
                <c:pt idx="1">
                  <c:v>Province 2</c:v>
                </c:pt>
                <c:pt idx="2">
                  <c:v>Bagmati</c:v>
                </c:pt>
                <c:pt idx="3">
                  <c:v>Gandaki</c:v>
                </c:pt>
                <c:pt idx="4">
                  <c:v>Lumbini</c:v>
                </c:pt>
                <c:pt idx="5">
                  <c:v>Karnali</c:v>
                </c:pt>
                <c:pt idx="6">
                  <c:v>Sudurpaschim</c:v>
                </c:pt>
              </c:strCache>
            </c:strRef>
          </c:cat>
          <c:val>
            <c:numRef>
              <c:f>Sheet1!$D$24:$D$30</c:f>
              <c:numCache>
                <c:formatCode>General</c:formatCode>
                <c:ptCount val="7"/>
                <c:pt idx="0">
                  <c:v>82</c:v>
                </c:pt>
                <c:pt idx="1">
                  <c:v>174</c:v>
                </c:pt>
                <c:pt idx="2">
                  <c:v>261</c:v>
                </c:pt>
                <c:pt idx="3">
                  <c:v>94</c:v>
                </c:pt>
                <c:pt idx="4">
                  <c:v>203</c:v>
                </c:pt>
                <c:pt idx="5">
                  <c:v>14</c:v>
                </c:pt>
                <c:pt idx="6">
                  <c:v>89</c:v>
                </c:pt>
              </c:numCache>
            </c:numRef>
          </c:val>
          <c:extLst>
            <c:ext xmlns:c16="http://schemas.microsoft.com/office/drawing/2014/chart" uri="{C3380CC4-5D6E-409C-BE32-E72D297353CC}">
              <c16:uniqueId val="{00000001-976C-4342-A4FC-CF39F8FB8684}"/>
            </c:ext>
          </c:extLst>
        </c:ser>
        <c:ser>
          <c:idx val="2"/>
          <c:order val="2"/>
          <c:tx>
            <c:strRef>
              <c:f>Sheet1!$E$23</c:f>
              <c:strCache>
                <c:ptCount val="1"/>
                <c:pt idx="0">
                  <c:v>Transgender</c:v>
                </c:pt>
              </c:strCache>
            </c:strRef>
          </c:tx>
          <c:spPr>
            <a:solidFill>
              <a:srgbClr val="FA7C25"/>
            </a:solidFill>
            <a:ln>
              <a:solidFill>
                <a:sysClr val="window" lastClr="FFFFFF"/>
              </a:solidFill>
            </a:ln>
            <a:effectLst/>
          </c:spPr>
          <c:invertIfNegative val="0"/>
          <c:dLbls>
            <c:dLbl>
              <c:idx val="5"/>
              <c:layout>
                <c:manualLayout>
                  <c:x val="1.4124293785310734E-3"/>
                  <c:y val="-2.4180823600483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6C-4342-A4FC-CF39F8FB868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Sheet1!$B$24:$B$30</c:f>
              <c:strCache>
                <c:ptCount val="7"/>
                <c:pt idx="0">
                  <c:v>Province 1</c:v>
                </c:pt>
                <c:pt idx="1">
                  <c:v>Province 2</c:v>
                </c:pt>
                <c:pt idx="2">
                  <c:v>Bagmati</c:v>
                </c:pt>
                <c:pt idx="3">
                  <c:v>Gandaki</c:v>
                </c:pt>
                <c:pt idx="4">
                  <c:v>Lumbini</c:v>
                </c:pt>
                <c:pt idx="5">
                  <c:v>Karnali</c:v>
                </c:pt>
                <c:pt idx="6">
                  <c:v>Sudurpaschim</c:v>
                </c:pt>
              </c:strCache>
            </c:strRef>
          </c:cat>
          <c:val>
            <c:numRef>
              <c:f>Sheet1!$E$24:$E$30</c:f>
              <c:numCache>
                <c:formatCode>General</c:formatCode>
                <c:ptCount val="7"/>
                <c:pt idx="0">
                  <c:v>12</c:v>
                </c:pt>
                <c:pt idx="1">
                  <c:v>81</c:v>
                </c:pt>
                <c:pt idx="2">
                  <c:v>56</c:v>
                </c:pt>
                <c:pt idx="3">
                  <c:v>10</c:v>
                </c:pt>
                <c:pt idx="4">
                  <c:v>34</c:v>
                </c:pt>
                <c:pt idx="5">
                  <c:v>2</c:v>
                </c:pt>
                <c:pt idx="6">
                  <c:v>3</c:v>
                </c:pt>
              </c:numCache>
            </c:numRef>
          </c:val>
          <c:extLst>
            <c:ext xmlns:c16="http://schemas.microsoft.com/office/drawing/2014/chart" uri="{C3380CC4-5D6E-409C-BE32-E72D297353CC}">
              <c16:uniqueId val="{00000002-976C-4342-A4FC-CF39F8FB8684}"/>
            </c:ext>
          </c:extLst>
        </c:ser>
        <c:dLbls>
          <c:showLegendKey val="0"/>
          <c:showVal val="0"/>
          <c:showCatName val="0"/>
          <c:showSerName val="0"/>
          <c:showPercent val="0"/>
          <c:showBubbleSize val="0"/>
        </c:dLbls>
        <c:gapWidth val="150"/>
        <c:overlap val="100"/>
        <c:axId val="195479775"/>
        <c:axId val="195473951"/>
      </c:barChart>
      <c:catAx>
        <c:axId val="19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5473951"/>
        <c:crosses val="autoZero"/>
        <c:auto val="1"/>
        <c:lblAlgn val="ctr"/>
        <c:lblOffset val="100"/>
        <c:noMultiLvlLbl val="0"/>
      </c:catAx>
      <c:valAx>
        <c:axId val="195473951"/>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95479775"/>
        <c:crosses val="autoZero"/>
        <c:crossBetween val="between"/>
        <c:majorUnit val="200"/>
      </c:valAx>
      <c:spPr>
        <a:noFill/>
        <a:ln>
          <a:noFill/>
        </a:ln>
        <a:effectLst/>
      </c:spPr>
    </c:plotArea>
    <c:legend>
      <c:legendPos val="b"/>
      <c:layout>
        <c:manualLayout>
          <c:xMode val="edge"/>
          <c:yMode val="edge"/>
          <c:x val="0.31838919473454147"/>
          <c:y val="0.8672945293603006"/>
          <c:w val="0.36184986856659768"/>
          <c:h val="0.111979054088827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5663492728818E-2"/>
          <c:y val="0.14570341061377162"/>
          <c:w val="0.86017621352189244"/>
          <c:h val="0.68766909691309763"/>
        </c:manualLayout>
      </c:layout>
      <c:lineChart>
        <c:grouping val="standard"/>
        <c:varyColors val="0"/>
        <c:ser>
          <c:idx val="0"/>
          <c:order val="0"/>
          <c:tx>
            <c:strRef>
              <c:f>'condom use at last sex'!$B$3</c:f>
              <c:strCache>
                <c:ptCount val="1"/>
                <c:pt idx="0">
                  <c:v>People who inject drugs (male)</c:v>
                </c:pt>
              </c:strCache>
            </c:strRef>
          </c:tx>
          <c:spPr>
            <a:ln w="38100">
              <a:solidFill>
                <a:srgbClr val="00AEEF"/>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66-456C-8CF9-FC4390F848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'condom use at last sex'!$C$2:$L$2</c:f>
              <c:strCache>
                <c:ptCount val="10"/>
                <c:pt idx="0">
                  <c:v>2004</c:v>
                </c:pt>
                <c:pt idx="1">
                  <c:v>2005</c:v>
                </c:pt>
                <c:pt idx="2">
                  <c:v>2006</c:v>
                </c:pt>
                <c:pt idx="3">
                  <c:v>2007</c:v>
                </c:pt>
                <c:pt idx="4">
                  <c:v>2009</c:v>
                </c:pt>
                <c:pt idx="5">
                  <c:v>2011</c:v>
                </c:pt>
                <c:pt idx="6">
                  <c:v>2012</c:v>
                </c:pt>
                <c:pt idx="7">
                  <c:v>2015</c:v>
                </c:pt>
                <c:pt idx="8">
                  <c:v>2017</c:v>
                </c:pt>
                <c:pt idx="9">
                  <c:v>2020</c:v>
                </c:pt>
              </c:strCache>
            </c:strRef>
          </c:cat>
          <c:val>
            <c:numRef>
              <c:f>'condom use at last sex'!$C$3:$L$3</c:f>
              <c:numCache>
                <c:formatCode>General</c:formatCode>
                <c:ptCount val="10"/>
                <c:pt idx="1">
                  <c:v>61</c:v>
                </c:pt>
                <c:pt idx="3">
                  <c:v>58</c:v>
                </c:pt>
                <c:pt idx="4">
                  <c:v>51</c:v>
                </c:pt>
                <c:pt idx="5">
                  <c:v>47</c:v>
                </c:pt>
                <c:pt idx="7">
                  <c:v>52.5</c:v>
                </c:pt>
                <c:pt idx="8">
                  <c:v>49</c:v>
                </c:pt>
                <c:pt idx="9">
                  <c:v>67.7</c:v>
                </c:pt>
              </c:numCache>
            </c:numRef>
          </c:val>
          <c:smooth val="0"/>
          <c:extLst>
            <c:ext xmlns:c16="http://schemas.microsoft.com/office/drawing/2014/chart" uri="{C3380CC4-5D6E-409C-BE32-E72D297353CC}">
              <c16:uniqueId val="{00000001-C966-456C-8CF9-FC4390F84833}"/>
            </c:ext>
          </c:extLst>
        </c:ser>
        <c:ser>
          <c:idx val="1"/>
          <c:order val="1"/>
          <c:tx>
            <c:strRef>
              <c:f>'condom use at last sex'!$B$4</c:f>
              <c:strCache>
                <c:ptCount val="1"/>
                <c:pt idx="0">
                  <c:v>Men who have sex with men</c:v>
                </c:pt>
              </c:strCache>
            </c:strRef>
          </c:tx>
          <c:spPr>
            <a:ln w="38100">
              <a:solidFill>
                <a:srgbClr val="F78E1E"/>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66-456C-8CF9-FC4390F848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'condom use at last sex'!$C$2:$L$2</c:f>
              <c:strCache>
                <c:ptCount val="10"/>
                <c:pt idx="0">
                  <c:v>2004</c:v>
                </c:pt>
                <c:pt idx="1">
                  <c:v>2005</c:v>
                </c:pt>
                <c:pt idx="2">
                  <c:v>2006</c:v>
                </c:pt>
                <c:pt idx="3">
                  <c:v>2007</c:v>
                </c:pt>
                <c:pt idx="4">
                  <c:v>2009</c:v>
                </c:pt>
                <c:pt idx="5">
                  <c:v>2011</c:v>
                </c:pt>
                <c:pt idx="6">
                  <c:v>2012</c:v>
                </c:pt>
                <c:pt idx="7">
                  <c:v>2015</c:v>
                </c:pt>
                <c:pt idx="8">
                  <c:v>2017</c:v>
                </c:pt>
                <c:pt idx="9">
                  <c:v>2020</c:v>
                </c:pt>
              </c:strCache>
            </c:strRef>
          </c:cat>
          <c:val>
            <c:numRef>
              <c:f>'condom use at last sex'!$C$4:$L$4</c:f>
              <c:numCache>
                <c:formatCode>General</c:formatCode>
                <c:ptCount val="10"/>
                <c:pt idx="0">
                  <c:v>63</c:v>
                </c:pt>
                <c:pt idx="3">
                  <c:v>74</c:v>
                </c:pt>
                <c:pt idx="4">
                  <c:v>75</c:v>
                </c:pt>
                <c:pt idx="6">
                  <c:v>91.4</c:v>
                </c:pt>
                <c:pt idx="7">
                  <c:v>86</c:v>
                </c:pt>
                <c:pt idx="8">
                  <c:v>95</c:v>
                </c:pt>
              </c:numCache>
            </c:numRef>
          </c:val>
          <c:smooth val="0"/>
          <c:extLst>
            <c:ext xmlns:c16="http://schemas.microsoft.com/office/drawing/2014/chart" uri="{C3380CC4-5D6E-409C-BE32-E72D297353CC}">
              <c16:uniqueId val="{00000003-C966-456C-8CF9-FC4390F84833}"/>
            </c:ext>
          </c:extLst>
        </c:ser>
        <c:ser>
          <c:idx val="2"/>
          <c:order val="2"/>
          <c:tx>
            <c:strRef>
              <c:f>'condom use at last sex'!$B$5</c:f>
              <c:strCache>
                <c:ptCount val="1"/>
                <c:pt idx="0">
                  <c:v>Female sex workers</c:v>
                </c:pt>
              </c:strCache>
            </c:strRef>
          </c:tx>
          <c:spPr>
            <a:ln w="38100">
              <a:solidFill>
                <a:srgbClr val="00A99A"/>
              </a:solidFill>
            </a:ln>
          </c:spPr>
          <c:marker>
            <c:symbol val="none"/>
          </c:marker>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66-456C-8CF9-FC4390F848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'condom use at last sex'!$C$2:$L$2</c:f>
              <c:strCache>
                <c:ptCount val="10"/>
                <c:pt idx="0">
                  <c:v>2004</c:v>
                </c:pt>
                <c:pt idx="1">
                  <c:v>2005</c:v>
                </c:pt>
                <c:pt idx="2">
                  <c:v>2006</c:v>
                </c:pt>
                <c:pt idx="3">
                  <c:v>2007</c:v>
                </c:pt>
                <c:pt idx="4">
                  <c:v>2009</c:v>
                </c:pt>
                <c:pt idx="5">
                  <c:v>2011</c:v>
                </c:pt>
                <c:pt idx="6">
                  <c:v>2012</c:v>
                </c:pt>
                <c:pt idx="7">
                  <c:v>2015</c:v>
                </c:pt>
                <c:pt idx="8">
                  <c:v>2017</c:v>
                </c:pt>
                <c:pt idx="9">
                  <c:v>2020</c:v>
                </c:pt>
              </c:strCache>
            </c:strRef>
          </c:cat>
          <c:val>
            <c:numRef>
              <c:f>'condom use at last sex'!$C$5:$L$5</c:f>
              <c:numCache>
                <c:formatCode>General</c:formatCode>
                <c:ptCount val="10"/>
                <c:pt idx="0">
                  <c:v>74</c:v>
                </c:pt>
                <c:pt idx="2">
                  <c:v>77</c:v>
                </c:pt>
                <c:pt idx="4">
                  <c:v>75</c:v>
                </c:pt>
                <c:pt idx="5">
                  <c:v>83</c:v>
                </c:pt>
                <c:pt idx="7">
                  <c:v>83</c:v>
                </c:pt>
                <c:pt idx="8">
                  <c:v>85</c:v>
                </c:pt>
              </c:numCache>
            </c:numRef>
          </c:val>
          <c:smooth val="0"/>
          <c:extLst>
            <c:ext xmlns:c16="http://schemas.microsoft.com/office/drawing/2014/chart" uri="{C3380CC4-5D6E-409C-BE32-E72D297353CC}">
              <c16:uniqueId val="{00000005-C966-456C-8CF9-FC4390F84833}"/>
            </c:ext>
          </c:extLst>
        </c:ser>
        <c:dLbls>
          <c:showLegendKey val="0"/>
          <c:showVal val="0"/>
          <c:showCatName val="0"/>
          <c:showSerName val="0"/>
          <c:showPercent val="0"/>
          <c:showBubbleSize val="0"/>
        </c:dLbls>
        <c:smooth val="0"/>
        <c:axId val="176055040"/>
        <c:axId val="176056576"/>
      </c:lineChart>
      <c:catAx>
        <c:axId val="176055040"/>
        <c:scaling>
          <c:orientation val="minMax"/>
        </c:scaling>
        <c:delete val="0"/>
        <c:axPos val="b"/>
        <c:numFmt formatCode="General" sourceLinked="1"/>
        <c:majorTickMark val="out"/>
        <c:minorTickMark val="none"/>
        <c:tickLblPos val="nextTo"/>
        <c:crossAx val="176056576"/>
        <c:crosses val="autoZero"/>
        <c:auto val="1"/>
        <c:lblAlgn val="ctr"/>
        <c:lblOffset val="100"/>
        <c:noMultiLvlLbl val="0"/>
      </c:catAx>
      <c:valAx>
        <c:axId val="176056576"/>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7.4105969979104638E-2"/>
              <c:y val="0.10110895512421354"/>
            </c:manualLayout>
          </c:layout>
          <c:overlay val="0"/>
        </c:title>
        <c:numFmt formatCode="General" sourceLinked="1"/>
        <c:majorTickMark val="out"/>
        <c:minorTickMark val="none"/>
        <c:tickLblPos val="nextTo"/>
        <c:crossAx val="176055040"/>
        <c:crosses val="autoZero"/>
        <c:crossBetween val="between"/>
        <c:majorUnit val="20"/>
      </c:valAx>
    </c:plotArea>
    <c:legend>
      <c:legendPos val="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879182386238283"/>
          <c:y val="0.11773148148148148"/>
          <c:w val="0.48214296738506368"/>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NPL!$W$32:$W$34</c:f>
              <c:strCache>
                <c:ptCount val="3"/>
                <c:pt idx="0">
                  <c:v>* Terai (2018)</c:v>
                </c:pt>
                <c:pt idx="1">
                  <c:v>Kathmandu (2017)</c:v>
                </c:pt>
                <c:pt idx="2">
                  <c:v>Pokhara (2017)</c:v>
                </c:pt>
              </c:strCache>
            </c:strRef>
          </c:cat>
          <c:val>
            <c:numRef>
              <c:f>NPL!$X$32:$X$34</c:f>
              <c:numCache>
                <c:formatCode>General</c:formatCode>
                <c:ptCount val="3"/>
                <c:pt idx="0">
                  <c:v>11.5</c:v>
                </c:pt>
                <c:pt idx="1">
                  <c:v>8.5</c:v>
                </c:pt>
                <c:pt idx="2">
                  <c:v>4.9000000000000004</c:v>
                </c:pt>
              </c:numCache>
            </c:numRef>
          </c:val>
          <c:extLst>
            <c:ext xmlns:c16="http://schemas.microsoft.com/office/drawing/2014/chart" uri="{C3380CC4-5D6E-409C-BE32-E72D297353CC}">
              <c16:uniqueId val="{00000000-2F7E-46BF-B1D7-462BE50869DF}"/>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595804057336099E-2"/>
          <c:y val="9.5498101817027364E-2"/>
          <c:w val="0.90394388676956972"/>
          <c:h val="0.52324924042663845"/>
        </c:manualLayout>
      </c:layout>
      <c:barChart>
        <c:barDir val="col"/>
        <c:grouping val="clustered"/>
        <c:varyColors val="0"/>
        <c:ser>
          <c:idx val="0"/>
          <c:order val="0"/>
          <c:spPr>
            <a:solidFill>
              <a:srgbClr val="FF7C80"/>
            </a:solidFill>
            <a:ln>
              <a:noFill/>
            </a:ln>
          </c:spPr>
          <c:invertIfNegative val="0"/>
          <c:dPt>
            <c:idx val="0"/>
            <c:invertIfNegative val="0"/>
            <c:bubble3D val="0"/>
            <c:extLst>
              <c:ext xmlns:c16="http://schemas.microsoft.com/office/drawing/2014/chart" uri="{C3380CC4-5D6E-409C-BE32-E72D297353CC}">
                <c16:uniqueId val="{00000000-5F0A-4CBC-80EE-3F91DCD7A1B3}"/>
              </c:ext>
            </c:extLst>
          </c:dPt>
          <c:dPt>
            <c:idx val="1"/>
            <c:invertIfNegative val="0"/>
            <c:bubble3D val="0"/>
            <c:extLst>
              <c:ext xmlns:c16="http://schemas.microsoft.com/office/drawing/2014/chart" uri="{C3380CC4-5D6E-409C-BE32-E72D297353CC}">
                <c16:uniqueId val="{00000001-5F0A-4CBC-80EE-3F91DCD7A1B3}"/>
              </c:ext>
            </c:extLst>
          </c:dPt>
          <c:dPt>
            <c:idx val="2"/>
            <c:invertIfNegative val="0"/>
            <c:bubble3D val="0"/>
            <c:extLst>
              <c:ext xmlns:c16="http://schemas.microsoft.com/office/drawing/2014/chart" uri="{C3380CC4-5D6E-409C-BE32-E72D297353CC}">
                <c16:uniqueId val="{00000002-5F0A-4CBC-80EE-3F91DCD7A1B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Risk_B!$B$64:$B$72</c:f>
              <c:strCache>
                <c:ptCount val="9"/>
                <c:pt idx="0">
                  <c:v>Bagmati province</c:v>
                </c:pt>
                <c:pt idx="1">
                  <c:v>Gandaki Province</c:v>
                </c:pt>
                <c:pt idx="2">
                  <c:v>Lumbini Province</c:v>
                </c:pt>
                <c:pt idx="3">
                  <c:v>Karnali province</c:v>
                </c:pt>
                <c:pt idx="4">
                  <c:v>Sudurpaschim province</c:v>
                </c:pt>
                <c:pt idx="6">
                  <c:v>&lt; 25 years</c:v>
                </c:pt>
                <c:pt idx="7">
                  <c:v>25+ years</c:v>
                </c:pt>
                <c:pt idx="8">
                  <c:v>Total</c:v>
                </c:pt>
              </c:strCache>
            </c:strRef>
          </c:cat>
          <c:val>
            <c:numRef>
              <c:f>Risk_B!$C$64:$C$72</c:f>
              <c:numCache>
                <c:formatCode>0</c:formatCode>
                <c:ptCount val="9"/>
                <c:pt idx="0">
                  <c:v>28.8</c:v>
                </c:pt>
                <c:pt idx="1">
                  <c:v>23.5</c:v>
                </c:pt>
                <c:pt idx="2">
                  <c:v>91.5</c:v>
                </c:pt>
                <c:pt idx="3">
                  <c:v>80.900000000000006</c:v>
                </c:pt>
                <c:pt idx="4">
                  <c:v>43.3</c:v>
                </c:pt>
                <c:pt idx="6">
                  <c:v>53.8</c:v>
                </c:pt>
                <c:pt idx="7">
                  <c:v>17.100000000000001</c:v>
                </c:pt>
                <c:pt idx="8">
                  <c:v>43.4</c:v>
                </c:pt>
              </c:numCache>
            </c:numRef>
          </c:val>
          <c:extLst>
            <c:ext xmlns:c16="http://schemas.microsoft.com/office/drawing/2014/chart" uri="{C3380CC4-5D6E-409C-BE32-E72D297353CC}">
              <c16:uniqueId val="{00000003-5F0A-4CBC-80EE-3F91DCD7A1B3}"/>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ot"/>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ajorGridlines>
          <c:spPr>
            <a:ln w="3175">
              <a:solidFill>
                <a:srgbClr val="F79646">
                  <a:lumMod val="20000"/>
                  <a:lumOff val="80000"/>
                </a:srgbClr>
              </a:solidFill>
              <a:prstDash val="sysDot"/>
            </a:ln>
          </c:spPr>
        </c:maj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0" sourceLinked="1"/>
        <c:majorTickMark val="out"/>
        <c:minorTickMark val="none"/>
        <c:tickLblPos val="nextTo"/>
        <c:spPr>
          <a:ln>
            <a:noFill/>
          </a:ln>
        </c:spPr>
        <c:crossAx val="41936768"/>
        <c:crosses val="autoZero"/>
        <c:crossBetween val="between"/>
        <c:majorUnit val="2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'FSW_cndm use_Districts'!$A$3</c:f>
              <c:strCache>
                <c:ptCount val="1"/>
                <c:pt idx="0">
                  <c:v>22 Terai Highway Districts</c:v>
                </c:pt>
              </c:strCache>
            </c:strRef>
          </c:tx>
          <c:spPr>
            <a:ln w="38100">
              <a:solidFill>
                <a:srgbClr val="00AEEF"/>
              </a:solidFill>
            </a:ln>
          </c:spPr>
          <c:marker>
            <c:symbol val="star"/>
            <c:size val="10"/>
            <c:spPr>
              <a:solidFill>
                <a:srgbClr val="00AEEF"/>
              </a:solidFill>
              <a:ln w="12700">
                <a:solidFill>
                  <a:schemeClr val="bg1"/>
                </a:solidFill>
              </a:ln>
            </c:spPr>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FE-4655-AAFA-0D4F2DEF46B8}"/>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'FSW_cndm use_Districts'!$B$2:$K$2</c:f>
              <c:numCache>
                <c:formatCode>@</c:formatCode>
                <c:ptCount val="10"/>
                <c:pt idx="0">
                  <c:v>2003</c:v>
                </c:pt>
                <c:pt idx="1">
                  <c:v>2004</c:v>
                </c:pt>
                <c:pt idx="2">
                  <c:v>2006</c:v>
                </c:pt>
                <c:pt idx="3">
                  <c:v>2008</c:v>
                </c:pt>
                <c:pt idx="4">
                  <c:v>2009</c:v>
                </c:pt>
                <c:pt idx="5">
                  <c:v>2011</c:v>
                </c:pt>
                <c:pt idx="6">
                  <c:v>2012</c:v>
                </c:pt>
                <c:pt idx="7" formatCode="General">
                  <c:v>2015</c:v>
                </c:pt>
                <c:pt idx="8" formatCode="General">
                  <c:v>2017</c:v>
                </c:pt>
                <c:pt idx="9" formatCode="General">
                  <c:v>2018</c:v>
                </c:pt>
              </c:numCache>
            </c:numRef>
          </c:cat>
          <c:val>
            <c:numRef>
              <c:f>'FSW_cndm use_Districts'!$B$3:$K$3</c:f>
              <c:numCache>
                <c:formatCode>General</c:formatCode>
                <c:ptCount val="10"/>
                <c:pt idx="0">
                  <c:v>53</c:v>
                </c:pt>
                <c:pt idx="2">
                  <c:v>66</c:v>
                </c:pt>
                <c:pt idx="4">
                  <c:v>85</c:v>
                </c:pt>
                <c:pt idx="6">
                  <c:v>76</c:v>
                </c:pt>
                <c:pt idx="9" formatCode="0">
                  <c:v>77.3</c:v>
                </c:pt>
              </c:numCache>
            </c:numRef>
          </c:val>
          <c:smooth val="0"/>
          <c:extLst>
            <c:ext xmlns:c16="http://schemas.microsoft.com/office/drawing/2014/chart" uri="{C3380CC4-5D6E-409C-BE32-E72D297353CC}">
              <c16:uniqueId val="{00000001-54FE-4655-AAFA-0D4F2DEF46B8}"/>
            </c:ext>
          </c:extLst>
        </c:ser>
        <c:ser>
          <c:idx val="1"/>
          <c:order val="1"/>
          <c:tx>
            <c:strRef>
              <c:f>'FSW_cndm use_Districts'!$A$4</c:f>
              <c:strCache>
                <c:ptCount val="1"/>
                <c:pt idx="0">
                  <c:v>Pokhara Valley</c:v>
                </c:pt>
              </c:strCache>
            </c:strRef>
          </c:tx>
          <c:spPr>
            <a:ln w="38100">
              <a:solidFill>
                <a:srgbClr val="F78E1E"/>
              </a:solidFill>
            </a:ln>
          </c:spPr>
          <c:marker>
            <c:symbol val="x"/>
            <c:size val="10"/>
            <c:spPr>
              <a:solidFill>
                <a:srgbClr val="F78E1E"/>
              </a:solidFill>
              <a:ln>
                <a:solidFill>
                  <a:schemeClr val="bg1"/>
                </a:solidFill>
              </a:ln>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FE-4655-AAFA-0D4F2DEF46B8}"/>
                </c:ext>
              </c:extLst>
            </c:dLbl>
            <c:dLbl>
              <c:idx val="5"/>
              <c:layout>
                <c:manualLayout>
                  <c:x val="-2.4583867498331233E-2"/>
                  <c:y val="3.7647055723571105E-2"/>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FE-4655-AAFA-0D4F2DEF46B8}"/>
                </c:ext>
              </c:extLst>
            </c:dLbl>
            <c:dLbl>
              <c:idx val="8"/>
              <c:layout>
                <c:manualLayout>
                  <c:x val="1.3668840586339448E-3"/>
                  <c:y val="2.0922490738503007E-2"/>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FE-4655-AAFA-0D4F2DEF46B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'FSW_cndm use_Districts'!$B$2:$K$2</c:f>
              <c:numCache>
                <c:formatCode>@</c:formatCode>
                <c:ptCount val="10"/>
                <c:pt idx="0">
                  <c:v>2003</c:v>
                </c:pt>
                <c:pt idx="1">
                  <c:v>2004</c:v>
                </c:pt>
                <c:pt idx="2">
                  <c:v>2006</c:v>
                </c:pt>
                <c:pt idx="3">
                  <c:v>2008</c:v>
                </c:pt>
                <c:pt idx="4">
                  <c:v>2009</c:v>
                </c:pt>
                <c:pt idx="5">
                  <c:v>2011</c:v>
                </c:pt>
                <c:pt idx="6">
                  <c:v>2012</c:v>
                </c:pt>
                <c:pt idx="7" formatCode="General">
                  <c:v>2015</c:v>
                </c:pt>
                <c:pt idx="8" formatCode="General">
                  <c:v>2017</c:v>
                </c:pt>
                <c:pt idx="9" formatCode="General">
                  <c:v>2018</c:v>
                </c:pt>
              </c:numCache>
            </c:numRef>
          </c:cat>
          <c:val>
            <c:numRef>
              <c:f>'FSW_cndm use_Districts'!$B$4:$K$4</c:f>
              <c:numCache>
                <c:formatCode>General</c:formatCode>
                <c:ptCount val="10"/>
                <c:pt idx="1">
                  <c:v>64</c:v>
                </c:pt>
                <c:pt idx="2">
                  <c:v>75</c:v>
                </c:pt>
                <c:pt idx="3">
                  <c:v>65</c:v>
                </c:pt>
                <c:pt idx="5">
                  <c:v>79</c:v>
                </c:pt>
              </c:numCache>
            </c:numRef>
          </c:val>
          <c:smooth val="0"/>
          <c:extLst>
            <c:ext xmlns:c16="http://schemas.microsoft.com/office/drawing/2014/chart" uri="{C3380CC4-5D6E-409C-BE32-E72D297353CC}">
              <c16:uniqueId val="{00000005-54FE-4655-AAFA-0D4F2DEF46B8}"/>
            </c:ext>
          </c:extLst>
        </c:ser>
        <c:ser>
          <c:idx val="2"/>
          <c:order val="2"/>
          <c:tx>
            <c:strRef>
              <c:f>'FSW_cndm use_Districts'!$A$5</c:f>
              <c:strCache>
                <c:ptCount val="1"/>
                <c:pt idx="0">
                  <c:v>Kathmandu (Street-based FSW)</c:v>
                </c:pt>
              </c:strCache>
            </c:strRef>
          </c:tx>
          <c:spPr>
            <a:ln w="38100">
              <a:solidFill>
                <a:srgbClr val="00A99A"/>
              </a:solidFill>
            </a:ln>
          </c:spPr>
          <c:marker>
            <c:symbol val="square"/>
            <c:size val="10"/>
            <c:spPr>
              <a:solidFill>
                <a:srgbClr val="00A99A"/>
              </a:solidFill>
              <a:ln>
                <a:solidFill>
                  <a:schemeClr val="bg1"/>
                </a:solidFill>
              </a:ln>
            </c:spPr>
          </c:marker>
          <c:dLbls>
            <c:dLbl>
              <c:idx val="8"/>
              <c:layout>
                <c:manualLayout>
                  <c:x val="0"/>
                  <c:y val="-2.3014739812353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FE-4655-AAFA-0D4F2DEF46B8}"/>
                </c:ext>
              </c:extLst>
            </c:dLbl>
            <c:numFmt formatCode="#,##0" sourceLinked="0"/>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'FSW_cndm use_Districts'!$B$2:$K$2</c:f>
              <c:numCache>
                <c:formatCode>@</c:formatCode>
                <c:ptCount val="10"/>
                <c:pt idx="0">
                  <c:v>2003</c:v>
                </c:pt>
                <c:pt idx="1">
                  <c:v>2004</c:v>
                </c:pt>
                <c:pt idx="2">
                  <c:v>2006</c:v>
                </c:pt>
                <c:pt idx="3">
                  <c:v>2008</c:v>
                </c:pt>
                <c:pt idx="4">
                  <c:v>2009</c:v>
                </c:pt>
                <c:pt idx="5">
                  <c:v>2011</c:v>
                </c:pt>
                <c:pt idx="6">
                  <c:v>2012</c:v>
                </c:pt>
                <c:pt idx="7" formatCode="General">
                  <c:v>2015</c:v>
                </c:pt>
                <c:pt idx="8" formatCode="General">
                  <c:v>2017</c:v>
                </c:pt>
                <c:pt idx="9" formatCode="General">
                  <c:v>2018</c:v>
                </c:pt>
              </c:numCache>
            </c:numRef>
          </c:cat>
          <c:val>
            <c:numRef>
              <c:f>'FSW_cndm use_Districts'!$B$5:$K$5</c:f>
              <c:numCache>
                <c:formatCode>General</c:formatCode>
                <c:ptCount val="10"/>
                <c:pt idx="1">
                  <c:v>81</c:v>
                </c:pt>
                <c:pt idx="2">
                  <c:v>73</c:v>
                </c:pt>
                <c:pt idx="3">
                  <c:v>73</c:v>
                </c:pt>
                <c:pt idx="5">
                  <c:v>84</c:v>
                </c:pt>
                <c:pt idx="7">
                  <c:v>85.5</c:v>
                </c:pt>
                <c:pt idx="8">
                  <c:v>87.5</c:v>
                </c:pt>
              </c:numCache>
            </c:numRef>
          </c:val>
          <c:smooth val="0"/>
          <c:extLst>
            <c:ext xmlns:c16="http://schemas.microsoft.com/office/drawing/2014/chart" uri="{C3380CC4-5D6E-409C-BE32-E72D297353CC}">
              <c16:uniqueId val="{00000007-54FE-4655-AAFA-0D4F2DEF46B8}"/>
            </c:ext>
          </c:extLst>
        </c:ser>
        <c:ser>
          <c:idx val="3"/>
          <c:order val="3"/>
          <c:tx>
            <c:strRef>
              <c:f>'FSW_cndm use_Districts'!$A$6</c:f>
              <c:strCache>
                <c:ptCount val="1"/>
                <c:pt idx="0">
                  <c:v>Kathmandu (Establishment-based FSW)</c:v>
                </c:pt>
              </c:strCache>
            </c:strRef>
          </c:tx>
          <c:spPr>
            <a:ln w="38100">
              <a:solidFill>
                <a:srgbClr val="F26B73"/>
              </a:solidFill>
            </a:ln>
          </c:spPr>
          <c:marker>
            <c:symbol val="plus"/>
            <c:size val="10"/>
            <c:spPr>
              <a:solidFill>
                <a:srgbClr val="F26B73"/>
              </a:solidFill>
              <a:ln>
                <a:solidFill>
                  <a:schemeClr val="bg1"/>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FE-4655-AAFA-0D4F2DEF46B8}"/>
                </c:ext>
              </c:extLst>
            </c:dLbl>
            <c:numFmt formatCode="#,##0" sourceLinked="0"/>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'FSW_cndm use_Districts'!$B$2:$K$2</c:f>
              <c:numCache>
                <c:formatCode>@</c:formatCode>
                <c:ptCount val="10"/>
                <c:pt idx="0">
                  <c:v>2003</c:v>
                </c:pt>
                <c:pt idx="1">
                  <c:v>2004</c:v>
                </c:pt>
                <c:pt idx="2">
                  <c:v>2006</c:v>
                </c:pt>
                <c:pt idx="3">
                  <c:v>2008</c:v>
                </c:pt>
                <c:pt idx="4">
                  <c:v>2009</c:v>
                </c:pt>
                <c:pt idx="5">
                  <c:v>2011</c:v>
                </c:pt>
                <c:pt idx="6">
                  <c:v>2012</c:v>
                </c:pt>
                <c:pt idx="7" formatCode="General">
                  <c:v>2015</c:v>
                </c:pt>
                <c:pt idx="8" formatCode="General">
                  <c:v>2017</c:v>
                </c:pt>
                <c:pt idx="9" formatCode="General">
                  <c:v>2018</c:v>
                </c:pt>
              </c:numCache>
            </c:numRef>
          </c:cat>
          <c:val>
            <c:numRef>
              <c:f>'FSW_cndm use_Districts'!$B$6:$K$6</c:f>
              <c:numCache>
                <c:formatCode>General</c:formatCode>
                <c:ptCount val="10"/>
                <c:pt idx="1">
                  <c:v>70</c:v>
                </c:pt>
                <c:pt idx="2">
                  <c:v>80</c:v>
                </c:pt>
                <c:pt idx="3">
                  <c:v>77</c:v>
                </c:pt>
                <c:pt idx="5">
                  <c:v>82</c:v>
                </c:pt>
                <c:pt idx="7">
                  <c:v>81.3</c:v>
                </c:pt>
                <c:pt idx="8">
                  <c:v>84.3</c:v>
                </c:pt>
              </c:numCache>
            </c:numRef>
          </c:val>
          <c:smooth val="0"/>
          <c:extLst>
            <c:ext xmlns:c16="http://schemas.microsoft.com/office/drawing/2014/chart" uri="{C3380CC4-5D6E-409C-BE32-E72D297353CC}">
              <c16:uniqueId val="{00000009-54FE-4655-AAFA-0D4F2DEF46B8}"/>
            </c:ext>
          </c:extLst>
        </c:ser>
        <c:dLbls>
          <c:showLegendKey val="0"/>
          <c:showVal val="0"/>
          <c:showCatName val="0"/>
          <c:showSerName val="0"/>
          <c:showPercent val="0"/>
          <c:showBubbleSize val="0"/>
        </c:dLbls>
        <c:marker val="1"/>
        <c:smooth val="0"/>
        <c:axId val="177669632"/>
        <c:axId val="177671168"/>
      </c:lineChart>
      <c:scatterChart>
        <c:scatterStyle val="lineMarker"/>
        <c:varyColors val="0"/>
        <c:ser>
          <c:idx val="4"/>
          <c:order val="4"/>
          <c:tx>
            <c:strRef>
              <c:f>'FSW_cndm use_Districts'!$O$1</c:f>
              <c:strCache>
                <c:ptCount val="1"/>
                <c:pt idx="0">
                  <c:v>targt</c:v>
                </c:pt>
              </c:strCache>
            </c:strRef>
          </c:tx>
          <c:spPr>
            <a:ln w="22225">
              <a:solidFill>
                <a:schemeClr val="bg1">
                  <a:lumMod val="65000"/>
                </a:schemeClr>
              </a:solidFill>
              <a:prstDash val="dash"/>
            </a:ln>
          </c:spPr>
          <c:marker>
            <c:symbol val="none"/>
          </c:marker>
          <c:xVal>
            <c:numRef>
              <c:f>'FSW_cndm use_Districts'!$N$2:$N$3</c:f>
              <c:numCache>
                <c:formatCode>General</c:formatCode>
                <c:ptCount val="2"/>
                <c:pt idx="0">
                  <c:v>0</c:v>
                </c:pt>
                <c:pt idx="1">
                  <c:v>1</c:v>
                </c:pt>
              </c:numCache>
            </c:numRef>
          </c:xVal>
          <c:yVal>
            <c:numRef>
              <c:f>'FSW_cndm use_Districts'!$O$2:$O$3</c:f>
              <c:numCache>
                <c:formatCode>General</c:formatCode>
                <c:ptCount val="2"/>
                <c:pt idx="0">
                  <c:v>95</c:v>
                </c:pt>
                <c:pt idx="1">
                  <c:v>95</c:v>
                </c:pt>
              </c:numCache>
            </c:numRef>
          </c:yVal>
          <c:smooth val="0"/>
          <c:extLst>
            <c:ext xmlns:c16="http://schemas.microsoft.com/office/drawing/2014/chart" uri="{C3380CC4-5D6E-409C-BE32-E72D297353CC}">
              <c16:uniqueId val="{0000000A-54FE-4655-AAFA-0D4F2DEF46B8}"/>
            </c:ext>
          </c:extLst>
        </c:ser>
        <c:dLbls>
          <c:showLegendKey val="0"/>
          <c:showVal val="0"/>
          <c:showCatName val="0"/>
          <c:showSerName val="0"/>
          <c:showPercent val="0"/>
          <c:showBubbleSize val="0"/>
        </c:dLbls>
        <c:axId val="177684864"/>
        <c:axId val="177678976"/>
      </c:scatterChart>
      <c:catAx>
        <c:axId val="177669632"/>
        <c:scaling>
          <c:orientation val="minMax"/>
        </c:scaling>
        <c:delete val="0"/>
        <c:axPos val="b"/>
        <c:numFmt formatCode="@" sourceLinked="1"/>
        <c:majorTickMark val="out"/>
        <c:minorTickMark val="none"/>
        <c:tickLblPos val="nextTo"/>
        <c:crossAx val="177671168"/>
        <c:crosses val="autoZero"/>
        <c:auto val="1"/>
        <c:lblAlgn val="ctr"/>
        <c:lblOffset val="100"/>
        <c:noMultiLvlLbl val="0"/>
      </c:catAx>
      <c:valAx>
        <c:axId val="17767116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8.2013043518036673E-3"/>
              <c:y val="0.11590779804293989"/>
            </c:manualLayout>
          </c:layout>
          <c:overlay val="0"/>
        </c:title>
        <c:numFmt formatCode="General" sourceLinked="1"/>
        <c:majorTickMark val="out"/>
        <c:minorTickMark val="none"/>
        <c:tickLblPos val="nextTo"/>
        <c:crossAx val="177669632"/>
        <c:crosses val="autoZero"/>
        <c:crossBetween val="between"/>
        <c:majorUnit val="10"/>
      </c:valAx>
      <c:valAx>
        <c:axId val="177678976"/>
        <c:scaling>
          <c:orientation val="minMax"/>
          <c:max val="100"/>
          <c:min val="0"/>
        </c:scaling>
        <c:delete val="1"/>
        <c:axPos val="r"/>
        <c:numFmt formatCode="General" sourceLinked="1"/>
        <c:majorTickMark val="out"/>
        <c:minorTickMark val="none"/>
        <c:tickLblPos val="nextTo"/>
        <c:crossAx val="177684864"/>
        <c:crosses val="max"/>
        <c:crossBetween val="midCat"/>
        <c:majorUnit val="10"/>
      </c:valAx>
      <c:valAx>
        <c:axId val="177684864"/>
        <c:scaling>
          <c:orientation val="minMax"/>
          <c:max val="1"/>
          <c:min val="0"/>
        </c:scaling>
        <c:delete val="1"/>
        <c:axPos val="t"/>
        <c:numFmt formatCode="General" sourceLinked="1"/>
        <c:majorTickMark val="out"/>
        <c:minorTickMark val="none"/>
        <c:tickLblPos val="nextTo"/>
        <c:crossAx val="177678976"/>
        <c:crosses val="max"/>
        <c:crossBetween val="midCat"/>
        <c:majorUnit val="0.2"/>
      </c:valAx>
    </c:plotArea>
    <c:legend>
      <c:legendPos val="b"/>
      <c:legendEntry>
        <c:idx val="4"/>
        <c:delete val="1"/>
      </c:legendEntry>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9137005383361"/>
          <c:y val="9.1388390404687783E-2"/>
          <c:w val="0.57894038239709356"/>
          <c:h val="0.77822328022950615"/>
        </c:manualLayout>
      </c:layout>
      <c:lineChart>
        <c:grouping val="standard"/>
        <c:varyColors val="0"/>
        <c:ser>
          <c:idx val="1"/>
          <c:order val="0"/>
          <c:tx>
            <c:strRef>
              <c:f>'FSW consist cndm use_ktm'!$C$3</c:f>
              <c:strCache>
                <c:ptCount val="1"/>
                <c:pt idx="0">
                  <c:v>with regular clients</c:v>
                </c:pt>
              </c:strCache>
            </c:strRef>
          </c:tx>
          <c:spPr>
            <a:ln w="38100">
              <a:solidFill>
                <a:srgbClr val="00AEEF"/>
              </a:solidFill>
            </a:ln>
          </c:spPr>
          <c:marker>
            <c:symbol val="circle"/>
            <c:size val="9"/>
            <c:spPr>
              <a:solidFill>
                <a:srgbClr val="00AEEF"/>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 cndm use_ktm'!$A$4:$A$9</c:f>
              <c:strCache>
                <c:ptCount val="6"/>
                <c:pt idx="0">
                  <c:v>2004</c:v>
                </c:pt>
                <c:pt idx="1">
                  <c:v>2006</c:v>
                </c:pt>
                <c:pt idx="2">
                  <c:v>2008</c:v>
                </c:pt>
                <c:pt idx="3">
                  <c:v>2011</c:v>
                </c:pt>
                <c:pt idx="4">
                  <c:v>2015</c:v>
                </c:pt>
                <c:pt idx="5">
                  <c:v>2017</c:v>
                </c:pt>
              </c:strCache>
            </c:strRef>
          </c:cat>
          <c:val>
            <c:numRef>
              <c:f>'FSW consist cndm use_ktm'!$C$4:$C$9</c:f>
              <c:numCache>
                <c:formatCode>General</c:formatCode>
                <c:ptCount val="6"/>
                <c:pt idx="0">
                  <c:v>63</c:v>
                </c:pt>
                <c:pt idx="1">
                  <c:v>65</c:v>
                </c:pt>
                <c:pt idx="2">
                  <c:v>57</c:v>
                </c:pt>
                <c:pt idx="3">
                  <c:v>75</c:v>
                </c:pt>
                <c:pt idx="4">
                  <c:v>73</c:v>
                </c:pt>
                <c:pt idx="5" formatCode="0">
                  <c:v>61.7</c:v>
                </c:pt>
              </c:numCache>
            </c:numRef>
          </c:val>
          <c:smooth val="0"/>
          <c:extLst>
            <c:ext xmlns:c16="http://schemas.microsoft.com/office/drawing/2014/chart" uri="{C3380CC4-5D6E-409C-BE32-E72D297353CC}">
              <c16:uniqueId val="{00000000-DB8E-45D6-80A1-869651099398}"/>
            </c:ext>
          </c:extLst>
        </c:ser>
        <c:ser>
          <c:idx val="2"/>
          <c:order val="1"/>
          <c:tx>
            <c:strRef>
              <c:f>'FSW consist cndm use_ktm'!$D$3</c:f>
              <c:strCache>
                <c:ptCount val="1"/>
                <c:pt idx="0">
                  <c:v> with client</c:v>
                </c:pt>
              </c:strCache>
            </c:strRef>
          </c:tx>
          <c:spPr>
            <a:ln w="38100">
              <a:solidFill>
                <a:srgbClr val="F78E1E"/>
              </a:solidFill>
            </a:ln>
          </c:spPr>
          <c:marker>
            <c:symbol val="circle"/>
            <c:size val="9"/>
            <c:spPr>
              <a:solidFill>
                <a:srgbClr val="F78E1E"/>
              </a:solidFill>
              <a:ln>
                <a:no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 cndm use_ktm'!$A$4:$A$9</c:f>
              <c:strCache>
                <c:ptCount val="6"/>
                <c:pt idx="0">
                  <c:v>2004</c:v>
                </c:pt>
                <c:pt idx="1">
                  <c:v>2006</c:v>
                </c:pt>
                <c:pt idx="2">
                  <c:v>2008</c:v>
                </c:pt>
                <c:pt idx="3">
                  <c:v>2011</c:v>
                </c:pt>
                <c:pt idx="4">
                  <c:v>2015</c:v>
                </c:pt>
                <c:pt idx="5">
                  <c:v>2017</c:v>
                </c:pt>
              </c:strCache>
            </c:strRef>
          </c:cat>
          <c:val>
            <c:numRef>
              <c:f>'FSW consist cndm use_ktm'!$D$4:$D$9</c:f>
              <c:numCache>
                <c:formatCode>General</c:formatCode>
                <c:ptCount val="6"/>
                <c:pt idx="0">
                  <c:v>57</c:v>
                </c:pt>
                <c:pt idx="1">
                  <c:v>56</c:v>
                </c:pt>
                <c:pt idx="2">
                  <c:v>54</c:v>
                </c:pt>
                <c:pt idx="3">
                  <c:v>73</c:v>
                </c:pt>
                <c:pt idx="4">
                  <c:v>71</c:v>
                </c:pt>
                <c:pt idx="5" formatCode="0">
                  <c:v>63.4</c:v>
                </c:pt>
              </c:numCache>
            </c:numRef>
          </c:val>
          <c:smooth val="0"/>
          <c:extLst>
            <c:ext xmlns:c16="http://schemas.microsoft.com/office/drawing/2014/chart" uri="{C3380CC4-5D6E-409C-BE32-E72D297353CC}">
              <c16:uniqueId val="{00000001-DB8E-45D6-80A1-869651099398}"/>
            </c:ext>
          </c:extLst>
        </c:ser>
        <c:ser>
          <c:idx val="0"/>
          <c:order val="2"/>
          <c:tx>
            <c:strRef>
              <c:f>'FSW consist cndm use_ktm'!$B$3</c:f>
              <c:strCache>
                <c:ptCount val="1"/>
                <c:pt idx="0">
                  <c:v>with non-paying regular partner</c:v>
                </c:pt>
              </c:strCache>
            </c:strRef>
          </c:tx>
          <c:spPr>
            <a:ln w="38100">
              <a:solidFill>
                <a:srgbClr val="F26B73"/>
              </a:solidFill>
            </a:ln>
          </c:spPr>
          <c:marker>
            <c:symbol val="circle"/>
            <c:size val="9"/>
            <c:spPr>
              <a:solidFill>
                <a:srgbClr val="F26B73"/>
              </a:solidFill>
              <a:ln>
                <a:no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 cndm use_ktm'!$A$4:$A$9</c:f>
              <c:strCache>
                <c:ptCount val="6"/>
                <c:pt idx="0">
                  <c:v>2004</c:v>
                </c:pt>
                <c:pt idx="1">
                  <c:v>2006</c:v>
                </c:pt>
                <c:pt idx="2">
                  <c:v>2008</c:v>
                </c:pt>
                <c:pt idx="3">
                  <c:v>2011</c:v>
                </c:pt>
                <c:pt idx="4">
                  <c:v>2015</c:v>
                </c:pt>
                <c:pt idx="5">
                  <c:v>2017</c:v>
                </c:pt>
              </c:strCache>
            </c:strRef>
          </c:cat>
          <c:val>
            <c:numRef>
              <c:f>'FSW consist cndm use_ktm'!$B$4:$B$9</c:f>
              <c:numCache>
                <c:formatCode>General</c:formatCode>
                <c:ptCount val="6"/>
                <c:pt idx="0">
                  <c:v>18</c:v>
                </c:pt>
                <c:pt idx="1">
                  <c:v>7</c:v>
                </c:pt>
                <c:pt idx="2">
                  <c:v>5</c:v>
                </c:pt>
                <c:pt idx="3">
                  <c:v>12</c:v>
                </c:pt>
                <c:pt idx="4">
                  <c:v>28</c:v>
                </c:pt>
                <c:pt idx="5" formatCode="0">
                  <c:v>17.8</c:v>
                </c:pt>
              </c:numCache>
            </c:numRef>
          </c:val>
          <c:smooth val="0"/>
          <c:extLst>
            <c:ext xmlns:c16="http://schemas.microsoft.com/office/drawing/2014/chart" uri="{C3380CC4-5D6E-409C-BE32-E72D297353CC}">
              <c16:uniqueId val="{00000002-DB8E-45D6-80A1-869651099398}"/>
            </c:ext>
          </c:extLst>
        </c:ser>
        <c:dLbls>
          <c:showLegendKey val="0"/>
          <c:showVal val="0"/>
          <c:showCatName val="0"/>
          <c:showSerName val="0"/>
          <c:showPercent val="0"/>
          <c:showBubbleSize val="0"/>
        </c:dLbls>
        <c:marker val="1"/>
        <c:smooth val="0"/>
        <c:axId val="199486848"/>
        <c:axId val="199660672"/>
      </c:lineChart>
      <c:scatterChart>
        <c:scatterStyle val="lineMarker"/>
        <c:varyColors val="0"/>
        <c:ser>
          <c:idx val="3"/>
          <c:order val="3"/>
          <c:tx>
            <c:strRef>
              <c:f>'FSW consist cndm use_ktm'!$H$3</c:f>
              <c:strCache>
                <c:ptCount val="1"/>
                <c:pt idx="0">
                  <c:v>targt</c:v>
                </c:pt>
              </c:strCache>
            </c:strRef>
          </c:tx>
          <c:spPr>
            <a:ln w="22225">
              <a:solidFill>
                <a:sysClr val="window" lastClr="FFFFFF">
                  <a:lumMod val="65000"/>
                </a:sysClr>
              </a:solidFill>
              <a:prstDash val="dash"/>
            </a:ln>
          </c:spPr>
          <c:marker>
            <c:symbol val="none"/>
          </c:marker>
          <c:xVal>
            <c:numRef>
              <c:f>'FSW consist cndm use_ktm'!$G$4:$G$5</c:f>
              <c:numCache>
                <c:formatCode>General</c:formatCode>
                <c:ptCount val="2"/>
                <c:pt idx="0">
                  <c:v>0</c:v>
                </c:pt>
                <c:pt idx="1">
                  <c:v>1</c:v>
                </c:pt>
              </c:numCache>
            </c:numRef>
          </c:xVal>
          <c:yVal>
            <c:numRef>
              <c:f>'FSW consist cndm use_ktm'!$H$4:$H$5</c:f>
              <c:numCache>
                <c:formatCode>General</c:formatCode>
                <c:ptCount val="2"/>
                <c:pt idx="0">
                  <c:v>95</c:v>
                </c:pt>
                <c:pt idx="1">
                  <c:v>95</c:v>
                </c:pt>
              </c:numCache>
            </c:numRef>
          </c:yVal>
          <c:smooth val="0"/>
          <c:extLst>
            <c:ext xmlns:c16="http://schemas.microsoft.com/office/drawing/2014/chart" uri="{C3380CC4-5D6E-409C-BE32-E72D297353CC}">
              <c16:uniqueId val="{00000003-DB8E-45D6-80A1-869651099398}"/>
            </c:ext>
          </c:extLst>
        </c:ser>
        <c:dLbls>
          <c:showLegendKey val="0"/>
          <c:showVal val="0"/>
          <c:showCatName val="0"/>
          <c:showSerName val="0"/>
          <c:showPercent val="0"/>
          <c:showBubbleSize val="0"/>
        </c:dLbls>
        <c:axId val="199791360"/>
        <c:axId val="199662592"/>
      </c:scatterChart>
      <c:catAx>
        <c:axId val="199486848"/>
        <c:scaling>
          <c:orientation val="minMax"/>
        </c:scaling>
        <c:delete val="0"/>
        <c:axPos val="b"/>
        <c:numFmt formatCode="General" sourceLinked="1"/>
        <c:majorTickMark val="out"/>
        <c:minorTickMark val="none"/>
        <c:tickLblPos val="nextTo"/>
        <c:crossAx val="199660672"/>
        <c:crosses val="autoZero"/>
        <c:auto val="1"/>
        <c:lblAlgn val="ctr"/>
        <c:lblOffset val="100"/>
        <c:noMultiLvlLbl val="0"/>
      </c:catAx>
      <c:valAx>
        <c:axId val="199660672"/>
        <c:scaling>
          <c:orientation val="minMax"/>
          <c:max val="100"/>
          <c:min val="0"/>
        </c:scaling>
        <c:delete val="0"/>
        <c:axPos val="l"/>
        <c:title>
          <c:tx>
            <c:rich>
              <a:bodyPr rot="0" vert="horz"/>
              <a:lstStyle/>
              <a:p>
                <a:pPr>
                  <a:defRPr/>
                </a:pPr>
                <a:r>
                  <a:rPr lang="en-US"/>
                  <a:t>%</a:t>
                </a:r>
              </a:p>
            </c:rich>
          </c:tx>
          <c:layout>
            <c:manualLayout>
              <c:xMode val="edge"/>
              <c:yMode val="edge"/>
              <c:x val="1.0642136462427752E-2"/>
              <c:y val="7.5824696331563204E-2"/>
            </c:manualLayout>
          </c:layout>
          <c:overlay val="0"/>
        </c:title>
        <c:numFmt formatCode="0" sourceLinked="0"/>
        <c:majorTickMark val="out"/>
        <c:minorTickMark val="none"/>
        <c:tickLblPos val="nextTo"/>
        <c:crossAx val="199486848"/>
        <c:crosses val="autoZero"/>
        <c:crossBetween val="between"/>
        <c:majorUnit val="10"/>
      </c:valAx>
      <c:valAx>
        <c:axId val="199662592"/>
        <c:scaling>
          <c:orientation val="minMax"/>
          <c:max val="100"/>
          <c:min val="0"/>
        </c:scaling>
        <c:delete val="1"/>
        <c:axPos val="r"/>
        <c:numFmt formatCode="General" sourceLinked="1"/>
        <c:majorTickMark val="out"/>
        <c:minorTickMark val="none"/>
        <c:tickLblPos val="nextTo"/>
        <c:crossAx val="199791360"/>
        <c:crosses val="max"/>
        <c:crossBetween val="midCat"/>
        <c:majorUnit val="10"/>
      </c:valAx>
      <c:valAx>
        <c:axId val="199791360"/>
        <c:scaling>
          <c:orientation val="minMax"/>
          <c:max val="1"/>
          <c:min val="0"/>
        </c:scaling>
        <c:delete val="1"/>
        <c:axPos val="t"/>
        <c:numFmt formatCode="General" sourceLinked="1"/>
        <c:majorTickMark val="out"/>
        <c:minorTickMark val="none"/>
        <c:tickLblPos val="nextTo"/>
        <c:crossAx val="199662592"/>
        <c:crosses val="max"/>
        <c:crossBetween val="midCat"/>
        <c:majorUnit val="0.2"/>
      </c:valAx>
    </c:plotArea>
    <c:legend>
      <c:legendPos val="r"/>
      <c:legendEntry>
        <c:idx val="3"/>
        <c:delete val="1"/>
      </c:legendEntry>
      <c:layout>
        <c:manualLayout>
          <c:xMode val="edge"/>
          <c:yMode val="edge"/>
          <c:x val="0.69860979426337599"/>
          <c:y val="0.34552182140023197"/>
          <c:w val="0.30139020573662401"/>
          <c:h val="0.3438813404138436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54116402135652"/>
          <c:y val="6.0380638466703315E-2"/>
          <c:w val="0.57894038239709356"/>
          <c:h val="0.81543258255508744"/>
        </c:manualLayout>
      </c:layout>
      <c:lineChart>
        <c:grouping val="standard"/>
        <c:varyColors val="0"/>
        <c:ser>
          <c:idx val="1"/>
          <c:order val="0"/>
          <c:tx>
            <c:strRef>
              <c:f>'FSW consist cndm use_Terai'!$B$5</c:f>
              <c:strCache>
                <c:ptCount val="1"/>
                <c:pt idx="0">
                  <c:v>with non-commercial partners</c:v>
                </c:pt>
              </c:strCache>
            </c:strRef>
          </c:tx>
          <c:spPr>
            <a:ln w="38100">
              <a:solidFill>
                <a:srgbClr val="00AEEF"/>
              </a:solidFill>
            </a:ln>
          </c:spPr>
          <c:marker>
            <c:symbol val="circle"/>
            <c:size val="9"/>
            <c:spPr>
              <a:solidFill>
                <a:srgbClr val="00AEEF"/>
              </a:solidFill>
              <a:ln>
                <a:noFill/>
              </a:ln>
            </c:spPr>
          </c:marker>
          <c:dLbls>
            <c:numFmt formatCode="#,##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'FSW consist cndm use_Terai'!$C$4:$I$4</c:f>
              <c:strCache>
                <c:ptCount val="7"/>
                <c:pt idx="0">
                  <c:v>2003</c:v>
                </c:pt>
                <c:pt idx="1">
                  <c:v>2006</c:v>
                </c:pt>
                <c:pt idx="2">
                  <c:v>2008</c:v>
                </c:pt>
                <c:pt idx="3">
                  <c:v>2009</c:v>
                </c:pt>
                <c:pt idx="4">
                  <c:v>2012</c:v>
                </c:pt>
                <c:pt idx="5">
                  <c:v>2016</c:v>
                </c:pt>
                <c:pt idx="6">
                  <c:v>2018</c:v>
                </c:pt>
              </c:strCache>
            </c:strRef>
          </c:cat>
          <c:val>
            <c:numRef>
              <c:f>'FSW consist cndm use_Terai'!$C$5:$I$5</c:f>
              <c:numCache>
                <c:formatCode>General</c:formatCode>
                <c:ptCount val="7"/>
                <c:pt idx="0">
                  <c:v>5.8</c:v>
                </c:pt>
                <c:pt idx="1">
                  <c:v>5.9</c:v>
                </c:pt>
                <c:pt idx="2">
                  <c:v>9.3000000000000007</c:v>
                </c:pt>
                <c:pt idx="4">
                  <c:v>18.399999999999999</c:v>
                </c:pt>
                <c:pt idx="5">
                  <c:v>11.5</c:v>
                </c:pt>
                <c:pt idx="6">
                  <c:v>9.3000000000000007</c:v>
                </c:pt>
              </c:numCache>
            </c:numRef>
          </c:val>
          <c:smooth val="0"/>
          <c:extLst>
            <c:ext xmlns:c16="http://schemas.microsoft.com/office/drawing/2014/chart" uri="{C3380CC4-5D6E-409C-BE32-E72D297353CC}">
              <c16:uniqueId val="{00000000-2621-4B8E-9071-EB5E040F0ABE}"/>
            </c:ext>
          </c:extLst>
        </c:ser>
        <c:ser>
          <c:idx val="2"/>
          <c:order val="1"/>
          <c:tx>
            <c:strRef>
              <c:f>'FSW consist cndm use_Terai'!$B$6</c:f>
              <c:strCache>
                <c:ptCount val="1"/>
                <c:pt idx="0">
                  <c:v>with clients</c:v>
                </c:pt>
              </c:strCache>
            </c:strRef>
          </c:tx>
          <c:spPr>
            <a:ln w="38100">
              <a:solidFill>
                <a:srgbClr val="F78E1E"/>
              </a:solidFill>
            </a:ln>
          </c:spPr>
          <c:marker>
            <c:symbol val="circle"/>
            <c:size val="9"/>
            <c:spPr>
              <a:solidFill>
                <a:srgbClr val="F78E1E"/>
              </a:solidFill>
              <a:ln>
                <a:no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'FSW consist cndm use_Terai'!$C$4:$I$4</c:f>
              <c:strCache>
                <c:ptCount val="7"/>
                <c:pt idx="0">
                  <c:v>2003</c:v>
                </c:pt>
                <c:pt idx="1">
                  <c:v>2006</c:v>
                </c:pt>
                <c:pt idx="2">
                  <c:v>2008</c:v>
                </c:pt>
                <c:pt idx="3">
                  <c:v>2009</c:v>
                </c:pt>
                <c:pt idx="4">
                  <c:v>2012</c:v>
                </c:pt>
                <c:pt idx="5">
                  <c:v>2016</c:v>
                </c:pt>
                <c:pt idx="6">
                  <c:v>2018</c:v>
                </c:pt>
              </c:strCache>
            </c:strRef>
          </c:cat>
          <c:val>
            <c:numRef>
              <c:f>'FSW consist cndm use_Terai'!$C$6:$I$6</c:f>
              <c:numCache>
                <c:formatCode>General</c:formatCode>
                <c:ptCount val="7"/>
                <c:pt idx="0">
                  <c:v>11.9</c:v>
                </c:pt>
                <c:pt idx="1">
                  <c:v>4.3</c:v>
                </c:pt>
                <c:pt idx="3">
                  <c:v>69.8</c:v>
                </c:pt>
                <c:pt idx="4">
                  <c:v>59</c:v>
                </c:pt>
                <c:pt idx="5">
                  <c:v>35.9</c:v>
                </c:pt>
                <c:pt idx="6">
                  <c:v>34.799999999999997</c:v>
                </c:pt>
              </c:numCache>
            </c:numRef>
          </c:val>
          <c:smooth val="0"/>
          <c:extLst>
            <c:ext xmlns:c16="http://schemas.microsoft.com/office/drawing/2014/chart" uri="{C3380CC4-5D6E-409C-BE32-E72D297353CC}">
              <c16:uniqueId val="{00000001-2621-4B8E-9071-EB5E040F0ABE}"/>
            </c:ext>
          </c:extLst>
        </c:ser>
        <c:ser>
          <c:idx val="0"/>
          <c:order val="2"/>
          <c:tx>
            <c:strRef>
              <c:f>'FSW consist cndm use_Terai'!$B$7</c:f>
              <c:strCache>
                <c:ptCount val="1"/>
                <c:pt idx="0">
                  <c:v>with regular clients</c:v>
                </c:pt>
              </c:strCache>
            </c:strRef>
          </c:tx>
          <c:spPr>
            <a:ln w="38100">
              <a:solidFill>
                <a:srgbClr val="F26B73"/>
              </a:solidFill>
            </a:ln>
          </c:spPr>
          <c:marker>
            <c:symbol val="circle"/>
            <c:size val="9"/>
            <c:spPr>
              <a:solidFill>
                <a:srgbClr val="F26B73"/>
              </a:solidFill>
              <a:ln>
                <a:noFill/>
              </a:ln>
            </c:spPr>
          </c:marker>
          <c:dLbls>
            <c:dLbl>
              <c:idx val="3"/>
              <c:layout>
                <c:manualLayout>
                  <c:x val="-2.4752478463719557E-2"/>
                  <c:y val="4.3410852713178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21-4B8E-9071-EB5E040F0ABE}"/>
                </c:ext>
              </c:extLst>
            </c:dLbl>
            <c:dLbl>
              <c:idx val="4"/>
              <c:layout>
                <c:manualLayout>
                  <c:x val="-3.6303635080122076E-2"/>
                  <c:y val="4.65116279069767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21-4B8E-9071-EB5E040F0ABE}"/>
                </c:ext>
              </c:extLst>
            </c:dLbl>
            <c:dLbl>
              <c:idx val="5"/>
              <c:layout>
                <c:manualLayout>
                  <c:x val="-2.310231323280492E-2"/>
                  <c:y val="2.7906976744186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21-4B8E-9071-EB5E040F0ABE}"/>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 cndm use_Terai'!$C$4:$I$4</c:f>
              <c:strCache>
                <c:ptCount val="7"/>
                <c:pt idx="0">
                  <c:v>2003</c:v>
                </c:pt>
                <c:pt idx="1">
                  <c:v>2006</c:v>
                </c:pt>
                <c:pt idx="2">
                  <c:v>2008</c:v>
                </c:pt>
                <c:pt idx="3">
                  <c:v>2009</c:v>
                </c:pt>
                <c:pt idx="4">
                  <c:v>2012</c:v>
                </c:pt>
                <c:pt idx="5">
                  <c:v>2016</c:v>
                </c:pt>
                <c:pt idx="6">
                  <c:v>2018</c:v>
                </c:pt>
              </c:strCache>
            </c:strRef>
          </c:cat>
          <c:val>
            <c:numRef>
              <c:f>'FSW consist cndm use_Terai'!$C$7:$I$7</c:f>
              <c:numCache>
                <c:formatCode>General</c:formatCode>
                <c:ptCount val="7"/>
                <c:pt idx="0">
                  <c:v>27.3</c:v>
                </c:pt>
                <c:pt idx="1">
                  <c:v>49.7</c:v>
                </c:pt>
                <c:pt idx="3">
                  <c:v>65.5</c:v>
                </c:pt>
                <c:pt idx="4">
                  <c:v>55.4</c:v>
                </c:pt>
                <c:pt idx="5">
                  <c:v>28.2</c:v>
                </c:pt>
                <c:pt idx="6">
                  <c:v>31.1</c:v>
                </c:pt>
              </c:numCache>
            </c:numRef>
          </c:val>
          <c:smooth val="0"/>
          <c:extLst>
            <c:ext xmlns:c16="http://schemas.microsoft.com/office/drawing/2014/chart" uri="{C3380CC4-5D6E-409C-BE32-E72D297353CC}">
              <c16:uniqueId val="{00000005-2621-4B8E-9071-EB5E040F0ABE}"/>
            </c:ext>
          </c:extLst>
        </c:ser>
        <c:dLbls>
          <c:showLegendKey val="0"/>
          <c:showVal val="0"/>
          <c:showCatName val="0"/>
          <c:showSerName val="0"/>
          <c:showPercent val="0"/>
          <c:showBubbleSize val="0"/>
        </c:dLbls>
        <c:marker val="1"/>
        <c:smooth val="0"/>
        <c:axId val="138682368"/>
        <c:axId val="138685824"/>
      </c:lineChart>
      <c:scatterChart>
        <c:scatterStyle val="lineMarker"/>
        <c:varyColors val="0"/>
        <c:ser>
          <c:idx val="3"/>
          <c:order val="3"/>
          <c:tx>
            <c:strRef>
              <c:f>'FSW consist cndm use_Terai'!$L$4</c:f>
              <c:strCache>
                <c:ptCount val="1"/>
                <c:pt idx="0">
                  <c:v>targt</c:v>
                </c:pt>
              </c:strCache>
            </c:strRef>
          </c:tx>
          <c:spPr>
            <a:ln w="22225">
              <a:solidFill>
                <a:sysClr val="window" lastClr="FFFFFF">
                  <a:lumMod val="65000"/>
                </a:sysClr>
              </a:solidFill>
              <a:prstDash val="dash"/>
            </a:ln>
          </c:spPr>
          <c:marker>
            <c:symbol val="none"/>
          </c:marker>
          <c:xVal>
            <c:numRef>
              <c:f>'FSW consist cndm use_Terai'!$K$5:$K$6</c:f>
              <c:numCache>
                <c:formatCode>General</c:formatCode>
                <c:ptCount val="2"/>
                <c:pt idx="0">
                  <c:v>0</c:v>
                </c:pt>
                <c:pt idx="1">
                  <c:v>1</c:v>
                </c:pt>
              </c:numCache>
            </c:numRef>
          </c:xVal>
          <c:yVal>
            <c:numRef>
              <c:f>'FSW consist cndm use_Terai'!$L$5:$L$6</c:f>
              <c:numCache>
                <c:formatCode>General</c:formatCode>
                <c:ptCount val="2"/>
                <c:pt idx="0">
                  <c:v>95</c:v>
                </c:pt>
                <c:pt idx="1">
                  <c:v>95</c:v>
                </c:pt>
              </c:numCache>
            </c:numRef>
          </c:yVal>
          <c:smooth val="0"/>
          <c:extLst>
            <c:ext xmlns:c16="http://schemas.microsoft.com/office/drawing/2014/chart" uri="{C3380CC4-5D6E-409C-BE32-E72D297353CC}">
              <c16:uniqueId val="{00000006-2621-4B8E-9071-EB5E040F0ABE}"/>
            </c:ext>
          </c:extLst>
        </c:ser>
        <c:dLbls>
          <c:showLegendKey val="0"/>
          <c:showVal val="0"/>
          <c:showCatName val="0"/>
          <c:showSerName val="0"/>
          <c:showPercent val="0"/>
          <c:showBubbleSize val="0"/>
        </c:dLbls>
        <c:axId val="139230592"/>
        <c:axId val="138739072"/>
      </c:scatterChart>
      <c:catAx>
        <c:axId val="138682368"/>
        <c:scaling>
          <c:orientation val="minMax"/>
        </c:scaling>
        <c:delete val="0"/>
        <c:axPos val="b"/>
        <c:numFmt formatCode="General" sourceLinked="1"/>
        <c:majorTickMark val="out"/>
        <c:minorTickMark val="none"/>
        <c:tickLblPos val="nextTo"/>
        <c:crossAx val="138685824"/>
        <c:crosses val="autoZero"/>
        <c:auto val="1"/>
        <c:lblAlgn val="ctr"/>
        <c:lblOffset val="100"/>
        <c:noMultiLvlLbl val="0"/>
      </c:catAx>
      <c:valAx>
        <c:axId val="138685824"/>
        <c:scaling>
          <c:orientation val="minMax"/>
          <c:max val="100"/>
          <c:min val="0"/>
        </c:scaling>
        <c:delete val="0"/>
        <c:axPos val="l"/>
        <c:title>
          <c:tx>
            <c:rich>
              <a:bodyPr rot="0" vert="horz"/>
              <a:lstStyle/>
              <a:p>
                <a:pPr>
                  <a:defRPr/>
                </a:pPr>
                <a:r>
                  <a:rPr lang="en-US"/>
                  <a:t>%</a:t>
                </a:r>
              </a:p>
            </c:rich>
          </c:tx>
          <c:layout>
            <c:manualLayout>
              <c:xMode val="edge"/>
              <c:yMode val="edge"/>
              <c:x val="7.4114507693992797E-4"/>
              <c:y val="4.4816944393578709E-2"/>
            </c:manualLayout>
          </c:layout>
          <c:overlay val="0"/>
        </c:title>
        <c:numFmt formatCode="0" sourceLinked="0"/>
        <c:majorTickMark val="out"/>
        <c:minorTickMark val="none"/>
        <c:tickLblPos val="nextTo"/>
        <c:crossAx val="138682368"/>
        <c:crosses val="autoZero"/>
        <c:crossBetween val="between"/>
        <c:majorUnit val="10"/>
      </c:valAx>
      <c:valAx>
        <c:axId val="138739072"/>
        <c:scaling>
          <c:orientation val="minMax"/>
          <c:max val="100"/>
          <c:min val="0"/>
        </c:scaling>
        <c:delete val="1"/>
        <c:axPos val="r"/>
        <c:numFmt formatCode="General" sourceLinked="1"/>
        <c:majorTickMark val="out"/>
        <c:minorTickMark val="none"/>
        <c:tickLblPos val="nextTo"/>
        <c:crossAx val="139230592"/>
        <c:crosses val="max"/>
        <c:crossBetween val="midCat"/>
        <c:majorUnit val="10"/>
      </c:valAx>
      <c:valAx>
        <c:axId val="139230592"/>
        <c:scaling>
          <c:orientation val="minMax"/>
          <c:max val="1"/>
          <c:min val="0"/>
        </c:scaling>
        <c:delete val="1"/>
        <c:axPos val="t"/>
        <c:numFmt formatCode="General" sourceLinked="1"/>
        <c:majorTickMark val="out"/>
        <c:minorTickMark val="none"/>
        <c:tickLblPos val="nextTo"/>
        <c:crossAx val="138739072"/>
        <c:crosses val="max"/>
        <c:crossBetween val="midCat"/>
        <c:majorUnit val="0.2"/>
      </c:valAx>
    </c:plotArea>
    <c:legend>
      <c:legendPos val="r"/>
      <c:legendEntry>
        <c:idx val="3"/>
        <c:delete val="1"/>
      </c:legendEntry>
      <c:layout>
        <c:manualLayout>
          <c:xMode val="edge"/>
          <c:yMode val="edge"/>
          <c:x val="0.69860979426337599"/>
          <c:y val="0.34552182140023197"/>
          <c:w val="0.28054485077633778"/>
          <c:h val="0.5113232008789599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'FSW_cndm use by partner'!$A$5</c:f>
              <c:strCache>
                <c:ptCount val="1"/>
                <c:pt idx="0">
                  <c:v>with regular client</c:v>
                </c:pt>
              </c:strCache>
            </c:strRef>
          </c:tx>
          <c:spPr>
            <a:solidFill>
              <a:srgbClr val="CDC8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by partner'!$B$3:$G$4</c:f>
              <c:multiLvlStrCache>
                <c:ptCount val="6"/>
                <c:lvl>
                  <c:pt idx="0">
                    <c:v>at last sex</c:v>
                  </c:pt>
                  <c:pt idx="1">
                    <c:v>consistent condom use</c:v>
                  </c:pt>
                  <c:pt idx="2">
                    <c:v>at last sex</c:v>
                  </c:pt>
                  <c:pt idx="3">
                    <c:v>consistent condom use</c:v>
                  </c:pt>
                  <c:pt idx="4">
                    <c:v>at last sex</c:v>
                  </c:pt>
                  <c:pt idx="5">
                    <c:v>consistent condom use</c:v>
                  </c:pt>
                </c:lvl>
                <c:lvl>
                  <c:pt idx="0">
                    <c:v>22 Terai Highway Districts (2018)</c:v>
                  </c:pt>
                  <c:pt idx="2">
                    <c:v>Kathmandu (2017)</c:v>
                  </c:pt>
                  <c:pt idx="4">
                    <c:v>Pokhara (2011)</c:v>
                  </c:pt>
                </c:lvl>
              </c:multiLvlStrCache>
            </c:multiLvlStrRef>
          </c:cat>
          <c:val>
            <c:numRef>
              <c:f>'FSW_cndm use by partner'!$B$5:$G$5</c:f>
              <c:numCache>
                <c:formatCode>General</c:formatCode>
                <c:ptCount val="6"/>
                <c:pt idx="1">
                  <c:v>31</c:v>
                </c:pt>
                <c:pt idx="2">
                  <c:v>80.7</c:v>
                </c:pt>
                <c:pt idx="3">
                  <c:v>62</c:v>
                </c:pt>
                <c:pt idx="4">
                  <c:v>86.8</c:v>
                </c:pt>
                <c:pt idx="5">
                  <c:v>68.400000000000006</c:v>
                </c:pt>
              </c:numCache>
            </c:numRef>
          </c:val>
          <c:extLst>
            <c:ext xmlns:c16="http://schemas.microsoft.com/office/drawing/2014/chart" uri="{C3380CC4-5D6E-409C-BE32-E72D297353CC}">
              <c16:uniqueId val="{00000000-3A53-4C61-8CA8-81559895888F}"/>
            </c:ext>
          </c:extLst>
        </c:ser>
        <c:ser>
          <c:idx val="1"/>
          <c:order val="1"/>
          <c:tx>
            <c:strRef>
              <c:f>'FSW_cndm use by partner'!$A$6</c:f>
              <c:strCache>
                <c:ptCount val="1"/>
                <c:pt idx="0">
                  <c:v>with client</c:v>
                </c:pt>
              </c:strCache>
            </c:strRef>
          </c:tx>
          <c:spPr>
            <a:solidFill>
              <a:srgbClr val="F26B7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by partner'!$B$3:$G$4</c:f>
              <c:multiLvlStrCache>
                <c:ptCount val="6"/>
                <c:lvl>
                  <c:pt idx="0">
                    <c:v>at last sex</c:v>
                  </c:pt>
                  <c:pt idx="1">
                    <c:v>consistent condom use</c:v>
                  </c:pt>
                  <c:pt idx="2">
                    <c:v>at last sex</c:v>
                  </c:pt>
                  <c:pt idx="3">
                    <c:v>consistent condom use</c:v>
                  </c:pt>
                  <c:pt idx="4">
                    <c:v>at last sex</c:v>
                  </c:pt>
                  <c:pt idx="5">
                    <c:v>consistent condom use</c:v>
                  </c:pt>
                </c:lvl>
                <c:lvl>
                  <c:pt idx="0">
                    <c:v>22 Terai Highway Districts (2018)</c:v>
                  </c:pt>
                  <c:pt idx="2">
                    <c:v>Kathmandu (2017)</c:v>
                  </c:pt>
                  <c:pt idx="4">
                    <c:v>Pokhara (2011)</c:v>
                  </c:pt>
                </c:lvl>
              </c:multiLvlStrCache>
            </c:multiLvlStrRef>
          </c:cat>
          <c:val>
            <c:numRef>
              <c:f>'FSW_cndm use by partner'!$B$6:$G$6</c:f>
              <c:numCache>
                <c:formatCode>General</c:formatCode>
                <c:ptCount val="6"/>
                <c:pt idx="0">
                  <c:v>77.3</c:v>
                </c:pt>
                <c:pt idx="1">
                  <c:v>35</c:v>
                </c:pt>
                <c:pt idx="2">
                  <c:v>84.8</c:v>
                </c:pt>
                <c:pt idx="3">
                  <c:v>63</c:v>
                </c:pt>
                <c:pt idx="4">
                  <c:v>78.8</c:v>
                </c:pt>
                <c:pt idx="5">
                  <c:v>61.4</c:v>
                </c:pt>
              </c:numCache>
            </c:numRef>
          </c:val>
          <c:extLst>
            <c:ext xmlns:c16="http://schemas.microsoft.com/office/drawing/2014/chart" uri="{C3380CC4-5D6E-409C-BE32-E72D297353CC}">
              <c16:uniqueId val="{00000001-3A53-4C61-8CA8-81559895888F}"/>
            </c:ext>
          </c:extLst>
        </c:ser>
        <c:ser>
          <c:idx val="2"/>
          <c:order val="2"/>
          <c:tx>
            <c:strRef>
              <c:f>'FSW_cndm use by partner'!$A$7</c:f>
              <c:strCache>
                <c:ptCount val="1"/>
                <c:pt idx="0">
                  <c:v>with non-paying/regular partner</c:v>
                </c:pt>
              </c:strCache>
            </c:strRef>
          </c:tx>
          <c:spPr>
            <a:solidFill>
              <a:srgbClr val="00A99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'FSW_cndm use by partner'!$B$3:$G$4</c:f>
              <c:multiLvlStrCache>
                <c:ptCount val="6"/>
                <c:lvl>
                  <c:pt idx="0">
                    <c:v>at last sex</c:v>
                  </c:pt>
                  <c:pt idx="1">
                    <c:v>consistent condom use</c:v>
                  </c:pt>
                  <c:pt idx="2">
                    <c:v>at last sex</c:v>
                  </c:pt>
                  <c:pt idx="3">
                    <c:v>consistent condom use</c:v>
                  </c:pt>
                  <c:pt idx="4">
                    <c:v>at last sex</c:v>
                  </c:pt>
                  <c:pt idx="5">
                    <c:v>consistent condom use</c:v>
                  </c:pt>
                </c:lvl>
                <c:lvl>
                  <c:pt idx="0">
                    <c:v>22 Terai Highway Districts (2018)</c:v>
                  </c:pt>
                  <c:pt idx="2">
                    <c:v>Kathmandu (2017)</c:v>
                  </c:pt>
                  <c:pt idx="4">
                    <c:v>Pokhara (2011)</c:v>
                  </c:pt>
                </c:lvl>
              </c:multiLvlStrCache>
            </c:multiLvlStrRef>
          </c:cat>
          <c:val>
            <c:numRef>
              <c:f>'FSW_cndm use by partner'!$B$7:$G$7</c:f>
              <c:numCache>
                <c:formatCode>General</c:formatCode>
                <c:ptCount val="6"/>
                <c:pt idx="0">
                  <c:v>23.3</c:v>
                </c:pt>
                <c:pt idx="1">
                  <c:v>9</c:v>
                </c:pt>
                <c:pt idx="3">
                  <c:v>18</c:v>
                </c:pt>
                <c:pt idx="4">
                  <c:v>16.100000000000001</c:v>
                </c:pt>
                <c:pt idx="5">
                  <c:v>8</c:v>
                </c:pt>
              </c:numCache>
            </c:numRef>
          </c:val>
          <c:extLst>
            <c:ext xmlns:c16="http://schemas.microsoft.com/office/drawing/2014/chart" uri="{C3380CC4-5D6E-409C-BE32-E72D297353CC}">
              <c16:uniqueId val="{00000002-3A53-4C61-8CA8-81559895888F}"/>
            </c:ext>
          </c:extLst>
        </c:ser>
        <c:dLbls>
          <c:showLegendKey val="0"/>
          <c:showVal val="0"/>
          <c:showCatName val="0"/>
          <c:showSerName val="0"/>
          <c:showPercent val="0"/>
          <c:showBubbleSize val="0"/>
        </c:dLbls>
        <c:gapWidth val="150"/>
        <c:axId val="175845760"/>
        <c:axId val="175879680"/>
      </c:barChart>
      <c:scatterChart>
        <c:scatterStyle val="lineMarker"/>
        <c:varyColors val="0"/>
        <c:ser>
          <c:idx val="3"/>
          <c:order val="3"/>
          <c:tx>
            <c:strRef>
              <c:f>'FSW_cndm use by partner'!$K$3</c:f>
              <c:strCache>
                <c:ptCount val="1"/>
                <c:pt idx="0">
                  <c:v>targt</c:v>
                </c:pt>
              </c:strCache>
            </c:strRef>
          </c:tx>
          <c:spPr>
            <a:ln w="19050">
              <a:solidFill>
                <a:srgbClr val="E31837"/>
              </a:solidFill>
              <a:prstDash val="dash"/>
            </a:ln>
          </c:spPr>
          <c:marker>
            <c:symbol val="none"/>
          </c:marker>
          <c:xVal>
            <c:numRef>
              <c:f>'FSW_cndm use by partner'!$J$4:$J$5</c:f>
              <c:numCache>
                <c:formatCode>General</c:formatCode>
                <c:ptCount val="2"/>
                <c:pt idx="0">
                  <c:v>0</c:v>
                </c:pt>
                <c:pt idx="1">
                  <c:v>1</c:v>
                </c:pt>
              </c:numCache>
            </c:numRef>
          </c:xVal>
          <c:yVal>
            <c:numRef>
              <c:f>'FSW_cndm use by partner'!$K$4:$K$5</c:f>
              <c:numCache>
                <c:formatCode>General</c:formatCode>
                <c:ptCount val="2"/>
                <c:pt idx="0">
                  <c:v>95</c:v>
                </c:pt>
                <c:pt idx="1">
                  <c:v>95</c:v>
                </c:pt>
              </c:numCache>
            </c:numRef>
          </c:yVal>
          <c:smooth val="0"/>
          <c:extLst>
            <c:ext xmlns:c16="http://schemas.microsoft.com/office/drawing/2014/chart" uri="{C3380CC4-5D6E-409C-BE32-E72D297353CC}">
              <c16:uniqueId val="{00000003-3A53-4C61-8CA8-81559895888F}"/>
            </c:ext>
          </c:extLst>
        </c:ser>
        <c:dLbls>
          <c:showLegendKey val="0"/>
          <c:showVal val="0"/>
          <c:showCatName val="0"/>
          <c:showSerName val="0"/>
          <c:showPercent val="0"/>
          <c:showBubbleSize val="0"/>
        </c:dLbls>
        <c:axId val="176085632"/>
        <c:axId val="176084096"/>
      </c:scatterChart>
      <c:catAx>
        <c:axId val="175845760"/>
        <c:scaling>
          <c:orientation val="minMax"/>
        </c:scaling>
        <c:delete val="0"/>
        <c:axPos val="b"/>
        <c:numFmt formatCode="General" sourceLinked="0"/>
        <c:majorTickMark val="out"/>
        <c:minorTickMark val="none"/>
        <c:tickLblPos val="nextTo"/>
        <c:crossAx val="175879680"/>
        <c:crosses val="autoZero"/>
        <c:auto val="1"/>
        <c:lblAlgn val="ctr"/>
        <c:lblOffset val="100"/>
        <c:noMultiLvlLbl val="0"/>
      </c:catAx>
      <c:valAx>
        <c:axId val="175879680"/>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8.3919926263408568E-3"/>
              <c:y val="7.3300660029829559E-2"/>
            </c:manualLayout>
          </c:layout>
          <c:overlay val="0"/>
        </c:title>
        <c:numFmt formatCode="General" sourceLinked="1"/>
        <c:majorTickMark val="out"/>
        <c:minorTickMark val="none"/>
        <c:tickLblPos val="nextTo"/>
        <c:crossAx val="175845760"/>
        <c:crosses val="autoZero"/>
        <c:crossBetween val="between"/>
        <c:majorUnit val="10"/>
      </c:valAx>
      <c:valAx>
        <c:axId val="176084096"/>
        <c:scaling>
          <c:orientation val="minMax"/>
          <c:max val="100"/>
          <c:min val="0"/>
        </c:scaling>
        <c:delete val="1"/>
        <c:axPos val="r"/>
        <c:numFmt formatCode="General" sourceLinked="1"/>
        <c:majorTickMark val="out"/>
        <c:minorTickMark val="none"/>
        <c:tickLblPos val="nextTo"/>
        <c:crossAx val="176085632"/>
        <c:crosses val="max"/>
        <c:crossBetween val="midCat"/>
        <c:majorUnit val="10"/>
      </c:valAx>
      <c:valAx>
        <c:axId val="176085632"/>
        <c:scaling>
          <c:orientation val="minMax"/>
          <c:max val="1"/>
          <c:min val="0"/>
        </c:scaling>
        <c:delete val="1"/>
        <c:axPos val="t"/>
        <c:numFmt formatCode="General" sourceLinked="1"/>
        <c:majorTickMark val="out"/>
        <c:minorTickMark val="none"/>
        <c:tickLblPos val="nextTo"/>
        <c:crossAx val="176084096"/>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90067195370469E-2"/>
          <c:y val="0.10924719920555501"/>
          <c:w val="0.92577862613084094"/>
          <c:h val="0.51832127775632952"/>
        </c:manualLayout>
      </c:layout>
      <c:barChart>
        <c:barDir val="col"/>
        <c:grouping val="clustered"/>
        <c:varyColors val="0"/>
        <c:ser>
          <c:idx val="0"/>
          <c:order val="0"/>
          <c:tx>
            <c:strRef>
              <c:f>'FSW_forced sex'!$C$2</c:f>
              <c:strCache>
                <c:ptCount val="1"/>
                <c:pt idx="0">
                  <c:v>forced to have sex</c:v>
                </c:pt>
              </c:strCache>
            </c:strRef>
          </c:tx>
          <c:spPr>
            <a:solidFill>
              <a:srgbClr val="CDC884"/>
            </a:solidFill>
            <a:ln w="1905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'FSW_forced sex'!$A$3:$B$7</c:f>
              <c:multiLvlStrCache>
                <c:ptCount val="5"/>
                <c:lvl>
                  <c:pt idx="0">
                    <c:v>Street
based
 FSW </c:v>
                  </c:pt>
                  <c:pt idx="1">
                    <c:v>Establishment
based
 FSW </c:v>
                  </c:pt>
                  <c:pt idx="2">
                    <c:v>All FSW</c:v>
                  </c:pt>
                  <c:pt idx="3">
                    <c:v>All FSW</c:v>
                  </c:pt>
                  <c:pt idx="4">
                    <c:v>All FSW</c:v>
                  </c:pt>
                </c:lvl>
                <c:lvl>
                  <c:pt idx="0">
                    <c:v>Kathmandu (2017)</c:v>
                  </c:pt>
                  <c:pt idx="3">
                    <c:v>Pokhara Valley (2011)</c:v>
                  </c:pt>
                  <c:pt idx="4">
                    <c:v>22 Terai Highway Districts (2018)</c:v>
                  </c:pt>
                </c:lvl>
              </c:multiLvlStrCache>
            </c:multiLvlStrRef>
          </c:cat>
          <c:val>
            <c:numRef>
              <c:f>'FSW_forced sex'!$C$3:$C$7</c:f>
              <c:numCache>
                <c:formatCode>General</c:formatCode>
                <c:ptCount val="5"/>
                <c:pt idx="0">
                  <c:v>7.5</c:v>
                </c:pt>
                <c:pt idx="1">
                  <c:v>10</c:v>
                </c:pt>
                <c:pt idx="2">
                  <c:v>9.6</c:v>
                </c:pt>
                <c:pt idx="3">
                  <c:v>21</c:v>
                </c:pt>
                <c:pt idx="4">
                  <c:v>3.3</c:v>
                </c:pt>
              </c:numCache>
            </c:numRef>
          </c:val>
          <c:extLst>
            <c:ext xmlns:c16="http://schemas.microsoft.com/office/drawing/2014/chart" uri="{C3380CC4-5D6E-409C-BE32-E72D297353CC}">
              <c16:uniqueId val="{00000000-F3A2-48CD-9665-B604A476DC86}"/>
            </c:ext>
          </c:extLst>
        </c:ser>
        <c:ser>
          <c:idx val="1"/>
          <c:order val="1"/>
          <c:tx>
            <c:strRef>
              <c:f>'FSW_forced sex'!$D$2</c:f>
              <c:strCache>
                <c:ptCount val="1"/>
                <c:pt idx="0">
                  <c:v>physically assaulted</c:v>
                </c:pt>
              </c:strCache>
            </c:strRef>
          </c:tx>
          <c:spPr>
            <a:solidFill>
              <a:srgbClr val="F26B73"/>
            </a:solidFill>
            <a:ln w="1905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'FSW_forced sex'!$A$3:$B$7</c:f>
              <c:multiLvlStrCache>
                <c:ptCount val="5"/>
                <c:lvl>
                  <c:pt idx="0">
                    <c:v>Street
based
 FSW </c:v>
                  </c:pt>
                  <c:pt idx="1">
                    <c:v>Establishment
based
 FSW </c:v>
                  </c:pt>
                  <c:pt idx="2">
                    <c:v>All FSW</c:v>
                  </c:pt>
                  <c:pt idx="3">
                    <c:v>All FSW</c:v>
                  </c:pt>
                  <c:pt idx="4">
                    <c:v>All FSW</c:v>
                  </c:pt>
                </c:lvl>
                <c:lvl>
                  <c:pt idx="0">
                    <c:v>Kathmandu (2017)</c:v>
                  </c:pt>
                  <c:pt idx="3">
                    <c:v>Pokhara Valley (2011)</c:v>
                  </c:pt>
                  <c:pt idx="4">
                    <c:v>22 Terai Highway Districts (2018)</c:v>
                  </c:pt>
                </c:lvl>
              </c:multiLvlStrCache>
            </c:multiLvlStrRef>
          </c:cat>
          <c:val>
            <c:numRef>
              <c:f>'FSW_forced sex'!$D$3:$D$7</c:f>
              <c:numCache>
                <c:formatCode>General</c:formatCode>
                <c:ptCount val="5"/>
                <c:pt idx="0">
                  <c:v>10.5</c:v>
                </c:pt>
                <c:pt idx="1">
                  <c:v>10.4</c:v>
                </c:pt>
                <c:pt idx="2">
                  <c:v>10.4</c:v>
                </c:pt>
                <c:pt idx="3">
                  <c:v>20</c:v>
                </c:pt>
                <c:pt idx="4">
                  <c:v>2.1</c:v>
                </c:pt>
              </c:numCache>
            </c:numRef>
          </c:val>
          <c:extLst>
            <c:ext xmlns:c16="http://schemas.microsoft.com/office/drawing/2014/chart" uri="{C3380CC4-5D6E-409C-BE32-E72D297353CC}">
              <c16:uniqueId val="{00000001-F3A2-48CD-9665-B604A476DC86}"/>
            </c:ext>
          </c:extLst>
        </c:ser>
        <c:dLbls>
          <c:showLegendKey val="0"/>
          <c:showVal val="0"/>
          <c:showCatName val="0"/>
          <c:showSerName val="0"/>
          <c:showPercent val="0"/>
          <c:showBubbleSize val="0"/>
        </c:dLbls>
        <c:gapWidth val="150"/>
        <c:axId val="176448256"/>
        <c:axId val="176449792"/>
      </c:barChart>
      <c:catAx>
        <c:axId val="176448256"/>
        <c:scaling>
          <c:orientation val="minMax"/>
        </c:scaling>
        <c:delete val="0"/>
        <c:axPos val="b"/>
        <c:numFmt formatCode="General" sourceLinked="1"/>
        <c:majorTickMark val="out"/>
        <c:minorTickMark val="none"/>
        <c:tickLblPos val="nextTo"/>
        <c:crossAx val="176449792"/>
        <c:crosses val="autoZero"/>
        <c:auto val="1"/>
        <c:lblAlgn val="ctr"/>
        <c:lblOffset val="100"/>
        <c:noMultiLvlLbl val="0"/>
      </c:catAx>
      <c:valAx>
        <c:axId val="176449792"/>
        <c:scaling>
          <c:orientation val="minMax"/>
          <c:min val="0"/>
        </c:scaling>
        <c:delete val="0"/>
        <c:axPos val="l"/>
        <c:majorGridlines>
          <c:spPr>
            <a:ln>
              <a:solidFill>
                <a:schemeClr val="accent4">
                  <a:lumMod val="40000"/>
                  <a:lumOff val="60000"/>
                </a:schemeClr>
              </a:solidFill>
              <a:prstDash val="dash"/>
            </a:ln>
          </c:spPr>
        </c:majorGridlines>
        <c:title>
          <c:tx>
            <c:rich>
              <a:bodyPr rot="0" vert="horz"/>
              <a:lstStyle/>
              <a:p>
                <a:pPr>
                  <a:defRPr/>
                </a:pPr>
                <a:r>
                  <a:rPr lang="en-US"/>
                  <a:t>%</a:t>
                </a:r>
              </a:p>
            </c:rich>
          </c:tx>
          <c:layout>
            <c:manualLayout>
              <c:xMode val="edge"/>
              <c:yMode val="edge"/>
              <c:x val="3.082146193538602E-4"/>
              <c:y val="9.1362133800030693E-2"/>
            </c:manualLayout>
          </c:layout>
          <c:overlay val="0"/>
        </c:title>
        <c:numFmt formatCode="General" sourceLinked="1"/>
        <c:majorTickMark val="out"/>
        <c:minorTickMark val="none"/>
        <c:tickLblPos val="nextTo"/>
        <c:crossAx val="176448256"/>
        <c:crosses val="autoZero"/>
        <c:crossBetween val="between"/>
        <c:majorUnit val="10"/>
      </c:valAx>
    </c:plotArea>
    <c:legend>
      <c:legendPos val="t"/>
      <c:layout>
        <c:manualLayout>
          <c:xMode val="edge"/>
          <c:yMode val="edge"/>
          <c:x val="0.31356601059950184"/>
          <c:y val="3.7369217074823394E-2"/>
          <c:w val="0.47113673630061981"/>
          <c:h val="4.494908833129627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10267098965554E-2"/>
          <c:y val="6.994884087299405E-2"/>
          <c:w val="0.90169127296587925"/>
          <c:h val="0.69710449406771824"/>
        </c:manualLayout>
      </c:layout>
      <c:barChart>
        <c:barDir val="col"/>
        <c:grouping val="clustered"/>
        <c:varyColors val="0"/>
        <c:ser>
          <c:idx val="0"/>
          <c:order val="0"/>
          <c:tx>
            <c:strRef>
              <c:f>'FSW&lt;20 yr'!$A$4</c:f>
              <c:strCache>
                <c:ptCount val="1"/>
                <c:pt idx="0">
                  <c:v>Kathmandu Valley</c:v>
                </c:pt>
              </c:strCache>
            </c:strRef>
          </c:tx>
          <c:spPr>
            <a:solidFill>
              <a:srgbClr val="00AEEF"/>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'FSW&lt;20 yr'!$B$3:$J$3</c:f>
              <c:strCache>
                <c:ptCount val="9"/>
                <c:pt idx="0">
                  <c:v>2004</c:v>
                </c:pt>
                <c:pt idx="1">
                  <c:v>2006</c:v>
                </c:pt>
                <c:pt idx="2">
                  <c:v>2008</c:v>
                </c:pt>
                <c:pt idx="3">
                  <c:v>2009</c:v>
                </c:pt>
                <c:pt idx="4">
                  <c:v>2011</c:v>
                </c:pt>
                <c:pt idx="5">
                  <c:v>2012 </c:v>
                </c:pt>
                <c:pt idx="6">
                  <c:v>2015</c:v>
                </c:pt>
                <c:pt idx="7">
                  <c:v>2017</c:v>
                </c:pt>
                <c:pt idx="8">
                  <c:v>2018</c:v>
                </c:pt>
              </c:strCache>
            </c:strRef>
          </c:cat>
          <c:val>
            <c:numRef>
              <c:f>'FSW&lt;20 yr'!$B$4:$J$4</c:f>
              <c:numCache>
                <c:formatCode>General</c:formatCode>
                <c:ptCount val="9"/>
                <c:pt idx="0">
                  <c:v>31</c:v>
                </c:pt>
                <c:pt idx="1">
                  <c:v>30</c:v>
                </c:pt>
                <c:pt idx="2">
                  <c:v>28</c:v>
                </c:pt>
                <c:pt idx="4">
                  <c:v>28</c:v>
                </c:pt>
                <c:pt idx="6" formatCode="0">
                  <c:v>12.6</c:v>
                </c:pt>
                <c:pt idx="7">
                  <c:v>18.600000000000001</c:v>
                </c:pt>
              </c:numCache>
            </c:numRef>
          </c:val>
          <c:extLst>
            <c:ext xmlns:c16="http://schemas.microsoft.com/office/drawing/2014/chart" uri="{C3380CC4-5D6E-409C-BE32-E72D297353CC}">
              <c16:uniqueId val="{00000000-DBD6-474D-860E-869D9FD734C7}"/>
            </c:ext>
          </c:extLst>
        </c:ser>
        <c:ser>
          <c:idx val="1"/>
          <c:order val="1"/>
          <c:tx>
            <c:strRef>
              <c:f>'FSW&lt;20 yr'!$A$5</c:f>
              <c:strCache>
                <c:ptCount val="1"/>
                <c:pt idx="0">
                  <c:v>Pokhara Valley</c:v>
                </c:pt>
              </c:strCache>
            </c:strRef>
          </c:tx>
          <c:spPr>
            <a:solidFill>
              <a:srgbClr val="F26B73"/>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'FSW&lt;20 yr'!$B$3:$J$3</c:f>
              <c:strCache>
                <c:ptCount val="9"/>
                <c:pt idx="0">
                  <c:v>2004</c:v>
                </c:pt>
                <c:pt idx="1">
                  <c:v>2006</c:v>
                </c:pt>
                <c:pt idx="2">
                  <c:v>2008</c:v>
                </c:pt>
                <c:pt idx="3">
                  <c:v>2009</c:v>
                </c:pt>
                <c:pt idx="4">
                  <c:v>2011</c:v>
                </c:pt>
                <c:pt idx="5">
                  <c:v>2012 </c:v>
                </c:pt>
                <c:pt idx="6">
                  <c:v>2015</c:v>
                </c:pt>
                <c:pt idx="7">
                  <c:v>2017</c:v>
                </c:pt>
                <c:pt idx="8">
                  <c:v>2018</c:v>
                </c:pt>
              </c:strCache>
            </c:strRef>
          </c:cat>
          <c:val>
            <c:numRef>
              <c:f>'FSW&lt;20 yr'!$B$5:$J$5</c:f>
              <c:numCache>
                <c:formatCode>General</c:formatCode>
                <c:ptCount val="9"/>
                <c:pt idx="0">
                  <c:v>40</c:v>
                </c:pt>
                <c:pt idx="1">
                  <c:v>41</c:v>
                </c:pt>
                <c:pt idx="2">
                  <c:v>38</c:v>
                </c:pt>
                <c:pt idx="4">
                  <c:v>42</c:v>
                </c:pt>
              </c:numCache>
            </c:numRef>
          </c:val>
          <c:extLst>
            <c:ext xmlns:c16="http://schemas.microsoft.com/office/drawing/2014/chart" uri="{C3380CC4-5D6E-409C-BE32-E72D297353CC}">
              <c16:uniqueId val="{00000001-DBD6-474D-860E-869D9FD734C7}"/>
            </c:ext>
          </c:extLst>
        </c:ser>
        <c:ser>
          <c:idx val="2"/>
          <c:order val="2"/>
          <c:tx>
            <c:strRef>
              <c:f>'FSW&lt;20 yr'!$A$6</c:f>
              <c:strCache>
                <c:ptCount val="1"/>
                <c:pt idx="0">
                  <c:v>22 Terai Highway Districts</c:v>
                </c:pt>
              </c:strCache>
            </c:strRef>
          </c:tx>
          <c:spPr>
            <a:solidFill>
              <a:srgbClr val="CDC88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'FSW&lt;20 yr'!$B$3:$J$3</c:f>
              <c:strCache>
                <c:ptCount val="9"/>
                <c:pt idx="0">
                  <c:v>2004</c:v>
                </c:pt>
                <c:pt idx="1">
                  <c:v>2006</c:v>
                </c:pt>
                <c:pt idx="2">
                  <c:v>2008</c:v>
                </c:pt>
                <c:pt idx="3">
                  <c:v>2009</c:v>
                </c:pt>
                <c:pt idx="4">
                  <c:v>2011</c:v>
                </c:pt>
                <c:pt idx="5">
                  <c:v>2012 </c:v>
                </c:pt>
                <c:pt idx="6">
                  <c:v>2015</c:v>
                </c:pt>
                <c:pt idx="7">
                  <c:v>2017</c:v>
                </c:pt>
                <c:pt idx="8">
                  <c:v>2018</c:v>
                </c:pt>
              </c:strCache>
            </c:strRef>
          </c:cat>
          <c:val>
            <c:numRef>
              <c:f>'FSW&lt;20 yr'!$B$6:$J$6</c:f>
              <c:numCache>
                <c:formatCode>0</c:formatCode>
                <c:ptCount val="9"/>
                <c:pt idx="1">
                  <c:v>18.7</c:v>
                </c:pt>
                <c:pt idx="3" formatCode="General">
                  <c:v>22</c:v>
                </c:pt>
                <c:pt idx="5" formatCode="General">
                  <c:v>14</c:v>
                </c:pt>
                <c:pt idx="8">
                  <c:v>10.7</c:v>
                </c:pt>
              </c:numCache>
            </c:numRef>
          </c:val>
          <c:extLst>
            <c:ext xmlns:c16="http://schemas.microsoft.com/office/drawing/2014/chart" uri="{C3380CC4-5D6E-409C-BE32-E72D297353CC}">
              <c16:uniqueId val="{00000002-DBD6-474D-860E-869D9FD734C7}"/>
            </c:ext>
          </c:extLst>
        </c:ser>
        <c:dLbls>
          <c:showLegendKey val="0"/>
          <c:showVal val="0"/>
          <c:showCatName val="0"/>
          <c:showSerName val="0"/>
          <c:showPercent val="0"/>
          <c:showBubbleSize val="0"/>
        </c:dLbls>
        <c:gapWidth val="150"/>
        <c:axId val="179194496"/>
        <c:axId val="179208576"/>
      </c:barChart>
      <c:catAx>
        <c:axId val="179194496"/>
        <c:scaling>
          <c:orientation val="minMax"/>
        </c:scaling>
        <c:delete val="0"/>
        <c:axPos val="b"/>
        <c:numFmt formatCode="General" sourceLinked="1"/>
        <c:majorTickMark val="out"/>
        <c:minorTickMark val="none"/>
        <c:tickLblPos val="nextTo"/>
        <c:crossAx val="179208576"/>
        <c:crosses val="autoZero"/>
        <c:auto val="1"/>
        <c:lblAlgn val="ctr"/>
        <c:lblOffset val="100"/>
        <c:noMultiLvlLbl val="0"/>
      </c:catAx>
      <c:valAx>
        <c:axId val="179208576"/>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8.1038675312644758E-3"/>
              <c:y val="1.873423588442321E-2"/>
            </c:manualLayout>
          </c:layout>
          <c:overlay val="0"/>
        </c:title>
        <c:numFmt formatCode="General" sourceLinked="1"/>
        <c:majorTickMark val="out"/>
        <c:minorTickMark val="none"/>
        <c:tickLblPos val="nextTo"/>
        <c:crossAx val="179194496"/>
        <c:crosses val="autoZero"/>
        <c:crossBetween val="between"/>
        <c:majorUnit val="20"/>
      </c:valAx>
    </c:plotArea>
    <c:legend>
      <c:legendPos val="b"/>
      <c:layout>
        <c:manualLayout>
          <c:xMode val="edge"/>
          <c:yMode val="edge"/>
          <c:x val="0.20124370274611195"/>
          <c:y val="0.89503916815797879"/>
          <c:w val="0.58955223880597019"/>
          <c:h val="8.4448023333524511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166051110442269E-2"/>
          <c:y val="3.5979910308086636E-2"/>
          <c:w val="0.8522779931448613"/>
          <c:h val="0.49874985848265407"/>
        </c:manualLayout>
      </c:layout>
      <c:barChart>
        <c:barDir val="col"/>
        <c:grouping val="clustered"/>
        <c:varyColors val="0"/>
        <c:ser>
          <c:idx val="0"/>
          <c:order val="0"/>
          <c:spPr>
            <a:solidFill>
              <a:srgbClr val="00A99A"/>
            </a:solidFill>
            <a:ln>
              <a:noFill/>
            </a:ln>
          </c:spPr>
          <c:invertIfNegative val="0"/>
          <c:dPt>
            <c:idx val="3"/>
            <c:invertIfNegative val="0"/>
            <c:bubble3D val="0"/>
            <c:spPr>
              <a:solidFill>
                <a:srgbClr val="CDC884"/>
              </a:solidFill>
              <a:ln>
                <a:noFill/>
              </a:ln>
            </c:spPr>
            <c:extLst>
              <c:ext xmlns:c16="http://schemas.microsoft.com/office/drawing/2014/chart" uri="{C3380CC4-5D6E-409C-BE32-E72D297353CC}">
                <c16:uniqueId val="{00000001-BEF9-4C9E-9A5D-AD1DA5B60C9D}"/>
              </c:ext>
            </c:extLst>
          </c:dPt>
          <c:dPt>
            <c:idx val="4"/>
            <c:invertIfNegative val="0"/>
            <c:bubble3D val="0"/>
            <c:spPr>
              <a:solidFill>
                <a:srgbClr val="F26B73"/>
              </a:solidFill>
              <a:ln>
                <a:noFill/>
              </a:ln>
            </c:spPr>
            <c:extLst>
              <c:ext xmlns:c16="http://schemas.microsoft.com/office/drawing/2014/chart" uri="{C3380CC4-5D6E-409C-BE32-E72D297353CC}">
                <c16:uniqueId val="{00000003-BEF9-4C9E-9A5D-AD1DA5B60C9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'FSW_sex work duration'!$A$3:$B$7</c:f>
              <c:multiLvlStrCache>
                <c:ptCount val="5"/>
                <c:lvl>
                  <c:pt idx="0">
                    <c:v>
Street
based
FSW</c:v>
                  </c:pt>
                  <c:pt idx="1">
                    <c:v>
Establishment
based
FSW</c:v>
                  </c:pt>
                  <c:pt idx="2">
                    <c:v>All FSW</c:v>
                  </c:pt>
                  <c:pt idx="3">
                    <c:v>All FSW</c:v>
                  </c:pt>
                  <c:pt idx="4">
                    <c:v>All FSW</c:v>
                  </c:pt>
                </c:lvl>
                <c:lvl>
                  <c:pt idx="0">
                    <c:v>Kathmandu (2017)</c:v>
                  </c:pt>
                  <c:pt idx="3">
                    <c:v>Pokhara (2011)</c:v>
                  </c:pt>
                  <c:pt idx="4">
                    <c:v>22 Terai Highway 
Districts (2012)</c:v>
                  </c:pt>
                </c:lvl>
              </c:multiLvlStrCache>
            </c:multiLvlStrRef>
          </c:cat>
          <c:val>
            <c:numRef>
              <c:f>'FSW_sex work duration'!$C$3:$C$7</c:f>
              <c:numCache>
                <c:formatCode>0.0</c:formatCode>
                <c:ptCount val="5"/>
                <c:pt idx="0">
                  <c:v>3.3</c:v>
                </c:pt>
                <c:pt idx="1">
                  <c:v>3.2</c:v>
                </c:pt>
                <c:pt idx="2">
                  <c:v>3.2</c:v>
                </c:pt>
                <c:pt idx="3" formatCode="General">
                  <c:v>2.1</c:v>
                </c:pt>
                <c:pt idx="4" formatCode="General">
                  <c:v>3.1</c:v>
                </c:pt>
              </c:numCache>
            </c:numRef>
          </c:val>
          <c:extLst>
            <c:ext xmlns:c16="http://schemas.microsoft.com/office/drawing/2014/chart" uri="{C3380CC4-5D6E-409C-BE32-E72D297353CC}">
              <c16:uniqueId val="{00000004-BEF9-4C9E-9A5D-AD1DA5B60C9D}"/>
            </c:ext>
          </c:extLst>
        </c:ser>
        <c:dLbls>
          <c:showLegendKey val="0"/>
          <c:showVal val="0"/>
          <c:showCatName val="0"/>
          <c:showSerName val="0"/>
          <c:showPercent val="0"/>
          <c:showBubbleSize val="0"/>
        </c:dLbls>
        <c:gapWidth val="150"/>
        <c:axId val="223532160"/>
        <c:axId val="223533696"/>
      </c:barChart>
      <c:catAx>
        <c:axId val="223532160"/>
        <c:scaling>
          <c:orientation val="minMax"/>
        </c:scaling>
        <c:delete val="0"/>
        <c:axPos val="b"/>
        <c:numFmt formatCode="General" sourceLinked="1"/>
        <c:majorTickMark val="out"/>
        <c:minorTickMark val="none"/>
        <c:tickLblPos val="nextTo"/>
        <c:crossAx val="223533696"/>
        <c:crosses val="autoZero"/>
        <c:auto val="1"/>
        <c:lblAlgn val="ctr"/>
        <c:lblOffset val="100"/>
        <c:noMultiLvlLbl val="0"/>
      </c:catAx>
      <c:valAx>
        <c:axId val="223533696"/>
        <c:scaling>
          <c:orientation val="minMax"/>
          <c:max val="10"/>
          <c:min val="0"/>
        </c:scaling>
        <c:delete val="0"/>
        <c:axPos val="l"/>
        <c:majorGridlines>
          <c:spPr>
            <a:ln w="3175">
              <a:solidFill>
                <a:schemeClr val="bg1">
                  <a:lumMod val="85000"/>
                </a:schemeClr>
              </a:solidFill>
              <a:prstDash val="dash"/>
            </a:ln>
          </c:spPr>
        </c:majorGridlines>
        <c:title>
          <c:tx>
            <c:rich>
              <a:bodyPr rot="-5400000" vert="horz"/>
              <a:lstStyle/>
              <a:p>
                <a:pPr>
                  <a:defRPr/>
                </a:pPr>
                <a:r>
                  <a:rPr lang="en-US"/>
                  <a:t>Duration of sex work</a:t>
                </a:r>
                <a:r>
                  <a:rPr lang="en-US" baseline="0"/>
                  <a:t> </a:t>
                </a:r>
                <a:r>
                  <a:rPr lang="en-US"/>
                  <a:t>(mean</a:t>
                </a:r>
                <a:r>
                  <a:rPr lang="en-US" baseline="0"/>
                  <a:t> </a:t>
                </a:r>
                <a:r>
                  <a:rPr lang="en-US"/>
                  <a:t>years) </a:t>
                </a:r>
              </a:p>
            </c:rich>
          </c:tx>
          <c:layout>
            <c:manualLayout>
              <c:xMode val="edge"/>
              <c:yMode val="edge"/>
              <c:x val="2.0976195543124673E-2"/>
              <c:y val="2.6564739795954724E-3"/>
            </c:manualLayout>
          </c:layout>
          <c:overlay val="0"/>
        </c:title>
        <c:numFmt formatCode="0" sourceLinked="0"/>
        <c:majorTickMark val="out"/>
        <c:minorTickMark val="none"/>
        <c:tickLblPos val="nextTo"/>
        <c:crossAx val="223532160"/>
        <c:crosses val="autoZero"/>
        <c:crossBetween val="between"/>
        <c:majorUnit val="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296073295402"/>
          <c:y val="3.2473661722517241E-2"/>
          <c:w val="0.88587106440464958"/>
          <c:h val="0.74101397790392476"/>
        </c:manualLayout>
      </c:layout>
      <c:lineChart>
        <c:grouping val="standard"/>
        <c:varyColors val="0"/>
        <c:ser>
          <c:idx val="1"/>
          <c:order val="0"/>
          <c:tx>
            <c:strRef>
              <c:f>'MSM_cndm use_last sex'!$A$4</c:f>
              <c:strCache>
                <c:ptCount val="1"/>
                <c:pt idx="0">
                  <c:v>MSW</c:v>
                </c:pt>
              </c:strCache>
            </c:strRef>
          </c:tx>
          <c:spPr>
            <a:ln w="38100">
              <a:solidFill>
                <a:srgbClr val="CDC884"/>
              </a:solidFill>
            </a:ln>
          </c:spPr>
          <c:marker>
            <c:symbol val="circle"/>
            <c:size val="9"/>
            <c:spPr>
              <a:solidFill>
                <a:srgbClr val="CDC884"/>
              </a:solidFill>
              <a:ln>
                <a:noFill/>
              </a:ln>
            </c:spPr>
          </c:marker>
          <c:dLbls>
            <c:dLbl>
              <c:idx val="5"/>
              <c:layout>
                <c:manualLayout>
                  <c:x val="3.3003304618292742E-3"/>
                  <c:y val="-2.7906976744186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3-424C-B1F7-504D9D701A06}"/>
                </c:ext>
              </c:extLst>
            </c:dLbl>
            <c:spPr>
              <a:noFill/>
              <a:ln>
                <a:noFill/>
              </a:ln>
              <a:effectLst/>
            </c:spPr>
            <c:txPr>
              <a:bodyPr wrap="square" lIns="38100" tIns="19050" rIns="38100" bIns="19050" anchor="ctr">
                <a:spAutoFit/>
              </a:bodyPr>
              <a:lstStyle/>
              <a:p>
                <a:pPr>
                  <a:defRPr>
                    <a:solidFill>
                      <a:schemeClr val="bg2">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'MSM_cndm use_last sex'!$B$3:$G$3</c:f>
              <c:strCache>
                <c:ptCount val="6"/>
                <c:pt idx="0">
                  <c:v>2004</c:v>
                </c:pt>
                <c:pt idx="1">
                  <c:v>2007</c:v>
                </c:pt>
                <c:pt idx="2">
                  <c:v>2009</c:v>
                </c:pt>
                <c:pt idx="3">
                  <c:v>2012</c:v>
                </c:pt>
                <c:pt idx="4">
                  <c:v>2015</c:v>
                </c:pt>
                <c:pt idx="5">
                  <c:v>2017</c:v>
                </c:pt>
              </c:strCache>
            </c:strRef>
          </c:cat>
          <c:val>
            <c:numRef>
              <c:f>'MSM_cndm use_last sex'!$B$4:$G$4</c:f>
              <c:numCache>
                <c:formatCode>0</c:formatCode>
                <c:ptCount val="6"/>
                <c:pt idx="0">
                  <c:v>63.6</c:v>
                </c:pt>
                <c:pt idx="1">
                  <c:v>100</c:v>
                </c:pt>
                <c:pt idx="2">
                  <c:v>100</c:v>
                </c:pt>
                <c:pt idx="3">
                  <c:v>93.3</c:v>
                </c:pt>
                <c:pt idx="4">
                  <c:v>62.5</c:v>
                </c:pt>
                <c:pt idx="5">
                  <c:v>90.9</c:v>
                </c:pt>
              </c:numCache>
            </c:numRef>
          </c:val>
          <c:smooth val="0"/>
          <c:extLst>
            <c:ext xmlns:c16="http://schemas.microsoft.com/office/drawing/2014/chart" uri="{C3380CC4-5D6E-409C-BE32-E72D297353CC}">
              <c16:uniqueId val="{00000001-4563-424C-B1F7-504D9D701A06}"/>
            </c:ext>
          </c:extLst>
        </c:ser>
        <c:ser>
          <c:idx val="2"/>
          <c:order val="1"/>
          <c:tx>
            <c:strRef>
              <c:f>'MSM_cndm use_last sex'!$A$5</c:f>
              <c:strCache>
                <c:ptCount val="1"/>
                <c:pt idx="0">
                  <c:v>Non-MSW</c:v>
                </c:pt>
              </c:strCache>
            </c:strRef>
          </c:tx>
          <c:spPr>
            <a:ln w="38100">
              <a:solidFill>
                <a:srgbClr val="00AEEF"/>
              </a:solidFill>
            </a:ln>
          </c:spPr>
          <c:marker>
            <c:symbol val="circle"/>
            <c:size val="9"/>
            <c:spPr>
              <a:solidFill>
                <a:srgbClr val="00AEEF"/>
              </a:solidFill>
              <a:ln>
                <a:noFill/>
              </a:ln>
            </c:spPr>
          </c:marker>
          <c:dLbls>
            <c:dLbl>
              <c:idx val="5"/>
              <c:layout>
                <c:manualLayout>
                  <c:x val="1.6501652309146371E-3"/>
                  <c:y val="4.0310077519379844E-2"/>
                </c:manualLayout>
              </c:layout>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63-424C-B1F7-504D9D701A0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'MSM_cndm use_last sex'!$B$3:$G$3</c:f>
              <c:strCache>
                <c:ptCount val="6"/>
                <c:pt idx="0">
                  <c:v>2004</c:v>
                </c:pt>
                <c:pt idx="1">
                  <c:v>2007</c:v>
                </c:pt>
                <c:pt idx="2">
                  <c:v>2009</c:v>
                </c:pt>
                <c:pt idx="3">
                  <c:v>2012</c:v>
                </c:pt>
                <c:pt idx="4">
                  <c:v>2015</c:v>
                </c:pt>
                <c:pt idx="5">
                  <c:v>2017</c:v>
                </c:pt>
              </c:strCache>
            </c:strRef>
          </c:cat>
          <c:val>
            <c:numRef>
              <c:f>'MSM_cndm use_last sex'!$B$5:$G$5</c:f>
              <c:numCache>
                <c:formatCode>0</c:formatCode>
                <c:ptCount val="6"/>
                <c:pt idx="0">
                  <c:v>55.9</c:v>
                </c:pt>
                <c:pt idx="1">
                  <c:v>82.9</c:v>
                </c:pt>
                <c:pt idx="2">
                  <c:v>73.8</c:v>
                </c:pt>
                <c:pt idx="3">
                  <c:v>90.4</c:v>
                </c:pt>
                <c:pt idx="4">
                  <c:v>78.900000000000006</c:v>
                </c:pt>
                <c:pt idx="5">
                  <c:v>86.5</c:v>
                </c:pt>
              </c:numCache>
            </c:numRef>
          </c:val>
          <c:smooth val="0"/>
          <c:extLst>
            <c:ext xmlns:c16="http://schemas.microsoft.com/office/drawing/2014/chart" uri="{C3380CC4-5D6E-409C-BE32-E72D297353CC}">
              <c16:uniqueId val="{00000003-4563-424C-B1F7-504D9D701A06}"/>
            </c:ext>
          </c:extLst>
        </c:ser>
        <c:ser>
          <c:idx val="0"/>
          <c:order val="2"/>
          <c:tx>
            <c:strRef>
              <c:f>'MSM_cndm use_last sex'!$A$6</c:f>
              <c:strCache>
                <c:ptCount val="1"/>
                <c:pt idx="0">
                  <c:v>All MSM *</c:v>
                </c:pt>
              </c:strCache>
            </c:strRef>
          </c:tx>
          <c:spPr>
            <a:ln w="38100">
              <a:solidFill>
                <a:srgbClr val="F26B73"/>
              </a:solidFill>
            </a:ln>
          </c:spPr>
          <c:marker>
            <c:symbol val="circle"/>
            <c:size val="9"/>
            <c:spPr>
              <a:solidFill>
                <a:srgbClr val="F26B73"/>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63-424C-B1F7-504D9D701A06}"/>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'MSM_cndm use_last sex'!$B$3:$G$3</c:f>
              <c:strCache>
                <c:ptCount val="6"/>
                <c:pt idx="0">
                  <c:v>2004</c:v>
                </c:pt>
                <c:pt idx="1">
                  <c:v>2007</c:v>
                </c:pt>
                <c:pt idx="2">
                  <c:v>2009</c:v>
                </c:pt>
                <c:pt idx="3">
                  <c:v>2012</c:v>
                </c:pt>
                <c:pt idx="4">
                  <c:v>2015</c:v>
                </c:pt>
                <c:pt idx="5">
                  <c:v>2017</c:v>
                </c:pt>
              </c:strCache>
            </c:strRef>
          </c:cat>
          <c:val>
            <c:numRef>
              <c:f>'MSM_cndm use_last sex'!$B$6:$G$6</c:f>
              <c:numCache>
                <c:formatCode>0</c:formatCode>
                <c:ptCount val="6"/>
                <c:pt idx="0">
                  <c:v>57.8</c:v>
                </c:pt>
                <c:pt idx="1">
                  <c:v>89.3</c:v>
                </c:pt>
                <c:pt idx="2">
                  <c:v>77</c:v>
                </c:pt>
                <c:pt idx="3">
                  <c:v>91.5</c:v>
                </c:pt>
                <c:pt idx="4">
                  <c:v>76.099999999999994</c:v>
                </c:pt>
                <c:pt idx="5">
                  <c:v>88.1</c:v>
                </c:pt>
              </c:numCache>
            </c:numRef>
          </c:val>
          <c:smooth val="0"/>
          <c:extLst>
            <c:ext xmlns:c16="http://schemas.microsoft.com/office/drawing/2014/chart" uri="{C3380CC4-5D6E-409C-BE32-E72D297353CC}">
              <c16:uniqueId val="{00000005-4563-424C-B1F7-504D9D701A06}"/>
            </c:ext>
          </c:extLst>
        </c:ser>
        <c:dLbls>
          <c:showLegendKey val="0"/>
          <c:showVal val="0"/>
          <c:showCatName val="0"/>
          <c:showSerName val="0"/>
          <c:showPercent val="0"/>
          <c:showBubbleSize val="0"/>
        </c:dLbls>
        <c:marker val="1"/>
        <c:smooth val="0"/>
        <c:axId val="227023104"/>
        <c:axId val="227045376"/>
      </c:lineChart>
      <c:scatterChart>
        <c:scatterStyle val="lineMarker"/>
        <c:varyColors val="0"/>
        <c:ser>
          <c:idx val="3"/>
          <c:order val="3"/>
          <c:tx>
            <c:strRef>
              <c:f>'MSM_cndm use_last sex'!$M$8</c:f>
              <c:strCache>
                <c:ptCount val="1"/>
                <c:pt idx="0">
                  <c:v>targ</c:v>
                </c:pt>
              </c:strCache>
            </c:strRef>
          </c:tx>
          <c:spPr>
            <a:ln w="22225">
              <a:solidFill>
                <a:sysClr val="window" lastClr="FFFFFF">
                  <a:lumMod val="65000"/>
                </a:sysClr>
              </a:solidFill>
              <a:prstDash val="dash"/>
            </a:ln>
          </c:spPr>
          <c:marker>
            <c:symbol val="none"/>
          </c:marker>
          <c:xVal>
            <c:numRef>
              <c:f>'MSM_cndm use_last sex'!$L$9:$L$10</c:f>
              <c:numCache>
                <c:formatCode>General</c:formatCode>
                <c:ptCount val="2"/>
                <c:pt idx="0">
                  <c:v>0</c:v>
                </c:pt>
                <c:pt idx="1">
                  <c:v>1</c:v>
                </c:pt>
              </c:numCache>
            </c:numRef>
          </c:xVal>
          <c:yVal>
            <c:numRef>
              <c:f>'MSM_cndm use_last sex'!$M$9:$M$10</c:f>
              <c:numCache>
                <c:formatCode>General</c:formatCode>
                <c:ptCount val="2"/>
                <c:pt idx="0">
                  <c:v>95</c:v>
                </c:pt>
                <c:pt idx="1">
                  <c:v>95</c:v>
                </c:pt>
              </c:numCache>
            </c:numRef>
          </c:yVal>
          <c:smooth val="0"/>
          <c:extLst>
            <c:ext xmlns:c16="http://schemas.microsoft.com/office/drawing/2014/chart" uri="{C3380CC4-5D6E-409C-BE32-E72D297353CC}">
              <c16:uniqueId val="{00000006-4563-424C-B1F7-504D9D701A06}"/>
            </c:ext>
          </c:extLst>
        </c:ser>
        <c:dLbls>
          <c:showLegendKey val="0"/>
          <c:showVal val="0"/>
          <c:showCatName val="0"/>
          <c:showSerName val="0"/>
          <c:showPercent val="0"/>
          <c:showBubbleSize val="0"/>
        </c:dLbls>
        <c:axId val="227048832"/>
        <c:axId val="227047296"/>
      </c:scatterChart>
      <c:catAx>
        <c:axId val="227023104"/>
        <c:scaling>
          <c:orientation val="minMax"/>
        </c:scaling>
        <c:delete val="0"/>
        <c:axPos val="b"/>
        <c:numFmt formatCode="General" sourceLinked="1"/>
        <c:majorTickMark val="out"/>
        <c:minorTickMark val="none"/>
        <c:tickLblPos val="nextTo"/>
        <c:crossAx val="227045376"/>
        <c:crosses val="autoZero"/>
        <c:auto val="1"/>
        <c:lblAlgn val="ctr"/>
        <c:lblOffset val="100"/>
        <c:noMultiLvlLbl val="0"/>
      </c:catAx>
      <c:valAx>
        <c:axId val="227045376"/>
        <c:scaling>
          <c:orientation val="minMax"/>
          <c:max val="100"/>
          <c:min val="0"/>
        </c:scaling>
        <c:delete val="0"/>
        <c:axPos val="l"/>
        <c:title>
          <c:tx>
            <c:rich>
              <a:bodyPr rot="0" vert="horz"/>
              <a:lstStyle/>
              <a:p>
                <a:pPr>
                  <a:defRPr/>
                </a:pPr>
                <a:r>
                  <a:rPr lang="en-US"/>
                  <a:t>%</a:t>
                </a:r>
              </a:p>
            </c:rich>
          </c:tx>
          <c:layout>
            <c:manualLayout>
              <c:xMode val="edge"/>
              <c:yMode val="edge"/>
              <c:x val="8.0681798489871358E-3"/>
              <c:y val="1.6909967649392666E-2"/>
            </c:manualLayout>
          </c:layout>
          <c:overlay val="0"/>
        </c:title>
        <c:numFmt formatCode="0" sourceLinked="0"/>
        <c:majorTickMark val="out"/>
        <c:minorTickMark val="none"/>
        <c:tickLblPos val="nextTo"/>
        <c:crossAx val="227023104"/>
        <c:crosses val="autoZero"/>
        <c:crossBetween val="between"/>
        <c:majorUnit val="20"/>
      </c:valAx>
      <c:valAx>
        <c:axId val="227047296"/>
        <c:scaling>
          <c:orientation val="minMax"/>
          <c:max val="100"/>
          <c:min val="0"/>
        </c:scaling>
        <c:delete val="1"/>
        <c:axPos val="r"/>
        <c:numFmt formatCode="General" sourceLinked="1"/>
        <c:majorTickMark val="out"/>
        <c:minorTickMark val="none"/>
        <c:tickLblPos val="nextTo"/>
        <c:crossAx val="227048832"/>
        <c:crosses val="max"/>
        <c:crossBetween val="midCat"/>
        <c:majorUnit val="10"/>
      </c:valAx>
      <c:valAx>
        <c:axId val="227048832"/>
        <c:scaling>
          <c:orientation val="minMax"/>
          <c:max val="1"/>
          <c:min val="0"/>
        </c:scaling>
        <c:delete val="1"/>
        <c:axPos val="t"/>
        <c:numFmt formatCode="General" sourceLinked="1"/>
        <c:majorTickMark val="out"/>
        <c:minorTickMark val="none"/>
        <c:tickLblPos val="nextTo"/>
        <c:crossAx val="227047296"/>
        <c:crosses val="max"/>
        <c:crossBetween val="midCat"/>
        <c:majorUnit val="0.2"/>
      </c:valAx>
    </c:plotArea>
    <c:legend>
      <c:legendPos val="b"/>
      <c:legendEntry>
        <c:idx val="3"/>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296073295402"/>
          <c:y val="2.301945831932968E-2"/>
          <c:w val="0.88587106440464958"/>
          <c:h val="0.75623651303209083"/>
        </c:manualLayout>
      </c:layout>
      <c:lineChart>
        <c:grouping val="standard"/>
        <c:varyColors val="0"/>
        <c:ser>
          <c:idx val="1"/>
          <c:order val="0"/>
          <c:tx>
            <c:strRef>
              <c:f>'MSM_consist cndm use'!$A$4</c:f>
              <c:strCache>
                <c:ptCount val="1"/>
                <c:pt idx="0">
                  <c:v>with non-paying male partner</c:v>
                </c:pt>
              </c:strCache>
            </c:strRef>
          </c:tx>
          <c:spPr>
            <a:ln w="38100">
              <a:solidFill>
                <a:srgbClr val="00AEEF"/>
              </a:solidFill>
            </a:ln>
          </c:spPr>
          <c:marker>
            <c:symbol val="circle"/>
            <c:size val="9"/>
            <c:spPr>
              <a:solidFill>
                <a:srgbClr val="00AEEF"/>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8D-49F9-9B56-31497920203C}"/>
                </c:ext>
              </c:extLst>
            </c:dLbl>
            <c:spPr>
              <a:noFill/>
              <a:ln>
                <a:noFill/>
              </a:ln>
              <a:effectLst/>
            </c:spPr>
            <c:txPr>
              <a:bodyPr wrap="square" lIns="38100" tIns="19050" rIns="38100" bIns="19050" anchor="ctr">
                <a:spAutoFit/>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'MSM_consist cndm use'!$B$3:$G$3</c:f>
              <c:strCache>
                <c:ptCount val="6"/>
                <c:pt idx="0">
                  <c:v>2004</c:v>
                </c:pt>
                <c:pt idx="1">
                  <c:v>2007</c:v>
                </c:pt>
                <c:pt idx="2">
                  <c:v>2009</c:v>
                </c:pt>
                <c:pt idx="3">
                  <c:v>2012</c:v>
                </c:pt>
                <c:pt idx="4">
                  <c:v>2015</c:v>
                </c:pt>
                <c:pt idx="5">
                  <c:v>2017</c:v>
                </c:pt>
              </c:strCache>
            </c:strRef>
          </c:cat>
          <c:val>
            <c:numRef>
              <c:f>'MSM_consist cndm use'!$B$4:$G$4</c:f>
              <c:numCache>
                <c:formatCode>General</c:formatCode>
                <c:ptCount val="6"/>
                <c:pt idx="0">
                  <c:v>44.3</c:v>
                </c:pt>
                <c:pt idx="1">
                  <c:v>70.099999999999994</c:v>
                </c:pt>
                <c:pt idx="2">
                  <c:v>65.2</c:v>
                </c:pt>
                <c:pt idx="3">
                  <c:v>72.599999999999994</c:v>
                </c:pt>
                <c:pt idx="4">
                  <c:v>76.400000000000006</c:v>
                </c:pt>
                <c:pt idx="5" formatCode="0">
                  <c:v>73.5</c:v>
                </c:pt>
              </c:numCache>
            </c:numRef>
          </c:val>
          <c:smooth val="0"/>
          <c:extLst>
            <c:ext xmlns:c16="http://schemas.microsoft.com/office/drawing/2014/chart" uri="{C3380CC4-5D6E-409C-BE32-E72D297353CC}">
              <c16:uniqueId val="{00000001-DB8D-49F9-9B56-31497920203C}"/>
            </c:ext>
          </c:extLst>
        </c:ser>
        <c:ser>
          <c:idx val="2"/>
          <c:order val="1"/>
          <c:tx>
            <c:strRef>
              <c:f>'MSM_consist cndm use'!#REF!</c:f>
              <c:strCache>
                <c:ptCount val="1"/>
                <c:pt idx="0">
                  <c:v>#REF!</c:v>
                </c:pt>
              </c:strCache>
            </c:strRef>
          </c:tx>
          <c:spPr>
            <a:ln w="38100">
              <a:solidFill>
                <a:srgbClr val="F78E1E"/>
              </a:solidFill>
            </a:ln>
          </c:spPr>
          <c:marker>
            <c:symbol val="circle"/>
            <c:size val="9"/>
            <c:spPr>
              <a:solidFill>
                <a:srgbClr val="F78E1E"/>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8D-49F9-9B56-31497920203C}"/>
                </c:ext>
              </c:extLst>
            </c:dLbl>
            <c:numFmt formatCode="#,##0" sourceLinked="0"/>
            <c:spPr>
              <a:noFill/>
              <a:ln>
                <a:noFill/>
              </a:ln>
              <a:effectLst/>
            </c:spPr>
            <c:txPr>
              <a:bodyPr/>
              <a:lstStyle/>
              <a:p>
                <a:pPr>
                  <a:defRPr>
                    <a:solidFill>
                      <a:srgbClr val="F78E1E"/>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'MSM_consist cndm use'!$B$3:$G$3</c:f>
              <c:strCache>
                <c:ptCount val="6"/>
                <c:pt idx="0">
                  <c:v>2004</c:v>
                </c:pt>
                <c:pt idx="1">
                  <c:v>2007</c:v>
                </c:pt>
                <c:pt idx="2">
                  <c:v>2009</c:v>
                </c:pt>
                <c:pt idx="3">
                  <c:v>2012</c:v>
                </c:pt>
                <c:pt idx="4">
                  <c:v>2015</c:v>
                </c:pt>
                <c:pt idx="5">
                  <c:v>2017</c:v>
                </c:pt>
              </c:strCache>
            </c:strRef>
          </c:cat>
          <c:val>
            <c:numRef>
              <c:f>'MSM_consist cndm use'!#REF!</c:f>
              <c:numCache>
                <c:formatCode>General</c:formatCode>
                <c:ptCount val="1"/>
                <c:pt idx="0">
                  <c:v>1</c:v>
                </c:pt>
              </c:numCache>
            </c:numRef>
          </c:val>
          <c:smooth val="0"/>
          <c:extLst>
            <c:ext xmlns:c16="http://schemas.microsoft.com/office/drawing/2014/chart" uri="{C3380CC4-5D6E-409C-BE32-E72D297353CC}">
              <c16:uniqueId val="{00000003-DB8D-49F9-9B56-31497920203C}"/>
            </c:ext>
          </c:extLst>
        </c:ser>
        <c:ser>
          <c:idx val="0"/>
          <c:order val="2"/>
          <c:tx>
            <c:strRef>
              <c:f>'MSM_consist cndm use'!$A$5</c:f>
              <c:strCache>
                <c:ptCount val="1"/>
                <c:pt idx="0">
                  <c:v>with paid male partner</c:v>
                </c:pt>
              </c:strCache>
            </c:strRef>
          </c:tx>
          <c:spPr>
            <a:ln w="38100">
              <a:solidFill>
                <a:srgbClr val="F26B73"/>
              </a:solidFill>
            </a:ln>
          </c:spPr>
          <c:marker>
            <c:symbol val="circle"/>
            <c:size val="9"/>
            <c:spPr>
              <a:solidFill>
                <a:srgbClr val="F26B73"/>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8D-49F9-9B56-31497920203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'MSM_consist cndm use'!$B$3:$G$3</c:f>
              <c:strCache>
                <c:ptCount val="6"/>
                <c:pt idx="0">
                  <c:v>2004</c:v>
                </c:pt>
                <c:pt idx="1">
                  <c:v>2007</c:v>
                </c:pt>
                <c:pt idx="2">
                  <c:v>2009</c:v>
                </c:pt>
                <c:pt idx="3">
                  <c:v>2012</c:v>
                </c:pt>
                <c:pt idx="4">
                  <c:v>2015</c:v>
                </c:pt>
                <c:pt idx="5">
                  <c:v>2017</c:v>
                </c:pt>
              </c:strCache>
            </c:strRef>
          </c:cat>
          <c:val>
            <c:numRef>
              <c:f>'MSM_consist cndm use'!$B$5:$G$5</c:f>
              <c:numCache>
                <c:formatCode>General</c:formatCode>
                <c:ptCount val="6"/>
                <c:pt idx="0">
                  <c:v>50</c:v>
                </c:pt>
                <c:pt idx="1">
                  <c:v>89.3</c:v>
                </c:pt>
                <c:pt idx="2">
                  <c:v>77</c:v>
                </c:pt>
                <c:pt idx="3">
                  <c:v>74.400000000000006</c:v>
                </c:pt>
                <c:pt idx="4">
                  <c:v>76.099999999999994</c:v>
                </c:pt>
                <c:pt idx="5" formatCode="0">
                  <c:v>67.8</c:v>
                </c:pt>
              </c:numCache>
            </c:numRef>
          </c:val>
          <c:smooth val="0"/>
          <c:extLst>
            <c:ext xmlns:c16="http://schemas.microsoft.com/office/drawing/2014/chart" uri="{C3380CC4-5D6E-409C-BE32-E72D297353CC}">
              <c16:uniqueId val="{00000005-DB8D-49F9-9B56-31497920203C}"/>
            </c:ext>
          </c:extLst>
        </c:ser>
        <c:ser>
          <c:idx val="3"/>
          <c:order val="3"/>
          <c:tx>
            <c:strRef>
              <c:f>'MSM_consist cndm use'!$A$6</c:f>
              <c:strCache>
                <c:ptCount val="1"/>
                <c:pt idx="0">
                  <c:v>with non-paying female partner</c:v>
                </c:pt>
              </c:strCache>
            </c:strRef>
          </c:tx>
          <c:spPr>
            <a:ln w="38100">
              <a:solidFill>
                <a:srgbClr val="00A99A"/>
              </a:solidFill>
            </a:ln>
          </c:spPr>
          <c:marker>
            <c:symbol val="circle"/>
            <c:size val="9"/>
            <c:spPr>
              <a:solidFill>
                <a:srgbClr val="00A99A"/>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8D-49F9-9B56-31497920203C}"/>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'MSM_consist cndm use'!$B$3:$G$3</c:f>
              <c:strCache>
                <c:ptCount val="6"/>
                <c:pt idx="0">
                  <c:v>2004</c:v>
                </c:pt>
                <c:pt idx="1">
                  <c:v>2007</c:v>
                </c:pt>
                <c:pt idx="2">
                  <c:v>2009</c:v>
                </c:pt>
                <c:pt idx="3">
                  <c:v>2012</c:v>
                </c:pt>
                <c:pt idx="4">
                  <c:v>2015</c:v>
                </c:pt>
                <c:pt idx="5">
                  <c:v>2017</c:v>
                </c:pt>
              </c:strCache>
            </c:strRef>
          </c:cat>
          <c:val>
            <c:numRef>
              <c:f>'MSM_consist cndm use'!$B$6:$G$6</c:f>
              <c:numCache>
                <c:formatCode>General</c:formatCode>
                <c:ptCount val="6"/>
                <c:pt idx="0">
                  <c:v>19.2</c:v>
                </c:pt>
                <c:pt idx="1">
                  <c:v>33</c:v>
                </c:pt>
                <c:pt idx="2">
                  <c:v>40</c:v>
                </c:pt>
                <c:pt idx="3">
                  <c:v>35.299999999999997</c:v>
                </c:pt>
                <c:pt idx="4">
                  <c:v>39</c:v>
                </c:pt>
                <c:pt idx="5" formatCode="0">
                  <c:v>60.9</c:v>
                </c:pt>
              </c:numCache>
            </c:numRef>
          </c:val>
          <c:smooth val="0"/>
          <c:extLst>
            <c:ext xmlns:c16="http://schemas.microsoft.com/office/drawing/2014/chart" uri="{C3380CC4-5D6E-409C-BE32-E72D297353CC}">
              <c16:uniqueId val="{00000007-DB8D-49F9-9B56-31497920203C}"/>
            </c:ext>
          </c:extLst>
        </c:ser>
        <c:dLbls>
          <c:showLegendKey val="0"/>
          <c:showVal val="0"/>
          <c:showCatName val="0"/>
          <c:showSerName val="0"/>
          <c:showPercent val="0"/>
          <c:showBubbleSize val="0"/>
        </c:dLbls>
        <c:marker val="1"/>
        <c:smooth val="0"/>
        <c:axId val="226226944"/>
        <c:axId val="226228480"/>
      </c:lineChart>
      <c:scatterChart>
        <c:scatterStyle val="lineMarker"/>
        <c:varyColors val="0"/>
        <c:ser>
          <c:idx val="4"/>
          <c:order val="4"/>
          <c:tx>
            <c:strRef>
              <c:f>'MSM_consist cndm use'!$M$7</c:f>
              <c:strCache>
                <c:ptCount val="1"/>
                <c:pt idx="0">
                  <c:v>targ</c:v>
                </c:pt>
              </c:strCache>
            </c:strRef>
          </c:tx>
          <c:spPr>
            <a:ln w="22225">
              <a:solidFill>
                <a:sysClr val="window" lastClr="FFFFFF">
                  <a:lumMod val="65000"/>
                </a:sysClr>
              </a:solidFill>
              <a:prstDash val="dash"/>
            </a:ln>
          </c:spPr>
          <c:marker>
            <c:symbol val="none"/>
          </c:marker>
          <c:xVal>
            <c:numRef>
              <c:f>'MSM_consist cndm use'!$L$8:$L$9</c:f>
              <c:numCache>
                <c:formatCode>General</c:formatCode>
                <c:ptCount val="2"/>
                <c:pt idx="0">
                  <c:v>0</c:v>
                </c:pt>
                <c:pt idx="1">
                  <c:v>1</c:v>
                </c:pt>
              </c:numCache>
            </c:numRef>
          </c:xVal>
          <c:yVal>
            <c:numRef>
              <c:f>'MSM_consist cndm use'!$M$8:$M$9</c:f>
              <c:numCache>
                <c:formatCode>General</c:formatCode>
                <c:ptCount val="2"/>
                <c:pt idx="0">
                  <c:v>95</c:v>
                </c:pt>
                <c:pt idx="1">
                  <c:v>95</c:v>
                </c:pt>
              </c:numCache>
            </c:numRef>
          </c:yVal>
          <c:smooth val="0"/>
          <c:extLst>
            <c:ext xmlns:c16="http://schemas.microsoft.com/office/drawing/2014/chart" uri="{C3380CC4-5D6E-409C-BE32-E72D297353CC}">
              <c16:uniqueId val="{00000008-DB8D-49F9-9B56-31497920203C}"/>
            </c:ext>
          </c:extLst>
        </c:ser>
        <c:dLbls>
          <c:showLegendKey val="0"/>
          <c:showVal val="0"/>
          <c:showCatName val="0"/>
          <c:showSerName val="0"/>
          <c:showPercent val="0"/>
          <c:showBubbleSize val="0"/>
        </c:dLbls>
        <c:axId val="226232192"/>
        <c:axId val="226230656"/>
      </c:scatterChart>
      <c:catAx>
        <c:axId val="226226944"/>
        <c:scaling>
          <c:orientation val="minMax"/>
        </c:scaling>
        <c:delete val="0"/>
        <c:axPos val="b"/>
        <c:numFmt formatCode="General" sourceLinked="1"/>
        <c:majorTickMark val="out"/>
        <c:minorTickMark val="none"/>
        <c:tickLblPos val="nextTo"/>
        <c:crossAx val="226228480"/>
        <c:crosses val="autoZero"/>
        <c:auto val="1"/>
        <c:lblAlgn val="ctr"/>
        <c:lblOffset val="100"/>
        <c:noMultiLvlLbl val="0"/>
      </c:catAx>
      <c:valAx>
        <c:axId val="226228480"/>
        <c:scaling>
          <c:orientation val="minMax"/>
          <c:max val="100"/>
          <c:min val="0"/>
        </c:scaling>
        <c:delete val="0"/>
        <c:axPos val="l"/>
        <c:title>
          <c:tx>
            <c:rich>
              <a:bodyPr rot="0" vert="horz"/>
              <a:lstStyle/>
              <a:p>
                <a:pPr>
                  <a:defRPr/>
                </a:pPr>
                <a:r>
                  <a:rPr lang="en-US"/>
                  <a:t>%</a:t>
                </a:r>
              </a:p>
            </c:rich>
          </c:tx>
          <c:layout>
            <c:manualLayout>
              <c:xMode val="edge"/>
              <c:yMode val="edge"/>
              <c:x val="3.0273392901451987E-3"/>
              <c:y val="1.2161739311831491E-3"/>
            </c:manualLayout>
          </c:layout>
          <c:overlay val="0"/>
        </c:title>
        <c:numFmt formatCode="0" sourceLinked="0"/>
        <c:majorTickMark val="out"/>
        <c:minorTickMark val="none"/>
        <c:tickLblPos val="nextTo"/>
        <c:crossAx val="226226944"/>
        <c:crosses val="autoZero"/>
        <c:crossBetween val="between"/>
        <c:majorUnit val="10"/>
      </c:valAx>
      <c:valAx>
        <c:axId val="226230656"/>
        <c:scaling>
          <c:orientation val="minMax"/>
          <c:max val="100"/>
          <c:min val="0"/>
        </c:scaling>
        <c:delete val="1"/>
        <c:axPos val="r"/>
        <c:numFmt formatCode="General" sourceLinked="1"/>
        <c:majorTickMark val="out"/>
        <c:minorTickMark val="none"/>
        <c:tickLblPos val="nextTo"/>
        <c:crossAx val="226232192"/>
        <c:crosses val="max"/>
        <c:crossBetween val="midCat"/>
        <c:majorUnit val="20"/>
      </c:valAx>
      <c:valAx>
        <c:axId val="226232192"/>
        <c:scaling>
          <c:orientation val="minMax"/>
          <c:max val="1"/>
          <c:min val="0"/>
        </c:scaling>
        <c:delete val="1"/>
        <c:axPos val="t"/>
        <c:numFmt formatCode="General" sourceLinked="1"/>
        <c:majorTickMark val="out"/>
        <c:minorTickMark val="none"/>
        <c:tickLblPos val="nextTo"/>
        <c:crossAx val="226230656"/>
        <c:crosses val="max"/>
        <c:crossBetween val="midCat"/>
        <c:majorUnit val="0.2"/>
      </c:valAx>
    </c:plotArea>
    <c:legend>
      <c:legendPos val="b"/>
      <c:legendEntry>
        <c:idx val="1"/>
        <c:delete val="1"/>
      </c:legendEntry>
      <c:legendEntry>
        <c:idx val="4"/>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4111295155557"/>
          <c:y val="0.11773148148148148"/>
          <c:w val="0.45750027985210828"/>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NPL!$W$35:$W$37</c:f>
              <c:strCache>
                <c:ptCount val="3"/>
                <c:pt idx="0">
                  <c:v>* Terai (2018)</c:v>
                </c:pt>
                <c:pt idx="1">
                  <c:v>Kathmandu (2017)</c:v>
                </c:pt>
                <c:pt idx="2">
                  <c:v>Pokhara (2017)</c:v>
                </c:pt>
              </c:strCache>
            </c:strRef>
          </c:cat>
          <c:val>
            <c:numRef>
              <c:f>NPL!$X$35:$X$37</c:f>
              <c:numCache>
                <c:formatCode>General</c:formatCode>
                <c:ptCount val="3"/>
                <c:pt idx="0">
                  <c:v>6</c:v>
                </c:pt>
                <c:pt idx="1">
                  <c:v>5</c:v>
                </c:pt>
                <c:pt idx="2">
                  <c:v>2.2999999999999998</c:v>
                </c:pt>
              </c:numCache>
            </c:numRef>
          </c:val>
          <c:extLst>
            <c:ext xmlns:c16="http://schemas.microsoft.com/office/drawing/2014/chart" uri="{C3380CC4-5D6E-409C-BE32-E72D297353CC}">
              <c16:uniqueId val="{00000000-2B1B-417C-8890-38D2570EA0CE}"/>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073594147188293E-2"/>
          <c:y val="4.1400108576942783E-2"/>
          <c:w val="0.76185649037964742"/>
          <c:h val="0.79522770008861599"/>
        </c:manualLayout>
      </c:layout>
      <c:barChart>
        <c:barDir val="col"/>
        <c:grouping val="clustered"/>
        <c:varyColors val="0"/>
        <c:ser>
          <c:idx val="0"/>
          <c:order val="0"/>
          <c:tx>
            <c:strRef>
              <c:f>'MSM&lt;25 yr_ktm'!$A$5</c:f>
              <c:strCache>
                <c:ptCount val="1"/>
                <c:pt idx="0">
                  <c:v>Married</c:v>
                </c:pt>
              </c:strCache>
            </c:strRef>
          </c:tx>
          <c:spPr>
            <a:solidFill>
              <a:srgbClr val="00AEEF"/>
            </a:solidFill>
            <a:ln w="38100">
              <a:solidFill>
                <a:srgbClr val="00AEEF"/>
              </a:solid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'MSM&lt;25 yr_ktm'!$B$4:$G$4</c:f>
              <c:numCache>
                <c:formatCode>@</c:formatCode>
                <c:ptCount val="6"/>
                <c:pt idx="0">
                  <c:v>2004</c:v>
                </c:pt>
                <c:pt idx="1">
                  <c:v>2007</c:v>
                </c:pt>
                <c:pt idx="2">
                  <c:v>2009</c:v>
                </c:pt>
                <c:pt idx="3">
                  <c:v>2012</c:v>
                </c:pt>
                <c:pt idx="4" formatCode="General">
                  <c:v>2015</c:v>
                </c:pt>
                <c:pt idx="5" formatCode="General">
                  <c:v>2017</c:v>
                </c:pt>
              </c:numCache>
            </c:numRef>
          </c:cat>
          <c:val>
            <c:numRef>
              <c:f>'MSM&lt;25 yr_ktm'!$B$5:$G$5</c:f>
              <c:numCache>
                <c:formatCode>General</c:formatCode>
                <c:ptCount val="6"/>
                <c:pt idx="0">
                  <c:v>38.799999999999997</c:v>
                </c:pt>
                <c:pt idx="1">
                  <c:v>33.700000000000003</c:v>
                </c:pt>
                <c:pt idx="2">
                  <c:v>25</c:v>
                </c:pt>
                <c:pt idx="3">
                  <c:v>27.8</c:v>
                </c:pt>
                <c:pt idx="4">
                  <c:v>31.8</c:v>
                </c:pt>
                <c:pt idx="5">
                  <c:v>28.8</c:v>
                </c:pt>
              </c:numCache>
            </c:numRef>
          </c:val>
          <c:extLst>
            <c:ext xmlns:c16="http://schemas.microsoft.com/office/drawing/2014/chart" uri="{C3380CC4-5D6E-409C-BE32-E72D297353CC}">
              <c16:uniqueId val="{00000000-7EDD-4B84-BDC7-58747094FC0E}"/>
            </c:ext>
          </c:extLst>
        </c:ser>
        <c:dLbls>
          <c:showLegendKey val="0"/>
          <c:showVal val="0"/>
          <c:showCatName val="0"/>
          <c:showSerName val="0"/>
          <c:showPercent val="0"/>
          <c:showBubbleSize val="0"/>
        </c:dLbls>
        <c:gapWidth val="150"/>
        <c:axId val="227152640"/>
        <c:axId val="227154176"/>
      </c:barChart>
      <c:lineChart>
        <c:grouping val="standard"/>
        <c:varyColors val="0"/>
        <c:ser>
          <c:idx val="1"/>
          <c:order val="1"/>
          <c:tx>
            <c:strRef>
              <c:f>'MSM&lt;25 yr_ktm'!$A$6</c:f>
              <c:strCache>
                <c:ptCount val="1"/>
                <c:pt idx="0">
                  <c:v>&lt; 25 years</c:v>
                </c:pt>
              </c:strCache>
            </c:strRef>
          </c:tx>
          <c:spPr>
            <a:ln w="38100">
              <a:solidFill>
                <a:srgbClr val="F78E1E"/>
              </a:solidFill>
            </a:ln>
          </c:spPr>
          <c:marker>
            <c:symbol val="circle"/>
            <c:size val="8"/>
            <c:spPr>
              <a:solidFill>
                <a:srgbClr val="F78E1E"/>
              </a:solidFill>
              <a:ln w="12700">
                <a:noFill/>
              </a:ln>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'MSM&lt;25 yr_ktm'!$B$4:$G$4</c:f>
              <c:numCache>
                <c:formatCode>@</c:formatCode>
                <c:ptCount val="6"/>
                <c:pt idx="0">
                  <c:v>2004</c:v>
                </c:pt>
                <c:pt idx="1">
                  <c:v>2007</c:v>
                </c:pt>
                <c:pt idx="2">
                  <c:v>2009</c:v>
                </c:pt>
                <c:pt idx="3">
                  <c:v>2012</c:v>
                </c:pt>
                <c:pt idx="4" formatCode="General">
                  <c:v>2015</c:v>
                </c:pt>
                <c:pt idx="5" formatCode="General">
                  <c:v>2017</c:v>
                </c:pt>
              </c:numCache>
            </c:numRef>
          </c:cat>
          <c:val>
            <c:numRef>
              <c:f>'MSM&lt;25 yr_ktm'!$B$6:$G$6</c:f>
              <c:numCache>
                <c:formatCode>General</c:formatCode>
                <c:ptCount val="6"/>
                <c:pt idx="0">
                  <c:v>60.3</c:v>
                </c:pt>
                <c:pt idx="1">
                  <c:v>57.3</c:v>
                </c:pt>
                <c:pt idx="2">
                  <c:v>56</c:v>
                </c:pt>
                <c:pt idx="3">
                  <c:v>49.5</c:v>
                </c:pt>
                <c:pt idx="4">
                  <c:v>43</c:v>
                </c:pt>
                <c:pt idx="5">
                  <c:v>36.5</c:v>
                </c:pt>
              </c:numCache>
            </c:numRef>
          </c:val>
          <c:smooth val="0"/>
          <c:extLst>
            <c:ext xmlns:c16="http://schemas.microsoft.com/office/drawing/2014/chart" uri="{C3380CC4-5D6E-409C-BE32-E72D297353CC}">
              <c16:uniqueId val="{00000001-7EDD-4B84-BDC7-58747094FC0E}"/>
            </c:ext>
          </c:extLst>
        </c:ser>
        <c:dLbls>
          <c:showLegendKey val="0"/>
          <c:showVal val="0"/>
          <c:showCatName val="0"/>
          <c:showSerName val="0"/>
          <c:showPercent val="0"/>
          <c:showBubbleSize val="0"/>
        </c:dLbls>
        <c:marker val="1"/>
        <c:smooth val="0"/>
        <c:axId val="227152640"/>
        <c:axId val="227154176"/>
      </c:lineChart>
      <c:catAx>
        <c:axId val="227152640"/>
        <c:scaling>
          <c:orientation val="minMax"/>
        </c:scaling>
        <c:delete val="0"/>
        <c:axPos val="b"/>
        <c:numFmt formatCode="@" sourceLinked="1"/>
        <c:majorTickMark val="out"/>
        <c:minorTickMark val="none"/>
        <c:tickLblPos val="nextTo"/>
        <c:crossAx val="227154176"/>
        <c:crosses val="autoZero"/>
        <c:auto val="1"/>
        <c:lblAlgn val="ctr"/>
        <c:lblOffset val="100"/>
        <c:noMultiLvlLbl val="0"/>
      </c:catAx>
      <c:valAx>
        <c:axId val="227154176"/>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3387977566026523E-2"/>
              <c:y val="1.650444736074657E-2"/>
            </c:manualLayout>
          </c:layout>
          <c:overlay val="0"/>
        </c:title>
        <c:numFmt formatCode="General" sourceLinked="1"/>
        <c:majorTickMark val="out"/>
        <c:minorTickMark val="none"/>
        <c:tickLblPos val="nextTo"/>
        <c:crossAx val="227152640"/>
        <c:crosses val="autoZero"/>
        <c:crossBetween val="between"/>
        <c:majorUnit val="20"/>
      </c:valAx>
    </c:plotArea>
    <c:legend>
      <c:legendPos val="r"/>
      <c:layout>
        <c:manualLayout>
          <c:xMode val="edge"/>
          <c:yMode val="edge"/>
          <c:x val="0.86336578006489351"/>
          <c:y val="0.43062200348615898"/>
          <c:w val="0.12876020418707504"/>
          <c:h val="0.25178255623688084"/>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7105269570181"/>
          <c:y val="5.9747332530687911E-2"/>
          <c:w val="0.85342352514712072"/>
          <c:h val="0.73591996405699756"/>
        </c:manualLayout>
      </c:layout>
      <c:barChart>
        <c:barDir val="col"/>
        <c:grouping val="clustered"/>
        <c:varyColors val="0"/>
        <c:ser>
          <c:idx val="0"/>
          <c:order val="0"/>
          <c:invertIfNegative val="0"/>
          <c:dPt>
            <c:idx val="0"/>
            <c:invertIfNegative val="0"/>
            <c:bubble3D val="0"/>
            <c:spPr>
              <a:solidFill>
                <a:srgbClr val="00A99A"/>
              </a:solidFill>
            </c:spPr>
            <c:extLst>
              <c:ext xmlns:c16="http://schemas.microsoft.com/office/drawing/2014/chart" uri="{C3380CC4-5D6E-409C-BE32-E72D297353CC}">
                <c16:uniqueId val="{00000001-9C82-4460-86FA-391E94815B61}"/>
              </c:ext>
            </c:extLst>
          </c:dPt>
          <c:dPt>
            <c:idx val="1"/>
            <c:invertIfNegative val="0"/>
            <c:bubble3D val="0"/>
            <c:spPr>
              <a:solidFill>
                <a:srgbClr val="00AEEF"/>
              </a:solidFill>
            </c:spPr>
            <c:extLst>
              <c:ext xmlns:c16="http://schemas.microsoft.com/office/drawing/2014/chart" uri="{C3380CC4-5D6E-409C-BE32-E72D297353CC}">
                <c16:uniqueId val="{00000003-9C82-4460-86FA-391E94815B61}"/>
              </c:ext>
            </c:extLst>
          </c:dPt>
          <c:dPt>
            <c:idx val="2"/>
            <c:invertIfNegative val="0"/>
            <c:bubble3D val="0"/>
            <c:spPr>
              <a:solidFill>
                <a:srgbClr val="E31837"/>
              </a:solidFill>
            </c:spPr>
            <c:extLst>
              <c:ext xmlns:c16="http://schemas.microsoft.com/office/drawing/2014/chart" uri="{C3380CC4-5D6E-409C-BE32-E72D297353CC}">
                <c16:uniqueId val="{00000005-9C82-4460-86FA-391E94815B61}"/>
              </c:ext>
            </c:extLst>
          </c:dPt>
          <c:dPt>
            <c:idx val="3"/>
            <c:invertIfNegative val="0"/>
            <c:bubble3D val="0"/>
            <c:spPr>
              <a:solidFill>
                <a:srgbClr val="CDC884"/>
              </a:solidFill>
            </c:spPr>
            <c:extLst>
              <c:ext xmlns:c16="http://schemas.microsoft.com/office/drawing/2014/chart" uri="{C3380CC4-5D6E-409C-BE32-E72D297353CC}">
                <c16:uniqueId val="{00000007-9C82-4460-86FA-391E94815B61}"/>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'PWID_sex with FSW'!$A$4:$A$7</c:f>
              <c:strCache>
                <c:ptCount val="4"/>
                <c:pt idx="0">
                  <c:v>Pokhara (2015)</c:v>
                </c:pt>
                <c:pt idx="1">
                  <c:v>Kathmandu(2017)</c:v>
                </c:pt>
                <c:pt idx="2">
                  <c:v>Western to Far Western Terai (2017)</c:v>
                </c:pt>
                <c:pt idx="3">
                  <c:v>Eastern Terai (2017)</c:v>
                </c:pt>
              </c:strCache>
            </c:strRef>
          </c:cat>
          <c:val>
            <c:numRef>
              <c:f>'PWID_sex with FSW'!$B$4:$B$7</c:f>
              <c:numCache>
                <c:formatCode>General</c:formatCode>
                <c:ptCount val="4"/>
                <c:pt idx="0">
                  <c:v>26.1</c:v>
                </c:pt>
                <c:pt idx="1">
                  <c:v>24.3</c:v>
                </c:pt>
                <c:pt idx="2">
                  <c:v>22.1</c:v>
                </c:pt>
                <c:pt idx="3">
                  <c:v>14.7</c:v>
                </c:pt>
              </c:numCache>
            </c:numRef>
          </c:val>
          <c:extLst>
            <c:ext xmlns:c16="http://schemas.microsoft.com/office/drawing/2014/chart" uri="{C3380CC4-5D6E-409C-BE32-E72D297353CC}">
              <c16:uniqueId val="{00000008-9C82-4460-86FA-391E94815B61}"/>
            </c:ext>
          </c:extLst>
        </c:ser>
        <c:dLbls>
          <c:showLegendKey val="0"/>
          <c:showVal val="0"/>
          <c:showCatName val="0"/>
          <c:showSerName val="0"/>
          <c:showPercent val="0"/>
          <c:showBubbleSize val="0"/>
        </c:dLbls>
        <c:gapWidth val="150"/>
        <c:axId val="228429824"/>
        <c:axId val="228431744"/>
      </c:barChart>
      <c:catAx>
        <c:axId val="228429824"/>
        <c:scaling>
          <c:orientation val="minMax"/>
        </c:scaling>
        <c:delete val="0"/>
        <c:axPos val="b"/>
        <c:numFmt formatCode="General" sourceLinked="1"/>
        <c:majorTickMark val="out"/>
        <c:minorTickMark val="none"/>
        <c:tickLblPos val="nextTo"/>
        <c:txPr>
          <a:bodyPr/>
          <a:lstStyle/>
          <a:p>
            <a:pPr>
              <a:defRPr lang="en-GB"/>
            </a:pPr>
            <a:endParaRPr lang="en-US"/>
          </a:p>
        </c:txPr>
        <c:crossAx val="228431744"/>
        <c:crosses val="autoZero"/>
        <c:auto val="1"/>
        <c:lblAlgn val="ctr"/>
        <c:lblOffset val="100"/>
        <c:noMultiLvlLbl val="0"/>
      </c:catAx>
      <c:valAx>
        <c:axId val="228431744"/>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2.777777777777779E-2"/>
              <c:y val="1.6504447360746573E-2"/>
            </c:manualLayout>
          </c:layout>
          <c:overlay val="0"/>
        </c:title>
        <c:numFmt formatCode="General" sourceLinked="1"/>
        <c:majorTickMark val="out"/>
        <c:minorTickMark val="none"/>
        <c:tickLblPos val="nextTo"/>
        <c:txPr>
          <a:bodyPr/>
          <a:lstStyle/>
          <a:p>
            <a:pPr>
              <a:defRPr lang="en-GB"/>
            </a:pPr>
            <a:endParaRPr lang="en-US"/>
          </a:p>
        </c:txPr>
        <c:crossAx val="22842982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'PWID_cndm use with FSW'!$A$4</c:f>
              <c:strCache>
                <c:ptCount val="1"/>
                <c:pt idx="0">
                  <c:v>Kathmandu</c:v>
                </c:pt>
              </c:strCache>
            </c:strRef>
          </c:tx>
          <c:spPr>
            <a:ln w="38100">
              <a:solidFill>
                <a:srgbClr val="00AEEF"/>
              </a:solidFill>
            </a:ln>
          </c:spPr>
          <c:marker>
            <c:symbol val="circle"/>
            <c:size val="8"/>
            <c:spPr>
              <a:solidFill>
                <a:srgbClr val="00AEEF"/>
              </a:solidFill>
              <a:ln>
                <a:noFill/>
              </a:ln>
            </c:spPr>
          </c:marker>
          <c:cat>
            <c:numRef>
              <c:f>'PWID_cndm use with FSW'!$B$3:$J$3</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'PWID_cndm use with FSW'!$B$4:$J$4</c:f>
              <c:numCache>
                <c:formatCode>General</c:formatCode>
                <c:ptCount val="9"/>
                <c:pt idx="0">
                  <c:v>60</c:v>
                </c:pt>
                <c:pt idx="2">
                  <c:v>75</c:v>
                </c:pt>
                <c:pt idx="3">
                  <c:v>61</c:v>
                </c:pt>
                <c:pt idx="4">
                  <c:v>67</c:v>
                </c:pt>
                <c:pt idx="5">
                  <c:v>87</c:v>
                </c:pt>
                <c:pt idx="7" formatCode="0">
                  <c:v>100</c:v>
                </c:pt>
                <c:pt idx="8" formatCode="0">
                  <c:v>87.7</c:v>
                </c:pt>
              </c:numCache>
            </c:numRef>
          </c:val>
          <c:smooth val="0"/>
          <c:extLst>
            <c:ext xmlns:c16="http://schemas.microsoft.com/office/drawing/2014/chart" uri="{C3380CC4-5D6E-409C-BE32-E72D297353CC}">
              <c16:uniqueId val="{00000000-99EE-451E-BF87-49AFFF3C6A64}"/>
            </c:ext>
          </c:extLst>
        </c:ser>
        <c:ser>
          <c:idx val="1"/>
          <c:order val="1"/>
          <c:tx>
            <c:strRef>
              <c:f>'PWID_cndm use with FSW'!$A$5</c:f>
              <c:strCache>
                <c:ptCount val="1"/>
                <c:pt idx="0">
                  <c:v>Pokhara</c:v>
                </c:pt>
              </c:strCache>
            </c:strRef>
          </c:tx>
          <c:spPr>
            <a:ln w="38100">
              <a:solidFill>
                <a:srgbClr val="F78E1E"/>
              </a:solidFill>
            </a:ln>
          </c:spPr>
          <c:marker>
            <c:symbol val="circle"/>
            <c:size val="8"/>
            <c:spPr>
              <a:solidFill>
                <a:srgbClr val="F78E1E"/>
              </a:solidFill>
              <a:ln>
                <a:noFill/>
              </a:ln>
            </c:spPr>
          </c:marker>
          <c:cat>
            <c:numRef>
              <c:f>'PWID_cndm use with FSW'!$B$3:$J$3</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'PWID_cndm use with FSW'!$B$5:$J$5</c:f>
              <c:numCache>
                <c:formatCode>General</c:formatCode>
                <c:ptCount val="9"/>
                <c:pt idx="1">
                  <c:v>80</c:v>
                </c:pt>
                <c:pt idx="2">
                  <c:v>74</c:v>
                </c:pt>
                <c:pt idx="3">
                  <c:v>84</c:v>
                </c:pt>
                <c:pt idx="4">
                  <c:v>89</c:v>
                </c:pt>
                <c:pt idx="5">
                  <c:v>88</c:v>
                </c:pt>
                <c:pt idx="7" formatCode="0">
                  <c:v>65.2</c:v>
                </c:pt>
              </c:numCache>
            </c:numRef>
          </c:val>
          <c:smooth val="0"/>
          <c:extLst>
            <c:ext xmlns:c16="http://schemas.microsoft.com/office/drawing/2014/chart" uri="{C3380CC4-5D6E-409C-BE32-E72D297353CC}">
              <c16:uniqueId val="{00000001-99EE-451E-BF87-49AFFF3C6A64}"/>
            </c:ext>
          </c:extLst>
        </c:ser>
        <c:ser>
          <c:idx val="2"/>
          <c:order val="2"/>
          <c:tx>
            <c:strRef>
              <c:f>'PWID_cndm use with FSW'!$A$6</c:f>
              <c:strCache>
                <c:ptCount val="1"/>
                <c:pt idx="0">
                  <c:v>Eastern Terai</c:v>
                </c:pt>
              </c:strCache>
            </c:strRef>
          </c:tx>
          <c:spPr>
            <a:ln w="38100">
              <a:solidFill>
                <a:srgbClr val="00A99A"/>
              </a:solidFill>
            </a:ln>
          </c:spPr>
          <c:marker>
            <c:symbol val="circle"/>
            <c:size val="8"/>
            <c:spPr>
              <a:solidFill>
                <a:srgbClr val="00A99A"/>
              </a:solidFill>
              <a:ln>
                <a:noFill/>
              </a:ln>
            </c:spPr>
          </c:marker>
          <c:cat>
            <c:numRef>
              <c:f>'PWID_cndm use with FSW'!$B$3:$J$3</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'PWID_cndm use with FSW'!$B$6:$J$6</c:f>
              <c:numCache>
                <c:formatCode>General</c:formatCode>
                <c:ptCount val="9"/>
                <c:pt idx="1">
                  <c:v>64</c:v>
                </c:pt>
                <c:pt idx="2">
                  <c:v>71</c:v>
                </c:pt>
                <c:pt idx="3">
                  <c:v>75</c:v>
                </c:pt>
                <c:pt idx="4">
                  <c:v>73</c:v>
                </c:pt>
                <c:pt idx="6" formatCode="0">
                  <c:v>82.2</c:v>
                </c:pt>
                <c:pt idx="7" formatCode="0">
                  <c:v>73.400000000000006</c:v>
                </c:pt>
                <c:pt idx="8" formatCode="0">
                  <c:v>72</c:v>
                </c:pt>
              </c:numCache>
            </c:numRef>
          </c:val>
          <c:smooth val="0"/>
          <c:extLst>
            <c:ext xmlns:c16="http://schemas.microsoft.com/office/drawing/2014/chart" uri="{C3380CC4-5D6E-409C-BE32-E72D297353CC}">
              <c16:uniqueId val="{00000002-99EE-451E-BF87-49AFFF3C6A64}"/>
            </c:ext>
          </c:extLst>
        </c:ser>
        <c:ser>
          <c:idx val="3"/>
          <c:order val="3"/>
          <c:tx>
            <c:strRef>
              <c:f>'PWID_cndm use with FSW'!$A$7</c:f>
              <c:strCache>
                <c:ptCount val="1"/>
                <c:pt idx="0">
                  <c:v>Western to Far Western Terai</c:v>
                </c:pt>
              </c:strCache>
            </c:strRef>
          </c:tx>
          <c:spPr>
            <a:ln w="38100">
              <a:solidFill>
                <a:srgbClr val="F26B73"/>
              </a:solidFill>
            </a:ln>
          </c:spPr>
          <c:marker>
            <c:symbol val="circle"/>
            <c:size val="8"/>
            <c:spPr>
              <a:solidFill>
                <a:srgbClr val="F26B73"/>
              </a:solidFill>
              <a:ln>
                <a:noFill/>
              </a:ln>
            </c:spPr>
          </c:marker>
          <c:cat>
            <c:numRef>
              <c:f>'PWID_cndm use with FSW'!$B$3:$J$3</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'PWID_cndm use with FSW'!$B$7:$J$7</c:f>
              <c:numCache>
                <c:formatCode>General</c:formatCode>
                <c:ptCount val="9"/>
                <c:pt idx="2">
                  <c:v>59</c:v>
                </c:pt>
                <c:pt idx="3">
                  <c:v>67</c:v>
                </c:pt>
                <c:pt idx="4">
                  <c:v>68</c:v>
                </c:pt>
                <c:pt idx="7" formatCode="0">
                  <c:v>77.5</c:v>
                </c:pt>
                <c:pt idx="8" formatCode="0">
                  <c:v>79.7</c:v>
                </c:pt>
              </c:numCache>
            </c:numRef>
          </c:val>
          <c:smooth val="0"/>
          <c:extLst>
            <c:ext xmlns:c16="http://schemas.microsoft.com/office/drawing/2014/chart" uri="{C3380CC4-5D6E-409C-BE32-E72D297353CC}">
              <c16:uniqueId val="{00000003-99EE-451E-BF87-49AFFF3C6A64}"/>
            </c:ext>
          </c:extLst>
        </c:ser>
        <c:dLbls>
          <c:showLegendKey val="0"/>
          <c:showVal val="0"/>
          <c:showCatName val="0"/>
          <c:showSerName val="0"/>
          <c:showPercent val="0"/>
          <c:showBubbleSize val="0"/>
        </c:dLbls>
        <c:marker val="1"/>
        <c:smooth val="0"/>
        <c:axId val="228704640"/>
        <c:axId val="228706560"/>
      </c:lineChart>
      <c:catAx>
        <c:axId val="228704640"/>
        <c:scaling>
          <c:orientation val="minMax"/>
        </c:scaling>
        <c:delete val="0"/>
        <c:axPos val="b"/>
        <c:numFmt formatCode="General" sourceLinked="1"/>
        <c:majorTickMark val="none"/>
        <c:minorTickMark val="none"/>
        <c:tickLblPos val="nextTo"/>
        <c:txPr>
          <a:bodyPr/>
          <a:lstStyle/>
          <a:p>
            <a:pPr>
              <a:defRPr lang="en-GB"/>
            </a:pPr>
            <a:endParaRPr lang="en-US"/>
          </a:p>
        </c:txPr>
        <c:crossAx val="228706560"/>
        <c:crosses val="autoZero"/>
        <c:auto val="1"/>
        <c:lblAlgn val="ctr"/>
        <c:lblOffset val="100"/>
        <c:noMultiLvlLbl val="0"/>
      </c:catAx>
      <c:valAx>
        <c:axId val="22870656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0.158184053854594"/>
              <c:y val="1.0053539645657727E-2"/>
            </c:manualLayout>
          </c:layout>
          <c:overlay val="0"/>
        </c:title>
        <c:numFmt formatCode="General" sourceLinked="1"/>
        <c:majorTickMark val="none"/>
        <c:minorTickMark val="none"/>
        <c:tickLblPos val="nextTo"/>
        <c:txPr>
          <a:bodyPr/>
          <a:lstStyle/>
          <a:p>
            <a:pPr>
              <a:defRPr lang="en-GB"/>
            </a:pPr>
            <a:endParaRPr lang="en-US"/>
          </a:p>
        </c:txPr>
        <c:crossAx val="228704640"/>
        <c:crosses val="autoZero"/>
        <c:crossBetween val="between"/>
        <c:majorUnit val="20"/>
      </c:valAx>
      <c:dTable>
        <c:showHorzBorder val="1"/>
        <c:showVertBorder val="1"/>
        <c:showOutline val="1"/>
        <c:showKeys val="1"/>
        <c:txPr>
          <a:bodyPr/>
          <a:lstStyle/>
          <a:p>
            <a:pPr rtl="0">
              <a:defRPr lang="en-GB"/>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'PWID_consi cndm use w FSW'!$B$3</c:f>
              <c:strCache>
                <c:ptCount val="1"/>
                <c:pt idx="0">
                  <c:v>Kathmandu</c:v>
                </c:pt>
              </c:strCache>
            </c:strRef>
          </c:tx>
          <c:spPr>
            <a:ln w="38100">
              <a:solidFill>
                <a:srgbClr val="00AEEF"/>
              </a:solidFill>
            </a:ln>
          </c:spPr>
          <c:marker>
            <c:symbol val="circle"/>
            <c:size val="9"/>
            <c:spPr>
              <a:solidFill>
                <a:srgbClr val="00AEEF"/>
              </a:solidFill>
              <a:ln>
                <a:solidFill>
                  <a:schemeClr val="bg1"/>
                </a:solidFill>
              </a:ln>
            </c:spPr>
          </c:marker>
          <c:cat>
            <c:numRef>
              <c:f>'PWID_consi cndm use w FSW'!$A$4:$A$12</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'PWID_consi cndm use w FSW'!$B$4:$B$12</c:f>
              <c:numCache>
                <c:formatCode>General</c:formatCode>
                <c:ptCount val="9"/>
                <c:pt idx="0" formatCode="0">
                  <c:v>54.3</c:v>
                </c:pt>
                <c:pt idx="2" formatCode="0">
                  <c:v>35.299999999999997</c:v>
                </c:pt>
                <c:pt idx="3" formatCode="0">
                  <c:v>67.8</c:v>
                </c:pt>
                <c:pt idx="4" formatCode="0">
                  <c:v>49.4</c:v>
                </c:pt>
                <c:pt idx="5" formatCode="0">
                  <c:v>76.400000000000006</c:v>
                </c:pt>
                <c:pt idx="7" formatCode="0">
                  <c:v>77</c:v>
                </c:pt>
                <c:pt idx="8" formatCode="0">
                  <c:v>59.6</c:v>
                </c:pt>
              </c:numCache>
            </c:numRef>
          </c:val>
          <c:smooth val="1"/>
          <c:extLst>
            <c:ext xmlns:c16="http://schemas.microsoft.com/office/drawing/2014/chart" uri="{C3380CC4-5D6E-409C-BE32-E72D297353CC}">
              <c16:uniqueId val="{00000000-6DA6-4A8B-B1BB-81164BAE4E27}"/>
            </c:ext>
          </c:extLst>
        </c:ser>
        <c:ser>
          <c:idx val="1"/>
          <c:order val="1"/>
          <c:tx>
            <c:strRef>
              <c:f>'PWID_consi cndm use w FSW'!$C$3</c:f>
              <c:strCache>
                <c:ptCount val="1"/>
                <c:pt idx="0">
                  <c:v>Pokhara </c:v>
                </c:pt>
              </c:strCache>
            </c:strRef>
          </c:tx>
          <c:spPr>
            <a:ln w="38100">
              <a:solidFill>
                <a:srgbClr val="00A99A"/>
              </a:solidFill>
            </a:ln>
          </c:spPr>
          <c:marker>
            <c:symbol val="circle"/>
            <c:size val="9"/>
            <c:spPr>
              <a:solidFill>
                <a:srgbClr val="00A99A"/>
              </a:solidFill>
              <a:ln>
                <a:solidFill>
                  <a:schemeClr val="bg1"/>
                </a:solidFill>
              </a:ln>
            </c:spPr>
          </c:marker>
          <c:cat>
            <c:numRef>
              <c:f>'PWID_consi cndm use w FSW'!$A$4:$A$12</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'PWID_consi cndm use w FSW'!$C$4:$C$12</c:f>
              <c:numCache>
                <c:formatCode>0</c:formatCode>
                <c:ptCount val="9"/>
                <c:pt idx="1">
                  <c:v>59.6</c:v>
                </c:pt>
                <c:pt idx="2">
                  <c:v>49.6</c:v>
                </c:pt>
                <c:pt idx="3">
                  <c:v>80.5</c:v>
                </c:pt>
                <c:pt idx="4">
                  <c:v>70</c:v>
                </c:pt>
                <c:pt idx="5">
                  <c:v>70</c:v>
                </c:pt>
                <c:pt idx="7">
                  <c:v>40</c:v>
                </c:pt>
              </c:numCache>
            </c:numRef>
          </c:val>
          <c:smooth val="1"/>
          <c:extLst>
            <c:ext xmlns:c16="http://schemas.microsoft.com/office/drawing/2014/chart" uri="{C3380CC4-5D6E-409C-BE32-E72D297353CC}">
              <c16:uniqueId val="{00000001-6DA6-4A8B-B1BB-81164BAE4E27}"/>
            </c:ext>
          </c:extLst>
        </c:ser>
        <c:ser>
          <c:idx val="2"/>
          <c:order val="2"/>
          <c:tx>
            <c:strRef>
              <c:f>'PWID_consi cndm use w FSW'!$D$3</c:f>
              <c:strCache>
                <c:ptCount val="1"/>
                <c:pt idx="0">
                  <c:v>Eastern Terai Eco-Zone</c:v>
                </c:pt>
              </c:strCache>
            </c:strRef>
          </c:tx>
          <c:spPr>
            <a:ln w="38100">
              <a:solidFill>
                <a:srgbClr val="E31837"/>
              </a:solidFill>
            </a:ln>
          </c:spPr>
          <c:marker>
            <c:symbol val="circle"/>
            <c:size val="9"/>
            <c:spPr>
              <a:solidFill>
                <a:srgbClr val="E31837"/>
              </a:solidFill>
              <a:ln>
                <a:solidFill>
                  <a:schemeClr val="bg1"/>
                </a:solidFill>
              </a:ln>
            </c:spPr>
          </c:marker>
          <c:cat>
            <c:numRef>
              <c:f>'PWID_consi cndm use w FSW'!$A$4:$A$12</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'PWID_consi cndm use w FSW'!$D$4:$D$12</c:f>
              <c:numCache>
                <c:formatCode>0</c:formatCode>
                <c:ptCount val="9"/>
                <c:pt idx="1">
                  <c:v>41.4</c:v>
                </c:pt>
                <c:pt idx="2">
                  <c:v>50</c:v>
                </c:pt>
                <c:pt idx="3">
                  <c:v>57.3</c:v>
                </c:pt>
                <c:pt idx="4">
                  <c:v>44.5</c:v>
                </c:pt>
                <c:pt idx="6">
                  <c:v>67.2</c:v>
                </c:pt>
                <c:pt idx="7">
                  <c:v>53</c:v>
                </c:pt>
                <c:pt idx="8">
                  <c:v>58</c:v>
                </c:pt>
              </c:numCache>
            </c:numRef>
          </c:val>
          <c:smooth val="1"/>
          <c:extLst>
            <c:ext xmlns:c16="http://schemas.microsoft.com/office/drawing/2014/chart" uri="{C3380CC4-5D6E-409C-BE32-E72D297353CC}">
              <c16:uniqueId val="{00000002-6DA6-4A8B-B1BB-81164BAE4E27}"/>
            </c:ext>
          </c:extLst>
        </c:ser>
        <c:ser>
          <c:idx val="3"/>
          <c:order val="3"/>
          <c:tx>
            <c:strRef>
              <c:f>'PWID_consi cndm use w FSW'!$E$3</c:f>
              <c:strCache>
                <c:ptCount val="1"/>
                <c:pt idx="0">
                  <c:v>Western to Far Western Terai</c:v>
                </c:pt>
              </c:strCache>
            </c:strRef>
          </c:tx>
          <c:spPr>
            <a:ln w="38100">
              <a:solidFill>
                <a:srgbClr val="F78E1E"/>
              </a:solidFill>
            </a:ln>
          </c:spPr>
          <c:marker>
            <c:symbol val="circle"/>
            <c:size val="9"/>
            <c:spPr>
              <a:solidFill>
                <a:srgbClr val="F78E1E"/>
              </a:solidFill>
              <a:ln>
                <a:solidFill>
                  <a:schemeClr val="bg1"/>
                </a:solidFill>
              </a:ln>
            </c:spPr>
          </c:marker>
          <c:cat>
            <c:numRef>
              <c:f>'PWID_consi cndm use w FSW'!$A$4:$A$12</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'PWID_consi cndm use w FSW'!$E$4:$E$12</c:f>
              <c:numCache>
                <c:formatCode>General</c:formatCode>
                <c:ptCount val="9"/>
                <c:pt idx="2" formatCode="0">
                  <c:v>47</c:v>
                </c:pt>
                <c:pt idx="3" formatCode="0">
                  <c:v>48</c:v>
                </c:pt>
                <c:pt idx="4" formatCode="0">
                  <c:v>51</c:v>
                </c:pt>
                <c:pt idx="8" formatCode="0">
                  <c:v>46.9</c:v>
                </c:pt>
              </c:numCache>
            </c:numRef>
          </c:val>
          <c:smooth val="1"/>
          <c:extLst>
            <c:ext xmlns:c16="http://schemas.microsoft.com/office/drawing/2014/chart" uri="{C3380CC4-5D6E-409C-BE32-E72D297353CC}">
              <c16:uniqueId val="{00000003-6DA6-4A8B-B1BB-81164BAE4E27}"/>
            </c:ext>
          </c:extLst>
        </c:ser>
        <c:dLbls>
          <c:showLegendKey val="0"/>
          <c:showVal val="0"/>
          <c:showCatName val="0"/>
          <c:showSerName val="0"/>
          <c:showPercent val="0"/>
          <c:showBubbleSize val="0"/>
        </c:dLbls>
        <c:marker val="1"/>
        <c:smooth val="0"/>
        <c:axId val="228784768"/>
        <c:axId val="228795136"/>
      </c:lineChart>
      <c:catAx>
        <c:axId val="228784768"/>
        <c:scaling>
          <c:orientation val="minMax"/>
        </c:scaling>
        <c:delete val="0"/>
        <c:axPos val="b"/>
        <c:numFmt formatCode="General" sourceLinked="1"/>
        <c:majorTickMark val="none"/>
        <c:minorTickMark val="none"/>
        <c:tickLblPos val="nextTo"/>
        <c:txPr>
          <a:bodyPr/>
          <a:lstStyle/>
          <a:p>
            <a:pPr>
              <a:defRPr lang="en-GB"/>
            </a:pPr>
            <a:endParaRPr lang="en-US"/>
          </a:p>
        </c:txPr>
        <c:crossAx val="228795136"/>
        <c:crosses val="autoZero"/>
        <c:auto val="1"/>
        <c:lblAlgn val="ctr"/>
        <c:lblOffset val="100"/>
        <c:noMultiLvlLbl val="0"/>
      </c:catAx>
      <c:valAx>
        <c:axId val="228795136"/>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lang="en-GB"/>
                </a:pPr>
                <a:r>
                  <a:rPr lang="en-US"/>
                  <a:t>%</a:t>
                </a:r>
              </a:p>
            </c:rich>
          </c:tx>
          <c:layout>
            <c:manualLayout>
              <c:xMode val="edge"/>
              <c:yMode val="edge"/>
              <c:x val="0.20323680520538465"/>
              <c:y val="1.9803202050862077E-2"/>
            </c:manualLayout>
          </c:layout>
          <c:overlay val="0"/>
        </c:title>
        <c:numFmt formatCode="0" sourceLinked="1"/>
        <c:majorTickMark val="none"/>
        <c:minorTickMark val="none"/>
        <c:tickLblPos val="nextTo"/>
        <c:txPr>
          <a:bodyPr/>
          <a:lstStyle/>
          <a:p>
            <a:pPr>
              <a:defRPr lang="en-GB"/>
            </a:pPr>
            <a:endParaRPr lang="en-US"/>
          </a:p>
        </c:txPr>
        <c:crossAx val="228784768"/>
        <c:crosses val="autoZero"/>
        <c:crossBetween val="between"/>
        <c:majorUnit val="20"/>
      </c:valAx>
      <c:dTable>
        <c:showHorzBorder val="1"/>
        <c:showVertBorder val="1"/>
        <c:showOutline val="1"/>
        <c:showKeys val="1"/>
        <c:txPr>
          <a:bodyPr/>
          <a:lstStyle/>
          <a:p>
            <a:pPr rtl="0">
              <a:defRPr lang="en-GB"/>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296073295402"/>
          <c:y val="3.8675212110114141E-2"/>
          <c:w val="0.88587106440464958"/>
          <c:h val="0.70853988079076324"/>
        </c:manualLayout>
      </c:layout>
      <c:lineChart>
        <c:grouping val="standard"/>
        <c:varyColors val="0"/>
        <c:ser>
          <c:idx val="1"/>
          <c:order val="0"/>
          <c:tx>
            <c:strRef>
              <c:f>'PWID consist cndm use ktm'!$A$6</c:f>
              <c:strCache>
                <c:ptCount val="1"/>
                <c:pt idx="0">
                  <c:v>with regular female sex partner</c:v>
                </c:pt>
              </c:strCache>
            </c:strRef>
          </c:tx>
          <c:spPr>
            <a:ln w="38100">
              <a:solidFill>
                <a:srgbClr val="00AEEF"/>
              </a:solidFill>
            </a:ln>
          </c:spPr>
          <c:marker>
            <c:symbol val="circle"/>
            <c:size val="9"/>
            <c:spPr>
              <a:solidFill>
                <a:srgbClr val="00AEEF"/>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7-43A2-A4DA-5E61399758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'PWID consist cndm use ktm'!$B$5:$H$5</c:f>
              <c:strCache>
                <c:ptCount val="7"/>
                <c:pt idx="0">
                  <c:v>2002</c:v>
                </c:pt>
                <c:pt idx="1">
                  <c:v>2005</c:v>
                </c:pt>
                <c:pt idx="2">
                  <c:v>2007</c:v>
                </c:pt>
                <c:pt idx="3">
                  <c:v>2009</c:v>
                </c:pt>
                <c:pt idx="4">
                  <c:v>2011</c:v>
                </c:pt>
                <c:pt idx="5">
                  <c:v>2015</c:v>
                </c:pt>
                <c:pt idx="6">
                  <c:v>2017</c:v>
                </c:pt>
              </c:strCache>
            </c:strRef>
          </c:cat>
          <c:val>
            <c:numRef>
              <c:f>'PWID consist cndm use ktm'!$B$6:$H$6</c:f>
              <c:numCache>
                <c:formatCode>General</c:formatCode>
                <c:ptCount val="7"/>
                <c:pt idx="0">
                  <c:v>18.5</c:v>
                </c:pt>
                <c:pt idx="1">
                  <c:v>13</c:v>
                </c:pt>
                <c:pt idx="2">
                  <c:v>43.1</c:v>
                </c:pt>
                <c:pt idx="3">
                  <c:v>5.6</c:v>
                </c:pt>
                <c:pt idx="4">
                  <c:v>8.6999999999999993</c:v>
                </c:pt>
                <c:pt idx="5">
                  <c:v>14.9</c:v>
                </c:pt>
                <c:pt idx="6" formatCode="0">
                  <c:v>4.2</c:v>
                </c:pt>
              </c:numCache>
            </c:numRef>
          </c:val>
          <c:smooth val="1"/>
          <c:extLst>
            <c:ext xmlns:c16="http://schemas.microsoft.com/office/drawing/2014/chart" uri="{C3380CC4-5D6E-409C-BE32-E72D297353CC}">
              <c16:uniqueId val="{00000001-D327-43A2-A4DA-5E6139975861}"/>
            </c:ext>
          </c:extLst>
        </c:ser>
        <c:ser>
          <c:idx val="2"/>
          <c:order val="1"/>
          <c:tx>
            <c:strRef>
              <c:f>'PWID consist cndm use ktm'!$A$7</c:f>
              <c:strCache>
                <c:ptCount val="1"/>
                <c:pt idx="0">
                  <c:v>with non-regular female sex partner</c:v>
                </c:pt>
              </c:strCache>
            </c:strRef>
          </c:tx>
          <c:spPr>
            <a:ln w="38100">
              <a:solidFill>
                <a:srgbClr val="F78E1E"/>
              </a:solidFill>
            </a:ln>
          </c:spPr>
          <c:marker>
            <c:symbol val="circle"/>
            <c:size val="9"/>
            <c:spPr>
              <a:solidFill>
                <a:srgbClr val="F78E1E"/>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27-43A2-A4DA-5E61399758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'PWID consist cndm use ktm'!$B$5:$H$5</c:f>
              <c:strCache>
                <c:ptCount val="7"/>
                <c:pt idx="0">
                  <c:v>2002</c:v>
                </c:pt>
                <c:pt idx="1">
                  <c:v>2005</c:v>
                </c:pt>
                <c:pt idx="2">
                  <c:v>2007</c:v>
                </c:pt>
                <c:pt idx="3">
                  <c:v>2009</c:v>
                </c:pt>
                <c:pt idx="4">
                  <c:v>2011</c:v>
                </c:pt>
                <c:pt idx="5">
                  <c:v>2015</c:v>
                </c:pt>
                <c:pt idx="6">
                  <c:v>2017</c:v>
                </c:pt>
              </c:strCache>
            </c:strRef>
          </c:cat>
          <c:val>
            <c:numRef>
              <c:f>'PWID consist cndm use ktm'!$B$7:$H$7</c:f>
              <c:numCache>
                <c:formatCode>General</c:formatCode>
                <c:ptCount val="7"/>
                <c:pt idx="0">
                  <c:v>48</c:v>
                </c:pt>
                <c:pt idx="1">
                  <c:v>33.9</c:v>
                </c:pt>
                <c:pt idx="2">
                  <c:v>33.5</c:v>
                </c:pt>
                <c:pt idx="3">
                  <c:v>33.4</c:v>
                </c:pt>
                <c:pt idx="4">
                  <c:v>40</c:v>
                </c:pt>
                <c:pt idx="5">
                  <c:v>39</c:v>
                </c:pt>
                <c:pt idx="6" formatCode="0">
                  <c:v>38.4</c:v>
                </c:pt>
              </c:numCache>
            </c:numRef>
          </c:val>
          <c:smooth val="1"/>
          <c:extLst>
            <c:ext xmlns:c16="http://schemas.microsoft.com/office/drawing/2014/chart" uri="{C3380CC4-5D6E-409C-BE32-E72D297353CC}">
              <c16:uniqueId val="{00000003-D327-43A2-A4DA-5E6139975861}"/>
            </c:ext>
          </c:extLst>
        </c:ser>
        <c:ser>
          <c:idx val="0"/>
          <c:order val="2"/>
          <c:tx>
            <c:strRef>
              <c:f>'PWID consist cndm use ktm'!$A$8</c:f>
              <c:strCache>
                <c:ptCount val="1"/>
                <c:pt idx="0">
                  <c:v>with FSW</c:v>
                </c:pt>
              </c:strCache>
            </c:strRef>
          </c:tx>
          <c:spPr>
            <a:ln w="38100">
              <a:solidFill>
                <a:srgbClr val="E31837"/>
              </a:solidFill>
            </a:ln>
          </c:spPr>
          <c:marker>
            <c:symbol val="circle"/>
            <c:size val="9"/>
            <c:spPr>
              <a:solidFill>
                <a:srgbClr val="E31837"/>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27-43A2-A4DA-5E613997586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'PWID consist cndm use ktm'!$B$5:$H$5</c:f>
              <c:strCache>
                <c:ptCount val="7"/>
                <c:pt idx="0">
                  <c:v>2002</c:v>
                </c:pt>
                <c:pt idx="1">
                  <c:v>2005</c:v>
                </c:pt>
                <c:pt idx="2">
                  <c:v>2007</c:v>
                </c:pt>
                <c:pt idx="3">
                  <c:v>2009</c:v>
                </c:pt>
                <c:pt idx="4">
                  <c:v>2011</c:v>
                </c:pt>
                <c:pt idx="5">
                  <c:v>2015</c:v>
                </c:pt>
                <c:pt idx="6">
                  <c:v>2017</c:v>
                </c:pt>
              </c:strCache>
            </c:strRef>
          </c:cat>
          <c:val>
            <c:numRef>
              <c:f>'PWID consist cndm use ktm'!$B$8:$H$8</c:f>
              <c:numCache>
                <c:formatCode>General</c:formatCode>
                <c:ptCount val="7"/>
                <c:pt idx="0">
                  <c:v>54.3</c:v>
                </c:pt>
                <c:pt idx="1">
                  <c:v>35.299999999999997</c:v>
                </c:pt>
                <c:pt idx="2">
                  <c:v>67.8</c:v>
                </c:pt>
                <c:pt idx="3">
                  <c:v>49.4</c:v>
                </c:pt>
                <c:pt idx="4">
                  <c:v>76.400000000000006</c:v>
                </c:pt>
                <c:pt idx="5">
                  <c:v>76.599999999999994</c:v>
                </c:pt>
                <c:pt idx="6" formatCode="0">
                  <c:v>59.6</c:v>
                </c:pt>
              </c:numCache>
            </c:numRef>
          </c:val>
          <c:smooth val="1"/>
          <c:extLst>
            <c:ext xmlns:c16="http://schemas.microsoft.com/office/drawing/2014/chart" uri="{C3380CC4-5D6E-409C-BE32-E72D297353CC}">
              <c16:uniqueId val="{00000005-D327-43A2-A4DA-5E6139975861}"/>
            </c:ext>
          </c:extLst>
        </c:ser>
        <c:dLbls>
          <c:showLegendKey val="0"/>
          <c:showVal val="0"/>
          <c:showCatName val="0"/>
          <c:showSerName val="0"/>
          <c:showPercent val="0"/>
          <c:showBubbleSize val="0"/>
        </c:dLbls>
        <c:marker val="1"/>
        <c:smooth val="0"/>
        <c:axId val="229008896"/>
        <c:axId val="229010432"/>
      </c:lineChart>
      <c:scatterChart>
        <c:scatterStyle val="lineMarker"/>
        <c:varyColors val="0"/>
        <c:ser>
          <c:idx val="3"/>
          <c:order val="3"/>
          <c:tx>
            <c:strRef>
              <c:f>'PWID consist cndm use ktm'!$L$5</c:f>
              <c:strCache>
                <c:ptCount val="1"/>
                <c:pt idx="0">
                  <c:v>t</c:v>
                </c:pt>
              </c:strCache>
            </c:strRef>
          </c:tx>
          <c:spPr>
            <a:ln w="22225">
              <a:solidFill>
                <a:sysClr val="window" lastClr="FFFFFF">
                  <a:lumMod val="65000"/>
                </a:sysClr>
              </a:solidFill>
              <a:prstDash val="dash"/>
            </a:ln>
          </c:spPr>
          <c:marker>
            <c:symbol val="none"/>
          </c:marker>
          <c:xVal>
            <c:numRef>
              <c:f>'PWID consist cndm use ktm'!$K$6:$K$7</c:f>
              <c:numCache>
                <c:formatCode>General</c:formatCode>
                <c:ptCount val="2"/>
                <c:pt idx="0">
                  <c:v>0</c:v>
                </c:pt>
                <c:pt idx="1">
                  <c:v>1</c:v>
                </c:pt>
              </c:numCache>
            </c:numRef>
          </c:xVal>
          <c:yVal>
            <c:numRef>
              <c:f>'PWID consist cndm use ktm'!$L$6:$L$7</c:f>
              <c:numCache>
                <c:formatCode>General</c:formatCode>
                <c:ptCount val="2"/>
                <c:pt idx="0">
                  <c:v>95</c:v>
                </c:pt>
                <c:pt idx="1">
                  <c:v>95</c:v>
                </c:pt>
              </c:numCache>
            </c:numRef>
          </c:yVal>
          <c:smooth val="0"/>
          <c:extLst>
            <c:ext xmlns:c16="http://schemas.microsoft.com/office/drawing/2014/chart" uri="{C3380CC4-5D6E-409C-BE32-E72D297353CC}">
              <c16:uniqueId val="{00000006-D327-43A2-A4DA-5E6139975861}"/>
            </c:ext>
          </c:extLst>
        </c:ser>
        <c:dLbls>
          <c:showLegendKey val="0"/>
          <c:showVal val="0"/>
          <c:showCatName val="0"/>
          <c:showSerName val="0"/>
          <c:showPercent val="0"/>
          <c:showBubbleSize val="0"/>
        </c:dLbls>
        <c:axId val="229034624"/>
        <c:axId val="229033088"/>
      </c:scatterChart>
      <c:catAx>
        <c:axId val="229008896"/>
        <c:scaling>
          <c:orientation val="minMax"/>
        </c:scaling>
        <c:delete val="0"/>
        <c:axPos val="b"/>
        <c:numFmt formatCode="General" sourceLinked="1"/>
        <c:majorTickMark val="out"/>
        <c:minorTickMark val="none"/>
        <c:tickLblPos val="nextTo"/>
        <c:crossAx val="229010432"/>
        <c:crosses val="autoZero"/>
        <c:auto val="1"/>
        <c:lblAlgn val="ctr"/>
        <c:lblOffset val="100"/>
        <c:noMultiLvlLbl val="0"/>
      </c:catAx>
      <c:valAx>
        <c:axId val="229010432"/>
        <c:scaling>
          <c:orientation val="minMax"/>
          <c:max val="100"/>
          <c:min val="0"/>
        </c:scaling>
        <c:delete val="0"/>
        <c:axPos val="l"/>
        <c:title>
          <c:tx>
            <c:rich>
              <a:bodyPr rot="0" vert="horz"/>
              <a:lstStyle/>
              <a:p>
                <a:pPr>
                  <a:defRPr/>
                </a:pPr>
                <a:r>
                  <a:rPr lang="en-US"/>
                  <a:t>%</a:t>
                </a:r>
              </a:p>
            </c:rich>
          </c:tx>
          <c:layout>
            <c:manualLayout>
              <c:xMode val="edge"/>
              <c:yMode val="edge"/>
              <c:x val="1.2180334055665609E-2"/>
              <c:y val="2.0010742843191116E-2"/>
            </c:manualLayout>
          </c:layout>
          <c:overlay val="0"/>
        </c:title>
        <c:numFmt formatCode="0" sourceLinked="0"/>
        <c:majorTickMark val="out"/>
        <c:minorTickMark val="none"/>
        <c:tickLblPos val="nextTo"/>
        <c:crossAx val="229008896"/>
        <c:crosses val="autoZero"/>
        <c:crossBetween val="between"/>
        <c:majorUnit val="10"/>
      </c:valAx>
      <c:valAx>
        <c:axId val="229033088"/>
        <c:scaling>
          <c:orientation val="minMax"/>
          <c:max val="100"/>
          <c:min val="0"/>
        </c:scaling>
        <c:delete val="1"/>
        <c:axPos val="r"/>
        <c:numFmt formatCode="General" sourceLinked="1"/>
        <c:majorTickMark val="out"/>
        <c:minorTickMark val="none"/>
        <c:tickLblPos val="nextTo"/>
        <c:crossAx val="229034624"/>
        <c:crosses val="max"/>
        <c:crossBetween val="midCat"/>
        <c:majorUnit val="10"/>
      </c:valAx>
      <c:valAx>
        <c:axId val="229034624"/>
        <c:scaling>
          <c:orientation val="minMax"/>
          <c:max val="1"/>
          <c:min val="0"/>
        </c:scaling>
        <c:delete val="1"/>
        <c:axPos val="t"/>
        <c:numFmt formatCode="General" sourceLinked="1"/>
        <c:majorTickMark val="out"/>
        <c:minorTickMark val="none"/>
        <c:tickLblPos val="nextTo"/>
        <c:crossAx val="229033088"/>
        <c:crosses val="max"/>
        <c:crossBetween val="midCat"/>
        <c:majorUnit val="0.2"/>
      </c:valAx>
    </c:plotArea>
    <c:legend>
      <c:legendPos val="b"/>
      <c:legendEntry>
        <c:idx val="3"/>
        <c:delete val="1"/>
      </c:legendEntry>
      <c:layout>
        <c:manualLayout>
          <c:xMode val="edge"/>
          <c:yMode val="edge"/>
          <c:x val="5.0000040298378408E-2"/>
          <c:y val="0.85867969628796414"/>
          <c:w val="0.89999997772949536"/>
          <c:h val="6.393935133108361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296073295402"/>
          <c:y val="3.8675212110114141E-2"/>
          <c:w val="0.88587106440464958"/>
          <c:h val="0.74341646360106262"/>
        </c:manualLayout>
      </c:layout>
      <c:lineChart>
        <c:grouping val="standard"/>
        <c:varyColors val="0"/>
        <c:ser>
          <c:idx val="1"/>
          <c:order val="0"/>
          <c:tx>
            <c:strRef>
              <c:f>'PWID_consist cndm use Ter'!$A$5</c:f>
              <c:strCache>
                <c:ptCount val="1"/>
                <c:pt idx="0">
                  <c:v>with regular partner</c:v>
                </c:pt>
              </c:strCache>
            </c:strRef>
          </c:tx>
          <c:spPr>
            <a:ln w="38100">
              <a:solidFill>
                <a:srgbClr val="00AEEF"/>
              </a:solidFill>
            </a:ln>
          </c:spPr>
          <c:marker>
            <c:symbol val="circle"/>
            <c:size val="9"/>
            <c:spPr>
              <a:solidFill>
                <a:srgbClr val="00AEEF"/>
              </a:solidFill>
              <a:ln>
                <a:noFill/>
              </a:ln>
            </c:spPr>
          </c:marker>
          <c:dLbls>
            <c:dLbl>
              <c:idx val="6"/>
              <c:layout>
                <c:manualLayout>
                  <c:x val="-1.5619507805941268E-3"/>
                  <c:y val="4.0264595916019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82-4485-A1C5-556F6E4CE1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'PWID_consist cndm use Ter'!$B$4:$H$4</c:f>
              <c:strCache>
                <c:ptCount val="7"/>
                <c:pt idx="0">
                  <c:v>2003</c:v>
                </c:pt>
                <c:pt idx="1">
                  <c:v>2005</c:v>
                </c:pt>
                <c:pt idx="2">
                  <c:v>2007</c:v>
                </c:pt>
                <c:pt idx="3">
                  <c:v>2009</c:v>
                </c:pt>
                <c:pt idx="4">
                  <c:v>2012</c:v>
                </c:pt>
                <c:pt idx="5">
                  <c:v>2015</c:v>
                </c:pt>
                <c:pt idx="6">
                  <c:v>2017</c:v>
                </c:pt>
              </c:strCache>
            </c:strRef>
          </c:cat>
          <c:val>
            <c:numRef>
              <c:f>'PWID_consist cndm use Ter'!$B$5:$H$5</c:f>
              <c:numCache>
                <c:formatCode>General</c:formatCode>
                <c:ptCount val="7"/>
                <c:pt idx="0">
                  <c:v>12.2</c:v>
                </c:pt>
                <c:pt idx="1">
                  <c:v>11.3</c:v>
                </c:pt>
                <c:pt idx="2">
                  <c:v>9.1999999999999993</c:v>
                </c:pt>
                <c:pt idx="3">
                  <c:v>5.6</c:v>
                </c:pt>
                <c:pt idx="4">
                  <c:v>5</c:v>
                </c:pt>
                <c:pt idx="5">
                  <c:v>13</c:v>
                </c:pt>
                <c:pt idx="6" formatCode="0">
                  <c:v>31.6</c:v>
                </c:pt>
              </c:numCache>
            </c:numRef>
          </c:val>
          <c:smooth val="1"/>
          <c:extLst>
            <c:ext xmlns:c16="http://schemas.microsoft.com/office/drawing/2014/chart" uri="{C3380CC4-5D6E-409C-BE32-E72D297353CC}">
              <c16:uniqueId val="{00000001-4382-4485-A1C5-556F6E4CE139}"/>
            </c:ext>
          </c:extLst>
        </c:ser>
        <c:ser>
          <c:idx val="2"/>
          <c:order val="1"/>
          <c:tx>
            <c:strRef>
              <c:f>'PWID_consist cndm use Ter'!$A$6</c:f>
              <c:strCache>
                <c:ptCount val="1"/>
                <c:pt idx="0">
                  <c:v>with non-regular partner</c:v>
                </c:pt>
              </c:strCache>
            </c:strRef>
          </c:tx>
          <c:spPr>
            <a:ln w="38100">
              <a:solidFill>
                <a:srgbClr val="F78E1E"/>
              </a:solidFill>
            </a:ln>
          </c:spPr>
          <c:marker>
            <c:symbol val="circle"/>
            <c:size val="9"/>
            <c:spPr>
              <a:solidFill>
                <a:srgbClr val="F78E1E"/>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82-4485-A1C5-556F6E4CE1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'PWID_consist cndm use Ter'!$B$4:$H$4</c:f>
              <c:strCache>
                <c:ptCount val="7"/>
                <c:pt idx="0">
                  <c:v>2003</c:v>
                </c:pt>
                <c:pt idx="1">
                  <c:v>2005</c:v>
                </c:pt>
                <c:pt idx="2">
                  <c:v>2007</c:v>
                </c:pt>
                <c:pt idx="3">
                  <c:v>2009</c:v>
                </c:pt>
                <c:pt idx="4">
                  <c:v>2012</c:v>
                </c:pt>
                <c:pt idx="5">
                  <c:v>2015</c:v>
                </c:pt>
                <c:pt idx="6">
                  <c:v>2017</c:v>
                </c:pt>
              </c:strCache>
            </c:strRef>
          </c:cat>
          <c:val>
            <c:numRef>
              <c:f>'PWID_consist cndm use Ter'!$B$6:$H$6</c:f>
              <c:numCache>
                <c:formatCode>General</c:formatCode>
                <c:ptCount val="7"/>
                <c:pt idx="0">
                  <c:v>28</c:v>
                </c:pt>
                <c:pt idx="1">
                  <c:v>24.1</c:v>
                </c:pt>
                <c:pt idx="2">
                  <c:v>33</c:v>
                </c:pt>
                <c:pt idx="3">
                  <c:v>23.7</c:v>
                </c:pt>
                <c:pt idx="4">
                  <c:v>29</c:v>
                </c:pt>
                <c:pt idx="5">
                  <c:v>32</c:v>
                </c:pt>
                <c:pt idx="6" formatCode="0">
                  <c:v>31.9</c:v>
                </c:pt>
              </c:numCache>
            </c:numRef>
          </c:val>
          <c:smooth val="1"/>
          <c:extLst>
            <c:ext xmlns:c16="http://schemas.microsoft.com/office/drawing/2014/chart" uri="{C3380CC4-5D6E-409C-BE32-E72D297353CC}">
              <c16:uniqueId val="{00000003-4382-4485-A1C5-556F6E4CE139}"/>
            </c:ext>
          </c:extLst>
        </c:ser>
        <c:ser>
          <c:idx val="0"/>
          <c:order val="2"/>
          <c:tx>
            <c:strRef>
              <c:f>'PWID_consist cndm use Ter'!$A$7</c:f>
              <c:strCache>
                <c:ptCount val="1"/>
                <c:pt idx="0">
                  <c:v>with FSW</c:v>
                </c:pt>
              </c:strCache>
            </c:strRef>
          </c:tx>
          <c:spPr>
            <a:ln w="38100">
              <a:solidFill>
                <a:srgbClr val="E31837"/>
              </a:solidFill>
            </a:ln>
          </c:spPr>
          <c:marker>
            <c:symbol val="circle"/>
            <c:size val="9"/>
            <c:spPr>
              <a:solidFill>
                <a:srgbClr val="E31837"/>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82-4485-A1C5-556F6E4CE1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'PWID_consist cndm use Ter'!$B$4:$H$4</c:f>
              <c:strCache>
                <c:ptCount val="7"/>
                <c:pt idx="0">
                  <c:v>2003</c:v>
                </c:pt>
                <c:pt idx="1">
                  <c:v>2005</c:v>
                </c:pt>
                <c:pt idx="2">
                  <c:v>2007</c:v>
                </c:pt>
                <c:pt idx="3">
                  <c:v>2009</c:v>
                </c:pt>
                <c:pt idx="4">
                  <c:v>2012</c:v>
                </c:pt>
                <c:pt idx="5">
                  <c:v>2015</c:v>
                </c:pt>
                <c:pt idx="6">
                  <c:v>2017</c:v>
                </c:pt>
              </c:strCache>
            </c:strRef>
          </c:cat>
          <c:val>
            <c:numRef>
              <c:f>'PWID_consist cndm use Ter'!$B$7:$H$7</c:f>
              <c:numCache>
                <c:formatCode>General</c:formatCode>
                <c:ptCount val="7"/>
                <c:pt idx="0">
                  <c:v>41.4</c:v>
                </c:pt>
                <c:pt idx="1">
                  <c:v>50</c:v>
                </c:pt>
                <c:pt idx="2">
                  <c:v>57.3</c:v>
                </c:pt>
                <c:pt idx="3">
                  <c:v>44</c:v>
                </c:pt>
                <c:pt idx="4">
                  <c:v>67.2</c:v>
                </c:pt>
                <c:pt idx="5">
                  <c:v>53</c:v>
                </c:pt>
                <c:pt idx="6">
                  <c:v>58</c:v>
                </c:pt>
              </c:numCache>
            </c:numRef>
          </c:val>
          <c:smooth val="1"/>
          <c:extLst>
            <c:ext xmlns:c16="http://schemas.microsoft.com/office/drawing/2014/chart" uri="{C3380CC4-5D6E-409C-BE32-E72D297353CC}">
              <c16:uniqueId val="{00000005-4382-4485-A1C5-556F6E4CE139}"/>
            </c:ext>
          </c:extLst>
        </c:ser>
        <c:dLbls>
          <c:showLegendKey val="0"/>
          <c:showVal val="0"/>
          <c:showCatName val="0"/>
          <c:showSerName val="0"/>
          <c:showPercent val="0"/>
          <c:showBubbleSize val="0"/>
        </c:dLbls>
        <c:marker val="1"/>
        <c:smooth val="0"/>
        <c:axId val="263914624"/>
        <c:axId val="263916160"/>
      </c:lineChart>
      <c:scatterChart>
        <c:scatterStyle val="lineMarker"/>
        <c:varyColors val="0"/>
        <c:ser>
          <c:idx val="3"/>
          <c:order val="3"/>
          <c:tx>
            <c:strRef>
              <c:f>'PWID_consist cndm use Ter'!$M$4</c:f>
              <c:strCache>
                <c:ptCount val="1"/>
                <c:pt idx="0">
                  <c:v>t</c:v>
                </c:pt>
              </c:strCache>
            </c:strRef>
          </c:tx>
          <c:spPr>
            <a:ln w="19050">
              <a:solidFill>
                <a:sysClr val="window" lastClr="FFFFFF">
                  <a:lumMod val="65000"/>
                </a:sysClr>
              </a:solidFill>
              <a:prstDash val="dash"/>
            </a:ln>
          </c:spPr>
          <c:marker>
            <c:symbol val="none"/>
          </c:marker>
          <c:dPt>
            <c:idx val="1"/>
            <c:bubble3D val="0"/>
            <c:spPr>
              <a:ln w="22225">
                <a:solidFill>
                  <a:sysClr val="window" lastClr="FFFFFF">
                    <a:lumMod val="65000"/>
                  </a:sysClr>
                </a:solidFill>
                <a:prstDash val="dash"/>
              </a:ln>
            </c:spPr>
            <c:extLst>
              <c:ext xmlns:c16="http://schemas.microsoft.com/office/drawing/2014/chart" uri="{C3380CC4-5D6E-409C-BE32-E72D297353CC}">
                <c16:uniqueId val="{00000007-4382-4485-A1C5-556F6E4CE139}"/>
              </c:ext>
            </c:extLst>
          </c:dPt>
          <c:xVal>
            <c:numRef>
              <c:f>'PWID_consist cndm use Ter'!$L$5:$L$6</c:f>
              <c:numCache>
                <c:formatCode>General</c:formatCode>
                <c:ptCount val="2"/>
                <c:pt idx="0">
                  <c:v>0</c:v>
                </c:pt>
                <c:pt idx="1">
                  <c:v>1</c:v>
                </c:pt>
              </c:numCache>
            </c:numRef>
          </c:xVal>
          <c:yVal>
            <c:numRef>
              <c:f>'PWID_consist cndm use Ter'!$M$5:$M$6</c:f>
              <c:numCache>
                <c:formatCode>General</c:formatCode>
                <c:ptCount val="2"/>
                <c:pt idx="0">
                  <c:v>95</c:v>
                </c:pt>
                <c:pt idx="1">
                  <c:v>95</c:v>
                </c:pt>
              </c:numCache>
            </c:numRef>
          </c:yVal>
          <c:smooth val="0"/>
          <c:extLst>
            <c:ext xmlns:c16="http://schemas.microsoft.com/office/drawing/2014/chart" uri="{C3380CC4-5D6E-409C-BE32-E72D297353CC}">
              <c16:uniqueId val="{00000006-4382-4485-A1C5-556F6E4CE139}"/>
            </c:ext>
          </c:extLst>
        </c:ser>
        <c:dLbls>
          <c:showLegendKey val="0"/>
          <c:showVal val="0"/>
          <c:showCatName val="0"/>
          <c:showSerName val="0"/>
          <c:showPercent val="0"/>
          <c:showBubbleSize val="0"/>
        </c:dLbls>
        <c:axId val="263919872"/>
        <c:axId val="263918336"/>
      </c:scatterChart>
      <c:catAx>
        <c:axId val="263914624"/>
        <c:scaling>
          <c:orientation val="minMax"/>
        </c:scaling>
        <c:delete val="0"/>
        <c:axPos val="b"/>
        <c:numFmt formatCode="General" sourceLinked="1"/>
        <c:majorTickMark val="out"/>
        <c:minorTickMark val="none"/>
        <c:tickLblPos val="nextTo"/>
        <c:crossAx val="263916160"/>
        <c:crosses val="autoZero"/>
        <c:auto val="1"/>
        <c:lblAlgn val="ctr"/>
        <c:lblOffset val="100"/>
        <c:noMultiLvlLbl val="0"/>
      </c:catAx>
      <c:valAx>
        <c:axId val="263916160"/>
        <c:scaling>
          <c:orientation val="minMax"/>
          <c:max val="100"/>
          <c:min val="0"/>
        </c:scaling>
        <c:delete val="0"/>
        <c:axPos val="l"/>
        <c:title>
          <c:tx>
            <c:rich>
              <a:bodyPr rot="0" vert="horz"/>
              <a:lstStyle/>
              <a:p>
                <a:pPr>
                  <a:defRPr/>
                </a:pPr>
                <a:r>
                  <a:rPr lang="en-US"/>
                  <a:t>%</a:t>
                </a:r>
              </a:p>
            </c:rich>
          </c:tx>
          <c:layout>
            <c:manualLayout>
              <c:xMode val="edge"/>
              <c:yMode val="edge"/>
              <c:x val="1.2180334055665609E-2"/>
              <c:y val="2.0010742843191116E-2"/>
            </c:manualLayout>
          </c:layout>
          <c:overlay val="0"/>
        </c:title>
        <c:numFmt formatCode="0" sourceLinked="0"/>
        <c:majorTickMark val="out"/>
        <c:minorTickMark val="none"/>
        <c:tickLblPos val="nextTo"/>
        <c:crossAx val="263914624"/>
        <c:crosses val="autoZero"/>
        <c:crossBetween val="between"/>
        <c:majorUnit val="10"/>
      </c:valAx>
      <c:valAx>
        <c:axId val="263918336"/>
        <c:scaling>
          <c:orientation val="minMax"/>
          <c:max val="100"/>
          <c:min val="0"/>
        </c:scaling>
        <c:delete val="1"/>
        <c:axPos val="r"/>
        <c:numFmt formatCode="General" sourceLinked="1"/>
        <c:majorTickMark val="out"/>
        <c:minorTickMark val="none"/>
        <c:tickLblPos val="nextTo"/>
        <c:crossAx val="263919872"/>
        <c:crosses val="max"/>
        <c:crossBetween val="midCat"/>
        <c:majorUnit val="10"/>
      </c:valAx>
      <c:valAx>
        <c:axId val="263919872"/>
        <c:scaling>
          <c:orientation val="minMax"/>
          <c:max val="1"/>
          <c:min val="0"/>
        </c:scaling>
        <c:delete val="1"/>
        <c:axPos val="t"/>
        <c:numFmt formatCode="General" sourceLinked="1"/>
        <c:majorTickMark val="out"/>
        <c:minorTickMark val="none"/>
        <c:tickLblPos val="nextTo"/>
        <c:crossAx val="263918336"/>
        <c:crosses val="max"/>
        <c:crossBetween val="midCat"/>
        <c:majorUnit val="0.2"/>
      </c:valAx>
    </c:plotArea>
    <c:legend>
      <c:legendPos val="b"/>
      <c:legendEntry>
        <c:idx val="3"/>
        <c:delete val="1"/>
      </c:legendEntry>
      <c:layout>
        <c:manualLayout>
          <c:xMode val="edge"/>
          <c:yMode val="edge"/>
          <c:x val="0.13461538461538461"/>
          <c:y val="0.92843287667220187"/>
          <c:w val="0.72668679029469219"/>
          <c:h val="6.393935133108361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9296073295402"/>
          <c:y val="3.8675212110114141E-2"/>
          <c:w val="0.88587106440464958"/>
          <c:h val="0.67282550618672665"/>
        </c:manualLayout>
      </c:layout>
      <c:lineChart>
        <c:grouping val="standard"/>
        <c:varyColors val="0"/>
        <c:ser>
          <c:idx val="1"/>
          <c:order val="0"/>
          <c:tx>
            <c:strRef>
              <c:f>'PWID_consist _western teri'!$A$5</c:f>
              <c:strCache>
                <c:ptCount val="1"/>
                <c:pt idx="0">
                  <c:v>with regular partner</c:v>
                </c:pt>
              </c:strCache>
            </c:strRef>
          </c:tx>
          <c:spPr>
            <a:ln w="38100">
              <a:solidFill>
                <a:srgbClr val="00AEEF"/>
              </a:solidFill>
            </a:ln>
          </c:spPr>
          <c:marker>
            <c:symbol val="circle"/>
            <c:size val="9"/>
            <c:spPr>
              <a:solidFill>
                <a:srgbClr val="00AEEF"/>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A-4AF8-A081-2EAD5012B4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'PWID_consist _western teri'!$B$4:$G$4</c:f>
              <c:strCache>
                <c:ptCount val="6"/>
                <c:pt idx="0">
                  <c:v>2005</c:v>
                </c:pt>
                <c:pt idx="1">
                  <c:v>2007</c:v>
                </c:pt>
                <c:pt idx="2">
                  <c:v>2009</c:v>
                </c:pt>
                <c:pt idx="3">
                  <c:v>2012</c:v>
                </c:pt>
                <c:pt idx="4">
                  <c:v>2016</c:v>
                </c:pt>
                <c:pt idx="5">
                  <c:v>2017</c:v>
                </c:pt>
              </c:strCache>
            </c:strRef>
          </c:cat>
          <c:val>
            <c:numRef>
              <c:f>'PWID_consist _western teri'!$B$5:$G$5</c:f>
              <c:numCache>
                <c:formatCode>General</c:formatCode>
                <c:ptCount val="6"/>
                <c:pt idx="0">
                  <c:v>3.9</c:v>
                </c:pt>
                <c:pt idx="1">
                  <c:v>7</c:v>
                </c:pt>
                <c:pt idx="2">
                  <c:v>8.6999999999999993</c:v>
                </c:pt>
                <c:pt idx="3">
                  <c:v>42.9</c:v>
                </c:pt>
                <c:pt idx="4">
                  <c:v>21.7</c:v>
                </c:pt>
                <c:pt idx="5" formatCode="0">
                  <c:v>57.4</c:v>
                </c:pt>
              </c:numCache>
            </c:numRef>
          </c:val>
          <c:smooth val="1"/>
          <c:extLst>
            <c:ext xmlns:c16="http://schemas.microsoft.com/office/drawing/2014/chart" uri="{C3380CC4-5D6E-409C-BE32-E72D297353CC}">
              <c16:uniqueId val="{00000001-EABA-4AF8-A081-2EAD5012B433}"/>
            </c:ext>
          </c:extLst>
        </c:ser>
        <c:ser>
          <c:idx val="2"/>
          <c:order val="1"/>
          <c:tx>
            <c:strRef>
              <c:f>'PWID_consist _western teri'!$A$6</c:f>
              <c:strCache>
                <c:ptCount val="1"/>
                <c:pt idx="0">
                  <c:v>with non-regular partner</c:v>
                </c:pt>
              </c:strCache>
            </c:strRef>
          </c:tx>
          <c:spPr>
            <a:ln w="38100">
              <a:solidFill>
                <a:srgbClr val="F78E1E"/>
              </a:solidFill>
            </a:ln>
          </c:spPr>
          <c:marker>
            <c:symbol val="circle"/>
            <c:size val="9"/>
            <c:spPr>
              <a:solidFill>
                <a:srgbClr val="F78E1E"/>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BA-4AF8-A081-2EAD5012B4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'PWID_consist _western teri'!$B$4:$G$4</c:f>
              <c:strCache>
                <c:ptCount val="6"/>
                <c:pt idx="0">
                  <c:v>2005</c:v>
                </c:pt>
                <c:pt idx="1">
                  <c:v>2007</c:v>
                </c:pt>
                <c:pt idx="2">
                  <c:v>2009</c:v>
                </c:pt>
                <c:pt idx="3">
                  <c:v>2012</c:v>
                </c:pt>
                <c:pt idx="4">
                  <c:v>2016</c:v>
                </c:pt>
                <c:pt idx="5">
                  <c:v>2017</c:v>
                </c:pt>
              </c:strCache>
            </c:strRef>
          </c:cat>
          <c:val>
            <c:numRef>
              <c:f>'PWID_consist _western teri'!$B$6:$G$6</c:f>
              <c:numCache>
                <c:formatCode>General</c:formatCode>
                <c:ptCount val="6"/>
                <c:pt idx="0">
                  <c:v>31.5</c:v>
                </c:pt>
                <c:pt idx="1">
                  <c:v>39.299999999999997</c:v>
                </c:pt>
                <c:pt idx="2">
                  <c:v>37.299999999999997</c:v>
                </c:pt>
                <c:pt idx="3">
                  <c:v>64.8</c:v>
                </c:pt>
                <c:pt idx="4">
                  <c:v>35.700000000000003</c:v>
                </c:pt>
                <c:pt idx="5" formatCode="0">
                  <c:v>34.5</c:v>
                </c:pt>
              </c:numCache>
            </c:numRef>
          </c:val>
          <c:smooth val="1"/>
          <c:extLst>
            <c:ext xmlns:c16="http://schemas.microsoft.com/office/drawing/2014/chart" uri="{C3380CC4-5D6E-409C-BE32-E72D297353CC}">
              <c16:uniqueId val="{00000003-EABA-4AF8-A081-2EAD5012B433}"/>
            </c:ext>
          </c:extLst>
        </c:ser>
        <c:ser>
          <c:idx val="0"/>
          <c:order val="2"/>
          <c:tx>
            <c:strRef>
              <c:f>'PWID_consist _western teri'!$A$7</c:f>
              <c:strCache>
                <c:ptCount val="1"/>
                <c:pt idx="0">
                  <c:v>with FSW</c:v>
                </c:pt>
              </c:strCache>
            </c:strRef>
          </c:tx>
          <c:spPr>
            <a:ln w="38100">
              <a:solidFill>
                <a:srgbClr val="E31837"/>
              </a:solidFill>
            </a:ln>
          </c:spPr>
          <c:marker>
            <c:symbol val="circle"/>
            <c:size val="9"/>
            <c:spPr>
              <a:solidFill>
                <a:srgbClr val="E31837"/>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A-4AF8-A081-2EAD5012B43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'PWID_consist _western teri'!$B$4:$G$4</c:f>
              <c:strCache>
                <c:ptCount val="6"/>
                <c:pt idx="0">
                  <c:v>2005</c:v>
                </c:pt>
                <c:pt idx="1">
                  <c:v>2007</c:v>
                </c:pt>
                <c:pt idx="2">
                  <c:v>2009</c:v>
                </c:pt>
                <c:pt idx="3">
                  <c:v>2012</c:v>
                </c:pt>
                <c:pt idx="4">
                  <c:v>2016</c:v>
                </c:pt>
                <c:pt idx="5">
                  <c:v>2017</c:v>
                </c:pt>
              </c:strCache>
            </c:strRef>
          </c:cat>
          <c:val>
            <c:numRef>
              <c:f>'PWID_consist _western teri'!$B$7:$G$7</c:f>
              <c:numCache>
                <c:formatCode>General</c:formatCode>
                <c:ptCount val="6"/>
                <c:pt idx="0">
                  <c:v>46.5</c:v>
                </c:pt>
                <c:pt idx="1">
                  <c:v>48.4</c:v>
                </c:pt>
                <c:pt idx="2">
                  <c:v>51</c:v>
                </c:pt>
                <c:pt idx="3">
                  <c:v>70.3</c:v>
                </c:pt>
                <c:pt idx="4">
                  <c:v>52.1</c:v>
                </c:pt>
                <c:pt idx="5" formatCode="0">
                  <c:v>46.6</c:v>
                </c:pt>
              </c:numCache>
            </c:numRef>
          </c:val>
          <c:smooth val="1"/>
          <c:extLst>
            <c:ext xmlns:c16="http://schemas.microsoft.com/office/drawing/2014/chart" uri="{C3380CC4-5D6E-409C-BE32-E72D297353CC}">
              <c16:uniqueId val="{00000005-EABA-4AF8-A081-2EAD5012B433}"/>
            </c:ext>
          </c:extLst>
        </c:ser>
        <c:dLbls>
          <c:showLegendKey val="0"/>
          <c:showVal val="0"/>
          <c:showCatName val="0"/>
          <c:showSerName val="0"/>
          <c:showPercent val="0"/>
          <c:showBubbleSize val="0"/>
        </c:dLbls>
        <c:marker val="1"/>
        <c:smooth val="0"/>
        <c:axId val="263998080"/>
        <c:axId val="264020352"/>
      </c:lineChart>
      <c:scatterChart>
        <c:scatterStyle val="lineMarker"/>
        <c:varyColors val="0"/>
        <c:ser>
          <c:idx val="3"/>
          <c:order val="3"/>
          <c:tx>
            <c:strRef>
              <c:f>'PWID_consist _western teri'!$J$4</c:f>
              <c:strCache>
                <c:ptCount val="1"/>
                <c:pt idx="0">
                  <c:v>t</c:v>
                </c:pt>
              </c:strCache>
            </c:strRef>
          </c:tx>
          <c:spPr>
            <a:ln w="19050">
              <a:solidFill>
                <a:sysClr val="window" lastClr="FFFFFF">
                  <a:lumMod val="65000"/>
                </a:sysClr>
              </a:solidFill>
              <a:prstDash val="dash"/>
            </a:ln>
          </c:spPr>
          <c:marker>
            <c:symbol val="none"/>
          </c:marker>
          <c:dPt>
            <c:idx val="1"/>
            <c:bubble3D val="0"/>
            <c:spPr>
              <a:ln w="22225">
                <a:solidFill>
                  <a:sysClr val="window" lastClr="FFFFFF">
                    <a:lumMod val="65000"/>
                  </a:sysClr>
                </a:solidFill>
                <a:prstDash val="dash"/>
              </a:ln>
            </c:spPr>
            <c:extLst>
              <c:ext xmlns:c16="http://schemas.microsoft.com/office/drawing/2014/chart" uri="{C3380CC4-5D6E-409C-BE32-E72D297353CC}">
                <c16:uniqueId val="{00000007-EABA-4AF8-A081-2EAD5012B433}"/>
              </c:ext>
            </c:extLst>
          </c:dPt>
          <c:xVal>
            <c:numRef>
              <c:f>'PWID_consist _western teri'!$I$5:$I$6</c:f>
              <c:numCache>
                <c:formatCode>General</c:formatCode>
                <c:ptCount val="2"/>
                <c:pt idx="0">
                  <c:v>0</c:v>
                </c:pt>
                <c:pt idx="1">
                  <c:v>1</c:v>
                </c:pt>
              </c:numCache>
            </c:numRef>
          </c:xVal>
          <c:yVal>
            <c:numRef>
              <c:f>'PWID_consist _western teri'!$J$5:$J$6</c:f>
              <c:numCache>
                <c:formatCode>General</c:formatCode>
                <c:ptCount val="2"/>
                <c:pt idx="0">
                  <c:v>95</c:v>
                </c:pt>
                <c:pt idx="1">
                  <c:v>95</c:v>
                </c:pt>
              </c:numCache>
            </c:numRef>
          </c:yVal>
          <c:smooth val="0"/>
          <c:extLst>
            <c:ext xmlns:c16="http://schemas.microsoft.com/office/drawing/2014/chart" uri="{C3380CC4-5D6E-409C-BE32-E72D297353CC}">
              <c16:uniqueId val="{00000006-EABA-4AF8-A081-2EAD5012B433}"/>
            </c:ext>
          </c:extLst>
        </c:ser>
        <c:dLbls>
          <c:showLegendKey val="0"/>
          <c:showVal val="0"/>
          <c:showCatName val="0"/>
          <c:showSerName val="0"/>
          <c:showPercent val="0"/>
          <c:showBubbleSize val="0"/>
        </c:dLbls>
        <c:axId val="264036352"/>
        <c:axId val="264022272"/>
      </c:scatterChart>
      <c:catAx>
        <c:axId val="263998080"/>
        <c:scaling>
          <c:orientation val="minMax"/>
        </c:scaling>
        <c:delete val="0"/>
        <c:axPos val="b"/>
        <c:numFmt formatCode="General" sourceLinked="1"/>
        <c:majorTickMark val="out"/>
        <c:minorTickMark val="none"/>
        <c:tickLblPos val="nextTo"/>
        <c:crossAx val="264020352"/>
        <c:crosses val="autoZero"/>
        <c:auto val="1"/>
        <c:lblAlgn val="ctr"/>
        <c:lblOffset val="100"/>
        <c:noMultiLvlLbl val="0"/>
      </c:catAx>
      <c:valAx>
        <c:axId val="264020352"/>
        <c:scaling>
          <c:orientation val="minMax"/>
          <c:max val="100"/>
          <c:min val="0"/>
        </c:scaling>
        <c:delete val="0"/>
        <c:axPos val="l"/>
        <c:title>
          <c:tx>
            <c:rich>
              <a:bodyPr rot="0" vert="horz"/>
              <a:lstStyle/>
              <a:p>
                <a:pPr>
                  <a:defRPr/>
                </a:pPr>
                <a:r>
                  <a:rPr lang="en-US"/>
                  <a:t>%</a:t>
                </a:r>
              </a:p>
            </c:rich>
          </c:tx>
          <c:layout>
            <c:manualLayout>
              <c:xMode val="edge"/>
              <c:yMode val="edge"/>
              <c:x val="1.2180402733577848E-2"/>
              <c:y val="2.1536370453693293E-3"/>
            </c:manualLayout>
          </c:layout>
          <c:overlay val="0"/>
        </c:title>
        <c:numFmt formatCode="0" sourceLinked="0"/>
        <c:majorTickMark val="out"/>
        <c:minorTickMark val="none"/>
        <c:tickLblPos val="nextTo"/>
        <c:crossAx val="263998080"/>
        <c:crosses val="autoZero"/>
        <c:crossBetween val="between"/>
        <c:majorUnit val="10"/>
      </c:valAx>
      <c:valAx>
        <c:axId val="264022272"/>
        <c:scaling>
          <c:orientation val="minMax"/>
          <c:max val="100"/>
          <c:min val="0"/>
        </c:scaling>
        <c:delete val="1"/>
        <c:axPos val="r"/>
        <c:numFmt formatCode="General" sourceLinked="1"/>
        <c:majorTickMark val="out"/>
        <c:minorTickMark val="none"/>
        <c:tickLblPos val="nextTo"/>
        <c:crossAx val="264036352"/>
        <c:crosses val="max"/>
        <c:crossBetween val="midCat"/>
        <c:majorUnit val="10"/>
      </c:valAx>
      <c:valAx>
        <c:axId val="264036352"/>
        <c:scaling>
          <c:orientation val="minMax"/>
          <c:max val="1"/>
          <c:min val="0"/>
        </c:scaling>
        <c:delete val="1"/>
        <c:axPos val="t"/>
        <c:numFmt formatCode="General" sourceLinked="1"/>
        <c:majorTickMark val="out"/>
        <c:minorTickMark val="none"/>
        <c:tickLblPos val="nextTo"/>
        <c:crossAx val="264022272"/>
        <c:crosses val="max"/>
        <c:crossBetween val="midCat"/>
        <c:majorUnit val="0.2"/>
      </c:valAx>
    </c:plotArea>
    <c:legend>
      <c:legendPos val="b"/>
      <c:legendEntry>
        <c:idx val="3"/>
        <c:delete val="1"/>
      </c:legendEntry>
      <c:layout>
        <c:manualLayout>
          <c:xMode val="edge"/>
          <c:yMode val="edge"/>
          <c:x val="8.1220042166860296E-2"/>
          <c:y val="0.80808445819272601"/>
          <c:w val="0.78699690202659089"/>
          <c:h val="0.1800107799025121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783475783475777E-2"/>
          <c:y val="3.087803679712451E-2"/>
          <c:w val="0.88142450142450146"/>
          <c:h val="0.71020566002917351"/>
        </c:manualLayout>
      </c:layout>
      <c:barChart>
        <c:barDir val="col"/>
        <c:grouping val="clustered"/>
        <c:varyColors val="0"/>
        <c:ser>
          <c:idx val="3"/>
          <c:order val="3"/>
          <c:tx>
            <c:strRef>
              <c:f>'PWID_duration idu'!$A$8</c:f>
              <c:strCache>
                <c:ptCount val="1"/>
                <c:pt idx="0">
                  <c:v>Western to Far Western</c:v>
                </c:pt>
              </c:strCache>
            </c:strRef>
          </c:tx>
          <c:spPr>
            <a:solidFill>
              <a:srgbClr val="CDC884"/>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'PWID_duration idu'!$B$4:$J$4</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'PWID_duration idu'!$B$8:$J$8</c:f>
              <c:numCache>
                <c:formatCode>General</c:formatCode>
                <c:ptCount val="9"/>
                <c:pt idx="8" formatCode="0.0">
                  <c:v>5.769166666666667</c:v>
                </c:pt>
              </c:numCache>
            </c:numRef>
          </c:val>
          <c:extLst>
            <c:ext xmlns:c16="http://schemas.microsoft.com/office/drawing/2014/chart" uri="{C3380CC4-5D6E-409C-BE32-E72D297353CC}">
              <c16:uniqueId val="{00000000-D61F-4486-ACE3-24C9296E5F91}"/>
            </c:ext>
          </c:extLst>
        </c:ser>
        <c:ser>
          <c:idx val="4"/>
          <c:order val="4"/>
          <c:tx>
            <c:strRef>
              <c:f>'PWID_duration idu'!$A$9</c:f>
              <c:strCache>
                <c:ptCount val="1"/>
                <c:pt idx="0">
                  <c:v>Pokhara (Female PWID)</c:v>
                </c:pt>
              </c:strCache>
            </c:strRef>
          </c:tx>
          <c:spPr>
            <a:solidFill>
              <a:srgbClr val="F26B7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'PWID_duration idu'!$B$4:$J$4</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'PWID_duration idu'!$B$9:$J$9</c:f>
              <c:numCache>
                <c:formatCode>General</c:formatCode>
                <c:ptCount val="9"/>
                <c:pt idx="8" formatCode="0.0">
                  <c:v>1.8333333333333333</c:v>
                </c:pt>
              </c:numCache>
            </c:numRef>
          </c:val>
          <c:extLst>
            <c:ext xmlns:c16="http://schemas.microsoft.com/office/drawing/2014/chart" uri="{C3380CC4-5D6E-409C-BE32-E72D297353CC}">
              <c16:uniqueId val="{00000001-D61F-4486-ACE3-24C9296E5F91}"/>
            </c:ext>
          </c:extLst>
        </c:ser>
        <c:dLbls>
          <c:showLegendKey val="0"/>
          <c:showVal val="0"/>
          <c:showCatName val="0"/>
          <c:showSerName val="0"/>
          <c:showPercent val="0"/>
          <c:showBubbleSize val="0"/>
        </c:dLbls>
        <c:gapWidth val="150"/>
        <c:axId val="264413952"/>
        <c:axId val="264415488"/>
      </c:barChart>
      <c:lineChart>
        <c:grouping val="standard"/>
        <c:varyColors val="0"/>
        <c:ser>
          <c:idx val="0"/>
          <c:order val="0"/>
          <c:tx>
            <c:strRef>
              <c:f>'PWID_duration idu'!$A$5</c:f>
              <c:strCache>
                <c:ptCount val="1"/>
                <c:pt idx="0">
                  <c:v>Kathmandu</c:v>
                </c:pt>
              </c:strCache>
            </c:strRef>
          </c:tx>
          <c:spPr>
            <a:ln w="38100">
              <a:solidFill>
                <a:srgbClr val="00AEEF"/>
              </a:solidFill>
            </a:ln>
          </c:spPr>
          <c:marker>
            <c:symbol val="circle"/>
            <c:size val="9"/>
            <c:spPr>
              <a:solidFill>
                <a:srgbClr val="00AEEF"/>
              </a:solidFill>
              <a:ln w="12700">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1F-4486-ACE3-24C9296E5F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'PWID_duration idu'!$B$4:$J$4</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'PWID_duration idu'!$B$5:$J$5</c:f>
              <c:numCache>
                <c:formatCode>General</c:formatCode>
                <c:ptCount val="9"/>
                <c:pt idx="0">
                  <c:v>5</c:v>
                </c:pt>
                <c:pt idx="2">
                  <c:v>6</c:v>
                </c:pt>
                <c:pt idx="3">
                  <c:v>6.2</c:v>
                </c:pt>
                <c:pt idx="4">
                  <c:v>6</c:v>
                </c:pt>
                <c:pt idx="5">
                  <c:v>2.9</c:v>
                </c:pt>
                <c:pt idx="7" formatCode="0.0">
                  <c:v>5.291666666666667</c:v>
                </c:pt>
                <c:pt idx="8" formatCode="0.0">
                  <c:v>6.3583333333333334</c:v>
                </c:pt>
              </c:numCache>
            </c:numRef>
          </c:val>
          <c:smooth val="0"/>
          <c:extLst>
            <c:ext xmlns:c16="http://schemas.microsoft.com/office/drawing/2014/chart" uri="{C3380CC4-5D6E-409C-BE32-E72D297353CC}">
              <c16:uniqueId val="{00000002-D61F-4486-ACE3-24C9296E5F91}"/>
            </c:ext>
          </c:extLst>
        </c:ser>
        <c:ser>
          <c:idx val="1"/>
          <c:order val="1"/>
          <c:tx>
            <c:strRef>
              <c:f>'PWID_duration idu'!$A$6</c:f>
              <c:strCache>
                <c:ptCount val="1"/>
                <c:pt idx="0">
                  <c:v>Pokhara</c:v>
                </c:pt>
              </c:strCache>
            </c:strRef>
          </c:tx>
          <c:spPr>
            <a:ln w="38100">
              <a:solidFill>
                <a:srgbClr val="F26B73"/>
              </a:solidFill>
            </a:ln>
          </c:spPr>
          <c:marker>
            <c:symbol val="circle"/>
            <c:size val="9"/>
            <c:spPr>
              <a:solidFill>
                <a:srgbClr val="F26B73"/>
              </a:solidFill>
              <a:ln w="12700">
                <a:noFill/>
              </a:ln>
            </c:spPr>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1F-4486-ACE3-24C9296E5F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'PWID_duration idu'!$B$4:$J$4</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'PWID_duration idu'!$B$6:$J$6</c:f>
              <c:numCache>
                <c:formatCode>General</c:formatCode>
                <c:ptCount val="9"/>
                <c:pt idx="1">
                  <c:v>3.7</c:v>
                </c:pt>
                <c:pt idx="2">
                  <c:v>4.8</c:v>
                </c:pt>
                <c:pt idx="3">
                  <c:v>4.7</c:v>
                </c:pt>
                <c:pt idx="4">
                  <c:v>4.5</c:v>
                </c:pt>
                <c:pt idx="5">
                  <c:v>5.0999999999999996</c:v>
                </c:pt>
                <c:pt idx="7" formatCode="0.0">
                  <c:v>4.8</c:v>
                </c:pt>
              </c:numCache>
            </c:numRef>
          </c:val>
          <c:smooth val="0"/>
          <c:extLst>
            <c:ext xmlns:c16="http://schemas.microsoft.com/office/drawing/2014/chart" uri="{C3380CC4-5D6E-409C-BE32-E72D297353CC}">
              <c16:uniqueId val="{00000003-D61F-4486-ACE3-24C9296E5F91}"/>
            </c:ext>
          </c:extLst>
        </c:ser>
        <c:ser>
          <c:idx val="2"/>
          <c:order val="2"/>
          <c:tx>
            <c:strRef>
              <c:f>'PWID_duration idu'!$A$7</c:f>
              <c:strCache>
                <c:ptCount val="1"/>
                <c:pt idx="0">
                  <c:v>Eastern Terai Eco-Zone</c:v>
                </c:pt>
              </c:strCache>
            </c:strRef>
          </c:tx>
          <c:spPr>
            <a:ln w="38100">
              <a:solidFill>
                <a:srgbClr val="00A99A"/>
              </a:solidFill>
            </a:ln>
          </c:spPr>
          <c:marker>
            <c:symbol val="circle"/>
            <c:size val="9"/>
            <c:spPr>
              <a:solidFill>
                <a:srgbClr val="00A99A"/>
              </a:solidFill>
              <a:ln>
                <a:no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1F-4486-ACE3-24C9296E5F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'PWID_duration idu'!$B$4:$J$4</c:f>
              <c:numCache>
                <c:formatCode>General</c:formatCode>
                <c:ptCount val="9"/>
                <c:pt idx="0">
                  <c:v>2002</c:v>
                </c:pt>
                <c:pt idx="1">
                  <c:v>2003</c:v>
                </c:pt>
                <c:pt idx="2">
                  <c:v>2005</c:v>
                </c:pt>
                <c:pt idx="3">
                  <c:v>2007</c:v>
                </c:pt>
                <c:pt idx="4">
                  <c:v>2009</c:v>
                </c:pt>
                <c:pt idx="5">
                  <c:v>2011</c:v>
                </c:pt>
                <c:pt idx="6">
                  <c:v>2012</c:v>
                </c:pt>
                <c:pt idx="7">
                  <c:v>2015</c:v>
                </c:pt>
                <c:pt idx="8">
                  <c:v>2017</c:v>
                </c:pt>
              </c:numCache>
            </c:numRef>
          </c:cat>
          <c:val>
            <c:numRef>
              <c:f>'PWID_duration idu'!$B$7:$J$7</c:f>
              <c:numCache>
                <c:formatCode>General</c:formatCode>
                <c:ptCount val="9"/>
                <c:pt idx="1">
                  <c:v>4.0999999999999996</c:v>
                </c:pt>
                <c:pt idx="2">
                  <c:v>5</c:v>
                </c:pt>
                <c:pt idx="3">
                  <c:v>4.8</c:v>
                </c:pt>
                <c:pt idx="4">
                  <c:v>4.5999999999999996</c:v>
                </c:pt>
                <c:pt idx="6">
                  <c:v>6.8</c:v>
                </c:pt>
                <c:pt idx="7" formatCode="0.0">
                  <c:v>6.25</c:v>
                </c:pt>
                <c:pt idx="8" formatCode="0.0">
                  <c:v>5.6516666666666664</c:v>
                </c:pt>
              </c:numCache>
            </c:numRef>
          </c:val>
          <c:smooth val="0"/>
          <c:extLst>
            <c:ext xmlns:c16="http://schemas.microsoft.com/office/drawing/2014/chart" uri="{C3380CC4-5D6E-409C-BE32-E72D297353CC}">
              <c16:uniqueId val="{00000004-D61F-4486-ACE3-24C9296E5F91}"/>
            </c:ext>
          </c:extLst>
        </c:ser>
        <c:dLbls>
          <c:showLegendKey val="0"/>
          <c:showVal val="0"/>
          <c:showCatName val="0"/>
          <c:showSerName val="0"/>
          <c:showPercent val="0"/>
          <c:showBubbleSize val="0"/>
        </c:dLbls>
        <c:marker val="1"/>
        <c:smooth val="0"/>
        <c:axId val="264413952"/>
        <c:axId val="264415488"/>
      </c:lineChart>
      <c:catAx>
        <c:axId val="264413952"/>
        <c:scaling>
          <c:orientation val="minMax"/>
        </c:scaling>
        <c:delete val="0"/>
        <c:axPos val="b"/>
        <c:numFmt formatCode="General" sourceLinked="1"/>
        <c:majorTickMark val="out"/>
        <c:minorTickMark val="none"/>
        <c:tickLblPos val="nextTo"/>
        <c:crossAx val="264415488"/>
        <c:crosses val="autoZero"/>
        <c:auto val="1"/>
        <c:lblAlgn val="ctr"/>
        <c:lblOffset val="100"/>
        <c:noMultiLvlLbl val="0"/>
      </c:catAx>
      <c:valAx>
        <c:axId val="264415488"/>
        <c:scaling>
          <c:orientation val="minMax"/>
          <c:max val="8"/>
          <c:min val="0"/>
        </c:scaling>
        <c:delete val="0"/>
        <c:axPos val="l"/>
        <c:majorGridlines>
          <c:spPr>
            <a:ln w="6350">
              <a:solidFill>
                <a:schemeClr val="bg1">
                  <a:lumMod val="95000"/>
                </a:schemeClr>
              </a:solidFill>
              <a:prstDash val="sysDot"/>
            </a:ln>
          </c:spPr>
        </c:majorGridlines>
        <c:title>
          <c:tx>
            <c:rich>
              <a:bodyPr rot="-5400000" vert="horz"/>
              <a:lstStyle/>
              <a:p>
                <a:pPr>
                  <a:defRPr/>
                </a:pPr>
                <a:r>
                  <a:rPr lang="en-US"/>
                  <a:t>Average number of years</a:t>
                </a:r>
              </a:p>
            </c:rich>
          </c:tx>
          <c:layout>
            <c:manualLayout>
              <c:xMode val="edge"/>
              <c:yMode val="edge"/>
              <c:x val="2.4708645440862109E-2"/>
              <c:y val="0.15682397067137768"/>
            </c:manualLayout>
          </c:layout>
          <c:overlay val="0"/>
        </c:title>
        <c:numFmt formatCode="General" sourceLinked="1"/>
        <c:majorTickMark val="out"/>
        <c:minorTickMark val="none"/>
        <c:tickLblPos val="nextTo"/>
        <c:crossAx val="264413952"/>
        <c:crosses val="autoZero"/>
        <c:crossBetween val="between"/>
        <c:majorUnit val="2"/>
      </c:valAx>
    </c:plotArea>
    <c:legend>
      <c:legendPos val="b"/>
      <c:layout>
        <c:manualLayout>
          <c:xMode val="edge"/>
          <c:yMode val="edge"/>
          <c:x val="0.10035668630077194"/>
          <c:y val="0.85828558264072785"/>
          <c:w val="0.86846869528760673"/>
          <c:h val="0.12380129599787487"/>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3967398811981"/>
          <c:y val="6.7390503066778018E-2"/>
          <c:w val="0.80603083989501301"/>
          <c:h val="0.68620410631497109"/>
        </c:manualLayout>
      </c:layout>
      <c:barChart>
        <c:barDir val="col"/>
        <c:grouping val="clustered"/>
        <c:varyColors val="0"/>
        <c:ser>
          <c:idx val="0"/>
          <c:order val="0"/>
          <c:tx>
            <c:strRef>
              <c:f>'PWID&lt;25 yr (2)'!$B$2</c:f>
              <c:strCache>
                <c:ptCount val="1"/>
                <c:pt idx="0">
                  <c:v>2015</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'PWID&lt;25 yr (2)'!$A$3:$A$6</c:f>
              <c:strCache>
                <c:ptCount val="4"/>
                <c:pt idx="0">
                  <c:v>Kathmandu</c:v>
                </c:pt>
                <c:pt idx="1">
                  <c:v>Pokhara 
(Female PWID)</c:v>
                </c:pt>
                <c:pt idx="2">
                  <c:v>Eastern Terai </c:v>
                </c:pt>
                <c:pt idx="3">
                  <c:v>Western to Far Western</c:v>
                </c:pt>
              </c:strCache>
            </c:strRef>
          </c:cat>
          <c:val>
            <c:numRef>
              <c:f>'PWID&lt;25 yr (2)'!$B$3:$B$6</c:f>
              <c:numCache>
                <c:formatCode>General</c:formatCode>
                <c:ptCount val="4"/>
                <c:pt idx="0">
                  <c:v>50</c:v>
                </c:pt>
                <c:pt idx="2">
                  <c:v>56</c:v>
                </c:pt>
              </c:numCache>
            </c:numRef>
          </c:val>
          <c:extLst>
            <c:ext xmlns:c16="http://schemas.microsoft.com/office/drawing/2014/chart" uri="{C3380CC4-5D6E-409C-BE32-E72D297353CC}">
              <c16:uniqueId val="{00000000-B713-4F00-A053-316A043D091E}"/>
            </c:ext>
          </c:extLst>
        </c:ser>
        <c:ser>
          <c:idx val="1"/>
          <c:order val="1"/>
          <c:tx>
            <c:strRef>
              <c:f>'PWID&lt;25 yr (2)'!$C$2</c:f>
              <c:strCache>
                <c:ptCount val="1"/>
                <c:pt idx="0">
                  <c:v>2017</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'PWID&lt;25 yr (2)'!$A$3:$A$6</c:f>
              <c:strCache>
                <c:ptCount val="4"/>
                <c:pt idx="0">
                  <c:v>Kathmandu</c:v>
                </c:pt>
                <c:pt idx="1">
                  <c:v>Pokhara 
(Female PWID)</c:v>
                </c:pt>
                <c:pt idx="2">
                  <c:v>Eastern Terai </c:v>
                </c:pt>
                <c:pt idx="3">
                  <c:v>Western to Far Western</c:v>
                </c:pt>
              </c:strCache>
            </c:strRef>
          </c:cat>
          <c:val>
            <c:numRef>
              <c:f>'PWID&lt;25 yr (2)'!$C$3:$C$6</c:f>
              <c:numCache>
                <c:formatCode>General</c:formatCode>
                <c:ptCount val="4"/>
                <c:pt idx="0">
                  <c:v>43.8</c:v>
                </c:pt>
                <c:pt idx="1">
                  <c:v>80</c:v>
                </c:pt>
                <c:pt idx="2">
                  <c:v>41.4</c:v>
                </c:pt>
                <c:pt idx="3">
                  <c:v>36</c:v>
                </c:pt>
              </c:numCache>
            </c:numRef>
          </c:val>
          <c:extLst>
            <c:ext xmlns:c16="http://schemas.microsoft.com/office/drawing/2014/chart" uri="{C3380CC4-5D6E-409C-BE32-E72D297353CC}">
              <c16:uniqueId val="{00000001-B713-4F00-A053-316A043D091E}"/>
            </c:ext>
          </c:extLst>
        </c:ser>
        <c:dLbls>
          <c:showLegendKey val="0"/>
          <c:showVal val="0"/>
          <c:showCatName val="0"/>
          <c:showSerName val="0"/>
          <c:showPercent val="0"/>
          <c:showBubbleSize val="0"/>
        </c:dLbls>
        <c:gapWidth val="200"/>
        <c:axId val="264900608"/>
        <c:axId val="264902144"/>
      </c:barChart>
      <c:catAx>
        <c:axId val="264900608"/>
        <c:scaling>
          <c:orientation val="minMax"/>
        </c:scaling>
        <c:delete val="0"/>
        <c:axPos val="b"/>
        <c:numFmt formatCode="General" sourceLinked="1"/>
        <c:majorTickMark val="out"/>
        <c:minorTickMark val="none"/>
        <c:tickLblPos val="nextTo"/>
        <c:crossAx val="264902144"/>
        <c:crosses val="autoZero"/>
        <c:auto val="1"/>
        <c:lblAlgn val="ctr"/>
        <c:lblOffset val="100"/>
        <c:noMultiLvlLbl val="0"/>
      </c:catAx>
      <c:valAx>
        <c:axId val="264902144"/>
        <c:scaling>
          <c:orientation val="minMax"/>
          <c:max val="100"/>
          <c:min val="0"/>
        </c:scaling>
        <c:delete val="0"/>
        <c:axPos val="l"/>
        <c:title>
          <c:tx>
            <c:rich>
              <a:bodyPr rot="0" vert="horz"/>
              <a:lstStyle/>
              <a:p>
                <a:pPr>
                  <a:defRPr/>
                </a:pPr>
                <a:r>
                  <a:rPr lang="en-US"/>
                  <a:t>%</a:t>
                </a:r>
              </a:p>
            </c:rich>
          </c:tx>
          <c:layout>
            <c:manualLayout>
              <c:xMode val="edge"/>
              <c:yMode val="edge"/>
              <c:x val="3.0555619885749601E-2"/>
              <c:y val="3.6470882835758604E-2"/>
            </c:manualLayout>
          </c:layout>
          <c:overlay val="0"/>
        </c:title>
        <c:numFmt formatCode="General" sourceLinked="1"/>
        <c:majorTickMark val="out"/>
        <c:minorTickMark val="none"/>
        <c:tickLblPos val="nextTo"/>
        <c:crossAx val="264900608"/>
        <c:crosses val="autoZero"/>
        <c:crossBetween val="between"/>
        <c:majorUnit val="20"/>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When</a:t>
            </a:r>
            <a:r>
              <a:rPr lang="en-US" baseline="0" dirty="0"/>
              <a:t> i</a:t>
            </a:r>
            <a:r>
              <a:rPr lang="en-US" dirty="0"/>
              <a:t>n Nepal</a:t>
            </a:r>
          </a:p>
        </c:rich>
      </c:tx>
      <c:overlay val="0"/>
    </c:title>
    <c:autoTitleDeleted val="0"/>
    <c:plotArea>
      <c:layout>
        <c:manualLayout>
          <c:layoutTarget val="inner"/>
          <c:xMode val="edge"/>
          <c:yMode val="edge"/>
          <c:x val="0.22894444444444445"/>
          <c:y val="0.19046296296296297"/>
          <c:w val="0.74050000000000005"/>
          <c:h val="0.47836322543015458"/>
        </c:manualLayout>
      </c:layout>
      <c:barChart>
        <c:barDir val="col"/>
        <c:grouping val="clustered"/>
        <c:varyColors val="0"/>
        <c:ser>
          <c:idx val="2"/>
          <c:order val="2"/>
          <c:tx>
            <c:strRef>
              <c:f>'MLM_condom use'!$B$5</c:f>
              <c:strCache>
                <c:ptCount val="1"/>
                <c:pt idx="0">
                  <c:v>Eastern region</c:v>
                </c:pt>
              </c:strCache>
            </c:strRef>
          </c:tx>
          <c:spPr>
            <a:solidFill>
              <a:srgbClr val="00A99A"/>
            </a:solidFill>
            <a:ln>
              <a:noFill/>
            </a:ln>
          </c:spPr>
          <c:invertIfNegative val="0"/>
          <c:cat>
            <c:numRef>
              <c:f>'MLM_condom use'!$C$2:$H$2</c:f>
              <c:numCache>
                <c:formatCode>General</c:formatCode>
                <c:ptCount val="6"/>
                <c:pt idx="0">
                  <c:v>2006</c:v>
                </c:pt>
                <c:pt idx="1">
                  <c:v>2008</c:v>
                </c:pt>
                <c:pt idx="2">
                  <c:v>2010</c:v>
                </c:pt>
                <c:pt idx="3">
                  <c:v>2012</c:v>
                </c:pt>
                <c:pt idx="4">
                  <c:v>2015</c:v>
                </c:pt>
                <c:pt idx="5">
                  <c:v>2018</c:v>
                </c:pt>
              </c:numCache>
            </c:numRef>
          </c:cat>
          <c:val>
            <c:numRef>
              <c:f>'MLM_condom use'!$C$5:$H$5</c:f>
              <c:numCache>
                <c:formatCode>General</c:formatCode>
                <c:ptCount val="6"/>
                <c:pt idx="5">
                  <c:v>49.6</c:v>
                </c:pt>
              </c:numCache>
            </c:numRef>
          </c:val>
          <c:extLst>
            <c:ext xmlns:c16="http://schemas.microsoft.com/office/drawing/2014/chart" uri="{C3380CC4-5D6E-409C-BE32-E72D297353CC}">
              <c16:uniqueId val="{00000000-1431-403C-B93A-3E1FFB92890C}"/>
            </c:ext>
          </c:extLst>
        </c:ser>
        <c:dLbls>
          <c:showLegendKey val="0"/>
          <c:showVal val="0"/>
          <c:showCatName val="0"/>
          <c:showSerName val="0"/>
          <c:showPercent val="0"/>
          <c:showBubbleSize val="0"/>
        </c:dLbls>
        <c:gapWidth val="150"/>
        <c:axId val="265714688"/>
        <c:axId val="265724672"/>
      </c:barChart>
      <c:lineChart>
        <c:grouping val="standard"/>
        <c:varyColors val="0"/>
        <c:ser>
          <c:idx val="0"/>
          <c:order val="0"/>
          <c:tx>
            <c:strRef>
              <c:f>'MLM_condom use'!$B$3</c:f>
              <c:strCache>
                <c:ptCount val="1"/>
                <c:pt idx="0">
                  <c:v>Western region</c:v>
                </c:pt>
              </c:strCache>
            </c:strRef>
          </c:tx>
          <c:spPr>
            <a:ln w="38100">
              <a:solidFill>
                <a:srgbClr val="00AEEF"/>
              </a:solidFill>
            </a:ln>
          </c:spPr>
          <c:marker>
            <c:symbol val="circle"/>
            <c:size val="9"/>
            <c:spPr>
              <a:solidFill>
                <a:srgbClr val="00AEEF"/>
              </a:solidFill>
              <a:ln w="12700">
                <a:solidFill>
                  <a:schemeClr val="bg1"/>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31-403C-B93A-3E1FFB92890C}"/>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'MLM_condom use'!$C$2:$H$2</c:f>
              <c:numCache>
                <c:formatCode>General</c:formatCode>
                <c:ptCount val="6"/>
                <c:pt idx="0">
                  <c:v>2006</c:v>
                </c:pt>
                <c:pt idx="1">
                  <c:v>2008</c:v>
                </c:pt>
                <c:pt idx="2">
                  <c:v>2010</c:v>
                </c:pt>
                <c:pt idx="3">
                  <c:v>2012</c:v>
                </c:pt>
                <c:pt idx="4">
                  <c:v>2015</c:v>
                </c:pt>
                <c:pt idx="5">
                  <c:v>2018</c:v>
                </c:pt>
              </c:numCache>
            </c:numRef>
          </c:cat>
          <c:val>
            <c:numRef>
              <c:f>'MLM_condom use'!$C$3:$H$3</c:f>
              <c:numCache>
                <c:formatCode>General</c:formatCode>
                <c:ptCount val="6"/>
                <c:pt idx="0">
                  <c:v>12.5</c:v>
                </c:pt>
                <c:pt idx="1">
                  <c:v>75</c:v>
                </c:pt>
                <c:pt idx="3">
                  <c:v>35.299999999999997</c:v>
                </c:pt>
                <c:pt idx="4">
                  <c:v>64</c:v>
                </c:pt>
              </c:numCache>
            </c:numRef>
          </c:val>
          <c:smooth val="0"/>
          <c:extLst>
            <c:ext xmlns:c16="http://schemas.microsoft.com/office/drawing/2014/chart" uri="{C3380CC4-5D6E-409C-BE32-E72D297353CC}">
              <c16:uniqueId val="{00000002-1431-403C-B93A-3E1FFB92890C}"/>
            </c:ext>
          </c:extLst>
        </c:ser>
        <c:ser>
          <c:idx val="1"/>
          <c:order val="1"/>
          <c:tx>
            <c:strRef>
              <c:f>'MLM_condom use'!$B$4</c:f>
              <c:strCache>
                <c:ptCount val="1"/>
                <c:pt idx="0">
                  <c:v>Mid to Far Western region</c:v>
                </c:pt>
              </c:strCache>
            </c:strRef>
          </c:tx>
          <c:spPr>
            <a:ln w="38100">
              <a:solidFill>
                <a:srgbClr val="E31837"/>
              </a:solidFill>
            </a:ln>
          </c:spPr>
          <c:marker>
            <c:symbol val="circle"/>
            <c:size val="9"/>
            <c:spPr>
              <a:solidFill>
                <a:srgbClr val="E31837"/>
              </a:solidFill>
              <a:ln w="12700">
                <a:solidFill>
                  <a:schemeClr val="bg1"/>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31-403C-B93A-3E1FFB92890C}"/>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'MLM_condom use'!$C$2:$H$2</c:f>
              <c:numCache>
                <c:formatCode>General</c:formatCode>
                <c:ptCount val="6"/>
                <c:pt idx="0">
                  <c:v>2006</c:v>
                </c:pt>
                <c:pt idx="1">
                  <c:v>2008</c:v>
                </c:pt>
                <c:pt idx="2">
                  <c:v>2010</c:v>
                </c:pt>
                <c:pt idx="3">
                  <c:v>2012</c:v>
                </c:pt>
                <c:pt idx="4">
                  <c:v>2015</c:v>
                </c:pt>
                <c:pt idx="5">
                  <c:v>2018</c:v>
                </c:pt>
              </c:numCache>
            </c:numRef>
          </c:cat>
          <c:val>
            <c:numRef>
              <c:f>'MLM_condom use'!$C$4:$H$4</c:f>
              <c:numCache>
                <c:formatCode>General</c:formatCode>
                <c:ptCount val="6"/>
                <c:pt idx="0">
                  <c:v>50</c:v>
                </c:pt>
                <c:pt idx="1">
                  <c:v>50</c:v>
                </c:pt>
                <c:pt idx="2">
                  <c:v>6.9</c:v>
                </c:pt>
                <c:pt idx="3">
                  <c:v>36</c:v>
                </c:pt>
                <c:pt idx="4">
                  <c:v>48.4</c:v>
                </c:pt>
              </c:numCache>
            </c:numRef>
          </c:val>
          <c:smooth val="0"/>
          <c:extLst>
            <c:ext xmlns:c16="http://schemas.microsoft.com/office/drawing/2014/chart" uri="{C3380CC4-5D6E-409C-BE32-E72D297353CC}">
              <c16:uniqueId val="{00000004-1431-403C-B93A-3E1FFB92890C}"/>
            </c:ext>
          </c:extLst>
        </c:ser>
        <c:dLbls>
          <c:showLegendKey val="0"/>
          <c:showVal val="0"/>
          <c:showCatName val="0"/>
          <c:showSerName val="0"/>
          <c:showPercent val="0"/>
          <c:showBubbleSize val="0"/>
        </c:dLbls>
        <c:marker val="1"/>
        <c:smooth val="0"/>
        <c:axId val="265714688"/>
        <c:axId val="265724672"/>
      </c:lineChart>
      <c:catAx>
        <c:axId val="265714688"/>
        <c:scaling>
          <c:orientation val="minMax"/>
        </c:scaling>
        <c:delete val="0"/>
        <c:axPos val="b"/>
        <c:numFmt formatCode="General" sourceLinked="1"/>
        <c:majorTickMark val="none"/>
        <c:minorTickMark val="none"/>
        <c:tickLblPos val="nextTo"/>
        <c:crossAx val="265724672"/>
        <c:crosses val="autoZero"/>
        <c:auto val="1"/>
        <c:lblAlgn val="ctr"/>
        <c:lblOffset val="100"/>
        <c:noMultiLvlLbl val="0"/>
      </c:catAx>
      <c:valAx>
        <c:axId val="265724672"/>
        <c:scaling>
          <c:orientation val="minMax"/>
          <c:max val="100"/>
          <c:min val="0"/>
        </c:scaling>
        <c:delete val="0"/>
        <c:axPos val="l"/>
        <c:majorGridlines>
          <c:spPr>
            <a:ln w="6350">
              <a:solidFill>
                <a:schemeClr val="bg1"/>
              </a:solidFill>
              <a:prstDash val="sysDot"/>
            </a:ln>
          </c:spPr>
        </c:majorGridlines>
        <c:title>
          <c:tx>
            <c:rich>
              <a:bodyPr rot="0" vert="horz"/>
              <a:lstStyle/>
              <a:p>
                <a:pPr>
                  <a:defRPr/>
                </a:pPr>
                <a:r>
                  <a:rPr lang="en-US"/>
                  <a:t>%</a:t>
                </a:r>
              </a:p>
            </c:rich>
          </c:tx>
          <c:layout>
            <c:manualLayout>
              <c:xMode val="edge"/>
              <c:yMode val="edge"/>
              <c:x val="4.5553361198451492E-2"/>
              <c:y val="0.14932050160396618"/>
            </c:manualLayout>
          </c:layout>
          <c:overlay val="0"/>
        </c:title>
        <c:numFmt formatCode="General" sourceLinked="1"/>
        <c:majorTickMark val="none"/>
        <c:minorTickMark val="none"/>
        <c:tickLblPos val="nextTo"/>
        <c:crossAx val="265714688"/>
        <c:crosses val="autoZero"/>
        <c:crossBetween val="between"/>
        <c:majorUnit val="20"/>
      </c:valAx>
    </c:plotArea>
    <c:legend>
      <c:legendPos val="b"/>
      <c:layout>
        <c:manualLayout>
          <c:xMode val="edge"/>
          <c:yMode val="edge"/>
          <c:x val="0.18611111111111112"/>
          <c:y val="0.74838052115559794"/>
          <c:w val="0.76388888888888884"/>
          <c:h val="0.22384183135051278"/>
        </c:manualLayout>
      </c:layout>
      <c:overlay val="0"/>
    </c:legend>
    <c:plotVisOnly val="1"/>
    <c:dispBlanksAs val="span"/>
    <c:showDLblsOverMax val="0"/>
  </c:chart>
  <c:spPr>
    <a:ln>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734111295155557"/>
          <c:y val="0.11773148148148148"/>
          <c:w val="0.45319363981330213"/>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NPL!$W$38:$W$40</c:f>
              <c:strCache>
                <c:ptCount val="3"/>
                <c:pt idx="0">
                  <c:v>National (2020)</c:v>
                </c:pt>
                <c:pt idx="1">
                  <c:v>Pokhara (2017)</c:v>
                </c:pt>
                <c:pt idx="2">
                  <c:v>Kathmandu (2017)</c:v>
                </c:pt>
              </c:strCache>
            </c:strRef>
          </c:cat>
          <c:val>
            <c:numRef>
              <c:f>NPL!$X$38:$X$40</c:f>
              <c:numCache>
                <c:formatCode>General</c:formatCode>
                <c:ptCount val="3"/>
                <c:pt idx="0">
                  <c:v>2.8</c:v>
                </c:pt>
                <c:pt idx="1">
                  <c:v>4.9000000000000004</c:v>
                </c:pt>
                <c:pt idx="2">
                  <c:v>8.8000000000000007</c:v>
                </c:pt>
              </c:numCache>
            </c:numRef>
          </c:val>
          <c:extLst>
            <c:ext xmlns:c16="http://schemas.microsoft.com/office/drawing/2014/chart" uri="{C3380CC4-5D6E-409C-BE32-E72D297353CC}">
              <c16:uniqueId val="{00000000-BCE2-4BFB-B6FB-275C77C28BB1}"/>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When</a:t>
            </a:r>
            <a:r>
              <a:rPr lang="en-US" baseline="0" dirty="0"/>
              <a:t> i</a:t>
            </a:r>
            <a:r>
              <a:rPr lang="en-US" dirty="0"/>
              <a:t>n India</a:t>
            </a:r>
          </a:p>
        </c:rich>
      </c:tx>
      <c:overlay val="0"/>
    </c:title>
    <c:autoTitleDeleted val="0"/>
    <c:plotArea>
      <c:layout>
        <c:manualLayout>
          <c:layoutTarget val="inner"/>
          <c:xMode val="edge"/>
          <c:yMode val="edge"/>
          <c:x val="0.22894444444444445"/>
          <c:y val="0.19046296296296297"/>
          <c:w val="0.74050000000000005"/>
          <c:h val="0.47836322543015458"/>
        </c:manualLayout>
      </c:layout>
      <c:barChart>
        <c:barDir val="col"/>
        <c:grouping val="clustered"/>
        <c:varyColors val="0"/>
        <c:ser>
          <c:idx val="2"/>
          <c:order val="2"/>
          <c:tx>
            <c:strRef>
              <c:f>'MLM_condom use'!$B$8</c:f>
              <c:strCache>
                <c:ptCount val="1"/>
                <c:pt idx="0">
                  <c:v>Eastern region</c:v>
                </c:pt>
              </c:strCache>
            </c:strRef>
          </c:tx>
          <c:spPr>
            <a:solidFill>
              <a:srgbClr val="00A99A"/>
            </a:solidFill>
            <a:ln>
              <a:noFill/>
            </a:ln>
          </c:spPr>
          <c:invertIfNegative val="0"/>
          <c:cat>
            <c:numRef>
              <c:f>'MLM_condom use'!$C$2:$H$2</c:f>
              <c:numCache>
                <c:formatCode>General</c:formatCode>
                <c:ptCount val="6"/>
                <c:pt idx="0">
                  <c:v>2006</c:v>
                </c:pt>
                <c:pt idx="1">
                  <c:v>2008</c:v>
                </c:pt>
                <c:pt idx="2">
                  <c:v>2010</c:v>
                </c:pt>
                <c:pt idx="3">
                  <c:v>2012</c:v>
                </c:pt>
                <c:pt idx="4">
                  <c:v>2015</c:v>
                </c:pt>
                <c:pt idx="5">
                  <c:v>2018</c:v>
                </c:pt>
              </c:numCache>
            </c:numRef>
          </c:cat>
          <c:val>
            <c:numRef>
              <c:f>'MLM_condom use'!$C$8:$H$8</c:f>
              <c:numCache>
                <c:formatCode>General</c:formatCode>
                <c:ptCount val="6"/>
                <c:pt idx="5">
                  <c:v>58.4</c:v>
                </c:pt>
              </c:numCache>
            </c:numRef>
          </c:val>
          <c:extLst>
            <c:ext xmlns:c16="http://schemas.microsoft.com/office/drawing/2014/chart" uri="{C3380CC4-5D6E-409C-BE32-E72D297353CC}">
              <c16:uniqueId val="{00000000-DC59-4894-8DF9-D093740DEDBA}"/>
            </c:ext>
          </c:extLst>
        </c:ser>
        <c:dLbls>
          <c:showLegendKey val="0"/>
          <c:showVal val="0"/>
          <c:showCatName val="0"/>
          <c:showSerName val="0"/>
          <c:showPercent val="0"/>
          <c:showBubbleSize val="0"/>
        </c:dLbls>
        <c:gapWidth val="150"/>
        <c:axId val="265812224"/>
        <c:axId val="265838592"/>
      </c:barChart>
      <c:lineChart>
        <c:grouping val="standard"/>
        <c:varyColors val="0"/>
        <c:ser>
          <c:idx val="0"/>
          <c:order val="0"/>
          <c:tx>
            <c:strRef>
              <c:f>'MLM_condom use'!$B$6</c:f>
              <c:strCache>
                <c:ptCount val="1"/>
                <c:pt idx="0">
                  <c:v>Western region</c:v>
                </c:pt>
              </c:strCache>
            </c:strRef>
          </c:tx>
          <c:spPr>
            <a:ln w="38100">
              <a:solidFill>
                <a:srgbClr val="00AEEF"/>
              </a:solidFill>
            </a:ln>
          </c:spPr>
          <c:marker>
            <c:symbol val="circle"/>
            <c:size val="9"/>
            <c:spPr>
              <a:solidFill>
                <a:srgbClr val="00AEEF"/>
              </a:solidFill>
              <a:ln w="12700">
                <a:solidFill>
                  <a:schemeClr val="bg1"/>
                </a:solid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59-4894-8DF9-D093740DEDBA}"/>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'MLM_condom use'!$C$2:$H$2</c:f>
              <c:numCache>
                <c:formatCode>General</c:formatCode>
                <c:ptCount val="6"/>
                <c:pt idx="0">
                  <c:v>2006</c:v>
                </c:pt>
                <c:pt idx="1">
                  <c:v>2008</c:v>
                </c:pt>
                <c:pt idx="2">
                  <c:v>2010</c:v>
                </c:pt>
                <c:pt idx="3">
                  <c:v>2012</c:v>
                </c:pt>
                <c:pt idx="4">
                  <c:v>2015</c:v>
                </c:pt>
                <c:pt idx="5">
                  <c:v>2018</c:v>
                </c:pt>
              </c:numCache>
            </c:numRef>
          </c:cat>
          <c:val>
            <c:numRef>
              <c:f>'MLM_condom use'!$C$6:$H$6</c:f>
              <c:numCache>
                <c:formatCode>General</c:formatCode>
                <c:ptCount val="6"/>
                <c:pt idx="0">
                  <c:v>63.6</c:v>
                </c:pt>
                <c:pt idx="1">
                  <c:v>80</c:v>
                </c:pt>
                <c:pt idx="3">
                  <c:v>87.5</c:v>
                </c:pt>
                <c:pt idx="4">
                  <c:v>63.6</c:v>
                </c:pt>
              </c:numCache>
            </c:numRef>
          </c:val>
          <c:smooth val="0"/>
          <c:extLst>
            <c:ext xmlns:c16="http://schemas.microsoft.com/office/drawing/2014/chart" uri="{C3380CC4-5D6E-409C-BE32-E72D297353CC}">
              <c16:uniqueId val="{00000002-DC59-4894-8DF9-D093740DEDBA}"/>
            </c:ext>
          </c:extLst>
        </c:ser>
        <c:ser>
          <c:idx val="1"/>
          <c:order val="1"/>
          <c:tx>
            <c:strRef>
              <c:f>'MLM_condom use'!$B$7</c:f>
              <c:strCache>
                <c:ptCount val="1"/>
                <c:pt idx="0">
                  <c:v>Mid to Far Western region</c:v>
                </c:pt>
              </c:strCache>
            </c:strRef>
          </c:tx>
          <c:cat>
            <c:numRef>
              <c:f>'MLM_condom use'!$C$2:$H$2</c:f>
              <c:numCache>
                <c:formatCode>General</c:formatCode>
                <c:ptCount val="6"/>
                <c:pt idx="0">
                  <c:v>2006</c:v>
                </c:pt>
                <c:pt idx="1">
                  <c:v>2008</c:v>
                </c:pt>
                <c:pt idx="2">
                  <c:v>2010</c:v>
                </c:pt>
                <c:pt idx="3">
                  <c:v>2012</c:v>
                </c:pt>
                <c:pt idx="4">
                  <c:v>2015</c:v>
                </c:pt>
                <c:pt idx="5">
                  <c:v>2018</c:v>
                </c:pt>
              </c:numCache>
            </c:numRef>
          </c:cat>
          <c:val>
            <c:numRef>
              <c:f>'MLM_condom use'!$C$7:$H$7</c:f>
              <c:numCache>
                <c:formatCode>General</c:formatCode>
                <c:ptCount val="6"/>
                <c:pt idx="0">
                  <c:v>71</c:v>
                </c:pt>
                <c:pt idx="1">
                  <c:v>66.7</c:v>
                </c:pt>
                <c:pt idx="2">
                  <c:v>68.400000000000006</c:v>
                </c:pt>
                <c:pt idx="3">
                  <c:v>77.8</c:v>
                </c:pt>
                <c:pt idx="4">
                  <c:v>25</c:v>
                </c:pt>
              </c:numCache>
            </c:numRef>
          </c:val>
          <c:smooth val="0"/>
          <c:extLst>
            <c:ext xmlns:c16="http://schemas.microsoft.com/office/drawing/2014/chart" uri="{C3380CC4-5D6E-409C-BE32-E72D297353CC}">
              <c16:uniqueId val="{00000003-DC59-4894-8DF9-D093740DEDBA}"/>
            </c:ext>
          </c:extLst>
        </c:ser>
        <c:dLbls>
          <c:showLegendKey val="0"/>
          <c:showVal val="0"/>
          <c:showCatName val="0"/>
          <c:showSerName val="0"/>
          <c:showPercent val="0"/>
          <c:showBubbleSize val="0"/>
        </c:dLbls>
        <c:marker val="1"/>
        <c:smooth val="0"/>
        <c:axId val="265812224"/>
        <c:axId val="265838592"/>
      </c:lineChart>
      <c:catAx>
        <c:axId val="265812224"/>
        <c:scaling>
          <c:orientation val="minMax"/>
        </c:scaling>
        <c:delete val="0"/>
        <c:axPos val="b"/>
        <c:numFmt formatCode="General" sourceLinked="1"/>
        <c:majorTickMark val="none"/>
        <c:minorTickMark val="none"/>
        <c:tickLblPos val="nextTo"/>
        <c:crossAx val="265838592"/>
        <c:crosses val="autoZero"/>
        <c:auto val="1"/>
        <c:lblAlgn val="ctr"/>
        <c:lblOffset val="100"/>
        <c:noMultiLvlLbl val="0"/>
      </c:catAx>
      <c:valAx>
        <c:axId val="265838592"/>
        <c:scaling>
          <c:orientation val="minMax"/>
          <c:max val="100"/>
          <c:min val="0"/>
        </c:scaling>
        <c:delete val="0"/>
        <c:axPos val="l"/>
        <c:majorGridlines>
          <c:spPr>
            <a:ln w="6350">
              <a:solidFill>
                <a:schemeClr val="bg1"/>
              </a:solidFill>
              <a:prstDash val="sysDot"/>
            </a:ln>
          </c:spPr>
        </c:majorGridlines>
        <c:title>
          <c:tx>
            <c:rich>
              <a:bodyPr rot="0" vert="horz"/>
              <a:lstStyle/>
              <a:p>
                <a:pPr>
                  <a:defRPr/>
                </a:pPr>
                <a:r>
                  <a:rPr lang="en-US"/>
                  <a:t>%</a:t>
                </a:r>
              </a:p>
            </c:rich>
          </c:tx>
          <c:layout>
            <c:manualLayout>
              <c:xMode val="edge"/>
              <c:yMode val="edge"/>
              <c:x val="4.5553361198451492E-2"/>
              <c:y val="0.14932050160396618"/>
            </c:manualLayout>
          </c:layout>
          <c:overlay val="0"/>
        </c:title>
        <c:numFmt formatCode="General" sourceLinked="1"/>
        <c:majorTickMark val="none"/>
        <c:minorTickMark val="none"/>
        <c:tickLblPos val="nextTo"/>
        <c:crossAx val="265812224"/>
        <c:crosses val="autoZero"/>
        <c:crossBetween val="between"/>
        <c:majorUnit val="20"/>
      </c:valAx>
    </c:plotArea>
    <c:legend>
      <c:legendPos val="b"/>
      <c:layout>
        <c:manualLayout>
          <c:xMode val="edge"/>
          <c:yMode val="edge"/>
          <c:x val="0.18611111111111112"/>
          <c:y val="0.80794619422572178"/>
          <c:w val="0.78895089370326477"/>
          <c:h val="0.19205368497957048"/>
        </c:manualLayout>
      </c:layout>
      <c:overlay val="0"/>
    </c:legend>
    <c:plotVisOnly val="1"/>
    <c:dispBlanksAs val="span"/>
    <c:showDLblsOverMax val="0"/>
  </c:chart>
  <c:spPr>
    <a:ln>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'MLM_consistent condom use'!$A$3</c:f>
              <c:strCache>
                <c:ptCount val="1"/>
                <c:pt idx="0">
                  <c:v>when in Nepal</c:v>
                </c:pt>
              </c:strCache>
            </c:strRef>
          </c:tx>
          <c:spPr>
            <a:solidFill>
              <a:srgbClr val="F26B73"/>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'MLM_consistent condom use'!$B$2:$E$2</c:f>
              <c:strCache>
                <c:ptCount val="4"/>
                <c:pt idx="0">
                  <c:v>Western Region (2015)</c:v>
                </c:pt>
                <c:pt idx="1">
                  <c:v>Mid to Far Western Region (2015)</c:v>
                </c:pt>
                <c:pt idx="2">
                  <c:v>Western, Mid and Far Western Region (2015)</c:v>
                </c:pt>
                <c:pt idx="3">
                  <c:v>Eastern region (2018)</c:v>
                </c:pt>
              </c:strCache>
            </c:strRef>
          </c:cat>
          <c:val>
            <c:numRef>
              <c:f>'MLM_consistent condom use'!$B$3:$E$3</c:f>
              <c:numCache>
                <c:formatCode>0</c:formatCode>
                <c:ptCount val="4"/>
                <c:pt idx="0">
                  <c:v>48</c:v>
                </c:pt>
                <c:pt idx="1">
                  <c:v>32.299999999999997</c:v>
                </c:pt>
                <c:pt idx="2">
                  <c:v>39.299999999999997</c:v>
                </c:pt>
                <c:pt idx="3">
                  <c:v>25.2</c:v>
                </c:pt>
              </c:numCache>
            </c:numRef>
          </c:val>
          <c:extLst>
            <c:ext xmlns:c16="http://schemas.microsoft.com/office/drawing/2014/chart" uri="{C3380CC4-5D6E-409C-BE32-E72D297353CC}">
              <c16:uniqueId val="{00000000-A146-4374-944A-2A7B2829CADD}"/>
            </c:ext>
          </c:extLst>
        </c:ser>
        <c:ser>
          <c:idx val="1"/>
          <c:order val="1"/>
          <c:tx>
            <c:strRef>
              <c:f>'MLM_consistent condom use'!$A$4</c:f>
              <c:strCache>
                <c:ptCount val="1"/>
                <c:pt idx="0">
                  <c:v>when in India</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'MLM_consistent condom use'!$B$2:$E$2</c:f>
              <c:strCache>
                <c:ptCount val="4"/>
                <c:pt idx="0">
                  <c:v>Western Region (2015)</c:v>
                </c:pt>
                <c:pt idx="1">
                  <c:v>Mid to Far Western Region (2015)</c:v>
                </c:pt>
                <c:pt idx="2">
                  <c:v>Western, Mid and Far Western Region (2015)</c:v>
                </c:pt>
                <c:pt idx="3">
                  <c:v>Eastern region (2018)</c:v>
                </c:pt>
              </c:strCache>
            </c:strRef>
          </c:cat>
          <c:val>
            <c:numRef>
              <c:f>'MLM_consistent condom use'!$B$4:$E$4</c:f>
              <c:numCache>
                <c:formatCode>0</c:formatCode>
                <c:ptCount val="4"/>
                <c:pt idx="0">
                  <c:v>80</c:v>
                </c:pt>
                <c:pt idx="1">
                  <c:v>57.1</c:v>
                </c:pt>
                <c:pt idx="2">
                  <c:v>72.7</c:v>
                </c:pt>
                <c:pt idx="3">
                  <c:v>33.799999999999997</c:v>
                </c:pt>
              </c:numCache>
            </c:numRef>
          </c:val>
          <c:extLst>
            <c:ext xmlns:c16="http://schemas.microsoft.com/office/drawing/2014/chart" uri="{C3380CC4-5D6E-409C-BE32-E72D297353CC}">
              <c16:uniqueId val="{00000001-A146-4374-944A-2A7B2829CADD}"/>
            </c:ext>
          </c:extLst>
        </c:ser>
        <c:dLbls>
          <c:showLegendKey val="0"/>
          <c:showVal val="0"/>
          <c:showCatName val="0"/>
          <c:showSerName val="0"/>
          <c:showPercent val="0"/>
          <c:showBubbleSize val="0"/>
        </c:dLbls>
        <c:gapWidth val="150"/>
        <c:axId val="265933952"/>
        <c:axId val="265935488"/>
      </c:barChart>
      <c:scatterChart>
        <c:scatterStyle val="lineMarker"/>
        <c:varyColors val="0"/>
        <c:ser>
          <c:idx val="2"/>
          <c:order val="2"/>
          <c:tx>
            <c:strRef>
              <c:f>'MLM_consistent condom use'!$K$2</c:f>
              <c:strCache>
                <c:ptCount val="1"/>
              </c:strCache>
            </c:strRef>
          </c:tx>
          <c:spPr>
            <a:ln w="19050">
              <a:solidFill>
                <a:srgbClr val="E31837"/>
              </a:solidFill>
              <a:prstDash val="dash"/>
            </a:ln>
          </c:spPr>
          <c:marker>
            <c:symbol val="none"/>
          </c:marker>
          <c:xVal>
            <c:numRef>
              <c:f>'MLM_consistent condom use'!$J$3:$J$4</c:f>
              <c:numCache>
                <c:formatCode>General</c:formatCode>
                <c:ptCount val="2"/>
              </c:numCache>
            </c:numRef>
          </c:xVal>
          <c:yVal>
            <c:numRef>
              <c:f>'MLM_consistent condom use'!$K$3:$K$4</c:f>
              <c:numCache>
                <c:formatCode>General</c:formatCode>
                <c:ptCount val="2"/>
              </c:numCache>
            </c:numRef>
          </c:yVal>
          <c:smooth val="0"/>
          <c:extLst>
            <c:ext xmlns:c16="http://schemas.microsoft.com/office/drawing/2014/chart" uri="{C3380CC4-5D6E-409C-BE32-E72D297353CC}">
              <c16:uniqueId val="{00000002-A146-4374-944A-2A7B2829CADD}"/>
            </c:ext>
          </c:extLst>
        </c:ser>
        <c:dLbls>
          <c:showLegendKey val="0"/>
          <c:showVal val="0"/>
          <c:showCatName val="0"/>
          <c:showSerName val="0"/>
          <c:showPercent val="0"/>
          <c:showBubbleSize val="0"/>
        </c:dLbls>
        <c:axId val="265947392"/>
        <c:axId val="265945856"/>
      </c:scatterChart>
      <c:catAx>
        <c:axId val="265933952"/>
        <c:scaling>
          <c:orientation val="minMax"/>
        </c:scaling>
        <c:delete val="0"/>
        <c:axPos val="b"/>
        <c:numFmt formatCode="General" sourceLinked="0"/>
        <c:majorTickMark val="out"/>
        <c:minorTickMark val="none"/>
        <c:tickLblPos val="nextTo"/>
        <c:crossAx val="265935488"/>
        <c:crosses val="autoZero"/>
        <c:auto val="1"/>
        <c:lblAlgn val="ctr"/>
        <c:lblOffset val="100"/>
        <c:noMultiLvlLbl val="0"/>
      </c:catAx>
      <c:valAx>
        <c:axId val="265935488"/>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0" sourceLinked="1"/>
        <c:majorTickMark val="out"/>
        <c:minorTickMark val="none"/>
        <c:tickLblPos val="nextTo"/>
        <c:crossAx val="265933952"/>
        <c:crosses val="autoZero"/>
        <c:crossBetween val="between"/>
        <c:majorUnit val="10"/>
      </c:valAx>
      <c:valAx>
        <c:axId val="265945856"/>
        <c:scaling>
          <c:orientation val="minMax"/>
        </c:scaling>
        <c:delete val="1"/>
        <c:axPos val="r"/>
        <c:numFmt formatCode="General" sourceLinked="1"/>
        <c:majorTickMark val="out"/>
        <c:minorTickMark val="none"/>
        <c:tickLblPos val="nextTo"/>
        <c:crossAx val="265947392"/>
        <c:crosses val="max"/>
        <c:crossBetween val="midCat"/>
      </c:valAx>
      <c:valAx>
        <c:axId val="265947392"/>
        <c:scaling>
          <c:orientation val="minMax"/>
          <c:max val="1"/>
          <c:min val="0"/>
        </c:scaling>
        <c:delete val="1"/>
        <c:axPos val="t"/>
        <c:numFmt formatCode="General" sourceLinked="1"/>
        <c:majorTickMark val="out"/>
        <c:minorTickMark val="none"/>
        <c:tickLblPos val="nextTo"/>
        <c:crossAx val="265945856"/>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59709864581123906"/>
        </c:manualLayout>
      </c:layout>
      <c:barChart>
        <c:barDir val="col"/>
        <c:grouping val="clustered"/>
        <c:varyColors val="0"/>
        <c:ser>
          <c:idx val="0"/>
          <c:order val="0"/>
          <c:spPr>
            <a:solidFill>
              <a:srgbClr val="33CCCC"/>
            </a:solidFill>
            <a:ln>
              <a:noFill/>
            </a:ln>
          </c:spPr>
          <c:invertIfNegative val="0"/>
          <c:dPt>
            <c:idx val="0"/>
            <c:invertIfNegative val="0"/>
            <c:bubble3D val="0"/>
            <c:extLst>
              <c:ext xmlns:c16="http://schemas.microsoft.com/office/drawing/2014/chart" uri="{C3380CC4-5D6E-409C-BE32-E72D297353CC}">
                <c16:uniqueId val="{00000000-C6C0-4BF2-8DCE-424E4975CB28}"/>
              </c:ext>
            </c:extLst>
          </c:dPt>
          <c:dPt>
            <c:idx val="1"/>
            <c:invertIfNegative val="0"/>
            <c:bubble3D val="0"/>
            <c:extLst>
              <c:ext xmlns:c16="http://schemas.microsoft.com/office/drawing/2014/chart" uri="{C3380CC4-5D6E-409C-BE32-E72D297353CC}">
                <c16:uniqueId val="{00000001-C6C0-4BF2-8DCE-424E4975CB28}"/>
              </c:ext>
            </c:extLst>
          </c:dPt>
          <c:dPt>
            <c:idx val="2"/>
            <c:invertIfNegative val="0"/>
            <c:bubble3D val="0"/>
            <c:extLst>
              <c:ext xmlns:c16="http://schemas.microsoft.com/office/drawing/2014/chart" uri="{C3380CC4-5D6E-409C-BE32-E72D297353CC}">
                <c16:uniqueId val="{00000002-C6C0-4BF2-8DCE-424E4975CB2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Vulnerability!$B$48:$B$56</c:f>
              <c:strCache>
                <c:ptCount val="9"/>
                <c:pt idx="0">
                  <c:v>Bagmati province</c:v>
                </c:pt>
                <c:pt idx="1">
                  <c:v>Gandaki Province</c:v>
                </c:pt>
                <c:pt idx="2">
                  <c:v>Lumbini Province</c:v>
                </c:pt>
                <c:pt idx="3">
                  <c:v>Karnali province</c:v>
                </c:pt>
                <c:pt idx="4">
                  <c:v>Sudurpaschim province</c:v>
                </c:pt>
                <c:pt idx="6">
                  <c:v>&lt; 25 years</c:v>
                </c:pt>
                <c:pt idx="7">
                  <c:v>25+ years</c:v>
                </c:pt>
                <c:pt idx="8">
                  <c:v>Total</c:v>
                </c:pt>
              </c:strCache>
            </c:strRef>
          </c:cat>
          <c:val>
            <c:numRef>
              <c:f>Vulnerability!$C$48:$C$56</c:f>
              <c:numCache>
                <c:formatCode>General</c:formatCode>
                <c:ptCount val="9"/>
                <c:pt idx="0">
                  <c:v>32</c:v>
                </c:pt>
                <c:pt idx="1">
                  <c:v>47</c:v>
                </c:pt>
                <c:pt idx="2" formatCode="0">
                  <c:v>55.6</c:v>
                </c:pt>
                <c:pt idx="3" formatCode="0">
                  <c:v>58.8</c:v>
                </c:pt>
                <c:pt idx="4" formatCode="0">
                  <c:v>20.100000000000001</c:v>
                </c:pt>
                <c:pt idx="6" formatCode="0">
                  <c:v>30.4</c:v>
                </c:pt>
                <c:pt idx="7" formatCode="0">
                  <c:v>36.1</c:v>
                </c:pt>
                <c:pt idx="8" formatCode="0">
                  <c:v>33.6</c:v>
                </c:pt>
              </c:numCache>
            </c:numRef>
          </c:val>
          <c:extLst>
            <c:ext xmlns:c16="http://schemas.microsoft.com/office/drawing/2014/chart" uri="{C3380CC4-5D6E-409C-BE32-E72D297353CC}">
              <c16:uniqueId val="{00000003-C6C0-4BF2-8DCE-424E4975CB28}"/>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ot"/>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ajorGridlines>
          <c:spPr>
            <a:ln w="3175">
              <a:solidFill>
                <a:srgbClr val="F79646">
                  <a:lumMod val="20000"/>
                  <a:lumOff val="80000"/>
                </a:srgbClr>
              </a:solidFill>
              <a:prstDash val="sysDot"/>
            </a:ln>
          </c:spPr>
        </c:majorGridlines>
        <c:title>
          <c:tx>
            <c:rich>
              <a:bodyPr rot="0" vert="horz"/>
              <a:lstStyle/>
              <a:p>
                <a:pPr>
                  <a:defRPr/>
                </a:pPr>
                <a:r>
                  <a:rPr lang="en-US"/>
                  <a:t>%</a:t>
                </a:r>
              </a:p>
            </c:rich>
          </c:tx>
          <c:layout>
            <c:manualLayout>
              <c:xMode val="edge"/>
              <c:yMode val="edge"/>
              <c:x val="7.5383885837799688E-2"/>
              <c:y val="6.8623268021729841E-2"/>
            </c:manualLayout>
          </c:layout>
          <c:overlay val="0"/>
        </c:title>
        <c:numFmt formatCode="General" sourceLinked="1"/>
        <c:majorTickMark val="out"/>
        <c:minorTickMark val="none"/>
        <c:tickLblPos val="nextTo"/>
        <c:spPr>
          <a:ln>
            <a:noFill/>
          </a:ln>
        </c:spPr>
        <c:crossAx val="41936768"/>
        <c:crosses val="autoZero"/>
        <c:crossBetween val="between"/>
        <c:majorUnit val="20"/>
      </c:valAx>
    </c:plotArea>
    <c:plotVisOnly val="1"/>
    <c:dispBlanksAs val="gap"/>
    <c:showDLblsOverMax val="0"/>
  </c:chart>
  <c:txPr>
    <a:bodyPr/>
    <a:lstStyle/>
    <a:p>
      <a:pPr>
        <a:defRPr sz="1200" b="0">
          <a:latin typeface="Arial Nova" panose="020B0504020202020204"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'FSW_comprehensive knowledge'!$A$4</c:f>
              <c:strCache>
                <c:ptCount val="1"/>
                <c:pt idx="0">
                  <c:v>Kathmandu Valley</c:v>
                </c:pt>
              </c:strCache>
            </c:strRef>
          </c:tx>
          <c:spPr>
            <a:ln w="38100">
              <a:solidFill>
                <a:srgbClr val="00AEEF"/>
              </a:solidFill>
            </a:ln>
          </c:spPr>
          <c:marker>
            <c:symbol val="circle"/>
            <c:size val="9"/>
            <c:spPr>
              <a:solidFill>
                <a:srgbClr val="00AEEF"/>
              </a:solidFill>
              <a:ln>
                <a:solidFill>
                  <a:sysClr val="window" lastClr="FFFFFF"/>
                </a:solidFill>
              </a:ln>
            </c:spPr>
          </c:marker>
          <c:cat>
            <c:numRef>
              <c:f>'FSW_comprehensive knowledge'!$B$3:$J$3</c:f>
              <c:numCache>
                <c:formatCode>General</c:formatCode>
                <c:ptCount val="9"/>
                <c:pt idx="0">
                  <c:v>2006</c:v>
                </c:pt>
                <c:pt idx="1">
                  <c:v>2008</c:v>
                </c:pt>
                <c:pt idx="2">
                  <c:v>2009</c:v>
                </c:pt>
                <c:pt idx="3">
                  <c:v>2011</c:v>
                </c:pt>
                <c:pt idx="4">
                  <c:v>2012</c:v>
                </c:pt>
                <c:pt idx="5">
                  <c:v>2015</c:v>
                </c:pt>
                <c:pt idx="6">
                  <c:v>2016</c:v>
                </c:pt>
                <c:pt idx="7">
                  <c:v>2017</c:v>
                </c:pt>
                <c:pt idx="8">
                  <c:v>2018</c:v>
                </c:pt>
              </c:numCache>
            </c:numRef>
          </c:cat>
          <c:val>
            <c:numRef>
              <c:f>'FSW_comprehensive knowledge'!$B$4:$J$4</c:f>
              <c:numCache>
                <c:formatCode>0</c:formatCode>
                <c:ptCount val="9"/>
                <c:pt idx="0">
                  <c:v>30.2</c:v>
                </c:pt>
                <c:pt idx="1">
                  <c:v>36.4</c:v>
                </c:pt>
                <c:pt idx="3">
                  <c:v>30.4</c:v>
                </c:pt>
                <c:pt idx="5">
                  <c:v>17.3</c:v>
                </c:pt>
                <c:pt idx="7" formatCode="General">
                  <c:v>8</c:v>
                </c:pt>
              </c:numCache>
            </c:numRef>
          </c:val>
          <c:smooth val="0"/>
          <c:extLst>
            <c:ext xmlns:c16="http://schemas.microsoft.com/office/drawing/2014/chart" uri="{C3380CC4-5D6E-409C-BE32-E72D297353CC}">
              <c16:uniqueId val="{00000000-6082-481B-A6DB-84D6B6A918C3}"/>
            </c:ext>
          </c:extLst>
        </c:ser>
        <c:ser>
          <c:idx val="1"/>
          <c:order val="1"/>
          <c:tx>
            <c:strRef>
              <c:f>'FSW_comprehensive knowledge'!$A$5</c:f>
              <c:strCache>
                <c:ptCount val="1"/>
                <c:pt idx="0">
                  <c:v>Pokhara Valley</c:v>
                </c:pt>
              </c:strCache>
            </c:strRef>
          </c:tx>
          <c:spPr>
            <a:ln w="38100">
              <a:solidFill>
                <a:srgbClr val="F78E1E"/>
              </a:solidFill>
            </a:ln>
          </c:spPr>
          <c:marker>
            <c:symbol val="circle"/>
            <c:size val="9"/>
            <c:spPr>
              <a:solidFill>
                <a:srgbClr val="F78E1E"/>
              </a:solidFill>
              <a:ln w="12700">
                <a:noFill/>
              </a:ln>
            </c:spPr>
          </c:marker>
          <c:cat>
            <c:numRef>
              <c:f>'FSW_comprehensive knowledge'!$B$3:$J$3</c:f>
              <c:numCache>
                <c:formatCode>General</c:formatCode>
                <c:ptCount val="9"/>
                <c:pt idx="0">
                  <c:v>2006</c:v>
                </c:pt>
                <c:pt idx="1">
                  <c:v>2008</c:v>
                </c:pt>
                <c:pt idx="2">
                  <c:v>2009</c:v>
                </c:pt>
                <c:pt idx="3">
                  <c:v>2011</c:v>
                </c:pt>
                <c:pt idx="4">
                  <c:v>2012</c:v>
                </c:pt>
                <c:pt idx="5">
                  <c:v>2015</c:v>
                </c:pt>
                <c:pt idx="6">
                  <c:v>2016</c:v>
                </c:pt>
                <c:pt idx="7">
                  <c:v>2017</c:v>
                </c:pt>
                <c:pt idx="8">
                  <c:v>2018</c:v>
                </c:pt>
              </c:numCache>
            </c:numRef>
          </c:cat>
          <c:val>
            <c:numRef>
              <c:f>'FSW_comprehensive knowledge'!$B$5:$J$5</c:f>
              <c:numCache>
                <c:formatCode>0</c:formatCode>
                <c:ptCount val="9"/>
                <c:pt idx="0">
                  <c:v>25</c:v>
                </c:pt>
                <c:pt idx="1">
                  <c:v>14</c:v>
                </c:pt>
                <c:pt idx="3">
                  <c:v>37.6</c:v>
                </c:pt>
              </c:numCache>
            </c:numRef>
          </c:val>
          <c:smooth val="0"/>
          <c:extLst>
            <c:ext xmlns:c16="http://schemas.microsoft.com/office/drawing/2014/chart" uri="{C3380CC4-5D6E-409C-BE32-E72D297353CC}">
              <c16:uniqueId val="{00000001-6082-481B-A6DB-84D6B6A918C3}"/>
            </c:ext>
          </c:extLst>
        </c:ser>
        <c:ser>
          <c:idx val="2"/>
          <c:order val="2"/>
          <c:tx>
            <c:strRef>
              <c:f>'FSW_comprehensive knowledge'!$A$6</c:f>
              <c:strCache>
                <c:ptCount val="1"/>
                <c:pt idx="0">
                  <c:v>22 Terai Highway Districts</c:v>
                </c:pt>
              </c:strCache>
            </c:strRef>
          </c:tx>
          <c:spPr>
            <a:ln w="38100">
              <a:solidFill>
                <a:srgbClr val="00A99A"/>
              </a:solidFill>
            </a:ln>
          </c:spPr>
          <c:marker>
            <c:symbol val="circle"/>
            <c:size val="9"/>
            <c:spPr>
              <a:solidFill>
                <a:srgbClr val="00A99A"/>
              </a:solidFill>
              <a:ln w="12700">
                <a:solidFill>
                  <a:sysClr val="window" lastClr="FFFFFF"/>
                </a:solidFill>
              </a:ln>
            </c:spPr>
          </c:marker>
          <c:cat>
            <c:numRef>
              <c:f>'FSW_comprehensive knowledge'!$B$3:$J$3</c:f>
              <c:numCache>
                <c:formatCode>General</c:formatCode>
                <c:ptCount val="9"/>
                <c:pt idx="0">
                  <c:v>2006</c:v>
                </c:pt>
                <c:pt idx="1">
                  <c:v>2008</c:v>
                </c:pt>
                <c:pt idx="2">
                  <c:v>2009</c:v>
                </c:pt>
                <c:pt idx="3">
                  <c:v>2011</c:v>
                </c:pt>
                <c:pt idx="4">
                  <c:v>2012</c:v>
                </c:pt>
                <c:pt idx="5">
                  <c:v>2015</c:v>
                </c:pt>
                <c:pt idx="6">
                  <c:v>2016</c:v>
                </c:pt>
                <c:pt idx="7">
                  <c:v>2017</c:v>
                </c:pt>
                <c:pt idx="8">
                  <c:v>2018</c:v>
                </c:pt>
              </c:numCache>
            </c:numRef>
          </c:cat>
          <c:val>
            <c:numRef>
              <c:f>'FSW_comprehensive knowledge'!$B$6:$J$6</c:f>
              <c:numCache>
                <c:formatCode>General</c:formatCode>
                <c:ptCount val="9"/>
                <c:pt idx="0" formatCode="0">
                  <c:v>31.3</c:v>
                </c:pt>
                <c:pt idx="2" formatCode="0">
                  <c:v>26.7</c:v>
                </c:pt>
                <c:pt idx="4" formatCode="0">
                  <c:v>20</c:v>
                </c:pt>
                <c:pt idx="6" formatCode="0">
                  <c:v>30.2</c:v>
                </c:pt>
                <c:pt idx="8">
                  <c:v>28.9</c:v>
                </c:pt>
              </c:numCache>
            </c:numRef>
          </c:val>
          <c:smooth val="0"/>
          <c:extLst>
            <c:ext xmlns:c16="http://schemas.microsoft.com/office/drawing/2014/chart" uri="{C3380CC4-5D6E-409C-BE32-E72D297353CC}">
              <c16:uniqueId val="{00000002-6082-481B-A6DB-84D6B6A918C3}"/>
            </c:ext>
          </c:extLst>
        </c:ser>
        <c:dLbls>
          <c:showLegendKey val="0"/>
          <c:showVal val="0"/>
          <c:showCatName val="0"/>
          <c:showSerName val="0"/>
          <c:showPercent val="0"/>
          <c:showBubbleSize val="0"/>
        </c:dLbls>
        <c:marker val="1"/>
        <c:smooth val="0"/>
        <c:axId val="229673600"/>
        <c:axId val="229680256"/>
      </c:lineChart>
      <c:catAx>
        <c:axId val="229673600"/>
        <c:scaling>
          <c:orientation val="minMax"/>
        </c:scaling>
        <c:delete val="0"/>
        <c:axPos val="b"/>
        <c:numFmt formatCode="General" sourceLinked="1"/>
        <c:majorTickMark val="none"/>
        <c:minorTickMark val="none"/>
        <c:tickLblPos val="nextTo"/>
        <c:crossAx val="229680256"/>
        <c:crosses val="autoZero"/>
        <c:auto val="1"/>
        <c:lblAlgn val="ctr"/>
        <c:lblOffset val="100"/>
        <c:noMultiLvlLbl val="0"/>
      </c:catAx>
      <c:valAx>
        <c:axId val="229680256"/>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18353576248313092"/>
              <c:y val="1.4979423868312747E-2"/>
            </c:manualLayout>
          </c:layout>
          <c:overlay val="0"/>
        </c:title>
        <c:numFmt formatCode="0" sourceLinked="1"/>
        <c:majorTickMark val="none"/>
        <c:minorTickMark val="none"/>
        <c:tickLblPos val="nextTo"/>
        <c:crossAx val="229673600"/>
        <c:crosses val="autoZero"/>
        <c:crossBetween val="between"/>
        <c:majorUnit val="2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'PWID_comp knowledge'!$A$3</c:f>
              <c:strCache>
                <c:ptCount val="1"/>
                <c:pt idx="0">
                  <c:v>Pokhara *</c:v>
                </c:pt>
              </c:strCache>
            </c:strRef>
          </c:tx>
          <c:spPr>
            <a:ln w="38100">
              <a:solidFill>
                <a:srgbClr val="00AEEF"/>
              </a:solidFill>
            </a:ln>
          </c:spPr>
          <c:marker>
            <c:symbol val="circle"/>
            <c:size val="9"/>
            <c:spPr>
              <a:solidFill>
                <a:srgbClr val="00AEEF"/>
              </a:solidFill>
              <a:ln w="12700">
                <a:solidFill>
                  <a:schemeClr val="bg1"/>
                </a:solidFill>
              </a:ln>
            </c:spPr>
          </c:marker>
          <c:dPt>
            <c:idx val="6"/>
            <c:bubble3D val="0"/>
            <c:spPr>
              <a:ln w="38100">
                <a:solidFill>
                  <a:srgbClr val="00AEEF"/>
                </a:solidFill>
                <a:prstDash val="sysDash"/>
              </a:ln>
            </c:spPr>
            <c:extLst>
              <c:ext xmlns:c16="http://schemas.microsoft.com/office/drawing/2014/chart" uri="{C3380CC4-5D6E-409C-BE32-E72D297353CC}">
                <c16:uniqueId val="{00000001-B789-4652-9536-4131E973603C}"/>
              </c:ext>
            </c:extLst>
          </c:dPt>
          <c:cat>
            <c:strRef>
              <c:f>'PWID_comp knowledge'!$B$2:$H$2</c:f>
              <c:strCache>
                <c:ptCount val="7"/>
                <c:pt idx="0">
                  <c:v>2007</c:v>
                </c:pt>
                <c:pt idx="1">
                  <c:v>2009</c:v>
                </c:pt>
                <c:pt idx="2">
                  <c:v>2011</c:v>
                </c:pt>
                <c:pt idx="3">
                  <c:v>2012</c:v>
                </c:pt>
                <c:pt idx="4">
                  <c:v>2015</c:v>
                </c:pt>
                <c:pt idx="5">
                  <c:v>2016</c:v>
                </c:pt>
                <c:pt idx="6">
                  <c:v>2017</c:v>
                </c:pt>
              </c:strCache>
            </c:strRef>
          </c:cat>
          <c:val>
            <c:numRef>
              <c:f>'PWID_comp knowledge'!$B$3:$H$3</c:f>
              <c:numCache>
                <c:formatCode>0</c:formatCode>
                <c:ptCount val="7"/>
                <c:pt idx="0">
                  <c:v>73.400000000000006</c:v>
                </c:pt>
                <c:pt idx="1">
                  <c:v>62.2</c:v>
                </c:pt>
                <c:pt idx="2">
                  <c:v>71.2</c:v>
                </c:pt>
                <c:pt idx="4">
                  <c:v>56.5</c:v>
                </c:pt>
                <c:pt idx="6">
                  <c:v>18.5</c:v>
                </c:pt>
              </c:numCache>
            </c:numRef>
          </c:val>
          <c:smooth val="0"/>
          <c:extLst>
            <c:ext xmlns:c16="http://schemas.microsoft.com/office/drawing/2014/chart" uri="{C3380CC4-5D6E-409C-BE32-E72D297353CC}">
              <c16:uniqueId val="{00000002-B789-4652-9536-4131E973603C}"/>
            </c:ext>
          </c:extLst>
        </c:ser>
        <c:ser>
          <c:idx val="1"/>
          <c:order val="1"/>
          <c:tx>
            <c:strRef>
              <c:f>'PWID_comp knowledge'!$A$4</c:f>
              <c:strCache>
                <c:ptCount val="1"/>
                <c:pt idx="0">
                  <c:v>Kathmandu</c:v>
                </c:pt>
              </c:strCache>
            </c:strRef>
          </c:tx>
          <c:spPr>
            <a:ln w="38100">
              <a:solidFill>
                <a:srgbClr val="E31837"/>
              </a:solidFill>
            </a:ln>
          </c:spPr>
          <c:marker>
            <c:symbol val="circle"/>
            <c:size val="9"/>
            <c:spPr>
              <a:solidFill>
                <a:srgbClr val="E31837"/>
              </a:solidFill>
              <a:ln w="12700">
                <a:solidFill>
                  <a:schemeClr val="bg1"/>
                </a:solidFill>
              </a:ln>
            </c:spPr>
          </c:marker>
          <c:cat>
            <c:strRef>
              <c:f>'PWID_comp knowledge'!$B$2:$H$2</c:f>
              <c:strCache>
                <c:ptCount val="7"/>
                <c:pt idx="0">
                  <c:v>2007</c:v>
                </c:pt>
                <c:pt idx="1">
                  <c:v>2009</c:v>
                </c:pt>
                <c:pt idx="2">
                  <c:v>2011</c:v>
                </c:pt>
                <c:pt idx="3">
                  <c:v>2012</c:v>
                </c:pt>
                <c:pt idx="4">
                  <c:v>2015</c:v>
                </c:pt>
                <c:pt idx="5">
                  <c:v>2016</c:v>
                </c:pt>
                <c:pt idx="6">
                  <c:v>2017</c:v>
                </c:pt>
              </c:strCache>
            </c:strRef>
          </c:cat>
          <c:val>
            <c:numRef>
              <c:f>'PWID_comp knowledge'!$B$4:$H$4</c:f>
              <c:numCache>
                <c:formatCode>0</c:formatCode>
                <c:ptCount val="7"/>
                <c:pt idx="0">
                  <c:v>61</c:v>
                </c:pt>
                <c:pt idx="1">
                  <c:v>67.599999999999994</c:v>
                </c:pt>
                <c:pt idx="2">
                  <c:v>64.2</c:v>
                </c:pt>
                <c:pt idx="4">
                  <c:v>49.4</c:v>
                </c:pt>
                <c:pt idx="6">
                  <c:v>47.3</c:v>
                </c:pt>
              </c:numCache>
            </c:numRef>
          </c:val>
          <c:smooth val="0"/>
          <c:extLst>
            <c:ext xmlns:c16="http://schemas.microsoft.com/office/drawing/2014/chart" uri="{C3380CC4-5D6E-409C-BE32-E72D297353CC}">
              <c16:uniqueId val="{00000003-B789-4652-9536-4131E973603C}"/>
            </c:ext>
          </c:extLst>
        </c:ser>
        <c:ser>
          <c:idx val="2"/>
          <c:order val="2"/>
          <c:tx>
            <c:strRef>
              <c:f>'PWID_comp knowledge'!$A$5</c:f>
              <c:strCache>
                <c:ptCount val="1"/>
                <c:pt idx="0">
                  <c:v>Eastern Terai</c:v>
                </c:pt>
              </c:strCache>
            </c:strRef>
          </c:tx>
          <c:spPr>
            <a:ln w="38100">
              <a:solidFill>
                <a:srgbClr val="00A99A"/>
              </a:solidFill>
            </a:ln>
          </c:spPr>
          <c:marker>
            <c:symbol val="circle"/>
            <c:size val="9"/>
            <c:spPr>
              <a:solidFill>
                <a:srgbClr val="00A99A"/>
              </a:solidFill>
              <a:ln w="12700">
                <a:solidFill>
                  <a:schemeClr val="bg1"/>
                </a:solidFill>
              </a:ln>
            </c:spPr>
          </c:marker>
          <c:cat>
            <c:strRef>
              <c:f>'PWID_comp knowledge'!$B$2:$H$2</c:f>
              <c:strCache>
                <c:ptCount val="7"/>
                <c:pt idx="0">
                  <c:v>2007</c:v>
                </c:pt>
                <c:pt idx="1">
                  <c:v>2009</c:v>
                </c:pt>
                <c:pt idx="2">
                  <c:v>2011</c:v>
                </c:pt>
                <c:pt idx="3">
                  <c:v>2012</c:v>
                </c:pt>
                <c:pt idx="4">
                  <c:v>2015</c:v>
                </c:pt>
                <c:pt idx="5">
                  <c:v>2016</c:v>
                </c:pt>
                <c:pt idx="6">
                  <c:v>2017</c:v>
                </c:pt>
              </c:strCache>
            </c:strRef>
          </c:cat>
          <c:val>
            <c:numRef>
              <c:f>'PWID_comp knowledge'!$B$5:$H$5</c:f>
              <c:numCache>
                <c:formatCode>0</c:formatCode>
                <c:ptCount val="7"/>
                <c:pt idx="0">
                  <c:v>95</c:v>
                </c:pt>
                <c:pt idx="1">
                  <c:v>87</c:v>
                </c:pt>
                <c:pt idx="3">
                  <c:v>46</c:v>
                </c:pt>
                <c:pt idx="4">
                  <c:v>46</c:v>
                </c:pt>
                <c:pt idx="6" formatCode="General">
                  <c:v>49</c:v>
                </c:pt>
              </c:numCache>
            </c:numRef>
          </c:val>
          <c:smooth val="0"/>
          <c:extLst>
            <c:ext xmlns:c16="http://schemas.microsoft.com/office/drawing/2014/chart" uri="{C3380CC4-5D6E-409C-BE32-E72D297353CC}">
              <c16:uniqueId val="{00000004-B789-4652-9536-4131E973603C}"/>
            </c:ext>
          </c:extLst>
        </c:ser>
        <c:ser>
          <c:idx val="3"/>
          <c:order val="3"/>
          <c:tx>
            <c:strRef>
              <c:f>'PWID_comp knowledge'!$A$6</c:f>
              <c:strCache>
                <c:ptCount val="1"/>
                <c:pt idx="0">
                  <c:v>Western to Far Western</c:v>
                </c:pt>
              </c:strCache>
            </c:strRef>
          </c:tx>
          <c:spPr>
            <a:ln w="38100">
              <a:solidFill>
                <a:srgbClr val="CDC884"/>
              </a:solidFill>
            </a:ln>
          </c:spPr>
          <c:marker>
            <c:symbol val="circle"/>
            <c:size val="9"/>
            <c:spPr>
              <a:solidFill>
                <a:srgbClr val="CDC884"/>
              </a:solidFill>
              <a:ln>
                <a:noFill/>
              </a:ln>
            </c:spPr>
          </c:marker>
          <c:cat>
            <c:strRef>
              <c:f>'PWID_comp knowledge'!$B$2:$H$2</c:f>
              <c:strCache>
                <c:ptCount val="7"/>
                <c:pt idx="0">
                  <c:v>2007</c:v>
                </c:pt>
                <c:pt idx="1">
                  <c:v>2009</c:v>
                </c:pt>
                <c:pt idx="2">
                  <c:v>2011</c:v>
                </c:pt>
                <c:pt idx="3">
                  <c:v>2012</c:v>
                </c:pt>
                <c:pt idx="4">
                  <c:v>2015</c:v>
                </c:pt>
                <c:pt idx="5">
                  <c:v>2016</c:v>
                </c:pt>
                <c:pt idx="6">
                  <c:v>2017</c:v>
                </c:pt>
              </c:strCache>
            </c:strRef>
          </c:cat>
          <c:val>
            <c:numRef>
              <c:f>'PWID_comp knowledge'!$B$6:$H$6</c:f>
              <c:numCache>
                <c:formatCode>0</c:formatCode>
                <c:ptCount val="7"/>
                <c:pt idx="0">
                  <c:v>57</c:v>
                </c:pt>
                <c:pt idx="1">
                  <c:v>56</c:v>
                </c:pt>
                <c:pt idx="3">
                  <c:v>43.3</c:v>
                </c:pt>
                <c:pt idx="5">
                  <c:v>35.299999999999997</c:v>
                </c:pt>
                <c:pt idx="6" formatCode="General">
                  <c:v>70</c:v>
                </c:pt>
              </c:numCache>
            </c:numRef>
          </c:val>
          <c:smooth val="0"/>
          <c:extLst>
            <c:ext xmlns:c16="http://schemas.microsoft.com/office/drawing/2014/chart" uri="{C3380CC4-5D6E-409C-BE32-E72D297353CC}">
              <c16:uniqueId val="{00000005-B789-4652-9536-4131E973603C}"/>
            </c:ext>
          </c:extLst>
        </c:ser>
        <c:dLbls>
          <c:showLegendKey val="0"/>
          <c:showVal val="0"/>
          <c:showCatName val="0"/>
          <c:showSerName val="0"/>
          <c:showPercent val="0"/>
          <c:showBubbleSize val="0"/>
        </c:dLbls>
        <c:marker val="1"/>
        <c:smooth val="0"/>
        <c:axId val="265024640"/>
        <c:axId val="265026560"/>
      </c:lineChart>
      <c:catAx>
        <c:axId val="265024640"/>
        <c:scaling>
          <c:orientation val="minMax"/>
        </c:scaling>
        <c:delete val="0"/>
        <c:axPos val="b"/>
        <c:numFmt formatCode="General" sourceLinked="0"/>
        <c:majorTickMark val="none"/>
        <c:minorTickMark val="none"/>
        <c:tickLblPos val="nextTo"/>
        <c:crossAx val="265026560"/>
        <c:crosses val="autoZero"/>
        <c:auto val="1"/>
        <c:lblAlgn val="ctr"/>
        <c:lblOffset val="100"/>
        <c:noMultiLvlLbl val="0"/>
      </c:catAx>
      <c:valAx>
        <c:axId val="265026560"/>
        <c:scaling>
          <c:orientation val="minMax"/>
          <c:max val="100"/>
          <c:min val="0"/>
        </c:scaling>
        <c:delete val="0"/>
        <c:axPos val="l"/>
        <c:majorGridlines>
          <c:spPr>
            <a:ln w="6350">
              <a:solidFill>
                <a:schemeClr val="bg1"/>
              </a:solidFill>
              <a:prstDash val="sysDot"/>
            </a:ln>
          </c:spPr>
        </c:majorGridlines>
        <c:title>
          <c:tx>
            <c:rich>
              <a:bodyPr rot="0" vert="horz"/>
              <a:lstStyle/>
              <a:p>
                <a:pPr>
                  <a:defRPr/>
                </a:pPr>
                <a:r>
                  <a:rPr lang="en-US"/>
                  <a:t>%</a:t>
                </a:r>
              </a:p>
            </c:rich>
          </c:tx>
          <c:layout>
            <c:manualLayout>
              <c:xMode val="edge"/>
              <c:yMode val="edge"/>
              <c:x val="0.15367607557827201"/>
              <c:y val="0"/>
            </c:manualLayout>
          </c:layout>
          <c:overlay val="0"/>
        </c:title>
        <c:numFmt formatCode="0" sourceLinked="1"/>
        <c:majorTickMark val="none"/>
        <c:minorTickMark val="none"/>
        <c:tickLblPos val="nextTo"/>
        <c:crossAx val="265024640"/>
        <c:crosses val="autoZero"/>
        <c:crossBetween val="between"/>
        <c:majorUnit val="2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'MSM_comprehensive knowledge'!$A$4</c:f>
              <c:strCache>
                <c:ptCount val="1"/>
                <c:pt idx="0">
                  <c:v>MSW  </c:v>
                </c:pt>
              </c:strCache>
            </c:strRef>
          </c:tx>
          <c:spPr>
            <a:ln w="38100">
              <a:solidFill>
                <a:srgbClr val="CDC884"/>
              </a:solidFill>
            </a:ln>
          </c:spPr>
          <c:marker>
            <c:symbol val="plus"/>
            <c:size val="7"/>
            <c:spPr>
              <a:solidFill>
                <a:srgbClr val="CDC884"/>
              </a:solidFill>
              <a:ln w="12700">
                <a:solidFill>
                  <a:schemeClr val="bg1"/>
                </a:solidFill>
              </a:ln>
            </c:spPr>
          </c:marker>
          <c:cat>
            <c:numRef>
              <c:f>'MSM_comprehensive knowledge'!$B$3:$F$3</c:f>
              <c:numCache>
                <c:formatCode>General</c:formatCode>
                <c:ptCount val="5"/>
                <c:pt idx="0">
                  <c:v>2007</c:v>
                </c:pt>
                <c:pt idx="1">
                  <c:v>2009</c:v>
                </c:pt>
                <c:pt idx="2">
                  <c:v>2012</c:v>
                </c:pt>
                <c:pt idx="3">
                  <c:v>2015</c:v>
                </c:pt>
                <c:pt idx="4">
                  <c:v>2017</c:v>
                </c:pt>
              </c:numCache>
            </c:numRef>
          </c:cat>
          <c:val>
            <c:numRef>
              <c:f>'MSM_comprehensive knowledge'!$B$4:$F$4</c:f>
              <c:numCache>
                <c:formatCode>0</c:formatCode>
                <c:ptCount val="5"/>
                <c:pt idx="0">
                  <c:v>40.6</c:v>
                </c:pt>
                <c:pt idx="1">
                  <c:v>80.7</c:v>
                </c:pt>
                <c:pt idx="2">
                  <c:v>60.7</c:v>
                </c:pt>
                <c:pt idx="3">
                  <c:v>60.7</c:v>
                </c:pt>
                <c:pt idx="4">
                  <c:v>53.9</c:v>
                </c:pt>
              </c:numCache>
            </c:numRef>
          </c:val>
          <c:smooth val="0"/>
          <c:extLst>
            <c:ext xmlns:c16="http://schemas.microsoft.com/office/drawing/2014/chart" uri="{C3380CC4-5D6E-409C-BE32-E72D297353CC}">
              <c16:uniqueId val="{00000000-63BF-447A-8A25-0C2E453229DC}"/>
            </c:ext>
          </c:extLst>
        </c:ser>
        <c:ser>
          <c:idx val="1"/>
          <c:order val="1"/>
          <c:tx>
            <c:strRef>
              <c:f>'MSM_comprehensive knowledge'!$A$5</c:f>
              <c:strCache>
                <c:ptCount val="1"/>
                <c:pt idx="0">
                  <c:v>Non-MSW</c:v>
                </c:pt>
              </c:strCache>
            </c:strRef>
          </c:tx>
          <c:spPr>
            <a:ln w="38100">
              <a:solidFill>
                <a:srgbClr val="F26B73"/>
              </a:solidFill>
            </a:ln>
          </c:spPr>
          <c:marker>
            <c:symbol val="plus"/>
            <c:size val="7"/>
            <c:spPr>
              <a:solidFill>
                <a:srgbClr val="F26B73"/>
              </a:solidFill>
              <a:ln w="12700">
                <a:solidFill>
                  <a:schemeClr val="bg1"/>
                </a:solidFill>
              </a:ln>
            </c:spPr>
          </c:marker>
          <c:cat>
            <c:numRef>
              <c:f>'MSM_comprehensive knowledge'!$B$3:$F$3</c:f>
              <c:numCache>
                <c:formatCode>General</c:formatCode>
                <c:ptCount val="5"/>
                <c:pt idx="0">
                  <c:v>2007</c:v>
                </c:pt>
                <c:pt idx="1">
                  <c:v>2009</c:v>
                </c:pt>
                <c:pt idx="2">
                  <c:v>2012</c:v>
                </c:pt>
                <c:pt idx="3">
                  <c:v>2015</c:v>
                </c:pt>
                <c:pt idx="4">
                  <c:v>2017</c:v>
                </c:pt>
              </c:numCache>
            </c:numRef>
          </c:cat>
          <c:val>
            <c:numRef>
              <c:f>'MSM_comprehensive knowledge'!$B$5:$F$5</c:f>
              <c:numCache>
                <c:formatCode>0</c:formatCode>
                <c:ptCount val="5"/>
                <c:pt idx="0">
                  <c:v>44.4</c:v>
                </c:pt>
                <c:pt idx="1">
                  <c:v>55.8</c:v>
                </c:pt>
                <c:pt idx="2">
                  <c:v>59.3</c:v>
                </c:pt>
                <c:pt idx="3">
                  <c:v>44.8</c:v>
                </c:pt>
                <c:pt idx="4">
                  <c:v>51.4</c:v>
                </c:pt>
              </c:numCache>
            </c:numRef>
          </c:val>
          <c:smooth val="0"/>
          <c:extLst>
            <c:ext xmlns:c16="http://schemas.microsoft.com/office/drawing/2014/chart" uri="{C3380CC4-5D6E-409C-BE32-E72D297353CC}">
              <c16:uniqueId val="{00000001-63BF-447A-8A25-0C2E453229DC}"/>
            </c:ext>
          </c:extLst>
        </c:ser>
        <c:ser>
          <c:idx val="2"/>
          <c:order val="2"/>
          <c:tx>
            <c:strRef>
              <c:f>'MSM_comprehensive knowledge'!$A$6</c:f>
              <c:strCache>
                <c:ptCount val="1"/>
                <c:pt idx="0">
                  <c:v>All MSM  </c:v>
                </c:pt>
              </c:strCache>
            </c:strRef>
          </c:tx>
          <c:spPr>
            <a:ln w="38100">
              <a:solidFill>
                <a:srgbClr val="00A99A"/>
              </a:solidFill>
            </a:ln>
          </c:spPr>
          <c:marker>
            <c:symbol val="plus"/>
            <c:size val="7"/>
            <c:spPr>
              <a:solidFill>
                <a:srgbClr val="00A99A"/>
              </a:solidFill>
              <a:ln w="12700">
                <a:solidFill>
                  <a:schemeClr val="bg1"/>
                </a:solidFill>
              </a:ln>
            </c:spPr>
          </c:marker>
          <c:cat>
            <c:numRef>
              <c:f>'MSM_comprehensive knowledge'!$B$3:$F$3</c:f>
              <c:numCache>
                <c:formatCode>General</c:formatCode>
                <c:ptCount val="5"/>
                <c:pt idx="0">
                  <c:v>2007</c:v>
                </c:pt>
                <c:pt idx="1">
                  <c:v>2009</c:v>
                </c:pt>
                <c:pt idx="2">
                  <c:v>2012</c:v>
                </c:pt>
                <c:pt idx="3">
                  <c:v>2015</c:v>
                </c:pt>
                <c:pt idx="4">
                  <c:v>2017</c:v>
                </c:pt>
              </c:numCache>
            </c:numRef>
          </c:cat>
          <c:val>
            <c:numRef>
              <c:f>'MSM_comprehensive knowledge'!$B$6:$F$6</c:f>
              <c:numCache>
                <c:formatCode>0</c:formatCode>
                <c:ptCount val="5"/>
                <c:pt idx="0">
                  <c:v>44.4</c:v>
                </c:pt>
                <c:pt idx="1">
                  <c:v>64.3</c:v>
                </c:pt>
                <c:pt idx="2">
                  <c:v>59</c:v>
                </c:pt>
                <c:pt idx="3">
                  <c:v>50.5</c:v>
                </c:pt>
                <c:pt idx="4">
                  <c:v>53</c:v>
                </c:pt>
              </c:numCache>
            </c:numRef>
          </c:val>
          <c:smooth val="0"/>
          <c:extLst>
            <c:ext xmlns:c16="http://schemas.microsoft.com/office/drawing/2014/chart" uri="{C3380CC4-5D6E-409C-BE32-E72D297353CC}">
              <c16:uniqueId val="{00000002-63BF-447A-8A25-0C2E453229DC}"/>
            </c:ext>
          </c:extLst>
        </c:ser>
        <c:dLbls>
          <c:showLegendKey val="0"/>
          <c:showVal val="0"/>
          <c:showCatName val="0"/>
          <c:showSerName val="0"/>
          <c:showPercent val="0"/>
          <c:showBubbleSize val="0"/>
        </c:dLbls>
        <c:marker val="1"/>
        <c:smooth val="0"/>
        <c:axId val="267692672"/>
        <c:axId val="267309824"/>
      </c:lineChart>
      <c:catAx>
        <c:axId val="267692672"/>
        <c:scaling>
          <c:orientation val="minMax"/>
        </c:scaling>
        <c:delete val="0"/>
        <c:axPos val="b"/>
        <c:numFmt formatCode="General" sourceLinked="1"/>
        <c:majorTickMark val="none"/>
        <c:minorTickMark val="none"/>
        <c:tickLblPos val="nextTo"/>
        <c:crossAx val="267309824"/>
        <c:crosses val="autoZero"/>
        <c:auto val="1"/>
        <c:lblAlgn val="ctr"/>
        <c:lblOffset val="100"/>
        <c:noMultiLvlLbl val="0"/>
      </c:catAx>
      <c:valAx>
        <c:axId val="267309824"/>
        <c:scaling>
          <c:orientation val="minMax"/>
          <c:max val="100"/>
          <c:min val="0"/>
        </c:scaling>
        <c:delete val="0"/>
        <c:axPos val="l"/>
        <c:majorGridlines>
          <c:spPr>
            <a:ln w="6350">
              <a:solidFill>
                <a:schemeClr val="bg1"/>
              </a:solidFill>
              <a:prstDash val="sysDot"/>
            </a:ln>
          </c:spPr>
        </c:majorGridlines>
        <c:title>
          <c:tx>
            <c:rich>
              <a:bodyPr rot="0" vert="horz"/>
              <a:lstStyle/>
              <a:p>
                <a:pPr>
                  <a:defRPr/>
                </a:pPr>
                <a:r>
                  <a:rPr lang="en-US"/>
                  <a:t>%</a:t>
                </a:r>
              </a:p>
            </c:rich>
          </c:tx>
          <c:layout>
            <c:manualLayout>
              <c:xMode val="edge"/>
              <c:yMode val="edge"/>
              <c:x val="5.8742739124822509E-2"/>
              <c:y val="6.9130277476816774E-3"/>
            </c:manualLayout>
          </c:layout>
          <c:overlay val="0"/>
        </c:title>
        <c:numFmt formatCode="0" sourceLinked="1"/>
        <c:majorTickMark val="none"/>
        <c:minorTickMark val="none"/>
        <c:tickLblPos val="nextTo"/>
        <c:crossAx val="267692672"/>
        <c:crosses val="autoZero"/>
        <c:crossBetween val="between"/>
        <c:majorUnit val="2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'Migrant_comprehensive knowle'!$A$5</c:f>
              <c:strCache>
                <c:ptCount val="1"/>
                <c:pt idx="0">
                  <c:v>Western Terai</c:v>
                </c:pt>
              </c:strCache>
            </c:strRef>
          </c:tx>
          <c:spPr>
            <a:ln w="38100">
              <a:solidFill>
                <a:srgbClr val="00AEEF"/>
              </a:solidFill>
            </a:ln>
          </c:spPr>
          <c:marker>
            <c:symbol val="circle"/>
            <c:size val="9"/>
            <c:spPr>
              <a:solidFill>
                <a:srgbClr val="00AEEF"/>
              </a:solidFill>
              <a:ln w="12700">
                <a:solidFill>
                  <a:schemeClr val="bg1"/>
                </a:solidFill>
              </a:ln>
            </c:spPr>
          </c:marker>
          <c:cat>
            <c:numRef>
              <c:f>'Migrant_comprehensive knowle'!$B$4:$D$4</c:f>
              <c:numCache>
                <c:formatCode>General</c:formatCode>
                <c:ptCount val="3"/>
                <c:pt idx="0">
                  <c:v>2006</c:v>
                </c:pt>
                <c:pt idx="1">
                  <c:v>2008</c:v>
                </c:pt>
                <c:pt idx="2">
                  <c:v>2015</c:v>
                </c:pt>
              </c:numCache>
            </c:numRef>
          </c:cat>
          <c:val>
            <c:numRef>
              <c:f>'Migrant_comprehensive knowle'!$B$5:$D$5</c:f>
              <c:numCache>
                <c:formatCode>General</c:formatCode>
                <c:ptCount val="3"/>
                <c:pt idx="0">
                  <c:v>16</c:v>
                </c:pt>
                <c:pt idx="1">
                  <c:v>17</c:v>
                </c:pt>
                <c:pt idx="2">
                  <c:v>20.6</c:v>
                </c:pt>
              </c:numCache>
            </c:numRef>
          </c:val>
          <c:smooth val="0"/>
          <c:extLst>
            <c:ext xmlns:c16="http://schemas.microsoft.com/office/drawing/2014/chart" uri="{C3380CC4-5D6E-409C-BE32-E72D297353CC}">
              <c16:uniqueId val="{00000000-0EDA-47BA-9948-114445A0CFC5}"/>
            </c:ext>
          </c:extLst>
        </c:ser>
        <c:ser>
          <c:idx val="1"/>
          <c:order val="1"/>
          <c:tx>
            <c:strRef>
              <c:f>'Migrant_comprehensive knowle'!$A$6</c:f>
              <c:strCache>
                <c:ptCount val="1"/>
                <c:pt idx="0">
                  <c:v>Mid to Far Western Terai</c:v>
                </c:pt>
              </c:strCache>
            </c:strRef>
          </c:tx>
          <c:spPr>
            <a:ln w="38100">
              <a:solidFill>
                <a:srgbClr val="E31837"/>
              </a:solidFill>
            </a:ln>
          </c:spPr>
          <c:marker>
            <c:symbol val="circle"/>
            <c:size val="9"/>
            <c:spPr>
              <a:solidFill>
                <a:srgbClr val="E31837"/>
              </a:solidFill>
              <a:ln w="12700">
                <a:solidFill>
                  <a:schemeClr val="bg1"/>
                </a:solidFill>
              </a:ln>
            </c:spPr>
          </c:marker>
          <c:cat>
            <c:numRef>
              <c:f>'Migrant_comprehensive knowle'!$B$4:$D$4</c:f>
              <c:numCache>
                <c:formatCode>General</c:formatCode>
                <c:ptCount val="3"/>
                <c:pt idx="0">
                  <c:v>2006</c:v>
                </c:pt>
                <c:pt idx="1">
                  <c:v>2008</c:v>
                </c:pt>
                <c:pt idx="2">
                  <c:v>2015</c:v>
                </c:pt>
              </c:numCache>
            </c:numRef>
          </c:cat>
          <c:val>
            <c:numRef>
              <c:f>'Migrant_comprehensive knowle'!$B$6:$D$6</c:f>
              <c:numCache>
                <c:formatCode>General</c:formatCode>
                <c:ptCount val="3"/>
                <c:pt idx="0">
                  <c:v>22</c:v>
                </c:pt>
                <c:pt idx="1">
                  <c:v>16</c:v>
                </c:pt>
                <c:pt idx="2">
                  <c:v>13.9</c:v>
                </c:pt>
              </c:numCache>
            </c:numRef>
          </c:val>
          <c:smooth val="0"/>
          <c:extLst>
            <c:ext xmlns:c16="http://schemas.microsoft.com/office/drawing/2014/chart" uri="{C3380CC4-5D6E-409C-BE32-E72D297353CC}">
              <c16:uniqueId val="{00000001-0EDA-47BA-9948-114445A0CFC5}"/>
            </c:ext>
          </c:extLst>
        </c:ser>
        <c:dLbls>
          <c:showLegendKey val="0"/>
          <c:showVal val="0"/>
          <c:showCatName val="0"/>
          <c:showSerName val="0"/>
          <c:showPercent val="0"/>
          <c:showBubbleSize val="0"/>
        </c:dLbls>
        <c:marker val="1"/>
        <c:smooth val="0"/>
        <c:axId val="267912704"/>
        <c:axId val="267914624"/>
      </c:lineChart>
      <c:catAx>
        <c:axId val="267912704"/>
        <c:scaling>
          <c:orientation val="minMax"/>
        </c:scaling>
        <c:delete val="0"/>
        <c:axPos val="b"/>
        <c:numFmt formatCode="General" sourceLinked="1"/>
        <c:majorTickMark val="none"/>
        <c:minorTickMark val="none"/>
        <c:tickLblPos val="nextTo"/>
        <c:crossAx val="267914624"/>
        <c:crosses val="autoZero"/>
        <c:auto val="1"/>
        <c:lblAlgn val="ctr"/>
        <c:lblOffset val="100"/>
        <c:noMultiLvlLbl val="0"/>
      </c:catAx>
      <c:valAx>
        <c:axId val="267914624"/>
        <c:scaling>
          <c:orientation val="minMax"/>
          <c:max val="100"/>
          <c:min val="0"/>
        </c:scaling>
        <c:delete val="0"/>
        <c:axPos val="l"/>
        <c:majorGridlines>
          <c:spPr>
            <a:ln w="6350">
              <a:solidFill>
                <a:schemeClr val="bg1"/>
              </a:solidFill>
              <a:prstDash val="sysDot"/>
            </a:ln>
          </c:spPr>
        </c:majorGridlines>
        <c:title>
          <c:tx>
            <c:rich>
              <a:bodyPr rot="0" vert="horz"/>
              <a:lstStyle/>
              <a:p>
                <a:pPr>
                  <a:defRPr/>
                </a:pPr>
                <a:r>
                  <a:rPr lang="en-US"/>
                  <a:t>%</a:t>
                </a:r>
              </a:p>
            </c:rich>
          </c:tx>
          <c:layout>
            <c:manualLayout>
              <c:xMode val="edge"/>
              <c:yMode val="edge"/>
              <c:x val="0.22472622219143548"/>
              <c:y val="2.299962504686914E-2"/>
            </c:manualLayout>
          </c:layout>
          <c:overlay val="0"/>
        </c:title>
        <c:numFmt formatCode="General" sourceLinked="1"/>
        <c:majorTickMark val="none"/>
        <c:minorTickMark val="none"/>
        <c:tickLblPos val="nextTo"/>
        <c:crossAx val="267912704"/>
        <c:crosses val="autoZero"/>
        <c:crossBetween val="between"/>
        <c:majorUnit val="20"/>
      </c:valAx>
      <c:dTable>
        <c:showHorzBorder val="1"/>
        <c:showVertBorder val="1"/>
        <c:showOutline val="1"/>
        <c:showKeys val="1"/>
      </c:dTable>
    </c:plotArea>
    <c:plotVisOnly val="1"/>
    <c:dispBlanksAs val="span"/>
    <c:showDLblsOverMax val="0"/>
  </c:chart>
  <c:spPr>
    <a:ln>
      <a:solidFill>
        <a:srgbClr val="00AEEF"/>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6 Eastern Districts, 2018</a:t>
            </a:r>
          </a:p>
        </c:rich>
      </c:tx>
      <c:overlay val="0"/>
      <c:spPr>
        <a:noFill/>
        <a:ln>
          <a:noFill/>
        </a:ln>
        <a:effectLst/>
      </c:spPr>
    </c:title>
    <c:autoTitleDeleted val="0"/>
    <c:plotArea>
      <c:layout/>
      <c:barChart>
        <c:barDir val="col"/>
        <c:grouping val="clustered"/>
        <c:varyColors val="0"/>
        <c:ser>
          <c:idx val="0"/>
          <c:order val="0"/>
          <c:tx>
            <c:strRef>
              <c:f>'Migrant_comprehensive knowle'!$B$36</c:f>
              <c:strCache>
                <c:ptCount val="1"/>
                <c:pt idx="0">
                  <c:v>Comprehensive knowledge</c:v>
                </c:pt>
              </c:strCache>
            </c:strRef>
          </c:tx>
          <c:spPr>
            <a:solidFill>
              <a:srgbClr val="F26B73"/>
            </a:solidFill>
            <a:ln>
              <a:noFill/>
            </a:ln>
            <a:effectLst/>
          </c:spPr>
          <c:invertIfNegative val="0"/>
          <c:dPt>
            <c:idx val="6"/>
            <c:invertIfNegative val="0"/>
            <c:bubble3D val="0"/>
            <c:spPr>
              <a:pattFill prst="dkUpDiag">
                <a:fgClr>
                  <a:srgbClr val="F26B73"/>
                </a:fgClr>
                <a:bgClr>
                  <a:schemeClr val="bg1"/>
                </a:bgClr>
              </a:pattFill>
              <a:ln>
                <a:noFill/>
              </a:ln>
              <a:effectLst/>
            </c:spPr>
            <c:extLst>
              <c:ext xmlns:c16="http://schemas.microsoft.com/office/drawing/2014/chart" uri="{C3380CC4-5D6E-409C-BE32-E72D297353CC}">
                <c16:uniqueId val="{00000001-59E9-445E-BDB6-3EF168E19829}"/>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'Migrant_comprehensive knowle'!$A$37:$A$43</c:f>
              <c:strCache>
                <c:ptCount val="7"/>
                <c:pt idx="0">
                  <c:v>Dhankuta</c:v>
                </c:pt>
                <c:pt idx="1">
                  <c:v>Jhapa</c:v>
                </c:pt>
                <c:pt idx="2">
                  <c:v>Panchth</c:v>
                </c:pt>
                <c:pt idx="3">
                  <c:v>Morang</c:v>
                </c:pt>
                <c:pt idx="4">
                  <c:v>Illam</c:v>
                </c:pt>
                <c:pt idx="5">
                  <c:v>Sunsari</c:v>
                </c:pt>
                <c:pt idx="6">
                  <c:v>6 Eastern Districts</c:v>
                </c:pt>
              </c:strCache>
            </c:strRef>
          </c:cat>
          <c:val>
            <c:numRef>
              <c:f>'Migrant_comprehensive knowle'!$B$37:$B$43</c:f>
              <c:numCache>
                <c:formatCode>0</c:formatCode>
                <c:ptCount val="7"/>
                <c:pt idx="0">
                  <c:v>28.6</c:v>
                </c:pt>
                <c:pt idx="1">
                  <c:v>19.600000000000001</c:v>
                </c:pt>
                <c:pt idx="2">
                  <c:v>16.7</c:v>
                </c:pt>
                <c:pt idx="3">
                  <c:v>12.5</c:v>
                </c:pt>
                <c:pt idx="4">
                  <c:v>6.3</c:v>
                </c:pt>
                <c:pt idx="5">
                  <c:v>5.7</c:v>
                </c:pt>
                <c:pt idx="6">
                  <c:v>13.8</c:v>
                </c:pt>
              </c:numCache>
            </c:numRef>
          </c:val>
          <c:extLst>
            <c:ext xmlns:c16="http://schemas.microsoft.com/office/drawing/2014/chart" uri="{C3380CC4-5D6E-409C-BE32-E72D297353CC}">
              <c16:uniqueId val="{00000002-59E9-445E-BDB6-3EF168E19829}"/>
            </c:ext>
          </c:extLst>
        </c:ser>
        <c:dLbls>
          <c:showLegendKey val="0"/>
          <c:showVal val="0"/>
          <c:showCatName val="0"/>
          <c:showSerName val="0"/>
          <c:showPercent val="0"/>
          <c:showBubbleSize val="0"/>
        </c:dLbls>
        <c:gapWidth val="219"/>
        <c:overlap val="-27"/>
        <c:axId val="267963776"/>
        <c:axId val="267969664"/>
      </c:barChart>
      <c:catAx>
        <c:axId val="26796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7969664"/>
        <c:crosses val="autoZero"/>
        <c:auto val="1"/>
        <c:lblAlgn val="ctr"/>
        <c:lblOffset val="100"/>
        <c:noMultiLvlLbl val="0"/>
      </c:catAx>
      <c:valAx>
        <c:axId val="2679696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6796377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7C80"/>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93837927633286"/>
          <c:y val="9.439976634710863E-2"/>
          <c:w val="0.83769037803385327"/>
          <c:h val="0.78504543480916111"/>
        </c:manualLayout>
      </c:layout>
      <c:barChart>
        <c:barDir val="col"/>
        <c:grouping val="clustered"/>
        <c:varyColors val="0"/>
        <c:ser>
          <c:idx val="0"/>
          <c:order val="0"/>
          <c:tx>
            <c:strRef>
              <c:f>'adults_comprehensive knowledge'!$C$4</c:f>
              <c:strCache>
                <c:ptCount val="1"/>
                <c:pt idx="0">
                  <c:v>2006</c:v>
                </c:pt>
              </c:strCache>
            </c:strRef>
          </c:tx>
          <c:spPr>
            <a:solidFill>
              <a:srgbClr val="CDC884"/>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'adults_comprehensive knowledge'!$B$5:$B$6</c:f>
              <c:strCache>
                <c:ptCount val="2"/>
                <c:pt idx="0">
                  <c:v>Male</c:v>
                </c:pt>
                <c:pt idx="1">
                  <c:v>Female</c:v>
                </c:pt>
              </c:strCache>
            </c:strRef>
          </c:cat>
          <c:val>
            <c:numRef>
              <c:f>'adults_comprehensive knowledge'!$C$5:$C$6</c:f>
              <c:numCache>
                <c:formatCode>0</c:formatCode>
                <c:ptCount val="2"/>
                <c:pt idx="0">
                  <c:v>35.6</c:v>
                </c:pt>
                <c:pt idx="1">
                  <c:v>19.899999999999999</c:v>
                </c:pt>
              </c:numCache>
            </c:numRef>
          </c:val>
          <c:extLst>
            <c:ext xmlns:c16="http://schemas.microsoft.com/office/drawing/2014/chart" uri="{C3380CC4-5D6E-409C-BE32-E72D297353CC}">
              <c16:uniqueId val="{00000000-16D6-4B94-B103-47352E74B818}"/>
            </c:ext>
          </c:extLst>
        </c:ser>
        <c:ser>
          <c:idx val="1"/>
          <c:order val="1"/>
          <c:tx>
            <c:strRef>
              <c:f>'adults_comprehensive knowledge'!$D$4</c:f>
              <c:strCache>
                <c:ptCount val="1"/>
                <c:pt idx="0">
                  <c:v>2011</c:v>
                </c:pt>
              </c:strCache>
            </c:strRef>
          </c:tx>
          <c:spPr>
            <a:solidFill>
              <a:srgbClr val="F26B73"/>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'adults_comprehensive knowledge'!$B$5:$B$6</c:f>
              <c:strCache>
                <c:ptCount val="2"/>
                <c:pt idx="0">
                  <c:v>Male</c:v>
                </c:pt>
                <c:pt idx="1">
                  <c:v>Female</c:v>
                </c:pt>
              </c:strCache>
            </c:strRef>
          </c:cat>
          <c:val>
            <c:numRef>
              <c:f>'adults_comprehensive knowledge'!$D$5:$D$6</c:f>
              <c:numCache>
                <c:formatCode>0</c:formatCode>
                <c:ptCount val="2"/>
                <c:pt idx="0">
                  <c:v>29.5</c:v>
                </c:pt>
                <c:pt idx="1">
                  <c:v>20.7</c:v>
                </c:pt>
              </c:numCache>
            </c:numRef>
          </c:val>
          <c:extLst>
            <c:ext xmlns:c16="http://schemas.microsoft.com/office/drawing/2014/chart" uri="{C3380CC4-5D6E-409C-BE32-E72D297353CC}">
              <c16:uniqueId val="{00000001-16D6-4B94-B103-47352E74B818}"/>
            </c:ext>
          </c:extLst>
        </c:ser>
        <c:ser>
          <c:idx val="2"/>
          <c:order val="2"/>
          <c:tx>
            <c:strRef>
              <c:f>'adults_comprehensive knowledge'!$E$4</c:f>
              <c:strCache>
                <c:ptCount val="1"/>
                <c:pt idx="0">
                  <c:v>2016</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'adults_comprehensive knowledge'!$B$5:$B$6</c:f>
              <c:strCache>
                <c:ptCount val="2"/>
                <c:pt idx="0">
                  <c:v>Male</c:v>
                </c:pt>
                <c:pt idx="1">
                  <c:v>Female</c:v>
                </c:pt>
              </c:strCache>
            </c:strRef>
          </c:cat>
          <c:val>
            <c:numRef>
              <c:f>'adults_comprehensive knowledge'!$E$5:$E$6</c:f>
              <c:numCache>
                <c:formatCode>0</c:formatCode>
                <c:ptCount val="2"/>
                <c:pt idx="0">
                  <c:v>28.1</c:v>
                </c:pt>
                <c:pt idx="1">
                  <c:v>19.5</c:v>
                </c:pt>
              </c:numCache>
            </c:numRef>
          </c:val>
          <c:extLst>
            <c:ext xmlns:c16="http://schemas.microsoft.com/office/drawing/2014/chart" uri="{C3380CC4-5D6E-409C-BE32-E72D297353CC}">
              <c16:uniqueId val="{00000002-16D6-4B94-B103-47352E74B818}"/>
            </c:ext>
          </c:extLst>
        </c:ser>
        <c:dLbls>
          <c:showLegendKey val="0"/>
          <c:showVal val="0"/>
          <c:showCatName val="0"/>
          <c:showSerName val="0"/>
          <c:showPercent val="0"/>
          <c:showBubbleSize val="0"/>
        </c:dLbls>
        <c:gapWidth val="100"/>
        <c:axId val="269363072"/>
        <c:axId val="269364608"/>
      </c:barChart>
      <c:catAx>
        <c:axId val="269363072"/>
        <c:scaling>
          <c:orientation val="minMax"/>
        </c:scaling>
        <c:delete val="0"/>
        <c:axPos val="b"/>
        <c:numFmt formatCode="General" sourceLinked="0"/>
        <c:majorTickMark val="out"/>
        <c:minorTickMark val="none"/>
        <c:tickLblPos val="nextTo"/>
        <c:crossAx val="269364608"/>
        <c:crosses val="autoZero"/>
        <c:auto val="1"/>
        <c:lblAlgn val="ctr"/>
        <c:lblOffset val="100"/>
        <c:noMultiLvlLbl val="0"/>
      </c:catAx>
      <c:valAx>
        <c:axId val="269364608"/>
        <c:scaling>
          <c:orientation val="minMax"/>
          <c:max val="100"/>
          <c:min val="0"/>
        </c:scaling>
        <c:delete val="0"/>
        <c:axPos val="l"/>
        <c:majorGridlines>
          <c:spPr>
            <a:ln w="6350">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2.3816344763597681E-2"/>
              <c:y val="7.3618945387781159E-2"/>
            </c:manualLayout>
          </c:layout>
          <c:overlay val="0"/>
        </c:title>
        <c:numFmt formatCode="0" sourceLinked="1"/>
        <c:majorTickMark val="out"/>
        <c:minorTickMark val="none"/>
        <c:tickLblPos val="nextTo"/>
        <c:crossAx val="269363072"/>
        <c:crosses val="autoZero"/>
        <c:crossBetween val="between"/>
        <c:majorUnit val="20"/>
      </c:valAx>
    </c:plotArea>
    <c:legend>
      <c:legendPos val="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'YP_comp knowledge'!$C$51</c:f>
              <c:strCache>
                <c:ptCount val="1"/>
                <c:pt idx="0">
                  <c:v>Young men 15-24 yr</c:v>
                </c:pt>
              </c:strCache>
            </c:strRef>
          </c:tx>
          <c:spPr>
            <a:ln w="38100">
              <a:solidFill>
                <a:srgbClr val="00AEEF"/>
              </a:solidFill>
            </a:ln>
          </c:spPr>
          <c:marker>
            <c:symbol val="circle"/>
            <c:size val="9"/>
            <c:spPr>
              <a:solidFill>
                <a:srgbClr val="00AEEF"/>
              </a:solidFill>
              <a:ln>
                <a:solidFill>
                  <a:sysClr val="window" lastClr="FFFFFF"/>
                </a:solidFill>
              </a:ln>
            </c:spPr>
          </c:marker>
          <c:cat>
            <c:numRef>
              <c:f>'YP_comp knowledge'!$D$50:$F$50</c:f>
              <c:numCache>
                <c:formatCode>General</c:formatCode>
                <c:ptCount val="3"/>
                <c:pt idx="0">
                  <c:v>2006</c:v>
                </c:pt>
                <c:pt idx="1">
                  <c:v>2011</c:v>
                </c:pt>
                <c:pt idx="2">
                  <c:v>2016</c:v>
                </c:pt>
              </c:numCache>
            </c:numRef>
          </c:cat>
          <c:val>
            <c:numRef>
              <c:f>'YP_comp knowledge'!$D$51:$F$51</c:f>
              <c:numCache>
                <c:formatCode>General</c:formatCode>
                <c:ptCount val="3"/>
                <c:pt idx="0">
                  <c:v>44</c:v>
                </c:pt>
                <c:pt idx="1">
                  <c:v>34</c:v>
                </c:pt>
                <c:pt idx="2">
                  <c:v>27</c:v>
                </c:pt>
              </c:numCache>
            </c:numRef>
          </c:val>
          <c:smooth val="0"/>
          <c:extLst>
            <c:ext xmlns:c16="http://schemas.microsoft.com/office/drawing/2014/chart" uri="{C3380CC4-5D6E-409C-BE32-E72D297353CC}">
              <c16:uniqueId val="{00000000-71D7-4DA5-802E-D2695C7466DC}"/>
            </c:ext>
          </c:extLst>
        </c:ser>
        <c:ser>
          <c:idx val="1"/>
          <c:order val="1"/>
          <c:tx>
            <c:strRef>
              <c:f>'YP_comp knowledge'!$C$52</c:f>
              <c:strCache>
                <c:ptCount val="1"/>
                <c:pt idx="0">
                  <c:v>Young women 15-24 yr</c:v>
                </c:pt>
              </c:strCache>
            </c:strRef>
          </c:tx>
          <c:spPr>
            <a:ln w="38100">
              <a:solidFill>
                <a:srgbClr val="F26B73"/>
              </a:solidFill>
            </a:ln>
          </c:spPr>
          <c:marker>
            <c:symbol val="circle"/>
            <c:size val="9"/>
            <c:spPr>
              <a:solidFill>
                <a:srgbClr val="F26B73"/>
              </a:solidFill>
              <a:ln w="12700">
                <a:noFill/>
              </a:ln>
            </c:spPr>
          </c:marker>
          <c:cat>
            <c:numRef>
              <c:f>'YP_comp knowledge'!$D$50:$F$50</c:f>
              <c:numCache>
                <c:formatCode>General</c:formatCode>
                <c:ptCount val="3"/>
                <c:pt idx="0">
                  <c:v>2006</c:v>
                </c:pt>
                <c:pt idx="1">
                  <c:v>2011</c:v>
                </c:pt>
                <c:pt idx="2">
                  <c:v>2016</c:v>
                </c:pt>
              </c:numCache>
            </c:numRef>
          </c:cat>
          <c:val>
            <c:numRef>
              <c:f>'YP_comp knowledge'!$D$52:$F$52</c:f>
              <c:numCache>
                <c:formatCode>General</c:formatCode>
                <c:ptCount val="3"/>
                <c:pt idx="0">
                  <c:v>28</c:v>
                </c:pt>
                <c:pt idx="1">
                  <c:v>26</c:v>
                </c:pt>
                <c:pt idx="2">
                  <c:v>21</c:v>
                </c:pt>
              </c:numCache>
            </c:numRef>
          </c:val>
          <c:smooth val="0"/>
          <c:extLst>
            <c:ext xmlns:c16="http://schemas.microsoft.com/office/drawing/2014/chart" uri="{C3380CC4-5D6E-409C-BE32-E72D297353CC}">
              <c16:uniqueId val="{00000001-71D7-4DA5-802E-D2695C7466DC}"/>
            </c:ext>
          </c:extLst>
        </c:ser>
        <c:dLbls>
          <c:showLegendKey val="0"/>
          <c:showVal val="0"/>
          <c:showCatName val="0"/>
          <c:showSerName val="0"/>
          <c:showPercent val="0"/>
          <c:showBubbleSize val="0"/>
        </c:dLbls>
        <c:marker val="1"/>
        <c:smooth val="0"/>
        <c:axId val="269685120"/>
        <c:axId val="269687040"/>
      </c:lineChart>
      <c:catAx>
        <c:axId val="269685120"/>
        <c:scaling>
          <c:orientation val="minMax"/>
        </c:scaling>
        <c:delete val="0"/>
        <c:axPos val="b"/>
        <c:numFmt formatCode="General" sourceLinked="1"/>
        <c:majorTickMark val="none"/>
        <c:minorTickMark val="none"/>
        <c:tickLblPos val="nextTo"/>
        <c:crossAx val="269687040"/>
        <c:crosses val="autoZero"/>
        <c:auto val="1"/>
        <c:lblAlgn val="ctr"/>
        <c:lblOffset val="100"/>
        <c:noMultiLvlLbl val="0"/>
      </c:catAx>
      <c:valAx>
        <c:axId val="269687040"/>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19073324336482231"/>
              <c:y val="0.17300411522633743"/>
            </c:manualLayout>
          </c:layout>
          <c:overlay val="0"/>
        </c:title>
        <c:numFmt formatCode="General" sourceLinked="1"/>
        <c:majorTickMark val="none"/>
        <c:minorTickMark val="none"/>
        <c:tickLblPos val="nextTo"/>
        <c:crossAx val="269685120"/>
        <c:crosses val="autoZero"/>
        <c:crossBetween val="between"/>
        <c:majorUnit val="20"/>
      </c:valAx>
      <c:dTable>
        <c:showHorzBorder val="1"/>
        <c:showVertBorder val="1"/>
        <c:showOutline val="1"/>
        <c:showKeys val="1"/>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929040861652471"/>
          <c:y val="0.11773148148148148"/>
          <c:w val="0.45731436071233311"/>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NPL!$W$41:$W$43</c:f>
              <c:strCache>
                <c:ptCount val="3"/>
                <c:pt idx="0">
                  <c:v>Kathmandu (2017)</c:v>
                </c:pt>
                <c:pt idx="1">
                  <c:v>* Terai (2018)</c:v>
                </c:pt>
                <c:pt idx="2">
                  <c:v>Pokhara (2016)</c:v>
                </c:pt>
              </c:strCache>
            </c:strRef>
          </c:cat>
          <c:val>
            <c:numRef>
              <c:f>NPL!$X$41:$X$43</c:f>
              <c:numCache>
                <c:formatCode>General</c:formatCode>
                <c:ptCount val="3"/>
                <c:pt idx="0">
                  <c:v>2.2000000000000002</c:v>
                </c:pt>
                <c:pt idx="1">
                  <c:v>0.7</c:v>
                </c:pt>
                <c:pt idx="2">
                  <c:v>0.3</c:v>
                </c:pt>
              </c:numCache>
            </c:numRef>
          </c:val>
          <c:extLst>
            <c:ext xmlns:c16="http://schemas.microsoft.com/office/drawing/2014/chart" uri="{C3380CC4-5D6E-409C-BE32-E72D297353CC}">
              <c16:uniqueId val="{00000000-9DD1-4271-9B39-071CC2DF80D4}"/>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C539-484F-BD27-79E23D23A135}"/>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C539-484F-BD27-79E23D23A135}"/>
              </c:ext>
            </c:extLst>
          </c:dPt>
          <c:cat>
            <c:strRef>
              <c:f>'NPL (2)'!$Q$110:$R$110</c:f>
              <c:strCache>
                <c:ptCount val="2"/>
                <c:pt idx="0">
                  <c:v>International funding</c:v>
                </c:pt>
                <c:pt idx="1">
                  <c:v>Domestic funding</c:v>
                </c:pt>
              </c:strCache>
            </c:strRef>
          </c:cat>
          <c:val>
            <c:numRef>
              <c:f>'NPL (2)'!$Q$111:$R$111</c:f>
              <c:numCache>
                <c:formatCode>_-* #,##0_-;\-* #,##0_-;_-* "-"??_-;_-@_-</c:formatCode>
                <c:ptCount val="2"/>
                <c:pt idx="0">
                  <c:v>12879831</c:v>
                </c:pt>
                <c:pt idx="1">
                  <c:v>3070761</c:v>
                </c:pt>
              </c:numCache>
            </c:numRef>
          </c:val>
          <c:extLst>
            <c:ext xmlns:c16="http://schemas.microsoft.com/office/drawing/2014/chart" uri="{C3380CC4-5D6E-409C-BE32-E72D297353CC}">
              <c16:uniqueId val="{00000004-C539-484F-BD27-79E23D23A135}"/>
            </c:ext>
          </c:extLst>
        </c:ser>
        <c:dLbls>
          <c:showLegendKey val="0"/>
          <c:showVal val="0"/>
          <c:showCatName val="0"/>
          <c:showSerName val="0"/>
          <c:showPercent val="0"/>
          <c:showBubbleSize val="0"/>
          <c:showLeaderLines val="1"/>
        </c:dLbls>
        <c:firstSliceAng val="89"/>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64B0-4D73-BF4F-D9F70014C8E0}"/>
              </c:ext>
            </c:extLst>
          </c:dPt>
          <c:dPt>
            <c:idx val="1"/>
            <c:bubble3D val="0"/>
            <c:spPr>
              <a:solidFill>
                <a:srgbClr val="A9D18E"/>
              </a:solidFill>
              <a:ln w="22225">
                <a:solidFill>
                  <a:sysClr val="window" lastClr="FFFFFF"/>
                </a:solidFill>
              </a:ln>
            </c:spPr>
            <c:extLst>
              <c:ext xmlns:c16="http://schemas.microsoft.com/office/drawing/2014/chart" uri="{C3380CC4-5D6E-409C-BE32-E72D297353CC}">
                <c16:uniqueId val="{00000003-64B0-4D73-BF4F-D9F70014C8E0}"/>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64B0-4D73-BF4F-D9F70014C8E0}"/>
              </c:ext>
            </c:extLst>
          </c:dPt>
          <c:dPt>
            <c:idx val="3"/>
            <c:bubble3D val="0"/>
            <c:extLst>
              <c:ext xmlns:c16="http://schemas.microsoft.com/office/drawing/2014/chart" uri="{C3380CC4-5D6E-409C-BE32-E72D297353CC}">
                <c16:uniqueId val="{00000006-64B0-4D73-BF4F-D9F70014C8E0}"/>
              </c:ext>
            </c:extLst>
          </c:dPt>
          <c:cat>
            <c:strRef>
              <c:f>'NPL (2)'!$P$115:$P$118</c:f>
              <c:strCache>
                <c:ptCount val="4"/>
                <c:pt idx="0">
                  <c:v>Key population prevention</c:v>
                </c:pt>
                <c:pt idx="1">
                  <c:v>Other prevention</c:v>
                </c:pt>
                <c:pt idx="2">
                  <c:v>Care and treatment</c:v>
                </c:pt>
                <c:pt idx="3">
                  <c:v>Other AIDS expenditure</c:v>
                </c:pt>
              </c:strCache>
            </c:strRef>
          </c:cat>
          <c:val>
            <c:numRef>
              <c:f>'NPL (2)'!$Q$115:$Q$118</c:f>
              <c:numCache>
                <c:formatCode>_-* #,##0_-;\-* #,##0_-;_-* "-"??_-;_-@_-</c:formatCode>
                <c:ptCount val="4"/>
                <c:pt idx="0">
                  <c:v>2294708</c:v>
                </c:pt>
                <c:pt idx="1">
                  <c:v>516061</c:v>
                </c:pt>
                <c:pt idx="2" formatCode="#,##0">
                  <c:v>11067123</c:v>
                </c:pt>
                <c:pt idx="3">
                  <c:v>2072700</c:v>
                </c:pt>
              </c:numCache>
            </c:numRef>
          </c:val>
          <c:extLst>
            <c:ext xmlns:c16="http://schemas.microsoft.com/office/drawing/2014/chart" uri="{C3380CC4-5D6E-409C-BE32-E72D297353CC}">
              <c16:uniqueId val="{00000007-64B0-4D73-BF4F-D9F70014C8E0}"/>
            </c:ext>
          </c:extLst>
        </c:ser>
        <c:dLbls>
          <c:showLegendKey val="0"/>
          <c:showVal val="0"/>
          <c:showCatName val="0"/>
          <c:showSerName val="0"/>
          <c:showPercent val="0"/>
          <c:showBubbleSize val="0"/>
          <c:showLeaderLines val="1"/>
        </c:dLbls>
        <c:firstSliceAng val="21"/>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590106680213366E-2"/>
          <c:y val="4.4365071341783587E-2"/>
          <c:w val="0.90562494708322749"/>
          <c:h val="0.73390085586161247"/>
        </c:manualLayout>
      </c:layout>
      <c:barChart>
        <c:barDir val="col"/>
        <c:grouping val="clustered"/>
        <c:varyColors val="0"/>
        <c:ser>
          <c:idx val="0"/>
          <c:order val="0"/>
          <c:tx>
            <c:strRef>
              <c:f>NPL!$B$1</c:f>
              <c:strCache>
                <c:ptCount val="1"/>
                <c:pt idx="0">
                  <c:v>Domestic funding</c:v>
                </c:pt>
              </c:strCache>
            </c:strRef>
          </c:tx>
          <c:spPr>
            <a:solidFill>
              <a:srgbClr val="33CCCC"/>
            </a:solidFill>
            <a:ln>
              <a:noFill/>
            </a:ln>
            <a:effectLst/>
          </c:spPr>
          <c:invertIfNegative val="0"/>
          <c:cat>
            <c:numRef>
              <c:f>NPL!$A$2:$A$12</c:f>
              <c:numCache>
                <c:formatCode>General</c:formatCode>
                <c:ptCount val="11"/>
                <c:pt idx="0">
                  <c:v>2006</c:v>
                </c:pt>
                <c:pt idx="1">
                  <c:v>2007</c:v>
                </c:pt>
                <c:pt idx="2">
                  <c:v>2009</c:v>
                </c:pt>
                <c:pt idx="3">
                  <c:v>2013</c:v>
                </c:pt>
                <c:pt idx="4">
                  <c:v>2014</c:v>
                </c:pt>
                <c:pt idx="5">
                  <c:v>2016</c:v>
                </c:pt>
                <c:pt idx="6">
                  <c:v>2017</c:v>
                </c:pt>
                <c:pt idx="7">
                  <c:v>2018</c:v>
                </c:pt>
                <c:pt idx="8">
                  <c:v>2020</c:v>
                </c:pt>
                <c:pt idx="9">
                  <c:v>2021</c:v>
                </c:pt>
                <c:pt idx="10">
                  <c:v>2022</c:v>
                </c:pt>
              </c:numCache>
            </c:numRef>
          </c:cat>
          <c:val>
            <c:numRef>
              <c:f>NPL!$B$2:$B$12</c:f>
              <c:numCache>
                <c:formatCode>#,##0</c:formatCode>
                <c:ptCount val="11"/>
                <c:pt idx="0">
                  <c:v>211857</c:v>
                </c:pt>
                <c:pt idx="1">
                  <c:v>617687</c:v>
                </c:pt>
                <c:pt idx="2">
                  <c:v>741662</c:v>
                </c:pt>
                <c:pt idx="3">
                  <c:v>3383861</c:v>
                </c:pt>
                <c:pt idx="4">
                  <c:v>3400005</c:v>
                </c:pt>
                <c:pt idx="5">
                  <c:v>2636790</c:v>
                </c:pt>
                <c:pt idx="6">
                  <c:v>3195270</c:v>
                </c:pt>
                <c:pt idx="7">
                  <c:v>2335783</c:v>
                </c:pt>
                <c:pt idx="8">
                  <c:v>4306101</c:v>
                </c:pt>
                <c:pt idx="9">
                  <c:v>4282526</c:v>
                </c:pt>
                <c:pt idx="10">
                  <c:v>3070761</c:v>
                </c:pt>
              </c:numCache>
            </c:numRef>
          </c:val>
          <c:extLst>
            <c:ext xmlns:c16="http://schemas.microsoft.com/office/drawing/2014/chart" uri="{C3380CC4-5D6E-409C-BE32-E72D297353CC}">
              <c16:uniqueId val="{00000000-EE8D-4480-99B4-15B9CFFDB97C}"/>
            </c:ext>
          </c:extLst>
        </c:ser>
        <c:ser>
          <c:idx val="1"/>
          <c:order val="1"/>
          <c:tx>
            <c:strRef>
              <c:f>NPL!$C$1</c:f>
              <c:strCache>
                <c:ptCount val="1"/>
                <c:pt idx="0">
                  <c:v>International funding</c:v>
                </c:pt>
              </c:strCache>
            </c:strRef>
          </c:tx>
          <c:spPr>
            <a:solidFill>
              <a:srgbClr val="FF5050"/>
            </a:solidFill>
            <a:ln>
              <a:noFill/>
            </a:ln>
            <a:effectLst/>
          </c:spPr>
          <c:invertIfNegative val="0"/>
          <c:cat>
            <c:numRef>
              <c:f>NPL!$A$2:$A$12</c:f>
              <c:numCache>
                <c:formatCode>General</c:formatCode>
                <c:ptCount val="11"/>
                <c:pt idx="0">
                  <c:v>2006</c:v>
                </c:pt>
                <c:pt idx="1">
                  <c:v>2007</c:v>
                </c:pt>
                <c:pt idx="2">
                  <c:v>2009</c:v>
                </c:pt>
                <c:pt idx="3">
                  <c:v>2013</c:v>
                </c:pt>
                <c:pt idx="4">
                  <c:v>2014</c:v>
                </c:pt>
                <c:pt idx="5">
                  <c:v>2016</c:v>
                </c:pt>
                <c:pt idx="6">
                  <c:v>2017</c:v>
                </c:pt>
                <c:pt idx="7">
                  <c:v>2018</c:v>
                </c:pt>
                <c:pt idx="8">
                  <c:v>2020</c:v>
                </c:pt>
                <c:pt idx="9">
                  <c:v>2021</c:v>
                </c:pt>
                <c:pt idx="10">
                  <c:v>2022</c:v>
                </c:pt>
              </c:numCache>
            </c:numRef>
          </c:cat>
          <c:val>
            <c:numRef>
              <c:f>NPL!$C$2:$C$12</c:f>
              <c:numCache>
                <c:formatCode>#,##0</c:formatCode>
                <c:ptCount val="11"/>
                <c:pt idx="0">
                  <c:v>8684838</c:v>
                </c:pt>
                <c:pt idx="1">
                  <c:v>17043966</c:v>
                </c:pt>
                <c:pt idx="2">
                  <c:v>19713138</c:v>
                </c:pt>
                <c:pt idx="3">
                  <c:v>12973264</c:v>
                </c:pt>
                <c:pt idx="4">
                  <c:v>15415082</c:v>
                </c:pt>
                <c:pt idx="5">
                  <c:v>16257127</c:v>
                </c:pt>
                <c:pt idx="6">
                  <c:v>16807400</c:v>
                </c:pt>
                <c:pt idx="7">
                  <c:v>13423612</c:v>
                </c:pt>
                <c:pt idx="8">
                  <c:v>11746728</c:v>
                </c:pt>
                <c:pt idx="9">
                  <c:v>13260908</c:v>
                </c:pt>
                <c:pt idx="10">
                  <c:v>12879831</c:v>
                </c:pt>
              </c:numCache>
            </c:numRef>
          </c:val>
          <c:extLst>
            <c:ext xmlns:c16="http://schemas.microsoft.com/office/drawing/2014/chart" uri="{C3380CC4-5D6E-409C-BE32-E72D297353CC}">
              <c16:uniqueId val="{00000001-EE8D-4480-99B4-15B9CFFDB97C}"/>
            </c:ext>
          </c:extLst>
        </c:ser>
        <c:dLbls>
          <c:showLegendKey val="0"/>
          <c:showVal val="0"/>
          <c:showCatName val="0"/>
          <c:showSerName val="0"/>
          <c:showPercent val="0"/>
          <c:showBubbleSize val="0"/>
        </c:dLbls>
        <c:gapWidth val="219"/>
        <c:overlap val="-27"/>
        <c:axId val="1905811919"/>
        <c:axId val="1519027599"/>
      </c:barChart>
      <c:lineChart>
        <c:grouping val="stacked"/>
        <c:varyColors val="0"/>
        <c:ser>
          <c:idx val="2"/>
          <c:order val="2"/>
          <c:tx>
            <c:strRef>
              <c:f>NPL!$D$1</c:f>
              <c:strCache>
                <c:ptCount val="1"/>
                <c:pt idx="0">
                  <c:v>Total AIDS spending</c:v>
                </c:pt>
              </c:strCache>
            </c:strRef>
          </c:tx>
          <c:spPr>
            <a:ln w="28575" cap="rnd">
              <a:solidFill>
                <a:srgbClr val="33CCCC"/>
              </a:solidFill>
              <a:round/>
            </a:ln>
            <a:effectLst/>
          </c:spPr>
          <c:marker>
            <c:symbol val="circle"/>
            <c:size val="10"/>
            <c:spPr>
              <a:solidFill>
                <a:srgbClr val="FF5050"/>
              </a:solidFill>
              <a:ln w="9525">
                <a:noFill/>
              </a:ln>
              <a:effectLst/>
            </c:spPr>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9E-4C3B-B53A-FD838A8E8D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NPL!$A$2:$A$12</c:f>
              <c:numCache>
                <c:formatCode>General</c:formatCode>
                <c:ptCount val="11"/>
                <c:pt idx="0">
                  <c:v>2006</c:v>
                </c:pt>
                <c:pt idx="1">
                  <c:v>2007</c:v>
                </c:pt>
                <c:pt idx="2">
                  <c:v>2009</c:v>
                </c:pt>
                <c:pt idx="3">
                  <c:v>2013</c:v>
                </c:pt>
                <c:pt idx="4">
                  <c:v>2014</c:v>
                </c:pt>
                <c:pt idx="5">
                  <c:v>2016</c:v>
                </c:pt>
                <c:pt idx="6">
                  <c:v>2017</c:v>
                </c:pt>
                <c:pt idx="7">
                  <c:v>2018</c:v>
                </c:pt>
                <c:pt idx="8">
                  <c:v>2020</c:v>
                </c:pt>
                <c:pt idx="9">
                  <c:v>2021</c:v>
                </c:pt>
                <c:pt idx="10">
                  <c:v>2022</c:v>
                </c:pt>
              </c:numCache>
            </c:numRef>
          </c:cat>
          <c:val>
            <c:numRef>
              <c:f>NPL!$D$2:$D$12</c:f>
              <c:numCache>
                <c:formatCode>#,##0</c:formatCode>
                <c:ptCount val="11"/>
                <c:pt idx="0">
                  <c:v>8896695</c:v>
                </c:pt>
                <c:pt idx="1">
                  <c:v>17661653</c:v>
                </c:pt>
                <c:pt idx="2">
                  <c:v>20454800</c:v>
                </c:pt>
                <c:pt idx="3">
                  <c:v>16357125</c:v>
                </c:pt>
                <c:pt idx="4">
                  <c:v>18815087</c:v>
                </c:pt>
                <c:pt idx="5">
                  <c:v>18893917</c:v>
                </c:pt>
                <c:pt idx="6">
                  <c:v>20002670</c:v>
                </c:pt>
                <c:pt idx="7">
                  <c:v>15759395</c:v>
                </c:pt>
                <c:pt idx="8">
                  <c:v>16052829</c:v>
                </c:pt>
                <c:pt idx="9">
                  <c:v>17543434</c:v>
                </c:pt>
                <c:pt idx="10">
                  <c:v>15950592</c:v>
                </c:pt>
              </c:numCache>
            </c:numRef>
          </c:val>
          <c:smooth val="0"/>
          <c:extLst>
            <c:ext xmlns:c16="http://schemas.microsoft.com/office/drawing/2014/chart" uri="{C3380CC4-5D6E-409C-BE32-E72D297353CC}">
              <c16:uniqueId val="{00000002-EE8D-4480-99B4-15B9CFFDB97C}"/>
            </c:ext>
          </c:extLst>
        </c:ser>
        <c:dLbls>
          <c:showLegendKey val="0"/>
          <c:showVal val="0"/>
          <c:showCatName val="0"/>
          <c:showSerName val="0"/>
          <c:showPercent val="0"/>
          <c:showBubbleSize val="0"/>
        </c:dLbls>
        <c:marker val="1"/>
        <c:smooth val="0"/>
        <c:axId val="1905811919"/>
        <c:axId val="1519027599"/>
      </c:lineChart>
      <c:catAx>
        <c:axId val="19058119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9027599"/>
        <c:crosses val="autoZero"/>
        <c:auto val="1"/>
        <c:lblAlgn val="ctr"/>
        <c:lblOffset val="100"/>
        <c:noMultiLvlLbl val="0"/>
      </c:catAx>
      <c:valAx>
        <c:axId val="1519027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5811919"/>
        <c:crosses val="autoZero"/>
        <c:crossBetween val="between"/>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layout>
        <c:manualLayout>
          <c:xMode val="edge"/>
          <c:yMode val="edge"/>
          <c:x val="0.15289031411396156"/>
          <c:y val="0.87374426716593967"/>
          <c:w val="0.74932689865379731"/>
          <c:h val="0.105492048898748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5262467191601"/>
          <c:y val="0.10651362439822611"/>
          <c:w val="0.80735981051560679"/>
          <c:h val="0.50060410589639603"/>
        </c:manualLayout>
      </c:layout>
      <c:barChart>
        <c:barDir val="col"/>
        <c:grouping val="clustered"/>
        <c:varyColors val="0"/>
        <c:ser>
          <c:idx val="0"/>
          <c:order val="0"/>
          <c:tx>
            <c:strRef>
              <c:f>'Prog coverage'!$A$27</c:f>
              <c:strCache>
                <c:ptCount val="1"/>
                <c:pt idx="0">
                  <c:v>2021</c:v>
                </c:pt>
              </c:strCache>
            </c:strRef>
          </c:tx>
          <c:spPr>
            <a:solidFill>
              <a:srgbClr val="FF5050"/>
            </a:solidFill>
            <a:ln>
              <a:noFill/>
            </a:ln>
            <a:effectLst/>
          </c:spPr>
          <c:invertIfNegative val="0"/>
          <c:cat>
            <c:strRef>
              <c:f>'Prog coverage'!$B$26:$E$26</c:f>
              <c:strCache>
                <c:ptCount val="4"/>
                <c:pt idx="0">
                  <c:v>Female sex workers</c:v>
                </c:pt>
                <c:pt idx="1">
                  <c:v>Men who have sex with men</c:v>
                </c:pt>
                <c:pt idx="2">
                  <c:v>Transgender </c:v>
                </c:pt>
                <c:pt idx="3">
                  <c:v>People who inject drugs</c:v>
                </c:pt>
              </c:strCache>
            </c:strRef>
          </c:cat>
          <c:val>
            <c:numRef>
              <c:f>'Prog coverage'!$B$27:$E$27</c:f>
              <c:numCache>
                <c:formatCode>General</c:formatCode>
                <c:ptCount val="4"/>
                <c:pt idx="0">
                  <c:v>20.399999999999999</c:v>
                </c:pt>
                <c:pt idx="1">
                  <c:v>26.5</c:v>
                </c:pt>
                <c:pt idx="2">
                  <c:v>20.2</c:v>
                </c:pt>
              </c:numCache>
            </c:numRef>
          </c:val>
          <c:extLst>
            <c:ext xmlns:c16="http://schemas.microsoft.com/office/drawing/2014/chart" uri="{C3380CC4-5D6E-409C-BE32-E72D297353CC}">
              <c16:uniqueId val="{00000000-EA9A-412F-ADDA-0B0D58F52AC4}"/>
            </c:ext>
          </c:extLst>
        </c:ser>
        <c:ser>
          <c:idx val="1"/>
          <c:order val="1"/>
          <c:tx>
            <c:strRef>
              <c:f>'Prog coverage'!$A$28</c:f>
              <c:strCache>
                <c:ptCount val="1"/>
                <c:pt idx="0">
                  <c:v>2022</c:v>
                </c:pt>
              </c:strCache>
            </c:strRef>
          </c:tx>
          <c:spPr>
            <a:solidFill>
              <a:srgbClr val="00CCFF"/>
            </a:solidFill>
            <a:ln>
              <a:noFill/>
            </a:ln>
            <a:effectLst/>
          </c:spPr>
          <c:invertIfNegative val="0"/>
          <c:cat>
            <c:strRef>
              <c:f>'Prog coverage'!$B$26:$E$26</c:f>
              <c:strCache>
                <c:ptCount val="4"/>
                <c:pt idx="0">
                  <c:v>Female sex workers</c:v>
                </c:pt>
                <c:pt idx="1">
                  <c:v>Men who have sex with men</c:v>
                </c:pt>
                <c:pt idx="2">
                  <c:v>Transgender </c:v>
                </c:pt>
                <c:pt idx="3">
                  <c:v>People who inject drugs</c:v>
                </c:pt>
              </c:strCache>
            </c:strRef>
          </c:cat>
          <c:val>
            <c:numRef>
              <c:f>'Prog coverage'!$B$28:$E$28</c:f>
              <c:numCache>
                <c:formatCode>General</c:formatCode>
                <c:ptCount val="4"/>
                <c:pt idx="0">
                  <c:v>15.7</c:v>
                </c:pt>
                <c:pt idx="1">
                  <c:v>17.600000000000001</c:v>
                </c:pt>
                <c:pt idx="2">
                  <c:v>15.6</c:v>
                </c:pt>
                <c:pt idx="3">
                  <c:v>86.9</c:v>
                </c:pt>
              </c:numCache>
            </c:numRef>
          </c:val>
          <c:extLst>
            <c:ext xmlns:c16="http://schemas.microsoft.com/office/drawing/2014/chart" uri="{C3380CC4-5D6E-409C-BE32-E72D297353CC}">
              <c16:uniqueId val="{00000001-EA9A-412F-ADDA-0B0D58F52AC4}"/>
            </c:ext>
          </c:extLst>
        </c:ser>
        <c:dLbls>
          <c:showLegendKey val="0"/>
          <c:showVal val="0"/>
          <c:showCatName val="0"/>
          <c:showSerName val="0"/>
          <c:showPercent val="0"/>
          <c:showBubbleSize val="0"/>
        </c:dLbls>
        <c:gapWidth val="219"/>
        <c:overlap val="-80"/>
        <c:axId val="913866800"/>
        <c:axId val="913875000"/>
      </c:barChart>
      <c:catAx>
        <c:axId val="9138668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75000"/>
        <c:crosses val="autoZero"/>
        <c:auto val="1"/>
        <c:lblAlgn val="ctr"/>
        <c:lblOffset val="100"/>
        <c:noMultiLvlLbl val="0"/>
      </c:catAx>
      <c:valAx>
        <c:axId val="913875000"/>
        <c:scaling>
          <c:orientation val="minMax"/>
        </c:scaling>
        <c:delete val="0"/>
        <c:axPos val="l"/>
        <c:majorGridlines>
          <c:spPr>
            <a:ln w="12700"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913866800"/>
        <c:crosses val="autoZero"/>
        <c:crossBetween val="between"/>
        <c:majorUnit val="25"/>
      </c:valAx>
      <c:spPr>
        <a:noFill/>
        <a:ln>
          <a:noFill/>
        </a:ln>
        <a:effectLst/>
      </c:spPr>
    </c:plotArea>
    <c:legend>
      <c:legendPos val="b"/>
      <c:layout>
        <c:manualLayout>
          <c:xMode val="edge"/>
          <c:yMode val="edge"/>
          <c:x val="0.20533547530696594"/>
          <c:y val="0.88192725909261338"/>
          <c:w val="0.5869727275469877"/>
          <c:h val="8.875874890638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4369970642595E-2"/>
          <c:y val="9.2310208534946384E-2"/>
          <c:w val="0.90347244968119744"/>
          <c:h val="0.55904248870792772"/>
        </c:manualLayout>
      </c:layout>
      <c:barChart>
        <c:barDir val="col"/>
        <c:grouping val="clustered"/>
        <c:varyColors val="0"/>
        <c:ser>
          <c:idx val="0"/>
          <c:order val="0"/>
          <c:tx>
            <c:strRef>
              <c:f>'HIV testing KP'!$A$5</c:f>
              <c:strCache>
                <c:ptCount val="1"/>
                <c:pt idx="0">
                  <c:v>Female sex workers</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KP'!$B$4:$N$4</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2020*</c:v>
                </c:pt>
              </c:strCache>
            </c:strRef>
          </c:cat>
          <c:val>
            <c:numRef>
              <c:f>'HIV testing KP'!$B$5:$N$5</c:f>
              <c:numCache>
                <c:formatCode>General</c:formatCode>
                <c:ptCount val="13"/>
                <c:pt idx="0">
                  <c:v>37</c:v>
                </c:pt>
                <c:pt idx="2">
                  <c:v>32</c:v>
                </c:pt>
                <c:pt idx="5">
                  <c:v>55</c:v>
                </c:pt>
                <c:pt idx="9">
                  <c:v>56</c:v>
                </c:pt>
                <c:pt idx="11">
                  <c:v>83</c:v>
                </c:pt>
              </c:numCache>
            </c:numRef>
          </c:val>
          <c:extLst>
            <c:ext xmlns:c16="http://schemas.microsoft.com/office/drawing/2014/chart" uri="{C3380CC4-5D6E-409C-BE32-E72D297353CC}">
              <c16:uniqueId val="{00000000-3C5F-4A2D-82F7-E7E36E0F7600}"/>
            </c:ext>
          </c:extLst>
        </c:ser>
        <c:ser>
          <c:idx val="1"/>
          <c:order val="1"/>
          <c:tx>
            <c:strRef>
              <c:f>'HIV testing KP'!$A$6</c:f>
              <c:strCache>
                <c:ptCount val="1"/>
                <c:pt idx="0">
                  <c:v>Men who have sex with men</c:v>
                </c:pt>
              </c:strCache>
            </c:strRef>
          </c:tx>
          <c:spPr>
            <a:solidFill>
              <a:srgbClr val="FFB95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KP'!$B$4:$N$4</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2020*</c:v>
                </c:pt>
              </c:strCache>
            </c:strRef>
          </c:cat>
          <c:val>
            <c:numRef>
              <c:f>'HIV testing KP'!$B$6:$N$6</c:f>
              <c:numCache>
                <c:formatCode>General</c:formatCode>
                <c:ptCount val="13"/>
                <c:pt idx="1">
                  <c:v>30</c:v>
                </c:pt>
                <c:pt idx="3">
                  <c:v>42</c:v>
                </c:pt>
                <c:pt idx="6">
                  <c:v>42</c:v>
                </c:pt>
                <c:pt idx="9">
                  <c:v>44</c:v>
                </c:pt>
                <c:pt idx="11">
                  <c:v>73</c:v>
                </c:pt>
              </c:numCache>
            </c:numRef>
          </c:val>
          <c:extLst>
            <c:ext xmlns:c16="http://schemas.microsoft.com/office/drawing/2014/chart" uri="{C3380CC4-5D6E-409C-BE32-E72D297353CC}">
              <c16:uniqueId val="{00000001-3C5F-4A2D-82F7-E7E36E0F7600}"/>
            </c:ext>
          </c:extLst>
        </c:ser>
        <c:ser>
          <c:idx val="2"/>
          <c:order val="2"/>
          <c:tx>
            <c:strRef>
              <c:f>'HIV testing KP'!$A$7</c:f>
              <c:strCache>
                <c:ptCount val="1"/>
                <c:pt idx="0">
                  <c:v>People who inject drugs</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KP'!$B$4:$N$4</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2020*</c:v>
                </c:pt>
              </c:strCache>
            </c:strRef>
          </c:cat>
          <c:val>
            <c:numRef>
              <c:f>'HIV testing KP'!$B$7:$N$7</c:f>
              <c:numCache>
                <c:formatCode>General</c:formatCode>
                <c:ptCount val="13"/>
                <c:pt idx="1">
                  <c:v>21.5</c:v>
                </c:pt>
                <c:pt idx="3">
                  <c:v>21.4</c:v>
                </c:pt>
                <c:pt idx="5">
                  <c:v>21.4</c:v>
                </c:pt>
                <c:pt idx="9">
                  <c:v>28</c:v>
                </c:pt>
                <c:pt idx="11">
                  <c:v>49</c:v>
                </c:pt>
                <c:pt idx="12" formatCode="0">
                  <c:v>38.200000000000003</c:v>
                </c:pt>
              </c:numCache>
            </c:numRef>
          </c:val>
          <c:extLst>
            <c:ext xmlns:c16="http://schemas.microsoft.com/office/drawing/2014/chart" uri="{C3380CC4-5D6E-409C-BE32-E72D297353CC}">
              <c16:uniqueId val="{00000002-3C5F-4A2D-82F7-E7E36E0F7600}"/>
            </c:ext>
          </c:extLst>
        </c:ser>
        <c:ser>
          <c:idx val="3"/>
          <c:order val="3"/>
          <c:tx>
            <c:strRef>
              <c:f>'HIV testing KP'!$A$8</c:f>
              <c:strCache>
                <c:ptCount val="1"/>
                <c:pt idx="0">
                  <c:v>Male sex workers</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KP'!$B$4:$N$4</c:f>
              <c:strCach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2020*</c:v>
                </c:pt>
              </c:strCache>
            </c:strRef>
          </c:cat>
          <c:val>
            <c:numRef>
              <c:f>'HIV testing KP'!$B$8:$N$8</c:f>
              <c:numCache>
                <c:formatCode>General</c:formatCode>
                <c:ptCount val="13"/>
                <c:pt idx="3">
                  <c:v>65.2</c:v>
                </c:pt>
                <c:pt idx="6">
                  <c:v>58.5</c:v>
                </c:pt>
                <c:pt idx="9">
                  <c:v>68</c:v>
                </c:pt>
              </c:numCache>
            </c:numRef>
          </c:val>
          <c:extLst>
            <c:ext xmlns:c16="http://schemas.microsoft.com/office/drawing/2014/chart" uri="{C3380CC4-5D6E-409C-BE32-E72D297353CC}">
              <c16:uniqueId val="{00000003-3C5F-4A2D-82F7-E7E36E0F7600}"/>
            </c:ext>
          </c:extLst>
        </c:ser>
        <c:dLbls>
          <c:showLegendKey val="0"/>
          <c:showVal val="0"/>
          <c:showCatName val="0"/>
          <c:showSerName val="0"/>
          <c:showPercent val="0"/>
          <c:showBubbleSize val="0"/>
        </c:dLbls>
        <c:gapWidth val="150"/>
        <c:overlap val="-10"/>
        <c:axId val="282574208"/>
        <c:axId val="283607040"/>
      </c:barChart>
      <c:scatterChart>
        <c:scatterStyle val="lineMarker"/>
        <c:varyColors val="0"/>
        <c:ser>
          <c:idx val="4"/>
          <c:order val="4"/>
          <c:tx>
            <c:strRef>
              <c:f>'HIV testing KP'!$S$2</c:f>
              <c:strCache>
                <c:ptCount val="1"/>
                <c:pt idx="0">
                  <c:v>t</c:v>
                </c:pt>
              </c:strCache>
            </c:strRef>
          </c:tx>
          <c:spPr>
            <a:ln w="19050">
              <a:solidFill>
                <a:srgbClr val="009999"/>
              </a:solidFill>
              <a:prstDash val="sysDot"/>
            </a:ln>
          </c:spPr>
          <c:marker>
            <c:symbol val="none"/>
          </c:marker>
          <c:xVal>
            <c:numRef>
              <c:f>'HIV testing KP'!$R$3:$R$4</c:f>
              <c:numCache>
                <c:formatCode>General</c:formatCode>
                <c:ptCount val="2"/>
                <c:pt idx="0">
                  <c:v>0</c:v>
                </c:pt>
                <c:pt idx="1">
                  <c:v>1</c:v>
                </c:pt>
              </c:numCache>
            </c:numRef>
          </c:xVal>
          <c:yVal>
            <c:numRef>
              <c:f>'HIV testing KP'!$S$3:$S$4</c:f>
              <c:numCache>
                <c:formatCode>General</c:formatCode>
                <c:ptCount val="2"/>
                <c:pt idx="0">
                  <c:v>95</c:v>
                </c:pt>
                <c:pt idx="1">
                  <c:v>95</c:v>
                </c:pt>
              </c:numCache>
            </c:numRef>
          </c:yVal>
          <c:smooth val="0"/>
          <c:extLst>
            <c:ext xmlns:c16="http://schemas.microsoft.com/office/drawing/2014/chart" uri="{C3380CC4-5D6E-409C-BE32-E72D297353CC}">
              <c16:uniqueId val="{00000004-3C5F-4A2D-82F7-E7E36E0F7600}"/>
            </c:ext>
          </c:extLst>
        </c:ser>
        <c:dLbls>
          <c:showLegendKey val="0"/>
          <c:showVal val="0"/>
          <c:showCatName val="0"/>
          <c:showSerName val="0"/>
          <c:showPercent val="0"/>
          <c:showBubbleSize val="0"/>
        </c:dLbls>
        <c:axId val="289618176"/>
        <c:axId val="283591040"/>
      </c:scatterChart>
      <c:catAx>
        <c:axId val="282574208"/>
        <c:scaling>
          <c:orientation val="minMax"/>
        </c:scaling>
        <c:delete val="0"/>
        <c:axPos val="b"/>
        <c:majorGridlines>
          <c:spPr>
            <a:ln>
              <a:solidFill>
                <a:srgbClr val="4BACC6">
                  <a:lumMod val="20000"/>
                  <a:lumOff val="80000"/>
                </a:srgbClr>
              </a:solidFill>
              <a:prstDash val="sysDot"/>
            </a:ln>
          </c:spPr>
        </c:majorGridlines>
        <c:numFmt formatCode="General" sourceLinked="0"/>
        <c:majorTickMark val="out"/>
        <c:minorTickMark val="none"/>
        <c:tickLblPos val="nextTo"/>
        <c:crossAx val="283607040"/>
        <c:crosses val="autoZero"/>
        <c:auto val="1"/>
        <c:lblAlgn val="ctr"/>
        <c:lblOffset val="100"/>
        <c:noMultiLvlLbl val="0"/>
      </c:catAx>
      <c:valAx>
        <c:axId val="283607040"/>
        <c:scaling>
          <c:orientation val="minMax"/>
          <c:max val="100"/>
          <c:min val="0"/>
        </c:scaling>
        <c:delete val="0"/>
        <c:axPos val="l"/>
        <c:majorGridlines>
          <c:spPr>
            <a:ln>
              <a:solidFill>
                <a:srgbClr val="4BACC6">
                  <a:lumMod val="20000"/>
                  <a:lumOff val="80000"/>
                </a:srgbClr>
              </a:solidFill>
              <a:prstDash val="sysDot"/>
            </a:ln>
          </c:spPr>
        </c:majorGridlines>
        <c:title>
          <c:tx>
            <c:rich>
              <a:bodyPr rot="0" vert="horz"/>
              <a:lstStyle/>
              <a:p>
                <a:pPr>
                  <a:defRPr/>
                </a:pPr>
                <a:r>
                  <a:rPr lang="en-US"/>
                  <a:t>%</a:t>
                </a:r>
              </a:p>
            </c:rich>
          </c:tx>
          <c:layout>
            <c:manualLayout>
              <c:xMode val="edge"/>
              <c:yMode val="edge"/>
              <c:x val="4.8542216622118148E-2"/>
              <c:y val="5.2636158040937811E-2"/>
            </c:manualLayout>
          </c:layout>
          <c:overlay val="0"/>
        </c:title>
        <c:numFmt formatCode="General" sourceLinked="1"/>
        <c:majorTickMark val="out"/>
        <c:minorTickMark val="none"/>
        <c:tickLblPos val="nextTo"/>
        <c:spPr>
          <a:ln>
            <a:noFill/>
          </a:ln>
        </c:spPr>
        <c:crossAx val="282574208"/>
        <c:crosses val="autoZero"/>
        <c:crossBetween val="between"/>
        <c:majorUnit val="20"/>
      </c:valAx>
      <c:valAx>
        <c:axId val="283591040"/>
        <c:scaling>
          <c:orientation val="minMax"/>
          <c:max val="100"/>
          <c:min val="0"/>
        </c:scaling>
        <c:delete val="1"/>
        <c:axPos val="r"/>
        <c:numFmt formatCode="General" sourceLinked="1"/>
        <c:majorTickMark val="out"/>
        <c:minorTickMark val="none"/>
        <c:tickLblPos val="nextTo"/>
        <c:crossAx val="289618176"/>
        <c:crosses val="max"/>
        <c:crossBetween val="midCat"/>
        <c:majorUnit val="10"/>
      </c:valAx>
      <c:valAx>
        <c:axId val="289618176"/>
        <c:scaling>
          <c:orientation val="minMax"/>
          <c:max val="1"/>
          <c:min val="0"/>
        </c:scaling>
        <c:delete val="1"/>
        <c:axPos val="t"/>
        <c:numFmt formatCode="General" sourceLinked="1"/>
        <c:majorTickMark val="out"/>
        <c:minorTickMark val="none"/>
        <c:tickLblPos val="nextTo"/>
        <c:crossAx val="283591040"/>
        <c:crosses val="max"/>
        <c:crossBetween val="midCat"/>
      </c:valAx>
    </c:plotArea>
    <c:legend>
      <c:legendPos val="b"/>
      <c:legendEntry>
        <c:idx val="4"/>
        <c:delete val="1"/>
      </c:legendEntry>
      <c:layout>
        <c:manualLayout>
          <c:xMode val="edge"/>
          <c:yMode val="edge"/>
          <c:x val="3.5057468091459126E-2"/>
          <c:y val="0.82917096019714365"/>
          <c:w val="0.93678152441112095"/>
          <c:h val="0.13101155229676884"/>
        </c:manualLayout>
      </c:layout>
      <c:overlay val="0"/>
    </c:legend>
    <c:plotVisOnly val="1"/>
    <c:dispBlanksAs val="gap"/>
    <c:showDLblsOverMax val="0"/>
  </c:chart>
  <c:txPr>
    <a:bodyPr/>
    <a:lstStyle/>
    <a:p>
      <a:pPr>
        <a:defRPr sz="1400" b="0">
          <a:latin typeface="Arial Nova Cond" panose="020B0506020202020204" pitchFamily="34" charset="0"/>
          <a:cs typeface="Arial"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5384956034703"/>
          <c:y val="0.11781405680235368"/>
          <c:w val="0.82253716808150779"/>
          <c:h val="0.58582673148102937"/>
        </c:manualLayout>
      </c:layout>
      <c:barChart>
        <c:barDir val="col"/>
        <c:grouping val="clustered"/>
        <c:varyColors val="0"/>
        <c:ser>
          <c:idx val="1"/>
          <c:order val="1"/>
          <c:tx>
            <c:strRef>
              <c:f>'OST_pple vs sites'!$A$5</c:f>
              <c:strCache>
                <c:ptCount val="1"/>
                <c:pt idx="0">
                  <c:v>Number of people on OAMT</c:v>
                </c:pt>
              </c:strCache>
            </c:strRef>
          </c:tx>
          <c:spPr>
            <a:solidFill>
              <a:srgbClr val="79BCFF"/>
            </a:solidFill>
            <a:ln w="38100">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BE-4AE3-9F04-5F680A80103D}"/>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BE-4AE3-9F04-5F680A80103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'OST_pple vs sites'!$B$3:$M$3</c:f>
              <c:numCache>
                <c:formatCode>General</c:formatCode>
                <c:ptCount val="12"/>
                <c:pt idx="0">
                  <c:v>2010</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'OST_pple vs sites'!$B$5:$M$5</c:f>
              <c:numCache>
                <c:formatCode>General</c:formatCode>
                <c:ptCount val="12"/>
                <c:pt idx="0">
                  <c:v>349</c:v>
                </c:pt>
                <c:pt idx="1">
                  <c:v>538</c:v>
                </c:pt>
                <c:pt idx="2">
                  <c:v>346</c:v>
                </c:pt>
                <c:pt idx="3">
                  <c:v>640</c:v>
                </c:pt>
                <c:pt idx="4">
                  <c:v>1019</c:v>
                </c:pt>
                <c:pt idx="5">
                  <c:v>973</c:v>
                </c:pt>
                <c:pt idx="6">
                  <c:v>930</c:v>
                </c:pt>
                <c:pt idx="7">
                  <c:v>865</c:v>
                </c:pt>
                <c:pt idx="8">
                  <c:v>852</c:v>
                </c:pt>
                <c:pt idx="9">
                  <c:v>856</c:v>
                </c:pt>
                <c:pt idx="10">
                  <c:v>1062</c:v>
                </c:pt>
                <c:pt idx="11">
                  <c:v>1128</c:v>
                </c:pt>
              </c:numCache>
            </c:numRef>
          </c:val>
          <c:extLst>
            <c:ext xmlns:c16="http://schemas.microsoft.com/office/drawing/2014/chart" uri="{C3380CC4-5D6E-409C-BE32-E72D297353CC}">
              <c16:uniqueId val="{00000000-BFBE-4AE3-9F04-5F680A80103D}"/>
            </c:ext>
          </c:extLst>
        </c:ser>
        <c:dLbls>
          <c:showLegendKey val="0"/>
          <c:showVal val="0"/>
          <c:showCatName val="0"/>
          <c:showSerName val="0"/>
          <c:showPercent val="0"/>
          <c:showBubbleSize val="0"/>
        </c:dLbls>
        <c:gapWidth val="150"/>
        <c:axId val="220356608"/>
        <c:axId val="220358144"/>
      </c:barChart>
      <c:lineChart>
        <c:grouping val="standard"/>
        <c:varyColors val="0"/>
        <c:ser>
          <c:idx val="0"/>
          <c:order val="0"/>
          <c:tx>
            <c:strRef>
              <c:f>'OST_pple vs sites'!$A$4</c:f>
              <c:strCache>
                <c:ptCount val="1"/>
                <c:pt idx="0">
                  <c:v>Number of OAMT sites</c:v>
                </c:pt>
              </c:strCache>
            </c:strRef>
          </c:tx>
          <c:spPr>
            <a:ln>
              <a:solidFill>
                <a:srgbClr val="F78E1E"/>
              </a:solidFill>
            </a:ln>
          </c:spPr>
          <c:marker>
            <c:symbol val="circle"/>
            <c:size val="11"/>
            <c:spPr>
              <a:solidFill>
                <a:srgbClr val="FF9966"/>
              </a:solidFill>
              <a:ln>
                <a:noFill/>
              </a:ln>
            </c:spPr>
          </c:marker>
          <c:dLbls>
            <c:dLbl>
              <c:idx val="0"/>
              <c:layout>
                <c:manualLayout>
                  <c:x val="-1.9809971818026125E-2"/>
                  <c:y val="1.724363043085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BE-4AE3-9F04-5F680A80103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BE-4AE3-9F04-5F680A80103D}"/>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'OST_pple vs sites'!$B$3:$M$3</c:f>
              <c:numCache>
                <c:formatCode>General</c:formatCode>
                <c:ptCount val="12"/>
                <c:pt idx="0">
                  <c:v>2010</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'OST_pple vs sites'!$B$4:$M$4</c:f>
              <c:numCache>
                <c:formatCode>General</c:formatCode>
                <c:ptCount val="12"/>
                <c:pt idx="0">
                  <c:v>3</c:v>
                </c:pt>
                <c:pt idx="1">
                  <c:v>3</c:v>
                </c:pt>
                <c:pt idx="2">
                  <c:v>6</c:v>
                </c:pt>
                <c:pt idx="3">
                  <c:v>15</c:v>
                </c:pt>
                <c:pt idx="4">
                  <c:v>16</c:v>
                </c:pt>
                <c:pt idx="5">
                  <c:v>15</c:v>
                </c:pt>
                <c:pt idx="6">
                  <c:v>15</c:v>
                </c:pt>
                <c:pt idx="7">
                  <c:v>15</c:v>
                </c:pt>
                <c:pt idx="11">
                  <c:v>14</c:v>
                </c:pt>
              </c:numCache>
            </c:numRef>
          </c:val>
          <c:smooth val="1"/>
          <c:extLst>
            <c:ext xmlns:c16="http://schemas.microsoft.com/office/drawing/2014/chart" uri="{C3380CC4-5D6E-409C-BE32-E72D297353CC}">
              <c16:uniqueId val="{00000001-BFBE-4AE3-9F04-5F680A80103D}"/>
            </c:ext>
          </c:extLst>
        </c:ser>
        <c:dLbls>
          <c:showLegendKey val="0"/>
          <c:showVal val="0"/>
          <c:showCatName val="0"/>
          <c:showSerName val="0"/>
          <c:showPercent val="0"/>
          <c:showBubbleSize val="0"/>
        </c:dLbls>
        <c:marker val="1"/>
        <c:smooth val="0"/>
        <c:axId val="220386816"/>
        <c:axId val="220360064"/>
      </c:lineChart>
      <c:catAx>
        <c:axId val="220356608"/>
        <c:scaling>
          <c:orientation val="minMax"/>
        </c:scaling>
        <c:delete val="0"/>
        <c:axPos val="b"/>
        <c:numFmt formatCode="General" sourceLinked="1"/>
        <c:majorTickMark val="out"/>
        <c:minorTickMark val="none"/>
        <c:tickLblPos val="nextTo"/>
        <c:crossAx val="220358144"/>
        <c:crosses val="autoZero"/>
        <c:auto val="1"/>
        <c:lblAlgn val="ctr"/>
        <c:lblOffset val="100"/>
        <c:noMultiLvlLbl val="0"/>
      </c:catAx>
      <c:valAx>
        <c:axId val="220358144"/>
        <c:scaling>
          <c:orientation val="minMax"/>
          <c:max val="2000"/>
          <c:min val="0"/>
        </c:scaling>
        <c:delete val="0"/>
        <c:axPos val="l"/>
        <c:title>
          <c:tx>
            <c:rich>
              <a:bodyPr rot="-5400000" vert="horz"/>
              <a:lstStyle/>
              <a:p>
                <a:pPr>
                  <a:defRPr/>
                </a:pPr>
                <a:r>
                  <a:rPr lang="en-US" dirty="0"/>
                  <a:t>Number of OAMT sites</a:t>
                </a:r>
              </a:p>
            </c:rich>
          </c:tx>
          <c:layout>
            <c:manualLayout>
              <c:xMode val="edge"/>
              <c:yMode val="edge"/>
              <c:x val="6.4349347031468348E-3"/>
              <c:y val="0.20970026557357804"/>
            </c:manualLayout>
          </c:layout>
          <c:overlay val="0"/>
        </c:title>
        <c:numFmt formatCode="#,##0" sourceLinked="0"/>
        <c:majorTickMark val="out"/>
        <c:minorTickMark val="none"/>
        <c:tickLblPos val="nextTo"/>
        <c:crossAx val="220356608"/>
        <c:crosses val="autoZero"/>
        <c:crossBetween val="between"/>
        <c:majorUnit val="500"/>
      </c:valAx>
      <c:valAx>
        <c:axId val="220360064"/>
        <c:scaling>
          <c:orientation val="minMax"/>
          <c:max val="50"/>
          <c:min val="0"/>
        </c:scaling>
        <c:delete val="0"/>
        <c:axPos val="r"/>
        <c:title>
          <c:tx>
            <c:rich>
              <a:bodyPr rot="-5400000" vert="horz"/>
              <a:lstStyle/>
              <a:p>
                <a:pPr>
                  <a:defRPr/>
                </a:pPr>
                <a:r>
                  <a:rPr lang="en-US" dirty="0"/>
                  <a:t>Number of PWID on OAMT</a:t>
                </a:r>
              </a:p>
            </c:rich>
          </c:tx>
          <c:overlay val="0"/>
        </c:title>
        <c:numFmt formatCode="General" sourceLinked="1"/>
        <c:majorTickMark val="out"/>
        <c:minorTickMark val="none"/>
        <c:tickLblPos val="nextTo"/>
        <c:crossAx val="220386816"/>
        <c:crosses val="max"/>
        <c:crossBetween val="between"/>
        <c:majorUnit val="10"/>
      </c:valAx>
      <c:catAx>
        <c:axId val="220386816"/>
        <c:scaling>
          <c:orientation val="minMax"/>
        </c:scaling>
        <c:delete val="1"/>
        <c:axPos val="b"/>
        <c:numFmt formatCode="General" sourceLinked="1"/>
        <c:majorTickMark val="out"/>
        <c:minorTickMark val="none"/>
        <c:tickLblPos val="nextTo"/>
        <c:crossAx val="220360064"/>
        <c:crosses val="autoZero"/>
        <c:auto val="1"/>
        <c:lblAlgn val="ctr"/>
        <c:lblOffset val="100"/>
        <c:noMultiLvlLbl val="0"/>
      </c:catAx>
    </c:plotArea>
    <c:legend>
      <c:legendPos val="b"/>
      <c:layout>
        <c:manualLayout>
          <c:xMode val="edge"/>
          <c:yMode val="edge"/>
          <c:x val="0.17277019378780525"/>
          <c:y val="0.86942348973885342"/>
          <c:w val="0.63258073309613594"/>
          <c:h val="0.10967514004192343"/>
        </c:manualLayout>
      </c:layout>
      <c:overlay val="0"/>
    </c:legend>
    <c:plotVisOnly val="1"/>
    <c:dispBlanksAs val="span"/>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81945878950631"/>
          <c:y val="4.8525935961582313E-2"/>
          <c:w val="0.86287825837986698"/>
          <c:h val="0.72077933448908038"/>
        </c:manualLayout>
      </c:layout>
      <c:barChart>
        <c:barDir val="col"/>
        <c:grouping val="clustered"/>
        <c:varyColors val="0"/>
        <c:ser>
          <c:idx val="0"/>
          <c:order val="0"/>
          <c:spPr>
            <a:solidFill>
              <a:srgbClr val="FF996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NPL_NSP!$B$5:$P$5</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NPL_NSP!$B$6:$P$6</c:f>
              <c:numCache>
                <c:formatCode>0</c:formatCode>
                <c:ptCount val="15"/>
                <c:pt idx="0">
                  <c:v>24</c:v>
                </c:pt>
                <c:pt idx="1">
                  <c:v>53</c:v>
                </c:pt>
                <c:pt idx="2">
                  <c:v>57</c:v>
                </c:pt>
                <c:pt idx="3">
                  <c:v>71</c:v>
                </c:pt>
                <c:pt idx="4">
                  <c:v>36</c:v>
                </c:pt>
                <c:pt idx="5">
                  <c:v>31</c:v>
                </c:pt>
                <c:pt idx="6">
                  <c:v>36</c:v>
                </c:pt>
                <c:pt idx="7">
                  <c:v>25</c:v>
                </c:pt>
                <c:pt idx="8">
                  <c:v>61</c:v>
                </c:pt>
                <c:pt idx="9">
                  <c:v>61</c:v>
                </c:pt>
                <c:pt idx="10">
                  <c:v>85</c:v>
                </c:pt>
                <c:pt idx="11">
                  <c:v>97</c:v>
                </c:pt>
                <c:pt idx="12">
                  <c:v>81</c:v>
                </c:pt>
                <c:pt idx="13">
                  <c:v>94</c:v>
                </c:pt>
                <c:pt idx="14">
                  <c:v>103</c:v>
                </c:pt>
              </c:numCache>
            </c:numRef>
          </c:val>
          <c:extLst>
            <c:ext xmlns:c16="http://schemas.microsoft.com/office/drawing/2014/chart" uri="{C3380CC4-5D6E-409C-BE32-E72D297353CC}">
              <c16:uniqueId val="{00000000-6D1E-4C1C-AE36-27806C12E68E}"/>
            </c:ext>
          </c:extLst>
        </c:ser>
        <c:dLbls>
          <c:showLegendKey val="0"/>
          <c:showVal val="0"/>
          <c:showCatName val="0"/>
          <c:showSerName val="0"/>
          <c:showPercent val="0"/>
          <c:showBubbleSize val="0"/>
        </c:dLbls>
        <c:gapWidth val="90"/>
        <c:axId val="184069504"/>
        <c:axId val="184083584"/>
      </c:barChart>
      <c:scatterChart>
        <c:scatterStyle val="lineMarker"/>
        <c:varyColors val="0"/>
        <c:ser>
          <c:idx val="1"/>
          <c:order val="1"/>
          <c:tx>
            <c:strRef>
              <c:f>NPL_NSP!$R$1</c:f>
              <c:strCache>
                <c:ptCount val="1"/>
                <c:pt idx="0">
                  <c:v>t1</c:v>
                </c:pt>
              </c:strCache>
            </c:strRef>
          </c:tx>
          <c:spPr>
            <a:ln w="25400">
              <a:solidFill>
                <a:srgbClr val="F78E1E"/>
              </a:solidFill>
              <a:prstDash val="sysDot"/>
            </a:ln>
          </c:spPr>
          <c:marker>
            <c:symbol val="none"/>
          </c:marker>
          <c:xVal>
            <c:numRef>
              <c:f>NPL_NSP!$Q$2:$Q$3</c:f>
              <c:numCache>
                <c:formatCode>General</c:formatCode>
                <c:ptCount val="2"/>
                <c:pt idx="0">
                  <c:v>0</c:v>
                </c:pt>
                <c:pt idx="1">
                  <c:v>1</c:v>
                </c:pt>
              </c:numCache>
            </c:numRef>
          </c:xVal>
          <c:yVal>
            <c:numRef>
              <c:f>NPL_NSP!$R$2:$R$3</c:f>
              <c:numCache>
                <c:formatCode>General</c:formatCode>
                <c:ptCount val="2"/>
                <c:pt idx="0">
                  <c:v>100</c:v>
                </c:pt>
                <c:pt idx="1">
                  <c:v>100</c:v>
                </c:pt>
              </c:numCache>
            </c:numRef>
          </c:yVal>
          <c:smooth val="0"/>
          <c:extLst>
            <c:ext xmlns:c16="http://schemas.microsoft.com/office/drawing/2014/chart" uri="{C3380CC4-5D6E-409C-BE32-E72D297353CC}">
              <c16:uniqueId val="{00000001-6D1E-4C1C-AE36-27806C12E68E}"/>
            </c:ext>
          </c:extLst>
        </c:ser>
        <c:ser>
          <c:idx val="2"/>
          <c:order val="2"/>
          <c:tx>
            <c:strRef>
              <c:f>NPL_NSP!$S$1</c:f>
              <c:strCache>
                <c:ptCount val="1"/>
                <c:pt idx="0">
                  <c:v>t2</c:v>
                </c:pt>
              </c:strCache>
            </c:strRef>
          </c:tx>
          <c:spPr>
            <a:ln w="25400">
              <a:solidFill>
                <a:srgbClr val="00A99A"/>
              </a:solidFill>
              <a:prstDash val="sysDot"/>
            </a:ln>
          </c:spPr>
          <c:marker>
            <c:symbol val="none"/>
          </c:marker>
          <c:xVal>
            <c:numRef>
              <c:f>NPL_NSP!$Q$2:$Q$3</c:f>
              <c:numCache>
                <c:formatCode>General</c:formatCode>
                <c:ptCount val="2"/>
                <c:pt idx="0">
                  <c:v>0</c:v>
                </c:pt>
                <c:pt idx="1">
                  <c:v>1</c:v>
                </c:pt>
              </c:numCache>
            </c:numRef>
          </c:xVal>
          <c:yVal>
            <c:numRef>
              <c:f>NPL_NSP!$S$2:$S$3</c:f>
              <c:numCache>
                <c:formatCode>General</c:formatCode>
                <c:ptCount val="2"/>
                <c:pt idx="0">
                  <c:v>200</c:v>
                </c:pt>
                <c:pt idx="1">
                  <c:v>200</c:v>
                </c:pt>
              </c:numCache>
            </c:numRef>
          </c:yVal>
          <c:smooth val="0"/>
          <c:extLst>
            <c:ext xmlns:c16="http://schemas.microsoft.com/office/drawing/2014/chart" uri="{C3380CC4-5D6E-409C-BE32-E72D297353CC}">
              <c16:uniqueId val="{00000002-6D1E-4C1C-AE36-27806C12E68E}"/>
            </c:ext>
          </c:extLst>
        </c:ser>
        <c:dLbls>
          <c:showLegendKey val="0"/>
          <c:showVal val="0"/>
          <c:showCatName val="0"/>
          <c:showSerName val="0"/>
          <c:showPercent val="0"/>
          <c:showBubbleSize val="0"/>
        </c:dLbls>
        <c:axId val="184165120"/>
        <c:axId val="184085504"/>
      </c:scatterChart>
      <c:catAx>
        <c:axId val="184069504"/>
        <c:scaling>
          <c:orientation val="minMax"/>
        </c:scaling>
        <c:delete val="0"/>
        <c:axPos val="b"/>
        <c:numFmt formatCode="General" sourceLinked="0"/>
        <c:majorTickMark val="out"/>
        <c:minorTickMark val="none"/>
        <c:tickLblPos val="nextTo"/>
        <c:txPr>
          <a:bodyPr rot="-2700000" vert="horz"/>
          <a:lstStyle/>
          <a:p>
            <a:pPr>
              <a:defRPr/>
            </a:pPr>
            <a:endParaRPr lang="en-US"/>
          </a:p>
        </c:txPr>
        <c:crossAx val="184083584"/>
        <c:crosses val="autoZero"/>
        <c:auto val="1"/>
        <c:lblAlgn val="ctr"/>
        <c:lblOffset val="100"/>
        <c:noMultiLvlLbl val="0"/>
      </c:catAx>
      <c:valAx>
        <c:axId val="184083584"/>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4069504"/>
        <c:crosses val="autoZero"/>
        <c:crossBetween val="between"/>
        <c:majorUnit val="100"/>
      </c:valAx>
      <c:valAx>
        <c:axId val="184085504"/>
        <c:scaling>
          <c:orientation val="minMax"/>
          <c:max val="400"/>
          <c:min val="0"/>
        </c:scaling>
        <c:delete val="1"/>
        <c:axPos val="r"/>
        <c:numFmt formatCode="General" sourceLinked="1"/>
        <c:majorTickMark val="out"/>
        <c:minorTickMark val="none"/>
        <c:tickLblPos val="nextTo"/>
        <c:crossAx val="184165120"/>
        <c:crosses val="max"/>
        <c:crossBetween val="midCat"/>
        <c:majorUnit val="100"/>
      </c:valAx>
      <c:valAx>
        <c:axId val="184165120"/>
        <c:scaling>
          <c:orientation val="minMax"/>
          <c:max val="1"/>
          <c:min val="0"/>
        </c:scaling>
        <c:delete val="1"/>
        <c:axPos val="t"/>
        <c:numFmt formatCode="General" sourceLinked="1"/>
        <c:majorTickMark val="out"/>
        <c:minorTickMark val="none"/>
        <c:tickLblPos val="nextTo"/>
        <c:crossAx val="184085504"/>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7700740947205E-2"/>
          <c:y val="0.12535100606421465"/>
          <c:w val="0.92049880379996751"/>
          <c:h val="0.54510390711461176"/>
        </c:manualLayout>
      </c:layout>
      <c:barChart>
        <c:barDir val="col"/>
        <c:grouping val="clustered"/>
        <c:varyColors val="0"/>
        <c:ser>
          <c:idx val="0"/>
          <c:order val="0"/>
          <c:tx>
            <c:strRef>
              <c:f>'ART sites'!$C$42</c:f>
              <c:strCache>
                <c:ptCount val="1"/>
                <c:pt idx="0">
                  <c:v>Number of ART sites</c:v>
                </c:pt>
              </c:strCache>
            </c:strRef>
          </c:tx>
          <c:spPr>
            <a:solidFill>
              <a:srgbClr val="6699FF"/>
            </a:solidFill>
            <a:ln>
              <a:noFill/>
            </a:ln>
            <a:effectLst/>
          </c:spPr>
          <c:invertIfNegative val="0"/>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09-4037-B167-962AE8F61C3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 sites'!$B$43:$B$62</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Jul-23</c:v>
                </c:pt>
              </c:strCache>
            </c:strRef>
          </c:cat>
          <c:val>
            <c:numRef>
              <c:f>'ART sites'!$C$43:$C$62</c:f>
              <c:numCache>
                <c:formatCode>General</c:formatCode>
                <c:ptCount val="20"/>
                <c:pt idx="0">
                  <c:v>2</c:v>
                </c:pt>
                <c:pt idx="1">
                  <c:v>1</c:v>
                </c:pt>
                <c:pt idx="2">
                  <c:v>6</c:v>
                </c:pt>
                <c:pt idx="3">
                  <c:v>8</c:v>
                </c:pt>
                <c:pt idx="4">
                  <c:v>6</c:v>
                </c:pt>
                <c:pt idx="5">
                  <c:v>2</c:v>
                </c:pt>
                <c:pt idx="6">
                  <c:v>10</c:v>
                </c:pt>
                <c:pt idx="7">
                  <c:v>1</c:v>
                </c:pt>
                <c:pt idx="8">
                  <c:v>3</c:v>
                </c:pt>
                <c:pt idx="9">
                  <c:v>5</c:v>
                </c:pt>
                <c:pt idx="10">
                  <c:v>9</c:v>
                </c:pt>
                <c:pt idx="11">
                  <c:v>8</c:v>
                </c:pt>
                <c:pt idx="12">
                  <c:v>4</c:v>
                </c:pt>
                <c:pt idx="13">
                  <c:v>3</c:v>
                </c:pt>
                <c:pt idx="14">
                  <c:v>6</c:v>
                </c:pt>
                <c:pt idx="15">
                  <c:v>4</c:v>
                </c:pt>
                <c:pt idx="16">
                  <c:v>2</c:v>
                </c:pt>
                <c:pt idx="17">
                  <c:v>3</c:v>
                </c:pt>
                <c:pt idx="18">
                  <c:v>1</c:v>
                </c:pt>
                <c:pt idx="19">
                  <c:v>1</c:v>
                </c:pt>
              </c:numCache>
            </c:numRef>
          </c:val>
          <c:extLst>
            <c:ext xmlns:c16="http://schemas.microsoft.com/office/drawing/2014/chart" uri="{C3380CC4-5D6E-409C-BE32-E72D297353CC}">
              <c16:uniqueId val="{00000001-E909-4037-B167-962AE8F61C37}"/>
            </c:ext>
          </c:extLst>
        </c:ser>
        <c:dLbls>
          <c:showLegendKey val="0"/>
          <c:showVal val="0"/>
          <c:showCatName val="0"/>
          <c:showSerName val="0"/>
          <c:showPercent val="0"/>
          <c:showBubbleSize val="0"/>
        </c:dLbls>
        <c:gapWidth val="117"/>
        <c:overlap val="-27"/>
        <c:axId val="206527791"/>
        <c:axId val="206531951"/>
      </c:barChart>
      <c:lineChart>
        <c:grouping val="stacked"/>
        <c:varyColors val="0"/>
        <c:ser>
          <c:idx val="1"/>
          <c:order val="1"/>
          <c:tx>
            <c:strRef>
              <c:f>'ART sites'!$D$42</c:f>
              <c:strCache>
                <c:ptCount val="1"/>
                <c:pt idx="0">
                  <c:v>Cumulative number of ART sites</c:v>
                </c:pt>
              </c:strCache>
            </c:strRef>
          </c:tx>
          <c:spPr>
            <a:ln w="28575" cap="rnd">
              <a:solidFill>
                <a:schemeClr val="accent2"/>
              </a:solidFill>
              <a:round/>
            </a:ln>
            <a:effectLst/>
          </c:spPr>
          <c:marker>
            <c:symbol val="circle"/>
            <c:size val="9"/>
            <c:spPr>
              <a:solidFill>
                <a:schemeClr val="accent2"/>
              </a:solidFill>
              <a:ln w="9525">
                <a:solidFill>
                  <a:schemeClr val="accent2"/>
                </a:solidFill>
              </a:ln>
              <a:effectLst/>
            </c:spPr>
          </c:marker>
          <c:dLbls>
            <c:dLbl>
              <c:idx val="0"/>
              <c:layout>
                <c:manualLayout>
                  <c:x val="-1.5151515151515164E-2"/>
                  <c:y val="-5.4487179487179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09-4037-B167-962AE8F61C37}"/>
                </c:ext>
              </c:extLst>
            </c:dLbl>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09-4037-B167-962AE8F61C3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'ART sites'!$B$43:$B$62</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Jul-23</c:v>
                </c:pt>
              </c:strCache>
            </c:strRef>
          </c:cat>
          <c:val>
            <c:numRef>
              <c:f>'ART sites'!$D$43:$D$62</c:f>
              <c:numCache>
                <c:formatCode>General</c:formatCode>
                <c:ptCount val="20"/>
                <c:pt idx="0">
                  <c:v>2</c:v>
                </c:pt>
                <c:pt idx="1">
                  <c:v>3</c:v>
                </c:pt>
                <c:pt idx="2">
                  <c:v>9</c:v>
                </c:pt>
                <c:pt idx="3">
                  <c:v>17</c:v>
                </c:pt>
                <c:pt idx="4">
                  <c:v>23</c:v>
                </c:pt>
                <c:pt idx="5">
                  <c:v>25</c:v>
                </c:pt>
                <c:pt idx="6">
                  <c:v>35</c:v>
                </c:pt>
                <c:pt idx="7">
                  <c:v>36</c:v>
                </c:pt>
                <c:pt idx="8">
                  <c:v>39</c:v>
                </c:pt>
                <c:pt idx="9">
                  <c:v>44</c:v>
                </c:pt>
                <c:pt idx="10">
                  <c:v>53</c:v>
                </c:pt>
                <c:pt idx="11">
                  <c:v>61</c:v>
                </c:pt>
                <c:pt idx="12">
                  <c:v>65</c:v>
                </c:pt>
                <c:pt idx="13">
                  <c:v>68</c:v>
                </c:pt>
                <c:pt idx="14">
                  <c:v>74</c:v>
                </c:pt>
                <c:pt idx="15">
                  <c:v>78</c:v>
                </c:pt>
                <c:pt idx="16">
                  <c:v>80</c:v>
                </c:pt>
                <c:pt idx="17">
                  <c:v>83</c:v>
                </c:pt>
                <c:pt idx="18">
                  <c:v>84</c:v>
                </c:pt>
                <c:pt idx="19">
                  <c:v>85</c:v>
                </c:pt>
              </c:numCache>
            </c:numRef>
          </c:val>
          <c:smooth val="0"/>
          <c:extLst>
            <c:ext xmlns:c16="http://schemas.microsoft.com/office/drawing/2014/chart" uri="{C3380CC4-5D6E-409C-BE32-E72D297353CC}">
              <c16:uniqueId val="{00000004-E909-4037-B167-962AE8F61C37}"/>
            </c:ext>
          </c:extLst>
        </c:ser>
        <c:dLbls>
          <c:showLegendKey val="0"/>
          <c:showVal val="0"/>
          <c:showCatName val="0"/>
          <c:showSerName val="0"/>
          <c:showPercent val="0"/>
          <c:showBubbleSize val="0"/>
        </c:dLbls>
        <c:marker val="1"/>
        <c:smooth val="0"/>
        <c:axId val="206527791"/>
        <c:axId val="206531951"/>
      </c:lineChart>
      <c:catAx>
        <c:axId val="206527791"/>
        <c:scaling>
          <c:orientation val="minMax"/>
        </c:scaling>
        <c:delete val="0"/>
        <c:axPos val="b"/>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206531951"/>
        <c:crosses val="autoZero"/>
        <c:auto val="1"/>
        <c:lblAlgn val="ctr"/>
        <c:lblOffset val="100"/>
        <c:noMultiLvlLbl val="0"/>
      </c:catAx>
      <c:valAx>
        <c:axId val="206531951"/>
        <c:scaling>
          <c:orientation val="minMax"/>
          <c:max val="100"/>
        </c:scaling>
        <c:delete val="0"/>
        <c:axPos val="l"/>
        <c:majorGridlines>
          <c:spPr>
            <a:ln w="9525" cap="flat" cmpd="sng" algn="ctr">
              <a:solidFill>
                <a:srgbClr val="4BACC6">
                  <a:lumMod val="20000"/>
                  <a:lumOff val="80000"/>
                </a:srgb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206527791"/>
        <c:crosses val="autoZero"/>
        <c:crossBetween val="between"/>
        <c:majorUnit val="20"/>
      </c:valAx>
      <c:spPr>
        <a:noFill/>
        <a:ln>
          <a:noFill/>
        </a:ln>
        <a:effectLst/>
      </c:spPr>
    </c:plotArea>
    <c:legend>
      <c:legendPos val="b"/>
      <c:layout>
        <c:manualLayout>
          <c:xMode val="edge"/>
          <c:yMode val="edge"/>
          <c:x val="0.17297054293833106"/>
          <c:y val="0.88858747223904699"/>
          <c:w val="0.63752998850350318"/>
          <c:h val="9.21817585301837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Nova" panose="020B0504020202020204" pitchFamily="34" charset="0"/>
        </a:defRPr>
      </a:pPr>
      <a:endParaRPr lang="en-US"/>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79599666685188"/>
          <c:y val="0.1588153433945757"/>
          <c:w val="0.80342750484366532"/>
          <c:h val="0.51775016404199481"/>
        </c:manualLayout>
      </c:layout>
      <c:barChart>
        <c:barDir val="col"/>
        <c:grouping val="clustered"/>
        <c:varyColors val="0"/>
        <c:ser>
          <c:idx val="1"/>
          <c:order val="1"/>
          <c:tx>
            <c:strRef>
              <c:f>NPL!$E$2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50C-465C-A0ED-F8C75ED71766}"/>
                </c:ext>
              </c:extLst>
            </c:dLbl>
            <c:dLbl>
              <c:idx val="1"/>
              <c:delete val="1"/>
              <c:extLst>
                <c:ext xmlns:c15="http://schemas.microsoft.com/office/drawing/2012/chart" uri="{CE6537A1-D6FC-4f65-9D91-7224C49458BB}"/>
                <c:ext xmlns:c16="http://schemas.microsoft.com/office/drawing/2014/chart" uri="{C3380CC4-5D6E-409C-BE32-E72D297353CC}">
                  <c16:uniqueId val="{00000001-450C-465C-A0ED-F8C75ED71766}"/>
                </c:ext>
              </c:extLst>
            </c:dLbl>
            <c:dLbl>
              <c:idx val="2"/>
              <c:delete val="1"/>
              <c:extLst>
                <c:ext xmlns:c15="http://schemas.microsoft.com/office/drawing/2012/chart" uri="{CE6537A1-D6FC-4f65-9D91-7224C49458BB}"/>
                <c:ext xmlns:c16="http://schemas.microsoft.com/office/drawing/2014/chart" uri="{C3380CC4-5D6E-409C-BE32-E72D297353CC}">
                  <c16:uniqueId val="{00000002-450C-465C-A0ED-F8C75ED71766}"/>
                </c:ext>
              </c:extLst>
            </c:dLbl>
            <c:dLbl>
              <c:idx val="3"/>
              <c:delete val="1"/>
              <c:extLst>
                <c:ext xmlns:c15="http://schemas.microsoft.com/office/drawing/2012/chart" uri="{CE6537A1-D6FC-4f65-9D91-7224C49458BB}"/>
                <c:ext xmlns:c16="http://schemas.microsoft.com/office/drawing/2014/chart" uri="{C3380CC4-5D6E-409C-BE32-E72D297353CC}">
                  <c16:uniqueId val="{00000003-450C-465C-A0ED-F8C75ED71766}"/>
                </c:ext>
              </c:extLst>
            </c:dLbl>
            <c:dLbl>
              <c:idx val="4"/>
              <c:delete val="1"/>
              <c:extLst>
                <c:ext xmlns:c15="http://schemas.microsoft.com/office/drawing/2012/chart" uri="{CE6537A1-D6FC-4f65-9D91-7224C49458BB}"/>
                <c:ext xmlns:c16="http://schemas.microsoft.com/office/drawing/2014/chart" uri="{C3380CC4-5D6E-409C-BE32-E72D297353CC}">
                  <c16:uniqueId val="{00000004-450C-465C-A0ED-F8C75ED7176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NPL!$C$7:$C$26</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formatCode="mmm\-yy">
                  <c:v>45108</c:v>
                </c:pt>
              </c:numCache>
            </c:numRef>
          </c:cat>
          <c:val>
            <c:numRef>
              <c:f>NPL!$E$7:$E$26</c:f>
              <c:numCache>
                <c:formatCode>#,##0</c:formatCode>
                <c:ptCount val="20"/>
                <c:pt idx="0">
                  <c:v>2</c:v>
                </c:pt>
                <c:pt idx="1">
                  <c:v>3</c:v>
                </c:pt>
                <c:pt idx="2">
                  <c:v>9</c:v>
                </c:pt>
                <c:pt idx="3">
                  <c:v>17</c:v>
                </c:pt>
                <c:pt idx="4">
                  <c:v>23</c:v>
                </c:pt>
                <c:pt idx="5">
                  <c:v>25</c:v>
                </c:pt>
                <c:pt idx="6">
                  <c:v>35</c:v>
                </c:pt>
                <c:pt idx="7">
                  <c:v>36</c:v>
                </c:pt>
                <c:pt idx="8">
                  <c:v>39</c:v>
                </c:pt>
                <c:pt idx="9">
                  <c:v>44</c:v>
                </c:pt>
                <c:pt idx="10">
                  <c:v>53</c:v>
                </c:pt>
                <c:pt idx="11">
                  <c:v>61</c:v>
                </c:pt>
                <c:pt idx="12">
                  <c:v>65</c:v>
                </c:pt>
                <c:pt idx="13">
                  <c:v>68</c:v>
                </c:pt>
                <c:pt idx="14">
                  <c:v>74</c:v>
                </c:pt>
                <c:pt idx="15">
                  <c:v>78</c:v>
                </c:pt>
                <c:pt idx="16">
                  <c:v>80</c:v>
                </c:pt>
                <c:pt idx="17">
                  <c:v>83</c:v>
                </c:pt>
                <c:pt idx="18">
                  <c:v>84</c:v>
                </c:pt>
                <c:pt idx="19">
                  <c:v>85</c:v>
                </c:pt>
              </c:numCache>
            </c:numRef>
          </c:val>
          <c:extLst>
            <c:ext xmlns:c16="http://schemas.microsoft.com/office/drawing/2014/chart" uri="{C3380CC4-5D6E-409C-BE32-E72D297353CC}">
              <c16:uniqueId val="{00000005-450C-465C-A0ED-F8C75ED71766}"/>
            </c:ext>
          </c:extLst>
        </c:ser>
        <c:dLbls>
          <c:showLegendKey val="0"/>
          <c:showVal val="0"/>
          <c:showCatName val="0"/>
          <c:showSerName val="0"/>
          <c:showPercent val="0"/>
          <c:showBubbleSize val="0"/>
        </c:dLbls>
        <c:gapWidth val="60"/>
        <c:axId val="688971776"/>
        <c:axId val="688836992"/>
      </c:barChart>
      <c:lineChart>
        <c:grouping val="standard"/>
        <c:varyColors val="0"/>
        <c:ser>
          <c:idx val="0"/>
          <c:order val="0"/>
          <c:tx>
            <c:strRef>
              <c:f>NPL!$D$2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7B-41B9-BF08-CF285C5CF092}"/>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50C-465C-A0ED-F8C75ED71766}"/>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NPL!$C$7:$C$26</c:f>
              <c:numCache>
                <c:formatCode>General</c:formatCod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formatCode="mmm\-yy">
                  <c:v>45108</c:v>
                </c:pt>
              </c:numCache>
            </c:numRef>
          </c:cat>
          <c:val>
            <c:numRef>
              <c:f>NPL!$D$7:$D$26</c:f>
              <c:numCache>
                <c:formatCode>_-* #,##0_-;\-* #,##0_-;_-* "-"??_-;_-@_-</c:formatCode>
                <c:ptCount val="20"/>
                <c:pt idx="0">
                  <c:v>50</c:v>
                </c:pt>
                <c:pt idx="1">
                  <c:v>172</c:v>
                </c:pt>
                <c:pt idx="2">
                  <c:v>542</c:v>
                </c:pt>
                <c:pt idx="3">
                  <c:v>1333</c:v>
                </c:pt>
                <c:pt idx="4">
                  <c:v>2536</c:v>
                </c:pt>
                <c:pt idx="5">
                  <c:v>3557</c:v>
                </c:pt>
                <c:pt idx="6">
                  <c:v>4867</c:v>
                </c:pt>
                <c:pt idx="7">
                  <c:v>6484</c:v>
                </c:pt>
                <c:pt idx="8">
                  <c:v>7719</c:v>
                </c:pt>
                <c:pt idx="9">
                  <c:v>8866</c:v>
                </c:pt>
                <c:pt idx="10">
                  <c:v>10407</c:v>
                </c:pt>
                <c:pt idx="11">
                  <c:v>11922</c:v>
                </c:pt>
                <c:pt idx="12">
                  <c:v>13069</c:v>
                </c:pt>
                <c:pt idx="13">
                  <c:v>15260</c:v>
                </c:pt>
                <c:pt idx="14">
                  <c:v>16914</c:v>
                </c:pt>
                <c:pt idx="15">
                  <c:v>18628</c:v>
                </c:pt>
                <c:pt idx="16">
                  <c:v>19827</c:v>
                </c:pt>
                <c:pt idx="17">
                  <c:v>21723</c:v>
                </c:pt>
                <c:pt idx="18">
                  <c:v>23362</c:v>
                </c:pt>
                <c:pt idx="19">
                  <c:v>24237</c:v>
                </c:pt>
              </c:numCache>
            </c:numRef>
          </c:val>
          <c:smooth val="0"/>
          <c:extLst>
            <c:ext xmlns:c16="http://schemas.microsoft.com/office/drawing/2014/chart" uri="{C3380CC4-5D6E-409C-BE32-E72D297353CC}">
              <c16:uniqueId val="{00000008-450C-465C-A0ED-F8C75ED71766}"/>
            </c:ext>
          </c:extLst>
        </c:ser>
        <c:dLbls>
          <c:showLegendKey val="0"/>
          <c:showVal val="0"/>
          <c:showCatName val="0"/>
          <c:showSerName val="0"/>
          <c:showPercent val="0"/>
          <c:showBubbleSize val="0"/>
        </c:dLbls>
        <c:marker val="1"/>
        <c:smooth val="0"/>
        <c:axId val="688583424"/>
        <c:axId val="688584960"/>
      </c:lineChart>
      <c:catAx>
        <c:axId val="688583424"/>
        <c:scaling>
          <c:orientation val="minMax"/>
        </c:scaling>
        <c:delete val="0"/>
        <c:axPos val="b"/>
        <c:numFmt formatCode="General" sourceLinked="1"/>
        <c:majorTickMark val="out"/>
        <c:minorTickMark val="none"/>
        <c:tickLblPos val="nextTo"/>
        <c:txPr>
          <a:bodyPr rot="-2700000"/>
          <a:lstStyle/>
          <a:p>
            <a:pPr>
              <a:defRPr/>
            </a:pPr>
            <a:endParaRPr lang="en-US"/>
          </a:p>
        </c:txPr>
        <c:crossAx val="688584960"/>
        <c:crosses val="autoZero"/>
        <c:auto val="1"/>
        <c:lblAlgn val="ctr"/>
        <c:lblOffset val="100"/>
        <c:noMultiLvlLbl val="0"/>
      </c:catAx>
      <c:valAx>
        <c:axId val="688584960"/>
        <c:scaling>
          <c:orientation val="minMax"/>
          <c:max val="25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 peopleon ART</a:t>
                </a:r>
              </a:p>
            </c:rich>
          </c:tx>
          <c:overlay val="0"/>
        </c:title>
        <c:numFmt formatCode="#,##0" sourceLinked="0"/>
        <c:majorTickMark val="out"/>
        <c:minorTickMark val="none"/>
        <c:tickLblPos val="nextTo"/>
        <c:crossAx val="688583424"/>
        <c:crosses val="autoZero"/>
        <c:crossBetween val="between"/>
      </c:valAx>
      <c:valAx>
        <c:axId val="688836992"/>
        <c:scaling>
          <c:orientation val="minMax"/>
          <c:max val="120"/>
        </c:scaling>
        <c:delete val="0"/>
        <c:axPos val="r"/>
        <c:title>
          <c:tx>
            <c:rich>
              <a:bodyPr rot="-5400000" vert="horz"/>
              <a:lstStyle/>
              <a:p>
                <a:pPr>
                  <a:defRPr/>
                </a:pPr>
                <a:r>
                  <a:rPr lang="en-US"/>
                  <a:t># ART sites</a:t>
                </a:r>
              </a:p>
            </c:rich>
          </c:tx>
          <c:overlay val="0"/>
        </c:title>
        <c:numFmt formatCode="#,##0" sourceLinked="1"/>
        <c:majorTickMark val="out"/>
        <c:minorTickMark val="none"/>
        <c:tickLblPos val="nextTo"/>
        <c:crossAx val="688971776"/>
        <c:crosses val="max"/>
        <c:crossBetween val="between"/>
        <c:majorUnit val="30"/>
      </c:valAx>
      <c:catAx>
        <c:axId val="688971776"/>
        <c:scaling>
          <c:orientation val="minMax"/>
        </c:scaling>
        <c:delete val="1"/>
        <c:axPos val="b"/>
        <c:numFmt formatCode="General" sourceLinked="1"/>
        <c:majorTickMark val="out"/>
        <c:minorTickMark val="none"/>
        <c:tickLblPos val="nextTo"/>
        <c:crossAx val="688836992"/>
        <c:crosses val="autoZero"/>
        <c:auto val="1"/>
        <c:lblAlgn val="ctr"/>
        <c:lblOffset val="100"/>
        <c:noMultiLvlLbl val="0"/>
      </c:catAx>
    </c:plotArea>
    <c:legend>
      <c:legendPos val="b"/>
      <c:layout>
        <c:manualLayout>
          <c:xMode val="edge"/>
          <c:yMode val="edge"/>
          <c:x val="0.11154886679758384"/>
          <c:y val="0.87332075678040244"/>
          <c:w val="0.77335616612390834"/>
          <c:h val="7.4595909886264217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0.16864098769568697"/>
          <c:w val="0.80133824983833535"/>
          <c:h val="0.500980063662255"/>
        </c:manualLayout>
      </c:layout>
      <c:barChart>
        <c:barDir val="col"/>
        <c:grouping val="clustered"/>
        <c:varyColors val="0"/>
        <c:ser>
          <c:idx val="1"/>
          <c:order val="1"/>
          <c:tx>
            <c:strRef>
              <c:f>Nepal!$E$1</c:f>
              <c:strCache>
                <c:ptCount val="1"/>
                <c:pt idx="0">
                  <c:v>% PLHIV on ART</c:v>
                </c:pt>
              </c:strCache>
            </c:strRef>
          </c:tx>
          <c:spPr>
            <a:solidFill>
              <a:srgbClr val="F26B73"/>
            </a:solidFill>
            <a:ln>
              <a:noFill/>
            </a:ln>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EE-4C7E-9DEE-85761506A5BE}"/>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Nepal!$C$2:$C$24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Nepal!$E$2:$E$24</c:f>
              <c:numCache>
                <c:formatCode>_-* #,##0_-;\-* #,##0_-;_-* "-"??_-;_-@_-</c:formatCode>
                <c:ptCount val="23"/>
                <c:pt idx="0">
                  <c:v>0</c:v>
                </c:pt>
                <c:pt idx="1">
                  <c:v>0</c:v>
                </c:pt>
                <c:pt idx="2">
                  <c:v>0</c:v>
                </c:pt>
                <c:pt idx="3">
                  <c:v>0</c:v>
                </c:pt>
                <c:pt idx="4">
                  <c:v>0</c:v>
                </c:pt>
                <c:pt idx="5">
                  <c:v>1</c:v>
                </c:pt>
                <c:pt idx="6">
                  <c:v>2</c:v>
                </c:pt>
                <c:pt idx="7">
                  <c:v>4</c:v>
                </c:pt>
                <c:pt idx="8">
                  <c:v>7</c:v>
                </c:pt>
                <c:pt idx="9">
                  <c:v>10</c:v>
                </c:pt>
                <c:pt idx="10">
                  <c:v>14</c:v>
                </c:pt>
                <c:pt idx="11">
                  <c:v>19</c:v>
                </c:pt>
                <c:pt idx="12">
                  <c:v>24</c:v>
                </c:pt>
                <c:pt idx="13">
                  <c:v>28</c:v>
                </c:pt>
                <c:pt idx="14">
                  <c:v>33</c:v>
                </c:pt>
                <c:pt idx="15">
                  <c:v>38</c:v>
                </c:pt>
                <c:pt idx="16">
                  <c:v>43</c:v>
                </c:pt>
                <c:pt idx="17">
                  <c:v>50</c:v>
                </c:pt>
                <c:pt idx="18">
                  <c:v>56</c:v>
                </c:pt>
                <c:pt idx="19">
                  <c:v>63</c:v>
                </c:pt>
                <c:pt idx="20">
                  <c:v>66</c:v>
                </c:pt>
                <c:pt idx="21">
                  <c:v>72</c:v>
                </c:pt>
                <c:pt idx="22">
                  <c:v>78</c:v>
                </c:pt>
              </c:numCache>
            </c:numRef>
          </c:val>
          <c:extLst>
            <c:ext xmlns:c16="http://schemas.microsoft.com/office/drawing/2014/chart" uri="{C3380CC4-5D6E-409C-BE32-E72D297353CC}">
              <c16:uniqueId val="{00000009-CDF0-4C65-8D61-2753634924B2}"/>
            </c:ext>
          </c:extLst>
        </c:ser>
        <c:dLbls>
          <c:showLegendKey val="0"/>
          <c:showVal val="0"/>
          <c:showCatName val="0"/>
          <c:showSerName val="0"/>
          <c:showPercent val="0"/>
          <c:showBubbleSize val="0"/>
        </c:dLbls>
        <c:gapWidth val="60"/>
        <c:axId val="38789888"/>
        <c:axId val="38787712"/>
      </c:barChart>
      <c:lineChart>
        <c:grouping val="standard"/>
        <c:varyColors val="0"/>
        <c:ser>
          <c:idx val="0"/>
          <c:order val="0"/>
          <c:tx>
            <c:strRef>
              <c:f>Nepal!$D$1</c:f>
              <c:strCache>
                <c:ptCount val="1"/>
                <c:pt idx="0">
                  <c:v> Number of people on ART </c:v>
                </c:pt>
              </c:strCache>
            </c:strRef>
          </c:tx>
          <c:spPr>
            <a:ln w="38100">
              <a:solidFill>
                <a:srgbClr val="00AEEF"/>
              </a:solidFill>
            </a:ln>
          </c:spPr>
          <c:marker>
            <c:symbol val="none"/>
          </c:marker>
          <c:dLbls>
            <c:dLbl>
              <c:idx val="2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E-4C7E-9DEE-85761506A5BE}"/>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Nepal!$C$2:$C$24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Nepal!$D$2:$D$24</c:f>
              <c:numCache>
                <c:formatCode>_-* #,##0_-;\-* #,##0_-;_-* "-"??_-;_-@_-</c:formatCode>
                <c:ptCount val="23"/>
                <c:pt idx="0">
                  <c:v>0</c:v>
                </c:pt>
                <c:pt idx="1">
                  <c:v>0</c:v>
                </c:pt>
                <c:pt idx="2">
                  <c:v>0</c:v>
                </c:pt>
                <c:pt idx="3">
                  <c:v>0</c:v>
                </c:pt>
                <c:pt idx="4">
                  <c:v>50</c:v>
                </c:pt>
                <c:pt idx="5">
                  <c:v>172</c:v>
                </c:pt>
                <c:pt idx="6">
                  <c:v>542</c:v>
                </c:pt>
                <c:pt idx="7">
                  <c:v>1333</c:v>
                </c:pt>
                <c:pt idx="8">
                  <c:v>2536</c:v>
                </c:pt>
                <c:pt idx="9">
                  <c:v>3557</c:v>
                </c:pt>
                <c:pt idx="10">
                  <c:v>4867</c:v>
                </c:pt>
                <c:pt idx="11">
                  <c:v>6484</c:v>
                </c:pt>
                <c:pt idx="12">
                  <c:v>7719</c:v>
                </c:pt>
                <c:pt idx="13">
                  <c:v>8866</c:v>
                </c:pt>
                <c:pt idx="14">
                  <c:v>10407</c:v>
                </c:pt>
                <c:pt idx="15">
                  <c:v>11922</c:v>
                </c:pt>
                <c:pt idx="16">
                  <c:v>13069</c:v>
                </c:pt>
                <c:pt idx="17">
                  <c:v>15260</c:v>
                </c:pt>
                <c:pt idx="18">
                  <c:v>16914</c:v>
                </c:pt>
                <c:pt idx="19">
                  <c:v>18628</c:v>
                </c:pt>
                <c:pt idx="20">
                  <c:v>19827</c:v>
                </c:pt>
                <c:pt idx="21">
                  <c:v>21723</c:v>
                </c:pt>
                <c:pt idx="22">
                  <c:v>23362</c:v>
                </c:pt>
              </c:numCache>
            </c:numRef>
          </c:val>
          <c:smooth val="0"/>
          <c:extLst>
            <c:ext xmlns:c16="http://schemas.microsoft.com/office/drawing/2014/chart" uri="{C3380CC4-5D6E-409C-BE32-E72D297353CC}">
              <c16:uniqueId val="{0000000B-CDF0-4C65-8D61-2753634924B2}"/>
            </c:ext>
          </c:extLst>
        </c:ser>
        <c:dLbls>
          <c:showLegendKey val="0"/>
          <c:showVal val="0"/>
          <c:showCatName val="0"/>
          <c:showSerName val="0"/>
          <c:showPercent val="0"/>
          <c:showBubbleSize val="0"/>
        </c:dLbls>
        <c:marker val="1"/>
        <c:smooth val="0"/>
        <c:axId val="38784000"/>
        <c:axId val="38785792"/>
      </c:lineChart>
      <c:lineChart>
        <c:grouping val="standard"/>
        <c:varyColors val="0"/>
        <c:ser>
          <c:idx val="2"/>
          <c:order val="2"/>
          <c:tx>
            <c:strRef>
              <c:f>Nepal!$F$1</c:f>
              <c:strCache>
                <c:ptCount val="1"/>
                <c:pt idx="0">
                  <c:v>% Lower</c:v>
                </c:pt>
              </c:strCache>
            </c:strRef>
          </c:tx>
          <c:spPr>
            <a:ln>
              <a:noFill/>
            </a:ln>
          </c:spPr>
          <c:marker>
            <c:symbol val="dash"/>
            <c:size val="8"/>
            <c:spPr>
              <a:solidFill>
                <a:sysClr val="windowText" lastClr="000000"/>
              </a:solidFill>
              <a:ln>
                <a:noFill/>
              </a:ln>
            </c:spPr>
          </c:marker>
          <c:cat>
            <c:strRef>
              <c:f>Nepal!$C$2:$C$24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Nepal!$F$2:$F$24</c:f>
              <c:numCache>
                <c:formatCode>_-* #,##0_-;\-* #,##0_-;_-* "-"??_-;_-@_-</c:formatCode>
                <c:ptCount val="23"/>
                <c:pt idx="0">
                  <c:v>0</c:v>
                </c:pt>
                <c:pt idx="1">
                  <c:v>0</c:v>
                </c:pt>
                <c:pt idx="2">
                  <c:v>0</c:v>
                </c:pt>
                <c:pt idx="3">
                  <c:v>0</c:v>
                </c:pt>
                <c:pt idx="4">
                  <c:v>0</c:v>
                </c:pt>
                <c:pt idx="5">
                  <c:v>0</c:v>
                </c:pt>
                <c:pt idx="6">
                  <c:v>1</c:v>
                </c:pt>
                <c:pt idx="7">
                  <c:v>4</c:v>
                </c:pt>
                <c:pt idx="8">
                  <c:v>7</c:v>
                </c:pt>
                <c:pt idx="9">
                  <c:v>9</c:v>
                </c:pt>
                <c:pt idx="10">
                  <c:v>13</c:v>
                </c:pt>
                <c:pt idx="11">
                  <c:v>18</c:v>
                </c:pt>
                <c:pt idx="12">
                  <c:v>21</c:v>
                </c:pt>
                <c:pt idx="13">
                  <c:v>25</c:v>
                </c:pt>
                <c:pt idx="14">
                  <c:v>30</c:v>
                </c:pt>
                <c:pt idx="15">
                  <c:v>35</c:v>
                </c:pt>
                <c:pt idx="16">
                  <c:v>39</c:v>
                </c:pt>
                <c:pt idx="17">
                  <c:v>46</c:v>
                </c:pt>
                <c:pt idx="18">
                  <c:v>51</c:v>
                </c:pt>
                <c:pt idx="19">
                  <c:v>57</c:v>
                </c:pt>
                <c:pt idx="20">
                  <c:v>60</c:v>
                </c:pt>
                <c:pt idx="21">
                  <c:v>65</c:v>
                </c:pt>
                <c:pt idx="22">
                  <c:v>70</c:v>
                </c:pt>
              </c:numCache>
            </c:numRef>
          </c:val>
          <c:smooth val="0"/>
          <c:extLst>
            <c:ext xmlns:c16="http://schemas.microsoft.com/office/drawing/2014/chart" uri="{C3380CC4-5D6E-409C-BE32-E72D297353CC}">
              <c16:uniqueId val="{0000000C-CDF0-4C65-8D61-2753634924B2}"/>
            </c:ext>
          </c:extLst>
        </c:ser>
        <c:ser>
          <c:idx val="3"/>
          <c:order val="3"/>
          <c:tx>
            <c:strRef>
              <c:f>Nepal!$G$1</c:f>
              <c:strCache>
                <c:ptCount val="1"/>
                <c:pt idx="0">
                  <c:v>%Upper</c:v>
                </c:pt>
              </c:strCache>
            </c:strRef>
          </c:tx>
          <c:spPr>
            <a:ln>
              <a:noFill/>
            </a:ln>
          </c:spPr>
          <c:marker>
            <c:symbol val="dash"/>
            <c:size val="8"/>
            <c:spPr>
              <a:solidFill>
                <a:sysClr val="windowText" lastClr="000000"/>
              </a:solidFill>
              <a:ln>
                <a:noFill/>
              </a:ln>
            </c:spPr>
          </c:marker>
          <c:cat>
            <c:strRef>
              <c:f>Nepal!$C$2:$C$24</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Nepal!$G$2:$G$24</c:f>
              <c:numCache>
                <c:formatCode>_-* #,##0_-;\-* #,##0_-;_-* "-"??_-;_-@_-</c:formatCode>
                <c:ptCount val="23"/>
                <c:pt idx="0">
                  <c:v>0</c:v>
                </c:pt>
                <c:pt idx="1">
                  <c:v>0</c:v>
                </c:pt>
                <c:pt idx="2">
                  <c:v>0</c:v>
                </c:pt>
                <c:pt idx="3">
                  <c:v>0</c:v>
                </c:pt>
                <c:pt idx="4">
                  <c:v>0</c:v>
                </c:pt>
                <c:pt idx="5">
                  <c:v>1</c:v>
                </c:pt>
                <c:pt idx="6">
                  <c:v>2</c:v>
                </c:pt>
                <c:pt idx="7">
                  <c:v>4</c:v>
                </c:pt>
                <c:pt idx="8">
                  <c:v>8</c:v>
                </c:pt>
                <c:pt idx="9">
                  <c:v>12</c:v>
                </c:pt>
                <c:pt idx="10">
                  <c:v>16</c:v>
                </c:pt>
                <c:pt idx="11">
                  <c:v>21</c:v>
                </c:pt>
                <c:pt idx="12">
                  <c:v>26</c:v>
                </c:pt>
                <c:pt idx="13">
                  <c:v>30</c:v>
                </c:pt>
                <c:pt idx="14">
                  <c:v>36</c:v>
                </c:pt>
                <c:pt idx="15">
                  <c:v>42</c:v>
                </c:pt>
                <c:pt idx="16">
                  <c:v>46</c:v>
                </c:pt>
                <c:pt idx="17">
                  <c:v>55</c:v>
                </c:pt>
                <c:pt idx="18">
                  <c:v>61</c:v>
                </c:pt>
                <c:pt idx="19">
                  <c:v>68</c:v>
                </c:pt>
                <c:pt idx="20">
                  <c:v>72</c:v>
                </c:pt>
                <c:pt idx="21">
                  <c:v>79</c:v>
                </c:pt>
                <c:pt idx="22">
                  <c:v>85</c:v>
                </c:pt>
              </c:numCache>
            </c:numRef>
          </c:val>
          <c:smooth val="0"/>
          <c:extLst>
            <c:ext xmlns:c16="http://schemas.microsoft.com/office/drawing/2014/chart" uri="{C3380CC4-5D6E-409C-BE32-E72D297353CC}">
              <c16:uniqueId val="{0000000D-CDF0-4C65-8D61-2753634924B2}"/>
            </c:ext>
          </c:extLst>
        </c:ser>
        <c:dLbls>
          <c:showLegendKey val="0"/>
          <c:showVal val="0"/>
          <c:showCatName val="0"/>
          <c:showSerName val="0"/>
          <c:showPercent val="0"/>
          <c:showBubbleSize val="0"/>
        </c:dLbls>
        <c:hiLowLines/>
        <c:marker val="1"/>
        <c:smooth val="0"/>
        <c:axId val="38789888"/>
        <c:axId val="38787712"/>
      </c:lineChart>
      <c:catAx>
        <c:axId val="38784000"/>
        <c:scaling>
          <c:orientation val="minMax"/>
        </c:scaling>
        <c:delete val="0"/>
        <c:axPos val="b"/>
        <c:numFmt formatCode="General" sourceLinked="1"/>
        <c:majorTickMark val="out"/>
        <c:minorTickMark val="none"/>
        <c:tickLblPos val="nextTo"/>
        <c:txPr>
          <a:bodyPr rot="-2700000"/>
          <a:lstStyle/>
          <a:p>
            <a:pPr>
              <a:defRPr/>
            </a:pPr>
            <a:endParaRPr lang="en-US"/>
          </a:p>
        </c:txPr>
        <c:crossAx val="38785792"/>
        <c:crosses val="autoZero"/>
        <c:auto val="1"/>
        <c:lblAlgn val="ctr"/>
        <c:lblOffset val="100"/>
        <c:noMultiLvlLbl val="0"/>
      </c:catAx>
      <c:valAx>
        <c:axId val="3878579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784000"/>
        <c:crosses val="autoZero"/>
        <c:crossBetween val="between"/>
      </c:valAx>
      <c:valAx>
        <c:axId val="38787712"/>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789888"/>
        <c:crosses val="max"/>
        <c:crossBetween val="between"/>
        <c:majorUnit val="20"/>
      </c:valAx>
      <c:catAx>
        <c:axId val="38789888"/>
        <c:scaling>
          <c:orientation val="minMax"/>
        </c:scaling>
        <c:delete val="1"/>
        <c:axPos val="b"/>
        <c:numFmt formatCode="General" sourceLinked="1"/>
        <c:majorTickMark val="out"/>
        <c:minorTickMark val="none"/>
        <c:tickLblPos val="nextTo"/>
        <c:crossAx val="3878771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855067774062485E-2"/>
          <c:y val="4.3247743102870308E-2"/>
          <c:w val="0.90574767195196504"/>
          <c:h val="0.63945400966137378"/>
        </c:manualLayout>
      </c:layout>
      <c:barChart>
        <c:barDir val="col"/>
        <c:grouping val="clustered"/>
        <c:varyColors val="0"/>
        <c:ser>
          <c:idx val="0"/>
          <c:order val="0"/>
          <c:tx>
            <c:strRef>
              <c:f>'HIV prev (latest yr)'!$C$4</c:f>
              <c:strCache>
                <c:ptCount val="1"/>
                <c:pt idx="0">
                  <c:v>Pokhara  (2017)</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(latest yr)'!$D$3:$I$3</c:f>
              <c:strCache>
                <c:ptCount val="6"/>
                <c:pt idx="0">
                  <c:v>FSW </c:v>
                </c:pt>
                <c:pt idx="1">
                  <c:v>MSM *</c:v>
                </c:pt>
                <c:pt idx="2">
                  <c:v>TG</c:v>
                </c:pt>
                <c:pt idx="3">
                  <c:v> PWID</c:v>
                </c:pt>
                <c:pt idx="4">
                  <c:v>MSW</c:v>
                </c:pt>
                <c:pt idx="5">
                  <c:v>TG SW</c:v>
                </c:pt>
              </c:strCache>
            </c:strRef>
          </c:cat>
          <c:val>
            <c:numRef>
              <c:f>'HIV prev (latest yr)'!$D$4:$I$4</c:f>
              <c:numCache>
                <c:formatCode>General</c:formatCode>
                <c:ptCount val="6"/>
                <c:pt idx="1">
                  <c:v>2.2999999999999998</c:v>
                </c:pt>
                <c:pt idx="2">
                  <c:v>4.8</c:v>
                </c:pt>
                <c:pt idx="3">
                  <c:v>4.9000000000000004</c:v>
                </c:pt>
                <c:pt idx="4">
                  <c:v>1.6</c:v>
                </c:pt>
                <c:pt idx="5">
                  <c:v>6.2</c:v>
                </c:pt>
              </c:numCache>
            </c:numRef>
          </c:val>
          <c:extLst>
            <c:ext xmlns:c16="http://schemas.microsoft.com/office/drawing/2014/chart" uri="{C3380CC4-5D6E-409C-BE32-E72D297353CC}">
              <c16:uniqueId val="{00000000-43E1-4688-8E04-A92563F51DEF}"/>
            </c:ext>
          </c:extLst>
        </c:ser>
        <c:ser>
          <c:idx val="2"/>
          <c:order val="1"/>
          <c:tx>
            <c:strRef>
              <c:f>'HIV prev (latest yr)'!$C$5</c:f>
              <c:strCache>
                <c:ptCount val="1"/>
                <c:pt idx="0">
                  <c:v>Western to Far Western (2017)</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(latest yr)'!$D$3:$I$3</c:f>
              <c:strCache>
                <c:ptCount val="6"/>
                <c:pt idx="0">
                  <c:v>FSW </c:v>
                </c:pt>
                <c:pt idx="1">
                  <c:v>MSM *</c:v>
                </c:pt>
                <c:pt idx="2">
                  <c:v>TG</c:v>
                </c:pt>
                <c:pt idx="3">
                  <c:v> PWID</c:v>
                </c:pt>
                <c:pt idx="4">
                  <c:v>MSW</c:v>
                </c:pt>
                <c:pt idx="5">
                  <c:v>TG SW</c:v>
                </c:pt>
              </c:strCache>
            </c:strRef>
          </c:cat>
          <c:val>
            <c:numRef>
              <c:f>'HIV prev (latest yr)'!$D$5:$I$5</c:f>
              <c:numCache>
                <c:formatCode>General</c:formatCode>
                <c:ptCount val="6"/>
                <c:pt idx="3">
                  <c:v>5.3</c:v>
                </c:pt>
              </c:numCache>
            </c:numRef>
          </c:val>
          <c:extLst>
            <c:ext xmlns:c16="http://schemas.microsoft.com/office/drawing/2014/chart" uri="{C3380CC4-5D6E-409C-BE32-E72D297353CC}">
              <c16:uniqueId val="{00000001-43E1-4688-8E04-A92563F51DEF}"/>
            </c:ext>
          </c:extLst>
        </c:ser>
        <c:ser>
          <c:idx val="1"/>
          <c:order val="2"/>
          <c:tx>
            <c:strRef>
              <c:f>'HIV prev (latest yr)'!$C$6</c:f>
              <c:strCache>
                <c:ptCount val="1"/>
                <c:pt idx="0">
                  <c:v>Kathmandu Valley (2017)</c:v>
                </c:pt>
              </c:strCache>
            </c:strRef>
          </c:tx>
          <c:spPr>
            <a:solidFill>
              <a:srgbClr val="00AEEF">
                <a:alpha val="60000"/>
              </a:srgb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(latest yr)'!$D$3:$I$3</c:f>
              <c:strCache>
                <c:ptCount val="6"/>
                <c:pt idx="0">
                  <c:v>FSW </c:v>
                </c:pt>
                <c:pt idx="1">
                  <c:v>MSM *</c:v>
                </c:pt>
                <c:pt idx="2">
                  <c:v>TG</c:v>
                </c:pt>
                <c:pt idx="3">
                  <c:v> PWID</c:v>
                </c:pt>
                <c:pt idx="4">
                  <c:v>MSW</c:v>
                </c:pt>
                <c:pt idx="5">
                  <c:v>TG SW</c:v>
                </c:pt>
              </c:strCache>
            </c:strRef>
          </c:cat>
          <c:val>
            <c:numRef>
              <c:f>'HIV prev (latest yr)'!$D$6:$I$6</c:f>
              <c:numCache>
                <c:formatCode>General</c:formatCode>
                <c:ptCount val="6"/>
                <c:pt idx="0">
                  <c:v>2.2000000000000002</c:v>
                </c:pt>
                <c:pt idx="1">
                  <c:v>5</c:v>
                </c:pt>
                <c:pt idx="2">
                  <c:v>8.5</c:v>
                </c:pt>
                <c:pt idx="3">
                  <c:v>8.8000000000000007</c:v>
                </c:pt>
                <c:pt idx="4">
                  <c:v>7.4</c:v>
                </c:pt>
                <c:pt idx="5">
                  <c:v>9.1</c:v>
                </c:pt>
              </c:numCache>
            </c:numRef>
          </c:val>
          <c:extLst>
            <c:ext xmlns:c16="http://schemas.microsoft.com/office/drawing/2014/chart" uri="{C3380CC4-5D6E-409C-BE32-E72D297353CC}">
              <c16:uniqueId val="{00000002-43E1-4688-8E04-A92563F51DEF}"/>
            </c:ext>
          </c:extLst>
        </c:ser>
        <c:ser>
          <c:idx val="3"/>
          <c:order val="3"/>
          <c:tx>
            <c:strRef>
              <c:f>'HIV prev (latest yr)'!$C$7</c:f>
              <c:strCache>
                <c:ptCount val="1"/>
                <c:pt idx="0">
                  <c:v>Estern Terai (2017)</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(latest yr)'!$D$3:$I$3</c:f>
              <c:strCache>
                <c:ptCount val="6"/>
                <c:pt idx="0">
                  <c:v>FSW </c:v>
                </c:pt>
                <c:pt idx="1">
                  <c:v>MSM *</c:v>
                </c:pt>
                <c:pt idx="2">
                  <c:v>TG</c:v>
                </c:pt>
                <c:pt idx="3">
                  <c:v> PWID</c:v>
                </c:pt>
                <c:pt idx="4">
                  <c:v>MSW</c:v>
                </c:pt>
                <c:pt idx="5">
                  <c:v>TG SW</c:v>
                </c:pt>
              </c:strCache>
            </c:strRef>
          </c:cat>
          <c:val>
            <c:numRef>
              <c:f>'HIV prev (latest yr)'!$D$7:$I$7</c:f>
              <c:numCache>
                <c:formatCode>General</c:formatCode>
                <c:ptCount val="6"/>
                <c:pt idx="3">
                  <c:v>3.3</c:v>
                </c:pt>
              </c:numCache>
            </c:numRef>
          </c:val>
          <c:extLst>
            <c:ext xmlns:c16="http://schemas.microsoft.com/office/drawing/2014/chart" uri="{C3380CC4-5D6E-409C-BE32-E72D297353CC}">
              <c16:uniqueId val="{00000003-43E1-4688-8E04-A92563F51DEF}"/>
            </c:ext>
          </c:extLst>
        </c:ser>
        <c:ser>
          <c:idx val="4"/>
          <c:order val="4"/>
          <c:tx>
            <c:strRef>
              <c:f>'HIV prev (latest yr)'!$C$8</c:f>
              <c:strCache>
                <c:ptCount val="1"/>
                <c:pt idx="0">
                  <c:v>Bagmati province (2020)</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(latest yr)'!$D$3:$I$3</c:f>
              <c:strCache>
                <c:ptCount val="6"/>
                <c:pt idx="0">
                  <c:v>FSW </c:v>
                </c:pt>
                <c:pt idx="1">
                  <c:v>MSM *</c:v>
                </c:pt>
                <c:pt idx="2">
                  <c:v>TG</c:v>
                </c:pt>
                <c:pt idx="3">
                  <c:v> PWID</c:v>
                </c:pt>
                <c:pt idx="4">
                  <c:v>MSW</c:v>
                </c:pt>
                <c:pt idx="5">
                  <c:v>TG SW</c:v>
                </c:pt>
              </c:strCache>
            </c:strRef>
          </c:cat>
          <c:val>
            <c:numRef>
              <c:f>'HIV prev (latest yr)'!$D$8:$I$8</c:f>
              <c:numCache>
                <c:formatCode>General</c:formatCode>
                <c:ptCount val="6"/>
                <c:pt idx="3">
                  <c:v>4.5999999999999996</c:v>
                </c:pt>
              </c:numCache>
            </c:numRef>
          </c:val>
          <c:extLst>
            <c:ext xmlns:c16="http://schemas.microsoft.com/office/drawing/2014/chart" uri="{C3380CC4-5D6E-409C-BE32-E72D297353CC}">
              <c16:uniqueId val="{00000004-43E1-4688-8E04-A92563F51DEF}"/>
            </c:ext>
          </c:extLst>
        </c:ser>
        <c:ser>
          <c:idx val="5"/>
          <c:order val="5"/>
          <c:tx>
            <c:strRef>
              <c:f>'HIV prev (latest yr)'!$C$9</c:f>
              <c:strCache>
                <c:ptCount val="1"/>
                <c:pt idx="0">
                  <c:v>22 Terai Highway Districts (2018)</c:v>
                </c:pt>
              </c:strCache>
            </c:strRef>
          </c:tx>
          <c:spPr>
            <a:solidFill>
              <a:srgbClr val="FF99FF"/>
            </a:solidFill>
          </c:spPr>
          <c:invertIfNegative val="0"/>
          <c:cat>
            <c:strRef>
              <c:f>'HIV prev (latest yr)'!$D$3:$I$3</c:f>
              <c:strCache>
                <c:ptCount val="6"/>
                <c:pt idx="0">
                  <c:v>FSW </c:v>
                </c:pt>
                <c:pt idx="1">
                  <c:v>MSM *</c:v>
                </c:pt>
                <c:pt idx="2">
                  <c:v>TG</c:v>
                </c:pt>
                <c:pt idx="3">
                  <c:v> PWID</c:v>
                </c:pt>
                <c:pt idx="4">
                  <c:v>MSW</c:v>
                </c:pt>
                <c:pt idx="5">
                  <c:v>TG SW</c:v>
                </c:pt>
              </c:strCache>
            </c:strRef>
          </c:cat>
          <c:val>
            <c:numRef>
              <c:f>'HIV prev (latest yr)'!$D$9:$I$9</c:f>
              <c:numCache>
                <c:formatCode>General</c:formatCode>
                <c:ptCount val="6"/>
                <c:pt idx="0">
                  <c:v>0.7</c:v>
                </c:pt>
              </c:numCache>
            </c:numRef>
          </c:val>
          <c:extLst>
            <c:ext xmlns:c16="http://schemas.microsoft.com/office/drawing/2014/chart" uri="{C3380CC4-5D6E-409C-BE32-E72D297353CC}">
              <c16:uniqueId val="{00000000-6F5B-43AA-BFEC-F751E4E423C0}"/>
            </c:ext>
          </c:extLst>
        </c:ser>
        <c:dLbls>
          <c:showLegendKey val="0"/>
          <c:showVal val="0"/>
          <c:showCatName val="0"/>
          <c:showSerName val="0"/>
          <c:showPercent val="0"/>
          <c:showBubbleSize val="0"/>
        </c:dLbls>
        <c:gapWidth val="54"/>
        <c:overlap val="-10"/>
        <c:axId val="128873984"/>
        <c:axId val="128875520"/>
      </c:barChart>
      <c:catAx>
        <c:axId val="128873984"/>
        <c:scaling>
          <c:orientation val="minMax"/>
        </c:scaling>
        <c:delete val="0"/>
        <c:axPos val="b"/>
        <c:numFmt formatCode="General" sourceLinked="0"/>
        <c:majorTickMark val="out"/>
        <c:minorTickMark val="none"/>
        <c:tickLblPos val="nextTo"/>
        <c:crossAx val="128875520"/>
        <c:crosses val="autoZero"/>
        <c:auto val="1"/>
        <c:lblAlgn val="ctr"/>
        <c:lblOffset val="100"/>
        <c:noMultiLvlLbl val="0"/>
      </c:catAx>
      <c:valAx>
        <c:axId val="128875520"/>
        <c:scaling>
          <c:orientation val="minMax"/>
          <c:max val="1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3.0241066841767777E-2"/>
            </c:manualLayout>
          </c:layout>
          <c:overlay val="0"/>
        </c:title>
        <c:numFmt formatCode="General" sourceLinked="1"/>
        <c:majorTickMark val="out"/>
        <c:minorTickMark val="none"/>
        <c:tickLblPos val="nextTo"/>
        <c:crossAx val="128873984"/>
        <c:crosses val="autoZero"/>
        <c:crossBetween val="between"/>
        <c:majorUnit val="2"/>
      </c:valAx>
    </c:plotArea>
    <c:legend>
      <c:legendPos val="b"/>
      <c:layout>
        <c:manualLayout>
          <c:xMode val="edge"/>
          <c:yMode val="edge"/>
          <c:x val="7.4141139035702741E-2"/>
          <c:y val="0.81625699063028423"/>
          <c:w val="0.89053050731672234"/>
          <c:h val="0.1635022559674362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386842083314"/>
          <c:y val="0.10358672788058705"/>
          <c:w val="0.8275700445980837"/>
          <c:h val="0.65878184880069168"/>
        </c:manualLayout>
      </c:layout>
      <c:barChart>
        <c:barDir val="col"/>
        <c:grouping val="stacked"/>
        <c:varyColors val="0"/>
        <c:ser>
          <c:idx val="0"/>
          <c:order val="0"/>
          <c:invertIfNegative val="0"/>
          <c:cat>
            <c:strRef>
              <c:f>'NPL (2)'!$R$56:$V$56</c:f>
              <c:strCache>
                <c:ptCount val="5"/>
                <c:pt idx="0">
                  <c:v>Estimated PLHIV</c:v>
                </c:pt>
                <c:pt idx="1">
                  <c:v>PLHIV who know 
their HIV status</c:v>
                </c:pt>
                <c:pt idx="2">
                  <c:v>People on ART</c:v>
                </c:pt>
                <c:pt idx="3">
                  <c:v>Tested for 
viral load</c:v>
                </c:pt>
                <c:pt idx="4">
                  <c:v>PLHIV who have 
viral suppression *</c:v>
                </c:pt>
              </c:strCache>
            </c:strRef>
          </c:cat>
          <c:val>
            <c:numRef>
              <c:f>'NPL (2)'!$R$57:$V$57</c:f>
              <c:numCache>
                <c:formatCode>General</c:formatCode>
                <c:ptCount val="5"/>
              </c:numCache>
            </c:numRef>
          </c:val>
          <c:extLst>
            <c:ext xmlns:c16="http://schemas.microsoft.com/office/drawing/2014/chart" uri="{C3380CC4-5D6E-409C-BE32-E72D297353CC}">
              <c16:uniqueId val="{00000000-7923-48D6-901B-6DFFB63783E3}"/>
            </c:ext>
          </c:extLst>
        </c:ser>
        <c:ser>
          <c:idx val="1"/>
          <c:order val="1"/>
          <c:invertIfNegative val="0"/>
          <c:cat>
            <c:strRef>
              <c:f>'NPL (2)'!$R$56:$V$56</c:f>
              <c:strCache>
                <c:ptCount val="5"/>
                <c:pt idx="0">
                  <c:v>Estimated PLHIV</c:v>
                </c:pt>
                <c:pt idx="1">
                  <c:v>PLHIV who know 
their HIV status</c:v>
                </c:pt>
                <c:pt idx="2">
                  <c:v>People on ART</c:v>
                </c:pt>
                <c:pt idx="3">
                  <c:v>Tested for 
viral load</c:v>
                </c:pt>
                <c:pt idx="4">
                  <c:v>PLHIV who have 
viral suppression *</c:v>
                </c:pt>
              </c:strCache>
            </c:strRef>
          </c:cat>
          <c:val>
            <c:numRef>
              <c:f>'NPL (2)'!$R$58:$V$58</c:f>
              <c:numCache>
                <c:formatCode>General</c:formatCode>
                <c:ptCount val="5"/>
              </c:numCache>
            </c:numRef>
          </c:val>
          <c:extLst>
            <c:ext xmlns:c16="http://schemas.microsoft.com/office/drawing/2014/chart" uri="{C3380CC4-5D6E-409C-BE32-E72D297353CC}">
              <c16:uniqueId val="{00000001-7923-48D6-901B-6DFFB63783E3}"/>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7923-48D6-901B-6DFFB63783E3}"/>
              </c:ext>
            </c:extLst>
          </c:dPt>
          <c:dPt>
            <c:idx val="1"/>
            <c:invertIfNegative val="0"/>
            <c:bubble3D val="0"/>
            <c:spPr>
              <a:solidFill>
                <a:srgbClr val="FF7C80"/>
              </a:solidFill>
              <a:ln>
                <a:noFill/>
              </a:ln>
            </c:spPr>
            <c:extLst>
              <c:ext xmlns:c16="http://schemas.microsoft.com/office/drawing/2014/chart" uri="{C3380CC4-5D6E-409C-BE32-E72D297353CC}">
                <c16:uniqueId val="{00000005-7923-48D6-901B-6DFFB63783E3}"/>
              </c:ext>
            </c:extLst>
          </c:dPt>
          <c:dPt>
            <c:idx val="2"/>
            <c:invertIfNegative val="0"/>
            <c:bubble3D val="0"/>
            <c:spPr>
              <a:solidFill>
                <a:srgbClr val="33CCCC"/>
              </a:solidFill>
              <a:ln>
                <a:noFill/>
              </a:ln>
            </c:spPr>
            <c:extLst>
              <c:ext xmlns:c16="http://schemas.microsoft.com/office/drawing/2014/chart" uri="{C3380CC4-5D6E-409C-BE32-E72D297353CC}">
                <c16:uniqueId val="{00000007-7923-48D6-901B-6DFFB63783E3}"/>
              </c:ext>
            </c:extLst>
          </c:dPt>
          <c:dPt>
            <c:idx val="3"/>
            <c:invertIfNegative val="0"/>
            <c:bubble3D val="0"/>
            <c:spPr>
              <a:solidFill>
                <a:srgbClr val="009999"/>
              </a:solidFill>
              <a:ln>
                <a:noFill/>
              </a:ln>
            </c:spPr>
            <c:extLst>
              <c:ext xmlns:c16="http://schemas.microsoft.com/office/drawing/2014/chart" uri="{C3380CC4-5D6E-409C-BE32-E72D297353CC}">
                <c16:uniqueId val="{00000009-7923-48D6-901B-6DFFB63783E3}"/>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7923-48D6-901B-6DFFB63783E3}"/>
              </c:ext>
            </c:extLst>
          </c:dPt>
          <c:dLbls>
            <c:dLbl>
              <c:idx val="0"/>
              <c:tx>
                <c:rich>
                  <a:bodyPr/>
                  <a:lstStyle/>
                  <a:p>
                    <a:r>
                      <a:rPr lang="en-US"/>
                      <a:t>30,000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23-48D6-901B-6DFFB63783E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'NPL (2)'!$R$56:$V$56</c:f>
              <c:strCache>
                <c:ptCount val="5"/>
                <c:pt idx="0">
                  <c:v>Estimated PLHIV</c:v>
                </c:pt>
                <c:pt idx="1">
                  <c:v>PLHIV who know 
their HIV status</c:v>
                </c:pt>
                <c:pt idx="2">
                  <c:v>People on ART</c:v>
                </c:pt>
                <c:pt idx="3">
                  <c:v>Tested for 
viral load</c:v>
                </c:pt>
                <c:pt idx="4">
                  <c:v>PLHIV who have 
viral suppression *</c:v>
                </c:pt>
              </c:strCache>
            </c:strRef>
          </c:cat>
          <c:val>
            <c:numRef>
              <c:f>'NPL (2)'!$R$59:$V$59</c:f>
              <c:numCache>
                <c:formatCode>#,##0</c:formatCode>
                <c:ptCount val="5"/>
                <c:pt idx="0">
                  <c:v>30000</c:v>
                </c:pt>
                <c:pt idx="1">
                  <c:v>27745</c:v>
                </c:pt>
                <c:pt idx="2">
                  <c:v>23362</c:v>
                </c:pt>
                <c:pt idx="3" formatCode="_(* #,##0_);_(* \(#,##0\);_(* &quot;-&quot;??_);_(@_)">
                  <c:v>16859</c:v>
                </c:pt>
                <c:pt idx="4" formatCode="_(* #,##0_);_(* \(#,##0\);_(* &quot;-&quot;??_);_(@_)">
                  <c:v>16336</c:v>
                </c:pt>
              </c:numCache>
            </c:numRef>
          </c:val>
          <c:extLst>
            <c:ext xmlns:c16="http://schemas.microsoft.com/office/drawing/2014/chart" uri="{C3380CC4-5D6E-409C-BE32-E72D297353CC}">
              <c16:uniqueId val="{0000000C-7923-48D6-901B-6DFFB63783E3}"/>
            </c:ext>
          </c:extLst>
        </c:ser>
        <c:dLbls>
          <c:showLegendKey val="0"/>
          <c:showVal val="0"/>
          <c:showCatName val="0"/>
          <c:showSerName val="0"/>
          <c:showPercent val="0"/>
          <c:showBubbleSize val="0"/>
        </c:dLbls>
        <c:gapWidth val="10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31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662728635735711E-2"/>
              <c:y val="0.13265582408368318"/>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31000"/>
      </c:valAx>
    </c:plotArea>
    <c:plotVisOnly val="1"/>
    <c:dispBlanksAs val="gap"/>
    <c:showDLblsOverMax val="0"/>
  </c:chart>
  <c:spPr>
    <a:ln>
      <a:noFill/>
    </a:ln>
  </c:spPr>
  <c:txPr>
    <a:bodyPr/>
    <a:lstStyle/>
    <a:p>
      <a:pPr>
        <a:defRPr sz="14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Nepal!$C$2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Nepal!$B$3:$B$5</c:f>
              <c:strCache>
                <c:ptCount val="3"/>
                <c:pt idx="0">
                  <c:v>PLHIV who know
their status</c:v>
                </c:pt>
                <c:pt idx="1">
                  <c:v>PLHIV on 
treatment</c:v>
                </c:pt>
                <c:pt idx="2">
                  <c:v>PLHIV with suppressed
viral load</c:v>
                </c:pt>
              </c:strCache>
            </c:strRef>
          </c:cat>
          <c:val>
            <c:numRef>
              <c:f>Nepal!$C$3:$C$5</c:f>
              <c:numCache>
                <c:formatCode>_(* #,##0_);_(* \(#,##0\);_(* "-"??_);_(@_)</c:formatCode>
                <c:ptCount val="3"/>
                <c:pt idx="0">
                  <c:v>92</c:v>
                </c:pt>
                <c:pt idx="1">
                  <c:v>78</c:v>
                </c:pt>
                <c:pt idx="2">
                  <c:v>75</c:v>
                </c:pt>
              </c:numCache>
            </c:numRef>
          </c:val>
          <c:extLst>
            <c:ext xmlns:c16="http://schemas.microsoft.com/office/drawing/2014/chart" uri="{C3380CC4-5D6E-409C-BE32-E72D297353CC}">
              <c16:uniqueId val="{00000000-FBED-420C-91A5-7B8D692B541E}"/>
            </c:ext>
          </c:extLst>
        </c:ser>
        <c:ser>
          <c:idx val="1"/>
          <c:order val="1"/>
          <c:tx>
            <c:strRef>
              <c:f>Nepal!$D$2</c:f>
              <c:strCache>
                <c:ptCount val="1"/>
                <c:pt idx="0">
                  <c:v>Gap</c:v>
                </c:pt>
              </c:strCache>
            </c:strRef>
          </c:tx>
          <c:spPr>
            <a:pattFill prst="dkDnDiag">
              <a:fgClr>
                <a:srgbClr val="BFBFBF"/>
              </a:fgClr>
              <a:bgClr>
                <a:schemeClr val="bg1"/>
              </a:bgClr>
            </a:pattFill>
            <a:ln>
              <a:noFill/>
            </a:ln>
            <a:effectLst/>
          </c:spPr>
          <c:invertIfNegative val="0"/>
          <c:cat>
            <c:strRef>
              <c:f>Nepal!$B$3:$B$5</c:f>
              <c:strCache>
                <c:ptCount val="3"/>
                <c:pt idx="0">
                  <c:v>PLHIV who know
their status</c:v>
                </c:pt>
                <c:pt idx="1">
                  <c:v>PLHIV on 
treatment</c:v>
                </c:pt>
                <c:pt idx="2">
                  <c:v>PLHIV with suppressed
viral load</c:v>
                </c:pt>
              </c:strCache>
            </c:strRef>
          </c:cat>
          <c:val>
            <c:numRef>
              <c:f>Nepal!$D$3:$D$5</c:f>
              <c:numCache>
                <c:formatCode>_(* #,##0_);_(* \(#,##0\);_(* "-"??_);_(@_)</c:formatCode>
                <c:ptCount val="3"/>
                <c:pt idx="0">
                  <c:v>3</c:v>
                </c:pt>
                <c:pt idx="1">
                  <c:v>12</c:v>
                </c:pt>
                <c:pt idx="2">
                  <c:v>11</c:v>
                </c:pt>
              </c:numCache>
            </c:numRef>
          </c:val>
          <c:extLst>
            <c:ext xmlns:c16="http://schemas.microsoft.com/office/drawing/2014/chart" uri="{C3380CC4-5D6E-409C-BE32-E72D297353CC}">
              <c16:uniqueId val="{00000001-FBED-420C-91A5-7B8D692B541E}"/>
            </c:ext>
          </c:extLst>
        </c:ser>
        <c:dLbls>
          <c:showLegendKey val="0"/>
          <c:showVal val="0"/>
          <c:showCatName val="0"/>
          <c:showSerName val="0"/>
          <c:showPercent val="0"/>
          <c:showBubbleSize val="0"/>
        </c:dLbls>
        <c:gapWidth val="150"/>
        <c:overlap val="100"/>
        <c:axId val="140040832"/>
        <c:axId val="140046720"/>
      </c:barChart>
      <c:scatterChart>
        <c:scatterStyle val="lineMarker"/>
        <c:varyColors val="0"/>
        <c:ser>
          <c:idx val="2"/>
          <c:order val="2"/>
          <c:tx>
            <c:strRef>
              <c:f>Nepal!$E$2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Nepal!$B$3:$B$5</c:f>
              <c:strCache>
                <c:ptCount val="3"/>
                <c:pt idx="0">
                  <c:v>PLHIV who know
their status</c:v>
                </c:pt>
                <c:pt idx="1">
                  <c:v>PLHIV on 
treatment</c:v>
                </c:pt>
                <c:pt idx="2">
                  <c:v>PLHIV with suppressed
viral load</c:v>
                </c:pt>
              </c:strCache>
            </c:strRef>
          </c:xVal>
          <c:yVal>
            <c:numRef>
              <c:f>Nepal!$E$3:$E$5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FBED-420C-91A5-7B8D692B541E}"/>
            </c:ext>
          </c:extLst>
        </c:ser>
        <c:dLbls>
          <c:showLegendKey val="0"/>
          <c:showVal val="0"/>
          <c:showCatName val="0"/>
          <c:showSerName val="0"/>
          <c:showPercent val="0"/>
          <c:showBubbleSize val="0"/>
        </c:dLbls>
        <c:axId val="140040832"/>
        <c:axId val="140046720"/>
      </c:scatterChart>
      <c:catAx>
        <c:axId val="1400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046720"/>
        <c:crosses val="autoZero"/>
        <c:auto val="1"/>
        <c:lblAlgn val="ctr"/>
        <c:lblOffset val="100"/>
        <c:noMultiLvlLbl val="0"/>
      </c:catAx>
      <c:valAx>
        <c:axId val="1400467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04083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169395802219934E-2"/>
          <c:y val="9.8519997001747059E-2"/>
          <c:w val="0.90597366189818718"/>
          <c:h val="0.62242577882503081"/>
        </c:manualLayout>
      </c:layout>
      <c:barChart>
        <c:barDir val="col"/>
        <c:grouping val="clustered"/>
        <c:varyColors val="0"/>
        <c:ser>
          <c:idx val="0"/>
          <c:order val="0"/>
          <c:tx>
            <c:strRef>
              <c:f>'NPL (2)'!$R$73</c:f>
              <c:strCache>
                <c:ptCount val="1"/>
                <c:pt idx="0">
                  <c:v>PMTCT cascade</c:v>
                </c:pt>
              </c:strCache>
            </c:strRef>
          </c:tx>
          <c:invertIfNegative val="0"/>
          <c:dPt>
            <c:idx val="0"/>
            <c:invertIfNegative val="0"/>
            <c:bubble3D val="0"/>
            <c:spPr>
              <a:solidFill>
                <a:srgbClr val="00B0F0"/>
              </a:solidFill>
              <a:ln>
                <a:noFill/>
              </a:ln>
            </c:spPr>
            <c:extLst>
              <c:ext xmlns:c16="http://schemas.microsoft.com/office/drawing/2014/chart" uri="{C3380CC4-5D6E-409C-BE32-E72D297353CC}">
                <c16:uniqueId val="{00000001-925F-485A-B054-A17DC5583D3E}"/>
              </c:ext>
            </c:extLst>
          </c:dPt>
          <c:dPt>
            <c:idx val="1"/>
            <c:invertIfNegative val="0"/>
            <c:bubble3D val="0"/>
            <c:spPr>
              <a:solidFill>
                <a:srgbClr val="00A99A"/>
              </a:solidFill>
              <a:ln>
                <a:noFill/>
              </a:ln>
            </c:spPr>
            <c:extLst>
              <c:ext xmlns:c16="http://schemas.microsoft.com/office/drawing/2014/chart" uri="{C3380CC4-5D6E-409C-BE32-E72D297353CC}">
                <c16:uniqueId val="{00000003-925F-485A-B054-A17DC5583D3E}"/>
              </c:ext>
            </c:extLst>
          </c:dPt>
          <c:dPt>
            <c:idx val="2"/>
            <c:invertIfNegative val="0"/>
            <c:bubble3D val="0"/>
            <c:spPr>
              <a:solidFill>
                <a:srgbClr val="F78F20"/>
              </a:solidFill>
              <a:ln>
                <a:noFill/>
              </a:ln>
            </c:spPr>
            <c:extLst>
              <c:ext xmlns:c16="http://schemas.microsoft.com/office/drawing/2014/chart" uri="{C3380CC4-5D6E-409C-BE32-E72D297353CC}">
                <c16:uniqueId val="{00000005-925F-485A-B054-A17DC5583D3E}"/>
              </c:ext>
            </c:extLst>
          </c:dPt>
          <c:dPt>
            <c:idx val="3"/>
            <c:invertIfNegative val="0"/>
            <c:bubble3D val="0"/>
            <c:spPr>
              <a:solidFill>
                <a:srgbClr val="F26B73"/>
              </a:solidFill>
              <a:ln>
                <a:noFill/>
              </a:ln>
            </c:spPr>
            <c:extLst>
              <c:ext xmlns:c16="http://schemas.microsoft.com/office/drawing/2014/chart" uri="{C3380CC4-5D6E-409C-BE32-E72D297353CC}">
                <c16:uniqueId val="{00000007-925F-485A-B054-A17DC5583D3E}"/>
              </c:ext>
            </c:extLst>
          </c:dPt>
          <c:dLbls>
            <c:dLbl>
              <c:idx val="0"/>
              <c:layout>
                <c:manualLayout>
                  <c:x val="-1.4039028499227854E-3"/>
                  <c:y val="1.2204427035784917E-2"/>
                </c:manualLayout>
              </c:layout>
              <c:tx>
                <c:rich>
                  <a:bodyPr/>
                  <a:lstStyle/>
                  <a:p>
                    <a:r>
                      <a:rPr lang="en-US"/>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25F-485A-B054-A17DC5583D3E}"/>
                </c:ext>
              </c:extLst>
            </c:dLbl>
            <c:dLbl>
              <c:idx val="3"/>
              <c:tx>
                <c:rich>
                  <a:bodyPr/>
                  <a:lstStyle/>
                  <a:p>
                    <a:r>
                      <a:rPr lang="en-US"/>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25F-485A-B054-A17DC5583D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'NPL (2)'!$Q$74:$Q$77</c:f>
              <c:strCache>
                <c:ptCount val="4"/>
                <c:pt idx="0">
                  <c:v>Estimated pregnant women living with HIV *</c:v>
                </c:pt>
                <c:pt idx="1">
                  <c:v>Pregnant women receiving ART to prevent vertical transmission</c:v>
                </c:pt>
                <c:pt idx="2">
                  <c:v>Infants receiving a virological test for HIV within 2 months of birth</c:v>
                </c:pt>
                <c:pt idx="3">
                  <c:v>Estimated new child 
infections</c:v>
                </c:pt>
              </c:strCache>
            </c:strRef>
          </c:cat>
          <c:val>
            <c:numRef>
              <c:f>'NPL (2)'!$R$74:$R$77</c:f>
              <c:numCache>
                <c:formatCode>General</c:formatCode>
                <c:ptCount val="4"/>
                <c:pt idx="0">
                  <c:v>227</c:v>
                </c:pt>
                <c:pt idx="1">
                  <c:v>182</c:v>
                </c:pt>
                <c:pt idx="2">
                  <c:v>113</c:v>
                </c:pt>
                <c:pt idx="3">
                  <c:v>52</c:v>
                </c:pt>
              </c:numCache>
            </c:numRef>
          </c:val>
          <c:extLst>
            <c:ext xmlns:c16="http://schemas.microsoft.com/office/drawing/2014/chart" uri="{C3380CC4-5D6E-409C-BE32-E72D297353CC}">
              <c16:uniqueId val="{00000008-925F-485A-B054-A17DC5583D3E}"/>
            </c:ext>
          </c:extLst>
        </c:ser>
        <c:dLbls>
          <c:showLegendKey val="0"/>
          <c:showVal val="0"/>
          <c:showCatName val="0"/>
          <c:showSerName val="0"/>
          <c:showPercent val="0"/>
          <c:showBubbleSize val="0"/>
        </c:dLbls>
        <c:gapWidth val="144"/>
        <c:axId val="39354368"/>
        <c:axId val="39355904"/>
      </c:barChart>
      <c:catAx>
        <c:axId val="393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9355904"/>
        <c:crosses val="autoZero"/>
        <c:auto val="1"/>
        <c:lblAlgn val="ctr"/>
        <c:lblOffset val="100"/>
        <c:noMultiLvlLbl val="0"/>
      </c:catAx>
      <c:valAx>
        <c:axId val="39355904"/>
        <c:scaling>
          <c:orientation val="minMax"/>
          <c:max val="250"/>
          <c:min val="0"/>
        </c:scaling>
        <c:delete val="0"/>
        <c:axPos val="l"/>
        <c:majorGridlines>
          <c:spPr>
            <a:ln w="6350" cap="flat" cmpd="sng" algn="ctr">
              <a:solidFill>
                <a:srgbClr val="5B9BD5">
                  <a:lumMod val="40000"/>
                  <a:lumOff val="60000"/>
                </a:srgbClr>
              </a:solidFill>
              <a:prstDash val="sysDash"/>
              <a:round/>
            </a:ln>
            <a:effectLst/>
          </c:spPr>
        </c:majorGridlines>
        <c:minorGridlines>
          <c:spPr>
            <a:ln>
              <a:solidFill>
                <a:srgbClr val="5B9BD5">
                  <a:lumMod val="20000"/>
                  <a:lumOff val="80000"/>
                </a:srgbClr>
              </a:solidFill>
            </a:ln>
          </c:spPr>
        </c:minorGridlines>
        <c:title>
          <c:tx>
            <c:rich>
              <a:bodyPr rot="-5400000" vert="horz"/>
              <a:lstStyle/>
              <a:p>
                <a:pPr>
                  <a:defRPr b="0"/>
                </a:pPr>
                <a:r>
                  <a:rPr lang="en-US" b="0"/>
                  <a:t>Number</a:t>
                </a:r>
              </a:p>
            </c:rich>
          </c:tx>
          <c:layout>
            <c:manualLayout>
              <c:xMode val="edge"/>
              <c:yMode val="edge"/>
              <c:x val="3.6653658840057605E-2"/>
              <c:y val="0.22584639335413148"/>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9354368"/>
        <c:crosses val="autoZero"/>
        <c:crossBetween val="between"/>
        <c:majorUnit val="250"/>
        <c:minorUnit val="8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09711286089238E-2"/>
          <c:y val="9.5498101817027364E-2"/>
          <c:w val="0.92944260256941558"/>
          <c:h val="0.63132012000548732"/>
        </c:manualLayout>
      </c:layout>
      <c:barChart>
        <c:barDir val="col"/>
        <c:grouping val="clustered"/>
        <c:varyColors val="0"/>
        <c:ser>
          <c:idx val="0"/>
          <c:order val="0"/>
          <c:spPr>
            <a:solidFill>
              <a:srgbClr val="00CCFF"/>
            </a:solidFill>
            <a:ln>
              <a:noFill/>
            </a:ln>
          </c:spPr>
          <c:invertIfNegative val="0"/>
          <c:dPt>
            <c:idx val="0"/>
            <c:invertIfNegative val="0"/>
            <c:bubble3D val="0"/>
            <c:extLst>
              <c:ext xmlns:c16="http://schemas.microsoft.com/office/drawing/2014/chart" uri="{C3380CC4-5D6E-409C-BE32-E72D297353CC}">
                <c16:uniqueId val="{00000000-40B7-44C8-879D-CC95143ACD37}"/>
              </c:ext>
            </c:extLst>
          </c:dPt>
          <c:dPt>
            <c:idx val="1"/>
            <c:invertIfNegative val="0"/>
            <c:bubble3D val="0"/>
            <c:extLst>
              <c:ext xmlns:c16="http://schemas.microsoft.com/office/drawing/2014/chart" uri="{C3380CC4-5D6E-409C-BE32-E72D297353CC}">
                <c16:uniqueId val="{00000001-40B7-44C8-879D-CC95143ACD37}"/>
              </c:ext>
            </c:extLst>
          </c:dPt>
          <c:dPt>
            <c:idx val="2"/>
            <c:invertIfNegative val="0"/>
            <c:bubble3D val="0"/>
            <c:extLst>
              <c:ext xmlns:c16="http://schemas.microsoft.com/office/drawing/2014/chart" uri="{C3380CC4-5D6E-409C-BE32-E72D297353CC}">
                <c16:uniqueId val="{00000002-40B7-44C8-879D-CC95143ACD37}"/>
              </c:ext>
            </c:extLst>
          </c:dPt>
          <c:dPt>
            <c:idx val="8"/>
            <c:invertIfNegative val="0"/>
            <c:bubble3D val="0"/>
            <c:spPr>
              <a:pattFill prst="dkUpDiag">
                <a:fgClr>
                  <a:srgbClr val="00CCFF"/>
                </a:fgClr>
                <a:bgClr>
                  <a:sysClr val="window" lastClr="FFFFFF"/>
                </a:bgClr>
              </a:pattFill>
              <a:ln>
                <a:noFill/>
              </a:ln>
            </c:spPr>
            <c:extLst>
              <c:ext xmlns:c16="http://schemas.microsoft.com/office/drawing/2014/chart" uri="{C3380CC4-5D6E-409C-BE32-E72D297353CC}">
                <c16:uniqueId val="{00000004-40B7-44C8-879D-CC95143ACD3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Prevalences!$C$202:$C$210</c:f>
              <c:strCache>
                <c:ptCount val="9"/>
                <c:pt idx="0">
                  <c:v>Bagmati province</c:v>
                </c:pt>
                <c:pt idx="1">
                  <c:v>Gandaki Province</c:v>
                </c:pt>
                <c:pt idx="2">
                  <c:v>Lumbini Province</c:v>
                </c:pt>
                <c:pt idx="3">
                  <c:v>Karnali province</c:v>
                </c:pt>
                <c:pt idx="4">
                  <c:v>Sudurpaschim province</c:v>
                </c:pt>
                <c:pt idx="6">
                  <c:v>&lt; 25 years</c:v>
                </c:pt>
                <c:pt idx="7">
                  <c:v>25+ years</c:v>
                </c:pt>
                <c:pt idx="8">
                  <c:v>Total</c:v>
                </c:pt>
              </c:strCache>
            </c:strRef>
          </c:cat>
          <c:val>
            <c:numRef>
              <c:f>Prevalences!$D$202:$D$210</c:f>
              <c:numCache>
                <c:formatCode>General</c:formatCode>
                <c:ptCount val="9"/>
                <c:pt idx="0">
                  <c:v>4.5999999999999996</c:v>
                </c:pt>
                <c:pt idx="1">
                  <c:v>1.2</c:v>
                </c:pt>
                <c:pt idx="2">
                  <c:v>0.7</c:v>
                </c:pt>
                <c:pt idx="3">
                  <c:v>0</c:v>
                </c:pt>
                <c:pt idx="4">
                  <c:v>1.5</c:v>
                </c:pt>
                <c:pt idx="6">
                  <c:v>1</c:v>
                </c:pt>
                <c:pt idx="7">
                  <c:v>4.3</c:v>
                </c:pt>
                <c:pt idx="8">
                  <c:v>2.8</c:v>
                </c:pt>
              </c:numCache>
            </c:numRef>
          </c:val>
          <c:extLst>
            <c:ext xmlns:c16="http://schemas.microsoft.com/office/drawing/2014/chart" uri="{C3380CC4-5D6E-409C-BE32-E72D297353CC}">
              <c16:uniqueId val="{00000003-40B7-44C8-879D-CC95143ACD37}"/>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ot"/>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
          <c:min val="0"/>
        </c:scaling>
        <c:delete val="0"/>
        <c:axPos val="l"/>
        <c:majorGridlines>
          <c:spPr>
            <a:ln w="3175">
              <a:solidFill>
                <a:srgbClr val="F79646">
                  <a:lumMod val="20000"/>
                  <a:lumOff val="80000"/>
                </a:srgbClr>
              </a:solidFill>
              <a:prstDash val="sysDot"/>
            </a:ln>
          </c:spPr>
        </c:majorGridlines>
        <c:title>
          <c:tx>
            <c:rich>
              <a:bodyPr rot="0" vert="horz"/>
              <a:lstStyle/>
              <a:p>
                <a:pPr>
                  <a:defRPr/>
                </a:pPr>
                <a:r>
                  <a:rPr lang="en-US"/>
                  <a:t>%</a:t>
                </a:r>
              </a:p>
            </c:rich>
          </c:tx>
          <c:layout>
            <c:manualLayout>
              <c:xMode val="edge"/>
              <c:yMode val="edge"/>
              <c:x val="3.4076753919273603E-2"/>
              <c:y val="6.8180652395636379E-2"/>
            </c:manualLayout>
          </c:layout>
          <c:overlay val="0"/>
        </c:title>
        <c:numFmt formatCode="General" sourceLinked="1"/>
        <c:majorTickMark val="out"/>
        <c:minorTickMark val="none"/>
        <c:tickLblPos val="nextTo"/>
        <c:spPr>
          <a:ln>
            <a:noFill/>
          </a:ln>
        </c:spPr>
        <c:crossAx val="41936768"/>
        <c:crosses val="autoZero"/>
        <c:crossBetween val="between"/>
        <c:majorUnit val="2"/>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'HIV prev KP_Ktm'!$A$4</c:f>
              <c:strCache>
                <c:ptCount val="1"/>
                <c:pt idx="0">
                  <c:v>PWID</c:v>
                </c:pt>
              </c:strCache>
            </c:strRef>
          </c:tx>
          <c:spPr>
            <a:ln w="38100">
              <a:solidFill>
                <a:srgbClr val="00AEEF">
                  <a:alpha val="60000"/>
                </a:srgbClr>
              </a:solidFill>
            </a:ln>
          </c:spPr>
          <c:marker>
            <c:symbol val="circle"/>
            <c:size val="8"/>
            <c:spPr>
              <a:solidFill>
                <a:srgbClr val="00AEEF">
                  <a:alpha val="60000"/>
                </a:srgbClr>
              </a:solidFill>
              <a:ln w="12700">
                <a:noFill/>
              </a:ln>
            </c:spPr>
          </c:marker>
          <c:cat>
            <c:strRef>
              <c:f>'HIV prev KP_Ktm'!$B$3:$Q$3</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'HIV prev KP_Ktm'!$B$4:$Q$4</c:f>
              <c:numCache>
                <c:formatCode>General</c:formatCode>
                <c:ptCount val="16"/>
                <c:pt idx="0">
                  <c:v>68</c:v>
                </c:pt>
                <c:pt idx="3">
                  <c:v>51.7</c:v>
                </c:pt>
                <c:pt idx="5">
                  <c:v>34.799999999999997</c:v>
                </c:pt>
                <c:pt idx="7">
                  <c:v>20.7</c:v>
                </c:pt>
                <c:pt idx="9">
                  <c:v>6.3</c:v>
                </c:pt>
                <c:pt idx="13">
                  <c:v>6.4</c:v>
                </c:pt>
                <c:pt idx="15">
                  <c:v>8.8000000000000007</c:v>
                </c:pt>
              </c:numCache>
            </c:numRef>
          </c:val>
          <c:smooth val="0"/>
          <c:extLst>
            <c:ext xmlns:c16="http://schemas.microsoft.com/office/drawing/2014/chart" uri="{C3380CC4-5D6E-409C-BE32-E72D297353CC}">
              <c16:uniqueId val="{00000000-656B-472B-8680-DB71A09A1588}"/>
            </c:ext>
          </c:extLst>
        </c:ser>
        <c:ser>
          <c:idx val="0"/>
          <c:order val="1"/>
          <c:tx>
            <c:strRef>
              <c:f>'HIV prev KP_Ktm'!$A$5</c:f>
              <c:strCache>
                <c:ptCount val="1"/>
                <c:pt idx="0">
                  <c:v>MSM</c:v>
                </c:pt>
              </c:strCache>
            </c:strRef>
          </c:tx>
          <c:spPr>
            <a:ln w="38100">
              <a:solidFill>
                <a:srgbClr val="F78E1E"/>
              </a:solidFill>
            </a:ln>
          </c:spPr>
          <c:marker>
            <c:symbol val="circle"/>
            <c:size val="8"/>
            <c:spPr>
              <a:solidFill>
                <a:srgbClr val="F78E1E"/>
              </a:solidFill>
              <a:ln w="12700">
                <a:noFill/>
              </a:ln>
            </c:spPr>
          </c:marker>
          <c:cat>
            <c:strRef>
              <c:f>'HIV prev KP_Ktm'!$B$3:$Q$3</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'HIV prev KP_Ktm'!$B$5:$Q$5</c:f>
              <c:numCache>
                <c:formatCode>General</c:formatCode>
                <c:ptCount val="16"/>
                <c:pt idx="2">
                  <c:v>3.9</c:v>
                </c:pt>
                <c:pt idx="5">
                  <c:v>3.3</c:v>
                </c:pt>
                <c:pt idx="7">
                  <c:v>3.8</c:v>
                </c:pt>
                <c:pt idx="10">
                  <c:v>3.8</c:v>
                </c:pt>
                <c:pt idx="13">
                  <c:v>2.4</c:v>
                </c:pt>
                <c:pt idx="15">
                  <c:v>5</c:v>
                </c:pt>
              </c:numCache>
            </c:numRef>
          </c:val>
          <c:smooth val="0"/>
          <c:extLst>
            <c:ext xmlns:c16="http://schemas.microsoft.com/office/drawing/2014/chart" uri="{C3380CC4-5D6E-409C-BE32-E72D297353CC}">
              <c16:uniqueId val="{00000001-656B-472B-8680-DB71A09A1588}"/>
            </c:ext>
          </c:extLst>
        </c:ser>
        <c:ser>
          <c:idx val="1"/>
          <c:order val="2"/>
          <c:tx>
            <c:strRef>
              <c:f>'HIV prev KP_Ktm'!$A$6</c:f>
              <c:strCache>
                <c:ptCount val="1"/>
                <c:pt idx="0">
                  <c:v>FSW</c:v>
                </c:pt>
              </c:strCache>
            </c:strRef>
          </c:tx>
          <c:spPr>
            <a:ln w="38100">
              <a:solidFill>
                <a:srgbClr val="00A99A"/>
              </a:solidFill>
            </a:ln>
          </c:spPr>
          <c:marker>
            <c:symbol val="circle"/>
            <c:size val="8"/>
            <c:spPr>
              <a:solidFill>
                <a:srgbClr val="00A99A"/>
              </a:solidFill>
              <a:ln w="12700">
                <a:noFill/>
              </a:ln>
            </c:spPr>
          </c:marker>
          <c:cat>
            <c:strRef>
              <c:f>'HIV prev KP_Ktm'!$B$3:$Q$3</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'HIV prev KP_Ktm'!$B$6:$Q$6</c:f>
              <c:numCache>
                <c:formatCode>General</c:formatCode>
                <c:ptCount val="16"/>
                <c:pt idx="2">
                  <c:v>2</c:v>
                </c:pt>
                <c:pt idx="4">
                  <c:v>1.4</c:v>
                </c:pt>
                <c:pt idx="6">
                  <c:v>2.2000000000000002</c:v>
                </c:pt>
                <c:pt idx="9">
                  <c:v>1.7</c:v>
                </c:pt>
                <c:pt idx="13">
                  <c:v>2</c:v>
                </c:pt>
                <c:pt idx="15">
                  <c:v>2.2000000000000002</c:v>
                </c:pt>
              </c:numCache>
            </c:numRef>
          </c:val>
          <c:smooth val="0"/>
          <c:extLst>
            <c:ext xmlns:c16="http://schemas.microsoft.com/office/drawing/2014/chart" uri="{C3380CC4-5D6E-409C-BE32-E72D297353CC}">
              <c16:uniqueId val="{00000002-656B-472B-8680-DB71A09A1588}"/>
            </c:ext>
          </c:extLst>
        </c:ser>
        <c:dLbls>
          <c:showLegendKey val="0"/>
          <c:showVal val="0"/>
          <c:showCatName val="0"/>
          <c:showSerName val="0"/>
          <c:showPercent val="0"/>
          <c:showBubbleSize val="0"/>
        </c:dLbls>
        <c:marker val="1"/>
        <c:smooth val="0"/>
        <c:axId val="135064192"/>
        <c:axId val="135336704"/>
      </c:lineChart>
      <c:catAx>
        <c:axId val="135064192"/>
        <c:scaling>
          <c:orientation val="minMax"/>
        </c:scaling>
        <c:delete val="0"/>
        <c:axPos val="b"/>
        <c:numFmt formatCode="General" sourceLinked="1"/>
        <c:majorTickMark val="none"/>
        <c:minorTickMark val="none"/>
        <c:tickLblPos val="nextTo"/>
        <c:crossAx val="135336704"/>
        <c:crosses val="autoZero"/>
        <c:auto val="1"/>
        <c:lblAlgn val="ctr"/>
        <c:lblOffset val="100"/>
        <c:noMultiLvlLbl val="0"/>
      </c:catAx>
      <c:valAx>
        <c:axId val="135336704"/>
        <c:scaling>
          <c:orientation val="minMax"/>
          <c:min val="0"/>
        </c:scaling>
        <c:delete val="0"/>
        <c:axPos val="l"/>
        <c:title>
          <c:tx>
            <c:rich>
              <a:bodyPr rot="0" vert="horz"/>
              <a:lstStyle/>
              <a:p>
                <a:pPr algn="ctr">
                  <a:defRPr/>
                </a:pPr>
                <a:r>
                  <a:rPr lang="en-US"/>
                  <a:t>%</a:t>
                </a:r>
              </a:p>
            </c:rich>
          </c:tx>
          <c:layout>
            <c:manualLayout>
              <c:xMode val="edge"/>
              <c:yMode val="edge"/>
              <c:x val="0"/>
              <c:y val="1.7112736454152914E-3"/>
            </c:manualLayout>
          </c:layout>
          <c:overlay val="0"/>
        </c:title>
        <c:numFmt formatCode="0" sourceLinked="0"/>
        <c:majorTickMark val="none"/>
        <c:minorTickMark val="none"/>
        <c:tickLblPos val="nextTo"/>
        <c:crossAx val="135064192"/>
        <c:crosses val="autoZero"/>
        <c:crossBetween val="between"/>
      </c:valAx>
      <c:dTable>
        <c:showHorzBorder val="1"/>
        <c:showVertBorder val="1"/>
        <c:showOutline val="1"/>
        <c:showKeys val="1"/>
      </c:dTable>
    </c:plotArea>
    <c:plotVisOnly val="1"/>
    <c:dispBlanksAs val="span"/>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0.93472</cdr:y>
    </cdr:from>
    <cdr:to>
      <cdr:x>1</cdr:x>
      <cdr:y>1</cdr:y>
    </cdr:to>
    <cdr:sp macro="" textlink="">
      <cdr:nvSpPr>
        <cdr:cNvPr id="2" name="TextBox 2"/>
        <cdr:cNvSpPr txBox="1"/>
      </cdr:nvSpPr>
      <cdr:spPr>
        <a:xfrm xmlns:a="http://schemas.openxmlformats.org/drawingml/2006/main">
          <a:off x="755650" y="5944512"/>
          <a:ext cx="7086600" cy="307777"/>
        </a:xfrm>
        <a:prstGeom xmlns:a="http://schemas.openxmlformats.org/drawingml/2006/main" prst="rect">
          <a:avLst/>
        </a:prstGeom>
        <a:noFill xmlns:a="http://schemas.openxmlformats.org/drawingml/2006/main"/>
        <a:ln xmlns:a="http://schemas.openxmlformats.org/drawingml/2006/main">
          <a:noFill/>
          <a:prstDash val="dash"/>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Arial" pitchFamily="34" charset="0"/>
              <a:cs typeface="Arial" pitchFamily="34" charset="0"/>
            </a:rPr>
            <a:t>NOTE: MSM  were  further classified  into  male  sex  workers  (MSW)  and  non-MSW</a:t>
          </a:r>
          <a:endParaRPr lang="th-TH" sz="14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0.58212</cdr:x>
      <cdr:y>0.06977</cdr:y>
    </cdr:from>
    <cdr:to>
      <cdr:x>0.99638</cdr:x>
      <cdr:y>0.1864</cdr:y>
    </cdr:to>
    <cdr:sp macro="" textlink="">
      <cdr:nvSpPr>
        <cdr:cNvPr id="3" name="TextBox 7">
          <a:extLst xmlns:a="http://schemas.openxmlformats.org/drawingml/2006/main">
            <a:ext uri="{FF2B5EF4-FFF2-40B4-BE49-F238E27FC236}">
              <a16:creationId xmlns:a16="http://schemas.microsoft.com/office/drawing/2014/main" id="{9E6F1444-FD28-415E-B48B-B34AE3B72E71}"/>
            </a:ext>
          </a:extLst>
        </cdr:cNvPr>
        <cdr:cNvSpPr txBox="1"/>
      </cdr:nvSpPr>
      <cdr:spPr>
        <a:xfrm xmlns:a="http://schemas.openxmlformats.org/drawingml/2006/main">
          <a:off x="2537745" y="241192"/>
          <a:ext cx="1806009" cy="4031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11/03/2024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052" rtl="0" eaLnBrk="1" latinLnBrk="0" hangingPunct="1">
      <a:defRPr sz="1200" kern="1200">
        <a:solidFill>
          <a:schemeClr val="tx1"/>
        </a:solidFill>
        <a:latin typeface="+mn-lt"/>
        <a:ea typeface="+mn-ea"/>
        <a:cs typeface="+mn-cs"/>
      </a:defRPr>
    </a:lvl1pPr>
    <a:lvl2pPr marL="455529" algn="l" defTabSz="911052" rtl="0" eaLnBrk="1" latinLnBrk="0" hangingPunct="1">
      <a:defRPr sz="1200" kern="1200">
        <a:solidFill>
          <a:schemeClr val="tx1"/>
        </a:solidFill>
        <a:latin typeface="+mn-lt"/>
        <a:ea typeface="+mn-ea"/>
        <a:cs typeface="+mn-cs"/>
      </a:defRPr>
    </a:lvl2pPr>
    <a:lvl3pPr marL="911052" algn="l" defTabSz="911052" rtl="0" eaLnBrk="1" latinLnBrk="0" hangingPunct="1">
      <a:defRPr sz="1200" kern="1200">
        <a:solidFill>
          <a:schemeClr val="tx1"/>
        </a:solidFill>
        <a:latin typeface="+mn-lt"/>
        <a:ea typeface="+mn-ea"/>
        <a:cs typeface="+mn-cs"/>
      </a:defRPr>
    </a:lvl3pPr>
    <a:lvl4pPr marL="1366580" algn="l" defTabSz="911052" rtl="0" eaLnBrk="1" latinLnBrk="0" hangingPunct="1">
      <a:defRPr sz="1200" kern="1200">
        <a:solidFill>
          <a:schemeClr val="tx1"/>
        </a:solidFill>
        <a:latin typeface="+mn-lt"/>
        <a:ea typeface="+mn-ea"/>
        <a:cs typeface="+mn-cs"/>
      </a:defRPr>
    </a:lvl4pPr>
    <a:lvl5pPr marL="1822077" algn="l" defTabSz="911052" rtl="0" eaLnBrk="1" latinLnBrk="0" hangingPunct="1">
      <a:defRPr sz="1200" kern="1200">
        <a:solidFill>
          <a:schemeClr val="tx1"/>
        </a:solidFill>
        <a:latin typeface="+mn-lt"/>
        <a:ea typeface="+mn-ea"/>
        <a:cs typeface="+mn-cs"/>
      </a:defRPr>
    </a:lvl5pPr>
    <a:lvl6pPr marL="2277623" algn="l" defTabSz="911052" rtl="0" eaLnBrk="1" latinLnBrk="0" hangingPunct="1">
      <a:defRPr sz="1200" kern="1200">
        <a:solidFill>
          <a:schemeClr val="tx1"/>
        </a:solidFill>
        <a:latin typeface="+mn-lt"/>
        <a:ea typeface="+mn-ea"/>
        <a:cs typeface="+mn-cs"/>
      </a:defRPr>
    </a:lvl6pPr>
    <a:lvl7pPr marL="2733161" algn="l" defTabSz="911052" rtl="0" eaLnBrk="1" latinLnBrk="0" hangingPunct="1">
      <a:defRPr sz="1200" kern="1200">
        <a:solidFill>
          <a:schemeClr val="tx1"/>
        </a:solidFill>
        <a:latin typeface="+mn-lt"/>
        <a:ea typeface="+mn-ea"/>
        <a:cs typeface="+mn-cs"/>
      </a:defRPr>
    </a:lvl7pPr>
    <a:lvl8pPr marL="3188670" algn="l" defTabSz="911052" rtl="0" eaLnBrk="1" latinLnBrk="0" hangingPunct="1">
      <a:defRPr sz="1200" kern="1200">
        <a:solidFill>
          <a:schemeClr val="tx1"/>
        </a:solidFill>
        <a:latin typeface="+mn-lt"/>
        <a:ea typeface="+mn-ea"/>
        <a:cs typeface="+mn-cs"/>
      </a:defRPr>
    </a:lvl8pPr>
    <a:lvl9pPr marL="3644170" algn="l" defTabSz="9110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1</a:t>
            </a:fld>
            <a:endParaRPr lang="en-US"/>
          </a:p>
        </p:txBody>
      </p:sp>
    </p:spTree>
    <p:extLst>
      <p:ext uri="{BB962C8B-B14F-4D97-AF65-F5344CB8AC3E}">
        <p14:creationId xmlns:p14="http://schemas.microsoft.com/office/powerpoint/2010/main" val="28612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302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EE76CFA2-F90A-4DDB-94ED-EA618289E813}" type="slidenum">
              <a:rPr lang="th-TH" sz="1100">
                <a:solidFill>
                  <a:prstClr val="black"/>
                </a:solidFill>
                <a:latin typeface="Calibri" pitchFamily="34" charset="0"/>
              </a:rPr>
              <a:pPr eaLnBrk="1" hangingPunct="1"/>
              <a:t>14</a:t>
            </a:fld>
            <a:endParaRPr lang="th-TH" sz="110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cs typeface="Cordia New" pitchFamily="34" charset="-34"/>
            </a:endParaRPr>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04690EF5-4909-4EEB-8872-CF72FFF55808}" type="slidenum">
              <a:rPr lang="th-TH" sz="1100">
                <a:solidFill>
                  <a:prstClr val="black"/>
                </a:solidFill>
                <a:latin typeface="Calibri" pitchFamily="34" charset="0"/>
              </a:rPr>
              <a:pPr eaLnBrk="1" hangingPunct="1"/>
              <a:t>15</a:t>
            </a:fld>
            <a:endParaRPr lang="th-TH" sz="1100">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035837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4273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0678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4099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E5F5213E-2DB0-4319-96F0-4DFD405E5ED4}" type="slidenum">
              <a:rPr lang="th-TH" sz="1100">
                <a:solidFill>
                  <a:prstClr val="black"/>
                </a:solidFill>
                <a:latin typeface="Calibri" pitchFamily="34" charset="0"/>
              </a:rPr>
              <a:pPr eaLnBrk="1" hangingPunct="1"/>
              <a:t>20</a:t>
            </a:fld>
            <a:endParaRPr lang="th-TH" sz="110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4748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4748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E554FB6E-0CEE-4C35-9B03-58D362CC1233}" type="slidenum">
              <a:rPr lang="th-TH" sz="1100">
                <a:solidFill>
                  <a:prstClr val="black"/>
                </a:solidFill>
                <a:latin typeface="Calibri" pitchFamily="34" charset="0"/>
              </a:rPr>
              <a:pPr eaLnBrk="1" hangingPunct="1"/>
              <a:t>2</a:t>
            </a:fld>
            <a:endParaRPr lang="th-TH" sz="1100">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4748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27</a:t>
            </a:fld>
            <a:endParaRPr lang="en-US"/>
          </a:p>
        </p:txBody>
      </p:sp>
    </p:spTree>
    <p:extLst>
      <p:ext uri="{BB962C8B-B14F-4D97-AF65-F5344CB8AC3E}">
        <p14:creationId xmlns:p14="http://schemas.microsoft.com/office/powerpoint/2010/main" val="221745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9191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04635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67309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4680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D52BB4C4-FDCB-45A5-9635-CF26A2E25CF2}" type="slidenum">
              <a:rPr lang="th-TH" sz="1100">
                <a:solidFill>
                  <a:prstClr val="black"/>
                </a:solidFill>
                <a:latin typeface="Calibri" pitchFamily="34" charset="0"/>
              </a:rPr>
              <a:pPr eaLnBrk="1" hangingPunct="1"/>
              <a:t>33</a:t>
            </a:fld>
            <a:endParaRPr lang="th-TH" sz="1100">
              <a:solidFill>
                <a:prstClr val="black"/>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235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83622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099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cs typeface="Cordia New" pitchFamily="34" charset="-34"/>
            </a:endParaRPr>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1D240C09-E34C-497A-BC0C-6E7D42B31F7F}" type="slidenum">
              <a:rPr lang="th-TH" sz="1100">
                <a:solidFill>
                  <a:prstClr val="black"/>
                </a:solidFill>
                <a:latin typeface="Calibri" pitchFamily="34" charset="0"/>
              </a:rPr>
              <a:pPr eaLnBrk="1" hangingPunct="1"/>
              <a:t>37</a:t>
            </a:fld>
            <a:endParaRPr lang="th-TH" sz="1100">
              <a:solidFill>
                <a:prstClr val="black"/>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1D240C09-E34C-497A-BC0C-6E7D42B31F7F}" type="slidenum">
              <a:rPr lang="th-TH" sz="1100">
                <a:solidFill>
                  <a:prstClr val="black"/>
                </a:solidFill>
                <a:latin typeface="Calibri" pitchFamily="34" charset="0"/>
              </a:rPr>
              <a:pPr eaLnBrk="1" hangingPunct="1"/>
              <a:t>38</a:t>
            </a:fld>
            <a:endParaRPr lang="th-TH" sz="1100">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1D240C09-E34C-497A-BC0C-6E7D42B31F7F}" type="slidenum">
              <a:rPr lang="th-TH" sz="1100">
                <a:solidFill>
                  <a:prstClr val="black"/>
                </a:solidFill>
                <a:latin typeface="Calibri" pitchFamily="34" charset="0"/>
              </a:rPr>
              <a:pPr eaLnBrk="1" hangingPunct="1"/>
              <a:t>39</a:t>
            </a:fld>
            <a:endParaRPr lang="th-TH" sz="1100">
              <a:solidFill>
                <a:prstClr val="black"/>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81198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76973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964422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dirty="0">
              <a:cs typeface="Cordia New" pitchFamily="34" charset="-34"/>
            </a:endParaRP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2317AE0B-6659-4269-9EEA-F0F645099CCC}" type="slidenum">
              <a:rPr lang="th-TH" sz="1100">
                <a:solidFill>
                  <a:prstClr val="black"/>
                </a:solidFill>
                <a:latin typeface="Calibri" pitchFamily="34" charset="0"/>
              </a:rPr>
              <a:pPr eaLnBrk="1" hangingPunct="1"/>
              <a:t>43</a:t>
            </a:fld>
            <a:endParaRPr lang="th-TH" sz="1100">
              <a:solidFill>
                <a:prstClr val="black"/>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FF629941-60FD-4D4D-89F8-106B6E95F912}" type="slidenum">
              <a:rPr lang="th-TH" sz="1100">
                <a:solidFill>
                  <a:prstClr val="black"/>
                </a:solidFill>
                <a:latin typeface="Calibri" pitchFamily="34" charset="0"/>
              </a:rPr>
              <a:pPr eaLnBrk="1" hangingPunct="1"/>
              <a:t>44</a:t>
            </a:fld>
            <a:endParaRPr lang="th-TH" sz="1100">
              <a:solidFill>
                <a:prstClr val="black"/>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5D5218E5-D41E-4618-A66A-FFF520A0ED44}" type="slidenum">
              <a:rPr lang="th-TH" sz="1100">
                <a:solidFill>
                  <a:prstClr val="black"/>
                </a:solidFill>
                <a:latin typeface="Calibri" pitchFamily="34" charset="0"/>
              </a:rPr>
              <a:pPr eaLnBrk="1" hangingPunct="1"/>
              <a:t>45</a:t>
            </a:fld>
            <a:endParaRPr lang="th-TH" sz="1100">
              <a:solidFill>
                <a:prstClr val="black"/>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59198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4</a:t>
            </a:fld>
            <a:endParaRPr lang="en-US"/>
          </a:p>
        </p:txBody>
      </p:sp>
    </p:spTree>
    <p:extLst>
      <p:ext uri="{BB962C8B-B14F-4D97-AF65-F5344CB8AC3E}">
        <p14:creationId xmlns:p14="http://schemas.microsoft.com/office/powerpoint/2010/main" val="1954226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1812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F9E72263-9CE6-48F2-B880-10B93B6116A6}" type="slidenum">
              <a:rPr lang="th-TH" sz="1100">
                <a:solidFill>
                  <a:prstClr val="black"/>
                </a:solidFill>
                <a:latin typeface="Calibri" pitchFamily="34" charset="0"/>
              </a:rPr>
              <a:pPr eaLnBrk="1" hangingPunct="1"/>
              <a:t>48</a:t>
            </a:fld>
            <a:endParaRPr lang="th-TH" sz="1100">
              <a:solidFill>
                <a:prstClr val="black"/>
              </a:solidFill>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trike="noStrike" dirty="0">
              <a:cs typeface="Cordia New" pitchFamily="34" charset="-34"/>
            </a:endParaRP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F9E72263-9CE6-48F2-B880-10B93B6116A6}" type="slidenum">
              <a:rPr lang="th-TH" sz="1100">
                <a:solidFill>
                  <a:prstClr val="black"/>
                </a:solidFill>
                <a:latin typeface="Calibri" pitchFamily="34" charset="0"/>
              </a:rPr>
              <a:pPr eaLnBrk="1" hangingPunct="1"/>
              <a:t>49</a:t>
            </a:fld>
            <a:endParaRPr lang="th-TH" sz="1100">
              <a:solidFill>
                <a:prstClr val="black"/>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50</a:t>
            </a:fld>
            <a:endParaRPr lang="en-US"/>
          </a:p>
        </p:txBody>
      </p:sp>
    </p:spTree>
    <p:extLst>
      <p:ext uri="{BB962C8B-B14F-4D97-AF65-F5344CB8AC3E}">
        <p14:creationId xmlns:p14="http://schemas.microsoft.com/office/powerpoint/2010/main" val="610259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237876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571212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536094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252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3C77F64B-BE68-470E-955D-6212BD8CC0A5}" type="slidenum">
              <a:rPr lang="th-TH" sz="1100">
                <a:solidFill>
                  <a:prstClr val="black"/>
                </a:solidFill>
                <a:latin typeface="Calibri" pitchFamily="34" charset="0"/>
              </a:rPr>
              <a:pPr eaLnBrk="1" hangingPunct="1"/>
              <a:t>55</a:t>
            </a:fld>
            <a:endParaRPr lang="th-TH" sz="1100">
              <a:solidFill>
                <a:prstClr val="black"/>
              </a:solidFill>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4572065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76974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214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58</a:t>
            </a:fld>
            <a:endParaRPr lang="en-US"/>
          </a:p>
        </p:txBody>
      </p:sp>
    </p:spTree>
    <p:extLst>
      <p:ext uri="{BB962C8B-B14F-4D97-AF65-F5344CB8AC3E}">
        <p14:creationId xmlns:p14="http://schemas.microsoft.com/office/powerpoint/2010/main" val="2398183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0917885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60</a:t>
            </a:fld>
            <a:endParaRPr lang="en-US"/>
          </a:p>
        </p:txBody>
      </p:sp>
    </p:spTree>
    <p:extLst>
      <p:ext uri="{BB962C8B-B14F-4D97-AF65-F5344CB8AC3E}">
        <p14:creationId xmlns:p14="http://schemas.microsoft.com/office/powerpoint/2010/main" val="1652399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3A29CE37-99C1-4B7C-9F65-3BB2EC47B8C7}" type="slidenum">
              <a:rPr lang="en-US" smtClean="0"/>
              <a:t>61</a:t>
            </a:fld>
            <a:endParaRPr lang="en-US"/>
          </a:p>
        </p:txBody>
      </p:sp>
    </p:spTree>
    <p:extLst>
      <p:ext uri="{BB962C8B-B14F-4D97-AF65-F5344CB8AC3E}">
        <p14:creationId xmlns:p14="http://schemas.microsoft.com/office/powerpoint/2010/main" val="1863522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62</a:t>
            </a:fld>
            <a:endParaRPr lang="en-US"/>
          </a:p>
        </p:txBody>
      </p:sp>
    </p:spTree>
    <p:extLst>
      <p:ext uri="{BB962C8B-B14F-4D97-AF65-F5344CB8AC3E}">
        <p14:creationId xmlns:p14="http://schemas.microsoft.com/office/powerpoint/2010/main" val="3731666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038190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4275247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67</a:t>
            </a:fld>
            <a:endParaRPr lang="en-US"/>
          </a:p>
        </p:txBody>
      </p:sp>
    </p:spTree>
    <p:extLst>
      <p:ext uri="{BB962C8B-B14F-4D97-AF65-F5344CB8AC3E}">
        <p14:creationId xmlns:p14="http://schemas.microsoft.com/office/powerpoint/2010/main" val="2456684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678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cs typeface="Cordia New" pitchFamily="34" charset="-34"/>
            </a:endParaRPr>
          </a:p>
        </p:txBody>
      </p:sp>
      <p:sp>
        <p:nvSpPr>
          <p:cNvPr id="322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9E90B896-66CF-4DCE-AFA6-358367B5A744}" type="slidenum">
              <a:rPr lang="th-TH" sz="1100">
                <a:solidFill>
                  <a:prstClr val="black"/>
                </a:solidFill>
                <a:latin typeface="Calibri" pitchFamily="34" charset="0"/>
              </a:rPr>
              <a:pPr eaLnBrk="1" hangingPunct="1"/>
              <a:t>73</a:t>
            </a:fld>
            <a:endParaRPr lang="th-TH" sz="110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851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851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cs typeface="Cordia New" pitchFamily="34" charset="-34"/>
            </a:endParaRPr>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600">
                <a:solidFill>
                  <a:schemeClr val="tx1"/>
                </a:solidFill>
                <a:latin typeface="Arial" pitchFamily="34" charset="0"/>
                <a:cs typeface="Cordia New" pitchFamily="34" charset="-34"/>
              </a:defRPr>
            </a:lvl1pPr>
            <a:lvl2pPr marL="685669" indent="-263719" eaLnBrk="0" hangingPunct="0">
              <a:defRPr sz="2600">
                <a:solidFill>
                  <a:schemeClr val="tx1"/>
                </a:solidFill>
                <a:latin typeface="Arial" pitchFamily="34" charset="0"/>
                <a:cs typeface="Cordia New" pitchFamily="34" charset="-34"/>
              </a:defRPr>
            </a:lvl2pPr>
            <a:lvl3pPr marL="1054875" indent="-210975" eaLnBrk="0" hangingPunct="0">
              <a:defRPr sz="2600">
                <a:solidFill>
                  <a:schemeClr val="tx1"/>
                </a:solidFill>
                <a:latin typeface="Arial" pitchFamily="34" charset="0"/>
                <a:cs typeface="Cordia New" pitchFamily="34" charset="-34"/>
              </a:defRPr>
            </a:lvl3pPr>
            <a:lvl4pPr marL="1476825" indent="-210975" eaLnBrk="0" hangingPunct="0">
              <a:defRPr sz="2600">
                <a:solidFill>
                  <a:schemeClr val="tx1"/>
                </a:solidFill>
                <a:latin typeface="Arial" pitchFamily="34" charset="0"/>
                <a:cs typeface="Cordia New" pitchFamily="34" charset="-34"/>
              </a:defRPr>
            </a:lvl4pPr>
            <a:lvl5pPr marL="1898774" indent="-210975" eaLnBrk="0" hangingPunct="0">
              <a:defRPr sz="2600">
                <a:solidFill>
                  <a:schemeClr val="tx1"/>
                </a:solidFill>
                <a:latin typeface="Arial" pitchFamily="34" charset="0"/>
                <a:cs typeface="Cordia New" pitchFamily="34" charset="-34"/>
              </a:defRPr>
            </a:lvl5pPr>
            <a:lvl6pPr marL="2320724" indent="-210975" eaLnBrk="0" fontAlgn="base" hangingPunct="0">
              <a:spcBef>
                <a:spcPct val="0"/>
              </a:spcBef>
              <a:spcAft>
                <a:spcPct val="0"/>
              </a:spcAft>
              <a:defRPr sz="2600">
                <a:solidFill>
                  <a:schemeClr val="tx1"/>
                </a:solidFill>
                <a:latin typeface="Arial" pitchFamily="34" charset="0"/>
                <a:cs typeface="Cordia New" pitchFamily="34" charset="-34"/>
              </a:defRPr>
            </a:lvl6pPr>
            <a:lvl7pPr marL="2742674" indent="-210975" eaLnBrk="0" fontAlgn="base" hangingPunct="0">
              <a:spcBef>
                <a:spcPct val="0"/>
              </a:spcBef>
              <a:spcAft>
                <a:spcPct val="0"/>
              </a:spcAft>
              <a:defRPr sz="2600">
                <a:solidFill>
                  <a:schemeClr val="tx1"/>
                </a:solidFill>
                <a:latin typeface="Arial" pitchFamily="34" charset="0"/>
                <a:cs typeface="Cordia New" pitchFamily="34" charset="-34"/>
              </a:defRPr>
            </a:lvl7pPr>
            <a:lvl8pPr marL="3164624" indent="-210975" eaLnBrk="0" fontAlgn="base" hangingPunct="0">
              <a:spcBef>
                <a:spcPct val="0"/>
              </a:spcBef>
              <a:spcAft>
                <a:spcPct val="0"/>
              </a:spcAft>
              <a:defRPr sz="2600">
                <a:solidFill>
                  <a:schemeClr val="tx1"/>
                </a:solidFill>
                <a:latin typeface="Arial" pitchFamily="34" charset="0"/>
                <a:cs typeface="Cordia New" pitchFamily="34" charset="-34"/>
              </a:defRPr>
            </a:lvl8pPr>
            <a:lvl9pPr marL="3586574" indent="-210975" eaLnBrk="0" fontAlgn="base" hangingPunct="0">
              <a:spcBef>
                <a:spcPct val="0"/>
              </a:spcBef>
              <a:spcAft>
                <a:spcPct val="0"/>
              </a:spcAft>
              <a:defRPr sz="2600">
                <a:solidFill>
                  <a:schemeClr val="tx1"/>
                </a:solidFill>
                <a:latin typeface="Arial" pitchFamily="34" charset="0"/>
                <a:cs typeface="Cordia New" pitchFamily="34" charset="-34"/>
              </a:defRPr>
            </a:lvl9pPr>
          </a:lstStyle>
          <a:p>
            <a:pPr eaLnBrk="1" hangingPunct="1"/>
            <a:fld id="{2F541818-4C9D-46AB-A9F5-7ED06B0CBFDC}" type="slidenum">
              <a:rPr lang="th-TH" sz="1100">
                <a:solidFill>
                  <a:prstClr val="black"/>
                </a:solidFill>
                <a:latin typeface="Calibri" pitchFamily="34" charset="0"/>
              </a:rPr>
              <a:pPr eaLnBrk="1" hangingPunct="1"/>
              <a:t>12</a:t>
            </a:fld>
            <a:endParaRPr lang="th-TH" sz="110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85"/>
            <a:ext cx="8189383" cy="6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15" tIns="49620" rIns="99215" bIns="4962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8"/>
            <a:ext cx="8191500" cy="638818"/>
          </a:xfrm>
          <a:prstGeom prst="rect">
            <a:avLst/>
          </a:prstGeom>
          <a:noFill/>
        </p:spPr>
        <p:txBody>
          <a:bodyPr lIns="99215" tIns="49620" rIns="99215" bIns="4962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2"/>
            <a:ext cx="8191500" cy="500319"/>
          </a:xfrm>
          <a:prstGeom prst="rect">
            <a:avLst/>
          </a:prstGeom>
          <a:noFill/>
        </p:spPr>
        <p:txBody>
          <a:bodyPr lIns="99215" tIns="49620" rIns="99215" bIns="4962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099" tIns="45556" rIns="91099" bIns="4555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99" tIns="45556" rIns="91099" bIns="4555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99" tIns="45556" rIns="91099" bIns="4555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58104873"/>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8"/>
            <a:ext cx="10198197" cy="788737"/>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1" tIns="58500" rIns="117011" bIns="585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1" tIns="58500" rIns="117011" bIns="585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7907425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7" tIns="58525" rIns="117057" bIns="58525">
            <a:normAutofit/>
          </a:bodyPr>
          <a:lstStyle>
            <a:lvl1pPr marL="682811" marR="0" indent="-682811" algn="l" defTabSz="1170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71" indent="0" algn="ctr">
              <a:buNone/>
              <a:defRPr>
                <a:solidFill>
                  <a:schemeClr val="tx1">
                    <a:tint val="75000"/>
                  </a:schemeClr>
                </a:solidFill>
              </a:defRPr>
            </a:lvl2pPr>
            <a:lvl3pPr marL="1170525" indent="0" algn="ctr">
              <a:buNone/>
              <a:defRPr>
                <a:solidFill>
                  <a:schemeClr val="tx1">
                    <a:tint val="75000"/>
                  </a:schemeClr>
                </a:solidFill>
              </a:defRPr>
            </a:lvl3pPr>
            <a:lvl4pPr marL="1755785" indent="0" algn="ctr">
              <a:buNone/>
              <a:defRPr>
                <a:solidFill>
                  <a:schemeClr val="tx1">
                    <a:tint val="75000"/>
                  </a:schemeClr>
                </a:solidFill>
              </a:defRPr>
            </a:lvl4pPr>
            <a:lvl5pPr marL="2341058" indent="0" algn="ctr">
              <a:buNone/>
              <a:defRPr>
                <a:solidFill>
                  <a:schemeClr val="tx1">
                    <a:tint val="75000"/>
                  </a:schemeClr>
                </a:solidFill>
              </a:defRPr>
            </a:lvl5pPr>
            <a:lvl6pPr marL="2926309" indent="0" algn="ctr">
              <a:buNone/>
              <a:defRPr>
                <a:solidFill>
                  <a:schemeClr val="tx1">
                    <a:tint val="75000"/>
                  </a:schemeClr>
                </a:solidFill>
              </a:defRPr>
            </a:lvl6pPr>
            <a:lvl7pPr marL="3511566" indent="0" algn="ctr">
              <a:buNone/>
              <a:defRPr>
                <a:solidFill>
                  <a:schemeClr val="tx1">
                    <a:tint val="75000"/>
                  </a:schemeClr>
                </a:solidFill>
              </a:defRPr>
            </a:lvl7pPr>
            <a:lvl8pPr marL="4096843" indent="0" algn="ctr">
              <a:buNone/>
              <a:defRPr>
                <a:solidFill>
                  <a:schemeClr val="tx1">
                    <a:tint val="75000"/>
                  </a:schemeClr>
                </a:solidFill>
              </a:defRPr>
            </a:lvl8pPr>
            <a:lvl9pPr marL="46821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17671716"/>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338559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231299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7815561"/>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73714904"/>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7880655"/>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7" tIns="58525" rIns="117057" bIns="585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157444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6"/>
            <a:ext cx="10198197" cy="788737"/>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7" tIns="58525" rIns="117057" bIns="585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7" tIns="58525" rIns="117057" bIns="585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88553311"/>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29356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99" tIns="45556" rIns="91099" bIns="45556">
            <a:normAutofit/>
          </a:bodyPr>
          <a:lstStyle>
            <a:lvl1pPr marL="531430" marR="0" indent="-531430" algn="l" defTabSz="9110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529" indent="0" algn="ctr">
              <a:buNone/>
              <a:defRPr>
                <a:solidFill>
                  <a:schemeClr val="tx1">
                    <a:tint val="75000"/>
                  </a:schemeClr>
                </a:solidFill>
              </a:defRPr>
            </a:lvl2pPr>
            <a:lvl3pPr marL="911052" indent="0" algn="ctr">
              <a:buNone/>
              <a:defRPr>
                <a:solidFill>
                  <a:schemeClr val="tx1">
                    <a:tint val="75000"/>
                  </a:schemeClr>
                </a:solidFill>
              </a:defRPr>
            </a:lvl3pPr>
            <a:lvl4pPr marL="1366580" indent="0" algn="ctr">
              <a:buNone/>
              <a:defRPr>
                <a:solidFill>
                  <a:schemeClr val="tx1">
                    <a:tint val="75000"/>
                  </a:schemeClr>
                </a:solidFill>
              </a:defRPr>
            </a:lvl4pPr>
            <a:lvl5pPr marL="1822077" indent="0" algn="ctr">
              <a:buNone/>
              <a:defRPr>
                <a:solidFill>
                  <a:schemeClr val="tx1">
                    <a:tint val="75000"/>
                  </a:schemeClr>
                </a:solidFill>
              </a:defRPr>
            </a:lvl5pPr>
            <a:lvl6pPr marL="2277623" indent="0" algn="ctr">
              <a:buNone/>
              <a:defRPr>
                <a:solidFill>
                  <a:schemeClr val="tx1">
                    <a:tint val="75000"/>
                  </a:schemeClr>
                </a:solidFill>
              </a:defRPr>
            </a:lvl6pPr>
            <a:lvl7pPr marL="2733161" indent="0" algn="ctr">
              <a:buNone/>
              <a:defRPr>
                <a:solidFill>
                  <a:schemeClr val="tx1">
                    <a:tint val="75000"/>
                  </a:schemeClr>
                </a:solidFill>
              </a:defRPr>
            </a:lvl7pPr>
            <a:lvl8pPr marL="3188670" indent="0" algn="ctr">
              <a:buNone/>
              <a:defRPr>
                <a:solidFill>
                  <a:schemeClr val="tx1">
                    <a:tint val="75000"/>
                  </a:schemeClr>
                </a:solidFill>
              </a:defRPr>
            </a:lvl8pPr>
            <a:lvl9pPr marL="36441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FAF6168-CB72-4DD2-B6E0-19D536C40EE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3195635"/>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933909"/>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139250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828204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4254574"/>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1911279"/>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3868673"/>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890148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9952490"/>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615259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26224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D3EAFD7-0DED-4996-BC01-9C497135C45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195664"/>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349333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235139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38025704"/>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3702593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3280800"/>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92651616"/>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1483440"/>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760361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6433956"/>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365953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3D2572CA-C0CA-4A5A-905D-D3F6F242F60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841064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1681205"/>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4056337"/>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714469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06610873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64069058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5292444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72676538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593275764"/>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21255000"/>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286683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8B7092B-EA45-4ADC-9F0E-695455CD9F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3297840"/>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024303444"/>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55073352"/>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02519230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3547005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761211783"/>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379397264"/>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7089522"/>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17497874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73822331"/>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FAF6168-CB72-4DD2-B6E0-19D536C40EE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895607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61C6F25-0E92-4E88-A65B-E7867725772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97634579"/>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D3EAFD7-0DED-4996-BC01-9C497135C45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62860943"/>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3D2572CA-C0CA-4A5A-905D-D3F6F242F60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8585241"/>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8B7092B-EA45-4ADC-9F0E-695455CD9F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3542200"/>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61C6F25-0E92-4E88-A65B-E7867725772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96516030"/>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263E55-9C84-4883-B593-FAA0B67C562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94813728"/>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24F4F13-AC19-49F6-AB12-9F3ED499CBC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8680411"/>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0B43E79-ADA5-45A2-A422-86BF7FF2FD6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0773965"/>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245225"/>
            <a:ext cx="2844800" cy="476250"/>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US" altLang="zh-CN" sz="2800">
              <a:solidFill>
                <a:prstClr val="black"/>
              </a:solidFill>
            </a:endParaRPr>
          </a:p>
        </p:txBody>
      </p:sp>
      <p:sp>
        <p:nvSpPr>
          <p:cNvPr id="5" name="Rectangle 6"/>
          <p:cNvSpPr>
            <a:spLocks noGrp="1" noChangeArrowheads="1"/>
          </p:cNvSpPr>
          <p:nvPr>
            <p:ph type="ftr" sz="quarter" idx="11"/>
          </p:nvPr>
        </p:nvSpPr>
        <p:spPr>
          <a:xfrm>
            <a:off x="4165600" y="6245225"/>
            <a:ext cx="3860800" cy="476250"/>
          </a:xfrm>
          <a:prstGeom prst="rect">
            <a:avLst/>
          </a:prstGeom>
        </p:spPr>
        <p:txBody>
          <a:bodyPr/>
          <a:lstStyle>
            <a:lvl1pPr fontAlgn="auto">
              <a:spcBef>
                <a:spcPts val="0"/>
              </a:spcBef>
              <a:spcAft>
                <a:spcPts val="0"/>
              </a:spcAft>
              <a:defRPr>
                <a:latin typeface="+mn-lt"/>
                <a:cs typeface="+mn-cs"/>
              </a:defRPr>
            </a:lvl1pPr>
          </a:lstStyle>
          <a:p>
            <a:pPr defTabSz="914400">
              <a:defRPr/>
            </a:pPr>
            <a:endParaRPr lang="en-US" altLang="zh-CN" sz="2800">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BE997844-5031-40A0-961A-CF01F57BDF4F}" type="slidenum">
              <a:rPr lang="en-US">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298067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18039903"/>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0729549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263E55-9C84-4883-B593-FAA0B67C562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3465358"/>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5961184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45139067"/>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280906382"/>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10641958"/>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835375517"/>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1710867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54659361"/>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20901254"/>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59063582"/>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878342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99" tIns="45556" rIns="91099" bIns="4555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24F4F13-AC19-49F6-AB12-9F3ED499CBC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5959151"/>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75861114"/>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46292255"/>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3699984"/>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83876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99" tIns="45556" rIns="91099" bIns="4555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99" tIns="45556" rIns="91099" bIns="4555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0B43E79-ADA5-45A2-A422-86BF7FF2FD6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460437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91099" tIns="45556" rIns="91099" bIns="45556"/>
          <a:lstStyle/>
          <a:p>
            <a:r>
              <a:rPr lang="en-US"/>
              <a:t>Click to edit Master title style</a:t>
            </a:r>
          </a:p>
        </p:txBody>
      </p:sp>
      <p:sp>
        <p:nvSpPr>
          <p:cNvPr id="3" name="Content Placeholder 2"/>
          <p:cNvSpPr>
            <a:spLocks noGrp="1"/>
          </p:cNvSpPr>
          <p:nvPr>
            <p:ph idx="1"/>
          </p:nvPr>
        </p:nvSpPr>
        <p:spPr>
          <a:xfrm>
            <a:off x="609600" y="1600200"/>
            <a:ext cx="10972800" cy="4495800"/>
          </a:xfrm>
          <a:prstGeom prst="rect">
            <a:avLst/>
          </a:prstGeom>
        </p:spPr>
        <p:txBody>
          <a:bodyPr lIns="91099" tIns="45556" rIns="91099" bIns="4555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245225"/>
            <a:ext cx="2844800" cy="476250"/>
          </a:xfrm>
          <a:prstGeom prst="rect">
            <a:avLst/>
          </a:prstGeom>
        </p:spPr>
        <p:txBody>
          <a:bodyPr lIns="91099" tIns="45556" rIns="91099" bIns="45556"/>
          <a:lstStyle>
            <a:lvl1pPr fontAlgn="auto">
              <a:spcBef>
                <a:spcPts val="0"/>
              </a:spcBef>
              <a:spcAft>
                <a:spcPts val="0"/>
              </a:spcAft>
              <a:defRPr>
                <a:latin typeface="+mn-lt"/>
                <a:cs typeface="+mn-cs"/>
              </a:defRPr>
            </a:lvl1pPr>
          </a:lstStyle>
          <a:p>
            <a:pPr>
              <a:defRPr/>
            </a:pPr>
            <a:endParaRPr lang="en-US" altLang="zh-CN" sz="2800">
              <a:solidFill>
                <a:prstClr val="black"/>
              </a:solidFill>
            </a:endParaRPr>
          </a:p>
        </p:txBody>
      </p:sp>
      <p:sp>
        <p:nvSpPr>
          <p:cNvPr id="5" name="Rectangle 6"/>
          <p:cNvSpPr>
            <a:spLocks noGrp="1" noChangeArrowheads="1"/>
          </p:cNvSpPr>
          <p:nvPr>
            <p:ph type="ftr" sz="quarter" idx="11"/>
          </p:nvPr>
        </p:nvSpPr>
        <p:spPr>
          <a:xfrm>
            <a:off x="4165600" y="6245225"/>
            <a:ext cx="3860800" cy="476250"/>
          </a:xfrm>
          <a:prstGeom prst="rect">
            <a:avLst/>
          </a:prstGeom>
        </p:spPr>
        <p:txBody>
          <a:bodyPr lIns="91099" tIns="45556" rIns="91099" bIns="45556"/>
          <a:lstStyle>
            <a:lvl1pPr fontAlgn="auto">
              <a:spcBef>
                <a:spcPts val="0"/>
              </a:spcBef>
              <a:spcAft>
                <a:spcPts val="0"/>
              </a:spcAft>
              <a:defRPr>
                <a:latin typeface="+mn-lt"/>
                <a:cs typeface="+mn-cs"/>
              </a:defRPr>
            </a:lvl1pPr>
          </a:lstStyle>
          <a:p>
            <a:pPr>
              <a:defRPr/>
            </a:pPr>
            <a:endParaRPr lang="en-US" altLang="zh-CN" sz="2800">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BE997844-5031-40A0-961A-CF01F57BDF4F}" type="slidenum">
              <a:rPr lang="en-US">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4493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099" tIns="45556" rIns="91099" bIns="4555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99" tIns="45556" rIns="91099" bIns="45556">
            <a:normAutofit/>
          </a:bodyPr>
          <a:lstStyle>
            <a:lvl1pPr marL="531430" marR="0" indent="-531430" algn="l" defTabSz="9110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529" indent="0" algn="ctr">
              <a:buNone/>
              <a:defRPr>
                <a:solidFill>
                  <a:schemeClr val="tx1">
                    <a:tint val="75000"/>
                  </a:schemeClr>
                </a:solidFill>
              </a:defRPr>
            </a:lvl2pPr>
            <a:lvl3pPr marL="911052" indent="0" algn="ctr">
              <a:buNone/>
              <a:defRPr>
                <a:solidFill>
                  <a:schemeClr val="tx1">
                    <a:tint val="75000"/>
                  </a:schemeClr>
                </a:solidFill>
              </a:defRPr>
            </a:lvl3pPr>
            <a:lvl4pPr marL="1366580" indent="0" algn="ctr">
              <a:buNone/>
              <a:defRPr>
                <a:solidFill>
                  <a:schemeClr val="tx1">
                    <a:tint val="75000"/>
                  </a:schemeClr>
                </a:solidFill>
              </a:defRPr>
            </a:lvl4pPr>
            <a:lvl5pPr marL="1822077" indent="0" algn="ctr">
              <a:buNone/>
              <a:defRPr>
                <a:solidFill>
                  <a:schemeClr val="tx1">
                    <a:tint val="75000"/>
                  </a:schemeClr>
                </a:solidFill>
              </a:defRPr>
            </a:lvl5pPr>
            <a:lvl6pPr marL="2277623" indent="0" algn="ctr">
              <a:buNone/>
              <a:defRPr>
                <a:solidFill>
                  <a:schemeClr val="tx1">
                    <a:tint val="75000"/>
                  </a:schemeClr>
                </a:solidFill>
              </a:defRPr>
            </a:lvl6pPr>
            <a:lvl7pPr marL="2733161" indent="0" algn="ctr">
              <a:buNone/>
              <a:defRPr>
                <a:solidFill>
                  <a:schemeClr val="tx1">
                    <a:tint val="75000"/>
                  </a:schemeClr>
                </a:solidFill>
              </a:defRPr>
            </a:lvl7pPr>
            <a:lvl8pPr marL="3188670" indent="0" algn="ctr">
              <a:buNone/>
              <a:defRPr>
                <a:solidFill>
                  <a:schemeClr val="tx1">
                    <a:tint val="75000"/>
                  </a:schemeClr>
                </a:solidFill>
              </a:defRPr>
            </a:lvl8pPr>
            <a:lvl9pPr marL="36441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FAF6168-CB72-4DD2-B6E0-19D536C40EE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01902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D3EAFD7-0DED-4996-BC01-9C497135C45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88316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3D2572CA-C0CA-4A5A-905D-D3F6F242F60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116872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8B7092B-EA45-4ADC-9F0E-695455CD9FB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639337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61C6F25-0E92-4E88-A65B-E78677257724}"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71962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263E55-9C84-4883-B593-FAA0B67C562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6103226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99" tIns="45556" rIns="91099" bIns="4555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24F4F13-AC19-49F6-AB12-9F3ED499CBC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64696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99" tIns="45556" rIns="91099" bIns="4555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99" tIns="45556" rIns="91099" bIns="4555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F0B43E79-ADA5-45A2-A422-86BF7FF2FD6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065506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972800" cy="685800"/>
          </a:xfrm>
          <a:prstGeom prst="rect">
            <a:avLst/>
          </a:prstGeom>
        </p:spPr>
        <p:txBody>
          <a:bodyPr lIns="91099" tIns="45556" rIns="91099" bIns="45556"/>
          <a:lstStyle/>
          <a:p>
            <a:r>
              <a:rPr lang="en-US"/>
              <a:t>Click to edit Master title style</a:t>
            </a:r>
          </a:p>
        </p:txBody>
      </p:sp>
      <p:sp>
        <p:nvSpPr>
          <p:cNvPr id="3" name="Content Placeholder 2"/>
          <p:cNvSpPr>
            <a:spLocks noGrp="1"/>
          </p:cNvSpPr>
          <p:nvPr>
            <p:ph idx="1"/>
          </p:nvPr>
        </p:nvSpPr>
        <p:spPr>
          <a:xfrm>
            <a:off x="609600" y="1600200"/>
            <a:ext cx="10972800" cy="4495800"/>
          </a:xfrm>
          <a:prstGeom prst="rect">
            <a:avLst/>
          </a:prstGeom>
        </p:spPr>
        <p:txBody>
          <a:bodyPr lIns="91099" tIns="45556" rIns="91099" bIns="4555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245225"/>
            <a:ext cx="2844800" cy="476250"/>
          </a:xfrm>
          <a:prstGeom prst="rect">
            <a:avLst/>
          </a:prstGeom>
        </p:spPr>
        <p:txBody>
          <a:bodyPr lIns="91099" tIns="45556" rIns="91099" bIns="45556"/>
          <a:lstStyle>
            <a:lvl1pPr fontAlgn="auto">
              <a:spcBef>
                <a:spcPts val="0"/>
              </a:spcBef>
              <a:spcAft>
                <a:spcPts val="0"/>
              </a:spcAft>
              <a:defRPr>
                <a:latin typeface="+mn-lt"/>
                <a:cs typeface="+mn-cs"/>
              </a:defRPr>
            </a:lvl1pPr>
          </a:lstStyle>
          <a:p>
            <a:pPr>
              <a:defRPr/>
            </a:pPr>
            <a:endParaRPr lang="en-US" altLang="zh-CN" sz="2800">
              <a:solidFill>
                <a:prstClr val="black"/>
              </a:solidFill>
            </a:endParaRPr>
          </a:p>
        </p:txBody>
      </p:sp>
      <p:sp>
        <p:nvSpPr>
          <p:cNvPr id="5" name="Rectangle 6"/>
          <p:cNvSpPr>
            <a:spLocks noGrp="1" noChangeArrowheads="1"/>
          </p:cNvSpPr>
          <p:nvPr>
            <p:ph type="ftr" sz="quarter" idx="11"/>
          </p:nvPr>
        </p:nvSpPr>
        <p:spPr>
          <a:xfrm>
            <a:off x="4165600" y="6245225"/>
            <a:ext cx="3860800" cy="476250"/>
          </a:xfrm>
          <a:prstGeom prst="rect">
            <a:avLst/>
          </a:prstGeom>
        </p:spPr>
        <p:txBody>
          <a:bodyPr lIns="91099" tIns="45556" rIns="91099" bIns="45556"/>
          <a:lstStyle>
            <a:lvl1pPr fontAlgn="auto">
              <a:spcBef>
                <a:spcPts val="0"/>
              </a:spcBef>
              <a:spcAft>
                <a:spcPts val="0"/>
              </a:spcAft>
              <a:defRPr>
                <a:latin typeface="+mn-lt"/>
                <a:cs typeface="+mn-cs"/>
              </a:defRPr>
            </a:lvl1pPr>
          </a:lstStyle>
          <a:p>
            <a:pPr>
              <a:defRPr/>
            </a:pPr>
            <a:endParaRPr lang="en-US" altLang="zh-CN" sz="2800">
              <a:solidFill>
                <a:prstClr val="black"/>
              </a:solidFill>
            </a:endParaRPr>
          </a:p>
        </p:txBody>
      </p:sp>
      <p:sp>
        <p:nvSpPr>
          <p:cNvPr id="6" name="Rectangle 7"/>
          <p:cNvSpPr>
            <a:spLocks noGrp="1" noChangeArrowheads="1"/>
          </p:cNvSpPr>
          <p:nvPr>
            <p:ph type="sldNum" sz="quarter" idx="12"/>
          </p:nvPr>
        </p:nvSpPr>
        <p:spPr/>
        <p:txBody>
          <a:bodyPr/>
          <a:lstStyle>
            <a:lvl1pPr>
              <a:defRPr/>
            </a:lvl1pPr>
          </a:lstStyle>
          <a:p>
            <a:pPr>
              <a:defRPr/>
            </a:pPr>
            <a:fld id="{BE997844-5031-40A0-961A-CF01F57BDF4F}" type="slidenum">
              <a:rPr lang="en-US">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5732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99" tIns="45556" rIns="91099" bIns="45556">
            <a:normAutofit/>
          </a:bodyPr>
          <a:lstStyle>
            <a:lvl1pPr marL="531430" marR="0" indent="-531430" algn="l" defTabSz="9110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529" indent="0" algn="ctr">
              <a:buNone/>
              <a:defRPr>
                <a:solidFill>
                  <a:schemeClr val="tx1">
                    <a:tint val="75000"/>
                  </a:schemeClr>
                </a:solidFill>
              </a:defRPr>
            </a:lvl2pPr>
            <a:lvl3pPr marL="911052" indent="0" algn="ctr">
              <a:buNone/>
              <a:defRPr>
                <a:solidFill>
                  <a:schemeClr val="tx1">
                    <a:tint val="75000"/>
                  </a:schemeClr>
                </a:solidFill>
              </a:defRPr>
            </a:lvl3pPr>
            <a:lvl4pPr marL="1366580" indent="0" algn="ctr">
              <a:buNone/>
              <a:defRPr>
                <a:solidFill>
                  <a:schemeClr val="tx1">
                    <a:tint val="75000"/>
                  </a:schemeClr>
                </a:solidFill>
              </a:defRPr>
            </a:lvl4pPr>
            <a:lvl5pPr marL="1822077" indent="0" algn="ctr">
              <a:buNone/>
              <a:defRPr>
                <a:solidFill>
                  <a:schemeClr val="tx1">
                    <a:tint val="75000"/>
                  </a:schemeClr>
                </a:solidFill>
              </a:defRPr>
            </a:lvl5pPr>
            <a:lvl6pPr marL="2277623" indent="0" algn="ctr">
              <a:buNone/>
              <a:defRPr>
                <a:solidFill>
                  <a:schemeClr val="tx1">
                    <a:tint val="75000"/>
                  </a:schemeClr>
                </a:solidFill>
              </a:defRPr>
            </a:lvl6pPr>
            <a:lvl7pPr marL="2733161" indent="0" algn="ctr">
              <a:buNone/>
              <a:defRPr>
                <a:solidFill>
                  <a:schemeClr val="tx1">
                    <a:tint val="75000"/>
                  </a:schemeClr>
                </a:solidFill>
              </a:defRPr>
            </a:lvl7pPr>
            <a:lvl8pPr marL="3188670" indent="0" algn="ctr">
              <a:buNone/>
              <a:defRPr>
                <a:solidFill>
                  <a:schemeClr val="tx1">
                    <a:tint val="75000"/>
                  </a:schemeClr>
                </a:solidFill>
              </a:defRPr>
            </a:lvl8pPr>
            <a:lvl9pPr marL="36441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171156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099" tIns="45556" rIns="91099" bIns="45556">
            <a:normAutofit/>
          </a:bodyPr>
          <a:lstStyle>
            <a:lvl1pPr marL="531430" marR="0" indent="-531430" algn="l" defTabSz="9110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529" indent="0" algn="ctr">
              <a:buNone/>
              <a:defRPr>
                <a:solidFill>
                  <a:schemeClr val="tx1">
                    <a:tint val="75000"/>
                  </a:schemeClr>
                </a:solidFill>
              </a:defRPr>
            </a:lvl2pPr>
            <a:lvl3pPr marL="911052" indent="0" algn="ctr">
              <a:buNone/>
              <a:defRPr>
                <a:solidFill>
                  <a:schemeClr val="tx1">
                    <a:tint val="75000"/>
                  </a:schemeClr>
                </a:solidFill>
              </a:defRPr>
            </a:lvl3pPr>
            <a:lvl4pPr marL="1366580" indent="0" algn="ctr">
              <a:buNone/>
              <a:defRPr>
                <a:solidFill>
                  <a:schemeClr val="tx1">
                    <a:tint val="75000"/>
                  </a:schemeClr>
                </a:solidFill>
              </a:defRPr>
            </a:lvl4pPr>
            <a:lvl5pPr marL="1822077" indent="0" algn="ctr">
              <a:buNone/>
              <a:defRPr>
                <a:solidFill>
                  <a:schemeClr val="tx1">
                    <a:tint val="75000"/>
                  </a:schemeClr>
                </a:solidFill>
              </a:defRPr>
            </a:lvl5pPr>
            <a:lvl6pPr marL="2277623" indent="0" algn="ctr">
              <a:buNone/>
              <a:defRPr>
                <a:solidFill>
                  <a:schemeClr val="tx1">
                    <a:tint val="75000"/>
                  </a:schemeClr>
                </a:solidFill>
              </a:defRPr>
            </a:lvl6pPr>
            <a:lvl7pPr marL="2733161" indent="0" algn="ctr">
              <a:buNone/>
              <a:defRPr>
                <a:solidFill>
                  <a:schemeClr val="tx1">
                    <a:tint val="75000"/>
                  </a:schemeClr>
                </a:solidFill>
              </a:defRPr>
            </a:lvl7pPr>
            <a:lvl8pPr marL="3188670" indent="0" algn="ctr">
              <a:buNone/>
              <a:defRPr>
                <a:solidFill>
                  <a:schemeClr val="tx1">
                    <a:tint val="75000"/>
                  </a:schemeClr>
                </a:solidFill>
              </a:defRPr>
            </a:lvl8pPr>
            <a:lvl9pPr marL="364417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224108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527778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75896587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1899141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8087116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8704852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99" tIns="45556" rIns="91099" bIns="4555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01388949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099" tIns="45556" rIns="91099" bIns="4555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099" tIns="45556" rIns="91099" bIns="4555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1258699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19137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3606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084" tIns="45535" rIns="91084" bIns="45535"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97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3333321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0671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8758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580" marR="0" lvl="2"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077" marR="0" lvl="3"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623" marR="0" lvl="4"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580" marR="0" lvl="2"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077" marR="0" lvl="3"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623" marR="0" lvl="4"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94618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084" tIns="45535" rIns="91084" bIns="45535"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084" tIns="45535" rIns="91084" bIns="45535"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580" marR="0" lvl="2"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077" marR="0" lvl="3"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623" marR="0" lvl="4" indent="-227774"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052" marR="0" lvl="1"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580" marR="0" lvl="2"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077" marR="0" lvl="3"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623" marR="0" lvl="4"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81151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42"/>
            <a:ext cx="10198197" cy="788737"/>
          </a:xfrm>
          <a:prstGeom prst="rect">
            <a:avLst/>
          </a:prstGeom>
          <a:noFill/>
          <a:ln>
            <a:noFill/>
          </a:ln>
        </p:spPr>
        <p:txBody>
          <a:bodyPr spcFirstLastPara="1" wrap="square" lIns="91084" tIns="45535" rIns="91084" bIns="45535" anchor="b" anchorCtr="0"/>
          <a:lstStyle>
            <a:lvl1pPr marL="455529" marR="0" lvl="0" indent="-227774"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052" marR="0" lvl="1"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580" marR="0" lvl="2"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077" marR="0" lvl="3"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623" marR="0" lvl="4" indent="-272063"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084" tIns="45535" rIns="91084" bIns="45535" anchor="t" anchorCtr="0"/>
          <a:lstStyle>
            <a:lvl1pPr marL="455529" marR="0" lvl="0" indent="-227774"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580" marR="0" lvl="2"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077" marR="0" lvl="3"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623" marR="0" lvl="4" indent="-3416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084" tIns="45535" rIns="91084" bIns="45535" anchor="t" anchorCtr="0"/>
          <a:lstStyle>
            <a:lvl1pPr marL="455529" marR="0" lvl="0" indent="-227774"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052" marR="0" lvl="1"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580" marR="0" lvl="2"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077" marR="0" lvl="3"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623" marR="0" lvl="4" indent="-3416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161" marR="0" lvl="5"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8670" marR="0" lvl="6"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170" marR="0" lvl="7"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099694" marR="0" lvl="8" indent="-35430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12159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21" tIns="58400" rIns="116821" bIns="58400">
            <a:normAutofit/>
          </a:bodyPr>
          <a:lstStyle>
            <a:lvl1pPr marL="681393" marR="0" indent="-681393" algn="l" defTabSz="1168108"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064" indent="0" algn="ctr">
              <a:buNone/>
              <a:defRPr>
                <a:solidFill>
                  <a:schemeClr val="tx1">
                    <a:tint val="75000"/>
                  </a:schemeClr>
                </a:solidFill>
              </a:defRPr>
            </a:lvl2pPr>
            <a:lvl3pPr marL="1168108" indent="0" algn="ctr">
              <a:buNone/>
              <a:defRPr>
                <a:solidFill>
                  <a:schemeClr val="tx1">
                    <a:tint val="75000"/>
                  </a:schemeClr>
                </a:solidFill>
              </a:defRPr>
            </a:lvl3pPr>
            <a:lvl4pPr marL="1752125" indent="0" algn="ctr">
              <a:buNone/>
              <a:defRPr>
                <a:solidFill>
                  <a:schemeClr val="tx1">
                    <a:tint val="75000"/>
                  </a:schemeClr>
                </a:solidFill>
              </a:defRPr>
            </a:lvl4pPr>
            <a:lvl5pPr marL="2336191" indent="0" algn="ctr">
              <a:buNone/>
              <a:defRPr>
                <a:solidFill>
                  <a:schemeClr val="tx1">
                    <a:tint val="75000"/>
                  </a:schemeClr>
                </a:solidFill>
              </a:defRPr>
            </a:lvl5pPr>
            <a:lvl6pPr marL="2920242" indent="0" algn="ctr">
              <a:buNone/>
              <a:defRPr>
                <a:solidFill>
                  <a:schemeClr val="tx1">
                    <a:tint val="75000"/>
                  </a:schemeClr>
                </a:solidFill>
              </a:defRPr>
            </a:lvl6pPr>
            <a:lvl7pPr marL="3504239" indent="0" algn="ctr">
              <a:buNone/>
              <a:defRPr>
                <a:solidFill>
                  <a:schemeClr val="tx1">
                    <a:tint val="75000"/>
                  </a:schemeClr>
                </a:solidFill>
              </a:defRPr>
            </a:lvl7pPr>
            <a:lvl8pPr marL="4088334" indent="0" algn="ctr">
              <a:buNone/>
              <a:defRPr>
                <a:solidFill>
                  <a:schemeClr val="tx1">
                    <a:tint val="75000"/>
                  </a:schemeClr>
                </a:solidFill>
              </a:defRPr>
            </a:lvl8pPr>
            <a:lvl9pPr marL="46723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332151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65013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643438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21" tIns="58400" rIns="116821" bIns="584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21" tIns="58400" rIns="116821" bIns="584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0574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3753262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2518118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2238929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21" tIns="58400" rIns="116821" bIns="58400" anchor="ctr"/>
          <a:lstStyle/>
          <a:p>
            <a:pPr algn="ctr" defTabSz="1168108">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21" tIns="58400" rIns="116821" bIns="584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21" tIns="58400" rIns="116821" bIns="584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21" tIns="58400" rIns="116821" bIns="584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295925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8"/>
            <a:ext cx="10198197" cy="788737"/>
          </a:xfrm>
          <a:prstGeom prst="rect">
            <a:avLst/>
          </a:prstGeom>
        </p:spPr>
        <p:txBody>
          <a:bodyPr lIns="116821" tIns="58400" rIns="116821" bIns="584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21" tIns="58400" rIns="116821" bIns="584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21" tIns="58400" rIns="116821" bIns="584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0725909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43" tIns="58413" rIns="116843" bIns="58413">
            <a:normAutofit/>
          </a:bodyPr>
          <a:lstStyle>
            <a:lvl1pPr marL="681529" marR="0" indent="-681529" algn="l" defTabSz="1168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80" indent="0" algn="ctr">
              <a:buNone/>
              <a:defRPr>
                <a:solidFill>
                  <a:schemeClr val="tx1">
                    <a:tint val="75000"/>
                  </a:schemeClr>
                </a:solidFill>
              </a:defRPr>
            </a:lvl2pPr>
            <a:lvl3pPr marL="1168340" indent="0" algn="ctr">
              <a:buNone/>
              <a:defRPr>
                <a:solidFill>
                  <a:schemeClr val="tx1">
                    <a:tint val="75000"/>
                  </a:schemeClr>
                </a:solidFill>
              </a:defRPr>
            </a:lvl3pPr>
            <a:lvl4pPr marL="1752475" indent="0" algn="ctr">
              <a:buNone/>
              <a:defRPr>
                <a:solidFill>
                  <a:schemeClr val="tx1">
                    <a:tint val="75000"/>
                  </a:schemeClr>
                </a:solidFill>
              </a:defRPr>
            </a:lvl4pPr>
            <a:lvl5pPr marL="2336659" indent="0" algn="ctr">
              <a:buNone/>
              <a:defRPr>
                <a:solidFill>
                  <a:schemeClr val="tx1">
                    <a:tint val="75000"/>
                  </a:schemeClr>
                </a:solidFill>
              </a:defRPr>
            </a:lvl5pPr>
            <a:lvl6pPr marL="2920825" indent="0" algn="ctr">
              <a:buNone/>
              <a:defRPr>
                <a:solidFill>
                  <a:schemeClr val="tx1">
                    <a:tint val="75000"/>
                  </a:schemeClr>
                </a:solidFill>
              </a:defRPr>
            </a:lvl6pPr>
            <a:lvl7pPr marL="3504944" indent="0" algn="ctr">
              <a:buNone/>
              <a:defRPr>
                <a:solidFill>
                  <a:schemeClr val="tx1">
                    <a:tint val="75000"/>
                  </a:schemeClr>
                </a:solidFill>
              </a:defRPr>
            </a:lvl7pPr>
            <a:lvl8pPr marL="4089152" indent="0" algn="ctr">
              <a:buNone/>
              <a:defRPr>
                <a:solidFill>
                  <a:schemeClr val="tx1">
                    <a:tint val="75000"/>
                  </a:schemeClr>
                </a:solidFill>
              </a:defRPr>
            </a:lvl8pPr>
            <a:lvl9pPr marL="46733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0953839"/>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079557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72916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351193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1394892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8969646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43" tIns="58413" rIns="116843" bIns="584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850717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099" tIns="45556" rIns="91099" bIns="4555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20709312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2"/>
            <a:ext cx="10198197" cy="788737"/>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43" tIns="58413" rIns="116843" bIns="584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43" tIns="58413" rIns="116843" bIns="584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262884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71" tIns="58427" rIns="116871" bIns="58427">
            <a:normAutofit/>
          </a:bodyPr>
          <a:lstStyle>
            <a:lvl1pPr marL="681693" marR="0" indent="-681693" algn="l" defTabSz="1168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19" indent="0" algn="ctr">
              <a:buNone/>
              <a:defRPr>
                <a:solidFill>
                  <a:schemeClr val="tx1">
                    <a:tint val="75000"/>
                  </a:schemeClr>
                </a:solidFill>
              </a:defRPr>
            </a:lvl2pPr>
            <a:lvl3pPr marL="1168619" indent="0" algn="ctr">
              <a:buNone/>
              <a:defRPr>
                <a:solidFill>
                  <a:schemeClr val="tx1">
                    <a:tint val="75000"/>
                  </a:schemeClr>
                </a:solidFill>
              </a:defRPr>
            </a:lvl3pPr>
            <a:lvl4pPr marL="1752895" indent="0" algn="ctr">
              <a:buNone/>
              <a:defRPr>
                <a:solidFill>
                  <a:schemeClr val="tx1">
                    <a:tint val="75000"/>
                  </a:schemeClr>
                </a:solidFill>
              </a:defRPr>
            </a:lvl4pPr>
            <a:lvl5pPr marL="2337221" indent="0" algn="ctr">
              <a:buNone/>
              <a:defRPr>
                <a:solidFill>
                  <a:schemeClr val="tx1">
                    <a:tint val="75000"/>
                  </a:schemeClr>
                </a:solidFill>
              </a:defRPr>
            </a:lvl5pPr>
            <a:lvl6pPr marL="2921525" indent="0" algn="ctr">
              <a:buNone/>
              <a:defRPr>
                <a:solidFill>
                  <a:schemeClr val="tx1">
                    <a:tint val="75000"/>
                  </a:schemeClr>
                </a:solidFill>
              </a:defRPr>
            </a:lvl6pPr>
            <a:lvl7pPr marL="3505789" indent="0" algn="ctr">
              <a:buNone/>
              <a:defRPr>
                <a:solidFill>
                  <a:schemeClr val="tx1">
                    <a:tint val="75000"/>
                  </a:schemeClr>
                </a:solidFill>
              </a:defRPr>
            </a:lvl7pPr>
            <a:lvl8pPr marL="4090134" indent="0" algn="ctr">
              <a:buNone/>
              <a:defRPr>
                <a:solidFill>
                  <a:schemeClr val="tx1">
                    <a:tint val="75000"/>
                  </a:schemeClr>
                </a:solidFill>
              </a:defRPr>
            </a:lvl8pPr>
            <a:lvl9pPr marL="46744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245447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8761080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442194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71" tIns="58427" rIns="116871" bIns="5842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725174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4078676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918764818"/>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71" tIns="58427" rIns="116871" bIns="58427" anchor="ctr"/>
          <a:lstStyle/>
          <a:p>
            <a:pPr algn="ctr" defTabSz="1168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71" tIns="58427" rIns="116871" bIns="5842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71" tIns="58427" rIns="116871" bIns="5842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71" tIns="58427" rIns="116871" bIns="5842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962442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5"/>
            <a:ext cx="10198197" cy="788737"/>
          </a:xfrm>
          <a:prstGeom prst="rect">
            <a:avLst/>
          </a:prstGeom>
        </p:spPr>
        <p:txBody>
          <a:bodyPr lIns="116871" tIns="58427" rIns="116871" bIns="5842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71" tIns="58427" rIns="116871" bIns="5842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71" tIns="58427" rIns="116871" bIns="5842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193182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3460407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25753470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7847772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106205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056759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5188306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8115945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4568880"/>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8"/>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014248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0" tIns="58458" rIns="116930" bIns="58458">
            <a:normAutofit/>
          </a:bodyPr>
          <a:lstStyle>
            <a:lvl1pPr marL="682048" marR="0" indent="-682048" algn="l" defTabSz="116922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21" indent="0" algn="ctr">
              <a:buNone/>
              <a:defRPr>
                <a:solidFill>
                  <a:schemeClr val="tx1">
                    <a:tint val="75000"/>
                  </a:schemeClr>
                </a:solidFill>
              </a:defRPr>
            </a:lvl2pPr>
            <a:lvl3pPr marL="1169222" indent="0" algn="ctr">
              <a:buNone/>
              <a:defRPr>
                <a:solidFill>
                  <a:schemeClr val="tx1">
                    <a:tint val="75000"/>
                  </a:schemeClr>
                </a:solidFill>
              </a:defRPr>
            </a:lvl3pPr>
            <a:lvl4pPr marL="1753812" indent="0" algn="ctr">
              <a:buNone/>
              <a:defRPr>
                <a:solidFill>
                  <a:schemeClr val="tx1">
                    <a:tint val="75000"/>
                  </a:schemeClr>
                </a:solidFill>
              </a:defRPr>
            </a:lvl4pPr>
            <a:lvl5pPr marL="2338437" indent="0" algn="ctr">
              <a:buNone/>
              <a:defRPr>
                <a:solidFill>
                  <a:schemeClr val="tx1">
                    <a:tint val="75000"/>
                  </a:schemeClr>
                </a:solidFill>
              </a:defRPr>
            </a:lvl5pPr>
            <a:lvl6pPr marL="2923042" indent="0" algn="ctr">
              <a:buNone/>
              <a:defRPr>
                <a:solidFill>
                  <a:schemeClr val="tx1">
                    <a:tint val="75000"/>
                  </a:schemeClr>
                </a:solidFill>
              </a:defRPr>
            </a:lvl6pPr>
            <a:lvl7pPr marL="3507621" indent="0" algn="ctr">
              <a:buNone/>
              <a:defRPr>
                <a:solidFill>
                  <a:schemeClr val="tx1">
                    <a:tint val="75000"/>
                  </a:schemeClr>
                </a:solidFill>
              </a:defRPr>
            </a:lvl7pPr>
            <a:lvl8pPr marL="4092262" indent="0" algn="ctr">
              <a:buNone/>
              <a:defRPr>
                <a:solidFill>
                  <a:schemeClr val="tx1">
                    <a:tint val="75000"/>
                  </a:schemeClr>
                </a:solidFill>
              </a:defRPr>
            </a:lvl8pPr>
            <a:lvl9pPr marL="46768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283751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646105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80474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99723853"/>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0383665"/>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543129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9644335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0" tIns="58458" rIns="116930" bIns="584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352880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0"/>
            <a:ext cx="10198197" cy="788737"/>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0" tIns="58458" rIns="116930" bIns="584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0" tIns="58458" rIns="116930" bIns="584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208252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760747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068648"/>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4530997"/>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28383909"/>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191750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099" tIns="45556" rIns="91099" bIns="4555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099" tIns="45556" rIns="91099" bIns="4555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099" tIns="45556" rIns="91099" bIns="4555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099" tIns="45556" rIns="91099" bIns="4555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099" tIns="45556" rIns="91099" bIns="4555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1634300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9787341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5690033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0"/>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611661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1" tIns="58500" rIns="117011" bIns="58500">
            <a:normAutofit/>
          </a:bodyPr>
          <a:lstStyle>
            <a:lvl1pPr marL="682538" marR="0" indent="-682538" algn="l" defTabSz="117006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38" indent="0" algn="ctr">
              <a:buNone/>
              <a:defRPr>
                <a:solidFill>
                  <a:schemeClr val="tx1">
                    <a:tint val="75000"/>
                  </a:schemeClr>
                </a:solidFill>
              </a:defRPr>
            </a:lvl2pPr>
            <a:lvl3pPr marL="1170060" indent="0" algn="ctr">
              <a:buNone/>
              <a:defRPr>
                <a:solidFill>
                  <a:schemeClr val="tx1">
                    <a:tint val="75000"/>
                  </a:schemeClr>
                </a:solidFill>
              </a:defRPr>
            </a:lvl3pPr>
            <a:lvl4pPr marL="1755080" indent="0" algn="ctr">
              <a:buNone/>
              <a:defRPr>
                <a:solidFill>
                  <a:schemeClr val="tx1">
                    <a:tint val="75000"/>
                  </a:schemeClr>
                </a:solidFill>
              </a:defRPr>
            </a:lvl4pPr>
            <a:lvl5pPr marL="2340122" indent="0" algn="ctr">
              <a:buNone/>
              <a:defRPr>
                <a:solidFill>
                  <a:schemeClr val="tx1">
                    <a:tint val="75000"/>
                  </a:schemeClr>
                </a:solidFill>
              </a:defRPr>
            </a:lvl5pPr>
            <a:lvl6pPr marL="2925142" indent="0" algn="ctr">
              <a:buNone/>
              <a:defRPr>
                <a:solidFill>
                  <a:schemeClr val="tx1">
                    <a:tint val="75000"/>
                  </a:schemeClr>
                </a:solidFill>
              </a:defRPr>
            </a:lvl6pPr>
            <a:lvl7pPr marL="3510157" indent="0" algn="ctr">
              <a:buNone/>
              <a:defRPr>
                <a:solidFill>
                  <a:schemeClr val="tx1">
                    <a:tint val="75000"/>
                  </a:schemeClr>
                </a:solidFill>
              </a:defRPr>
            </a:lvl7pPr>
            <a:lvl8pPr marL="4095207" indent="0" algn="ctr">
              <a:buNone/>
              <a:defRPr>
                <a:solidFill>
                  <a:schemeClr val="tx1">
                    <a:tint val="75000"/>
                  </a:schemeClr>
                </a:solidFill>
              </a:defRPr>
            </a:lvl8pPr>
            <a:lvl9pPr marL="468023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333192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47799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48749261"/>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245452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3277082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7139063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1" tIns="58500" rIns="117011" bIns="585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2471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7.png"/><Relationship Id="rId5" Type="http://schemas.openxmlformats.org/officeDocument/2006/relationships/slideLayout" Target="../slideLayouts/slideLayout81.xml"/><Relationship Id="rId10"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7.png"/><Relationship Id="rId5" Type="http://schemas.openxmlformats.org/officeDocument/2006/relationships/slideLayout" Target="../slideLayouts/slideLayout89.xml"/><Relationship Id="rId10" Type="http://schemas.openxmlformats.org/officeDocument/2006/relationships/image" Target="../media/image6.png"/><Relationship Id="rId4" Type="http://schemas.openxmlformats.org/officeDocument/2006/relationships/slideLayout" Target="../slideLayouts/slideLayout8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7.png"/><Relationship Id="rId5" Type="http://schemas.openxmlformats.org/officeDocument/2006/relationships/slideLayout" Target="../slideLayouts/slideLayout97.xml"/><Relationship Id="rId10" Type="http://schemas.openxmlformats.org/officeDocument/2006/relationships/image" Target="../media/image6.png"/><Relationship Id="rId4" Type="http://schemas.openxmlformats.org/officeDocument/2006/relationships/slideLayout" Target="../slideLayouts/slideLayout9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7.png"/><Relationship Id="rId5" Type="http://schemas.openxmlformats.org/officeDocument/2006/relationships/slideLayout" Target="../slideLayouts/slideLayout105.xml"/><Relationship Id="rId10" Type="http://schemas.openxmlformats.org/officeDocument/2006/relationships/image" Target="../media/image6.png"/><Relationship Id="rId4" Type="http://schemas.openxmlformats.org/officeDocument/2006/relationships/slideLayout" Target="../slideLayouts/slideLayout10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7.png"/><Relationship Id="rId5" Type="http://schemas.openxmlformats.org/officeDocument/2006/relationships/slideLayout" Target="../slideLayouts/slideLayout113.xml"/><Relationship Id="rId10" Type="http://schemas.openxmlformats.org/officeDocument/2006/relationships/image" Target="../media/image6.png"/><Relationship Id="rId4" Type="http://schemas.openxmlformats.org/officeDocument/2006/relationships/slideLayout" Target="../slideLayouts/slideLayout112.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7.png"/><Relationship Id="rId5" Type="http://schemas.openxmlformats.org/officeDocument/2006/relationships/slideLayout" Target="../slideLayouts/slideLayout121.xml"/><Relationship Id="rId10" Type="http://schemas.openxmlformats.org/officeDocument/2006/relationships/image" Target="../media/image6.png"/><Relationship Id="rId4" Type="http://schemas.openxmlformats.org/officeDocument/2006/relationships/slideLayout" Target="../slideLayouts/slideLayout120.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image" Target="../media/image7.png"/><Relationship Id="rId5" Type="http://schemas.openxmlformats.org/officeDocument/2006/relationships/slideLayout" Target="../slideLayouts/slideLayout129.xml"/><Relationship Id="rId10" Type="http://schemas.openxmlformats.org/officeDocument/2006/relationships/image" Target="../media/image6.png"/><Relationship Id="rId4" Type="http://schemas.openxmlformats.org/officeDocument/2006/relationships/slideLayout" Target="../slideLayouts/slideLayout12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image" Target="../media/image4.png"/><Relationship Id="rId5" Type="http://schemas.openxmlformats.org/officeDocument/2006/relationships/slideLayout" Target="../slideLayouts/slideLayout137.xml"/><Relationship Id="rId10" Type="http://schemas.openxmlformats.org/officeDocument/2006/relationships/image" Target="../media/image3.png"/><Relationship Id="rId4" Type="http://schemas.openxmlformats.org/officeDocument/2006/relationships/slideLayout" Target="../slideLayouts/slideLayout136.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image" Target="../media/image4.png"/><Relationship Id="rId5" Type="http://schemas.openxmlformats.org/officeDocument/2006/relationships/slideLayout" Target="../slideLayouts/slideLayout145.xml"/><Relationship Id="rId10" Type="http://schemas.openxmlformats.org/officeDocument/2006/relationships/image" Target="../media/image3.png"/><Relationship Id="rId4" Type="http://schemas.openxmlformats.org/officeDocument/2006/relationships/slideLayout" Target="../slideLayouts/slideLayout144.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image" Target="../media/image7.png"/><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image" Target="../media/image6.png"/><Relationship Id="rId5" Type="http://schemas.openxmlformats.org/officeDocument/2006/relationships/slideLayout" Target="../slideLayouts/slideLayout153.xml"/><Relationship Id="rId10" Type="http://schemas.openxmlformats.org/officeDocument/2006/relationships/theme" Target="../theme/theme20.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image" Target="../media/image4.png"/><Relationship Id="rId5" Type="http://schemas.openxmlformats.org/officeDocument/2006/relationships/slideLayout" Target="../slideLayouts/slideLayout162.xml"/><Relationship Id="rId10" Type="http://schemas.openxmlformats.org/officeDocument/2006/relationships/image" Target="../media/image3.png"/><Relationship Id="rId4" Type="http://schemas.openxmlformats.org/officeDocument/2006/relationships/slideLayout" Target="../slideLayouts/slideLayout161.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image" Target="../media/image7.png"/><Relationship Id="rId5" Type="http://schemas.openxmlformats.org/officeDocument/2006/relationships/slideLayout" Target="../slideLayouts/slideLayout170.xml"/><Relationship Id="rId10" Type="http://schemas.openxmlformats.org/officeDocument/2006/relationships/image" Target="../media/image6.png"/><Relationship Id="rId4" Type="http://schemas.openxmlformats.org/officeDocument/2006/relationships/slideLayout" Target="../slideLayouts/slideLayout169.xml"/><Relationship Id="rId9"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6.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7.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6.pn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7.png"/><Relationship Id="rId5" Type="http://schemas.openxmlformats.org/officeDocument/2006/relationships/slideLayout" Target="../slideLayouts/slideLayout41.xml"/><Relationship Id="rId10"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7.png"/><Relationship Id="rId5" Type="http://schemas.openxmlformats.org/officeDocument/2006/relationships/slideLayout" Target="../slideLayouts/slideLayout57.xml"/><Relationship Id="rId10" Type="http://schemas.openxmlformats.org/officeDocument/2006/relationships/image" Target="../media/image6.png"/><Relationship Id="rId4" Type="http://schemas.openxmlformats.org/officeDocument/2006/relationships/slideLayout" Target="../slideLayouts/slideLayout5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sp>
        <p:nvSpPr>
          <p:cNvPr id="14" name="TextBox 13"/>
          <p:cNvSpPr txBox="1"/>
          <p:nvPr userDrawn="1"/>
        </p:nvSpPr>
        <p:spPr>
          <a:xfrm>
            <a:off x="9340851" y="6508792"/>
            <a:ext cx="2286000" cy="284875"/>
          </a:xfrm>
          <a:prstGeom prst="rect">
            <a:avLst/>
          </a:prstGeom>
          <a:noFill/>
        </p:spPr>
        <p:txBody>
          <a:bodyPr lIns="99215" tIns="49620" rIns="99215" bIns="4962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529" algn="ctr" rtl="0" fontAlgn="base">
        <a:spcBef>
          <a:spcPct val="0"/>
        </a:spcBef>
        <a:spcAft>
          <a:spcPct val="0"/>
        </a:spcAft>
        <a:defRPr sz="4400">
          <a:solidFill>
            <a:schemeClr val="tx1"/>
          </a:solidFill>
          <a:latin typeface="Arial" pitchFamily="34" charset="0"/>
          <a:cs typeface="Cordia New" pitchFamily="34" charset="-34"/>
        </a:defRPr>
      </a:lvl6pPr>
      <a:lvl7pPr marL="911052" algn="ctr" rtl="0" fontAlgn="base">
        <a:spcBef>
          <a:spcPct val="0"/>
        </a:spcBef>
        <a:spcAft>
          <a:spcPct val="0"/>
        </a:spcAft>
        <a:defRPr sz="4400">
          <a:solidFill>
            <a:schemeClr val="tx1"/>
          </a:solidFill>
          <a:latin typeface="Arial" pitchFamily="34" charset="0"/>
          <a:cs typeface="Cordia New" pitchFamily="34" charset="-34"/>
        </a:defRPr>
      </a:lvl7pPr>
      <a:lvl8pPr marL="1366580" algn="ctr" rtl="0" fontAlgn="base">
        <a:spcBef>
          <a:spcPct val="0"/>
        </a:spcBef>
        <a:spcAft>
          <a:spcPct val="0"/>
        </a:spcAft>
        <a:defRPr sz="4400">
          <a:solidFill>
            <a:schemeClr val="tx1"/>
          </a:solidFill>
          <a:latin typeface="Arial" pitchFamily="34" charset="0"/>
          <a:cs typeface="Cordia New" pitchFamily="34" charset="-34"/>
        </a:defRPr>
      </a:lvl8pPr>
      <a:lvl9pPr marL="1822077"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43" indent="-3416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234" indent="-28468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816" indent="-22777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321"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9850"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6"/>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7"/>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2"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49"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32470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7"/>
            <a:ext cx="723900" cy="365125"/>
          </a:xfrm>
          <a:prstGeom prst="rect">
            <a:avLst/>
          </a:prstGeom>
        </p:spPr>
        <p:txBody>
          <a:bodyPr vert="horz" lIns="116930" tIns="58458" rIns="116930" bIns="584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22">
              <a:defRPr/>
            </a:pPr>
            <a:fld id="{79C0BFF6-9B14-4446-AF07-628EFEB400B0}" type="slidenum">
              <a:rPr lang="th-TH" smtClean="0">
                <a:solidFill>
                  <a:prstClr val="black">
                    <a:tint val="75000"/>
                  </a:prstClr>
                </a:solidFill>
              </a:rPr>
              <a:pPr defTabSz="116922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4" tIns="63658" rIns="127314" bIns="636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2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2" y="800131"/>
            <a:ext cx="4948767" cy="559447"/>
          </a:xfrm>
          <a:prstGeom prst="rect">
            <a:avLst/>
          </a:prstGeom>
          <a:noFill/>
        </p:spPr>
        <p:txBody>
          <a:bodyPr lIns="127314" tIns="63658" rIns="127314" bIns="63658">
            <a:spAutoFit/>
          </a:bodyPr>
          <a:lstStyle/>
          <a:p>
            <a:pPr defTabSz="116922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sp>
        <p:nvSpPr>
          <p:cNvPr id="12" name="TextBox 11"/>
          <p:cNvSpPr txBox="1"/>
          <p:nvPr/>
        </p:nvSpPr>
        <p:spPr>
          <a:xfrm>
            <a:off x="9290139" y="301658"/>
            <a:ext cx="2220383" cy="518167"/>
          </a:xfrm>
          <a:prstGeom prst="rect">
            <a:avLst/>
          </a:prstGeom>
          <a:noFill/>
          <a:effectLst>
            <a:outerShdw blurRad="50800" dist="38100" dir="5400000" algn="t" rotWithShape="0">
              <a:prstClr val="black">
                <a:alpha val="40000"/>
              </a:prstClr>
            </a:outerShdw>
          </a:effectLst>
        </p:spPr>
        <p:txBody>
          <a:bodyPr lIns="116930" tIns="58458" rIns="116930" bIns="58458">
            <a:spAutoFit/>
          </a:bodyPr>
          <a:lstStyle/>
          <a:p>
            <a:pPr algn="r" defTabSz="116922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834114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21" algn="ctr" rtl="0" fontAlgn="base">
        <a:spcBef>
          <a:spcPct val="0"/>
        </a:spcBef>
        <a:spcAft>
          <a:spcPct val="0"/>
        </a:spcAft>
        <a:defRPr sz="5600">
          <a:solidFill>
            <a:schemeClr val="tx1"/>
          </a:solidFill>
          <a:latin typeface="Arial" pitchFamily="34" charset="0"/>
          <a:cs typeface="Cordia New" pitchFamily="34" charset="-34"/>
        </a:defRPr>
      </a:lvl6pPr>
      <a:lvl7pPr marL="1169222" algn="ctr" rtl="0" fontAlgn="base">
        <a:spcBef>
          <a:spcPct val="0"/>
        </a:spcBef>
        <a:spcAft>
          <a:spcPct val="0"/>
        </a:spcAft>
        <a:defRPr sz="5600">
          <a:solidFill>
            <a:schemeClr val="tx1"/>
          </a:solidFill>
          <a:latin typeface="Arial" pitchFamily="34" charset="0"/>
          <a:cs typeface="Cordia New" pitchFamily="34" charset="-34"/>
        </a:defRPr>
      </a:lvl7pPr>
      <a:lvl8pPr marL="1753812" algn="ctr" rtl="0" fontAlgn="base">
        <a:spcBef>
          <a:spcPct val="0"/>
        </a:spcBef>
        <a:spcAft>
          <a:spcPct val="0"/>
        </a:spcAft>
        <a:defRPr sz="5600">
          <a:solidFill>
            <a:schemeClr val="tx1"/>
          </a:solidFill>
          <a:latin typeface="Arial" pitchFamily="34" charset="0"/>
          <a:cs typeface="Cordia New" pitchFamily="34" charset="-34"/>
        </a:defRPr>
      </a:lvl8pPr>
      <a:lvl9pPr marL="233843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36" indent="-4384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77" indent="-3654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99" indent="-2923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125"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746"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356"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954"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562"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135"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22" rtl="0" eaLnBrk="1" latinLnBrk="0" hangingPunct="1">
        <a:defRPr sz="3600" kern="1200">
          <a:solidFill>
            <a:schemeClr val="tx1"/>
          </a:solidFill>
          <a:latin typeface="+mn-lt"/>
          <a:ea typeface="+mn-ea"/>
          <a:cs typeface="+mn-cs"/>
        </a:defRPr>
      </a:lvl1pPr>
      <a:lvl2pPr marL="584621" algn="l" defTabSz="1169222" rtl="0" eaLnBrk="1" latinLnBrk="0" hangingPunct="1">
        <a:defRPr sz="3600" kern="1200">
          <a:solidFill>
            <a:schemeClr val="tx1"/>
          </a:solidFill>
          <a:latin typeface="+mn-lt"/>
          <a:ea typeface="+mn-ea"/>
          <a:cs typeface="+mn-cs"/>
        </a:defRPr>
      </a:lvl2pPr>
      <a:lvl3pPr marL="1169222" algn="l" defTabSz="1169222" rtl="0" eaLnBrk="1" latinLnBrk="0" hangingPunct="1">
        <a:defRPr sz="3600" kern="1200">
          <a:solidFill>
            <a:schemeClr val="tx1"/>
          </a:solidFill>
          <a:latin typeface="+mn-lt"/>
          <a:ea typeface="+mn-ea"/>
          <a:cs typeface="+mn-cs"/>
        </a:defRPr>
      </a:lvl3pPr>
      <a:lvl4pPr marL="1753812" algn="l" defTabSz="1169222" rtl="0" eaLnBrk="1" latinLnBrk="0" hangingPunct="1">
        <a:defRPr sz="3600" kern="1200">
          <a:solidFill>
            <a:schemeClr val="tx1"/>
          </a:solidFill>
          <a:latin typeface="+mn-lt"/>
          <a:ea typeface="+mn-ea"/>
          <a:cs typeface="+mn-cs"/>
        </a:defRPr>
      </a:lvl4pPr>
      <a:lvl5pPr marL="2338437" algn="l" defTabSz="1169222" rtl="0" eaLnBrk="1" latinLnBrk="0" hangingPunct="1">
        <a:defRPr sz="3600" kern="1200">
          <a:solidFill>
            <a:schemeClr val="tx1"/>
          </a:solidFill>
          <a:latin typeface="+mn-lt"/>
          <a:ea typeface="+mn-ea"/>
          <a:cs typeface="+mn-cs"/>
        </a:defRPr>
      </a:lvl5pPr>
      <a:lvl6pPr marL="2923042" algn="l" defTabSz="1169222" rtl="0" eaLnBrk="1" latinLnBrk="0" hangingPunct="1">
        <a:defRPr sz="3600" kern="1200">
          <a:solidFill>
            <a:schemeClr val="tx1"/>
          </a:solidFill>
          <a:latin typeface="+mn-lt"/>
          <a:ea typeface="+mn-ea"/>
          <a:cs typeface="+mn-cs"/>
        </a:defRPr>
      </a:lvl6pPr>
      <a:lvl7pPr marL="3507621" algn="l" defTabSz="1169222" rtl="0" eaLnBrk="1" latinLnBrk="0" hangingPunct="1">
        <a:defRPr sz="3600" kern="1200">
          <a:solidFill>
            <a:schemeClr val="tx1"/>
          </a:solidFill>
          <a:latin typeface="+mn-lt"/>
          <a:ea typeface="+mn-ea"/>
          <a:cs typeface="+mn-cs"/>
        </a:defRPr>
      </a:lvl7pPr>
      <a:lvl8pPr marL="4092262" algn="l" defTabSz="1169222" rtl="0" eaLnBrk="1" latinLnBrk="0" hangingPunct="1">
        <a:defRPr sz="3600" kern="1200">
          <a:solidFill>
            <a:schemeClr val="tx1"/>
          </a:solidFill>
          <a:latin typeface="+mn-lt"/>
          <a:ea typeface="+mn-ea"/>
          <a:cs typeface="+mn-cs"/>
        </a:defRPr>
      </a:lvl8pPr>
      <a:lvl9pPr marL="4676869" algn="l" defTabSz="1169222"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8"/>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2" y="800130"/>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29"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0973646"/>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6"/>
            <a:ext cx="723900" cy="365125"/>
          </a:xfrm>
          <a:prstGeom prst="rect">
            <a:avLst/>
          </a:prstGeom>
        </p:spPr>
        <p:txBody>
          <a:bodyPr vert="horz" lIns="117011" tIns="58500" rIns="117011" bIns="585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60">
              <a:defRPr/>
            </a:pPr>
            <a:fld id="{79C0BFF6-9B14-4446-AF07-628EFEB400B0}" type="slidenum">
              <a:rPr lang="th-TH" smtClean="0">
                <a:solidFill>
                  <a:prstClr val="black">
                    <a:tint val="75000"/>
                  </a:prstClr>
                </a:solidFill>
              </a:rPr>
              <a:pPr defTabSz="117006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6" tIns="63704" rIns="127406" bIns="637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6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21"/>
            <a:ext cx="4948767" cy="559539"/>
          </a:xfrm>
          <a:prstGeom prst="rect">
            <a:avLst/>
          </a:prstGeom>
          <a:noFill/>
        </p:spPr>
        <p:txBody>
          <a:bodyPr lIns="127406" tIns="63704" rIns="127406" bIns="63704">
            <a:spAutoFit/>
          </a:bodyPr>
          <a:lstStyle/>
          <a:p>
            <a:pPr defTabSz="117006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sp>
        <p:nvSpPr>
          <p:cNvPr id="12" name="TextBox 11"/>
          <p:cNvSpPr txBox="1"/>
          <p:nvPr/>
        </p:nvSpPr>
        <p:spPr>
          <a:xfrm>
            <a:off x="9290115" y="301651"/>
            <a:ext cx="2220383" cy="518252"/>
          </a:xfrm>
          <a:prstGeom prst="rect">
            <a:avLst/>
          </a:prstGeom>
          <a:noFill/>
          <a:effectLst>
            <a:outerShdw blurRad="50800" dist="38100" dir="5400000" algn="t" rotWithShape="0">
              <a:prstClr val="black">
                <a:alpha val="40000"/>
              </a:prstClr>
            </a:outerShdw>
          </a:effectLst>
        </p:spPr>
        <p:txBody>
          <a:bodyPr lIns="117011" tIns="58500" rIns="117011" bIns="58500">
            <a:spAutoFit/>
          </a:bodyPr>
          <a:lstStyle/>
          <a:p>
            <a:pPr algn="r" defTabSz="117006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76328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38" algn="ctr" rtl="0" fontAlgn="base">
        <a:spcBef>
          <a:spcPct val="0"/>
        </a:spcBef>
        <a:spcAft>
          <a:spcPct val="0"/>
        </a:spcAft>
        <a:defRPr sz="5600">
          <a:solidFill>
            <a:schemeClr val="tx1"/>
          </a:solidFill>
          <a:latin typeface="Arial" pitchFamily="34" charset="0"/>
          <a:cs typeface="Cordia New" pitchFamily="34" charset="-34"/>
        </a:defRPr>
      </a:lvl6pPr>
      <a:lvl7pPr marL="1170060" algn="ctr" rtl="0" fontAlgn="base">
        <a:spcBef>
          <a:spcPct val="0"/>
        </a:spcBef>
        <a:spcAft>
          <a:spcPct val="0"/>
        </a:spcAft>
        <a:defRPr sz="5600">
          <a:solidFill>
            <a:schemeClr val="tx1"/>
          </a:solidFill>
          <a:latin typeface="Arial" pitchFamily="34" charset="0"/>
          <a:cs typeface="Cordia New" pitchFamily="34" charset="-34"/>
        </a:defRPr>
      </a:lvl7pPr>
      <a:lvl8pPr marL="1755080" algn="ctr" rtl="0" fontAlgn="base">
        <a:spcBef>
          <a:spcPct val="0"/>
        </a:spcBef>
        <a:spcAft>
          <a:spcPct val="0"/>
        </a:spcAft>
        <a:defRPr sz="5600">
          <a:solidFill>
            <a:schemeClr val="tx1"/>
          </a:solidFill>
          <a:latin typeface="Arial" pitchFamily="34" charset="0"/>
          <a:cs typeface="Cordia New" pitchFamily="34" charset="-34"/>
        </a:defRPr>
      </a:lvl8pPr>
      <a:lvl9pPr marL="23401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58" indent="-43875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65" indent="-3656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558" indent="-2925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00"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638"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670"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689"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723"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716"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60" rtl="0" eaLnBrk="1" latinLnBrk="0" hangingPunct="1">
        <a:defRPr sz="3600" kern="1200">
          <a:solidFill>
            <a:schemeClr val="tx1"/>
          </a:solidFill>
          <a:latin typeface="+mn-lt"/>
          <a:ea typeface="+mn-ea"/>
          <a:cs typeface="+mn-cs"/>
        </a:defRPr>
      </a:lvl1pPr>
      <a:lvl2pPr marL="585038" algn="l" defTabSz="1170060" rtl="0" eaLnBrk="1" latinLnBrk="0" hangingPunct="1">
        <a:defRPr sz="3600" kern="1200">
          <a:solidFill>
            <a:schemeClr val="tx1"/>
          </a:solidFill>
          <a:latin typeface="+mn-lt"/>
          <a:ea typeface="+mn-ea"/>
          <a:cs typeface="+mn-cs"/>
        </a:defRPr>
      </a:lvl2pPr>
      <a:lvl3pPr marL="1170060" algn="l" defTabSz="1170060" rtl="0" eaLnBrk="1" latinLnBrk="0" hangingPunct="1">
        <a:defRPr sz="3600" kern="1200">
          <a:solidFill>
            <a:schemeClr val="tx1"/>
          </a:solidFill>
          <a:latin typeface="+mn-lt"/>
          <a:ea typeface="+mn-ea"/>
          <a:cs typeface="+mn-cs"/>
        </a:defRPr>
      </a:lvl3pPr>
      <a:lvl4pPr marL="1755080" algn="l" defTabSz="1170060" rtl="0" eaLnBrk="1" latinLnBrk="0" hangingPunct="1">
        <a:defRPr sz="3600" kern="1200">
          <a:solidFill>
            <a:schemeClr val="tx1"/>
          </a:solidFill>
          <a:latin typeface="+mn-lt"/>
          <a:ea typeface="+mn-ea"/>
          <a:cs typeface="+mn-cs"/>
        </a:defRPr>
      </a:lvl4pPr>
      <a:lvl5pPr marL="2340122" algn="l" defTabSz="1170060" rtl="0" eaLnBrk="1" latinLnBrk="0" hangingPunct="1">
        <a:defRPr sz="3600" kern="1200">
          <a:solidFill>
            <a:schemeClr val="tx1"/>
          </a:solidFill>
          <a:latin typeface="+mn-lt"/>
          <a:ea typeface="+mn-ea"/>
          <a:cs typeface="+mn-cs"/>
        </a:defRPr>
      </a:lvl5pPr>
      <a:lvl6pPr marL="2925142" algn="l" defTabSz="1170060" rtl="0" eaLnBrk="1" latinLnBrk="0" hangingPunct="1">
        <a:defRPr sz="3600" kern="1200">
          <a:solidFill>
            <a:schemeClr val="tx1"/>
          </a:solidFill>
          <a:latin typeface="+mn-lt"/>
          <a:ea typeface="+mn-ea"/>
          <a:cs typeface="+mn-cs"/>
        </a:defRPr>
      </a:lvl6pPr>
      <a:lvl7pPr marL="3510157" algn="l" defTabSz="1170060" rtl="0" eaLnBrk="1" latinLnBrk="0" hangingPunct="1">
        <a:defRPr sz="3600" kern="1200">
          <a:solidFill>
            <a:schemeClr val="tx1"/>
          </a:solidFill>
          <a:latin typeface="+mn-lt"/>
          <a:ea typeface="+mn-ea"/>
          <a:cs typeface="+mn-cs"/>
        </a:defRPr>
      </a:lvl7pPr>
      <a:lvl8pPr marL="4095207" algn="l" defTabSz="1170060" rtl="0" eaLnBrk="1" latinLnBrk="0" hangingPunct="1">
        <a:defRPr sz="3600" kern="1200">
          <a:solidFill>
            <a:schemeClr val="tx1"/>
          </a:solidFill>
          <a:latin typeface="+mn-lt"/>
          <a:ea typeface="+mn-ea"/>
          <a:cs typeface="+mn-cs"/>
        </a:defRPr>
      </a:lvl8pPr>
      <a:lvl9pPr marL="4680238" algn="l" defTabSz="117006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4"/>
            <a:ext cx="723900" cy="365125"/>
          </a:xfrm>
          <a:prstGeom prst="rect">
            <a:avLst/>
          </a:prstGeom>
        </p:spPr>
        <p:txBody>
          <a:bodyPr vert="horz" lIns="117057" tIns="58525" rIns="117057" bIns="585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25">
              <a:defRPr/>
            </a:pPr>
            <a:fld id="{79C0BFF6-9B14-4446-AF07-628EFEB400B0}" type="slidenum">
              <a:rPr lang="th-TH" smtClean="0">
                <a:solidFill>
                  <a:prstClr val="black">
                    <a:tint val="75000"/>
                  </a:prstClr>
                </a:solidFill>
              </a:rPr>
              <a:pPr defTabSz="1170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3"/>
            <a:ext cx="4341284" cy="8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8" tIns="63730" rIns="127458" bIns="637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13"/>
            <a:ext cx="4948767" cy="559592"/>
          </a:xfrm>
          <a:prstGeom prst="rect">
            <a:avLst/>
          </a:prstGeom>
          <a:noFill/>
        </p:spPr>
        <p:txBody>
          <a:bodyPr lIns="127458" tIns="63730" rIns="127458" bIns="63730">
            <a:spAutoFit/>
          </a:bodyPr>
          <a:lstStyle/>
          <a:p>
            <a:pPr defTabSz="1170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sp>
        <p:nvSpPr>
          <p:cNvPr id="12" name="TextBox 11"/>
          <p:cNvSpPr txBox="1"/>
          <p:nvPr/>
        </p:nvSpPr>
        <p:spPr>
          <a:xfrm>
            <a:off x="9290102" y="301651"/>
            <a:ext cx="2220383" cy="518303"/>
          </a:xfrm>
          <a:prstGeom prst="rect">
            <a:avLst/>
          </a:prstGeom>
          <a:noFill/>
          <a:effectLst>
            <a:outerShdw blurRad="50800" dist="38100" dir="5400000" algn="t" rotWithShape="0">
              <a:prstClr val="black">
                <a:alpha val="40000"/>
              </a:prstClr>
            </a:outerShdw>
          </a:effectLst>
        </p:spPr>
        <p:txBody>
          <a:bodyPr lIns="117057" tIns="58525" rIns="117057" bIns="58525">
            <a:spAutoFit/>
          </a:bodyPr>
          <a:lstStyle/>
          <a:p>
            <a:pPr algn="r" defTabSz="1170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810352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71" algn="ctr" rtl="0" fontAlgn="base">
        <a:spcBef>
          <a:spcPct val="0"/>
        </a:spcBef>
        <a:spcAft>
          <a:spcPct val="0"/>
        </a:spcAft>
        <a:defRPr sz="5600">
          <a:solidFill>
            <a:schemeClr val="tx1"/>
          </a:solidFill>
          <a:latin typeface="Arial" pitchFamily="34" charset="0"/>
          <a:cs typeface="Cordia New" pitchFamily="34" charset="-34"/>
        </a:defRPr>
      </a:lvl6pPr>
      <a:lvl7pPr marL="1170525" algn="ctr" rtl="0" fontAlgn="base">
        <a:spcBef>
          <a:spcPct val="0"/>
        </a:spcBef>
        <a:spcAft>
          <a:spcPct val="0"/>
        </a:spcAft>
        <a:defRPr sz="5600">
          <a:solidFill>
            <a:schemeClr val="tx1"/>
          </a:solidFill>
          <a:latin typeface="Arial" pitchFamily="34" charset="0"/>
          <a:cs typeface="Cordia New" pitchFamily="34" charset="-34"/>
        </a:defRPr>
      </a:lvl7pPr>
      <a:lvl8pPr marL="1755785" algn="ctr" rtl="0" fontAlgn="base">
        <a:spcBef>
          <a:spcPct val="0"/>
        </a:spcBef>
        <a:spcAft>
          <a:spcPct val="0"/>
        </a:spcAft>
        <a:defRPr sz="5600">
          <a:solidFill>
            <a:schemeClr val="tx1"/>
          </a:solidFill>
          <a:latin typeface="Arial" pitchFamily="34" charset="0"/>
          <a:cs typeface="Cordia New" pitchFamily="34" charset="-34"/>
        </a:defRPr>
      </a:lvl8pPr>
      <a:lvl9pPr marL="234105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36" indent="-438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47" indent="-3658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145" indent="-2926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421"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690"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95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211"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480"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71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25" rtl="0" eaLnBrk="1" latinLnBrk="0" hangingPunct="1">
        <a:defRPr sz="3600" kern="1200">
          <a:solidFill>
            <a:schemeClr val="tx1"/>
          </a:solidFill>
          <a:latin typeface="+mn-lt"/>
          <a:ea typeface="+mn-ea"/>
          <a:cs typeface="+mn-cs"/>
        </a:defRPr>
      </a:lvl1pPr>
      <a:lvl2pPr marL="585271" algn="l" defTabSz="1170525" rtl="0" eaLnBrk="1" latinLnBrk="0" hangingPunct="1">
        <a:defRPr sz="3600" kern="1200">
          <a:solidFill>
            <a:schemeClr val="tx1"/>
          </a:solidFill>
          <a:latin typeface="+mn-lt"/>
          <a:ea typeface="+mn-ea"/>
          <a:cs typeface="+mn-cs"/>
        </a:defRPr>
      </a:lvl2pPr>
      <a:lvl3pPr marL="1170525" algn="l" defTabSz="1170525" rtl="0" eaLnBrk="1" latinLnBrk="0" hangingPunct="1">
        <a:defRPr sz="3600" kern="1200">
          <a:solidFill>
            <a:schemeClr val="tx1"/>
          </a:solidFill>
          <a:latin typeface="+mn-lt"/>
          <a:ea typeface="+mn-ea"/>
          <a:cs typeface="+mn-cs"/>
        </a:defRPr>
      </a:lvl3pPr>
      <a:lvl4pPr marL="1755785" algn="l" defTabSz="1170525" rtl="0" eaLnBrk="1" latinLnBrk="0" hangingPunct="1">
        <a:defRPr sz="3600" kern="1200">
          <a:solidFill>
            <a:schemeClr val="tx1"/>
          </a:solidFill>
          <a:latin typeface="+mn-lt"/>
          <a:ea typeface="+mn-ea"/>
          <a:cs typeface="+mn-cs"/>
        </a:defRPr>
      </a:lvl4pPr>
      <a:lvl5pPr marL="2341058" algn="l" defTabSz="1170525" rtl="0" eaLnBrk="1" latinLnBrk="0" hangingPunct="1">
        <a:defRPr sz="3600" kern="1200">
          <a:solidFill>
            <a:schemeClr val="tx1"/>
          </a:solidFill>
          <a:latin typeface="+mn-lt"/>
          <a:ea typeface="+mn-ea"/>
          <a:cs typeface="+mn-cs"/>
        </a:defRPr>
      </a:lvl5pPr>
      <a:lvl6pPr marL="2926309" algn="l" defTabSz="1170525" rtl="0" eaLnBrk="1" latinLnBrk="0" hangingPunct="1">
        <a:defRPr sz="3600" kern="1200">
          <a:solidFill>
            <a:schemeClr val="tx1"/>
          </a:solidFill>
          <a:latin typeface="+mn-lt"/>
          <a:ea typeface="+mn-ea"/>
          <a:cs typeface="+mn-cs"/>
        </a:defRPr>
      </a:lvl6pPr>
      <a:lvl7pPr marL="3511566" algn="l" defTabSz="1170525" rtl="0" eaLnBrk="1" latinLnBrk="0" hangingPunct="1">
        <a:defRPr sz="3600" kern="1200">
          <a:solidFill>
            <a:schemeClr val="tx1"/>
          </a:solidFill>
          <a:latin typeface="+mn-lt"/>
          <a:ea typeface="+mn-ea"/>
          <a:cs typeface="+mn-cs"/>
        </a:defRPr>
      </a:lvl7pPr>
      <a:lvl8pPr marL="4096843" algn="l" defTabSz="1170525" rtl="0" eaLnBrk="1" latinLnBrk="0" hangingPunct="1">
        <a:defRPr sz="3600" kern="1200">
          <a:solidFill>
            <a:schemeClr val="tx1"/>
          </a:solidFill>
          <a:latin typeface="+mn-lt"/>
          <a:ea typeface="+mn-ea"/>
          <a:cs typeface="+mn-cs"/>
        </a:defRPr>
      </a:lvl8pPr>
      <a:lvl9pPr marL="4682110" algn="l" defTabSz="117052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140004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144645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59478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188792"/>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455487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wrap="square" lIns="91099" tIns="45556" rIns="91099" bIns="4555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5"/>
            <a:ext cx="4341284" cy="654207"/>
          </a:xfrm>
          <a:prstGeom prst="rect">
            <a:avLst/>
          </a:prstGeom>
          <a:noFill/>
          <a:ln>
            <a:noFill/>
          </a:ln>
        </p:spPr>
        <p:txBody>
          <a:bodyPr lIns="99215" tIns="49620" rIns="99215" bIns="496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3"/>
            <a:ext cx="4948767" cy="438763"/>
          </a:xfrm>
          <a:prstGeom prst="rect">
            <a:avLst/>
          </a:prstGeom>
          <a:noFill/>
        </p:spPr>
        <p:txBody>
          <a:bodyPr lIns="99215" tIns="49620" rIns="99215" bIns="4962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53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529" algn="ctr" rtl="0" fontAlgn="base">
        <a:spcBef>
          <a:spcPct val="0"/>
        </a:spcBef>
        <a:spcAft>
          <a:spcPct val="0"/>
        </a:spcAft>
        <a:defRPr sz="4400">
          <a:solidFill>
            <a:schemeClr val="tx1"/>
          </a:solidFill>
          <a:latin typeface="Arial" charset="0"/>
          <a:cs typeface="Cordia New" pitchFamily="34" charset="-34"/>
        </a:defRPr>
      </a:lvl6pPr>
      <a:lvl7pPr marL="911052" algn="ctr" rtl="0" fontAlgn="base">
        <a:spcBef>
          <a:spcPct val="0"/>
        </a:spcBef>
        <a:spcAft>
          <a:spcPct val="0"/>
        </a:spcAft>
        <a:defRPr sz="4400">
          <a:solidFill>
            <a:schemeClr val="tx1"/>
          </a:solidFill>
          <a:latin typeface="Arial" charset="0"/>
          <a:cs typeface="Cordia New" pitchFamily="34" charset="-34"/>
        </a:defRPr>
      </a:lvl7pPr>
      <a:lvl8pPr marL="1366580" algn="ctr" rtl="0" fontAlgn="base">
        <a:spcBef>
          <a:spcPct val="0"/>
        </a:spcBef>
        <a:spcAft>
          <a:spcPct val="0"/>
        </a:spcAft>
        <a:defRPr sz="4400">
          <a:solidFill>
            <a:schemeClr val="tx1"/>
          </a:solidFill>
          <a:latin typeface="Arial" charset="0"/>
          <a:cs typeface="Cordia New" pitchFamily="34" charset="-34"/>
        </a:defRPr>
      </a:lvl8pPr>
      <a:lvl9pPr marL="1822077" algn="ctr" rtl="0" fontAlgn="base">
        <a:spcBef>
          <a:spcPct val="0"/>
        </a:spcBef>
        <a:spcAft>
          <a:spcPct val="0"/>
        </a:spcAft>
        <a:defRPr sz="4400">
          <a:solidFill>
            <a:schemeClr val="tx1"/>
          </a:solidFill>
          <a:latin typeface="Arial" charset="0"/>
          <a:cs typeface="Cordia New" pitchFamily="34" charset="-34"/>
        </a:defRPr>
      </a:lvl9pPr>
    </p:titleStyle>
    <p:bodyStyle>
      <a:lvl1pPr marL="341643" indent="-3416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234" indent="-28468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816" indent="-22777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321"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9850"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589C843B-ED41-481A-BA31-0AE06794C1D8}" type="slidenum">
              <a:rPr lang="th-TH">
                <a:solidFill>
                  <a:prstClr val="black">
                    <a:tint val="75000"/>
                  </a:prstClr>
                </a:solidFill>
              </a:rPr>
              <a:pPr defTabSz="914400">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23513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58756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8516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lIns="91099" tIns="45556" rIns="91099" bIns="4555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589C843B-ED41-481A-BA31-0AE06794C1D8}"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5"/>
            <a:ext cx="4341284" cy="6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15" tIns="49620" rIns="99215" bIns="496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63"/>
          </a:xfrm>
          <a:prstGeom prst="rect">
            <a:avLst/>
          </a:prstGeom>
          <a:noFill/>
        </p:spPr>
        <p:txBody>
          <a:bodyPr lIns="99215" tIns="49620" rIns="99215" bIns="4962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43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529" algn="ctr" rtl="0" fontAlgn="base">
        <a:spcBef>
          <a:spcPct val="0"/>
        </a:spcBef>
        <a:spcAft>
          <a:spcPct val="0"/>
        </a:spcAft>
        <a:defRPr sz="4400">
          <a:solidFill>
            <a:schemeClr val="tx1"/>
          </a:solidFill>
          <a:latin typeface="Arial" charset="0"/>
          <a:cs typeface="Cordia New" pitchFamily="34" charset="-34"/>
        </a:defRPr>
      </a:lvl6pPr>
      <a:lvl7pPr marL="911052" algn="ctr" rtl="0" fontAlgn="base">
        <a:spcBef>
          <a:spcPct val="0"/>
        </a:spcBef>
        <a:spcAft>
          <a:spcPct val="0"/>
        </a:spcAft>
        <a:defRPr sz="4400">
          <a:solidFill>
            <a:schemeClr val="tx1"/>
          </a:solidFill>
          <a:latin typeface="Arial" charset="0"/>
          <a:cs typeface="Cordia New" pitchFamily="34" charset="-34"/>
        </a:defRPr>
      </a:lvl7pPr>
      <a:lvl8pPr marL="1366580" algn="ctr" rtl="0" fontAlgn="base">
        <a:spcBef>
          <a:spcPct val="0"/>
        </a:spcBef>
        <a:spcAft>
          <a:spcPct val="0"/>
        </a:spcAft>
        <a:defRPr sz="4400">
          <a:solidFill>
            <a:schemeClr val="tx1"/>
          </a:solidFill>
          <a:latin typeface="Arial" charset="0"/>
          <a:cs typeface="Cordia New" pitchFamily="34" charset="-34"/>
        </a:defRPr>
      </a:lvl8pPr>
      <a:lvl9pPr marL="1822077" algn="ctr" rtl="0" fontAlgn="base">
        <a:spcBef>
          <a:spcPct val="0"/>
        </a:spcBef>
        <a:spcAft>
          <a:spcPct val="0"/>
        </a:spcAft>
        <a:defRPr sz="4400">
          <a:solidFill>
            <a:schemeClr val="tx1"/>
          </a:solidFill>
          <a:latin typeface="Arial" charset="0"/>
          <a:cs typeface="Cordia New" pitchFamily="34" charset="-34"/>
        </a:defRPr>
      </a:lvl9pPr>
    </p:titleStyle>
    <p:bodyStyle>
      <a:lvl1pPr marL="341643" indent="-3416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234" indent="-28468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816" indent="-22777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321"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9850"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lIns="91099" tIns="45556" rIns="91099" bIns="4555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589C843B-ED41-481A-BA31-0AE06794C1D8}"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5"/>
            <a:ext cx="4341284" cy="6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15" tIns="49620" rIns="99215" bIns="496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3"/>
            <a:ext cx="4948767" cy="438763"/>
          </a:xfrm>
          <a:prstGeom prst="rect">
            <a:avLst/>
          </a:prstGeom>
          <a:noFill/>
        </p:spPr>
        <p:txBody>
          <a:bodyPr lIns="99215" tIns="49620" rIns="99215" bIns="4962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025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529" algn="ctr" rtl="0" fontAlgn="base">
        <a:spcBef>
          <a:spcPct val="0"/>
        </a:spcBef>
        <a:spcAft>
          <a:spcPct val="0"/>
        </a:spcAft>
        <a:defRPr sz="4400">
          <a:solidFill>
            <a:schemeClr val="tx1"/>
          </a:solidFill>
          <a:latin typeface="Arial" charset="0"/>
          <a:cs typeface="Cordia New" pitchFamily="34" charset="-34"/>
        </a:defRPr>
      </a:lvl6pPr>
      <a:lvl7pPr marL="911052" algn="ctr" rtl="0" fontAlgn="base">
        <a:spcBef>
          <a:spcPct val="0"/>
        </a:spcBef>
        <a:spcAft>
          <a:spcPct val="0"/>
        </a:spcAft>
        <a:defRPr sz="4400">
          <a:solidFill>
            <a:schemeClr val="tx1"/>
          </a:solidFill>
          <a:latin typeface="Arial" charset="0"/>
          <a:cs typeface="Cordia New" pitchFamily="34" charset="-34"/>
        </a:defRPr>
      </a:lvl7pPr>
      <a:lvl8pPr marL="1366580" algn="ctr" rtl="0" fontAlgn="base">
        <a:spcBef>
          <a:spcPct val="0"/>
        </a:spcBef>
        <a:spcAft>
          <a:spcPct val="0"/>
        </a:spcAft>
        <a:defRPr sz="4400">
          <a:solidFill>
            <a:schemeClr val="tx1"/>
          </a:solidFill>
          <a:latin typeface="Arial" charset="0"/>
          <a:cs typeface="Cordia New" pitchFamily="34" charset="-34"/>
        </a:defRPr>
      </a:lvl8pPr>
      <a:lvl9pPr marL="1822077" algn="ctr" rtl="0" fontAlgn="base">
        <a:spcBef>
          <a:spcPct val="0"/>
        </a:spcBef>
        <a:spcAft>
          <a:spcPct val="0"/>
        </a:spcAft>
        <a:defRPr sz="4400">
          <a:solidFill>
            <a:schemeClr val="tx1"/>
          </a:solidFill>
          <a:latin typeface="Arial" charset="0"/>
          <a:cs typeface="Cordia New" pitchFamily="34" charset="-34"/>
        </a:defRPr>
      </a:lvl9pPr>
    </p:titleStyle>
    <p:bodyStyle>
      <a:lvl1pPr marL="341643" indent="-3416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234" indent="-28468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816" indent="-22777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321"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49850" indent="-227774"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wrap="square" lIns="91099" tIns="45556" rIns="91099" bIns="4555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15" tIns="49620" rIns="99215" bIns="4962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5"/>
            <a:ext cx="4341284" cy="654207"/>
          </a:xfrm>
          <a:prstGeom prst="rect">
            <a:avLst/>
          </a:prstGeom>
          <a:noFill/>
          <a:ln>
            <a:noFill/>
          </a:ln>
        </p:spPr>
        <p:txBody>
          <a:bodyPr lIns="99215" tIns="49620" rIns="99215" bIns="496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3"/>
            <a:ext cx="4948767" cy="438763"/>
          </a:xfrm>
          <a:prstGeom prst="rect">
            <a:avLst/>
          </a:prstGeom>
          <a:noFill/>
        </p:spPr>
        <p:txBody>
          <a:bodyPr lIns="99215" tIns="49620" rIns="99215" bIns="4962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14544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529" algn="ctr" rtl="0" fontAlgn="base">
        <a:spcBef>
          <a:spcPct val="0"/>
        </a:spcBef>
        <a:spcAft>
          <a:spcPct val="0"/>
        </a:spcAft>
        <a:defRPr sz="4400">
          <a:solidFill>
            <a:schemeClr val="tx1"/>
          </a:solidFill>
          <a:latin typeface="Arial" charset="0"/>
          <a:cs typeface="Cordia New" pitchFamily="34" charset="-34"/>
        </a:defRPr>
      </a:lvl6pPr>
      <a:lvl7pPr marL="911052" algn="ctr" rtl="0" fontAlgn="base">
        <a:spcBef>
          <a:spcPct val="0"/>
        </a:spcBef>
        <a:spcAft>
          <a:spcPct val="0"/>
        </a:spcAft>
        <a:defRPr sz="4400">
          <a:solidFill>
            <a:schemeClr val="tx1"/>
          </a:solidFill>
          <a:latin typeface="Arial" charset="0"/>
          <a:cs typeface="Cordia New" pitchFamily="34" charset="-34"/>
        </a:defRPr>
      </a:lvl7pPr>
      <a:lvl8pPr marL="1366580" algn="ctr" rtl="0" fontAlgn="base">
        <a:spcBef>
          <a:spcPct val="0"/>
        </a:spcBef>
        <a:spcAft>
          <a:spcPct val="0"/>
        </a:spcAft>
        <a:defRPr sz="4400">
          <a:solidFill>
            <a:schemeClr val="tx1"/>
          </a:solidFill>
          <a:latin typeface="Arial" charset="0"/>
          <a:cs typeface="Cordia New" pitchFamily="34" charset="-34"/>
        </a:defRPr>
      </a:lvl8pPr>
      <a:lvl9pPr marL="1822077" algn="ctr" rtl="0" fontAlgn="base">
        <a:spcBef>
          <a:spcPct val="0"/>
        </a:spcBef>
        <a:spcAft>
          <a:spcPct val="0"/>
        </a:spcAft>
        <a:defRPr sz="4400">
          <a:solidFill>
            <a:schemeClr val="tx1"/>
          </a:solidFill>
          <a:latin typeface="Arial" charset="0"/>
          <a:cs typeface="Cordia New" pitchFamily="34" charset="-34"/>
        </a:defRPr>
      </a:lvl9pPr>
    </p:titleStyle>
    <p:bodyStyle>
      <a:lvl1pPr marL="341643" indent="-3416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234" indent="-28468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816" indent="-227774"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321"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49850" indent="-227774"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397"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0925"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420"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1926" indent="-227774" algn="l" defTabSz="9110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052" rtl="0" eaLnBrk="1" latinLnBrk="0" hangingPunct="1">
        <a:defRPr sz="2800" kern="1200">
          <a:solidFill>
            <a:schemeClr val="tx1"/>
          </a:solidFill>
          <a:latin typeface="+mn-lt"/>
          <a:ea typeface="+mn-ea"/>
          <a:cs typeface="+mn-cs"/>
        </a:defRPr>
      </a:lvl1pPr>
      <a:lvl2pPr marL="455529" algn="l" defTabSz="911052" rtl="0" eaLnBrk="1" latinLnBrk="0" hangingPunct="1">
        <a:defRPr sz="2800" kern="1200">
          <a:solidFill>
            <a:schemeClr val="tx1"/>
          </a:solidFill>
          <a:latin typeface="+mn-lt"/>
          <a:ea typeface="+mn-ea"/>
          <a:cs typeface="+mn-cs"/>
        </a:defRPr>
      </a:lvl2pPr>
      <a:lvl3pPr marL="911052" algn="l" defTabSz="911052" rtl="0" eaLnBrk="1" latinLnBrk="0" hangingPunct="1">
        <a:defRPr sz="2800" kern="1200">
          <a:solidFill>
            <a:schemeClr val="tx1"/>
          </a:solidFill>
          <a:latin typeface="+mn-lt"/>
          <a:ea typeface="+mn-ea"/>
          <a:cs typeface="+mn-cs"/>
        </a:defRPr>
      </a:lvl3pPr>
      <a:lvl4pPr marL="1366580" algn="l" defTabSz="911052" rtl="0" eaLnBrk="1" latinLnBrk="0" hangingPunct="1">
        <a:defRPr sz="2800" kern="1200">
          <a:solidFill>
            <a:schemeClr val="tx1"/>
          </a:solidFill>
          <a:latin typeface="+mn-lt"/>
          <a:ea typeface="+mn-ea"/>
          <a:cs typeface="+mn-cs"/>
        </a:defRPr>
      </a:lvl4pPr>
      <a:lvl5pPr marL="1822077" algn="l" defTabSz="911052" rtl="0" eaLnBrk="1" latinLnBrk="0" hangingPunct="1">
        <a:defRPr sz="2800" kern="1200">
          <a:solidFill>
            <a:schemeClr val="tx1"/>
          </a:solidFill>
          <a:latin typeface="+mn-lt"/>
          <a:ea typeface="+mn-ea"/>
          <a:cs typeface="+mn-cs"/>
        </a:defRPr>
      </a:lvl5pPr>
      <a:lvl6pPr marL="2277623" algn="l" defTabSz="911052" rtl="0" eaLnBrk="1" latinLnBrk="0" hangingPunct="1">
        <a:defRPr sz="2800" kern="1200">
          <a:solidFill>
            <a:schemeClr val="tx1"/>
          </a:solidFill>
          <a:latin typeface="+mn-lt"/>
          <a:ea typeface="+mn-ea"/>
          <a:cs typeface="+mn-cs"/>
        </a:defRPr>
      </a:lvl6pPr>
      <a:lvl7pPr marL="2733161" algn="l" defTabSz="911052" rtl="0" eaLnBrk="1" latinLnBrk="0" hangingPunct="1">
        <a:defRPr sz="2800" kern="1200">
          <a:solidFill>
            <a:schemeClr val="tx1"/>
          </a:solidFill>
          <a:latin typeface="+mn-lt"/>
          <a:ea typeface="+mn-ea"/>
          <a:cs typeface="+mn-cs"/>
        </a:defRPr>
      </a:lvl7pPr>
      <a:lvl8pPr marL="3188670" algn="l" defTabSz="911052" rtl="0" eaLnBrk="1" latinLnBrk="0" hangingPunct="1">
        <a:defRPr sz="2800" kern="1200">
          <a:solidFill>
            <a:schemeClr val="tx1"/>
          </a:solidFill>
          <a:latin typeface="+mn-lt"/>
          <a:ea typeface="+mn-ea"/>
          <a:cs typeface="+mn-cs"/>
        </a:defRPr>
      </a:lvl8pPr>
      <a:lvl9pPr marL="3644170" algn="l" defTabSz="9110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68"/>
            <a:ext cx="723867" cy="365125"/>
          </a:xfrm>
          <a:prstGeom prst="rect">
            <a:avLst/>
          </a:prstGeom>
          <a:noFill/>
          <a:ln>
            <a:noFill/>
          </a:ln>
        </p:spPr>
        <p:txBody>
          <a:bodyPr spcFirstLastPara="1" wrap="square" lIns="91084" tIns="45535" rIns="91084" bIns="45535"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196" tIns="49611" rIns="99196" bIns="49611"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196" tIns="49611" rIns="99196" bIns="49611"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67" y="799863"/>
            <a:ext cx="4948833" cy="439097"/>
          </a:xfrm>
          <a:prstGeom prst="rect">
            <a:avLst/>
          </a:prstGeom>
          <a:noFill/>
          <a:ln>
            <a:noFill/>
          </a:ln>
        </p:spPr>
        <p:txBody>
          <a:bodyPr spcFirstLastPara="1" wrap="square" lIns="99196" tIns="49611" rIns="99196" bIns="49611"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3257447192"/>
      </p:ext>
    </p:extLst>
  </p:cSld>
  <p:clrMap bg1="lt1" tx1="dk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6"/>
            <a:ext cx="723900" cy="365125"/>
          </a:xfrm>
          <a:prstGeom prst="rect">
            <a:avLst/>
          </a:prstGeom>
        </p:spPr>
        <p:txBody>
          <a:bodyPr vert="horz" lIns="116821" tIns="58400" rIns="116821" bIns="584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108">
              <a:defRPr/>
            </a:pPr>
            <a:fld id="{79C0BFF6-9B14-4446-AF07-628EFEB400B0}" type="slidenum">
              <a:rPr lang="th-TH" smtClean="0">
                <a:solidFill>
                  <a:prstClr val="black">
                    <a:tint val="75000"/>
                  </a:prstClr>
                </a:solidFill>
              </a:rPr>
              <a:pPr defTabSz="1168108">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191" tIns="63596" rIns="127191" bIns="63596" anchor="ctr"/>
          <a:lstStyle/>
          <a:p>
            <a:pPr algn="ctr" defTabSz="1168108">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4"/>
            <a:ext cx="4341284" cy="8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191" tIns="63596" rIns="127191" bIns="635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108"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0"/>
            <a:ext cx="4948767" cy="559321"/>
          </a:xfrm>
          <a:prstGeom prst="rect">
            <a:avLst/>
          </a:prstGeom>
          <a:noFill/>
        </p:spPr>
        <p:txBody>
          <a:bodyPr lIns="127191" tIns="63596" rIns="127191" bIns="63596">
            <a:spAutoFit/>
          </a:bodyPr>
          <a:lstStyle/>
          <a:p>
            <a:pPr defTabSz="1168108">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191" tIns="63596" rIns="127191" bIns="63596" anchor="ctr"/>
          <a:lstStyle/>
          <a:p>
            <a:pPr algn="ctr" defTabSz="1168108">
              <a:defRPr/>
            </a:pPr>
            <a:endParaRPr lang="th-TH" sz="3600" dirty="0">
              <a:solidFill>
                <a:prstClr val="white"/>
              </a:solidFill>
            </a:endParaRPr>
          </a:p>
        </p:txBody>
      </p:sp>
      <p:sp>
        <p:nvSpPr>
          <p:cNvPr id="12" name="TextBox 11"/>
          <p:cNvSpPr txBox="1"/>
          <p:nvPr/>
        </p:nvSpPr>
        <p:spPr>
          <a:xfrm>
            <a:off x="9290171" y="301678"/>
            <a:ext cx="2220383" cy="518050"/>
          </a:xfrm>
          <a:prstGeom prst="rect">
            <a:avLst/>
          </a:prstGeom>
          <a:noFill/>
          <a:effectLst>
            <a:outerShdw blurRad="50800" dist="38100" dir="5400000" algn="t" rotWithShape="0">
              <a:prstClr val="black">
                <a:alpha val="40000"/>
              </a:prstClr>
            </a:outerShdw>
          </a:effectLst>
        </p:spPr>
        <p:txBody>
          <a:bodyPr lIns="116821" tIns="58400" rIns="116821" bIns="58400">
            <a:spAutoFit/>
          </a:bodyPr>
          <a:lstStyle/>
          <a:p>
            <a:pPr algn="r" defTabSz="1168108">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49716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064" algn="ctr" rtl="0" fontAlgn="base">
        <a:spcBef>
          <a:spcPct val="0"/>
        </a:spcBef>
        <a:spcAft>
          <a:spcPct val="0"/>
        </a:spcAft>
        <a:defRPr sz="5600">
          <a:solidFill>
            <a:schemeClr val="tx1"/>
          </a:solidFill>
          <a:latin typeface="Arial" pitchFamily="34" charset="0"/>
          <a:cs typeface="Cordia New" pitchFamily="34" charset="-34"/>
        </a:defRPr>
      </a:lvl6pPr>
      <a:lvl7pPr marL="1168108" algn="ctr" rtl="0" fontAlgn="base">
        <a:spcBef>
          <a:spcPct val="0"/>
        </a:spcBef>
        <a:spcAft>
          <a:spcPct val="0"/>
        </a:spcAft>
        <a:defRPr sz="5600">
          <a:solidFill>
            <a:schemeClr val="tx1"/>
          </a:solidFill>
          <a:latin typeface="Arial" pitchFamily="34" charset="0"/>
          <a:cs typeface="Cordia New" pitchFamily="34" charset="-34"/>
        </a:defRPr>
      </a:lvl7pPr>
      <a:lvl8pPr marL="1752125" algn="ctr" rtl="0" fontAlgn="base">
        <a:spcBef>
          <a:spcPct val="0"/>
        </a:spcBef>
        <a:spcAft>
          <a:spcPct val="0"/>
        </a:spcAft>
        <a:defRPr sz="5600">
          <a:solidFill>
            <a:schemeClr val="tx1"/>
          </a:solidFill>
          <a:latin typeface="Arial" pitchFamily="34" charset="0"/>
          <a:cs typeface="Cordia New" pitchFamily="34" charset="-34"/>
        </a:defRPr>
      </a:lvl8pPr>
      <a:lvl9pPr marL="23361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08" indent="-43800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059" indent="-3650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086" indent="-2920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162" indent="-2920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223" indent="-2920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272" indent="-292038" algn="l" defTabSz="1168108"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6312" indent="-292038" algn="l" defTabSz="1168108"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0361" indent="-292038" algn="l" defTabSz="1168108"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4366" indent="-292038" algn="l" defTabSz="1168108"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108" rtl="0" eaLnBrk="1" latinLnBrk="0" hangingPunct="1">
        <a:defRPr sz="3600" kern="1200">
          <a:solidFill>
            <a:schemeClr val="tx1"/>
          </a:solidFill>
          <a:latin typeface="+mn-lt"/>
          <a:ea typeface="+mn-ea"/>
          <a:cs typeface="+mn-cs"/>
        </a:defRPr>
      </a:lvl1pPr>
      <a:lvl2pPr marL="584064" algn="l" defTabSz="1168108" rtl="0" eaLnBrk="1" latinLnBrk="0" hangingPunct="1">
        <a:defRPr sz="3600" kern="1200">
          <a:solidFill>
            <a:schemeClr val="tx1"/>
          </a:solidFill>
          <a:latin typeface="+mn-lt"/>
          <a:ea typeface="+mn-ea"/>
          <a:cs typeface="+mn-cs"/>
        </a:defRPr>
      </a:lvl2pPr>
      <a:lvl3pPr marL="1168108" algn="l" defTabSz="1168108" rtl="0" eaLnBrk="1" latinLnBrk="0" hangingPunct="1">
        <a:defRPr sz="3600" kern="1200">
          <a:solidFill>
            <a:schemeClr val="tx1"/>
          </a:solidFill>
          <a:latin typeface="+mn-lt"/>
          <a:ea typeface="+mn-ea"/>
          <a:cs typeface="+mn-cs"/>
        </a:defRPr>
      </a:lvl3pPr>
      <a:lvl4pPr marL="1752125" algn="l" defTabSz="1168108" rtl="0" eaLnBrk="1" latinLnBrk="0" hangingPunct="1">
        <a:defRPr sz="3600" kern="1200">
          <a:solidFill>
            <a:schemeClr val="tx1"/>
          </a:solidFill>
          <a:latin typeface="+mn-lt"/>
          <a:ea typeface="+mn-ea"/>
          <a:cs typeface="+mn-cs"/>
        </a:defRPr>
      </a:lvl4pPr>
      <a:lvl5pPr marL="2336191" algn="l" defTabSz="1168108" rtl="0" eaLnBrk="1" latinLnBrk="0" hangingPunct="1">
        <a:defRPr sz="3600" kern="1200">
          <a:solidFill>
            <a:schemeClr val="tx1"/>
          </a:solidFill>
          <a:latin typeface="+mn-lt"/>
          <a:ea typeface="+mn-ea"/>
          <a:cs typeface="+mn-cs"/>
        </a:defRPr>
      </a:lvl5pPr>
      <a:lvl6pPr marL="2920242" algn="l" defTabSz="1168108" rtl="0" eaLnBrk="1" latinLnBrk="0" hangingPunct="1">
        <a:defRPr sz="3600" kern="1200">
          <a:solidFill>
            <a:schemeClr val="tx1"/>
          </a:solidFill>
          <a:latin typeface="+mn-lt"/>
          <a:ea typeface="+mn-ea"/>
          <a:cs typeface="+mn-cs"/>
        </a:defRPr>
      </a:lvl6pPr>
      <a:lvl7pPr marL="3504239" algn="l" defTabSz="1168108" rtl="0" eaLnBrk="1" latinLnBrk="0" hangingPunct="1">
        <a:defRPr sz="3600" kern="1200">
          <a:solidFill>
            <a:schemeClr val="tx1"/>
          </a:solidFill>
          <a:latin typeface="+mn-lt"/>
          <a:ea typeface="+mn-ea"/>
          <a:cs typeface="+mn-cs"/>
        </a:defRPr>
      </a:lvl7pPr>
      <a:lvl8pPr marL="4088334" algn="l" defTabSz="1168108" rtl="0" eaLnBrk="1" latinLnBrk="0" hangingPunct="1">
        <a:defRPr sz="3600" kern="1200">
          <a:solidFill>
            <a:schemeClr val="tx1"/>
          </a:solidFill>
          <a:latin typeface="+mn-lt"/>
          <a:ea typeface="+mn-ea"/>
          <a:cs typeface="+mn-cs"/>
        </a:defRPr>
      </a:lvl8pPr>
      <a:lvl9pPr marL="4672380" algn="l" defTabSz="1168108"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0"/>
            <a:ext cx="723900" cy="365125"/>
          </a:xfrm>
          <a:prstGeom prst="rect">
            <a:avLst/>
          </a:prstGeom>
        </p:spPr>
        <p:txBody>
          <a:bodyPr vert="horz" lIns="116843" tIns="58413" rIns="116843" bIns="584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340">
              <a:defRPr/>
            </a:pPr>
            <a:fld id="{79C0BFF6-9B14-4446-AF07-628EFEB400B0}" type="slidenum">
              <a:rPr lang="th-TH" smtClean="0">
                <a:solidFill>
                  <a:prstClr val="black">
                    <a:tint val="75000"/>
                  </a:prstClr>
                </a:solidFill>
              </a:rPr>
              <a:pPr defTabSz="1168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17" tIns="63609" rIns="127217" bIns="636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8" y="800136"/>
            <a:ext cx="4948767" cy="559348"/>
          </a:xfrm>
          <a:prstGeom prst="rect">
            <a:avLst/>
          </a:prstGeom>
          <a:noFill/>
        </p:spPr>
        <p:txBody>
          <a:bodyPr lIns="127217" tIns="63609" rIns="127217" bIns="63609">
            <a:spAutoFit/>
          </a:bodyPr>
          <a:lstStyle/>
          <a:p>
            <a:pPr defTabSz="1168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sp>
        <p:nvSpPr>
          <p:cNvPr id="12" name="TextBox 11"/>
          <p:cNvSpPr txBox="1"/>
          <p:nvPr/>
        </p:nvSpPr>
        <p:spPr>
          <a:xfrm>
            <a:off x="9290165" y="301678"/>
            <a:ext cx="2220383" cy="518076"/>
          </a:xfrm>
          <a:prstGeom prst="rect">
            <a:avLst/>
          </a:prstGeom>
          <a:noFill/>
          <a:effectLst>
            <a:outerShdw blurRad="50800" dist="38100" dir="5400000" algn="t" rotWithShape="0">
              <a:prstClr val="black">
                <a:alpha val="40000"/>
              </a:prstClr>
            </a:outerShdw>
          </a:effectLst>
        </p:spPr>
        <p:txBody>
          <a:bodyPr lIns="116843" tIns="58413" rIns="116843" bIns="58413">
            <a:spAutoFit/>
          </a:bodyPr>
          <a:lstStyle/>
          <a:p>
            <a:pPr algn="r" defTabSz="1168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96012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80" algn="ctr" rtl="0" fontAlgn="base">
        <a:spcBef>
          <a:spcPct val="0"/>
        </a:spcBef>
        <a:spcAft>
          <a:spcPct val="0"/>
        </a:spcAft>
        <a:defRPr sz="5600">
          <a:solidFill>
            <a:schemeClr val="tx1"/>
          </a:solidFill>
          <a:latin typeface="Arial" pitchFamily="34" charset="0"/>
          <a:cs typeface="Cordia New" pitchFamily="34" charset="-34"/>
        </a:defRPr>
      </a:lvl6pPr>
      <a:lvl7pPr marL="1168340" algn="ctr" rtl="0" fontAlgn="base">
        <a:spcBef>
          <a:spcPct val="0"/>
        </a:spcBef>
        <a:spcAft>
          <a:spcPct val="0"/>
        </a:spcAft>
        <a:defRPr sz="5600">
          <a:solidFill>
            <a:schemeClr val="tx1"/>
          </a:solidFill>
          <a:latin typeface="Arial" pitchFamily="34" charset="0"/>
          <a:cs typeface="Cordia New" pitchFamily="34" charset="-34"/>
        </a:defRPr>
      </a:lvl7pPr>
      <a:lvl8pPr marL="1752475" algn="ctr" rtl="0" fontAlgn="base">
        <a:spcBef>
          <a:spcPct val="0"/>
        </a:spcBef>
        <a:spcAft>
          <a:spcPct val="0"/>
        </a:spcAft>
        <a:defRPr sz="5600">
          <a:solidFill>
            <a:schemeClr val="tx1"/>
          </a:solidFill>
          <a:latin typeface="Arial" pitchFamily="34" charset="0"/>
          <a:cs typeface="Cordia New" pitchFamily="34" charset="-34"/>
        </a:defRPr>
      </a:lvl8pPr>
      <a:lvl9pPr marL="233665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98" indent="-4380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250" indent="-365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381" indent="-2920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571"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749"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914"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070"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236"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359"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340" rtl="0" eaLnBrk="1" latinLnBrk="0" hangingPunct="1">
        <a:defRPr sz="3600" kern="1200">
          <a:solidFill>
            <a:schemeClr val="tx1"/>
          </a:solidFill>
          <a:latin typeface="+mn-lt"/>
          <a:ea typeface="+mn-ea"/>
          <a:cs typeface="+mn-cs"/>
        </a:defRPr>
      </a:lvl1pPr>
      <a:lvl2pPr marL="584180" algn="l" defTabSz="1168340" rtl="0" eaLnBrk="1" latinLnBrk="0" hangingPunct="1">
        <a:defRPr sz="3600" kern="1200">
          <a:solidFill>
            <a:schemeClr val="tx1"/>
          </a:solidFill>
          <a:latin typeface="+mn-lt"/>
          <a:ea typeface="+mn-ea"/>
          <a:cs typeface="+mn-cs"/>
        </a:defRPr>
      </a:lvl2pPr>
      <a:lvl3pPr marL="1168340" algn="l" defTabSz="1168340" rtl="0" eaLnBrk="1" latinLnBrk="0" hangingPunct="1">
        <a:defRPr sz="3600" kern="1200">
          <a:solidFill>
            <a:schemeClr val="tx1"/>
          </a:solidFill>
          <a:latin typeface="+mn-lt"/>
          <a:ea typeface="+mn-ea"/>
          <a:cs typeface="+mn-cs"/>
        </a:defRPr>
      </a:lvl3pPr>
      <a:lvl4pPr marL="1752475" algn="l" defTabSz="1168340" rtl="0" eaLnBrk="1" latinLnBrk="0" hangingPunct="1">
        <a:defRPr sz="3600" kern="1200">
          <a:solidFill>
            <a:schemeClr val="tx1"/>
          </a:solidFill>
          <a:latin typeface="+mn-lt"/>
          <a:ea typeface="+mn-ea"/>
          <a:cs typeface="+mn-cs"/>
        </a:defRPr>
      </a:lvl4pPr>
      <a:lvl5pPr marL="2336659" algn="l" defTabSz="1168340" rtl="0" eaLnBrk="1" latinLnBrk="0" hangingPunct="1">
        <a:defRPr sz="3600" kern="1200">
          <a:solidFill>
            <a:schemeClr val="tx1"/>
          </a:solidFill>
          <a:latin typeface="+mn-lt"/>
          <a:ea typeface="+mn-ea"/>
          <a:cs typeface="+mn-cs"/>
        </a:defRPr>
      </a:lvl5pPr>
      <a:lvl6pPr marL="2920825" algn="l" defTabSz="1168340" rtl="0" eaLnBrk="1" latinLnBrk="0" hangingPunct="1">
        <a:defRPr sz="3600" kern="1200">
          <a:solidFill>
            <a:schemeClr val="tx1"/>
          </a:solidFill>
          <a:latin typeface="+mn-lt"/>
          <a:ea typeface="+mn-ea"/>
          <a:cs typeface="+mn-cs"/>
        </a:defRPr>
      </a:lvl6pPr>
      <a:lvl7pPr marL="3504944" algn="l" defTabSz="1168340" rtl="0" eaLnBrk="1" latinLnBrk="0" hangingPunct="1">
        <a:defRPr sz="3600" kern="1200">
          <a:solidFill>
            <a:schemeClr val="tx1"/>
          </a:solidFill>
          <a:latin typeface="+mn-lt"/>
          <a:ea typeface="+mn-ea"/>
          <a:cs typeface="+mn-cs"/>
        </a:defRPr>
      </a:lvl7pPr>
      <a:lvl8pPr marL="4089152" algn="l" defTabSz="1168340" rtl="0" eaLnBrk="1" latinLnBrk="0" hangingPunct="1">
        <a:defRPr sz="3600" kern="1200">
          <a:solidFill>
            <a:schemeClr val="tx1"/>
          </a:solidFill>
          <a:latin typeface="+mn-lt"/>
          <a:ea typeface="+mn-ea"/>
          <a:cs typeface="+mn-cs"/>
        </a:defRPr>
      </a:lvl8pPr>
      <a:lvl9pPr marL="4673316" algn="l" defTabSz="116834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3"/>
            <a:ext cx="723900" cy="365125"/>
          </a:xfrm>
          <a:prstGeom prst="rect">
            <a:avLst/>
          </a:prstGeom>
        </p:spPr>
        <p:txBody>
          <a:bodyPr vert="horz" lIns="116871" tIns="58427" rIns="116871" bIns="5842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619">
              <a:defRPr/>
            </a:pPr>
            <a:fld id="{79C0BFF6-9B14-4446-AF07-628EFEB400B0}" type="slidenum">
              <a:rPr lang="th-TH" smtClean="0">
                <a:solidFill>
                  <a:prstClr val="black">
                    <a:tint val="75000"/>
                  </a:prstClr>
                </a:solidFill>
              </a:rPr>
              <a:pPr defTabSz="1168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2"/>
            <a:ext cx="4341284" cy="83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7" tIns="63624" rIns="127247" bIns="636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0" y="800131"/>
            <a:ext cx="4948767" cy="559378"/>
          </a:xfrm>
          <a:prstGeom prst="rect">
            <a:avLst/>
          </a:prstGeom>
          <a:noFill/>
        </p:spPr>
        <p:txBody>
          <a:bodyPr lIns="127247" tIns="63624" rIns="127247" bIns="63624">
            <a:spAutoFit/>
          </a:bodyPr>
          <a:lstStyle/>
          <a:p>
            <a:pPr defTabSz="1168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7" tIns="63624" rIns="127247" bIns="63624" anchor="ctr"/>
          <a:lstStyle/>
          <a:p>
            <a:pPr algn="ctr" defTabSz="1168619">
              <a:defRPr/>
            </a:pPr>
            <a:endParaRPr lang="th-TH" sz="3600" dirty="0">
              <a:solidFill>
                <a:prstClr val="white"/>
              </a:solidFill>
            </a:endParaRPr>
          </a:p>
        </p:txBody>
      </p:sp>
      <p:sp>
        <p:nvSpPr>
          <p:cNvPr id="12" name="TextBox 11"/>
          <p:cNvSpPr txBox="1"/>
          <p:nvPr/>
        </p:nvSpPr>
        <p:spPr>
          <a:xfrm>
            <a:off x="9290157" y="301672"/>
            <a:ext cx="2220383" cy="518105"/>
          </a:xfrm>
          <a:prstGeom prst="rect">
            <a:avLst/>
          </a:prstGeom>
          <a:noFill/>
          <a:effectLst>
            <a:outerShdw blurRad="50800" dist="38100" dir="5400000" algn="t" rotWithShape="0">
              <a:prstClr val="black">
                <a:alpha val="40000"/>
              </a:prstClr>
            </a:outerShdw>
          </a:effectLst>
        </p:spPr>
        <p:txBody>
          <a:bodyPr lIns="116871" tIns="58427" rIns="116871" bIns="58427">
            <a:spAutoFit/>
          </a:bodyPr>
          <a:lstStyle/>
          <a:p>
            <a:pPr algn="r" defTabSz="1168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446475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19" algn="ctr" rtl="0" fontAlgn="base">
        <a:spcBef>
          <a:spcPct val="0"/>
        </a:spcBef>
        <a:spcAft>
          <a:spcPct val="0"/>
        </a:spcAft>
        <a:defRPr sz="5600">
          <a:solidFill>
            <a:schemeClr val="tx1"/>
          </a:solidFill>
          <a:latin typeface="Arial" pitchFamily="34" charset="0"/>
          <a:cs typeface="Cordia New" pitchFamily="34" charset="-34"/>
        </a:defRPr>
      </a:lvl6pPr>
      <a:lvl7pPr marL="1168619" algn="ctr" rtl="0" fontAlgn="base">
        <a:spcBef>
          <a:spcPct val="0"/>
        </a:spcBef>
        <a:spcAft>
          <a:spcPct val="0"/>
        </a:spcAft>
        <a:defRPr sz="5600">
          <a:solidFill>
            <a:schemeClr val="tx1"/>
          </a:solidFill>
          <a:latin typeface="Arial" pitchFamily="34" charset="0"/>
          <a:cs typeface="Cordia New" pitchFamily="34" charset="-34"/>
        </a:defRPr>
      </a:lvl7pPr>
      <a:lvl8pPr marL="1752895" algn="ctr" rtl="0" fontAlgn="base">
        <a:spcBef>
          <a:spcPct val="0"/>
        </a:spcBef>
        <a:spcAft>
          <a:spcPct val="0"/>
        </a:spcAft>
        <a:defRPr sz="5600">
          <a:solidFill>
            <a:schemeClr val="tx1"/>
          </a:solidFill>
          <a:latin typeface="Arial" pitchFamily="34" charset="0"/>
          <a:cs typeface="Cordia New" pitchFamily="34" charset="-34"/>
        </a:defRPr>
      </a:lvl8pPr>
      <a:lvl9pPr marL="233722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04" indent="-438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80" indent="-3652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735" indent="-2921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062"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379" indent="-2921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6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98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286"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551" indent="-292165" algn="l" defTabSz="1168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619" rtl="0" eaLnBrk="1" latinLnBrk="0" hangingPunct="1">
        <a:defRPr sz="3600" kern="1200">
          <a:solidFill>
            <a:schemeClr val="tx1"/>
          </a:solidFill>
          <a:latin typeface="+mn-lt"/>
          <a:ea typeface="+mn-ea"/>
          <a:cs typeface="+mn-cs"/>
        </a:defRPr>
      </a:lvl1pPr>
      <a:lvl2pPr marL="584319" algn="l" defTabSz="1168619" rtl="0" eaLnBrk="1" latinLnBrk="0" hangingPunct="1">
        <a:defRPr sz="3600" kern="1200">
          <a:solidFill>
            <a:schemeClr val="tx1"/>
          </a:solidFill>
          <a:latin typeface="+mn-lt"/>
          <a:ea typeface="+mn-ea"/>
          <a:cs typeface="+mn-cs"/>
        </a:defRPr>
      </a:lvl2pPr>
      <a:lvl3pPr marL="1168619" algn="l" defTabSz="1168619" rtl="0" eaLnBrk="1" latinLnBrk="0" hangingPunct="1">
        <a:defRPr sz="3600" kern="1200">
          <a:solidFill>
            <a:schemeClr val="tx1"/>
          </a:solidFill>
          <a:latin typeface="+mn-lt"/>
          <a:ea typeface="+mn-ea"/>
          <a:cs typeface="+mn-cs"/>
        </a:defRPr>
      </a:lvl3pPr>
      <a:lvl4pPr marL="1752895" algn="l" defTabSz="1168619" rtl="0" eaLnBrk="1" latinLnBrk="0" hangingPunct="1">
        <a:defRPr sz="3600" kern="1200">
          <a:solidFill>
            <a:schemeClr val="tx1"/>
          </a:solidFill>
          <a:latin typeface="+mn-lt"/>
          <a:ea typeface="+mn-ea"/>
          <a:cs typeface="+mn-cs"/>
        </a:defRPr>
      </a:lvl4pPr>
      <a:lvl5pPr marL="2337221" algn="l" defTabSz="1168619" rtl="0" eaLnBrk="1" latinLnBrk="0" hangingPunct="1">
        <a:defRPr sz="3600" kern="1200">
          <a:solidFill>
            <a:schemeClr val="tx1"/>
          </a:solidFill>
          <a:latin typeface="+mn-lt"/>
          <a:ea typeface="+mn-ea"/>
          <a:cs typeface="+mn-cs"/>
        </a:defRPr>
      </a:lvl5pPr>
      <a:lvl6pPr marL="2921525" algn="l" defTabSz="1168619" rtl="0" eaLnBrk="1" latinLnBrk="0" hangingPunct="1">
        <a:defRPr sz="3600" kern="1200">
          <a:solidFill>
            <a:schemeClr val="tx1"/>
          </a:solidFill>
          <a:latin typeface="+mn-lt"/>
          <a:ea typeface="+mn-ea"/>
          <a:cs typeface="+mn-cs"/>
        </a:defRPr>
      </a:lvl6pPr>
      <a:lvl7pPr marL="3505789" algn="l" defTabSz="1168619" rtl="0" eaLnBrk="1" latinLnBrk="0" hangingPunct="1">
        <a:defRPr sz="3600" kern="1200">
          <a:solidFill>
            <a:schemeClr val="tx1"/>
          </a:solidFill>
          <a:latin typeface="+mn-lt"/>
          <a:ea typeface="+mn-ea"/>
          <a:cs typeface="+mn-cs"/>
        </a:defRPr>
      </a:lvl7pPr>
      <a:lvl8pPr marL="4090134" algn="l" defTabSz="1168619" rtl="0" eaLnBrk="1" latinLnBrk="0" hangingPunct="1">
        <a:defRPr sz="3600" kern="1200">
          <a:solidFill>
            <a:schemeClr val="tx1"/>
          </a:solidFill>
          <a:latin typeface="+mn-lt"/>
          <a:ea typeface="+mn-ea"/>
          <a:cs typeface="+mn-cs"/>
        </a:defRPr>
      </a:lvl8pPr>
      <a:lvl9pPr marL="4674436" algn="l" defTabSz="116861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13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7.xml"/><Relationship Id="rId1" Type="http://schemas.openxmlformats.org/officeDocument/2006/relationships/tags" Target="../tags/tag6.xml"/><Relationship Id="rId5" Type="http://schemas.openxmlformats.org/officeDocument/2006/relationships/chart" Target="../charts/chart9.xml"/><Relationship Id="rId4" Type="http://schemas.openxmlformats.org/officeDocument/2006/relationships/hyperlink" Target="http://www.aidsdatahub.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5.xml"/><Relationship Id="rId1" Type="http://schemas.openxmlformats.org/officeDocument/2006/relationships/tags" Target="../tags/tag7.xml"/><Relationship Id="rId5" Type="http://schemas.openxmlformats.org/officeDocument/2006/relationships/chart" Target="../charts/chart10.xml"/><Relationship Id="rId4" Type="http://schemas.openxmlformats.org/officeDocument/2006/relationships/hyperlink" Target="http://www.aidsdatahub.org/"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7.xml"/><Relationship Id="rId1" Type="http://schemas.openxmlformats.org/officeDocument/2006/relationships/tags" Target="../tags/tag8.xml"/><Relationship Id="rId5" Type="http://schemas.openxmlformats.org/officeDocument/2006/relationships/chart" Target="../charts/chart11.xml"/><Relationship Id="rId4" Type="http://schemas.openxmlformats.org/officeDocument/2006/relationships/hyperlink" Target="http://www.aidsdatahub.or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3.xml"/><Relationship Id="rId1" Type="http://schemas.openxmlformats.org/officeDocument/2006/relationships/tags" Target="../tags/tag9.xml"/><Relationship Id="rId5" Type="http://schemas.openxmlformats.org/officeDocument/2006/relationships/chart" Target="../charts/chart12.xml"/><Relationship Id="rId4" Type="http://schemas.openxmlformats.org/officeDocument/2006/relationships/hyperlink" Target="http://www.aidsdatahub.or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3.xml"/><Relationship Id="rId1" Type="http://schemas.openxmlformats.org/officeDocument/2006/relationships/tags" Target="../tags/tag10.xml"/><Relationship Id="rId5" Type="http://schemas.openxmlformats.org/officeDocument/2006/relationships/chart" Target="../charts/chart13.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7.xml"/><Relationship Id="rId1" Type="http://schemas.openxmlformats.org/officeDocument/2006/relationships/tags" Target="../tags/tag11.xml"/><Relationship Id="rId5" Type="http://schemas.openxmlformats.org/officeDocument/2006/relationships/chart" Target="../charts/chart14.xml"/><Relationship Id="rId4" Type="http://schemas.openxmlformats.org/officeDocument/2006/relationships/hyperlink" Target="http://www.aidsdatahub.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3.xml"/><Relationship Id="rId1" Type="http://schemas.openxmlformats.org/officeDocument/2006/relationships/tags" Target="../tags/tag12.xml"/><Relationship Id="rId5" Type="http://schemas.openxmlformats.org/officeDocument/2006/relationships/chart" Target="../charts/chart15.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7.xml"/><Relationship Id="rId1" Type="http://schemas.openxmlformats.org/officeDocument/2006/relationships/tags" Target="../tags/tag13.xml"/><Relationship Id="rId5" Type="http://schemas.openxmlformats.org/officeDocument/2006/relationships/chart" Target="../charts/chart16.xml"/><Relationship Id="rId4" Type="http://schemas.openxmlformats.org/officeDocument/2006/relationships/hyperlink" Target="http://www.aidsdatahub.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7.xml"/><Relationship Id="rId1" Type="http://schemas.openxmlformats.org/officeDocument/2006/relationships/tags" Target="../tags/tag14.xml"/><Relationship Id="rId5" Type="http://schemas.openxmlformats.org/officeDocument/2006/relationships/chart" Target="../charts/chart17.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2.xml"/><Relationship Id="rId7" Type="http://schemas.openxmlformats.org/officeDocument/2006/relationships/slide" Target="slide50.xml"/><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slide" Target="slide27.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6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3.xml"/><Relationship Id="rId1" Type="http://schemas.openxmlformats.org/officeDocument/2006/relationships/tags" Target="../tags/tag15.xml"/><Relationship Id="rId5" Type="http://schemas.openxmlformats.org/officeDocument/2006/relationships/hyperlink" Target="http://www.aidsdatahub.org/" TargetMode="Externa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7.xml"/><Relationship Id="rId1" Type="http://schemas.openxmlformats.org/officeDocument/2006/relationships/tags" Target="../tags/tag16.xml"/><Relationship Id="rId5" Type="http://schemas.openxmlformats.org/officeDocument/2006/relationships/chart" Target="../charts/chart19.xm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7.xml"/><Relationship Id="rId1" Type="http://schemas.openxmlformats.org/officeDocument/2006/relationships/tags" Target="../tags/tag17.xml"/><Relationship Id="rId5" Type="http://schemas.openxmlformats.org/officeDocument/2006/relationships/chart" Target="../charts/chart20.xml"/><Relationship Id="rId4" Type="http://schemas.openxmlformats.org/officeDocument/2006/relationships/hyperlink" Target="http://www.aidsdatahub.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1.xml"/><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notesSlide" Target="../notesSlides/notesSlide20.xml"/><Relationship Id="rId7" Type="http://schemas.openxmlformats.org/officeDocument/2006/relationships/chart" Target="../charts/chart24.xml"/><Relationship Id="rId2" Type="http://schemas.openxmlformats.org/officeDocument/2006/relationships/slideLayout" Target="../slideLayouts/slideLayout137.xml"/><Relationship Id="rId1" Type="http://schemas.openxmlformats.org/officeDocument/2006/relationships/tags" Target="../tags/tag18.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hyperlink" Target="http://www.aidsdatahub.org/" TargetMode="External"/><Relationship Id="rId9" Type="http://schemas.openxmlformats.org/officeDocument/2006/relationships/chart" Target="../charts/chart26.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7.xml"/><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7.xml"/><Relationship Id="rId1" Type="http://schemas.openxmlformats.org/officeDocument/2006/relationships/tags" Target="../tags/tag20.xml"/><Relationship Id="rId5" Type="http://schemas.openxmlformats.org/officeDocument/2006/relationships/chart" Target="../charts/chart29.xml"/><Relationship Id="rId4" Type="http://schemas.openxmlformats.org/officeDocument/2006/relationships/hyperlink" Target="http://www.aidsdatahub.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0.xml"/><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7.xml"/><Relationship Id="rId1" Type="http://schemas.openxmlformats.org/officeDocument/2006/relationships/tags" Target="../tags/tag21.xml"/><Relationship Id="rId5" Type="http://schemas.openxmlformats.org/officeDocument/2006/relationships/chart" Target="../charts/chart31.xml"/><Relationship Id="rId4" Type="http://schemas.openxmlformats.org/officeDocument/2006/relationships/hyperlink" Target="http://www.aidsdatahub.or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7.xml"/><Relationship Id="rId1" Type="http://schemas.openxmlformats.org/officeDocument/2006/relationships/tags" Target="../tags/tag22.xml"/><Relationship Id="rId5" Type="http://schemas.openxmlformats.org/officeDocument/2006/relationships/chart" Target="../charts/chart32.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7.xml"/><Relationship Id="rId1" Type="http://schemas.openxmlformats.org/officeDocument/2006/relationships/tags" Target="../tags/tag23.xml"/><Relationship Id="rId5" Type="http://schemas.openxmlformats.org/officeDocument/2006/relationships/chart" Target="../charts/chart33.xml"/><Relationship Id="rId4" Type="http://schemas.openxmlformats.org/officeDocument/2006/relationships/hyperlink" Target="http://www.aidsdatahub.org/"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3.xml"/><Relationship Id="rId1" Type="http://schemas.openxmlformats.org/officeDocument/2006/relationships/tags" Target="../tags/tag24.xml"/><Relationship Id="rId5" Type="http://schemas.openxmlformats.org/officeDocument/2006/relationships/chart" Target="../charts/chart34.xml"/><Relationship Id="rId4" Type="http://schemas.openxmlformats.org/officeDocument/2006/relationships/hyperlink" Target="http://www.aidsdatahub.or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7.xml"/><Relationship Id="rId1" Type="http://schemas.openxmlformats.org/officeDocument/2006/relationships/tags" Target="../tags/tag25.xml"/><Relationship Id="rId5" Type="http://schemas.openxmlformats.org/officeDocument/2006/relationships/chart" Target="../charts/chart35.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7.xml"/><Relationship Id="rId1" Type="http://schemas.openxmlformats.org/officeDocument/2006/relationships/tags" Target="../tags/tag26.xml"/><Relationship Id="rId5" Type="http://schemas.openxmlformats.org/officeDocument/2006/relationships/chart" Target="../charts/chart36.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7.xml"/><Relationship Id="rId1" Type="http://schemas.openxmlformats.org/officeDocument/2006/relationships/tags" Target="../tags/tag27.xml"/><Relationship Id="rId5" Type="http://schemas.openxmlformats.org/officeDocument/2006/relationships/chart" Target="../charts/chart37.xml"/><Relationship Id="rId4" Type="http://schemas.openxmlformats.org/officeDocument/2006/relationships/hyperlink" Target="http://www.aidsdatahub.org/"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3.xml"/><Relationship Id="rId1" Type="http://schemas.openxmlformats.org/officeDocument/2006/relationships/tags" Target="../tags/tag28.xml"/><Relationship Id="rId5" Type="http://schemas.openxmlformats.org/officeDocument/2006/relationships/chart" Target="../charts/chart38.xml"/><Relationship Id="rId4" Type="http://schemas.openxmlformats.org/officeDocument/2006/relationships/hyperlink" Target="http://www.aidsdatahub.org/"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3.xml"/><Relationship Id="rId1" Type="http://schemas.openxmlformats.org/officeDocument/2006/relationships/tags" Target="../tags/tag29.xml"/><Relationship Id="rId5" Type="http://schemas.openxmlformats.org/officeDocument/2006/relationships/chart" Target="../charts/chart39.xml"/><Relationship Id="rId4" Type="http://schemas.openxmlformats.org/officeDocument/2006/relationships/hyperlink" Target="http://www.aidsdatahub.org/"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3.xml"/><Relationship Id="rId1" Type="http://schemas.openxmlformats.org/officeDocument/2006/relationships/tags" Target="../tags/tag30.xml"/><Relationship Id="rId5" Type="http://schemas.openxmlformats.org/officeDocument/2006/relationships/chart" Target="../charts/chart40.xml"/><Relationship Id="rId4" Type="http://schemas.openxmlformats.org/officeDocument/2006/relationships/hyperlink" Target="http://www.aidsdatahub.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7.xml"/><Relationship Id="rId1" Type="http://schemas.openxmlformats.org/officeDocument/2006/relationships/tags" Target="../tags/tag31.xml"/><Relationship Id="rId5" Type="http://schemas.openxmlformats.org/officeDocument/2006/relationships/chart" Target="../charts/chart41.xml"/><Relationship Id="rId4" Type="http://schemas.openxmlformats.org/officeDocument/2006/relationships/hyperlink" Target="http://www.aidsdatahub.or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7.xml"/><Relationship Id="rId1" Type="http://schemas.openxmlformats.org/officeDocument/2006/relationships/tags" Target="../tags/tag32.xml"/><Relationship Id="rId5" Type="http://schemas.openxmlformats.org/officeDocument/2006/relationships/chart" Target="../charts/chart42.xml"/><Relationship Id="rId4" Type="http://schemas.openxmlformats.org/officeDocument/2006/relationships/hyperlink" Target="http://www.aidsdatahub.org/"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7.xml"/><Relationship Id="rId1" Type="http://schemas.openxmlformats.org/officeDocument/2006/relationships/tags" Target="../tags/tag33.xml"/><Relationship Id="rId5" Type="http://schemas.openxmlformats.org/officeDocument/2006/relationships/chart" Target="../charts/chart43.xml"/><Relationship Id="rId4" Type="http://schemas.openxmlformats.org/officeDocument/2006/relationships/hyperlink" Target="http://www.aidsdatahub.org/"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3.xml"/><Relationship Id="rId1" Type="http://schemas.openxmlformats.org/officeDocument/2006/relationships/tags" Target="../tags/tag34.xml"/><Relationship Id="rId5" Type="http://schemas.openxmlformats.org/officeDocument/2006/relationships/chart" Target="../charts/chart44.xml"/><Relationship Id="rId4" Type="http://schemas.openxmlformats.org/officeDocument/2006/relationships/hyperlink" Target="http://www.aidsdatahub.org/"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3.xml"/><Relationship Id="rId1" Type="http://schemas.openxmlformats.org/officeDocument/2006/relationships/tags" Target="../tags/tag35.xml"/><Relationship Id="rId5" Type="http://schemas.openxmlformats.org/officeDocument/2006/relationships/hyperlink" Target="http://www.aidsdatahub.org/" TargetMode="Externa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3.xml"/><Relationship Id="rId1" Type="http://schemas.openxmlformats.org/officeDocument/2006/relationships/tags" Target="../tags/tag36.xml"/><Relationship Id="rId5" Type="http://schemas.openxmlformats.org/officeDocument/2006/relationships/hyperlink" Target="http://www.aidsdatahub.org/" TargetMode="External"/><Relationship Id="rId4" Type="http://schemas.openxmlformats.org/officeDocument/2006/relationships/chart" Target="../charts/chart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7.xml"/><Relationship Id="rId1" Type="http://schemas.openxmlformats.org/officeDocument/2006/relationships/tags" Target="../tags/tag37.xml"/><Relationship Id="rId5" Type="http://schemas.openxmlformats.org/officeDocument/2006/relationships/chart" Target="../charts/chart47.xm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7.xml"/><Relationship Id="rId1" Type="http://schemas.openxmlformats.org/officeDocument/2006/relationships/tags" Target="../tags/tag38.xml"/><Relationship Id="rId5" Type="http://schemas.openxmlformats.org/officeDocument/2006/relationships/chart" Target="../charts/chart48.xml"/><Relationship Id="rId4" Type="http://schemas.openxmlformats.org/officeDocument/2006/relationships/hyperlink" Target="http://www.aidsdatahub.org/"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3.xml"/><Relationship Id="rId1" Type="http://schemas.openxmlformats.org/officeDocument/2006/relationships/tags" Target="../tags/tag39.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hyperlink" Target="http://www.aidsdatahub.org/"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3.xml"/><Relationship Id="rId1" Type="http://schemas.openxmlformats.org/officeDocument/2006/relationships/tags" Target="../tags/tag40.xml"/><Relationship Id="rId5" Type="http://schemas.openxmlformats.org/officeDocument/2006/relationships/chart" Target="../charts/chart51.xml"/><Relationship Id="rId4" Type="http://schemas.openxmlformats.org/officeDocument/2006/relationships/hyperlink" Target="http://www.aidsdatahub.org/"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52.xml"/><Relationship Id="rId1" Type="http://schemas.openxmlformats.org/officeDocument/2006/relationships/slideLayout" Target="../slideLayouts/slideLayout13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7.xml"/><Relationship Id="rId1" Type="http://schemas.openxmlformats.org/officeDocument/2006/relationships/tags" Target="../tags/tag42.xml"/><Relationship Id="rId5" Type="http://schemas.openxmlformats.org/officeDocument/2006/relationships/chart" Target="../charts/chart53.xml"/><Relationship Id="rId4" Type="http://schemas.openxmlformats.org/officeDocument/2006/relationships/hyperlink" Target="http://www.aidsdatahub.org/"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7.xml"/><Relationship Id="rId1" Type="http://schemas.openxmlformats.org/officeDocument/2006/relationships/tags" Target="../tags/tag43.xml"/><Relationship Id="rId5" Type="http://schemas.openxmlformats.org/officeDocument/2006/relationships/chart" Target="../charts/chart54.xml"/><Relationship Id="rId4" Type="http://schemas.openxmlformats.org/officeDocument/2006/relationships/hyperlink" Target="http://www.aidsdatahub.org/"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7.xml"/><Relationship Id="rId1" Type="http://schemas.openxmlformats.org/officeDocument/2006/relationships/tags" Target="../tags/tag44.xml"/><Relationship Id="rId5" Type="http://schemas.openxmlformats.org/officeDocument/2006/relationships/chart" Target="../charts/chart55.xml"/><Relationship Id="rId4" Type="http://schemas.openxmlformats.org/officeDocument/2006/relationships/hyperlink" Target="http://www.aidsdatahub.org/"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3.xml"/><Relationship Id="rId1" Type="http://schemas.openxmlformats.org/officeDocument/2006/relationships/tags" Target="../tags/tag45.xml"/><Relationship Id="rId6" Type="http://schemas.openxmlformats.org/officeDocument/2006/relationships/chart" Target="../charts/chart57.xml"/><Relationship Id="rId5" Type="http://schemas.openxmlformats.org/officeDocument/2006/relationships/hyperlink" Target="http://www.aidsdatahub.org/" TargetMode="External"/><Relationship Id="rId4" Type="http://schemas.openxmlformats.org/officeDocument/2006/relationships/chart" Target="../charts/chart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7.xml"/><Relationship Id="rId1" Type="http://schemas.openxmlformats.org/officeDocument/2006/relationships/tags" Target="../tags/tag46.xml"/><Relationship Id="rId5" Type="http://schemas.openxmlformats.org/officeDocument/2006/relationships/chart" Target="../charts/chart58.xml"/><Relationship Id="rId4" Type="http://schemas.openxmlformats.org/officeDocument/2006/relationships/hyperlink" Target="http://www.aidsdatahub.org/"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7.xml"/><Relationship Id="rId1" Type="http://schemas.openxmlformats.org/officeDocument/2006/relationships/tags" Target="../tags/tag47.xml"/><Relationship Id="rId5" Type="http://schemas.openxmlformats.org/officeDocument/2006/relationships/chart" Target="../charts/chart59.xml"/><Relationship Id="rId4" Type="http://schemas.openxmlformats.org/officeDocument/2006/relationships/hyperlink" Target="http://www.aidsdatahub.org/"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7.xml"/><Relationship Id="rId1" Type="http://schemas.openxmlformats.org/officeDocument/2006/relationships/tags" Target="../tags/tag49.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hyperlink" Target="http://www.aidsdatahub.org/"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chart" Target="../charts/chart62.xml"/><Relationship Id="rId4" Type="http://schemas.openxmlformats.org/officeDocument/2006/relationships/hyperlink" Target="http://www.aidsdatahub.org/"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52.xml"/><Relationship Id="rId5" Type="http://schemas.openxmlformats.org/officeDocument/2006/relationships/chart" Target="../charts/chart63.xml"/><Relationship Id="rId4" Type="http://schemas.openxmlformats.org/officeDocument/2006/relationships/hyperlink" Target="http://www.aidsdatahub.org/"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7.xml"/><Relationship Id="rId1" Type="http://schemas.openxmlformats.org/officeDocument/2006/relationships/tags" Target="../tags/tag53.xml"/><Relationship Id="rId5" Type="http://schemas.openxmlformats.org/officeDocument/2006/relationships/chart" Target="../charts/chart64.xml"/><Relationship Id="rId4" Type="http://schemas.openxmlformats.org/officeDocument/2006/relationships/hyperlink" Target="http://www.aidsdatahub.org/"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7.xml"/><Relationship Id="rId1" Type="http://schemas.openxmlformats.org/officeDocument/2006/relationships/tags" Target="../tags/tag54.xml"/><Relationship Id="rId5" Type="http://schemas.openxmlformats.org/officeDocument/2006/relationships/chart" Target="../charts/chart65.xml"/><Relationship Id="rId4" Type="http://schemas.openxmlformats.org/officeDocument/2006/relationships/hyperlink" Target="http://www.aidsdatahub.org/" TargetMode="External"/></Relationships>
</file>

<file path=ppt/slides/_rels/slide6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66.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chart" Target="../charts/chart68.xml"/><Relationship Id="rId4" Type="http://schemas.openxmlformats.org/officeDocument/2006/relationships/hyperlink" Target="http://www.aidsdatahub.org/" TargetMode="External"/></Relationships>
</file>

<file path=ppt/slides/_rels/slide6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6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7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hyperlink" Target="http://www.aidsdatahub.org/" TargetMode="External"/><Relationship Id="rId1" Type="http://schemas.openxmlformats.org/officeDocument/2006/relationships/slideLayout" Target="../slideLayouts/slideLayout162.xml"/></Relationships>
</file>

<file path=ppt/slides/_rels/slide7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8.xml"/><Relationship Id="rId1" Type="http://schemas.openxmlformats.org/officeDocument/2006/relationships/slideLayout" Target="../slideLayouts/slideLayout17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5.xml"/><Relationship Id="rId1" Type="http://schemas.openxmlformats.org/officeDocument/2006/relationships/tags" Target="../tags/tag56.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7.xml"/><Relationship Id="rId1" Type="http://schemas.openxmlformats.org/officeDocument/2006/relationships/tags" Target="../tags/tag5.xml"/><Relationship Id="rId5" Type="http://schemas.openxmlformats.org/officeDocument/2006/relationships/chart" Target="../charts/chart7.xml"/><Relationship Id="rId4" Type="http://schemas.openxmlformats.org/officeDocument/2006/relationships/hyperlink" Target="http://www.aidsdatahu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77295"/>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dirty="0">
                <a:cs typeface="Cordia New" pitchFamily="34" charset="-34"/>
              </a:rPr>
              <a:t>Nepal</a:t>
            </a:r>
            <a:endParaRPr lang="th-TH" dirty="0"/>
          </a:p>
        </p:txBody>
      </p:sp>
      <p:sp>
        <p:nvSpPr>
          <p:cNvPr id="2" name="TextBox 1">
            <a:extLst>
              <a:ext uri="{FF2B5EF4-FFF2-40B4-BE49-F238E27FC236}">
                <a16:creationId xmlns:a16="http://schemas.microsoft.com/office/drawing/2014/main" id="{CE938B33-1C71-419C-B97E-F6C0A7D82FFD}"/>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March 2024</a:t>
            </a:r>
            <a:endParaRPr lang="en-GB" sz="2100" b="1" dirty="0">
              <a:solidFill>
                <a:schemeClr val="bg1"/>
              </a:solidFill>
            </a:endParaRPr>
          </a:p>
        </p:txBody>
      </p:sp>
    </p:spTree>
    <p:custDataLst>
      <p:tags r:id="rId1"/>
    </p:custDataLst>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3E4B-FF20-C1BD-597E-D957CFB29C99}"/>
              </a:ext>
            </a:extLst>
          </p:cNvPr>
          <p:cNvSpPr>
            <a:spLocks noGrp="1"/>
          </p:cNvSpPr>
          <p:nvPr>
            <p:ph type="title"/>
          </p:nvPr>
        </p:nvSpPr>
        <p:spPr>
          <a:xfrm>
            <a:off x="161827" y="1524477"/>
            <a:ext cx="11889325" cy="504000"/>
          </a:xfrm>
        </p:spPr>
        <p:txBody>
          <a:bodyPr/>
          <a:lstStyle/>
          <a:p>
            <a:r>
              <a:rPr lang="en-US" dirty="0"/>
              <a:t>HIV prevalence among people who inject drugs by location and age group, 2020</a:t>
            </a:r>
          </a:p>
        </p:txBody>
      </p:sp>
      <p:sp>
        <p:nvSpPr>
          <p:cNvPr id="3" name="Slide Number Placeholder 2">
            <a:extLst>
              <a:ext uri="{FF2B5EF4-FFF2-40B4-BE49-F238E27FC236}">
                <a16:creationId xmlns:a16="http://schemas.microsoft.com/office/drawing/2014/main" id="{1A0082A3-A998-6C55-F4D5-4D8BE4516149}"/>
              </a:ext>
            </a:extLst>
          </p:cNvPr>
          <p:cNvSpPr>
            <a:spLocks noGrp="1"/>
          </p:cNvSpPr>
          <p:nvPr>
            <p:ph type="sldNum" sz="quarter" idx="10"/>
          </p:nvPr>
        </p:nvSpPr>
        <p:spPr/>
        <p:txBody>
          <a:bodyPr/>
          <a:lstStyle/>
          <a:p>
            <a:fld id="{8800C79D-0615-AF41-9AB4-7D5AEAE4FA5F}" type="slidenum">
              <a:rPr lang="th-TH" smtClean="0"/>
              <a:pPr/>
              <a:t>10</a:t>
            </a:fld>
            <a:endParaRPr lang="th-TH"/>
          </a:p>
        </p:txBody>
      </p:sp>
      <p:graphicFrame>
        <p:nvGraphicFramePr>
          <p:cNvPr id="4" name="Chart 3">
            <a:extLst>
              <a:ext uri="{FF2B5EF4-FFF2-40B4-BE49-F238E27FC236}">
                <a16:creationId xmlns:a16="http://schemas.microsoft.com/office/drawing/2014/main" id="{C91BD857-C137-8543-009E-79382FD56564}"/>
              </a:ext>
            </a:extLst>
          </p:cNvPr>
          <p:cNvGraphicFramePr>
            <a:graphicFrameLocks/>
          </p:cNvGraphicFramePr>
          <p:nvPr>
            <p:extLst>
              <p:ext uri="{D42A27DB-BD31-4B8C-83A1-F6EECF244321}">
                <p14:modId xmlns:p14="http://schemas.microsoft.com/office/powerpoint/2010/main" val="2608633751"/>
              </p:ext>
            </p:extLst>
          </p:nvPr>
        </p:nvGraphicFramePr>
        <p:xfrm>
          <a:off x="381000" y="2742820"/>
          <a:ext cx="11277600" cy="33531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569C5294-7448-6BAA-1423-CC2885D9AEF1}"/>
              </a:ext>
            </a:extLst>
          </p:cNvPr>
          <p:cNvSpPr txBox="1"/>
          <p:nvPr/>
        </p:nvSpPr>
        <p:spPr>
          <a:xfrm>
            <a:off x="152400" y="6540501"/>
            <a:ext cx="8153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Integrated Biological and Behavioral Surveillance (IBBS) Surveys</a:t>
            </a:r>
          </a:p>
        </p:txBody>
      </p:sp>
    </p:spTree>
    <p:extLst>
      <p:ext uri="{BB962C8B-B14F-4D97-AF65-F5344CB8AC3E}">
        <p14:creationId xmlns:p14="http://schemas.microsoft.com/office/powerpoint/2010/main" val="296847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363200" cy="504000"/>
          </a:xfrm>
        </p:spPr>
        <p:txBody>
          <a:bodyPr/>
          <a:lstStyle/>
          <a:p>
            <a:r>
              <a:rPr lang="en-US" dirty="0"/>
              <a:t>HIV prevalence among key populations, Kathmandu valley, 2002-2017</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76200" y="6582602"/>
            <a:ext cx="8153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p>
        </p:txBody>
      </p:sp>
      <p:graphicFrame>
        <p:nvGraphicFramePr>
          <p:cNvPr id="6" name="Chart 5">
            <a:extLst>
              <a:ext uri="{FF2B5EF4-FFF2-40B4-BE49-F238E27FC236}">
                <a16:creationId xmlns:a16="http://schemas.microsoft.com/office/drawing/2014/main" id="{00000000-0008-0000-0200-000003000000}"/>
              </a:ext>
            </a:extLst>
          </p:cNvPr>
          <p:cNvGraphicFramePr>
            <a:graphicFrameLocks noGrp="1"/>
          </p:cNvGraphicFramePr>
          <p:nvPr>
            <p:extLst>
              <p:ext uri="{D42A27DB-BD31-4B8C-83A1-F6EECF244321}">
                <p14:modId xmlns:p14="http://schemas.microsoft.com/office/powerpoint/2010/main" val="471187722"/>
              </p:ext>
            </p:extLst>
          </p:nvPr>
        </p:nvGraphicFramePr>
        <p:xfrm>
          <a:off x="1104900" y="2133599"/>
          <a:ext cx="9982200" cy="422433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38210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prevalence among female sex workers by region, 1999-2018</a:t>
            </a:r>
          </a:p>
        </p:txBody>
      </p:sp>
      <p:sp>
        <p:nvSpPr>
          <p:cNvPr id="2" name="Slide Number Placeholder 1"/>
          <p:cNvSpPr>
            <a:spLocks noGrp="1"/>
          </p:cNvSpPr>
          <p:nvPr>
            <p:ph type="sldNum" sz="quarter" idx="10"/>
          </p:nvPr>
        </p:nvSpPr>
        <p:spPr/>
        <p:txBody>
          <a:bodyPr/>
          <a:lstStyle/>
          <a:p>
            <a:pPr>
              <a:defRPr/>
            </a:pPr>
            <a:fld id="{EB6FE86A-670B-4E61-ADAC-5FC29203B776}" type="slidenum">
              <a:rPr lang="th-TH">
                <a:solidFill>
                  <a:prstClr val="black">
                    <a:tint val="75000"/>
                  </a:prstClr>
                </a:solidFill>
              </a:rPr>
              <a:pPr>
                <a:defRPr/>
              </a:pPr>
              <a:t>12</a:t>
            </a:fld>
            <a:endParaRPr lang="th-TH" dirty="0">
              <a:solidFill>
                <a:prstClr val="black">
                  <a:tint val="75000"/>
                </a:prstClr>
              </a:solidFill>
            </a:endParaRPr>
          </a:p>
        </p:txBody>
      </p:sp>
      <p:sp>
        <p:nvSpPr>
          <p:cNvPr id="66565" name="Rectangle 6"/>
          <p:cNvSpPr>
            <a:spLocks noChangeArrowheads="1"/>
          </p:cNvSpPr>
          <p:nvPr/>
        </p:nvSpPr>
        <p:spPr bwMode="auto">
          <a:xfrm>
            <a:off x="28575" y="6602870"/>
            <a:ext cx="84447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endParaRPr lang="en-US" sz="1000" dirty="0">
              <a:solidFill>
                <a:prstClr val="black"/>
              </a:solidFill>
            </a:endParaRPr>
          </a:p>
        </p:txBody>
      </p:sp>
      <p:graphicFrame>
        <p:nvGraphicFramePr>
          <p:cNvPr id="6" name="Chart 5">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112349789"/>
              </p:ext>
            </p:extLst>
          </p:nvPr>
        </p:nvGraphicFramePr>
        <p:xfrm>
          <a:off x="922170" y="2166939"/>
          <a:ext cx="10298281" cy="41910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8064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3"/>
          <p:cNvSpPr>
            <a:spLocks noGrp="1"/>
          </p:cNvSpPr>
          <p:nvPr>
            <p:ph type="title"/>
          </p:nvPr>
        </p:nvSpPr>
        <p:spPr bwMode="auto">
          <a:xfrm>
            <a:off x="228600" y="13716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prevalence among female sex workers in Kathmandu and Pokhara Valley, 2004 - 2017</a:t>
            </a:r>
          </a:p>
        </p:txBody>
      </p:sp>
      <p:sp>
        <p:nvSpPr>
          <p:cNvPr id="2" name="Slide Number Placeholder 1"/>
          <p:cNvSpPr>
            <a:spLocks noGrp="1"/>
          </p:cNvSpPr>
          <p:nvPr>
            <p:ph type="sldNum" sz="quarter" idx="10"/>
          </p:nvPr>
        </p:nvSpPr>
        <p:spPr/>
        <p:txBody>
          <a:bodyPr/>
          <a:lstStyle/>
          <a:p>
            <a:pPr>
              <a:defRPr/>
            </a:pPr>
            <a:fld id="{39AD08C9-ED87-41C3-BDEF-35525557B6FA}" type="slidenum">
              <a:rPr lang="th-TH">
                <a:solidFill>
                  <a:prstClr val="black">
                    <a:tint val="75000"/>
                  </a:prstClr>
                </a:solidFill>
              </a:rPr>
              <a:pPr>
                <a:defRPr/>
              </a:pPr>
              <a:t>13</a:t>
            </a:fld>
            <a:endParaRPr lang="th-TH" dirty="0">
              <a:solidFill>
                <a:prstClr val="black">
                  <a:tint val="75000"/>
                </a:prstClr>
              </a:solidFill>
            </a:endParaRPr>
          </a:p>
        </p:txBody>
      </p:sp>
      <p:sp>
        <p:nvSpPr>
          <p:cNvPr id="67588" name="Rectangle 7"/>
          <p:cNvSpPr>
            <a:spLocks noChangeArrowheads="1"/>
          </p:cNvSpPr>
          <p:nvPr/>
        </p:nvSpPr>
        <p:spPr bwMode="auto">
          <a:xfrm>
            <a:off x="152400" y="6540501"/>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145077063"/>
              </p:ext>
            </p:extLst>
          </p:nvPr>
        </p:nvGraphicFramePr>
        <p:xfrm>
          <a:off x="609599" y="2385853"/>
          <a:ext cx="10515601" cy="41509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64325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B7E7194-4E16-40DD-9C9F-92A1782A7BE7}" type="slidenum">
              <a:rPr lang="th-TH">
                <a:solidFill>
                  <a:prstClr val="black">
                    <a:tint val="75000"/>
                  </a:prstClr>
                </a:solidFill>
              </a:rPr>
              <a:pPr>
                <a:defRPr/>
              </a:pPr>
              <a:t>14</a:t>
            </a:fld>
            <a:endParaRPr lang="th-TH" dirty="0">
              <a:solidFill>
                <a:prstClr val="black">
                  <a:tint val="75000"/>
                </a:prstClr>
              </a:solidFill>
            </a:endParaRPr>
          </a:p>
        </p:txBody>
      </p:sp>
      <p:sp>
        <p:nvSpPr>
          <p:cNvPr id="68611" name="Title 2"/>
          <p:cNvSpPr>
            <a:spLocks noGrp="1"/>
          </p:cNvSpPr>
          <p:nvPr>
            <p:ph type="title"/>
          </p:nvPr>
        </p:nvSpPr>
        <p:spPr bwMode="auto">
          <a:xfrm>
            <a:off x="228600" y="1447800"/>
            <a:ext cx="11963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prevalence among female sex workers and truckers in 22 Highway Districts, 2003-2018 </a:t>
            </a:r>
          </a:p>
        </p:txBody>
      </p:sp>
      <p:sp>
        <p:nvSpPr>
          <p:cNvPr id="7" name="Rectangle 7">
            <a:extLst>
              <a:ext uri="{FF2B5EF4-FFF2-40B4-BE49-F238E27FC236}">
                <a16:creationId xmlns:a16="http://schemas.microsoft.com/office/drawing/2014/main" id="{0544301B-02FC-4467-B55A-CFBC23709850}"/>
              </a:ext>
            </a:extLst>
          </p:cNvPr>
          <p:cNvSpPr>
            <a:spLocks noChangeArrowheads="1"/>
          </p:cNvSpPr>
          <p:nvPr/>
        </p:nvSpPr>
        <p:spPr bwMode="auto">
          <a:xfrm>
            <a:off x="152400" y="6540501"/>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980918755"/>
              </p:ext>
            </p:extLst>
          </p:nvPr>
        </p:nvGraphicFramePr>
        <p:xfrm>
          <a:off x="1525299" y="2289856"/>
          <a:ext cx="9141403" cy="410181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33215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E3CEC2B-DEAD-4D1B-9226-35BE3B51A291}" type="slidenum">
              <a:rPr lang="th-TH">
                <a:solidFill>
                  <a:prstClr val="black">
                    <a:tint val="75000"/>
                  </a:prstClr>
                </a:solidFill>
              </a:rPr>
              <a:pPr>
                <a:defRPr/>
              </a:pPr>
              <a:t>15</a:t>
            </a:fld>
            <a:endParaRPr lang="th-TH" dirty="0">
              <a:solidFill>
                <a:prstClr val="black">
                  <a:tint val="75000"/>
                </a:prstClr>
              </a:solidFill>
            </a:endParaRPr>
          </a:p>
        </p:txBody>
      </p:sp>
      <p:sp>
        <p:nvSpPr>
          <p:cNvPr id="69635" name="Title 2"/>
          <p:cNvSpPr>
            <a:spLocks noGrp="1"/>
          </p:cNvSpPr>
          <p:nvPr>
            <p:ph type="title"/>
          </p:nvPr>
        </p:nvSpPr>
        <p:spPr bwMode="auto">
          <a:xfrm>
            <a:off x="228600" y="1524000"/>
            <a:ext cx="10515600" cy="503238"/>
          </a:xfrm>
          <a:noFill/>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prevalence among MSM in Kathmandu valley, 2004-2017</a:t>
            </a:r>
          </a:p>
        </p:txBody>
      </p:sp>
      <p:sp>
        <p:nvSpPr>
          <p:cNvPr id="7" name="Rectangle 7">
            <a:extLst>
              <a:ext uri="{FF2B5EF4-FFF2-40B4-BE49-F238E27FC236}">
                <a16:creationId xmlns:a16="http://schemas.microsoft.com/office/drawing/2014/main" id="{D580145D-7E88-4761-9C27-ACB38DB22483}"/>
              </a:ext>
            </a:extLst>
          </p:cNvPr>
          <p:cNvSpPr>
            <a:spLocks noChangeArrowheads="1"/>
          </p:cNvSpPr>
          <p:nvPr/>
        </p:nvSpPr>
        <p:spPr bwMode="auto">
          <a:xfrm>
            <a:off x="152400" y="6540501"/>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69145427"/>
              </p:ext>
            </p:extLst>
          </p:nvPr>
        </p:nvGraphicFramePr>
        <p:xfrm>
          <a:off x="1397520" y="2008188"/>
          <a:ext cx="9396960" cy="453231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50183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3"/>
          <p:cNvSpPr>
            <a:spLocks noGrp="1"/>
          </p:cNvSpPr>
          <p:nvPr>
            <p:ph type="title"/>
          </p:nvPr>
        </p:nvSpPr>
        <p:spPr bwMode="auto">
          <a:xfrm>
            <a:off x="228600" y="1600200"/>
            <a:ext cx="8991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prevalence among PWID by region, 2002-2020</a:t>
            </a:r>
            <a:endParaRPr lang="th-TH" dirty="0"/>
          </a:p>
        </p:txBody>
      </p:sp>
      <p:sp>
        <p:nvSpPr>
          <p:cNvPr id="2" name="Slide Number Placeholder 1"/>
          <p:cNvSpPr>
            <a:spLocks noGrp="1"/>
          </p:cNvSpPr>
          <p:nvPr>
            <p:ph type="sldNum" sz="quarter" idx="10"/>
          </p:nvPr>
        </p:nvSpPr>
        <p:spPr/>
        <p:txBody>
          <a:bodyPr/>
          <a:lstStyle/>
          <a:p>
            <a:pPr>
              <a:defRPr/>
            </a:pPr>
            <a:fld id="{D299DA71-6D54-47F1-BE7A-E36E98135B82}" type="slidenum">
              <a:rPr lang="th-TH">
                <a:solidFill>
                  <a:prstClr val="black">
                    <a:tint val="75000"/>
                  </a:prstClr>
                </a:solidFill>
              </a:rPr>
              <a:pPr>
                <a:defRPr/>
              </a:pPr>
              <a:t>16</a:t>
            </a:fld>
            <a:endParaRPr lang="th-TH" dirty="0">
              <a:solidFill>
                <a:prstClr val="black">
                  <a:tint val="75000"/>
                </a:prstClr>
              </a:solidFill>
            </a:endParaRPr>
          </a:p>
        </p:txBody>
      </p:sp>
      <p:sp>
        <p:nvSpPr>
          <p:cNvPr id="64517" name="Rectangle 7"/>
          <p:cNvSpPr>
            <a:spLocks noChangeArrowheads="1"/>
          </p:cNvSpPr>
          <p:nvPr/>
        </p:nvSpPr>
        <p:spPr bwMode="auto">
          <a:xfrm>
            <a:off x="228600" y="6588126"/>
            <a:ext cx="845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p>
        </p:txBody>
      </p:sp>
      <p:graphicFrame>
        <p:nvGraphicFramePr>
          <p:cNvPr id="6" name="Chart 5">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2744841216"/>
              </p:ext>
            </p:extLst>
          </p:nvPr>
        </p:nvGraphicFramePr>
        <p:xfrm>
          <a:off x="609599" y="2104199"/>
          <a:ext cx="10782302" cy="443630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75039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3400"/>
            <a:ext cx="11203563" cy="504000"/>
          </a:xfrm>
        </p:spPr>
        <p:txBody>
          <a:bodyPr/>
          <a:lstStyle/>
          <a:p>
            <a:r>
              <a:rPr lang="en-US" dirty="0"/>
              <a:t>HIV prevalence among male labor migrants, 2006-2018</a:t>
            </a:r>
            <a:endParaRPr lang="th-TH" dirty="0"/>
          </a:p>
        </p:txBody>
      </p:sp>
      <p:sp>
        <p:nvSpPr>
          <p:cNvPr id="5" name="Slide Number Placeholder 4"/>
          <p:cNvSpPr>
            <a:spLocks noGrp="1"/>
          </p:cNvSpPr>
          <p:nvPr>
            <p:ph type="sldNum" sz="quarter" idx="10"/>
          </p:nvPr>
        </p:nvSpPr>
        <p:spPr/>
        <p:txBody>
          <a:bodyPr/>
          <a:lstStyle/>
          <a:p>
            <a:pPr>
              <a:defRPr/>
            </a:pPr>
            <a:fld id="{F1882D34-C50D-42F7-B81C-A678E2279537}" type="slidenum">
              <a:rPr lang="th-TH" smtClean="0">
                <a:solidFill>
                  <a:prstClr val="black">
                    <a:tint val="75000"/>
                  </a:prstClr>
                </a:solidFill>
              </a:rPr>
              <a:pPr>
                <a:defRPr/>
              </a:pPr>
              <a:t>17</a:t>
            </a:fld>
            <a:endParaRPr lang="th-TH">
              <a:solidFill>
                <a:prstClr val="black">
                  <a:tint val="75000"/>
                </a:prstClr>
              </a:solidFill>
            </a:endParaRPr>
          </a:p>
        </p:txBody>
      </p:sp>
      <p:sp>
        <p:nvSpPr>
          <p:cNvPr id="6" name="Rectangle 7">
            <a:extLst>
              <a:ext uri="{FF2B5EF4-FFF2-40B4-BE49-F238E27FC236}">
                <a16:creationId xmlns:a16="http://schemas.microsoft.com/office/drawing/2014/main" id="{B2ADCADD-CB06-4EB0-953F-A96342D499F8}"/>
              </a:ext>
            </a:extLst>
          </p:cNvPr>
          <p:cNvSpPr>
            <a:spLocks noChangeArrowheads="1"/>
          </p:cNvSpPr>
          <p:nvPr/>
        </p:nvSpPr>
        <p:spPr bwMode="auto">
          <a:xfrm>
            <a:off x="228600" y="6588126"/>
            <a:ext cx="845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p>
        </p:txBody>
      </p:sp>
      <p:graphicFrame>
        <p:nvGraphicFramePr>
          <p:cNvPr id="8" name="Chart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1123675794"/>
              </p:ext>
            </p:extLst>
          </p:nvPr>
        </p:nvGraphicFramePr>
        <p:xfrm>
          <a:off x="1028700" y="2209799"/>
          <a:ext cx="10134600" cy="437832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2350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HIV prevalence among wives of migrants in the Far Western region, 2010-2018</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6" name="Rectangle 7">
            <a:extLst>
              <a:ext uri="{FF2B5EF4-FFF2-40B4-BE49-F238E27FC236}">
                <a16:creationId xmlns:a16="http://schemas.microsoft.com/office/drawing/2014/main" id="{FE0601D9-06DB-4325-920E-DCE4C78579D8}"/>
              </a:ext>
            </a:extLst>
          </p:cNvPr>
          <p:cNvSpPr>
            <a:spLocks noChangeArrowheads="1"/>
          </p:cNvSpPr>
          <p:nvPr/>
        </p:nvSpPr>
        <p:spPr bwMode="auto">
          <a:xfrm>
            <a:off x="228600" y="6588126"/>
            <a:ext cx="8458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p>
        </p:txBody>
      </p:sp>
      <p:graphicFrame>
        <p:nvGraphicFramePr>
          <p:cNvPr id="7" name="Chart 6">
            <a:extLst>
              <a:ext uri="{FF2B5EF4-FFF2-40B4-BE49-F238E27FC236}">
                <a16:creationId xmlns:a16="http://schemas.microsoft.com/office/drawing/2014/main" id="{00000000-0008-0000-0B00-000002000000}"/>
              </a:ext>
            </a:extLst>
          </p:cNvPr>
          <p:cNvGraphicFramePr>
            <a:graphicFrameLocks noGrp="1"/>
          </p:cNvGraphicFramePr>
          <p:nvPr>
            <p:extLst>
              <p:ext uri="{D42A27DB-BD31-4B8C-83A1-F6EECF244321}">
                <p14:modId xmlns:p14="http://schemas.microsoft.com/office/powerpoint/2010/main" val="3817998714"/>
              </p:ext>
            </p:extLst>
          </p:nvPr>
        </p:nvGraphicFramePr>
        <p:xfrm>
          <a:off x="1391948" y="2146589"/>
          <a:ext cx="9408104" cy="440661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64724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3"/>
          <p:cNvSpPr>
            <a:spLocks noGrp="1"/>
          </p:cNvSpPr>
          <p:nvPr>
            <p:ph type="title"/>
          </p:nvPr>
        </p:nvSpPr>
        <p:spPr bwMode="auto">
          <a:xfrm>
            <a:off x="247651" y="1556761"/>
            <a:ext cx="10972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Active syphilis prevalence among FSW in Kathmandu and Pokhara Valley, 2004 - 2017</a:t>
            </a:r>
          </a:p>
        </p:txBody>
      </p:sp>
      <p:sp>
        <p:nvSpPr>
          <p:cNvPr id="2" name="Slide Number Placeholder 1"/>
          <p:cNvSpPr>
            <a:spLocks noGrp="1"/>
          </p:cNvSpPr>
          <p:nvPr>
            <p:ph type="sldNum" sz="quarter" idx="10"/>
          </p:nvPr>
        </p:nvSpPr>
        <p:spPr/>
        <p:txBody>
          <a:bodyPr/>
          <a:lstStyle/>
          <a:p>
            <a:pPr>
              <a:defRPr/>
            </a:pPr>
            <a:fld id="{AB318760-812D-460C-8719-26042D4D85A5}" type="slidenum">
              <a:rPr lang="th-TH">
                <a:solidFill>
                  <a:prstClr val="black">
                    <a:tint val="75000"/>
                  </a:prstClr>
                </a:solidFill>
              </a:rPr>
              <a:pPr>
                <a:defRPr/>
              </a:pPr>
              <a:t>19</a:t>
            </a:fld>
            <a:endParaRPr lang="th-TH" dirty="0">
              <a:solidFill>
                <a:prstClr val="black">
                  <a:tint val="75000"/>
                </a:prstClr>
              </a:solidFill>
            </a:endParaRPr>
          </a:p>
        </p:txBody>
      </p:sp>
      <p:sp>
        <p:nvSpPr>
          <p:cNvPr id="73733" name="Rectangle 7"/>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2770608658"/>
              </p:ext>
            </p:extLst>
          </p:nvPr>
        </p:nvGraphicFramePr>
        <p:xfrm>
          <a:off x="609601" y="2362200"/>
          <a:ext cx="10972799" cy="401072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16785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A65A3202-DE41-40D6-89ED-DBA7687DCA0E}" type="slidenum">
              <a:rPr lang="th-TH">
                <a:solidFill>
                  <a:prstClr val="black">
                    <a:tint val="75000"/>
                  </a:prstClr>
                </a:solidFill>
              </a:rPr>
              <a:pPr>
                <a:defRPr/>
              </a:pPr>
              <a:t>2</a:t>
            </a:fld>
            <a:endParaRPr lang="th-TH" dirty="0">
              <a:solidFill>
                <a:prstClr val="black">
                  <a:tint val="75000"/>
                </a:prstClr>
              </a:solidFill>
            </a:endParaRPr>
          </a:p>
        </p:txBody>
      </p:sp>
      <p:sp>
        <p:nvSpPr>
          <p:cNvPr id="50179" name="Subtitle 4"/>
          <p:cNvSpPr>
            <a:spLocks noGrp="1"/>
          </p:cNvSpPr>
          <p:nvPr>
            <p:ph type="subTitle" idx="1"/>
          </p:nvPr>
        </p:nvSpPr>
        <p:spPr bwMode="auto">
          <a:xfrm>
            <a:off x="582612" y="234315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normAutofit/>
          </a:bodyPr>
          <a:lstStyle/>
          <a:p>
            <a:pPr fontAlgn="base">
              <a:spcAft>
                <a:spcPct val="0"/>
              </a:spcAft>
            </a:pPr>
            <a:r>
              <a:rPr lang="en-US" dirty="0">
                <a:cs typeface="Cordia New" pitchFamily="34" charset="-34"/>
                <a:hlinkClick r:id="rId4"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5"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6"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7"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8"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9" action="ppaction://hlinksldjump"/>
              </a:rPr>
              <a:t>National response </a:t>
            </a:r>
            <a:endParaRPr lang="en-US" dirty="0">
              <a:cs typeface="Cordia New" pitchFamily="34" charset="-34"/>
            </a:endParaRPr>
          </a:p>
          <a:p>
            <a:pPr fontAlgn="base">
              <a:spcAft>
                <a:spcPct val="0"/>
              </a:spcAft>
            </a:pPr>
            <a:endParaRPr lang="th-TH" dirty="0"/>
          </a:p>
        </p:txBody>
      </p:sp>
      <p:sp>
        <p:nvSpPr>
          <p:cNvPr id="50180" name="Title 3"/>
          <p:cNvSpPr>
            <a:spLocks noGrp="1"/>
          </p:cNvSpPr>
          <p:nvPr>
            <p:ph type="title"/>
          </p:nvPr>
        </p:nvSpPr>
        <p:spPr bwMode="auto">
          <a:xfrm>
            <a:off x="284163" y="16383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custDataLst>
      <p:tags r:id="rId1"/>
    </p:custDataLst>
    <p:extLst>
      <p:ext uri="{BB962C8B-B14F-4D97-AF65-F5344CB8AC3E}">
        <p14:creationId xmlns:p14="http://schemas.microsoft.com/office/powerpoint/2010/main" val="108341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2476EB8-1338-49FD-BBA8-2B006A80EC38}" type="slidenum">
              <a:rPr lang="th-TH">
                <a:solidFill>
                  <a:prstClr val="black">
                    <a:tint val="75000"/>
                  </a:prstClr>
                </a:solidFill>
              </a:rPr>
              <a:pPr>
                <a:defRPr/>
              </a:pPr>
              <a:t>20</a:t>
            </a:fld>
            <a:endParaRPr lang="th-TH" dirty="0">
              <a:solidFill>
                <a:prstClr val="black">
                  <a:tint val="75000"/>
                </a:prstClr>
              </a:solidFill>
            </a:endParaRPr>
          </a:p>
        </p:txBody>
      </p:sp>
      <p:sp>
        <p:nvSpPr>
          <p:cNvPr id="74755" name="Title 2"/>
          <p:cNvSpPr>
            <a:spLocks noGrp="1"/>
          </p:cNvSpPr>
          <p:nvPr>
            <p:ph type="title"/>
          </p:nvPr>
        </p:nvSpPr>
        <p:spPr bwMode="auto">
          <a:xfrm>
            <a:off x="228600" y="1571625"/>
            <a:ext cx="115062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of HIV and STIs prevalence among female sex workers, 22 Highway Districts, 2003-2018</a:t>
            </a:r>
          </a:p>
        </p:txBody>
      </p:sp>
      <p:graphicFrame>
        <p:nvGraphicFramePr>
          <p:cNvPr id="7" name="Chart 6">
            <a:extLst>
              <a:ext uri="{FF2B5EF4-FFF2-40B4-BE49-F238E27FC236}">
                <a16:creationId xmlns:a16="http://schemas.microsoft.com/office/drawing/2014/main" id="{00000000-0008-0000-0D00-000002000000}"/>
              </a:ext>
            </a:extLst>
          </p:cNvPr>
          <p:cNvGraphicFramePr>
            <a:graphicFrameLocks noGrp="1"/>
          </p:cNvGraphicFramePr>
          <p:nvPr>
            <p:extLst>
              <p:ext uri="{D42A27DB-BD31-4B8C-83A1-F6EECF244321}">
                <p14:modId xmlns:p14="http://schemas.microsoft.com/office/powerpoint/2010/main" val="289470817"/>
              </p:ext>
            </p:extLst>
          </p:nvPr>
        </p:nvGraphicFramePr>
        <p:xfrm>
          <a:off x="1028700" y="2514599"/>
          <a:ext cx="10134600" cy="3843339"/>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333F1ABB-2425-4051-A240-2B11F0D8896E}"/>
              </a:ext>
            </a:extLst>
          </p:cNvPr>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5"/>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spTree>
    <p:custDataLst>
      <p:tags r:id="rId1"/>
    </p:custDataLst>
    <p:extLst>
      <p:ext uri="{BB962C8B-B14F-4D97-AF65-F5344CB8AC3E}">
        <p14:creationId xmlns:p14="http://schemas.microsoft.com/office/powerpoint/2010/main" val="159712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20076"/>
            <a:ext cx="8821744" cy="504000"/>
          </a:xfrm>
          <a:noFill/>
        </p:spPr>
        <p:txBody>
          <a:bodyPr/>
          <a:lstStyle/>
          <a:p>
            <a:r>
              <a:rPr lang="en-US" dirty="0"/>
              <a:t>STI prevalence among MSM, Kathmandu valley, 2004-2017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7" name="Rectangle 7">
            <a:extLst>
              <a:ext uri="{FF2B5EF4-FFF2-40B4-BE49-F238E27FC236}">
                <a16:creationId xmlns:a16="http://schemas.microsoft.com/office/drawing/2014/main" id="{2791B94B-5DD1-4AEB-A74C-222930E2AC1A}"/>
              </a:ext>
            </a:extLst>
          </p:cNvPr>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1000-000002000000}"/>
              </a:ext>
            </a:extLst>
          </p:cNvPr>
          <p:cNvGraphicFramePr>
            <a:graphicFrameLocks noGrp="1"/>
          </p:cNvGraphicFramePr>
          <p:nvPr>
            <p:extLst>
              <p:ext uri="{D42A27DB-BD31-4B8C-83A1-F6EECF244321}">
                <p14:modId xmlns:p14="http://schemas.microsoft.com/office/powerpoint/2010/main" val="154511350"/>
              </p:ext>
            </p:extLst>
          </p:nvPr>
        </p:nvGraphicFramePr>
        <p:xfrm>
          <a:off x="1162449" y="2319056"/>
          <a:ext cx="9867103" cy="401954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610554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1612245"/>
            <a:ext cx="11506200" cy="504000"/>
          </a:xfrm>
          <a:noFill/>
        </p:spPr>
        <p:txBody>
          <a:bodyPr/>
          <a:lstStyle/>
          <a:p>
            <a:r>
              <a:rPr lang="en-US" dirty="0"/>
              <a:t>Trend of active syphilis prevalence among MSM, Kathmandu valley, 2004-2017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6" name="Rectangle 7">
            <a:extLst>
              <a:ext uri="{FF2B5EF4-FFF2-40B4-BE49-F238E27FC236}">
                <a16:creationId xmlns:a16="http://schemas.microsoft.com/office/drawing/2014/main" id="{8C56F1E9-1264-4830-BD25-DA342243BEDE}"/>
              </a:ext>
            </a:extLst>
          </p:cNvPr>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0E00-000002000000}"/>
              </a:ext>
            </a:extLst>
          </p:cNvPr>
          <p:cNvGraphicFramePr>
            <a:graphicFrameLocks noGrp="1"/>
          </p:cNvGraphicFramePr>
          <p:nvPr>
            <p:extLst>
              <p:ext uri="{D42A27DB-BD31-4B8C-83A1-F6EECF244321}">
                <p14:modId xmlns:p14="http://schemas.microsoft.com/office/powerpoint/2010/main" val="1896277454"/>
              </p:ext>
            </p:extLst>
          </p:nvPr>
        </p:nvGraphicFramePr>
        <p:xfrm>
          <a:off x="1238250" y="2004250"/>
          <a:ext cx="9715501" cy="435368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59078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2915-ADAB-6AB9-B683-DA886D6E56F4}"/>
              </a:ext>
            </a:extLst>
          </p:cNvPr>
          <p:cNvSpPr>
            <a:spLocks noGrp="1"/>
          </p:cNvSpPr>
          <p:nvPr>
            <p:ph type="title"/>
          </p:nvPr>
        </p:nvSpPr>
        <p:spPr/>
        <p:txBody>
          <a:bodyPr/>
          <a:lstStyle/>
          <a:p>
            <a:r>
              <a:rPr lang="en-US" dirty="0"/>
              <a:t>HIV, Syphilis and Hepatitis prevalence among male and female PWID, 2020</a:t>
            </a:r>
          </a:p>
        </p:txBody>
      </p:sp>
      <p:sp>
        <p:nvSpPr>
          <p:cNvPr id="3" name="Slide Number Placeholder 2">
            <a:extLst>
              <a:ext uri="{FF2B5EF4-FFF2-40B4-BE49-F238E27FC236}">
                <a16:creationId xmlns:a16="http://schemas.microsoft.com/office/drawing/2014/main" id="{D3D27BE9-0D1C-B4F7-A809-3932121B79DD}"/>
              </a:ext>
            </a:extLst>
          </p:cNvPr>
          <p:cNvSpPr>
            <a:spLocks noGrp="1"/>
          </p:cNvSpPr>
          <p:nvPr>
            <p:ph type="sldNum" sz="quarter" idx="10"/>
          </p:nvPr>
        </p:nvSpPr>
        <p:spPr/>
        <p:txBody>
          <a:bodyPr/>
          <a:lstStyle/>
          <a:p>
            <a:fld id="{8800C79D-0615-AF41-9AB4-7D5AEAE4FA5F}" type="slidenum">
              <a:rPr lang="th-TH" smtClean="0"/>
              <a:pPr/>
              <a:t>23</a:t>
            </a:fld>
            <a:endParaRPr lang="th-TH"/>
          </a:p>
        </p:txBody>
      </p:sp>
      <p:graphicFrame>
        <p:nvGraphicFramePr>
          <p:cNvPr id="4" name="Chart 3">
            <a:extLst>
              <a:ext uri="{FF2B5EF4-FFF2-40B4-BE49-F238E27FC236}">
                <a16:creationId xmlns:a16="http://schemas.microsoft.com/office/drawing/2014/main" id="{0D64FD2B-2EBD-10BB-2C1E-4629D0092B8A}"/>
              </a:ext>
            </a:extLst>
          </p:cNvPr>
          <p:cNvGraphicFramePr>
            <a:graphicFrameLocks/>
          </p:cNvGraphicFramePr>
          <p:nvPr>
            <p:extLst>
              <p:ext uri="{D42A27DB-BD31-4B8C-83A1-F6EECF244321}">
                <p14:modId xmlns:p14="http://schemas.microsoft.com/office/powerpoint/2010/main" val="3352614544"/>
              </p:ext>
            </p:extLst>
          </p:nvPr>
        </p:nvGraphicFramePr>
        <p:xfrm>
          <a:off x="2590800" y="2514600"/>
          <a:ext cx="70866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7">
            <a:extLst>
              <a:ext uri="{FF2B5EF4-FFF2-40B4-BE49-F238E27FC236}">
                <a16:creationId xmlns:a16="http://schemas.microsoft.com/office/drawing/2014/main" id="{CCB69FFE-5A93-FF0B-A38D-67E4EAB7717D}"/>
              </a:ext>
            </a:extLst>
          </p:cNvPr>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3"/>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spTree>
    <p:extLst>
      <p:ext uri="{BB962C8B-B14F-4D97-AF65-F5344CB8AC3E}">
        <p14:creationId xmlns:p14="http://schemas.microsoft.com/office/powerpoint/2010/main" val="1140305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11811000" cy="504000"/>
          </a:xfrm>
          <a:noFill/>
        </p:spPr>
        <p:txBody>
          <a:bodyPr/>
          <a:lstStyle/>
          <a:p>
            <a:r>
              <a:rPr lang="en-US" dirty="0"/>
              <a:t>Hepatitis B and Hepatitis C prevalence among PWID by survey area, 2015 - 2017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7" name="Rectangle 7">
            <a:extLst>
              <a:ext uri="{FF2B5EF4-FFF2-40B4-BE49-F238E27FC236}">
                <a16:creationId xmlns:a16="http://schemas.microsoft.com/office/drawing/2014/main" id="{FE6557ED-349F-4596-B40C-C7B54BF3434A}"/>
              </a:ext>
            </a:extLst>
          </p:cNvPr>
          <p:cNvSpPr>
            <a:spLocks noChangeArrowheads="1"/>
          </p:cNvSpPr>
          <p:nvPr/>
        </p:nvSpPr>
        <p:spPr bwMode="auto">
          <a:xfrm>
            <a:off x="76200" y="6584994"/>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1100-000003000000}"/>
              </a:ext>
            </a:extLst>
          </p:cNvPr>
          <p:cNvGraphicFramePr>
            <a:graphicFrameLocks noGrp="1"/>
          </p:cNvGraphicFramePr>
          <p:nvPr>
            <p:extLst>
              <p:ext uri="{D42A27DB-BD31-4B8C-83A1-F6EECF244321}">
                <p14:modId xmlns:p14="http://schemas.microsoft.com/office/powerpoint/2010/main" val="110962628"/>
              </p:ext>
            </p:extLst>
          </p:nvPr>
        </p:nvGraphicFramePr>
        <p:xfrm>
          <a:off x="533400" y="2386965"/>
          <a:ext cx="2743200" cy="3251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013CB254-7107-40B7-B732-198965A3E067}"/>
              </a:ext>
            </a:extLst>
          </p:cNvPr>
          <p:cNvGraphicFramePr>
            <a:graphicFrameLocks noGrp="1"/>
          </p:cNvGraphicFramePr>
          <p:nvPr>
            <p:extLst>
              <p:ext uri="{D42A27DB-BD31-4B8C-83A1-F6EECF244321}">
                <p14:modId xmlns:p14="http://schemas.microsoft.com/office/powerpoint/2010/main" val="3457596736"/>
              </p:ext>
            </p:extLst>
          </p:nvPr>
        </p:nvGraphicFramePr>
        <p:xfrm>
          <a:off x="3276600" y="2383215"/>
          <a:ext cx="2743200" cy="32518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a:extLst>
              <a:ext uri="{FF2B5EF4-FFF2-40B4-BE49-F238E27FC236}">
                <a16:creationId xmlns:a16="http://schemas.microsoft.com/office/drawing/2014/main" id="{8746901D-5834-4494-BA2F-3B277F9B63E8}"/>
              </a:ext>
            </a:extLst>
          </p:cNvPr>
          <p:cNvGraphicFramePr>
            <a:graphicFrameLocks noGrp="1"/>
          </p:cNvGraphicFramePr>
          <p:nvPr>
            <p:extLst>
              <p:ext uri="{D42A27DB-BD31-4B8C-83A1-F6EECF244321}">
                <p14:modId xmlns:p14="http://schemas.microsoft.com/office/powerpoint/2010/main" val="266883490"/>
              </p:ext>
            </p:extLst>
          </p:nvPr>
        </p:nvGraphicFramePr>
        <p:xfrm>
          <a:off x="6019800" y="2379465"/>
          <a:ext cx="2743200" cy="325183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a:extLst>
              <a:ext uri="{FF2B5EF4-FFF2-40B4-BE49-F238E27FC236}">
                <a16:creationId xmlns:a16="http://schemas.microsoft.com/office/drawing/2014/main" id="{7A214DB4-86F5-48E3-8AB5-899C6C137B6D}"/>
              </a:ext>
            </a:extLst>
          </p:cNvPr>
          <p:cNvGraphicFramePr>
            <a:graphicFrameLocks noGrp="1"/>
          </p:cNvGraphicFramePr>
          <p:nvPr>
            <p:extLst>
              <p:ext uri="{D42A27DB-BD31-4B8C-83A1-F6EECF244321}">
                <p14:modId xmlns:p14="http://schemas.microsoft.com/office/powerpoint/2010/main" val="2432593431"/>
              </p:ext>
            </p:extLst>
          </p:nvPr>
        </p:nvGraphicFramePr>
        <p:xfrm>
          <a:off x="8763000" y="2383215"/>
          <a:ext cx="2743200" cy="32518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Chart 11">
            <a:extLst>
              <a:ext uri="{FF2B5EF4-FFF2-40B4-BE49-F238E27FC236}">
                <a16:creationId xmlns:a16="http://schemas.microsoft.com/office/drawing/2014/main" id="{7A214DB4-86F5-48E3-8AB5-899C6C137B6D}"/>
              </a:ext>
            </a:extLst>
          </p:cNvPr>
          <p:cNvGraphicFramePr>
            <a:graphicFrameLocks noGrp="1"/>
          </p:cNvGraphicFramePr>
          <p:nvPr>
            <p:extLst>
              <p:ext uri="{D42A27DB-BD31-4B8C-83A1-F6EECF244321}">
                <p14:modId xmlns:p14="http://schemas.microsoft.com/office/powerpoint/2010/main" val="2445524983"/>
              </p:ext>
            </p:extLst>
          </p:nvPr>
        </p:nvGraphicFramePr>
        <p:xfrm>
          <a:off x="3352800" y="5855110"/>
          <a:ext cx="3836670" cy="391365"/>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
            <a:extLst>
              <a:ext uri="{FF2B5EF4-FFF2-40B4-BE49-F238E27FC236}">
                <a16:creationId xmlns:a16="http://schemas.microsoft.com/office/drawing/2014/main" id="{F46DF754-948E-490F-BAC8-79DBAF119EF1}"/>
              </a:ext>
            </a:extLst>
          </p:cNvPr>
          <p:cNvSpPr txBox="1"/>
          <p:nvPr/>
        </p:nvSpPr>
        <p:spPr>
          <a:xfrm>
            <a:off x="2432685" y="6155120"/>
            <a:ext cx="5676900" cy="428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lang="en-US" sz="1200">
                <a:solidFill>
                  <a:prstClr val="black"/>
                </a:solidFill>
                <a:cs typeface="Arial" panose="020B0604020202020204" pitchFamily="34" charset="0"/>
              </a:rPr>
              <a:t>* survey among only female injecting drug users in Pokhara conducted in 2017</a:t>
            </a:r>
          </a:p>
        </p:txBody>
      </p:sp>
    </p:spTree>
    <p:custDataLst>
      <p:tags r:id="rId1"/>
    </p:custDataLst>
    <p:extLst>
      <p:ext uri="{BB962C8B-B14F-4D97-AF65-F5344CB8AC3E}">
        <p14:creationId xmlns:p14="http://schemas.microsoft.com/office/powerpoint/2010/main" val="382818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740E-1D89-7424-3239-BBF66FFB6869}"/>
              </a:ext>
            </a:extLst>
          </p:cNvPr>
          <p:cNvSpPr>
            <a:spLocks noGrp="1"/>
          </p:cNvSpPr>
          <p:nvPr>
            <p:ph type="title"/>
          </p:nvPr>
        </p:nvSpPr>
        <p:spPr/>
        <p:txBody>
          <a:bodyPr/>
          <a:lstStyle/>
          <a:p>
            <a:r>
              <a:rPr lang="en-US" dirty="0"/>
              <a:t>Annual diagnosed HIV cases, 2017 - 2022</a:t>
            </a:r>
          </a:p>
        </p:txBody>
      </p:sp>
      <p:sp>
        <p:nvSpPr>
          <p:cNvPr id="3" name="Slide Number Placeholder 2">
            <a:extLst>
              <a:ext uri="{FF2B5EF4-FFF2-40B4-BE49-F238E27FC236}">
                <a16:creationId xmlns:a16="http://schemas.microsoft.com/office/drawing/2014/main" id="{01A0B706-3309-EDA9-E1DE-59899D2B537D}"/>
              </a:ext>
            </a:extLst>
          </p:cNvPr>
          <p:cNvSpPr>
            <a:spLocks noGrp="1"/>
          </p:cNvSpPr>
          <p:nvPr>
            <p:ph type="sldNum" sz="quarter" idx="10"/>
          </p:nvPr>
        </p:nvSpPr>
        <p:spPr/>
        <p:txBody>
          <a:bodyPr/>
          <a:lstStyle/>
          <a:p>
            <a:fld id="{8800C79D-0615-AF41-9AB4-7D5AEAE4FA5F}" type="slidenum">
              <a:rPr lang="th-TH" smtClean="0"/>
              <a:pPr/>
              <a:t>25</a:t>
            </a:fld>
            <a:endParaRPr lang="th-TH"/>
          </a:p>
        </p:txBody>
      </p:sp>
      <p:graphicFrame>
        <p:nvGraphicFramePr>
          <p:cNvPr id="4" name="Chart 3">
            <a:extLst>
              <a:ext uri="{FF2B5EF4-FFF2-40B4-BE49-F238E27FC236}">
                <a16:creationId xmlns:a16="http://schemas.microsoft.com/office/drawing/2014/main" id="{82D88D29-5B40-8109-B62C-11F918D5A288}"/>
              </a:ext>
            </a:extLst>
          </p:cNvPr>
          <p:cNvGraphicFramePr>
            <a:graphicFrameLocks/>
          </p:cNvGraphicFramePr>
          <p:nvPr>
            <p:extLst>
              <p:ext uri="{D42A27DB-BD31-4B8C-83A1-F6EECF244321}">
                <p14:modId xmlns:p14="http://schemas.microsoft.com/office/powerpoint/2010/main" val="2750478141"/>
              </p:ext>
            </p:extLst>
          </p:nvPr>
        </p:nvGraphicFramePr>
        <p:xfrm>
          <a:off x="1828800" y="2362200"/>
          <a:ext cx="8382000" cy="35978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7">
            <a:extLst>
              <a:ext uri="{FF2B5EF4-FFF2-40B4-BE49-F238E27FC236}">
                <a16:creationId xmlns:a16="http://schemas.microsoft.com/office/drawing/2014/main" id="{0D1880C7-12CA-8970-5E2A-51033DFC1222}"/>
              </a:ext>
            </a:extLst>
          </p:cNvPr>
          <p:cNvSpPr>
            <a:spLocks noChangeArrowheads="1"/>
          </p:cNvSpPr>
          <p:nvPr/>
        </p:nvSpPr>
        <p:spPr bwMode="auto">
          <a:xfrm>
            <a:off x="76200" y="6584994"/>
            <a:ext cx="8748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3"/>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Epidemiological and impact analysis of the HIV program, Nepal, 2023</a:t>
            </a:r>
          </a:p>
          <a:p>
            <a:pPr defTabSz="914400" fontAlgn="base">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417028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9156-F6F6-528F-9154-B5AC3C7CE012}"/>
              </a:ext>
            </a:extLst>
          </p:cNvPr>
          <p:cNvSpPr>
            <a:spLocks noGrp="1"/>
          </p:cNvSpPr>
          <p:nvPr>
            <p:ph type="title"/>
          </p:nvPr>
        </p:nvSpPr>
        <p:spPr/>
        <p:txBody>
          <a:bodyPr/>
          <a:lstStyle/>
          <a:p>
            <a:r>
              <a:rPr lang="en-US" dirty="0"/>
              <a:t>Distribution of reported HIV cases by province and gender, 2020-2021</a:t>
            </a:r>
          </a:p>
        </p:txBody>
      </p:sp>
      <p:sp>
        <p:nvSpPr>
          <p:cNvPr id="3" name="Slide Number Placeholder 2">
            <a:extLst>
              <a:ext uri="{FF2B5EF4-FFF2-40B4-BE49-F238E27FC236}">
                <a16:creationId xmlns:a16="http://schemas.microsoft.com/office/drawing/2014/main" id="{C235926B-39D7-8BC9-5D32-ED41BBD2F08C}"/>
              </a:ext>
            </a:extLst>
          </p:cNvPr>
          <p:cNvSpPr>
            <a:spLocks noGrp="1"/>
          </p:cNvSpPr>
          <p:nvPr>
            <p:ph type="sldNum" sz="quarter" idx="10"/>
          </p:nvPr>
        </p:nvSpPr>
        <p:spPr/>
        <p:txBody>
          <a:bodyPr/>
          <a:lstStyle/>
          <a:p>
            <a:pPr marL="0" marR="0" lvl="0" indent="0" algn="r" defTabSz="911052" rtl="0" eaLnBrk="1" fontAlgn="auto" latinLnBrk="0" hangingPunct="1">
              <a:lnSpc>
                <a:spcPct val="100000"/>
              </a:lnSpc>
              <a:spcBef>
                <a:spcPts val="0"/>
              </a:spcBef>
              <a:spcAft>
                <a:spcPts val="0"/>
              </a:spcAft>
              <a:buClrTx/>
              <a:buSzTx/>
              <a:buFontTx/>
              <a:buNone/>
              <a:tabLst/>
              <a:defRPr/>
            </a:pPr>
            <a:fld id="{8800C79D-0615-AF41-9AB4-7D5AEAE4FA5F}" type="slidenum">
              <a:rPr kumimoji="0" lang="th-TH" sz="1200" b="0" i="0" u="none" strike="noStrike" kern="1200" cap="none" spc="0" normalizeH="0" baseline="0" noProof="0" smtClean="0">
                <a:ln>
                  <a:noFill/>
                </a:ln>
                <a:solidFill>
                  <a:srgbClr val="898989"/>
                </a:solidFill>
                <a:effectLst/>
                <a:uLnTx/>
                <a:uFillTx/>
                <a:latin typeface="Arial"/>
                <a:ea typeface="+mn-ea"/>
                <a:cs typeface="Cordia New" panose="020B0304020202020204" pitchFamily="34" charset="-34"/>
              </a:rPr>
              <a:pPr marL="0" marR="0" lvl="0" indent="0" algn="r" defTabSz="911052" rtl="0" eaLnBrk="1" fontAlgn="auto" latinLnBrk="0" hangingPunct="1">
                <a:lnSpc>
                  <a:spcPct val="100000"/>
                </a:lnSpc>
                <a:spcBef>
                  <a:spcPts val="0"/>
                </a:spcBef>
                <a:spcAft>
                  <a:spcPts val="0"/>
                </a:spcAft>
                <a:buClrTx/>
                <a:buSzTx/>
                <a:buFontTx/>
                <a:buNone/>
                <a:tabLst/>
                <a:defRPr/>
              </a:pPr>
              <a:t>26</a:t>
            </a:fld>
            <a:endParaRPr kumimoji="0" lang="th-TH" sz="1200" b="0" i="0" u="none" strike="noStrike" kern="1200" cap="none" spc="0" normalizeH="0" baseline="0" noProof="0">
              <a:ln>
                <a:noFill/>
              </a:ln>
              <a:solidFill>
                <a:srgbClr val="898989"/>
              </a:solidFill>
              <a:effectLst/>
              <a:uLnTx/>
              <a:uFillTx/>
              <a:latin typeface="Arial"/>
              <a:ea typeface="+mn-ea"/>
              <a:cs typeface="Cordia New" panose="020B0304020202020204" pitchFamily="34" charset="-34"/>
            </a:endParaRPr>
          </a:p>
        </p:txBody>
      </p:sp>
      <p:sp>
        <p:nvSpPr>
          <p:cNvPr id="6" name="Rectangle 7">
            <a:extLst>
              <a:ext uri="{FF2B5EF4-FFF2-40B4-BE49-F238E27FC236}">
                <a16:creationId xmlns:a16="http://schemas.microsoft.com/office/drawing/2014/main" id="{22DD9B96-FBE6-498F-102F-3347AEBA74E2}"/>
              </a:ext>
            </a:extLst>
          </p:cNvPr>
          <p:cNvSpPr>
            <a:spLocks noChangeArrowheads="1"/>
          </p:cNvSpPr>
          <p:nvPr/>
        </p:nvSpPr>
        <p:spPr bwMode="auto">
          <a:xfrm>
            <a:off x="216950" y="6540501"/>
            <a:ext cx="11289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 based on </a:t>
            </a:r>
            <a:r>
              <a:rPr kumimoji="0" lang="en-US" altLang="zh-CN" sz="900" b="0" i="0" u="none" strike="noStrike" kern="1200" cap="none" spc="0" normalizeH="0" baseline="0" noProof="0" dirty="0">
                <a:ln>
                  <a:noFill/>
                </a:ln>
                <a:solidFill>
                  <a:prstClr val="black"/>
                </a:solidFill>
                <a:effectLst/>
                <a:uLnTx/>
                <a:uFillTx/>
                <a:latin typeface="Arial Nova" panose="020B0504020202020204" pitchFamily="34" charset="0"/>
                <a:ea typeface="黑体" panose="02010609060101010101" pitchFamily="49" charset="-122"/>
                <a:cs typeface="Arial" pitchFamily="34" charset="0"/>
              </a:rPr>
              <a:t>National Centre for AIDS and STD Control, Ministry of Health and Population, Government of Nepal (2021). World AIDS Day 2021 Fact Sheet </a:t>
            </a:r>
            <a:endPar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endParaRPr>
          </a:p>
        </p:txBody>
      </p:sp>
      <p:sp>
        <p:nvSpPr>
          <p:cNvPr id="7" name="TextBox 6">
            <a:extLst>
              <a:ext uri="{FF2B5EF4-FFF2-40B4-BE49-F238E27FC236}">
                <a16:creationId xmlns:a16="http://schemas.microsoft.com/office/drawing/2014/main" id="{A9072130-76A1-EDBB-048D-069531D9CB3D}"/>
              </a:ext>
            </a:extLst>
          </p:cNvPr>
          <p:cNvSpPr txBox="1"/>
          <p:nvPr/>
        </p:nvSpPr>
        <p:spPr>
          <a:xfrm>
            <a:off x="7772400" y="5999546"/>
            <a:ext cx="3962400" cy="430887"/>
          </a:xfrm>
          <a:prstGeom prst="rect">
            <a:avLst/>
          </a:prstGeom>
          <a:noFill/>
        </p:spPr>
        <p:txBody>
          <a:bodyPr wrap="square">
            <a:spAutoFit/>
          </a:bodyPr>
          <a:lstStyle/>
          <a:p>
            <a:pPr marL="0" marR="0" lvl="0" indent="0" algn="l" defTabSz="91105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Province 1. Province no 1 lies in the eastern region of Nepal.</a:t>
            </a:r>
          </a:p>
          <a:p>
            <a:pPr marL="0" marR="0" lvl="0" indent="0" algn="l" defTabSz="91105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Province 2: </a:t>
            </a:r>
            <a:r>
              <a:rPr kumimoji="0" lang="en-US" sz="1050" b="0" i="0" u="none" strike="noStrike" kern="1200" cap="none" spc="0" normalizeH="0" baseline="0" noProof="0" dirty="0" err="1">
                <a:ln>
                  <a:noFill/>
                </a:ln>
                <a:solidFill>
                  <a:prstClr val="black"/>
                </a:solidFill>
                <a:effectLst/>
                <a:uLnTx/>
                <a:uFillTx/>
                <a:latin typeface="Arial Nova" panose="020B0504020202020204" pitchFamily="34" charset="0"/>
                <a:ea typeface="+mn-ea"/>
                <a:cs typeface="+mn-cs"/>
              </a:rPr>
              <a:t>Madhesh</a:t>
            </a:r>
            <a:r>
              <a:rPr kumimoji="0" lang="en-US" sz="105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 Pradesh.</a:t>
            </a:r>
          </a:p>
        </p:txBody>
      </p:sp>
      <p:graphicFrame>
        <p:nvGraphicFramePr>
          <p:cNvPr id="4" name="Chart 3">
            <a:extLst>
              <a:ext uri="{FF2B5EF4-FFF2-40B4-BE49-F238E27FC236}">
                <a16:creationId xmlns:a16="http://schemas.microsoft.com/office/drawing/2014/main" id="{BEEB7070-35D7-1CD4-FC23-1D3D56871726}"/>
              </a:ext>
            </a:extLst>
          </p:cNvPr>
          <p:cNvGraphicFramePr>
            <a:graphicFrameLocks/>
          </p:cNvGraphicFramePr>
          <p:nvPr>
            <p:extLst>
              <p:ext uri="{D42A27DB-BD31-4B8C-83A1-F6EECF244321}">
                <p14:modId xmlns:p14="http://schemas.microsoft.com/office/powerpoint/2010/main" val="685057319"/>
              </p:ext>
            </p:extLst>
          </p:nvPr>
        </p:nvGraphicFramePr>
        <p:xfrm>
          <a:off x="1466849" y="2362200"/>
          <a:ext cx="9258301"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0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custDataLst>
      <p:tags r:id="rId1"/>
    </p:custDataLst>
    <p:extLst>
      <p:ext uri="{BB962C8B-B14F-4D97-AF65-F5344CB8AC3E}">
        <p14:creationId xmlns:p14="http://schemas.microsoft.com/office/powerpoint/2010/main" val="328720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734800" cy="504000"/>
          </a:xfrm>
        </p:spPr>
        <p:txBody>
          <a:bodyPr/>
          <a:lstStyle/>
          <a:p>
            <a:r>
              <a:rPr lang="en-US" dirty="0"/>
              <a:t>Proportion of key populations who reported condom use at last sex, 2004-2020</a:t>
            </a:r>
            <a:br>
              <a:rPr lang="en-US" dirty="0"/>
            </a:b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23972" y="6469702"/>
            <a:ext cx="11329827" cy="2533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Surveys; Nepal Global AIDS Response Progress Reporting and Global AIDS Monitoring (GAM) reporting</a:t>
            </a:r>
          </a:p>
        </p:txBody>
      </p:sp>
      <p:graphicFrame>
        <p:nvGraphicFramePr>
          <p:cNvPr id="7" name="Chart 6">
            <a:extLst>
              <a:ext uri="{FF2B5EF4-FFF2-40B4-BE49-F238E27FC236}">
                <a16:creationId xmlns:a16="http://schemas.microsoft.com/office/drawing/2014/main" id="{00000000-0008-0000-1200-000002000000}"/>
              </a:ext>
            </a:extLst>
          </p:cNvPr>
          <p:cNvGraphicFramePr>
            <a:graphicFrameLocks noGrp="1"/>
          </p:cNvGraphicFramePr>
          <p:nvPr>
            <p:extLst>
              <p:ext uri="{D42A27DB-BD31-4B8C-83A1-F6EECF244321}">
                <p14:modId xmlns:p14="http://schemas.microsoft.com/office/powerpoint/2010/main" val="1412018026"/>
              </p:ext>
            </p:extLst>
          </p:nvPr>
        </p:nvGraphicFramePr>
        <p:xfrm>
          <a:off x="1047750" y="2438400"/>
          <a:ext cx="10096501" cy="3919538"/>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Connector 7">
            <a:extLst>
              <a:ext uri="{FF2B5EF4-FFF2-40B4-BE49-F238E27FC236}">
                <a16:creationId xmlns:a16="http://schemas.microsoft.com/office/drawing/2014/main" id="{BCC22B6C-19A1-4F44-A7B1-D313B13356A4}"/>
              </a:ext>
            </a:extLst>
          </p:cNvPr>
          <p:cNvCxnSpPr/>
          <p:nvPr/>
        </p:nvCxnSpPr>
        <p:spPr>
          <a:xfrm>
            <a:off x="1905000" y="3124200"/>
            <a:ext cx="8595360" cy="0"/>
          </a:xfrm>
          <a:prstGeom prst="line">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25787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6206-ED07-55FE-25BD-F6CF313C883B}"/>
              </a:ext>
            </a:extLst>
          </p:cNvPr>
          <p:cNvSpPr>
            <a:spLocks noGrp="1"/>
          </p:cNvSpPr>
          <p:nvPr>
            <p:ph type="title"/>
          </p:nvPr>
        </p:nvSpPr>
        <p:spPr/>
        <p:txBody>
          <a:bodyPr/>
          <a:lstStyle/>
          <a:p>
            <a:r>
              <a:rPr lang="en-US" dirty="0"/>
              <a:t>Proportion of people who inject drugs who shared a needle/syringe with another person during the last injection, 2020</a:t>
            </a:r>
          </a:p>
        </p:txBody>
      </p:sp>
      <p:sp>
        <p:nvSpPr>
          <p:cNvPr id="3" name="Slide Number Placeholder 2">
            <a:extLst>
              <a:ext uri="{FF2B5EF4-FFF2-40B4-BE49-F238E27FC236}">
                <a16:creationId xmlns:a16="http://schemas.microsoft.com/office/drawing/2014/main" id="{E3218B8F-8549-AD6E-312C-F1AAD45F5AA3}"/>
              </a:ext>
            </a:extLst>
          </p:cNvPr>
          <p:cNvSpPr>
            <a:spLocks noGrp="1"/>
          </p:cNvSpPr>
          <p:nvPr>
            <p:ph type="sldNum" sz="quarter" idx="10"/>
          </p:nvPr>
        </p:nvSpPr>
        <p:spPr/>
        <p:txBody>
          <a:bodyPr/>
          <a:lstStyle/>
          <a:p>
            <a:fld id="{8800C79D-0615-AF41-9AB4-7D5AEAE4FA5F}" type="slidenum">
              <a:rPr lang="th-TH" smtClean="0"/>
              <a:pPr/>
              <a:t>29</a:t>
            </a:fld>
            <a:endParaRPr lang="th-TH"/>
          </a:p>
        </p:txBody>
      </p:sp>
      <p:graphicFrame>
        <p:nvGraphicFramePr>
          <p:cNvPr id="4" name="Chart 3">
            <a:extLst>
              <a:ext uri="{FF2B5EF4-FFF2-40B4-BE49-F238E27FC236}">
                <a16:creationId xmlns:a16="http://schemas.microsoft.com/office/drawing/2014/main" id="{75DF8D1C-269E-4FBB-8E61-B02C4F39201A}"/>
              </a:ext>
            </a:extLst>
          </p:cNvPr>
          <p:cNvGraphicFramePr>
            <a:graphicFrameLocks/>
          </p:cNvGraphicFramePr>
          <p:nvPr>
            <p:extLst>
              <p:ext uri="{D42A27DB-BD31-4B8C-83A1-F6EECF244321}">
                <p14:modId xmlns:p14="http://schemas.microsoft.com/office/powerpoint/2010/main" val="2198339002"/>
              </p:ext>
            </p:extLst>
          </p:nvPr>
        </p:nvGraphicFramePr>
        <p:xfrm>
          <a:off x="706056" y="2895600"/>
          <a:ext cx="10342944" cy="29686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28C18CE9-54E7-6231-370E-363CE0BE54FE}"/>
              </a:ext>
            </a:extLst>
          </p:cNvPr>
          <p:cNvSpPr txBox="1"/>
          <p:nvPr/>
        </p:nvSpPr>
        <p:spPr>
          <a:xfrm>
            <a:off x="152400" y="6540501"/>
            <a:ext cx="8153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Integrated Biological and Behavioral Surveillance (IBBS) Surveys</a:t>
            </a:r>
          </a:p>
        </p:txBody>
      </p:sp>
    </p:spTree>
    <p:extLst>
      <p:ext uri="{BB962C8B-B14F-4D97-AF65-F5344CB8AC3E}">
        <p14:creationId xmlns:p14="http://schemas.microsoft.com/office/powerpoint/2010/main" val="233544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07964"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004294535"/>
              </p:ext>
            </p:extLst>
          </p:nvPr>
        </p:nvGraphicFramePr>
        <p:xfrm>
          <a:off x="1847529" y="1988843"/>
          <a:ext cx="8496946" cy="4053705"/>
        </p:xfrm>
        <a:graphic>
          <a:graphicData uri="http://schemas.openxmlformats.org/drawingml/2006/table">
            <a:tbl>
              <a:tblPr/>
              <a:tblGrid>
                <a:gridCol w="6751995">
                  <a:extLst>
                    <a:ext uri="{9D8B030D-6E8A-4147-A177-3AD203B41FA5}">
                      <a16:colId xmlns:a16="http://schemas.microsoft.com/office/drawing/2014/main" val="20000"/>
                    </a:ext>
                  </a:extLst>
                </a:gridCol>
                <a:gridCol w="1744951">
                  <a:extLst>
                    <a:ext uri="{9D8B030D-6E8A-4147-A177-3AD203B41FA5}">
                      <a16:colId xmlns:a16="http://schemas.microsoft.com/office/drawing/2014/main" val="20001"/>
                    </a:ext>
                  </a:extLst>
                </a:gridCol>
              </a:tblGrid>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28,514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14,720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924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258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924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68.3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9924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20.5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36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145/0.548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924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60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2,458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782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118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356"/>
            <a:ext cx="11963400" cy="584444"/>
          </a:xfrm>
          <a:prstGeom prst="rect">
            <a:avLst/>
          </a:prstGeom>
        </p:spPr>
        <p:txBody>
          <a:bodyPr wrap="square" lIns="91099" tIns="45556" rIns="91099" bIns="4555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78359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who reported condom use with their most recent client, 2003 - 2018</a:t>
            </a:r>
          </a:p>
        </p:txBody>
      </p:sp>
      <p:sp>
        <p:nvSpPr>
          <p:cNvPr id="78852" name="Rectangle 6"/>
          <p:cNvSpPr>
            <a:spLocks noChangeArrowheads="1"/>
          </p:cNvSpPr>
          <p:nvPr/>
        </p:nvSpPr>
        <p:spPr bwMode="auto">
          <a:xfrm>
            <a:off x="152401" y="6514130"/>
            <a:ext cx="10272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Integrated Biological and Behavioral Surveillance Surveys</a:t>
            </a:r>
          </a:p>
        </p:txBody>
      </p:sp>
      <p:graphicFrame>
        <p:nvGraphicFramePr>
          <p:cNvPr id="6" name="Chart 5">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2223554755"/>
              </p:ext>
            </p:extLst>
          </p:nvPr>
        </p:nvGraphicFramePr>
        <p:xfrm>
          <a:off x="1371600" y="2362200"/>
          <a:ext cx="9448800" cy="415193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719187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2"/>
          <p:cNvSpPr>
            <a:spLocks noGrp="1"/>
          </p:cNvSpPr>
          <p:nvPr>
            <p:ph type="title"/>
          </p:nvPr>
        </p:nvSpPr>
        <p:spPr bwMode="auto">
          <a:xfrm>
            <a:off x="228599" y="13716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who reported consistent condom use in the last 12 months by type of partner, Kathmandu, 2004 - 2017</a:t>
            </a:r>
          </a:p>
        </p:txBody>
      </p:sp>
      <p:sp>
        <p:nvSpPr>
          <p:cNvPr id="2" name="Slide Number Placeholder 1"/>
          <p:cNvSpPr>
            <a:spLocks noGrp="1"/>
          </p:cNvSpPr>
          <p:nvPr>
            <p:ph type="sldNum" sz="quarter" idx="10"/>
          </p:nvPr>
        </p:nvSpPr>
        <p:spPr/>
        <p:txBody>
          <a:bodyPr/>
          <a:lstStyle/>
          <a:p>
            <a:pPr>
              <a:defRPr/>
            </a:pPr>
            <a:fld id="{6C37EE43-296D-4B4F-84D2-62564A95553B}" type="slidenum">
              <a:rPr lang="th-TH">
                <a:solidFill>
                  <a:prstClr val="black">
                    <a:tint val="75000"/>
                  </a:prstClr>
                </a:solidFill>
              </a:rPr>
              <a:pPr>
                <a:defRPr/>
              </a:pPr>
              <a:t>31</a:t>
            </a:fld>
            <a:endParaRPr lang="th-TH">
              <a:solidFill>
                <a:prstClr val="black">
                  <a:tint val="75000"/>
                </a:prstClr>
              </a:solidFill>
            </a:endParaRPr>
          </a:p>
        </p:txBody>
      </p:sp>
      <p:sp>
        <p:nvSpPr>
          <p:cNvPr id="79876" name="Rectangle 6"/>
          <p:cNvSpPr>
            <a:spLocks noChangeArrowheads="1"/>
          </p:cNvSpPr>
          <p:nvPr/>
        </p:nvSpPr>
        <p:spPr bwMode="auto">
          <a:xfrm>
            <a:off x="219074" y="6507620"/>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3413154476"/>
              </p:ext>
            </p:extLst>
          </p:nvPr>
        </p:nvGraphicFramePr>
        <p:xfrm>
          <a:off x="1721644" y="2059795"/>
          <a:ext cx="8748713" cy="429814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36600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itle 2"/>
          <p:cNvSpPr>
            <a:spLocks noGrp="1"/>
          </p:cNvSpPr>
          <p:nvPr>
            <p:ph type="title"/>
          </p:nvPr>
        </p:nvSpPr>
        <p:spPr bwMode="auto">
          <a:xfrm>
            <a:off x="228600" y="1516208"/>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who reported consistent condom use in the last 12 months by type of partner, 22 </a:t>
            </a:r>
            <a:r>
              <a:rPr lang="en-US" dirty="0" err="1">
                <a:cs typeface="Cordia New" pitchFamily="34" charset="-34"/>
              </a:rPr>
              <a:t>Terai</a:t>
            </a:r>
            <a:r>
              <a:rPr lang="en-US" dirty="0">
                <a:cs typeface="Cordia New" pitchFamily="34" charset="-34"/>
              </a:rPr>
              <a:t> Highway Districts, 2003 - 2018</a:t>
            </a:r>
          </a:p>
        </p:txBody>
      </p:sp>
      <p:sp>
        <p:nvSpPr>
          <p:cNvPr id="2" name="Slide Number Placeholder 1"/>
          <p:cNvSpPr>
            <a:spLocks noGrp="1"/>
          </p:cNvSpPr>
          <p:nvPr>
            <p:ph type="sldNum" sz="quarter" idx="10"/>
          </p:nvPr>
        </p:nvSpPr>
        <p:spPr/>
        <p:txBody>
          <a:bodyPr/>
          <a:lstStyle/>
          <a:p>
            <a:pPr>
              <a:defRPr/>
            </a:pPr>
            <a:fld id="{B504870F-2747-4712-8D85-5E60AF563630}" type="slidenum">
              <a:rPr lang="th-TH">
                <a:solidFill>
                  <a:prstClr val="black">
                    <a:tint val="75000"/>
                  </a:prstClr>
                </a:solidFill>
              </a:rPr>
              <a:pPr>
                <a:defRPr/>
              </a:pPr>
              <a:t>32</a:t>
            </a:fld>
            <a:endParaRPr lang="th-TH">
              <a:solidFill>
                <a:prstClr val="black">
                  <a:tint val="75000"/>
                </a:prstClr>
              </a:solidFill>
            </a:endParaRPr>
          </a:p>
        </p:txBody>
      </p:sp>
      <p:sp>
        <p:nvSpPr>
          <p:cNvPr id="6" name="Rectangle 6">
            <a:extLst>
              <a:ext uri="{FF2B5EF4-FFF2-40B4-BE49-F238E27FC236}">
                <a16:creationId xmlns:a16="http://schemas.microsoft.com/office/drawing/2014/main" id="{9D698ED6-D72A-4949-9805-15B58C3115D6}"/>
              </a:ext>
            </a:extLst>
          </p:cNvPr>
          <p:cNvSpPr>
            <a:spLocks noChangeArrowheads="1"/>
          </p:cNvSpPr>
          <p:nvPr/>
        </p:nvSpPr>
        <p:spPr bwMode="auto">
          <a:xfrm>
            <a:off x="219074" y="6507620"/>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1600-000004000000}"/>
              </a:ext>
            </a:extLst>
          </p:cNvPr>
          <p:cNvGraphicFramePr>
            <a:graphicFrameLocks noGrp="1"/>
          </p:cNvGraphicFramePr>
          <p:nvPr>
            <p:extLst>
              <p:ext uri="{D42A27DB-BD31-4B8C-83A1-F6EECF244321}">
                <p14:modId xmlns:p14="http://schemas.microsoft.com/office/powerpoint/2010/main" val="383574082"/>
              </p:ext>
            </p:extLst>
          </p:nvPr>
        </p:nvGraphicFramePr>
        <p:xfrm>
          <a:off x="1123950" y="2262188"/>
          <a:ext cx="9944101" cy="424543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619958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0B9B984-84F1-41F5-9C50-35AEDB989010}" type="slidenum">
              <a:rPr lang="th-TH">
                <a:solidFill>
                  <a:prstClr val="black">
                    <a:tint val="75000"/>
                  </a:prstClr>
                </a:solidFill>
              </a:rPr>
              <a:pPr>
                <a:defRPr/>
              </a:pPr>
              <a:t>33</a:t>
            </a:fld>
            <a:endParaRPr lang="th-TH" dirty="0">
              <a:solidFill>
                <a:prstClr val="black">
                  <a:tint val="75000"/>
                </a:prstClr>
              </a:solidFill>
            </a:endParaRPr>
          </a:p>
        </p:txBody>
      </p:sp>
      <p:sp>
        <p:nvSpPr>
          <p:cNvPr id="102403" name="Title 2"/>
          <p:cNvSpPr>
            <a:spLocks noGrp="1"/>
          </p:cNvSpPr>
          <p:nvPr>
            <p:ph type="title"/>
          </p:nvPr>
        </p:nvSpPr>
        <p:spPr bwMode="auto">
          <a:xfrm>
            <a:off x="249108" y="1524000"/>
            <a:ext cx="11658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who reported condom use at last sex and consistent condom use in the last 12 months by partner type, 2011 - 2018</a:t>
            </a:r>
          </a:p>
        </p:txBody>
      </p:sp>
      <p:sp>
        <p:nvSpPr>
          <p:cNvPr id="7" name="Rectangle 6">
            <a:extLst>
              <a:ext uri="{FF2B5EF4-FFF2-40B4-BE49-F238E27FC236}">
                <a16:creationId xmlns:a16="http://schemas.microsoft.com/office/drawing/2014/main" id="{851CB2E8-2856-43F0-A069-C4D0F75BBCBD}"/>
              </a:ext>
            </a:extLst>
          </p:cNvPr>
          <p:cNvSpPr>
            <a:spLocks noChangeArrowheads="1"/>
          </p:cNvSpPr>
          <p:nvPr/>
        </p:nvSpPr>
        <p:spPr bwMode="auto">
          <a:xfrm>
            <a:off x="219074" y="6507620"/>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9" name="Chart 8">
            <a:extLst>
              <a:ext uri="{FF2B5EF4-FFF2-40B4-BE49-F238E27FC236}">
                <a16:creationId xmlns:a16="http://schemas.microsoft.com/office/drawing/2014/main" id="{00000000-0008-0000-1700-000002000000}"/>
              </a:ext>
            </a:extLst>
          </p:cNvPr>
          <p:cNvGraphicFramePr>
            <a:graphicFrameLocks noGrp="1"/>
          </p:cNvGraphicFramePr>
          <p:nvPr>
            <p:extLst>
              <p:ext uri="{D42A27DB-BD31-4B8C-83A1-F6EECF244321}">
                <p14:modId xmlns:p14="http://schemas.microsoft.com/office/powerpoint/2010/main" val="3725836403"/>
              </p:ext>
            </p:extLst>
          </p:nvPr>
        </p:nvGraphicFramePr>
        <p:xfrm>
          <a:off x="1640682" y="2438400"/>
          <a:ext cx="8910637" cy="403224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616753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itle 2"/>
          <p:cNvSpPr>
            <a:spLocks noGrp="1"/>
          </p:cNvSpPr>
          <p:nvPr>
            <p:ph type="title"/>
          </p:nvPr>
        </p:nvSpPr>
        <p:spPr bwMode="auto">
          <a:xfrm>
            <a:off x="228600" y="1447800"/>
            <a:ext cx="11734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who were forced to have sex and physically assaulted in the last 12 months, 2011-2018</a:t>
            </a:r>
          </a:p>
        </p:txBody>
      </p:sp>
      <p:sp>
        <p:nvSpPr>
          <p:cNvPr id="2" name="Slide Number Placeholder 1"/>
          <p:cNvSpPr>
            <a:spLocks noGrp="1"/>
          </p:cNvSpPr>
          <p:nvPr>
            <p:ph type="sldNum" sz="quarter" idx="10"/>
          </p:nvPr>
        </p:nvSpPr>
        <p:spPr/>
        <p:txBody>
          <a:bodyPr/>
          <a:lstStyle/>
          <a:p>
            <a:pPr>
              <a:defRPr/>
            </a:pPr>
            <a:fld id="{A68D1C57-3077-4C8A-8194-6FFFB97756C3}" type="slidenum">
              <a:rPr lang="th-TH">
                <a:solidFill>
                  <a:prstClr val="black">
                    <a:tint val="75000"/>
                  </a:prstClr>
                </a:solidFill>
              </a:rPr>
              <a:pPr>
                <a:defRPr/>
              </a:pPr>
              <a:t>34</a:t>
            </a:fld>
            <a:endParaRPr lang="th-TH">
              <a:solidFill>
                <a:prstClr val="black">
                  <a:tint val="75000"/>
                </a:prstClr>
              </a:solidFill>
            </a:endParaRPr>
          </a:p>
        </p:txBody>
      </p:sp>
      <p:sp>
        <p:nvSpPr>
          <p:cNvPr id="6" name="Rectangle 5">
            <a:extLst>
              <a:ext uri="{FF2B5EF4-FFF2-40B4-BE49-F238E27FC236}">
                <a16:creationId xmlns:a16="http://schemas.microsoft.com/office/drawing/2014/main" id="{D631078A-3EFF-426F-A07D-178445A3EE31}"/>
              </a:ext>
            </a:extLst>
          </p:cNvPr>
          <p:cNvSpPr>
            <a:spLocks noChangeArrowheads="1"/>
          </p:cNvSpPr>
          <p:nvPr/>
        </p:nvSpPr>
        <p:spPr bwMode="auto">
          <a:xfrm>
            <a:off x="219074" y="6507620"/>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1900-000002000000}"/>
              </a:ext>
            </a:extLst>
          </p:cNvPr>
          <p:cNvGraphicFramePr>
            <a:graphicFrameLocks noGrp="1"/>
          </p:cNvGraphicFramePr>
          <p:nvPr>
            <p:extLst>
              <p:ext uri="{D42A27DB-BD31-4B8C-83A1-F6EECF244321}">
                <p14:modId xmlns:p14="http://schemas.microsoft.com/office/powerpoint/2010/main" val="2895986731"/>
              </p:ext>
            </p:extLst>
          </p:nvPr>
        </p:nvGraphicFramePr>
        <p:xfrm>
          <a:off x="1450397" y="2286000"/>
          <a:ext cx="9217603" cy="417801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89900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itle 2"/>
          <p:cNvSpPr>
            <a:spLocks noGrp="1"/>
          </p:cNvSpPr>
          <p:nvPr>
            <p:ph type="title"/>
          </p:nvPr>
        </p:nvSpPr>
        <p:spPr bwMode="auto">
          <a:xfrm>
            <a:off x="228601" y="1502144"/>
            <a:ext cx="10363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FSW younger than 20 years of age, 2004-2018</a:t>
            </a:r>
          </a:p>
        </p:txBody>
      </p:sp>
      <p:sp>
        <p:nvSpPr>
          <p:cNvPr id="2" name="Slide Number Placeholder 1"/>
          <p:cNvSpPr>
            <a:spLocks noGrp="1"/>
          </p:cNvSpPr>
          <p:nvPr>
            <p:ph type="sldNum" sz="quarter" idx="10"/>
          </p:nvPr>
        </p:nvSpPr>
        <p:spPr/>
        <p:txBody>
          <a:bodyPr/>
          <a:lstStyle/>
          <a:p>
            <a:pPr>
              <a:defRPr/>
            </a:pPr>
            <a:fld id="{D382DC70-9D3E-4DF4-89C9-71613DD17CB3}" type="slidenum">
              <a:rPr lang="th-TH">
                <a:solidFill>
                  <a:prstClr val="black">
                    <a:tint val="75000"/>
                  </a:prstClr>
                </a:solidFill>
              </a:rPr>
              <a:pPr>
                <a:defRPr/>
              </a:pPr>
              <a:t>35</a:t>
            </a:fld>
            <a:endParaRPr lang="th-TH">
              <a:solidFill>
                <a:prstClr val="black">
                  <a:tint val="75000"/>
                </a:prstClr>
              </a:solidFill>
            </a:endParaRPr>
          </a:p>
        </p:txBody>
      </p:sp>
      <p:sp>
        <p:nvSpPr>
          <p:cNvPr id="82948" name="Rectangle 6"/>
          <p:cNvSpPr>
            <a:spLocks noChangeArrowheads="1"/>
          </p:cNvSpPr>
          <p:nvPr/>
        </p:nvSpPr>
        <p:spPr bwMode="auto">
          <a:xfrm>
            <a:off x="200026" y="6557965"/>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6" name="Chart 5">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916761695"/>
              </p:ext>
            </p:extLst>
          </p:nvPr>
        </p:nvGraphicFramePr>
        <p:xfrm>
          <a:off x="914400" y="2285999"/>
          <a:ext cx="10363200" cy="427196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702113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2"/>
          <p:cNvSpPr>
            <a:spLocks noGrp="1"/>
          </p:cNvSpPr>
          <p:nvPr>
            <p:ph type="title"/>
          </p:nvPr>
        </p:nvSpPr>
        <p:spPr bwMode="auto">
          <a:xfrm>
            <a:off x="229992" y="1524000"/>
            <a:ext cx="11203563" cy="504000"/>
          </a:xfrm>
          <a:noFill/>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Average duration of sex work among FSW, 2011-2017</a:t>
            </a:r>
          </a:p>
        </p:txBody>
      </p:sp>
      <p:sp>
        <p:nvSpPr>
          <p:cNvPr id="2" name="Slide Number Placeholder 1"/>
          <p:cNvSpPr>
            <a:spLocks noGrp="1"/>
          </p:cNvSpPr>
          <p:nvPr>
            <p:ph type="sldNum" sz="quarter" idx="10"/>
          </p:nvPr>
        </p:nvSpPr>
        <p:spPr/>
        <p:txBody>
          <a:bodyPr/>
          <a:lstStyle/>
          <a:p>
            <a:pPr>
              <a:defRPr/>
            </a:pPr>
            <a:fld id="{05686DA6-04B0-4539-A9E3-1FDFF39DFCFD}" type="slidenum">
              <a:rPr lang="th-TH">
                <a:solidFill>
                  <a:prstClr val="black">
                    <a:tint val="75000"/>
                  </a:prstClr>
                </a:solidFill>
              </a:rPr>
              <a:pPr>
                <a:defRPr/>
              </a:pPr>
              <a:t>36</a:t>
            </a:fld>
            <a:endParaRPr lang="th-TH">
              <a:solidFill>
                <a:prstClr val="black">
                  <a:tint val="75000"/>
                </a:prstClr>
              </a:solidFill>
            </a:endParaRPr>
          </a:p>
        </p:txBody>
      </p:sp>
      <p:sp>
        <p:nvSpPr>
          <p:cNvPr id="6" name="Rectangle 6">
            <a:extLst>
              <a:ext uri="{FF2B5EF4-FFF2-40B4-BE49-F238E27FC236}">
                <a16:creationId xmlns:a16="http://schemas.microsoft.com/office/drawing/2014/main" id="{EB44EA5C-8F8A-4BEA-8887-06BD5FAD2D99}"/>
              </a:ext>
            </a:extLst>
          </p:cNvPr>
          <p:cNvSpPr>
            <a:spLocks noChangeArrowheads="1"/>
          </p:cNvSpPr>
          <p:nvPr/>
        </p:nvSpPr>
        <p:spPr bwMode="auto">
          <a:xfrm>
            <a:off x="200026" y="6557965"/>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8" name="Chart 7">
            <a:extLst>
              <a:ext uri="{FF2B5EF4-FFF2-40B4-BE49-F238E27FC236}">
                <a16:creationId xmlns:a16="http://schemas.microsoft.com/office/drawing/2014/main" id="{00000000-0008-0000-1B00-000002000000}"/>
              </a:ext>
            </a:extLst>
          </p:cNvPr>
          <p:cNvGraphicFramePr>
            <a:graphicFrameLocks noGrp="1"/>
          </p:cNvGraphicFramePr>
          <p:nvPr>
            <p:extLst>
              <p:ext uri="{D42A27DB-BD31-4B8C-83A1-F6EECF244321}">
                <p14:modId xmlns:p14="http://schemas.microsoft.com/office/powerpoint/2010/main" val="3062512844"/>
              </p:ext>
            </p:extLst>
          </p:nvPr>
        </p:nvGraphicFramePr>
        <p:xfrm>
          <a:off x="1162050" y="2286000"/>
          <a:ext cx="9867900" cy="407193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81767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4E3A23D-13B5-40E3-84B1-7516BD49CECA}" type="slidenum">
              <a:rPr lang="th-TH">
                <a:solidFill>
                  <a:prstClr val="black">
                    <a:tint val="75000"/>
                  </a:prstClr>
                </a:solidFill>
              </a:rPr>
              <a:pPr>
                <a:defRPr/>
              </a:pPr>
              <a:t>37</a:t>
            </a:fld>
            <a:endParaRPr lang="th-TH" dirty="0">
              <a:solidFill>
                <a:prstClr val="black">
                  <a:tint val="75000"/>
                </a:prstClr>
              </a:solidFill>
            </a:endParaRPr>
          </a:p>
        </p:txBody>
      </p:sp>
      <p:sp>
        <p:nvSpPr>
          <p:cNvPr id="98307" name="Title 2"/>
          <p:cNvSpPr>
            <a:spLocks noGrp="1"/>
          </p:cNvSpPr>
          <p:nvPr>
            <p:ph type="title"/>
          </p:nvPr>
        </p:nvSpPr>
        <p:spPr bwMode="auto">
          <a:xfrm>
            <a:off x="228600" y="1447800"/>
            <a:ext cx="118110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MSM who reported condom use at last anal sex with paid male partner, Kathmandu, 2004-2017</a:t>
            </a:r>
            <a:br>
              <a:rPr lang="en-US" dirty="0">
                <a:cs typeface="Cordia New" pitchFamily="34" charset="-34"/>
              </a:rPr>
            </a:br>
            <a:endParaRPr lang="en-US" dirty="0">
              <a:cs typeface="Cordia New" pitchFamily="34" charset="-34"/>
            </a:endParaRPr>
          </a:p>
        </p:txBody>
      </p:sp>
      <p:sp>
        <p:nvSpPr>
          <p:cNvPr id="98309" name="Rectangle 4"/>
          <p:cNvSpPr>
            <a:spLocks noChangeArrowheads="1"/>
          </p:cNvSpPr>
          <p:nvPr/>
        </p:nvSpPr>
        <p:spPr bwMode="auto">
          <a:xfrm>
            <a:off x="152400" y="6477000"/>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326507626"/>
              </p:ext>
            </p:extLst>
          </p:nvPr>
        </p:nvGraphicFramePr>
        <p:xfrm>
          <a:off x="1162050" y="2381250"/>
          <a:ext cx="9867901" cy="40957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184888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4E3A23D-13B5-40E3-84B1-7516BD49CECA}" type="slidenum">
              <a:rPr lang="th-TH">
                <a:solidFill>
                  <a:prstClr val="black">
                    <a:tint val="75000"/>
                  </a:prstClr>
                </a:solidFill>
              </a:rPr>
              <a:pPr>
                <a:defRPr/>
              </a:pPr>
              <a:t>38</a:t>
            </a:fld>
            <a:endParaRPr lang="th-TH" dirty="0">
              <a:solidFill>
                <a:prstClr val="black">
                  <a:tint val="75000"/>
                </a:prstClr>
              </a:solidFill>
            </a:endParaRPr>
          </a:p>
        </p:txBody>
      </p:sp>
      <p:sp>
        <p:nvSpPr>
          <p:cNvPr id="98307" name="Title 2"/>
          <p:cNvSpPr>
            <a:spLocks noGrp="1"/>
          </p:cNvSpPr>
          <p:nvPr>
            <p:ph type="title"/>
          </p:nvPr>
        </p:nvSpPr>
        <p:spPr bwMode="auto">
          <a:xfrm>
            <a:off x="253207" y="1447800"/>
            <a:ext cx="11201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MSM who reported consistent condom use in the last month by partner type, Kathmandu valley, 2004-2017</a:t>
            </a:r>
            <a:br>
              <a:rPr lang="en-US" dirty="0">
                <a:cs typeface="Cordia New" pitchFamily="34" charset="-34"/>
              </a:rPr>
            </a:br>
            <a:endParaRPr lang="en-US" dirty="0">
              <a:cs typeface="Cordia New" pitchFamily="34" charset="-34"/>
            </a:endParaRPr>
          </a:p>
        </p:txBody>
      </p:sp>
      <p:sp>
        <p:nvSpPr>
          <p:cNvPr id="98309" name="Rectangle 4"/>
          <p:cNvSpPr>
            <a:spLocks noChangeArrowheads="1"/>
          </p:cNvSpPr>
          <p:nvPr/>
        </p:nvSpPr>
        <p:spPr bwMode="auto">
          <a:xfrm>
            <a:off x="304800" y="6540501"/>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endParaRPr>
          </a:p>
        </p:txBody>
      </p:sp>
      <p:graphicFrame>
        <p:nvGraphicFramePr>
          <p:cNvPr id="7" name="Chart 6">
            <a:extLst>
              <a:ext uri="{FF2B5EF4-FFF2-40B4-BE49-F238E27FC236}">
                <a16:creationId xmlns:a16="http://schemas.microsoft.com/office/drawing/2014/main" id="{00000000-0008-0000-1F00-000004000000}"/>
              </a:ext>
            </a:extLst>
          </p:cNvPr>
          <p:cNvGraphicFramePr>
            <a:graphicFrameLocks noGrp="1"/>
          </p:cNvGraphicFramePr>
          <p:nvPr>
            <p:extLst>
              <p:ext uri="{D42A27DB-BD31-4B8C-83A1-F6EECF244321}">
                <p14:modId xmlns:p14="http://schemas.microsoft.com/office/powerpoint/2010/main" val="324929363"/>
              </p:ext>
            </p:extLst>
          </p:nvPr>
        </p:nvGraphicFramePr>
        <p:xfrm>
          <a:off x="737392" y="2286000"/>
          <a:ext cx="10006807" cy="431435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08495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4E3A23D-13B5-40E3-84B1-7516BD49CECA}" type="slidenum">
              <a:rPr lang="th-TH">
                <a:solidFill>
                  <a:prstClr val="black">
                    <a:tint val="75000"/>
                  </a:prstClr>
                </a:solidFill>
              </a:rPr>
              <a:pPr>
                <a:defRPr/>
              </a:pPr>
              <a:t>39</a:t>
            </a:fld>
            <a:endParaRPr lang="th-TH" dirty="0">
              <a:solidFill>
                <a:prstClr val="black">
                  <a:tint val="75000"/>
                </a:prstClr>
              </a:solidFill>
            </a:endParaRPr>
          </a:p>
        </p:txBody>
      </p:sp>
      <p:sp>
        <p:nvSpPr>
          <p:cNvPr id="98307" name="Title 2"/>
          <p:cNvSpPr>
            <a:spLocks noGrp="1"/>
          </p:cNvSpPr>
          <p:nvPr>
            <p:ph type="title"/>
          </p:nvPr>
        </p:nvSpPr>
        <p:spPr bwMode="auto">
          <a:xfrm>
            <a:off x="228600" y="1371600"/>
            <a:ext cx="11963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MSM younger than 25 years and MSM who were married, Kathmandu Valley, 2004-2017</a:t>
            </a:r>
          </a:p>
        </p:txBody>
      </p:sp>
      <p:sp>
        <p:nvSpPr>
          <p:cNvPr id="98309" name="Rectangle 4"/>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graphicFrame>
        <p:nvGraphicFramePr>
          <p:cNvPr id="7" name="Chart 6">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2375824178"/>
              </p:ext>
            </p:extLst>
          </p:nvPr>
        </p:nvGraphicFramePr>
        <p:xfrm>
          <a:off x="1257300" y="2425243"/>
          <a:ext cx="9677400" cy="382315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6720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756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custDataLst>
      <p:tags r:id="rId1"/>
    </p:custDataLst>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447800"/>
            <a:ext cx="11508325" cy="504000"/>
          </a:xfrm>
        </p:spPr>
        <p:txBody>
          <a:bodyPr/>
          <a:lstStyle/>
          <a:p>
            <a:r>
              <a:rPr lang="en-GB" dirty="0"/>
              <a:t>Overlapping risk behaviours: Proportion of male PWID who reported sex with FSW in the last 12 months, 2015-2017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6" name="TextBox 1"/>
          <p:cNvSpPr txBox="1"/>
          <p:nvPr/>
        </p:nvSpPr>
        <p:spPr>
          <a:xfrm>
            <a:off x="0" y="6546997"/>
            <a:ext cx="8546179" cy="3521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a:t>
            </a:r>
            <a:r>
              <a:rPr lang="en-US" sz="1000" dirty="0">
                <a:solidFill>
                  <a:prstClr val="black"/>
                </a:solidFill>
              </a:rPr>
              <a:t>Integrated Biological and Behavioral Surveillance (IBBS) Survey s </a:t>
            </a:r>
            <a:endParaRPr lang="en-US" sz="1000" dirty="0">
              <a:solidFill>
                <a:prstClr val="black"/>
              </a:solidFill>
              <a:cs typeface="Arial" pitchFamily="34" charset="0"/>
            </a:endParaRPr>
          </a:p>
        </p:txBody>
      </p:sp>
      <p:graphicFrame>
        <p:nvGraphicFramePr>
          <p:cNvPr id="8" name="Chart 7">
            <a:extLst>
              <a:ext uri="{FF2B5EF4-FFF2-40B4-BE49-F238E27FC236}">
                <a16:creationId xmlns:a16="http://schemas.microsoft.com/office/drawing/2014/main" id="{00000000-0008-0000-2500-000002000000}"/>
              </a:ext>
            </a:extLst>
          </p:cNvPr>
          <p:cNvGraphicFramePr>
            <a:graphicFrameLocks noGrp="1"/>
          </p:cNvGraphicFramePr>
          <p:nvPr>
            <p:extLst>
              <p:ext uri="{D42A27DB-BD31-4B8C-83A1-F6EECF244321}">
                <p14:modId xmlns:p14="http://schemas.microsoft.com/office/powerpoint/2010/main" val="3315289004"/>
              </p:ext>
            </p:extLst>
          </p:nvPr>
        </p:nvGraphicFramePr>
        <p:xfrm>
          <a:off x="1438002" y="2438399"/>
          <a:ext cx="9315997" cy="410859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49047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3"/>
          <p:cNvSpPr>
            <a:spLocks noGrp="1"/>
          </p:cNvSpPr>
          <p:nvPr>
            <p:ph type="title"/>
          </p:nvPr>
        </p:nvSpPr>
        <p:spPr bwMode="auto">
          <a:xfrm>
            <a:off x="228599" y="1447800"/>
            <a:ext cx="11353801"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PWID who </a:t>
            </a:r>
            <a:r>
              <a:rPr lang="en-GB" dirty="0"/>
              <a:t>reported condom use at last sex with female sex workers</a:t>
            </a:r>
            <a:r>
              <a:rPr lang="en-US" dirty="0">
                <a:cs typeface="Cordia New" pitchFamily="34" charset="-34"/>
              </a:rPr>
              <a:t>, 2002-2017</a:t>
            </a:r>
          </a:p>
        </p:txBody>
      </p:sp>
      <p:sp>
        <p:nvSpPr>
          <p:cNvPr id="2" name="Slide Number Placeholder 1"/>
          <p:cNvSpPr>
            <a:spLocks noGrp="1"/>
          </p:cNvSpPr>
          <p:nvPr>
            <p:ph type="sldNum" sz="quarter" idx="10"/>
          </p:nvPr>
        </p:nvSpPr>
        <p:spPr/>
        <p:txBody>
          <a:bodyPr/>
          <a:lstStyle/>
          <a:p>
            <a:pPr>
              <a:defRPr/>
            </a:pPr>
            <a:fld id="{7162E651-F16B-43EB-A6AE-B6B3FE768E8C}" type="slidenum">
              <a:rPr lang="th-TH">
                <a:solidFill>
                  <a:prstClr val="black">
                    <a:tint val="75000"/>
                  </a:prstClr>
                </a:solidFill>
              </a:rPr>
              <a:pPr>
                <a:defRPr/>
              </a:pPr>
              <a:t>41</a:t>
            </a:fld>
            <a:endParaRPr lang="th-TH" dirty="0">
              <a:solidFill>
                <a:prstClr val="black">
                  <a:tint val="75000"/>
                </a:prstClr>
              </a:solidFill>
            </a:endParaRPr>
          </a:p>
        </p:txBody>
      </p:sp>
      <p:sp>
        <p:nvSpPr>
          <p:cNvPr id="87045" name="Rectangle 7"/>
          <p:cNvSpPr>
            <a:spLocks noChangeArrowheads="1"/>
          </p:cNvSpPr>
          <p:nvPr/>
        </p:nvSpPr>
        <p:spPr bwMode="auto">
          <a:xfrm>
            <a:off x="152400" y="6633031"/>
            <a:ext cx="80248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a:t>
            </a:r>
            <a:r>
              <a:rPr lang="en-US" altLang="zh-CN" sz="1000" dirty="0">
                <a:solidFill>
                  <a:prstClr val="black"/>
                </a:solidFill>
                <a:cs typeface="Arial" pitchFamily="34" charset="0"/>
              </a:rPr>
              <a:t> </a:t>
            </a:r>
            <a:r>
              <a:rPr lang="en-US" sz="1000" dirty="0">
                <a:solidFill>
                  <a:prstClr val="black"/>
                </a:solidFill>
              </a:rPr>
              <a:t>Integrated Biological and Behavioral Surveillance (IBBS) Surveys. </a:t>
            </a:r>
            <a:endParaRPr lang="en-US" sz="1000" dirty="0">
              <a:solidFill>
                <a:prstClr val="black"/>
              </a:solidFill>
              <a:cs typeface="Arial" pitchFamily="34" charset="0"/>
            </a:endParaRPr>
          </a:p>
        </p:txBody>
      </p:sp>
      <p:graphicFrame>
        <p:nvGraphicFramePr>
          <p:cNvPr id="7" name="Chart 6">
            <a:extLst>
              <a:ext uri="{FF2B5EF4-FFF2-40B4-BE49-F238E27FC236}">
                <a16:creationId xmlns:a16="http://schemas.microsoft.com/office/drawing/2014/main" id="{00000000-0008-0000-2600-000002000000}"/>
              </a:ext>
            </a:extLst>
          </p:cNvPr>
          <p:cNvGraphicFramePr>
            <a:graphicFrameLocks noGrp="1"/>
          </p:cNvGraphicFramePr>
          <p:nvPr>
            <p:extLst>
              <p:ext uri="{D42A27DB-BD31-4B8C-83A1-F6EECF244321}">
                <p14:modId xmlns:p14="http://schemas.microsoft.com/office/powerpoint/2010/main" val="89189206"/>
              </p:ext>
            </p:extLst>
          </p:nvPr>
        </p:nvGraphicFramePr>
        <p:xfrm>
          <a:off x="884634" y="2320454"/>
          <a:ext cx="10422732" cy="415654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21808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3"/>
          <p:cNvSpPr>
            <a:spLocks noGrp="1"/>
          </p:cNvSpPr>
          <p:nvPr>
            <p:ph type="title"/>
          </p:nvPr>
        </p:nvSpPr>
        <p:spPr bwMode="auto">
          <a:xfrm>
            <a:off x="304800" y="1371600"/>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PWID who reported consistent condom use with female sex workers in the last 12 months, 2002-2017</a:t>
            </a:r>
          </a:p>
        </p:txBody>
      </p:sp>
      <p:sp>
        <p:nvSpPr>
          <p:cNvPr id="2" name="Slide Number Placeholder 1"/>
          <p:cNvSpPr>
            <a:spLocks noGrp="1"/>
          </p:cNvSpPr>
          <p:nvPr>
            <p:ph type="sldNum" sz="quarter" idx="10"/>
          </p:nvPr>
        </p:nvSpPr>
        <p:spPr/>
        <p:txBody>
          <a:bodyPr/>
          <a:lstStyle/>
          <a:p>
            <a:pPr>
              <a:defRPr/>
            </a:pPr>
            <a:fld id="{7162E651-F16B-43EB-A6AE-B6B3FE768E8C}" type="slidenum">
              <a:rPr lang="th-TH">
                <a:solidFill>
                  <a:prstClr val="black">
                    <a:tint val="75000"/>
                  </a:prstClr>
                </a:solidFill>
              </a:rPr>
              <a:pPr>
                <a:defRPr/>
              </a:pPr>
              <a:t>42</a:t>
            </a:fld>
            <a:endParaRPr lang="th-TH" dirty="0">
              <a:solidFill>
                <a:prstClr val="black">
                  <a:tint val="75000"/>
                </a:prstClr>
              </a:solidFill>
            </a:endParaRPr>
          </a:p>
        </p:txBody>
      </p:sp>
      <p:sp>
        <p:nvSpPr>
          <p:cNvPr id="87045" name="Rectangle 7"/>
          <p:cNvSpPr>
            <a:spLocks noChangeArrowheads="1"/>
          </p:cNvSpPr>
          <p:nvPr/>
        </p:nvSpPr>
        <p:spPr bwMode="auto">
          <a:xfrm>
            <a:off x="76200" y="6507620"/>
            <a:ext cx="80248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a:t>
            </a:r>
            <a:r>
              <a:rPr lang="en-US" altLang="zh-CN" sz="1000" dirty="0">
                <a:solidFill>
                  <a:prstClr val="black"/>
                </a:solidFill>
                <a:cs typeface="Arial" pitchFamily="34" charset="0"/>
              </a:rPr>
              <a:t> Integrated Biological and Behavioral Surveillance (IBBS) surveys</a:t>
            </a:r>
            <a:endParaRPr lang="en-US" sz="1000" dirty="0">
              <a:solidFill>
                <a:prstClr val="black"/>
              </a:solidFill>
              <a:cs typeface="Arial" pitchFamily="34" charset="0"/>
            </a:endParaRPr>
          </a:p>
        </p:txBody>
      </p:sp>
      <p:graphicFrame>
        <p:nvGraphicFramePr>
          <p:cNvPr id="7" name="Chart 6">
            <a:extLst>
              <a:ext uri="{FF2B5EF4-FFF2-40B4-BE49-F238E27FC236}">
                <a16:creationId xmlns:a16="http://schemas.microsoft.com/office/drawing/2014/main" id="{00000000-0008-0000-2700-000002000000}"/>
              </a:ext>
            </a:extLst>
          </p:cNvPr>
          <p:cNvGraphicFramePr>
            <a:graphicFrameLocks noGrp="1"/>
          </p:cNvGraphicFramePr>
          <p:nvPr>
            <p:extLst>
              <p:ext uri="{D42A27DB-BD31-4B8C-83A1-F6EECF244321}">
                <p14:modId xmlns:p14="http://schemas.microsoft.com/office/powerpoint/2010/main" val="3357242353"/>
              </p:ext>
            </p:extLst>
          </p:nvPr>
        </p:nvGraphicFramePr>
        <p:xfrm>
          <a:off x="1391948" y="2209800"/>
          <a:ext cx="9408104" cy="425421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90329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62A6EF8-C6F7-4DAF-802F-2AF96F369DA2}" type="slidenum">
              <a:rPr lang="th-TH">
                <a:solidFill>
                  <a:prstClr val="black">
                    <a:tint val="75000"/>
                  </a:prstClr>
                </a:solidFill>
              </a:rPr>
              <a:pPr>
                <a:defRPr/>
              </a:pPr>
              <a:t>43</a:t>
            </a:fld>
            <a:endParaRPr lang="th-TH" dirty="0">
              <a:solidFill>
                <a:prstClr val="black">
                  <a:tint val="75000"/>
                </a:prstClr>
              </a:solidFill>
            </a:endParaRPr>
          </a:p>
        </p:txBody>
      </p:sp>
      <p:sp>
        <p:nvSpPr>
          <p:cNvPr id="89091" name="Title 2"/>
          <p:cNvSpPr>
            <a:spLocks noGrp="1"/>
          </p:cNvSpPr>
          <p:nvPr>
            <p:ph type="title"/>
          </p:nvPr>
        </p:nvSpPr>
        <p:spPr bwMode="auto">
          <a:xfrm>
            <a:off x="228600" y="1447800"/>
            <a:ext cx="115824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PWID who reported consistent condom use in the last year by partner type, Kathmandu, 2002-2017</a:t>
            </a:r>
            <a:br>
              <a:rPr lang="en-US" dirty="0">
                <a:cs typeface="Cordia New" pitchFamily="34" charset="-34"/>
              </a:rPr>
            </a:br>
            <a:endParaRPr lang="en-US" dirty="0">
              <a:cs typeface="Cordia New" pitchFamily="34" charset="-34"/>
            </a:endParaRPr>
          </a:p>
        </p:txBody>
      </p:sp>
      <p:sp>
        <p:nvSpPr>
          <p:cNvPr id="7" name="Rectangle 4">
            <a:extLst>
              <a:ext uri="{FF2B5EF4-FFF2-40B4-BE49-F238E27FC236}">
                <a16:creationId xmlns:a16="http://schemas.microsoft.com/office/drawing/2014/main" id="{9C595C4D-DE70-496D-BD4C-025FA78D65B1}"/>
              </a:ext>
            </a:extLst>
          </p:cNvPr>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graphicFrame>
        <p:nvGraphicFramePr>
          <p:cNvPr id="8" name="Chart 7">
            <a:extLst>
              <a:ext uri="{FF2B5EF4-FFF2-40B4-BE49-F238E27FC236}">
                <a16:creationId xmlns:a16="http://schemas.microsoft.com/office/drawing/2014/main" id="{00000000-0008-0000-2900-000004000000}"/>
              </a:ext>
            </a:extLst>
          </p:cNvPr>
          <p:cNvGraphicFramePr>
            <a:graphicFrameLocks noGrp="1"/>
          </p:cNvGraphicFramePr>
          <p:nvPr>
            <p:extLst>
              <p:ext uri="{D42A27DB-BD31-4B8C-83A1-F6EECF244321}">
                <p14:modId xmlns:p14="http://schemas.microsoft.com/office/powerpoint/2010/main" val="430386702"/>
              </p:ext>
            </p:extLst>
          </p:nvPr>
        </p:nvGraphicFramePr>
        <p:xfrm>
          <a:off x="880666" y="2307274"/>
          <a:ext cx="10430668" cy="420987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124056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90068A2-EF31-4598-BCBA-59DA5F72ED5F}" type="slidenum">
              <a:rPr lang="th-TH">
                <a:solidFill>
                  <a:prstClr val="black">
                    <a:tint val="75000"/>
                  </a:prstClr>
                </a:solidFill>
              </a:rPr>
              <a:pPr>
                <a:defRPr/>
              </a:pPr>
              <a:t>44</a:t>
            </a:fld>
            <a:endParaRPr lang="th-TH" dirty="0">
              <a:solidFill>
                <a:prstClr val="black">
                  <a:tint val="75000"/>
                </a:prstClr>
              </a:solidFill>
            </a:endParaRPr>
          </a:p>
        </p:txBody>
      </p:sp>
      <p:sp>
        <p:nvSpPr>
          <p:cNvPr id="91139" name="Title 2"/>
          <p:cNvSpPr>
            <a:spLocks noGrp="1"/>
          </p:cNvSpPr>
          <p:nvPr>
            <p:ph type="title"/>
          </p:nvPr>
        </p:nvSpPr>
        <p:spPr bwMode="auto">
          <a:xfrm>
            <a:off x="228600" y="1447800"/>
            <a:ext cx="11658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PWID who reported consistent condom use in the last year by partner type, Eastern Terai, 2003-2017</a:t>
            </a:r>
            <a:br>
              <a:rPr lang="en-US" dirty="0">
                <a:cs typeface="Cordia New" pitchFamily="34" charset="-34"/>
              </a:rPr>
            </a:br>
            <a:endParaRPr lang="en-US" dirty="0">
              <a:cs typeface="Cordia New" pitchFamily="34" charset="-34"/>
            </a:endParaRPr>
          </a:p>
        </p:txBody>
      </p:sp>
      <p:graphicFrame>
        <p:nvGraphicFramePr>
          <p:cNvPr id="6" name="Chart 5">
            <a:extLst>
              <a:ext uri="{FF2B5EF4-FFF2-40B4-BE49-F238E27FC236}">
                <a16:creationId xmlns:a16="http://schemas.microsoft.com/office/drawing/2014/main" id="{00000000-0008-0000-2A00-000004000000}"/>
              </a:ext>
            </a:extLst>
          </p:cNvPr>
          <p:cNvGraphicFramePr>
            <a:graphicFrameLocks noGrp="1"/>
          </p:cNvGraphicFramePr>
          <p:nvPr>
            <p:extLst>
              <p:ext uri="{D42A27DB-BD31-4B8C-83A1-F6EECF244321}">
                <p14:modId xmlns:p14="http://schemas.microsoft.com/office/powerpoint/2010/main" val="2305723606"/>
              </p:ext>
            </p:extLst>
          </p:nvPr>
        </p:nvGraphicFramePr>
        <p:xfrm>
          <a:off x="1143000" y="2147457"/>
          <a:ext cx="9906000" cy="436968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
            <a:extLst>
              <a:ext uri="{FF2B5EF4-FFF2-40B4-BE49-F238E27FC236}">
                <a16:creationId xmlns:a16="http://schemas.microsoft.com/office/drawing/2014/main" id="{0CC14BFD-25EB-4716-AE9D-28C08583FFCB}"/>
              </a:ext>
            </a:extLst>
          </p:cNvPr>
          <p:cNvSpPr>
            <a:spLocks noChangeArrowheads="1"/>
          </p:cNvSpPr>
          <p:nvPr/>
        </p:nvSpPr>
        <p:spPr bwMode="auto">
          <a:xfrm>
            <a:off x="76200" y="6517145"/>
            <a:ext cx="820737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50" dirty="0">
                <a:solidFill>
                  <a:prstClr val="black"/>
                </a:solidFill>
                <a:cs typeface="Arial" pitchFamily="34" charset="0"/>
              </a:rPr>
              <a:t>Source: </a:t>
            </a:r>
            <a:r>
              <a:rPr lang="en-US" sz="1050" dirty="0">
                <a:solidFill>
                  <a:srgbClr val="000000"/>
                </a:solidFill>
                <a:cs typeface="Arial" pitchFamily="34" charset="0"/>
              </a:rPr>
              <a:t>Prepared by </a:t>
            </a:r>
            <a:r>
              <a:rPr lang="en-US" sz="1050" dirty="0">
                <a:solidFill>
                  <a:srgbClr val="000000"/>
                </a:solidFill>
                <a:cs typeface="Arial" pitchFamily="34" charset="0"/>
                <a:hlinkClick r:id="rId5"/>
              </a:rPr>
              <a:t>www.aidsdatahub.org</a:t>
            </a:r>
            <a:r>
              <a:rPr lang="en-US" sz="1050" dirty="0">
                <a:solidFill>
                  <a:srgbClr val="000000"/>
                </a:solidFill>
                <a:cs typeface="Arial" pitchFamily="34" charset="0"/>
              </a:rPr>
              <a:t>  based on </a:t>
            </a:r>
            <a:r>
              <a:rPr lang="en-US" altLang="zh-CN" sz="1050" dirty="0">
                <a:solidFill>
                  <a:prstClr val="black"/>
                </a:solidFill>
                <a:cs typeface="Arial" pitchFamily="34" charset="0"/>
              </a:rPr>
              <a:t>Integrated Biological and Behavioral Surveillance (IBBS) Surveys</a:t>
            </a:r>
            <a:endParaRPr lang="en-US" sz="1050" dirty="0">
              <a:solidFill>
                <a:prstClr val="black"/>
              </a:solidFill>
              <a:cs typeface="Arial" pitchFamily="34" charset="0"/>
            </a:endParaRPr>
          </a:p>
        </p:txBody>
      </p:sp>
    </p:spTree>
    <p:custDataLst>
      <p:tags r:id="rId1"/>
    </p:custDataLst>
    <p:extLst>
      <p:ext uri="{BB962C8B-B14F-4D97-AF65-F5344CB8AC3E}">
        <p14:creationId xmlns:p14="http://schemas.microsoft.com/office/powerpoint/2010/main" val="262556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3E49B57-1007-4BA3-8066-1BD5FE8BD58F}" type="slidenum">
              <a:rPr lang="th-TH">
                <a:solidFill>
                  <a:prstClr val="black">
                    <a:tint val="75000"/>
                  </a:prstClr>
                </a:solidFill>
              </a:rPr>
              <a:pPr>
                <a:defRPr/>
              </a:pPr>
              <a:t>45</a:t>
            </a:fld>
            <a:endParaRPr lang="th-TH" dirty="0">
              <a:solidFill>
                <a:prstClr val="black">
                  <a:tint val="75000"/>
                </a:prstClr>
              </a:solidFill>
            </a:endParaRPr>
          </a:p>
        </p:txBody>
      </p:sp>
      <p:sp>
        <p:nvSpPr>
          <p:cNvPr id="92163" name="Title 2"/>
          <p:cNvSpPr>
            <a:spLocks noGrp="1"/>
          </p:cNvSpPr>
          <p:nvPr>
            <p:ph type="title"/>
          </p:nvPr>
        </p:nvSpPr>
        <p:spPr bwMode="auto">
          <a:xfrm>
            <a:off x="304800" y="1447800"/>
            <a:ext cx="118110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PWID who reported consistent condom use in the last year by partner type, Western to Far-Western Terai, 2005-2017</a:t>
            </a:r>
            <a:br>
              <a:rPr lang="en-US" dirty="0">
                <a:cs typeface="Cordia New" pitchFamily="34" charset="-34"/>
              </a:rPr>
            </a:br>
            <a:endParaRPr lang="en-US" dirty="0">
              <a:cs typeface="Cordia New" pitchFamily="34" charset="-34"/>
            </a:endParaRPr>
          </a:p>
        </p:txBody>
      </p:sp>
      <p:graphicFrame>
        <p:nvGraphicFramePr>
          <p:cNvPr id="7" name="Chart 6">
            <a:extLst>
              <a:ext uri="{FF2B5EF4-FFF2-40B4-BE49-F238E27FC236}">
                <a16:creationId xmlns:a16="http://schemas.microsoft.com/office/drawing/2014/main" id="{00000000-0008-0000-2B00-000002000000}"/>
              </a:ext>
            </a:extLst>
          </p:cNvPr>
          <p:cNvGraphicFramePr>
            <a:graphicFrameLocks noGrp="1"/>
          </p:cNvGraphicFramePr>
          <p:nvPr>
            <p:extLst>
              <p:ext uri="{D42A27DB-BD31-4B8C-83A1-F6EECF244321}">
                <p14:modId xmlns:p14="http://schemas.microsoft.com/office/powerpoint/2010/main" val="187729067"/>
              </p:ext>
            </p:extLst>
          </p:nvPr>
        </p:nvGraphicFramePr>
        <p:xfrm>
          <a:off x="1447800" y="2193837"/>
          <a:ext cx="9296400" cy="442150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
            <a:extLst>
              <a:ext uri="{FF2B5EF4-FFF2-40B4-BE49-F238E27FC236}">
                <a16:creationId xmlns:a16="http://schemas.microsoft.com/office/drawing/2014/main" id="{5AD09310-AF42-43C1-87B8-EAB842702C6F}"/>
              </a:ext>
            </a:extLst>
          </p:cNvPr>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5"/>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spTree>
    <p:custDataLst>
      <p:tags r:id="rId1"/>
    </p:custDataLst>
    <p:extLst>
      <p:ext uri="{BB962C8B-B14F-4D97-AF65-F5344CB8AC3E}">
        <p14:creationId xmlns:p14="http://schemas.microsoft.com/office/powerpoint/2010/main" val="1216300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0"/>
            <a:ext cx="11734800" cy="504000"/>
          </a:xfrm>
        </p:spPr>
        <p:txBody>
          <a:bodyPr/>
          <a:lstStyle/>
          <a:p>
            <a:r>
              <a:rPr lang="en-US" dirty="0"/>
              <a:t>Average number of years of injecting drugs use among male PWID, 2002 - 2017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8" name="Rectangle 4">
            <a:extLst>
              <a:ext uri="{FF2B5EF4-FFF2-40B4-BE49-F238E27FC236}">
                <a16:creationId xmlns:a16="http://schemas.microsoft.com/office/drawing/2014/main" id="{AAB26917-E04D-4B07-8027-2C7137393702}"/>
              </a:ext>
            </a:extLst>
          </p:cNvPr>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graphicFrame>
        <p:nvGraphicFramePr>
          <p:cNvPr id="10" name="Chart 9">
            <a:extLst>
              <a:ext uri="{FF2B5EF4-FFF2-40B4-BE49-F238E27FC236}">
                <a16:creationId xmlns:a16="http://schemas.microsoft.com/office/drawing/2014/main" id="{00000000-0008-0000-2100-000002000000}"/>
              </a:ext>
            </a:extLst>
          </p:cNvPr>
          <p:cNvGraphicFramePr>
            <a:graphicFrameLocks noGrp="1"/>
          </p:cNvGraphicFramePr>
          <p:nvPr>
            <p:extLst>
              <p:ext uri="{D42A27DB-BD31-4B8C-83A1-F6EECF244321}">
                <p14:modId xmlns:p14="http://schemas.microsoft.com/office/powerpoint/2010/main" val="2376191216"/>
              </p:ext>
            </p:extLst>
          </p:nvPr>
        </p:nvGraphicFramePr>
        <p:xfrm>
          <a:off x="952452" y="2154739"/>
          <a:ext cx="10096547" cy="425386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863631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2"/>
          <p:cNvSpPr>
            <a:spLocks noGrp="1"/>
          </p:cNvSpPr>
          <p:nvPr>
            <p:ph type="title"/>
          </p:nvPr>
        </p:nvSpPr>
        <p:spPr bwMode="auto">
          <a:xfrm>
            <a:off x="228600" y="1571612"/>
            <a:ext cx="115062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surveyed PWID younger than 25 years of age, 2015 - 2017</a:t>
            </a:r>
          </a:p>
        </p:txBody>
      </p:sp>
      <p:sp>
        <p:nvSpPr>
          <p:cNvPr id="2" name="Slide Number Placeholder 1"/>
          <p:cNvSpPr>
            <a:spLocks noGrp="1"/>
          </p:cNvSpPr>
          <p:nvPr>
            <p:ph type="sldNum" sz="quarter" idx="10"/>
          </p:nvPr>
        </p:nvSpPr>
        <p:spPr/>
        <p:txBody>
          <a:bodyPr/>
          <a:lstStyle/>
          <a:p>
            <a:pPr>
              <a:defRPr/>
            </a:pPr>
            <a:fld id="{8B305145-A6FF-4B42-B1A3-631BB20B9E9D}" type="slidenum">
              <a:rPr lang="th-TH">
                <a:solidFill>
                  <a:prstClr val="black">
                    <a:tint val="75000"/>
                  </a:prstClr>
                </a:solidFill>
              </a:rPr>
              <a:pPr>
                <a:defRPr/>
              </a:pPr>
              <a:t>47</a:t>
            </a:fld>
            <a:endParaRPr lang="th-TH">
              <a:solidFill>
                <a:prstClr val="black">
                  <a:tint val="75000"/>
                </a:prstClr>
              </a:solidFill>
            </a:endParaRPr>
          </a:p>
        </p:txBody>
      </p:sp>
      <p:sp>
        <p:nvSpPr>
          <p:cNvPr id="6" name="Rectangle 4">
            <a:extLst>
              <a:ext uri="{FF2B5EF4-FFF2-40B4-BE49-F238E27FC236}">
                <a16:creationId xmlns:a16="http://schemas.microsoft.com/office/drawing/2014/main" id="{107F6406-A472-4C2A-93D8-B4EAC47F096C}"/>
              </a:ext>
            </a:extLst>
          </p:cNvPr>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graphicFrame>
        <p:nvGraphicFramePr>
          <p:cNvPr id="8" name="Chart 7">
            <a:extLst>
              <a:ext uri="{FF2B5EF4-FFF2-40B4-BE49-F238E27FC236}">
                <a16:creationId xmlns:a16="http://schemas.microsoft.com/office/drawing/2014/main" id="{B3A650C4-6273-4E90-BCCA-69C33321CB4D}"/>
              </a:ext>
            </a:extLst>
          </p:cNvPr>
          <p:cNvGraphicFramePr>
            <a:graphicFrameLocks noGrp="1"/>
          </p:cNvGraphicFramePr>
          <p:nvPr>
            <p:extLst>
              <p:ext uri="{D42A27DB-BD31-4B8C-83A1-F6EECF244321}">
                <p14:modId xmlns:p14="http://schemas.microsoft.com/office/powerpoint/2010/main" val="2500939648"/>
              </p:ext>
            </p:extLst>
          </p:nvPr>
        </p:nvGraphicFramePr>
        <p:xfrm>
          <a:off x="1485900" y="2285999"/>
          <a:ext cx="9220200" cy="423114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331774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436B9C3-4ACC-4997-8384-3DC346063596}" type="slidenum">
              <a:rPr lang="th-TH">
                <a:solidFill>
                  <a:prstClr val="black">
                    <a:tint val="75000"/>
                  </a:prstClr>
                </a:solidFill>
              </a:rPr>
              <a:pPr>
                <a:defRPr/>
              </a:pPr>
              <a:t>48</a:t>
            </a:fld>
            <a:endParaRPr lang="th-TH" dirty="0">
              <a:solidFill>
                <a:prstClr val="black">
                  <a:tint val="75000"/>
                </a:prstClr>
              </a:solidFill>
            </a:endParaRPr>
          </a:p>
        </p:txBody>
      </p:sp>
      <p:sp>
        <p:nvSpPr>
          <p:cNvPr id="103427" name="Title 2"/>
          <p:cNvSpPr>
            <a:spLocks noGrp="1"/>
          </p:cNvSpPr>
          <p:nvPr>
            <p:ph type="title"/>
          </p:nvPr>
        </p:nvSpPr>
        <p:spPr bwMode="auto">
          <a:xfrm>
            <a:off x="304800" y="1447800"/>
            <a:ext cx="11506199"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migrant laborers who reported condom at last sex with female sex workers, 2006-2018</a:t>
            </a:r>
            <a:br>
              <a:rPr lang="en-US" dirty="0">
                <a:cs typeface="Cordia New" pitchFamily="34" charset="-34"/>
              </a:rPr>
            </a:br>
            <a:endParaRPr lang="en-US" dirty="0">
              <a:cs typeface="Cordia New" pitchFamily="34" charset="-34"/>
            </a:endParaRPr>
          </a:p>
        </p:txBody>
      </p:sp>
      <p:sp>
        <p:nvSpPr>
          <p:cNvPr id="103429" name="Rectangle 4"/>
          <p:cNvSpPr>
            <a:spLocks noChangeArrowheads="1"/>
          </p:cNvSpPr>
          <p:nvPr/>
        </p:nvSpPr>
        <p:spPr bwMode="auto">
          <a:xfrm>
            <a:off x="152400" y="6443246"/>
            <a:ext cx="111251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National Centre for AIDS and STD Control (NCASC). (2015). Integrated Biological and Behavioral Surveillance (IBBS) Survey among Male Labor Migrants in Western, Mid and Far Western Region, Round 5, Nepal 2015.</a:t>
            </a:r>
            <a:endParaRPr lang="en-US" sz="1000" dirty="0">
              <a:solidFill>
                <a:prstClr val="black"/>
              </a:solidFill>
              <a:cs typeface="Arial" pitchFamily="34" charset="0"/>
            </a:endParaRPr>
          </a:p>
        </p:txBody>
      </p:sp>
      <p:graphicFrame>
        <p:nvGraphicFramePr>
          <p:cNvPr id="9" name="Chart 8">
            <a:extLst>
              <a:ext uri="{FF2B5EF4-FFF2-40B4-BE49-F238E27FC236}">
                <a16:creationId xmlns:a16="http://schemas.microsoft.com/office/drawing/2014/main" id="{00000000-0008-0000-2C00-000002000000}"/>
              </a:ext>
            </a:extLst>
          </p:cNvPr>
          <p:cNvGraphicFramePr>
            <a:graphicFrameLocks/>
          </p:cNvGraphicFramePr>
          <p:nvPr>
            <p:extLst>
              <p:ext uri="{D42A27DB-BD31-4B8C-83A1-F6EECF244321}">
                <p14:modId xmlns:p14="http://schemas.microsoft.com/office/powerpoint/2010/main" val="3631034039"/>
              </p:ext>
            </p:extLst>
          </p:nvPr>
        </p:nvGraphicFramePr>
        <p:xfrm>
          <a:off x="990600" y="2438400"/>
          <a:ext cx="50292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00000000-0008-0000-2C00-000004000000}"/>
              </a:ext>
            </a:extLst>
          </p:cNvPr>
          <p:cNvGraphicFramePr>
            <a:graphicFrameLocks/>
          </p:cNvGraphicFramePr>
          <p:nvPr>
            <p:extLst>
              <p:ext uri="{D42A27DB-BD31-4B8C-83A1-F6EECF244321}">
                <p14:modId xmlns:p14="http://schemas.microsoft.com/office/powerpoint/2010/main" val="1464665922"/>
              </p:ext>
            </p:extLst>
          </p:nvPr>
        </p:nvGraphicFramePr>
        <p:xfrm>
          <a:off x="6019800" y="2438400"/>
          <a:ext cx="5029200" cy="36576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027997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436B9C3-4ACC-4997-8384-3DC346063596}" type="slidenum">
              <a:rPr lang="th-TH">
                <a:solidFill>
                  <a:prstClr val="black">
                    <a:tint val="75000"/>
                  </a:prstClr>
                </a:solidFill>
              </a:rPr>
              <a:pPr>
                <a:defRPr/>
              </a:pPr>
              <a:t>49</a:t>
            </a:fld>
            <a:endParaRPr lang="th-TH" dirty="0">
              <a:solidFill>
                <a:prstClr val="black">
                  <a:tint val="75000"/>
                </a:prstClr>
              </a:solidFill>
            </a:endParaRPr>
          </a:p>
        </p:txBody>
      </p:sp>
      <p:sp>
        <p:nvSpPr>
          <p:cNvPr id="103427" name="Title 2"/>
          <p:cNvSpPr>
            <a:spLocks noGrp="1"/>
          </p:cNvSpPr>
          <p:nvPr>
            <p:ph type="title"/>
          </p:nvPr>
        </p:nvSpPr>
        <p:spPr bwMode="auto">
          <a:xfrm>
            <a:off x="276225" y="1524000"/>
            <a:ext cx="11277601"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labor migrants who reported consistent condom use with female sex workers in the last 12 months, 2015-2018</a:t>
            </a:r>
          </a:p>
        </p:txBody>
      </p:sp>
      <p:sp>
        <p:nvSpPr>
          <p:cNvPr id="7" name="Rectangle 4">
            <a:extLst>
              <a:ext uri="{FF2B5EF4-FFF2-40B4-BE49-F238E27FC236}">
                <a16:creationId xmlns:a16="http://schemas.microsoft.com/office/drawing/2014/main" id="{59F4E96C-89AA-4570-A760-1E5511BADE03}"/>
              </a:ext>
            </a:extLst>
          </p:cNvPr>
          <p:cNvSpPr>
            <a:spLocks noChangeArrowheads="1"/>
          </p:cNvSpPr>
          <p:nvPr/>
        </p:nvSpPr>
        <p:spPr bwMode="auto">
          <a:xfrm>
            <a:off x="76200" y="6517145"/>
            <a:ext cx="8207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altLang="zh-CN" sz="1000" dirty="0">
                <a:solidFill>
                  <a:prstClr val="black"/>
                </a:solidFill>
                <a:cs typeface="Arial" pitchFamily="34" charset="0"/>
              </a:rPr>
              <a:t>Integrated Biological and Behavioral Surveillance (IBBS) Surveys</a:t>
            </a:r>
            <a:endParaRPr lang="en-US" sz="1000" dirty="0">
              <a:solidFill>
                <a:prstClr val="black"/>
              </a:solidFill>
              <a:cs typeface="Arial" pitchFamily="34" charset="0"/>
            </a:endParaRPr>
          </a:p>
        </p:txBody>
      </p:sp>
      <p:graphicFrame>
        <p:nvGraphicFramePr>
          <p:cNvPr id="8" name="Chart 7">
            <a:extLst>
              <a:ext uri="{FF2B5EF4-FFF2-40B4-BE49-F238E27FC236}">
                <a16:creationId xmlns:a16="http://schemas.microsoft.com/office/drawing/2014/main" id="{00000000-0008-0000-2D00-000002000000}"/>
              </a:ext>
            </a:extLst>
          </p:cNvPr>
          <p:cNvGraphicFramePr>
            <a:graphicFrameLocks/>
          </p:cNvGraphicFramePr>
          <p:nvPr>
            <p:extLst>
              <p:ext uri="{D42A27DB-BD31-4B8C-83A1-F6EECF244321}">
                <p14:modId xmlns:p14="http://schemas.microsoft.com/office/powerpoint/2010/main" val="1625226805"/>
              </p:ext>
            </p:extLst>
          </p:nvPr>
        </p:nvGraphicFramePr>
        <p:xfrm>
          <a:off x="1295400" y="2495709"/>
          <a:ext cx="9601200" cy="386223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14442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and AIDS-related deaths, </a:t>
            </a:r>
            <a:br>
              <a:rPr lang="en-GB" sz="2800" dirty="0"/>
            </a:br>
            <a:r>
              <a:rPr lang="en-GB" sz="2800" dirty="0"/>
              <a:t>1990-2022</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B8FD39F5-439B-4130-B051-E067CF2724C6}"/>
              </a:ext>
            </a:extLst>
          </p:cNvPr>
          <p:cNvGraphicFramePr>
            <a:graphicFrameLocks/>
          </p:cNvGraphicFramePr>
          <p:nvPr>
            <p:extLst>
              <p:ext uri="{D42A27DB-BD31-4B8C-83A1-F6EECF244321}">
                <p14:modId xmlns:p14="http://schemas.microsoft.com/office/powerpoint/2010/main" val="1425381464"/>
              </p:ext>
            </p:extLst>
          </p:nvPr>
        </p:nvGraphicFramePr>
        <p:xfrm>
          <a:off x="937074" y="2455987"/>
          <a:ext cx="9921429" cy="39953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7FB86B6-6928-D55B-DDAA-24C8AFB60860}"/>
              </a:ext>
            </a:extLst>
          </p:cNvPr>
          <p:cNvSpPr txBox="1"/>
          <p:nvPr/>
        </p:nvSpPr>
        <p:spPr>
          <a:xfrm>
            <a:off x="9982200" y="4998831"/>
            <a:ext cx="990600" cy="307777"/>
          </a:xfrm>
          <a:prstGeom prst="rect">
            <a:avLst/>
          </a:prstGeom>
          <a:noFill/>
        </p:spPr>
        <p:txBody>
          <a:bodyPr wrap="square">
            <a:spAutoFit/>
          </a:bodyPr>
          <a:lstStyle/>
          <a:p>
            <a:r>
              <a:rPr lang="en-US" sz="1400" b="1" dirty="0">
                <a:solidFill>
                  <a:srgbClr val="E31837"/>
                </a:solidFill>
                <a:latin typeface="Arial Nova" panose="020B0504020202020204" pitchFamily="34" charset="0"/>
              </a:rPr>
              <a:t> &lt;500 </a:t>
            </a:r>
          </a:p>
        </p:txBody>
      </p:sp>
      <p:sp>
        <p:nvSpPr>
          <p:cNvPr id="8" name="TextBox 7">
            <a:extLst>
              <a:ext uri="{FF2B5EF4-FFF2-40B4-BE49-F238E27FC236}">
                <a16:creationId xmlns:a16="http://schemas.microsoft.com/office/drawing/2014/main" id="{A4CD639B-7C7C-C94F-C690-22C3C96F7E62}"/>
              </a:ext>
            </a:extLst>
          </p:cNvPr>
          <p:cNvSpPr txBox="1"/>
          <p:nvPr/>
        </p:nvSpPr>
        <p:spPr>
          <a:xfrm>
            <a:off x="9982200" y="5183497"/>
            <a:ext cx="990600" cy="307777"/>
          </a:xfrm>
          <a:prstGeom prst="rect">
            <a:avLst/>
          </a:prstGeom>
          <a:noFill/>
        </p:spPr>
        <p:txBody>
          <a:bodyPr wrap="square">
            <a:spAutoFit/>
          </a:bodyPr>
          <a:lstStyle/>
          <a:p>
            <a:r>
              <a:rPr lang="en-US" sz="1400" b="1" dirty="0">
                <a:solidFill>
                  <a:srgbClr val="009999"/>
                </a:solidFill>
                <a:latin typeface="Arial Nova" panose="020B0504020202020204" pitchFamily="34" charset="0"/>
              </a:rPr>
              <a:t> &lt;500 </a:t>
            </a:r>
          </a:p>
        </p:txBody>
      </p:sp>
    </p:spTree>
    <p:extLst>
      <p:ext uri="{BB962C8B-B14F-4D97-AF65-F5344CB8AC3E}">
        <p14:creationId xmlns:p14="http://schemas.microsoft.com/office/powerpoint/2010/main" val="2362988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2" y="32766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ustDataLst>
      <p:tags r:id="rId1"/>
    </p:custDataLst>
    <p:extLst>
      <p:ext uri="{BB962C8B-B14F-4D97-AF65-F5344CB8AC3E}">
        <p14:creationId xmlns:p14="http://schemas.microsoft.com/office/powerpoint/2010/main" val="1273721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8859-9D1F-6161-8CD4-63C445B0F9F9}"/>
              </a:ext>
            </a:extLst>
          </p:cNvPr>
          <p:cNvSpPr>
            <a:spLocks noGrp="1"/>
          </p:cNvSpPr>
          <p:nvPr>
            <p:ph type="title"/>
          </p:nvPr>
        </p:nvSpPr>
        <p:spPr>
          <a:xfrm>
            <a:off x="228600" y="1524000"/>
            <a:ext cx="11203563" cy="504000"/>
          </a:xfrm>
        </p:spPr>
        <p:txBody>
          <a:bodyPr/>
          <a:lstStyle/>
          <a:p>
            <a:r>
              <a:rPr lang="en-US" dirty="0"/>
              <a:t>Proportion of PWID with comprehensive HIV knowledge by location and by age group, 2020</a:t>
            </a:r>
          </a:p>
        </p:txBody>
      </p:sp>
      <p:sp>
        <p:nvSpPr>
          <p:cNvPr id="3" name="Slide Number Placeholder 2">
            <a:extLst>
              <a:ext uri="{FF2B5EF4-FFF2-40B4-BE49-F238E27FC236}">
                <a16:creationId xmlns:a16="http://schemas.microsoft.com/office/drawing/2014/main" id="{77FD6306-4462-6488-5DE5-F0799D72F0DD}"/>
              </a:ext>
            </a:extLst>
          </p:cNvPr>
          <p:cNvSpPr>
            <a:spLocks noGrp="1"/>
          </p:cNvSpPr>
          <p:nvPr>
            <p:ph type="sldNum" sz="quarter" idx="10"/>
          </p:nvPr>
        </p:nvSpPr>
        <p:spPr/>
        <p:txBody>
          <a:bodyPr/>
          <a:lstStyle/>
          <a:p>
            <a:fld id="{8800C79D-0615-AF41-9AB4-7D5AEAE4FA5F}" type="slidenum">
              <a:rPr lang="th-TH" smtClean="0"/>
              <a:pPr/>
              <a:t>51</a:t>
            </a:fld>
            <a:endParaRPr lang="th-TH"/>
          </a:p>
        </p:txBody>
      </p:sp>
      <p:graphicFrame>
        <p:nvGraphicFramePr>
          <p:cNvPr id="4" name="Chart 3">
            <a:extLst>
              <a:ext uri="{FF2B5EF4-FFF2-40B4-BE49-F238E27FC236}">
                <a16:creationId xmlns:a16="http://schemas.microsoft.com/office/drawing/2014/main" id="{6A04672D-1AE4-4823-A1C9-86DA2DBB2647}"/>
              </a:ext>
            </a:extLst>
          </p:cNvPr>
          <p:cNvGraphicFramePr>
            <a:graphicFrameLocks/>
          </p:cNvGraphicFramePr>
          <p:nvPr>
            <p:extLst>
              <p:ext uri="{D42A27DB-BD31-4B8C-83A1-F6EECF244321}">
                <p14:modId xmlns:p14="http://schemas.microsoft.com/office/powerpoint/2010/main" val="4213848101"/>
              </p:ext>
            </p:extLst>
          </p:nvPr>
        </p:nvGraphicFramePr>
        <p:xfrm>
          <a:off x="762000" y="2635478"/>
          <a:ext cx="10210800" cy="346052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6">
            <a:extLst>
              <a:ext uri="{FF2B5EF4-FFF2-40B4-BE49-F238E27FC236}">
                <a16:creationId xmlns:a16="http://schemas.microsoft.com/office/drawing/2014/main" id="{BDBC39CF-2719-DA35-E28F-0D76B02F2DBA}"/>
              </a:ext>
            </a:extLst>
          </p:cNvPr>
          <p:cNvSpPr>
            <a:spLocks noChangeArrowheads="1"/>
          </p:cNvSpPr>
          <p:nvPr/>
        </p:nvSpPr>
        <p:spPr bwMode="auto">
          <a:xfrm>
            <a:off x="152400" y="6519556"/>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3"/>
              </a:rPr>
              <a:t>www.aidsdatahub.org</a:t>
            </a:r>
            <a:r>
              <a:rPr lang="en-US" sz="1000" dirty="0">
                <a:solidFill>
                  <a:srgbClr val="000000"/>
                </a:solidFill>
                <a:cs typeface="Arial" pitchFamily="34" charset="0"/>
              </a:rPr>
              <a:t>   based on Integrated Biological and Behavioral Surveillance (IBBS) Surveys</a:t>
            </a:r>
          </a:p>
        </p:txBody>
      </p:sp>
    </p:spTree>
    <p:extLst>
      <p:ext uri="{BB962C8B-B14F-4D97-AF65-F5344CB8AC3E}">
        <p14:creationId xmlns:p14="http://schemas.microsoft.com/office/powerpoint/2010/main" val="3531522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itle 2"/>
          <p:cNvSpPr>
            <a:spLocks noGrp="1"/>
          </p:cNvSpPr>
          <p:nvPr>
            <p:ph type="title"/>
          </p:nvPr>
        </p:nvSpPr>
        <p:spPr bwMode="auto">
          <a:xfrm>
            <a:off x="228600" y="1447800"/>
            <a:ext cx="10896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female sex workers with comprehensive HIV knowledge, 2006 - 2018</a:t>
            </a:r>
          </a:p>
        </p:txBody>
      </p:sp>
      <p:sp>
        <p:nvSpPr>
          <p:cNvPr id="2" name="Slide Number Placeholder 1"/>
          <p:cNvSpPr>
            <a:spLocks noGrp="1"/>
          </p:cNvSpPr>
          <p:nvPr>
            <p:ph type="sldNum" sz="quarter" idx="10"/>
          </p:nvPr>
        </p:nvSpPr>
        <p:spPr/>
        <p:txBody>
          <a:bodyPr/>
          <a:lstStyle/>
          <a:p>
            <a:pPr>
              <a:defRPr/>
            </a:pPr>
            <a:fld id="{8A0FE3AA-B9D1-496A-8FE4-D6D794BDD8DA}" type="slidenum">
              <a:rPr lang="th-TH">
                <a:solidFill>
                  <a:prstClr val="black">
                    <a:tint val="75000"/>
                  </a:prstClr>
                </a:solidFill>
              </a:rPr>
              <a:pPr>
                <a:defRPr/>
              </a:pPr>
              <a:t>52</a:t>
            </a:fld>
            <a:endParaRPr lang="th-TH">
              <a:solidFill>
                <a:prstClr val="black">
                  <a:tint val="75000"/>
                </a:prstClr>
              </a:solidFill>
            </a:endParaRPr>
          </a:p>
        </p:txBody>
      </p:sp>
      <p:sp>
        <p:nvSpPr>
          <p:cNvPr id="112645" name="Rectangle 6"/>
          <p:cNvSpPr>
            <a:spLocks noChangeArrowheads="1"/>
          </p:cNvSpPr>
          <p:nvPr/>
        </p:nvSpPr>
        <p:spPr bwMode="auto">
          <a:xfrm>
            <a:off x="152400" y="6519556"/>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Integrated Biological and Behavioral Surveillance (IBBS) Surveys</a:t>
            </a:r>
          </a:p>
        </p:txBody>
      </p:sp>
      <p:graphicFrame>
        <p:nvGraphicFramePr>
          <p:cNvPr id="6" name="Chart 5">
            <a:extLst>
              <a:ext uri="{FF2B5EF4-FFF2-40B4-BE49-F238E27FC236}">
                <a16:creationId xmlns:a16="http://schemas.microsoft.com/office/drawing/2014/main" id="{00000000-0008-0000-2E00-000002000000}"/>
              </a:ext>
            </a:extLst>
          </p:cNvPr>
          <p:cNvGraphicFramePr>
            <a:graphicFrameLocks noGrp="1"/>
          </p:cNvGraphicFramePr>
          <p:nvPr>
            <p:extLst>
              <p:ext uri="{D42A27DB-BD31-4B8C-83A1-F6EECF244321}">
                <p14:modId xmlns:p14="http://schemas.microsoft.com/office/powerpoint/2010/main" val="1513939768"/>
              </p:ext>
            </p:extLst>
          </p:nvPr>
        </p:nvGraphicFramePr>
        <p:xfrm>
          <a:off x="876300" y="2306865"/>
          <a:ext cx="10439400" cy="385762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217611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bwMode="auto">
          <a:xfrm>
            <a:off x="228600" y="16002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PWID with comprehensive  HIV knowledge,  2007- 2017</a:t>
            </a:r>
          </a:p>
        </p:txBody>
      </p:sp>
      <p:sp>
        <p:nvSpPr>
          <p:cNvPr id="111620" name="Rectangle 7"/>
          <p:cNvSpPr>
            <a:spLocks noChangeArrowheads="1"/>
          </p:cNvSpPr>
          <p:nvPr/>
        </p:nvSpPr>
        <p:spPr bwMode="auto">
          <a:xfrm>
            <a:off x="152400" y="6604456"/>
            <a:ext cx="80248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altLang="zh-CN" sz="1000" dirty="0">
                <a:solidFill>
                  <a:prstClr val="black"/>
                </a:solidFill>
                <a:cs typeface="Arial" pitchFamily="34" charset="0"/>
              </a:rPr>
              <a:t>Source: </a:t>
            </a:r>
            <a:r>
              <a:rPr lang="en-US" sz="1000" dirty="0">
                <a:solidFill>
                  <a:srgbClr val="000000"/>
                </a:solidFill>
                <a:cs typeface="Arial" pitchFamily="34" charset="0"/>
              </a:rPr>
              <a:t>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a:t>
            </a:r>
            <a:r>
              <a:rPr lang="en-US" altLang="zh-CN" sz="1000" dirty="0">
                <a:solidFill>
                  <a:prstClr val="black"/>
                </a:solidFill>
                <a:cs typeface="Arial" pitchFamily="34" charset="0"/>
              </a:rPr>
              <a:t> </a:t>
            </a:r>
            <a:r>
              <a:rPr lang="en-US" sz="1000" dirty="0">
                <a:solidFill>
                  <a:srgbClr val="000000"/>
                </a:solidFill>
                <a:cs typeface="Arial" pitchFamily="34" charset="0"/>
              </a:rPr>
              <a:t>Integrated Biological and Behavioral Surveillance (IBBS) Surveys</a:t>
            </a:r>
          </a:p>
        </p:txBody>
      </p:sp>
      <p:sp>
        <p:nvSpPr>
          <p:cNvPr id="5" name="TextBox 1">
            <a:extLst>
              <a:ext uri="{FF2B5EF4-FFF2-40B4-BE49-F238E27FC236}">
                <a16:creationId xmlns:a16="http://schemas.microsoft.com/office/drawing/2014/main" id="{5A855540-D11B-4755-B41E-60FAFCDDC645}"/>
              </a:ext>
            </a:extLst>
          </p:cNvPr>
          <p:cNvSpPr txBox="1"/>
          <p:nvPr/>
        </p:nvSpPr>
        <p:spPr>
          <a:xfrm>
            <a:off x="2432685" y="6155120"/>
            <a:ext cx="5676900" cy="4286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lang="en-US" sz="1200">
                <a:solidFill>
                  <a:prstClr val="black"/>
                </a:solidFill>
                <a:cs typeface="Arial" panose="020B0604020202020204" pitchFamily="34" charset="0"/>
              </a:rPr>
              <a:t>* survey among only female injecting drug users in Pokhara conducted in 2017</a:t>
            </a:r>
          </a:p>
        </p:txBody>
      </p:sp>
      <p:graphicFrame>
        <p:nvGraphicFramePr>
          <p:cNvPr id="7" name="Chart 6">
            <a:extLst>
              <a:ext uri="{FF2B5EF4-FFF2-40B4-BE49-F238E27FC236}">
                <a16:creationId xmlns:a16="http://schemas.microsoft.com/office/drawing/2014/main" id="{00000000-0008-0000-2F00-000002000000}"/>
              </a:ext>
            </a:extLst>
          </p:cNvPr>
          <p:cNvGraphicFramePr>
            <a:graphicFrameLocks noGrp="1"/>
          </p:cNvGraphicFramePr>
          <p:nvPr>
            <p:extLst>
              <p:ext uri="{D42A27DB-BD31-4B8C-83A1-F6EECF244321}">
                <p14:modId xmlns:p14="http://schemas.microsoft.com/office/powerpoint/2010/main" val="2461638685"/>
              </p:ext>
            </p:extLst>
          </p:nvPr>
        </p:nvGraphicFramePr>
        <p:xfrm>
          <a:off x="914400" y="2195688"/>
          <a:ext cx="10363200" cy="393872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505201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bwMode="auto">
          <a:xfrm>
            <a:off x="226475"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MSM with comprehensive HIV knowledge, Kathmandu Valley, 2007 - 2017</a:t>
            </a:r>
          </a:p>
        </p:txBody>
      </p:sp>
      <p:sp>
        <p:nvSpPr>
          <p:cNvPr id="5" name="Rectangle 6">
            <a:extLst>
              <a:ext uri="{FF2B5EF4-FFF2-40B4-BE49-F238E27FC236}">
                <a16:creationId xmlns:a16="http://schemas.microsoft.com/office/drawing/2014/main" id="{A3413AA5-D16E-4534-ACD1-A8B7F9465013}"/>
              </a:ext>
            </a:extLst>
          </p:cNvPr>
          <p:cNvSpPr>
            <a:spLocks noChangeArrowheads="1"/>
          </p:cNvSpPr>
          <p:nvPr/>
        </p:nvSpPr>
        <p:spPr bwMode="auto">
          <a:xfrm>
            <a:off x="152400" y="6519556"/>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Integrated Biological and Behavioral Surveillance (IBBS) Surveys</a:t>
            </a:r>
          </a:p>
        </p:txBody>
      </p:sp>
      <p:graphicFrame>
        <p:nvGraphicFramePr>
          <p:cNvPr id="8" name="Chart 7">
            <a:extLst>
              <a:ext uri="{FF2B5EF4-FFF2-40B4-BE49-F238E27FC236}">
                <a16:creationId xmlns:a16="http://schemas.microsoft.com/office/drawing/2014/main" id="{00000000-0008-0000-3000-000003000000}"/>
              </a:ext>
            </a:extLst>
          </p:cNvPr>
          <p:cNvGraphicFramePr>
            <a:graphicFrameLocks noGrp="1"/>
          </p:cNvGraphicFramePr>
          <p:nvPr>
            <p:extLst>
              <p:ext uri="{D42A27DB-BD31-4B8C-83A1-F6EECF244321}">
                <p14:modId xmlns:p14="http://schemas.microsoft.com/office/powerpoint/2010/main" val="1728795867"/>
              </p:ext>
            </p:extLst>
          </p:nvPr>
        </p:nvGraphicFramePr>
        <p:xfrm>
          <a:off x="1447800" y="2417880"/>
          <a:ext cx="9296400" cy="410167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042824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9798436-907E-488F-AFB8-D1D9BF362EC8}" type="slidenum">
              <a:rPr lang="th-TH">
                <a:solidFill>
                  <a:prstClr val="black">
                    <a:tint val="75000"/>
                  </a:prstClr>
                </a:solidFill>
              </a:rPr>
              <a:pPr>
                <a:defRPr/>
              </a:pPr>
              <a:t>55</a:t>
            </a:fld>
            <a:endParaRPr lang="th-TH" dirty="0">
              <a:solidFill>
                <a:prstClr val="black">
                  <a:tint val="75000"/>
                </a:prstClr>
              </a:solidFill>
            </a:endParaRPr>
          </a:p>
        </p:txBody>
      </p:sp>
      <p:sp>
        <p:nvSpPr>
          <p:cNvPr id="118787" name="Title 2"/>
          <p:cNvSpPr>
            <a:spLocks noGrp="1"/>
          </p:cNvSpPr>
          <p:nvPr>
            <p:ph type="title"/>
          </p:nvPr>
        </p:nvSpPr>
        <p:spPr bwMode="auto">
          <a:xfrm>
            <a:off x="228600" y="1447800"/>
            <a:ext cx="11353801"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male migrant laborers with comprehensive HIV knowledge, 2006-2018</a:t>
            </a:r>
            <a:br>
              <a:rPr lang="en-US" dirty="0">
                <a:cs typeface="Cordia New" pitchFamily="34" charset="-34"/>
              </a:rPr>
            </a:br>
            <a:endParaRPr lang="en-US" dirty="0">
              <a:cs typeface="Cordia New" pitchFamily="34" charset="-34"/>
            </a:endParaRPr>
          </a:p>
        </p:txBody>
      </p:sp>
      <p:sp>
        <p:nvSpPr>
          <p:cNvPr id="118788" name="Title 1"/>
          <p:cNvSpPr txBox="1">
            <a:spLocks/>
          </p:cNvSpPr>
          <p:nvPr/>
        </p:nvSpPr>
        <p:spPr bwMode="auto">
          <a:xfrm>
            <a:off x="1828800" y="7620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400" eaLnBrk="1" fontAlgn="base" hangingPunct="1">
              <a:spcBef>
                <a:spcPct val="0"/>
              </a:spcBef>
              <a:spcAft>
                <a:spcPct val="0"/>
              </a:spcAft>
            </a:pPr>
            <a:endParaRPr lang="en-US" sz="2400" b="1">
              <a:solidFill>
                <a:srgbClr val="C00000"/>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1293509084"/>
              </p:ext>
            </p:extLst>
          </p:nvPr>
        </p:nvGraphicFramePr>
        <p:xfrm>
          <a:off x="172387" y="2362200"/>
          <a:ext cx="6380813"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6">
            <a:extLst>
              <a:ext uri="{FF2B5EF4-FFF2-40B4-BE49-F238E27FC236}">
                <a16:creationId xmlns:a16="http://schemas.microsoft.com/office/drawing/2014/main" id="{3615D21B-47DF-4A47-8404-29BEF7345BB2}"/>
              </a:ext>
            </a:extLst>
          </p:cNvPr>
          <p:cNvSpPr>
            <a:spLocks noChangeArrowheads="1"/>
          </p:cNvSpPr>
          <p:nvPr/>
        </p:nvSpPr>
        <p:spPr bwMode="auto">
          <a:xfrm>
            <a:off x="152400" y="6519556"/>
            <a:ext cx="87487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5"/>
              </a:rPr>
              <a:t>www.aidsdatahub.org</a:t>
            </a:r>
            <a:r>
              <a:rPr lang="en-US" sz="1000" dirty="0">
                <a:solidFill>
                  <a:srgbClr val="000000"/>
                </a:solidFill>
                <a:cs typeface="Arial" pitchFamily="34" charset="0"/>
              </a:rPr>
              <a:t>   based on Integrated Biological and Behavioral Surveillance (IBBS) Surveys</a:t>
            </a:r>
          </a:p>
        </p:txBody>
      </p:sp>
      <p:graphicFrame>
        <p:nvGraphicFramePr>
          <p:cNvPr id="10" name="Chart 9">
            <a:extLst>
              <a:ext uri="{FF2B5EF4-FFF2-40B4-BE49-F238E27FC236}">
                <a16:creationId xmlns:a16="http://schemas.microsoft.com/office/drawing/2014/main" id="{1130CBE8-58C3-4CE4-8EFB-D331FAE6E10E}"/>
              </a:ext>
            </a:extLst>
          </p:cNvPr>
          <p:cNvGraphicFramePr>
            <a:graphicFrameLocks/>
          </p:cNvGraphicFramePr>
          <p:nvPr>
            <p:extLst>
              <p:ext uri="{D42A27DB-BD31-4B8C-83A1-F6EECF244321}">
                <p14:modId xmlns:p14="http://schemas.microsoft.com/office/powerpoint/2010/main" val="2105697284"/>
              </p:ext>
            </p:extLst>
          </p:nvPr>
        </p:nvGraphicFramePr>
        <p:xfrm>
          <a:off x="6553200" y="2362200"/>
          <a:ext cx="5114925" cy="373380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4096873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4"/>
          <p:cNvSpPr>
            <a:spLocks noGrp="1"/>
          </p:cNvSpPr>
          <p:nvPr>
            <p:ph type="title"/>
          </p:nvPr>
        </p:nvSpPr>
        <p:spPr bwMode="auto">
          <a:xfrm>
            <a:off x="226475" y="1571612"/>
            <a:ext cx="11508325"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adults (15-49yr) with comprehensive HIV knowledge by gender, 2006 - 2016</a:t>
            </a:r>
          </a:p>
        </p:txBody>
      </p:sp>
      <p:sp>
        <p:nvSpPr>
          <p:cNvPr id="2" name="Slide Number Placeholder 1"/>
          <p:cNvSpPr>
            <a:spLocks noGrp="1"/>
          </p:cNvSpPr>
          <p:nvPr>
            <p:ph type="sldNum" sz="quarter" idx="10"/>
          </p:nvPr>
        </p:nvSpPr>
        <p:spPr/>
        <p:txBody>
          <a:bodyPr/>
          <a:lstStyle/>
          <a:p>
            <a:pPr>
              <a:defRPr/>
            </a:pPr>
            <a:fld id="{ACADBCD4-6299-4FE6-AD73-6392A6883957}" type="slidenum">
              <a:rPr lang="th-TH">
                <a:solidFill>
                  <a:prstClr val="black">
                    <a:tint val="75000"/>
                  </a:prstClr>
                </a:solidFill>
              </a:rPr>
              <a:pPr>
                <a:defRPr/>
              </a:pPr>
              <a:t>56</a:t>
            </a:fld>
            <a:endParaRPr lang="th-TH" dirty="0">
              <a:solidFill>
                <a:prstClr val="black">
                  <a:tint val="75000"/>
                </a:prstClr>
              </a:solidFill>
            </a:endParaRPr>
          </a:p>
        </p:txBody>
      </p:sp>
      <p:sp>
        <p:nvSpPr>
          <p:cNvPr id="119813" name="Rectangle 7"/>
          <p:cNvSpPr>
            <a:spLocks noChangeArrowheads="1"/>
          </p:cNvSpPr>
          <p:nvPr/>
        </p:nvSpPr>
        <p:spPr bwMode="auto">
          <a:xfrm>
            <a:off x="30629" y="6479740"/>
            <a:ext cx="112035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50" dirty="0">
                <a:solidFill>
                  <a:srgbClr val="000000"/>
                </a:solidFill>
                <a:cs typeface="Arial" pitchFamily="34" charset="0"/>
              </a:rPr>
              <a:t>Source: Prepared by </a:t>
            </a:r>
            <a:r>
              <a:rPr lang="en-US" sz="1050" dirty="0">
                <a:solidFill>
                  <a:srgbClr val="000000"/>
                </a:solidFill>
                <a:cs typeface="Arial" pitchFamily="34" charset="0"/>
                <a:hlinkClick r:id="rId4"/>
              </a:rPr>
              <a:t>www.aidsdatahub.org</a:t>
            </a:r>
            <a:r>
              <a:rPr lang="en-US" sz="1050" dirty="0">
                <a:solidFill>
                  <a:srgbClr val="000000"/>
                </a:solidFill>
                <a:cs typeface="Arial" pitchFamily="34" charset="0"/>
              </a:rPr>
              <a:t>   based on </a:t>
            </a:r>
            <a:r>
              <a:rPr lang="en-US" sz="1050" dirty="0">
                <a:solidFill>
                  <a:prstClr val="black"/>
                </a:solidFill>
                <a:cs typeface="Arial" pitchFamily="34" charset="0"/>
              </a:rPr>
              <a:t>Demographic And Health Surveys</a:t>
            </a:r>
          </a:p>
        </p:txBody>
      </p:sp>
      <p:graphicFrame>
        <p:nvGraphicFramePr>
          <p:cNvPr id="7" name="Chart 6">
            <a:extLst>
              <a:ext uri="{FF2B5EF4-FFF2-40B4-BE49-F238E27FC236}">
                <a16:creationId xmlns:a16="http://schemas.microsoft.com/office/drawing/2014/main" id="{00000000-0008-0000-3200-000002000000}"/>
              </a:ext>
            </a:extLst>
          </p:cNvPr>
          <p:cNvGraphicFramePr>
            <a:graphicFrameLocks noGrp="1"/>
          </p:cNvGraphicFramePr>
          <p:nvPr>
            <p:extLst>
              <p:ext uri="{D42A27DB-BD31-4B8C-83A1-F6EECF244321}">
                <p14:modId xmlns:p14="http://schemas.microsoft.com/office/powerpoint/2010/main" val="23581515"/>
              </p:ext>
            </p:extLst>
          </p:nvPr>
        </p:nvGraphicFramePr>
        <p:xfrm>
          <a:off x="1450397" y="2362200"/>
          <a:ext cx="9065203" cy="410181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848901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itle 4"/>
          <p:cNvSpPr>
            <a:spLocks noGrp="1"/>
          </p:cNvSpPr>
          <p:nvPr>
            <p:ph type="title"/>
          </p:nvPr>
        </p:nvSpPr>
        <p:spPr bwMode="auto">
          <a:xfrm>
            <a:off x="2286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Trends in comprehensive HIV knowledge among young people, 2006 - 2016</a:t>
            </a:r>
          </a:p>
        </p:txBody>
      </p:sp>
      <p:sp>
        <p:nvSpPr>
          <p:cNvPr id="2" name="Slide Number Placeholder 1"/>
          <p:cNvSpPr>
            <a:spLocks noGrp="1"/>
          </p:cNvSpPr>
          <p:nvPr>
            <p:ph type="sldNum" sz="quarter" idx="10"/>
          </p:nvPr>
        </p:nvSpPr>
        <p:spPr/>
        <p:txBody>
          <a:bodyPr/>
          <a:lstStyle/>
          <a:p>
            <a:pPr>
              <a:defRPr/>
            </a:pPr>
            <a:fld id="{ACADBCD4-6299-4FE6-AD73-6392A6883957}" type="slidenum">
              <a:rPr lang="th-TH">
                <a:solidFill>
                  <a:prstClr val="black">
                    <a:tint val="75000"/>
                  </a:prstClr>
                </a:solidFill>
              </a:rPr>
              <a:pPr>
                <a:defRPr/>
              </a:pPr>
              <a:t>57</a:t>
            </a:fld>
            <a:endParaRPr lang="th-TH" dirty="0">
              <a:solidFill>
                <a:prstClr val="black">
                  <a:tint val="75000"/>
                </a:prstClr>
              </a:solidFill>
            </a:endParaRPr>
          </a:p>
        </p:txBody>
      </p:sp>
      <p:sp>
        <p:nvSpPr>
          <p:cNvPr id="119813" name="Rectangle 7"/>
          <p:cNvSpPr>
            <a:spLocks noChangeArrowheads="1"/>
          </p:cNvSpPr>
          <p:nvPr/>
        </p:nvSpPr>
        <p:spPr bwMode="auto">
          <a:xfrm>
            <a:off x="152400" y="6477000"/>
            <a:ext cx="1104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en-US" sz="1000" dirty="0">
                <a:solidFill>
                  <a:srgbClr val="000000"/>
                </a:solidFill>
                <a:cs typeface="Arial" pitchFamily="34" charset="0"/>
              </a:rPr>
              <a:t>Source: Prepared by </a:t>
            </a:r>
            <a:r>
              <a:rPr lang="en-US" sz="1000" dirty="0">
                <a:solidFill>
                  <a:srgbClr val="000000"/>
                </a:solidFill>
                <a:cs typeface="Arial" pitchFamily="34" charset="0"/>
                <a:hlinkClick r:id="rId4"/>
              </a:rPr>
              <a:t>www.aidsdatahub.org</a:t>
            </a:r>
            <a:r>
              <a:rPr lang="en-US" sz="1000" dirty="0">
                <a:solidFill>
                  <a:srgbClr val="000000"/>
                </a:solidFill>
                <a:cs typeface="Arial" pitchFamily="34" charset="0"/>
              </a:rPr>
              <a:t>   based on </a:t>
            </a:r>
            <a:r>
              <a:rPr lang="en-US" sz="1000" dirty="0">
                <a:solidFill>
                  <a:prstClr val="black"/>
                </a:solidFill>
                <a:cs typeface="Arial" pitchFamily="34" charset="0"/>
              </a:rPr>
              <a:t>Ministry of Health, Nepal; New ERA; and ICF. 2017. Nepal Demographic and Health Survey 2016. Kathmandu, Nepal: Ministry of Health, Nepal.</a:t>
            </a:r>
          </a:p>
        </p:txBody>
      </p:sp>
      <p:graphicFrame>
        <p:nvGraphicFramePr>
          <p:cNvPr id="6" name="Chart 5">
            <a:extLst>
              <a:ext uri="{FF2B5EF4-FFF2-40B4-BE49-F238E27FC236}">
                <a16:creationId xmlns:a16="http://schemas.microsoft.com/office/drawing/2014/main" id="{CA3708A4-F498-4F4E-BC6D-BDCB43920B73}"/>
              </a:ext>
            </a:extLst>
          </p:cNvPr>
          <p:cNvGraphicFramePr>
            <a:graphicFrameLocks noGrp="1"/>
          </p:cNvGraphicFramePr>
          <p:nvPr>
            <p:extLst>
              <p:ext uri="{D42A27DB-BD31-4B8C-83A1-F6EECF244321}">
                <p14:modId xmlns:p14="http://schemas.microsoft.com/office/powerpoint/2010/main" val="876142934"/>
              </p:ext>
            </p:extLst>
          </p:nvPr>
        </p:nvGraphicFramePr>
        <p:xfrm>
          <a:off x="1123950" y="2068363"/>
          <a:ext cx="9944101" cy="406903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146953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custDataLst>
      <p:tags r:id="rId1"/>
    </p:custDataLst>
    <p:extLst>
      <p:ext uri="{BB962C8B-B14F-4D97-AF65-F5344CB8AC3E}">
        <p14:creationId xmlns:p14="http://schemas.microsoft.com/office/powerpoint/2010/main" val="3613389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629600"/>
            <a:ext cx="11203563" cy="504000"/>
          </a:xfrm>
        </p:spPr>
        <p:txBody>
          <a:bodyPr/>
          <a:lstStyle/>
          <a:p>
            <a:r>
              <a:rPr lang="en-US" dirty="0"/>
              <a:t>AIDS financing, 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59</a:t>
            </a:fld>
            <a:endParaRPr lang="th-TH" dirty="0">
              <a:solidFill>
                <a:prstClr val="black">
                  <a:tint val="75000"/>
                </a:prstClr>
              </a:solidFill>
            </a:endParaRPr>
          </a:p>
        </p:txBody>
      </p:sp>
      <p:sp>
        <p:nvSpPr>
          <p:cNvPr id="5" name="Rectangle 4"/>
          <p:cNvSpPr/>
          <p:nvPr/>
        </p:nvSpPr>
        <p:spPr>
          <a:xfrm>
            <a:off x="76200" y="6542733"/>
            <a:ext cx="4673074"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GB" sz="900" dirty="0">
                <a:solidFill>
                  <a:prstClr val="black"/>
                </a:solidFill>
                <a:cs typeface="Arial" pitchFamily="34" charset="0"/>
              </a:rPr>
              <a:t>Source: </a:t>
            </a:r>
            <a:r>
              <a:rPr lang="en-US" sz="900" dirty="0">
                <a:solidFill>
                  <a:prstClr val="black"/>
                </a:solidFill>
                <a:cs typeface="Arial" pitchFamily="34" charset="0"/>
              </a:rPr>
              <a:t>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UNAIDS HIV Financial Dashboard</a:t>
            </a:r>
            <a:endParaRPr lang="en-GB" sz="900" dirty="0">
              <a:solidFill>
                <a:prstClr val="black"/>
              </a:solidFill>
              <a:cs typeface="Arial" pitchFamily="34" charset="0"/>
            </a:endParaRPr>
          </a:p>
        </p:txBody>
      </p:sp>
      <p:grpSp>
        <p:nvGrpSpPr>
          <p:cNvPr id="56" name="Group 55">
            <a:extLst>
              <a:ext uri="{FF2B5EF4-FFF2-40B4-BE49-F238E27FC236}">
                <a16:creationId xmlns:a16="http://schemas.microsoft.com/office/drawing/2014/main" id="{8970955C-8E41-F65A-872E-509A15CF5BDD}"/>
              </a:ext>
            </a:extLst>
          </p:cNvPr>
          <p:cNvGrpSpPr/>
          <p:nvPr/>
        </p:nvGrpSpPr>
        <p:grpSpPr>
          <a:xfrm>
            <a:off x="1184159" y="2573278"/>
            <a:ext cx="9400576" cy="3533200"/>
            <a:chOff x="1184159" y="2573278"/>
            <a:chExt cx="9400576" cy="3533200"/>
          </a:xfrm>
        </p:grpSpPr>
        <p:cxnSp>
          <p:nvCxnSpPr>
            <p:cNvPr id="33" name="Straight Connector 32">
              <a:extLst>
                <a:ext uri="{FF2B5EF4-FFF2-40B4-BE49-F238E27FC236}">
                  <a16:creationId xmlns:a16="http://schemas.microsoft.com/office/drawing/2014/main" id="{5503C85B-880D-40D1-8BF1-85D1AB989979}"/>
                </a:ext>
              </a:extLst>
            </p:cNvPr>
            <p:cNvCxnSpPr/>
            <p:nvPr/>
          </p:nvCxnSpPr>
          <p:spPr>
            <a:xfrm>
              <a:off x="3560690" y="3223001"/>
              <a:ext cx="457200" cy="0"/>
            </a:xfrm>
            <a:prstGeom prst="line">
              <a:avLst/>
            </a:prstGeom>
            <a:noFill/>
            <a:ln w="12700" cap="flat" cmpd="sng" algn="ctr">
              <a:solidFill>
                <a:sysClr val="windowText" lastClr="000000"/>
              </a:solidFill>
              <a:prstDash val="solid"/>
            </a:ln>
            <a:effectLst/>
          </p:spPr>
        </p:cxnSp>
        <p:grpSp>
          <p:nvGrpSpPr>
            <p:cNvPr id="4" name="Group 3">
              <a:extLst>
                <a:ext uri="{FF2B5EF4-FFF2-40B4-BE49-F238E27FC236}">
                  <a16:creationId xmlns:a16="http://schemas.microsoft.com/office/drawing/2014/main" id="{80715DE4-F459-4841-A867-07EA2B5CC280}"/>
                </a:ext>
              </a:extLst>
            </p:cNvPr>
            <p:cNvGrpSpPr/>
            <p:nvPr/>
          </p:nvGrpSpPr>
          <p:grpSpPr>
            <a:xfrm>
              <a:off x="1184159" y="2573278"/>
              <a:ext cx="9400576" cy="3533200"/>
              <a:chOff x="0" y="0"/>
              <a:chExt cx="9289451" cy="3639034"/>
            </a:xfrm>
          </p:grpSpPr>
          <p:grpSp>
            <p:nvGrpSpPr>
              <p:cNvPr id="9" name="Group 8">
                <a:extLst>
                  <a:ext uri="{FF2B5EF4-FFF2-40B4-BE49-F238E27FC236}">
                    <a16:creationId xmlns:a16="http://schemas.microsoft.com/office/drawing/2014/main" id="{430332FB-6645-FD9E-A21E-5845C5EC2D72}"/>
                  </a:ext>
                </a:extLst>
              </p:cNvPr>
              <p:cNvGrpSpPr/>
              <p:nvPr/>
            </p:nvGrpSpPr>
            <p:grpSpPr>
              <a:xfrm>
                <a:off x="0" y="0"/>
                <a:ext cx="4475817" cy="3639034"/>
                <a:chOff x="0" y="0"/>
                <a:chExt cx="4475817" cy="3639034"/>
              </a:xfrm>
            </p:grpSpPr>
            <p:graphicFrame>
              <p:nvGraphicFramePr>
                <p:cNvPr id="47" name="Chart 46">
                  <a:extLst>
                    <a:ext uri="{FF2B5EF4-FFF2-40B4-BE49-F238E27FC236}">
                      <a16:creationId xmlns:a16="http://schemas.microsoft.com/office/drawing/2014/main" id="{BFCCC806-6BD1-30D4-2B3C-FAF5EF301B02}"/>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5"/>
                </a:graphicData>
              </a:graphic>
            </p:graphicFrame>
            <p:grpSp>
              <p:nvGrpSpPr>
                <p:cNvPr id="48" name="Group 47">
                  <a:extLst>
                    <a:ext uri="{FF2B5EF4-FFF2-40B4-BE49-F238E27FC236}">
                      <a16:creationId xmlns:a16="http://schemas.microsoft.com/office/drawing/2014/main" id="{87C5BF9E-92B8-A2A0-4055-59F502816ECB}"/>
                    </a:ext>
                  </a:extLst>
                </p:cNvPr>
                <p:cNvGrpSpPr/>
                <p:nvPr/>
              </p:nvGrpSpPr>
              <p:grpSpPr>
                <a:xfrm>
                  <a:off x="1165499" y="2527859"/>
                  <a:ext cx="1573743" cy="998223"/>
                  <a:chOff x="1165499" y="2527859"/>
                  <a:chExt cx="1512000" cy="984660"/>
                </a:xfrm>
              </p:grpSpPr>
              <p:sp>
                <p:nvSpPr>
                  <p:cNvPr id="54" name="TextBox 5">
                    <a:extLst>
                      <a:ext uri="{FF2B5EF4-FFF2-40B4-BE49-F238E27FC236}">
                        <a16:creationId xmlns:a16="http://schemas.microsoft.com/office/drawing/2014/main" id="{2069D51F-AF14-A400-62D8-AAE5A5F53660}"/>
                      </a:ext>
                    </a:extLst>
                  </p:cNvPr>
                  <p:cNvSpPr txBox="1"/>
                  <p:nvPr/>
                </p:nvSpPr>
                <p:spPr>
                  <a:xfrm>
                    <a:off x="1165499"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81%</a:t>
                    </a:r>
                  </a:p>
                </p:txBody>
              </p:sp>
              <p:cxnSp>
                <p:nvCxnSpPr>
                  <p:cNvPr id="55" name="Straight Connector 54">
                    <a:extLst>
                      <a:ext uri="{FF2B5EF4-FFF2-40B4-BE49-F238E27FC236}">
                        <a16:creationId xmlns:a16="http://schemas.microsoft.com/office/drawing/2014/main" id="{35D1C6C4-E474-141E-95B4-420CDC514F15}"/>
                      </a:ext>
                    </a:extLst>
                  </p:cNvPr>
                  <p:cNvCxnSpPr/>
                  <p:nvPr/>
                </p:nvCxnSpPr>
                <p:spPr>
                  <a:xfrm rot="5400000">
                    <a:off x="999097" y="2797859"/>
                    <a:ext cx="540000" cy="0"/>
                  </a:xfrm>
                  <a:prstGeom prst="line">
                    <a:avLst/>
                  </a:prstGeom>
                  <a:noFill/>
                  <a:ln w="12700" cap="flat" cmpd="sng" algn="ctr">
                    <a:solidFill>
                      <a:sysClr val="windowText" lastClr="000000"/>
                    </a:solidFill>
                    <a:prstDash val="solid"/>
                  </a:ln>
                  <a:effectLst/>
                </p:spPr>
              </p:cxnSp>
            </p:grpSp>
            <p:grpSp>
              <p:nvGrpSpPr>
                <p:cNvPr id="49" name="Group 48">
                  <a:extLst>
                    <a:ext uri="{FF2B5EF4-FFF2-40B4-BE49-F238E27FC236}">
                      <a16:creationId xmlns:a16="http://schemas.microsoft.com/office/drawing/2014/main" id="{E32A0A62-778E-D087-D78A-3CF08FF566DB}"/>
                    </a:ext>
                  </a:extLst>
                </p:cNvPr>
                <p:cNvGrpSpPr/>
                <p:nvPr/>
              </p:nvGrpSpPr>
              <p:grpSpPr>
                <a:xfrm>
                  <a:off x="1082489" y="521381"/>
                  <a:ext cx="1717744" cy="482989"/>
                  <a:chOff x="1082489" y="521381"/>
                  <a:chExt cx="1643719" cy="466869"/>
                </a:xfrm>
              </p:grpSpPr>
              <p:sp>
                <p:nvSpPr>
                  <p:cNvPr id="52" name="TextBox 5">
                    <a:extLst>
                      <a:ext uri="{FF2B5EF4-FFF2-40B4-BE49-F238E27FC236}">
                        <a16:creationId xmlns:a16="http://schemas.microsoft.com/office/drawing/2014/main" id="{1E596318-6B41-84B6-E4D8-166B5EA800AA}"/>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19%</a:t>
                    </a:r>
                  </a:p>
                </p:txBody>
              </p:sp>
              <p:cxnSp>
                <p:nvCxnSpPr>
                  <p:cNvPr id="53" name="Straight Connector 52">
                    <a:extLst>
                      <a:ext uri="{FF2B5EF4-FFF2-40B4-BE49-F238E27FC236}">
                        <a16:creationId xmlns:a16="http://schemas.microsoft.com/office/drawing/2014/main" id="{D129716C-7905-0D7F-F1F9-32C052C0E710}"/>
                      </a:ext>
                    </a:extLst>
                  </p:cNvPr>
                  <p:cNvCxnSpPr/>
                  <p:nvPr/>
                </p:nvCxnSpPr>
                <p:spPr>
                  <a:xfrm rot="5400000">
                    <a:off x="2564208" y="826251"/>
                    <a:ext cx="323999" cy="0"/>
                  </a:xfrm>
                  <a:prstGeom prst="line">
                    <a:avLst/>
                  </a:prstGeom>
                  <a:noFill/>
                  <a:ln w="12700" cap="flat" cmpd="sng" algn="ctr">
                    <a:solidFill>
                      <a:sysClr val="windowText" lastClr="000000"/>
                    </a:solidFill>
                    <a:prstDash val="solid"/>
                  </a:ln>
                  <a:effectLst/>
                </p:spPr>
              </p:cxnSp>
            </p:grpSp>
            <p:sp>
              <p:nvSpPr>
                <p:cNvPr id="50" name="Rectangle 49">
                  <a:extLst>
                    <a:ext uri="{FF2B5EF4-FFF2-40B4-BE49-F238E27FC236}">
                      <a16:creationId xmlns:a16="http://schemas.microsoft.com/office/drawing/2014/main" id="{31B1342B-A0F5-09FF-B128-AEB610B7CCA1}"/>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51" name="TextBox 3">
                  <a:extLst>
                    <a:ext uri="{FF2B5EF4-FFF2-40B4-BE49-F238E27FC236}">
                      <a16:creationId xmlns:a16="http://schemas.microsoft.com/office/drawing/2014/main" id="{72D0798E-1FA3-C1E6-DFE0-3B80B5FBDDEB}"/>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15.9</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grpSp>
          <p:grpSp>
            <p:nvGrpSpPr>
              <p:cNvPr id="35" name="Group 34">
                <a:extLst>
                  <a:ext uri="{FF2B5EF4-FFF2-40B4-BE49-F238E27FC236}">
                    <a16:creationId xmlns:a16="http://schemas.microsoft.com/office/drawing/2014/main" id="{1182F63B-4C68-52FE-14A9-5BA5AF5220F7}"/>
                  </a:ext>
                </a:extLst>
              </p:cNvPr>
              <p:cNvGrpSpPr/>
              <p:nvPr/>
            </p:nvGrpSpPr>
            <p:grpSpPr>
              <a:xfrm>
                <a:off x="4665727" y="0"/>
                <a:ext cx="4623724" cy="3639033"/>
                <a:chOff x="4665727" y="0"/>
                <a:chExt cx="4623724" cy="3639033"/>
              </a:xfrm>
            </p:grpSpPr>
            <p:graphicFrame>
              <p:nvGraphicFramePr>
                <p:cNvPr id="36" name="Chart 35">
                  <a:extLst>
                    <a:ext uri="{FF2B5EF4-FFF2-40B4-BE49-F238E27FC236}">
                      <a16:creationId xmlns:a16="http://schemas.microsoft.com/office/drawing/2014/main" id="{A91F8FDD-B014-329D-777A-CE403E1074DB}"/>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6"/>
                </a:graphicData>
              </a:graphic>
            </p:graphicFrame>
            <p:sp>
              <p:nvSpPr>
                <p:cNvPr id="37" name="Rectangle 36">
                  <a:extLst>
                    <a:ext uri="{FF2B5EF4-FFF2-40B4-BE49-F238E27FC236}">
                      <a16:creationId xmlns:a16="http://schemas.microsoft.com/office/drawing/2014/main" id="{E2F551CF-2D15-E057-A843-1357D6D28040}"/>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grpSp>
              <p:nvGrpSpPr>
                <p:cNvPr id="38" name="Group 37">
                  <a:extLst>
                    <a:ext uri="{FF2B5EF4-FFF2-40B4-BE49-F238E27FC236}">
                      <a16:creationId xmlns:a16="http://schemas.microsoft.com/office/drawing/2014/main" id="{C31F6082-3002-4F3F-913D-D0750EB3B72E}"/>
                    </a:ext>
                  </a:extLst>
                </p:cNvPr>
                <p:cNvGrpSpPr/>
                <p:nvPr/>
              </p:nvGrpSpPr>
              <p:grpSpPr>
                <a:xfrm>
                  <a:off x="6910510" y="1061430"/>
                  <a:ext cx="1798546" cy="586324"/>
                  <a:chOff x="6910510" y="1061430"/>
                  <a:chExt cx="1798546" cy="586324"/>
                </a:xfrm>
              </p:grpSpPr>
              <p:sp>
                <p:nvSpPr>
                  <p:cNvPr id="45" name="TextBox 5">
                    <a:extLst>
                      <a:ext uri="{FF2B5EF4-FFF2-40B4-BE49-F238E27FC236}">
                        <a16:creationId xmlns:a16="http://schemas.microsoft.com/office/drawing/2014/main" id="{8E14CEA3-1F63-E00C-F458-26C22F0E6B75}"/>
                      </a:ext>
                    </a:extLst>
                  </p:cNvPr>
                  <p:cNvSpPr txBox="1"/>
                  <p:nvPr/>
                </p:nvSpPr>
                <p:spPr>
                  <a:xfrm>
                    <a:off x="7372685" y="1061430"/>
                    <a:ext cx="1336371" cy="58632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14.4%</a:t>
                    </a:r>
                  </a:p>
                </p:txBody>
              </p:sp>
              <p:cxnSp>
                <p:nvCxnSpPr>
                  <p:cNvPr id="46" name="Straight Connector 45">
                    <a:extLst>
                      <a:ext uri="{FF2B5EF4-FFF2-40B4-BE49-F238E27FC236}">
                        <a16:creationId xmlns:a16="http://schemas.microsoft.com/office/drawing/2014/main" id="{E0F3D542-2631-7BAE-3AA3-4563C7FA7FB7}"/>
                      </a:ext>
                    </a:extLst>
                  </p:cNvPr>
                  <p:cNvCxnSpPr/>
                  <p:nvPr/>
                </p:nvCxnSpPr>
                <p:spPr>
                  <a:xfrm>
                    <a:off x="6910510" y="1274212"/>
                    <a:ext cx="457356" cy="0"/>
                  </a:xfrm>
                  <a:prstGeom prst="line">
                    <a:avLst/>
                  </a:prstGeom>
                  <a:noFill/>
                  <a:ln w="12700" cap="flat" cmpd="sng" algn="ctr">
                    <a:solidFill>
                      <a:sysClr val="windowText" lastClr="000000"/>
                    </a:solidFill>
                    <a:prstDash val="solid"/>
                  </a:ln>
                  <a:effectLst/>
                </p:spPr>
              </p:cxnSp>
            </p:grpSp>
            <p:grpSp>
              <p:nvGrpSpPr>
                <p:cNvPr id="39" name="Group 38">
                  <a:extLst>
                    <a:ext uri="{FF2B5EF4-FFF2-40B4-BE49-F238E27FC236}">
                      <a16:creationId xmlns:a16="http://schemas.microsoft.com/office/drawing/2014/main" id="{D3306EA0-491D-D413-B178-7CBC15FAF744}"/>
                    </a:ext>
                  </a:extLst>
                </p:cNvPr>
                <p:cNvGrpSpPr/>
                <p:nvPr/>
              </p:nvGrpSpPr>
              <p:grpSpPr>
                <a:xfrm>
                  <a:off x="7121006" y="1750882"/>
                  <a:ext cx="1730689" cy="423829"/>
                  <a:chOff x="7121006" y="1750882"/>
                  <a:chExt cx="1730689" cy="423829"/>
                </a:xfrm>
              </p:grpSpPr>
              <p:sp>
                <p:nvSpPr>
                  <p:cNvPr id="43" name="TextBox 7">
                    <a:extLst>
                      <a:ext uri="{FF2B5EF4-FFF2-40B4-BE49-F238E27FC236}">
                        <a16:creationId xmlns:a16="http://schemas.microsoft.com/office/drawing/2014/main" id="{7EFA9A9E-47A0-E02D-EF49-F90D6FD34975}"/>
                      </a:ext>
                    </a:extLst>
                  </p:cNvPr>
                  <p:cNvSpPr txBox="1"/>
                  <p:nvPr/>
                </p:nvSpPr>
                <p:spPr>
                  <a:xfrm>
                    <a:off x="7333543" y="1750882"/>
                    <a:ext cx="1518152" cy="42382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3.2%</a:t>
                    </a:r>
                  </a:p>
                </p:txBody>
              </p:sp>
              <p:cxnSp>
                <p:nvCxnSpPr>
                  <p:cNvPr id="44" name="Straight Connector 43">
                    <a:extLst>
                      <a:ext uri="{FF2B5EF4-FFF2-40B4-BE49-F238E27FC236}">
                        <a16:creationId xmlns:a16="http://schemas.microsoft.com/office/drawing/2014/main" id="{533546E5-670B-EB58-B03D-86A9695EAE50}"/>
                      </a:ext>
                    </a:extLst>
                  </p:cNvPr>
                  <p:cNvCxnSpPr/>
                  <p:nvPr/>
                </p:nvCxnSpPr>
                <p:spPr>
                  <a:xfrm>
                    <a:off x="7121006" y="1912735"/>
                    <a:ext cx="270430" cy="0"/>
                  </a:xfrm>
                  <a:prstGeom prst="line">
                    <a:avLst/>
                  </a:prstGeom>
                  <a:noFill/>
                  <a:ln w="12700" cap="flat" cmpd="sng" algn="ctr">
                    <a:solidFill>
                      <a:sysClr val="windowText" lastClr="000000"/>
                    </a:solidFill>
                    <a:prstDash val="solid"/>
                  </a:ln>
                  <a:effectLst/>
                </p:spPr>
              </p:cxnSp>
            </p:grpSp>
            <p:grpSp>
              <p:nvGrpSpPr>
                <p:cNvPr id="40" name="Group 39">
                  <a:extLst>
                    <a:ext uri="{FF2B5EF4-FFF2-40B4-BE49-F238E27FC236}">
                      <a16:creationId xmlns:a16="http://schemas.microsoft.com/office/drawing/2014/main" id="{92E90365-7637-5CF9-D139-5F1C1CB5F0AE}"/>
                    </a:ext>
                  </a:extLst>
                </p:cNvPr>
                <p:cNvGrpSpPr/>
                <p:nvPr/>
              </p:nvGrpSpPr>
              <p:grpSpPr>
                <a:xfrm>
                  <a:off x="6028530" y="2986606"/>
                  <a:ext cx="3260921" cy="416781"/>
                  <a:chOff x="6028530" y="2986606"/>
                  <a:chExt cx="3260921" cy="416781"/>
                </a:xfrm>
              </p:grpSpPr>
              <p:sp>
                <p:nvSpPr>
                  <p:cNvPr id="41" name="TextBox 4">
                    <a:extLst>
                      <a:ext uri="{FF2B5EF4-FFF2-40B4-BE49-F238E27FC236}">
                        <a16:creationId xmlns:a16="http://schemas.microsoft.com/office/drawing/2014/main" id="{6C4E7467-C359-C2E7-78A2-B96967C61366}"/>
                      </a:ext>
                    </a:extLst>
                  </p:cNvPr>
                  <p:cNvSpPr txBox="1"/>
                  <p:nvPr/>
                </p:nvSpPr>
                <p:spPr>
                  <a:xfrm>
                    <a:off x="7267230" y="2986606"/>
                    <a:ext cx="2022221" cy="41678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69.4%</a:t>
                    </a:r>
                  </a:p>
                </p:txBody>
              </p:sp>
              <p:cxnSp>
                <p:nvCxnSpPr>
                  <p:cNvPr id="42" name="Straight Connector 41">
                    <a:extLst>
                      <a:ext uri="{FF2B5EF4-FFF2-40B4-BE49-F238E27FC236}">
                        <a16:creationId xmlns:a16="http://schemas.microsoft.com/office/drawing/2014/main" id="{DC4CF4FF-655A-14A7-10F8-3663AC8F5C39}"/>
                      </a:ext>
                    </a:extLst>
                  </p:cNvPr>
                  <p:cNvCxnSpPr/>
                  <p:nvPr/>
                </p:nvCxnSpPr>
                <p:spPr>
                  <a:xfrm>
                    <a:off x="6028530" y="3046950"/>
                    <a:ext cx="0" cy="184203"/>
                  </a:xfrm>
                  <a:prstGeom prst="line">
                    <a:avLst/>
                  </a:prstGeom>
                  <a:noFill/>
                  <a:ln w="12700" cap="flat" cmpd="sng" algn="ctr">
                    <a:solidFill>
                      <a:sysClr val="windowText" lastClr="000000"/>
                    </a:solidFill>
                    <a:prstDash val="solid"/>
                  </a:ln>
                  <a:effectLst/>
                </p:spPr>
              </p:cxnSp>
            </p:grpSp>
          </p:grpSp>
        </p:grpSp>
      </p:grpSp>
      <p:cxnSp>
        <p:nvCxnSpPr>
          <p:cNvPr id="6" name="Straight Connector 5">
            <a:extLst>
              <a:ext uri="{FF2B5EF4-FFF2-40B4-BE49-F238E27FC236}">
                <a16:creationId xmlns:a16="http://schemas.microsoft.com/office/drawing/2014/main" id="{8E728916-CAC3-4F53-889D-1CF3B680CA99}"/>
              </a:ext>
            </a:extLst>
          </p:cNvPr>
          <p:cNvCxnSpPr/>
          <p:nvPr/>
        </p:nvCxnSpPr>
        <p:spPr>
          <a:xfrm>
            <a:off x="7206935" y="3072808"/>
            <a:ext cx="0" cy="319914"/>
          </a:xfrm>
          <a:prstGeom prst="line">
            <a:avLst/>
          </a:prstGeom>
          <a:noFill/>
          <a:ln w="12700" cap="flat" cmpd="sng" algn="ctr">
            <a:solidFill>
              <a:sysClr val="windowText" lastClr="000000"/>
            </a:solidFill>
            <a:prstDash val="solid"/>
          </a:ln>
          <a:effectLst/>
        </p:spPr>
      </p:cxnSp>
      <p:cxnSp>
        <p:nvCxnSpPr>
          <p:cNvPr id="7" name="Straight Connector 6">
            <a:extLst>
              <a:ext uri="{FF2B5EF4-FFF2-40B4-BE49-F238E27FC236}">
                <a16:creationId xmlns:a16="http://schemas.microsoft.com/office/drawing/2014/main" id="{04F6CD2A-4E2E-41DE-AAE7-34B6BA7A864A}"/>
              </a:ext>
            </a:extLst>
          </p:cNvPr>
          <p:cNvCxnSpPr/>
          <p:nvPr/>
        </p:nvCxnSpPr>
        <p:spPr>
          <a:xfrm>
            <a:off x="7220360" y="3066461"/>
            <a:ext cx="1292860" cy="0"/>
          </a:xfrm>
          <a:prstGeom prst="line">
            <a:avLst/>
          </a:prstGeom>
          <a:noFill/>
          <a:ln w="12700" cap="flat" cmpd="sng" algn="ctr">
            <a:solidFill>
              <a:sysClr val="windowText" lastClr="000000"/>
            </a:solidFill>
            <a:prstDash val="solid"/>
          </a:ln>
          <a:effectLst/>
        </p:spPr>
      </p:cxnSp>
      <p:cxnSp>
        <p:nvCxnSpPr>
          <p:cNvPr id="8" name="Straight Connector 7">
            <a:extLst>
              <a:ext uri="{FF2B5EF4-FFF2-40B4-BE49-F238E27FC236}">
                <a16:creationId xmlns:a16="http://schemas.microsoft.com/office/drawing/2014/main" id="{5859C693-1610-42AA-85CC-A9911B78B155}"/>
              </a:ext>
            </a:extLst>
          </p:cNvPr>
          <p:cNvCxnSpPr/>
          <p:nvPr/>
        </p:nvCxnSpPr>
        <p:spPr>
          <a:xfrm>
            <a:off x="7294443" y="5696419"/>
            <a:ext cx="1210945" cy="0"/>
          </a:xfrm>
          <a:prstGeom prst="line">
            <a:avLst/>
          </a:prstGeom>
          <a:noFill/>
          <a:ln w="12700" cap="flat" cmpd="sng" algn="ctr">
            <a:solidFill>
              <a:sysClr val="windowText" lastClr="000000"/>
            </a:solidFill>
            <a:prstDash val="solid"/>
          </a:ln>
          <a:effectLst/>
        </p:spPr>
      </p:cxnSp>
    </p:spTree>
    <p:custDataLst>
      <p:tags r:id="rId1"/>
    </p:custDataLst>
    <p:extLst>
      <p:ext uri="{BB962C8B-B14F-4D97-AF65-F5344CB8AC3E}">
        <p14:creationId xmlns:p14="http://schemas.microsoft.com/office/powerpoint/2010/main" val="191093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61E3594E-48C1-4F7B-A372-499D06D00FC2}"/>
              </a:ext>
            </a:extLst>
          </p:cNvPr>
          <p:cNvGraphicFramePr>
            <a:graphicFrameLocks/>
          </p:cNvGraphicFramePr>
          <p:nvPr>
            <p:extLst>
              <p:ext uri="{D42A27DB-BD31-4B8C-83A1-F6EECF244321}">
                <p14:modId xmlns:p14="http://schemas.microsoft.com/office/powerpoint/2010/main" val="906050141"/>
              </p:ext>
            </p:extLst>
          </p:nvPr>
        </p:nvGraphicFramePr>
        <p:xfrm>
          <a:off x="1203960" y="2340681"/>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3536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2006-2022</a:t>
            </a:r>
            <a:br>
              <a:rPr lang="en-US" dirty="0"/>
            </a:br>
            <a:br>
              <a:rPr lang="en-US" dirty="0"/>
            </a:b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sp>
        <p:nvSpPr>
          <p:cNvPr id="6" name="Rectangle 5">
            <a:extLst>
              <a:ext uri="{FF2B5EF4-FFF2-40B4-BE49-F238E27FC236}">
                <a16:creationId xmlns:a16="http://schemas.microsoft.com/office/drawing/2014/main" id="{FD63A6DB-1315-4BA2-B30F-F7F8A19785DE}"/>
              </a:ext>
            </a:extLst>
          </p:cNvPr>
          <p:cNvSpPr/>
          <p:nvPr/>
        </p:nvSpPr>
        <p:spPr>
          <a:xfrm>
            <a:off x="76200" y="6542733"/>
            <a:ext cx="4673074" cy="2308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GB" sz="900" dirty="0">
                <a:solidFill>
                  <a:prstClr val="black"/>
                </a:solidFill>
                <a:cs typeface="Arial" pitchFamily="34" charset="0"/>
              </a:rPr>
              <a:t>Source: </a:t>
            </a:r>
            <a:r>
              <a:rPr lang="en-US" sz="900" dirty="0">
                <a:solidFill>
                  <a:prstClr val="black"/>
                </a:solidFill>
                <a:cs typeface="Arial" pitchFamily="34" charset="0"/>
              </a:rPr>
              <a:t>Prepared by </a:t>
            </a:r>
            <a:r>
              <a:rPr lang="en-US" sz="900" dirty="0">
                <a:solidFill>
                  <a:prstClr val="black"/>
                </a:solidFill>
                <a:cs typeface="Arial" pitchFamily="34" charset="0"/>
                <a:hlinkClick r:id="rId4"/>
              </a:rPr>
              <a:t>www.aidsdatahub.org</a:t>
            </a:r>
            <a:r>
              <a:rPr lang="en-US" sz="900" dirty="0">
                <a:solidFill>
                  <a:prstClr val="black"/>
                </a:solidFill>
                <a:cs typeface="Arial" pitchFamily="34" charset="0"/>
              </a:rPr>
              <a:t> based on UNAIDS HIV Financial Dashboard</a:t>
            </a:r>
            <a:endParaRPr lang="en-GB" sz="900" dirty="0">
              <a:solidFill>
                <a:prstClr val="black"/>
              </a:solidFill>
              <a:cs typeface="Arial" pitchFamily="34" charset="0"/>
            </a:endParaRPr>
          </a:p>
        </p:txBody>
      </p:sp>
      <p:graphicFrame>
        <p:nvGraphicFramePr>
          <p:cNvPr id="4" name="Chart 3">
            <a:extLst>
              <a:ext uri="{FF2B5EF4-FFF2-40B4-BE49-F238E27FC236}">
                <a16:creationId xmlns:a16="http://schemas.microsoft.com/office/drawing/2014/main" id="{F0876A5D-5EF4-42FD-B480-7CC7C1AF3795}"/>
              </a:ext>
            </a:extLst>
          </p:cNvPr>
          <p:cNvGraphicFramePr>
            <a:graphicFrameLocks/>
          </p:cNvGraphicFramePr>
          <p:nvPr>
            <p:extLst>
              <p:ext uri="{D42A27DB-BD31-4B8C-83A1-F6EECF244321}">
                <p14:modId xmlns:p14="http://schemas.microsoft.com/office/powerpoint/2010/main" val="985754524"/>
              </p:ext>
            </p:extLst>
          </p:nvPr>
        </p:nvGraphicFramePr>
        <p:xfrm>
          <a:off x="1066800" y="2426130"/>
          <a:ext cx="9448800" cy="3669869"/>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224944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5052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6" rIns="91099" bIns="45556" numCol="1" anchor="t" anchorCtr="0" compatLnSpc="1">
            <a:prstTxWarp prst="textNoShape">
              <a:avLst/>
            </a:prstTxWarp>
          </a:bodyPr>
          <a:lstStyle/>
          <a:p>
            <a:pPr eaLnBrk="1" hangingPunct="1"/>
            <a:r>
              <a:rPr lang="en-US" altLang="zh-CN" sz="5400">
                <a:cs typeface="Cordia New" pitchFamily="34" charset="-34"/>
              </a:rPr>
              <a:t>National response</a:t>
            </a:r>
            <a:br>
              <a:rPr lang="en-US" altLang="zh-CN" sz="5400">
                <a:cs typeface="Cordia New" pitchFamily="34" charset="-34"/>
              </a:rPr>
            </a:br>
            <a:endParaRPr lang="en-US">
              <a:cs typeface="Cordia New" pitchFamily="34" charset="-34"/>
            </a:endParaRPr>
          </a:p>
        </p:txBody>
      </p:sp>
    </p:spTree>
    <p:custDataLst>
      <p:tags r:id="rId1"/>
    </p:custDataLst>
    <p:extLst>
      <p:ext uri="{BB962C8B-B14F-4D97-AF65-F5344CB8AC3E}">
        <p14:creationId xmlns:p14="http://schemas.microsoft.com/office/powerpoint/2010/main" val="2627659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61" y="1600199"/>
            <a:ext cx="11201400" cy="821775"/>
          </a:xfrm>
        </p:spPr>
        <p:txBody>
          <a:bodyPr/>
          <a:lstStyle/>
          <a:p>
            <a:r>
              <a:rPr lang="en-US" dirty="0"/>
              <a:t>Proportion of key populations who are reached with HIV prevention interventions designed for key populations, 2021-2022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62</a:t>
            </a:fld>
            <a:endParaRPr lang="th-TH" dirty="0">
              <a:solidFill>
                <a:prstClr val="black">
                  <a:tint val="75000"/>
                </a:prstClr>
              </a:solidFill>
            </a:endParaRPr>
          </a:p>
        </p:txBody>
      </p:sp>
      <p:sp>
        <p:nvSpPr>
          <p:cNvPr id="5" name="TextBox 1"/>
          <p:cNvSpPr txBox="1"/>
          <p:nvPr/>
        </p:nvSpPr>
        <p:spPr>
          <a:xfrm>
            <a:off x="209549" y="6531750"/>
            <a:ext cx="8229600" cy="304800"/>
          </a:xfrm>
          <a:prstGeom prst="rect">
            <a:avLst/>
          </a:prstGeom>
        </p:spPr>
        <p:txBody>
          <a:bodyPr wrap="square" lIns="91099" tIns="45556" rIns="91099" bIns="4555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4"/>
              </a:rPr>
              <a:t>www.aidsdatahub.org</a:t>
            </a:r>
            <a:r>
              <a:rPr lang="en-US" sz="900" dirty="0">
                <a:latin typeface="Arial" pitchFamily="34" charset="0"/>
                <a:cs typeface="Arial" pitchFamily="34" charset="0"/>
              </a:rPr>
              <a:t>  based on </a:t>
            </a:r>
            <a:r>
              <a:rPr lang="en-US" sz="900" dirty="0">
                <a:solidFill>
                  <a:srgbClr val="000000"/>
                </a:solidFill>
                <a:cs typeface="Arial" pitchFamily="34" charset="0"/>
              </a:rPr>
              <a:t>Global AIDS Monitoring Reporting</a:t>
            </a:r>
            <a:endParaRPr lang="en-US"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6D0C5B0-1375-EAD6-EB36-997A35429973}"/>
              </a:ext>
            </a:extLst>
          </p:cNvPr>
          <p:cNvGraphicFramePr>
            <a:graphicFrameLocks/>
          </p:cNvGraphicFramePr>
          <p:nvPr>
            <p:extLst>
              <p:ext uri="{D42A27DB-BD31-4B8C-83A1-F6EECF244321}">
                <p14:modId xmlns:p14="http://schemas.microsoft.com/office/powerpoint/2010/main" val="528429945"/>
              </p:ext>
            </p:extLst>
          </p:nvPr>
        </p:nvGraphicFramePr>
        <p:xfrm>
          <a:off x="2667000" y="2895600"/>
          <a:ext cx="6629400" cy="3162525"/>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869067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75" y="1447800"/>
            <a:ext cx="11432125" cy="504000"/>
          </a:xfrm>
        </p:spPr>
        <p:txBody>
          <a:bodyPr/>
          <a:lstStyle/>
          <a:p>
            <a:r>
              <a:rPr lang="en-US" dirty="0"/>
              <a:t>Proportion of key populations who received an HIV test in the last 12 months and knew their results, 2006 - 2020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5" name="TextBox 1"/>
          <p:cNvSpPr txBox="1"/>
          <p:nvPr/>
        </p:nvSpPr>
        <p:spPr>
          <a:xfrm>
            <a:off x="113237" y="6113464"/>
            <a:ext cx="11240563" cy="609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1. National Centre for AIDS and STD Control Nepal, and UNAIDS. (2008). UNGASS Country Progress Report: Nepal; 2. National Centre for AIDS and STD Control Nepal. (2010). UNGASS Country Progress Report 2010: Nepal; 3. Government of Nepal, Ministry of Health and Population National Centre for AIDS and STD Control. (2015). Nepal Country Progress Report 2015; 4. Government of Nepal, Ministry of Health and Population National Centre for AIDS and STD Control. (2015). Nepal Country Progress Report 2015; 5. Global AIDS Response Progress Reporting, and 6. Global AIDS Monitoring (GAM) reporting</a:t>
            </a:r>
          </a:p>
        </p:txBody>
      </p:sp>
      <p:graphicFrame>
        <p:nvGraphicFramePr>
          <p:cNvPr id="6" name="Chart 5">
            <a:extLst>
              <a:ext uri="{FF2B5EF4-FFF2-40B4-BE49-F238E27FC236}">
                <a16:creationId xmlns:a16="http://schemas.microsoft.com/office/drawing/2014/main" id="{00000000-0008-0000-3A00-000002000000}"/>
              </a:ext>
            </a:extLst>
          </p:cNvPr>
          <p:cNvGraphicFramePr>
            <a:graphicFrameLocks noGrp="1"/>
          </p:cNvGraphicFramePr>
          <p:nvPr>
            <p:extLst>
              <p:ext uri="{D42A27DB-BD31-4B8C-83A1-F6EECF244321}">
                <p14:modId xmlns:p14="http://schemas.microsoft.com/office/powerpoint/2010/main" val="1552937918"/>
              </p:ext>
            </p:extLst>
          </p:nvPr>
        </p:nvGraphicFramePr>
        <p:xfrm>
          <a:off x="533400" y="2311400"/>
          <a:ext cx="11049001" cy="382746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88BA1A40-D2ED-6C43-7A3B-60C0262CE606}"/>
              </a:ext>
            </a:extLst>
          </p:cNvPr>
          <p:cNvSpPr txBox="1"/>
          <p:nvPr/>
        </p:nvSpPr>
        <p:spPr>
          <a:xfrm>
            <a:off x="9296401" y="5267654"/>
            <a:ext cx="2819399" cy="246221"/>
          </a:xfrm>
          <a:prstGeom prst="rect">
            <a:avLst/>
          </a:prstGeom>
          <a:noFill/>
        </p:spPr>
        <p:txBody>
          <a:bodyPr wrap="square">
            <a:spAutoFit/>
          </a:bodyPr>
          <a:lstStyle/>
          <a:p>
            <a:r>
              <a:rPr lang="en-US" sz="1000" dirty="0">
                <a:latin typeface="Arial Nova" panose="020B0504020202020204" pitchFamily="34" charset="0"/>
              </a:rPr>
              <a:t>*PWID tested for HIV in the past 6 months</a:t>
            </a:r>
          </a:p>
        </p:txBody>
      </p:sp>
    </p:spTree>
    <p:custDataLst>
      <p:tags r:id="rId1"/>
    </p:custDataLst>
    <p:extLst>
      <p:ext uri="{BB962C8B-B14F-4D97-AF65-F5344CB8AC3E}">
        <p14:creationId xmlns:p14="http://schemas.microsoft.com/office/powerpoint/2010/main" val="3936670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1040"/>
            <a:ext cx="11203563" cy="504000"/>
          </a:xfrm>
        </p:spPr>
        <p:txBody>
          <a:bodyPr/>
          <a:lstStyle/>
          <a:p>
            <a:r>
              <a:rPr lang="en-US" dirty="0"/>
              <a:t>Number of opioid agonist maintenance therapy (OAMT) sites and number of PWID on OAMT, 2010-2022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64</a:t>
            </a:fld>
            <a:endParaRPr lang="th-TH" dirty="0">
              <a:solidFill>
                <a:prstClr val="black">
                  <a:tint val="75000"/>
                </a:prstClr>
              </a:solidFill>
            </a:endParaRPr>
          </a:p>
        </p:txBody>
      </p:sp>
      <p:sp>
        <p:nvSpPr>
          <p:cNvPr id="5" name="Rectangle 4"/>
          <p:cNvSpPr/>
          <p:nvPr/>
        </p:nvSpPr>
        <p:spPr>
          <a:xfrm>
            <a:off x="0" y="6400801"/>
            <a:ext cx="11203562" cy="400110"/>
          </a:xfrm>
          <a:prstGeom prst="rect">
            <a:avLst/>
          </a:prstGeom>
        </p:spPr>
        <p:txBody>
          <a:bodyPr wrap="square">
            <a:spAutoFit/>
          </a:body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Government of Nepal, Ministry of Health and Population National Centre for AIDS and STD Control. (2015). Nepal Country Progress Report 2015; Global AIDS Monitoring (GAM) reporting and National Centre for AIDS and STD Control (2023), National HIV Factsheet 2023</a:t>
            </a:r>
            <a:endParaRPr lang="en-GB" sz="1000" dirty="0">
              <a:solidFill>
                <a:prstClr val="black"/>
              </a:solidFill>
              <a:cs typeface="Arial" pitchFamily="34" charset="0"/>
            </a:endParaRPr>
          </a:p>
        </p:txBody>
      </p:sp>
      <p:graphicFrame>
        <p:nvGraphicFramePr>
          <p:cNvPr id="4" name="Chart 3">
            <a:extLst>
              <a:ext uri="{FF2B5EF4-FFF2-40B4-BE49-F238E27FC236}">
                <a16:creationId xmlns:a16="http://schemas.microsoft.com/office/drawing/2014/main" id="{1945021B-90B0-417C-A707-B1EADAF04BA0}"/>
              </a:ext>
            </a:extLst>
          </p:cNvPr>
          <p:cNvGraphicFramePr>
            <a:graphicFrameLocks noGrp="1"/>
          </p:cNvGraphicFramePr>
          <p:nvPr>
            <p:extLst>
              <p:ext uri="{D42A27DB-BD31-4B8C-83A1-F6EECF244321}">
                <p14:modId xmlns:p14="http://schemas.microsoft.com/office/powerpoint/2010/main" val="3594978188"/>
              </p:ext>
            </p:extLst>
          </p:nvPr>
        </p:nvGraphicFramePr>
        <p:xfrm>
          <a:off x="952390" y="2391553"/>
          <a:ext cx="9868010" cy="3645694"/>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3292667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8382000" y="2594780"/>
            <a:ext cx="3554115" cy="2806337"/>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57DB6086-6EB8-4A27-9232-6A080907FD72}"/>
              </a:ext>
            </a:extLst>
          </p:cNvPr>
          <p:cNvGraphicFramePr>
            <a:graphicFrameLocks noGrp="1"/>
          </p:cNvGraphicFramePr>
          <p:nvPr>
            <p:extLst>
              <p:ext uri="{D42A27DB-BD31-4B8C-83A1-F6EECF244321}">
                <p14:modId xmlns:p14="http://schemas.microsoft.com/office/powerpoint/2010/main" val="3739104792"/>
              </p:ext>
            </p:extLst>
          </p:nvPr>
        </p:nvGraphicFramePr>
        <p:xfrm>
          <a:off x="179684" y="2467634"/>
          <a:ext cx="8049916" cy="37118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706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E50E-B69B-F504-FD60-25578BDB5824}"/>
              </a:ext>
            </a:extLst>
          </p:cNvPr>
          <p:cNvSpPr>
            <a:spLocks noGrp="1"/>
          </p:cNvSpPr>
          <p:nvPr>
            <p:ph type="title"/>
          </p:nvPr>
        </p:nvSpPr>
        <p:spPr/>
        <p:txBody>
          <a:bodyPr/>
          <a:lstStyle/>
          <a:p>
            <a:r>
              <a:rPr lang="en-US" dirty="0"/>
              <a:t>Scaling up ART sites, 2004 – Jul 2023</a:t>
            </a:r>
          </a:p>
        </p:txBody>
      </p:sp>
      <p:sp>
        <p:nvSpPr>
          <p:cNvPr id="3" name="Slide Number Placeholder 2">
            <a:extLst>
              <a:ext uri="{FF2B5EF4-FFF2-40B4-BE49-F238E27FC236}">
                <a16:creationId xmlns:a16="http://schemas.microsoft.com/office/drawing/2014/main" id="{181E83C9-4C10-8E38-90D6-215524FD54DB}"/>
              </a:ext>
            </a:extLst>
          </p:cNvPr>
          <p:cNvSpPr>
            <a:spLocks noGrp="1"/>
          </p:cNvSpPr>
          <p:nvPr>
            <p:ph type="sldNum" sz="quarter" idx="10"/>
          </p:nvPr>
        </p:nvSpPr>
        <p:spPr/>
        <p:txBody>
          <a:bodyPr/>
          <a:lstStyle/>
          <a:p>
            <a:fld id="{8800C79D-0615-AF41-9AB4-7D5AEAE4FA5F}" type="slidenum">
              <a:rPr lang="th-TH" smtClean="0"/>
              <a:pPr/>
              <a:t>66</a:t>
            </a:fld>
            <a:endParaRPr lang="th-TH"/>
          </a:p>
        </p:txBody>
      </p:sp>
      <p:sp>
        <p:nvSpPr>
          <p:cNvPr id="5" name="Rectangle 7">
            <a:extLst>
              <a:ext uri="{FF2B5EF4-FFF2-40B4-BE49-F238E27FC236}">
                <a16:creationId xmlns:a16="http://schemas.microsoft.com/office/drawing/2014/main" id="{B1371019-020F-D2E6-3844-6135C185D218}"/>
              </a:ext>
            </a:extLst>
          </p:cNvPr>
          <p:cNvSpPr>
            <a:spLocks noChangeArrowheads="1"/>
          </p:cNvSpPr>
          <p:nvPr/>
        </p:nvSpPr>
        <p:spPr bwMode="auto">
          <a:xfrm>
            <a:off x="216950" y="6477000"/>
            <a:ext cx="10451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 based on </a:t>
            </a:r>
            <a:r>
              <a:rPr kumimoji="0" lang="en-US" altLang="zh-CN" sz="900" b="0" i="0" u="none" strike="noStrike" kern="1200" cap="none" spc="0" normalizeH="0" baseline="0" noProof="0" dirty="0">
                <a:ln>
                  <a:noFill/>
                </a:ln>
                <a:solidFill>
                  <a:prstClr val="black"/>
                </a:solidFill>
                <a:effectLst/>
                <a:uLnTx/>
                <a:uFillTx/>
                <a:latin typeface="Arial Nova" panose="020B0504020202020204" pitchFamily="34" charset="0"/>
                <a:ea typeface="黑体" panose="02010609060101010101" pitchFamily="49" charset="-122"/>
                <a:cs typeface="Arial" pitchFamily="34" charset="0"/>
              </a:rPr>
              <a:t>National Centre for AIDS and STD Control</a:t>
            </a:r>
            <a:r>
              <a:rPr lang="en-US" altLang="zh-CN" sz="900" dirty="0">
                <a:solidFill>
                  <a:prstClr val="black"/>
                </a:solidFill>
                <a:latin typeface="Arial Nova" panose="020B0504020202020204" pitchFamily="34" charset="0"/>
                <a:ea typeface="黑体" panose="02010609060101010101" pitchFamily="49" charset="-122"/>
                <a:cs typeface="Arial" pitchFamily="34" charset="0"/>
              </a:rPr>
              <a:t> </a:t>
            </a:r>
            <a:r>
              <a:rPr kumimoji="0" lang="en-US" altLang="zh-CN" sz="900" b="0" i="0" u="none" strike="noStrike" kern="1200" cap="none" spc="0" normalizeH="0" baseline="0" noProof="0" dirty="0">
                <a:ln>
                  <a:noFill/>
                </a:ln>
                <a:solidFill>
                  <a:prstClr val="black"/>
                </a:solidFill>
                <a:effectLst/>
                <a:uLnTx/>
                <a:uFillTx/>
                <a:latin typeface="Arial Nova" panose="020B0504020202020204" pitchFamily="34" charset="0"/>
                <a:ea typeface="黑体" panose="02010609060101010101" pitchFamily="49" charset="-122"/>
                <a:cs typeface="Arial" pitchFamily="34" charset="0"/>
              </a:rPr>
              <a:t>(2021). World AIDS Day 2021 Fact Sheet and </a:t>
            </a:r>
            <a:r>
              <a:rPr lang="en-US" sz="900" dirty="0">
                <a:solidFill>
                  <a:prstClr val="black"/>
                </a:solidFill>
                <a:cs typeface="Arial" pitchFamily="34" charset="0"/>
              </a:rPr>
              <a:t>National Centre for AIDS and STD Control (2023), National HIV Factsheet 2023</a:t>
            </a:r>
            <a:r>
              <a:rPr kumimoji="0" lang="en-US" altLang="zh-CN" sz="900" b="0" i="0" u="none" strike="noStrike" kern="1200" cap="none" spc="0" normalizeH="0" baseline="0" noProof="0" dirty="0">
                <a:ln>
                  <a:noFill/>
                </a:ln>
                <a:solidFill>
                  <a:prstClr val="black"/>
                </a:solidFill>
                <a:effectLst/>
                <a:uLnTx/>
                <a:uFillTx/>
                <a:latin typeface="Arial Nova" panose="020B0504020202020204" pitchFamily="34" charset="0"/>
                <a:ea typeface="黑体" panose="02010609060101010101" pitchFamily="49" charset="-122"/>
                <a:cs typeface="Arial" pitchFamily="34" charset="0"/>
              </a:rPr>
              <a:t> </a:t>
            </a:r>
            <a:endParaRPr kumimoji="0" lang="en-US" sz="9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endParaRPr>
          </a:p>
        </p:txBody>
      </p:sp>
      <p:graphicFrame>
        <p:nvGraphicFramePr>
          <p:cNvPr id="6" name="Chart 5">
            <a:extLst>
              <a:ext uri="{FF2B5EF4-FFF2-40B4-BE49-F238E27FC236}">
                <a16:creationId xmlns:a16="http://schemas.microsoft.com/office/drawing/2014/main" id="{F9A88D89-EF8A-6457-481A-321960065E8A}"/>
              </a:ext>
            </a:extLst>
          </p:cNvPr>
          <p:cNvGraphicFramePr>
            <a:graphicFrameLocks/>
          </p:cNvGraphicFramePr>
          <p:nvPr>
            <p:extLst>
              <p:ext uri="{D42A27DB-BD31-4B8C-83A1-F6EECF244321}">
                <p14:modId xmlns:p14="http://schemas.microsoft.com/office/powerpoint/2010/main" val="718217748"/>
              </p:ext>
            </p:extLst>
          </p:nvPr>
        </p:nvGraphicFramePr>
        <p:xfrm>
          <a:off x="789120" y="2075612"/>
          <a:ext cx="10134600" cy="4020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3052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3" y="1515300"/>
            <a:ext cx="10744197" cy="504000"/>
          </a:xfrm>
        </p:spPr>
        <p:txBody>
          <a:bodyPr/>
          <a:lstStyle/>
          <a:p>
            <a:r>
              <a:rPr lang="en-US" dirty="0"/>
              <a:t>Number of ART sites and number of people on ART, 2004 – July 2023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67</a:t>
            </a:fld>
            <a:endParaRPr lang="th-TH" dirty="0">
              <a:solidFill>
                <a:prstClr val="black">
                  <a:tint val="75000"/>
                </a:prstClr>
              </a:solidFill>
            </a:endParaRPr>
          </a:p>
        </p:txBody>
      </p:sp>
      <p:sp>
        <p:nvSpPr>
          <p:cNvPr id="5" name="Rectangle 4"/>
          <p:cNvSpPr/>
          <p:nvPr/>
        </p:nvSpPr>
        <p:spPr>
          <a:xfrm>
            <a:off x="0" y="6172237"/>
            <a:ext cx="11277600" cy="584444"/>
          </a:xfrm>
          <a:prstGeom prst="rect">
            <a:avLst/>
          </a:prstGeom>
        </p:spPr>
        <p:txBody>
          <a:bodyPr wrap="square" lIns="91099" tIns="45556" rIns="91099" bIns="45556">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1.WHO, UNAIDS, &amp; UNICEF. (2006-2010). Towards Universal Access: Scaling up Priority HIV/AIDS Interventions in the Health Sector - Progress  Report 2006-2010; 2. UNAIDS. (2010). Global Report: UNAIDS Report on the Global AIDS Epidemic, 3. UNAIDS.(2012). Global Report: UNAIDS Report on the Global AIDS Epidemic; 4. UNAIDS. (2013). Global Report: UNAIDS Report on the Global AIDS Epidemic 2013;  5. Government of Nepal, Ministry of Health and Population National Centre for AIDS and STD Control. (2015). Nepal Country Progress Report 2015; 6. National Centre for AIDS and STD Control. (2015). Factsheet 6: HIV care and Antiretroviral Therapy (ART) Services in Nepal, as of July 2015; 7. </a:t>
            </a:r>
            <a:r>
              <a:rPr lang="en-US" sz="800" dirty="0">
                <a:cs typeface="Arial" pitchFamily="34" charset="0"/>
              </a:rPr>
              <a:t>UNAIDS HIV Estimates 2023; and</a:t>
            </a:r>
            <a:r>
              <a:rPr lang="en-US" sz="800" dirty="0">
                <a:solidFill>
                  <a:prstClr val="black"/>
                </a:solidFill>
                <a:cs typeface="Arial" pitchFamily="34" charset="0"/>
              </a:rPr>
              <a:t> 8. National Centre for AIDS and STD Control (2023), National HIV Factsheet 2023</a:t>
            </a:r>
            <a:endParaRPr lang="en-GB" sz="800" dirty="0">
              <a:cs typeface="Cordia New" pitchFamily="34" charset="-34"/>
            </a:endParaRPr>
          </a:p>
        </p:txBody>
      </p:sp>
      <p:graphicFrame>
        <p:nvGraphicFramePr>
          <p:cNvPr id="6" name="Chart 5">
            <a:extLst>
              <a:ext uri="{FF2B5EF4-FFF2-40B4-BE49-F238E27FC236}">
                <a16:creationId xmlns:a16="http://schemas.microsoft.com/office/drawing/2014/main" id="{4DDDCDB7-CF61-4E9F-92F9-54E37E9E3BF9}"/>
              </a:ext>
            </a:extLst>
          </p:cNvPr>
          <p:cNvGraphicFramePr>
            <a:graphicFrameLocks noGrp="1"/>
          </p:cNvGraphicFramePr>
          <p:nvPr>
            <p:extLst>
              <p:ext uri="{D42A27DB-BD31-4B8C-83A1-F6EECF244321}">
                <p14:modId xmlns:p14="http://schemas.microsoft.com/office/powerpoint/2010/main" val="3668975695"/>
              </p:ext>
            </p:extLst>
          </p:nvPr>
        </p:nvGraphicFramePr>
        <p:xfrm>
          <a:off x="476256" y="2179220"/>
          <a:ext cx="10744197" cy="365760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222726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2000 - 2022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5" name="Chart 4">
            <a:extLst>
              <a:ext uri="{FF2B5EF4-FFF2-40B4-BE49-F238E27FC236}">
                <a16:creationId xmlns:a16="http://schemas.microsoft.com/office/drawing/2014/main" id="{E6046276-6DD5-4B09-A3A9-7AFC760C22A4}"/>
              </a:ext>
            </a:extLst>
          </p:cNvPr>
          <p:cNvGraphicFramePr>
            <a:graphicFrameLocks noGrp="1"/>
          </p:cNvGraphicFramePr>
          <p:nvPr>
            <p:extLst>
              <p:ext uri="{D42A27DB-BD31-4B8C-83A1-F6EECF244321}">
                <p14:modId xmlns:p14="http://schemas.microsoft.com/office/powerpoint/2010/main" val="1111052947"/>
              </p:ext>
            </p:extLst>
          </p:nvPr>
        </p:nvGraphicFramePr>
        <p:xfrm>
          <a:off x="609597" y="2324099"/>
          <a:ext cx="10668003" cy="4127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425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383667EA-3BBC-4706-BD60-E9F290742246}"/>
              </a:ext>
            </a:extLst>
          </p:cNvPr>
          <p:cNvGraphicFramePr>
            <a:graphicFrameLocks/>
          </p:cNvGraphicFramePr>
          <p:nvPr>
            <p:extLst>
              <p:ext uri="{D42A27DB-BD31-4B8C-83A1-F6EECF244321}">
                <p14:modId xmlns:p14="http://schemas.microsoft.com/office/powerpoint/2010/main" val="682878300"/>
              </p:ext>
            </p:extLst>
          </p:nvPr>
        </p:nvGraphicFramePr>
        <p:xfrm>
          <a:off x="990601" y="2481662"/>
          <a:ext cx="9982200" cy="371048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AB04F1FB-ABA0-492E-A85F-BCFAED7992F3}"/>
              </a:ext>
            </a:extLst>
          </p:cNvPr>
          <p:cNvSpPr txBox="1"/>
          <p:nvPr/>
        </p:nvSpPr>
        <p:spPr>
          <a:xfrm>
            <a:off x="5027121" y="6187015"/>
            <a:ext cx="5488479" cy="44238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72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68"/>
            <a:ext cx="542900" cy="365125"/>
          </a:xfrm>
          <a:prstGeom prst="rect">
            <a:avLst/>
          </a:prstGeom>
          <a:noFill/>
          <a:ln>
            <a:noFill/>
          </a:ln>
        </p:spPr>
        <p:txBody>
          <a:bodyPr spcFirstLastPara="1" wrap="square" lIns="91084" tIns="45535" rIns="91084" bIns="45535"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28600" y="1619951"/>
            <a:ext cx="8402672" cy="504000"/>
          </a:xfrm>
          <a:prstGeom prst="rect">
            <a:avLst/>
          </a:prstGeom>
          <a:noFill/>
          <a:ln>
            <a:noFill/>
          </a:ln>
        </p:spPr>
        <p:txBody>
          <a:bodyPr spcFirstLastPara="1" wrap="square" lIns="91084" tIns="45535" rIns="91084" bIns="45535" anchor="t" anchorCtr="0">
            <a:noAutofit/>
          </a:bodyPr>
          <a:lstStyle/>
          <a:p>
            <a:r>
              <a:rPr lang="en-US" dirty="0"/>
              <a:t>Key population size estimates, 2016-2022</a:t>
            </a:r>
            <a:endParaRPr dirty="0"/>
          </a:p>
        </p:txBody>
      </p:sp>
      <p:sp>
        <p:nvSpPr>
          <p:cNvPr id="580" name="Google Shape;580;p98"/>
          <p:cNvSpPr/>
          <p:nvPr/>
        </p:nvSpPr>
        <p:spPr>
          <a:xfrm>
            <a:off x="162736" y="6552581"/>
            <a:ext cx="8534400" cy="233810"/>
          </a:xfrm>
          <a:prstGeom prst="rect">
            <a:avLst/>
          </a:prstGeom>
          <a:noFill/>
          <a:ln>
            <a:noFill/>
          </a:ln>
        </p:spPr>
        <p:txBody>
          <a:bodyPr spcFirstLastPara="1" wrap="square" lIns="91084" tIns="45535" rIns="91084" bIns="45535"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and Epidemiological and impact analysis of the HIV program, Nepal, 2023</a:t>
            </a:r>
            <a:endParaRPr lang="en-US" sz="14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161878093"/>
              </p:ext>
            </p:extLst>
          </p:nvPr>
        </p:nvGraphicFramePr>
        <p:xfrm>
          <a:off x="2104448" y="2552369"/>
          <a:ext cx="7791831" cy="3577476"/>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471074">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9806">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75169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33,472</a:t>
                      </a:r>
                      <a:endParaRPr lang="en-GB"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2022</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60333</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69806">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i="0" u="none" strike="noStrike" cap="none" dirty="0">
                          <a:solidFill>
                            <a:srgbClr val="000000"/>
                          </a:solidFill>
                          <a:latin typeface="+mn-lt"/>
                          <a:ea typeface="Arial"/>
                          <a:cs typeface="Arial"/>
                          <a:sym typeface="Arial"/>
                        </a:rPr>
                        <a:t>49 013</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9806">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18 287</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9806">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people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21 460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18649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02F66DC2-9B6A-489E-8362-CCA01B820BF5}"/>
              </a:ext>
            </a:extLst>
          </p:cNvPr>
          <p:cNvGraphicFramePr>
            <a:graphicFrameLocks/>
          </p:cNvGraphicFramePr>
          <p:nvPr>
            <p:extLst>
              <p:ext uri="{D42A27DB-BD31-4B8C-83A1-F6EECF244321}">
                <p14:modId xmlns:p14="http://schemas.microsoft.com/office/powerpoint/2010/main" val="4269325560"/>
              </p:ext>
            </p:extLst>
          </p:nvPr>
        </p:nvGraphicFramePr>
        <p:xfrm>
          <a:off x="2133600" y="2177731"/>
          <a:ext cx="8305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803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71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2023</a:t>
            </a:r>
          </a:p>
        </p:txBody>
      </p:sp>
      <p:graphicFrame>
        <p:nvGraphicFramePr>
          <p:cNvPr id="2" name="Chart 1">
            <a:extLst>
              <a:ext uri="{FF2B5EF4-FFF2-40B4-BE49-F238E27FC236}">
                <a16:creationId xmlns:a16="http://schemas.microsoft.com/office/drawing/2014/main" id="{E2198711-C327-4966-9CDE-940E1F311D06}"/>
              </a:ext>
            </a:extLst>
          </p:cNvPr>
          <p:cNvGraphicFramePr>
            <a:graphicFrameLocks/>
          </p:cNvGraphicFramePr>
          <p:nvPr>
            <p:extLst>
              <p:ext uri="{D42A27DB-BD31-4B8C-83A1-F6EECF244321}">
                <p14:modId xmlns:p14="http://schemas.microsoft.com/office/powerpoint/2010/main" val="386742738"/>
              </p:ext>
            </p:extLst>
          </p:nvPr>
        </p:nvGraphicFramePr>
        <p:xfrm>
          <a:off x="1572895" y="2514600"/>
          <a:ext cx="904621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1">
            <a:extLst>
              <a:ext uri="{FF2B5EF4-FFF2-40B4-BE49-F238E27FC236}">
                <a16:creationId xmlns:a16="http://schemas.microsoft.com/office/drawing/2014/main" id="{A39D2760-DAD6-35E9-44F6-07A6C778954A}"/>
              </a:ext>
            </a:extLst>
          </p:cNvPr>
          <p:cNvSpPr txBox="1"/>
          <p:nvPr/>
        </p:nvSpPr>
        <p:spPr>
          <a:xfrm>
            <a:off x="2133600" y="6151901"/>
            <a:ext cx="51816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 Estimated number of women living with HIV who delivered within the past 12 months </a:t>
            </a:r>
            <a:endParaRPr kumimoji="0" lang="en-GB" sz="1000" b="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67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10676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9984432" y="4356430"/>
            <a:ext cx="9006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52">
            <a:extLst>
              <a:ext uri="{FF2B5EF4-FFF2-40B4-BE49-F238E27FC236}">
                <a16:creationId xmlns:a16="http://schemas.microsoft.com/office/drawing/2014/main" id="{FD47DDD5-E36A-4324-B55E-34802AFAC673}"/>
              </a:ext>
            </a:extLst>
          </p:cNvPr>
          <p:cNvSpPr txBox="1"/>
          <p:nvPr/>
        </p:nvSpPr>
        <p:spPr>
          <a:xfrm>
            <a:off x="7797386" y="5271141"/>
            <a:ext cx="1371708" cy="336061"/>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adolescents &lt;16 </a:t>
            </a:r>
            <a:r>
              <a:rPr kumimoji="0" lang="en-U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yr</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692F5D01-AECD-BFB0-DBD7-BF9F9B978D48}"/>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111534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0DE3F5F-5EBE-4E4B-A2BF-0DC01614EEDA}" type="slidenum">
              <a:rPr lang="th-TH">
                <a:solidFill>
                  <a:prstClr val="black">
                    <a:tint val="75000"/>
                  </a:prstClr>
                </a:solidFill>
              </a:rPr>
              <a:pPr>
                <a:defRPr/>
              </a:pPr>
              <a:t>73</a:t>
            </a:fld>
            <a:endParaRPr lang="th-TH" dirty="0">
              <a:solidFill>
                <a:prstClr val="black">
                  <a:tint val="75000"/>
                </a:prstClr>
              </a:solidFill>
            </a:endParaRPr>
          </a:p>
        </p:txBody>
      </p:sp>
      <p:sp>
        <p:nvSpPr>
          <p:cNvPr id="201731" name="Rectangle 2"/>
          <p:cNvSpPr txBox="1">
            <a:spLocks noChangeArrowheads="1"/>
          </p:cNvSpPr>
          <p:nvPr/>
        </p:nvSpPr>
        <p:spPr bwMode="auto">
          <a:xfrm>
            <a:off x="1981200" y="1989139"/>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9" tIns="45556" rIns="91099" bIns="45556"/>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4"/>
              </a:rPr>
              <a:t>www.aidsdatahub.org</a:t>
            </a:r>
            <a:endParaRPr lang="en-US"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4"/>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400">
              <a:solidFill>
                <a:srgbClr val="C00000"/>
              </a:solidFill>
            </a:endParaRPr>
          </a:p>
        </p:txBody>
      </p:sp>
    </p:spTree>
    <p:custDataLst>
      <p:tags r:id="rId1"/>
    </p:custDataLst>
    <p:extLst>
      <p:ext uri="{BB962C8B-B14F-4D97-AF65-F5344CB8AC3E}">
        <p14:creationId xmlns:p14="http://schemas.microsoft.com/office/powerpoint/2010/main" val="729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9" y="1599618"/>
            <a:ext cx="8402672" cy="504000"/>
          </a:xfrm>
        </p:spPr>
        <p:txBody>
          <a:bodyPr/>
          <a:lstStyle/>
          <a:p>
            <a:r>
              <a:rPr lang="en-US" dirty="0"/>
              <a:t>HIV prevalence among key populations, 2016-2020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08727" y="6570628"/>
            <a:ext cx="8839200" cy="304800"/>
          </a:xfrm>
          <a:prstGeom prst="rect">
            <a:avLst/>
          </a:prstGeom>
        </p:spPr>
        <p:txBody>
          <a:bodyPr wrap="square" lIns="91099" tIns="45556" rIns="91099" bIns="4555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(GAM) reporting</a:t>
            </a:r>
          </a:p>
        </p:txBody>
      </p:sp>
      <p:grpSp>
        <p:nvGrpSpPr>
          <p:cNvPr id="14" name="Group 13">
            <a:extLst>
              <a:ext uri="{FF2B5EF4-FFF2-40B4-BE49-F238E27FC236}">
                <a16:creationId xmlns:a16="http://schemas.microsoft.com/office/drawing/2014/main" id="{21FAC6AD-BD5A-4B4B-AB85-5B0DFF4E8170}"/>
              </a:ext>
            </a:extLst>
          </p:cNvPr>
          <p:cNvGrpSpPr/>
          <p:nvPr/>
        </p:nvGrpSpPr>
        <p:grpSpPr>
          <a:xfrm>
            <a:off x="3848498" y="2204508"/>
            <a:ext cx="4501357" cy="3967692"/>
            <a:chOff x="3176" y="-3175"/>
            <a:chExt cx="4501357" cy="3961333"/>
          </a:xfrm>
        </p:grpSpPr>
        <p:grpSp>
          <p:nvGrpSpPr>
            <p:cNvPr id="15" name="Group 14">
              <a:extLst>
                <a:ext uri="{FF2B5EF4-FFF2-40B4-BE49-F238E27FC236}">
                  <a16:creationId xmlns:a16="http://schemas.microsoft.com/office/drawing/2014/main" id="{093B7E91-3D41-417D-A4E1-CAD991A7BF2A}"/>
                </a:ext>
              </a:extLst>
            </p:cNvPr>
            <p:cNvGrpSpPr/>
            <p:nvPr/>
          </p:nvGrpSpPr>
          <p:grpSpPr>
            <a:xfrm>
              <a:off x="3176" y="-3175"/>
              <a:ext cx="4501357" cy="3961333"/>
              <a:chOff x="3175" y="-3175"/>
              <a:chExt cx="4481512" cy="4002620"/>
            </a:xfrm>
          </p:grpSpPr>
          <p:graphicFrame>
            <p:nvGraphicFramePr>
              <p:cNvPr id="28" name="Chart 27">
                <a:extLst>
                  <a:ext uri="{FF2B5EF4-FFF2-40B4-BE49-F238E27FC236}">
                    <a16:creationId xmlns:a16="http://schemas.microsoft.com/office/drawing/2014/main" id="{DDD4580C-7FEF-4131-B035-49E0BB4FAC5E}"/>
                  </a:ext>
                </a:extLst>
              </p:cNvPr>
              <p:cNvGraphicFramePr/>
              <p:nvPr/>
            </p:nvGraphicFramePr>
            <p:xfrm>
              <a:off x="1420616" y="-3175"/>
              <a:ext cx="3064071"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C2B4C39E-C8E2-4B2E-8EDB-9EF667C8F8A3}"/>
                  </a:ext>
                </a:extLst>
              </p:cNvPr>
              <p:cNvGraphicFramePr>
                <a:graphicFrameLocks/>
              </p:cNvGraphicFramePr>
              <p:nvPr/>
            </p:nvGraphicFramePr>
            <p:xfrm>
              <a:off x="1400400" y="987601"/>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a:extLst>
                  <a:ext uri="{FF2B5EF4-FFF2-40B4-BE49-F238E27FC236}">
                    <a16:creationId xmlns:a16="http://schemas.microsoft.com/office/drawing/2014/main" id="{11149690-A765-474B-B3D0-390726CFE68A}"/>
                  </a:ext>
                </a:extLst>
              </p:cNvPr>
              <p:cNvGraphicFramePr>
                <a:graphicFrameLocks/>
              </p:cNvGraphicFramePr>
              <p:nvPr/>
            </p:nvGraphicFramePr>
            <p:xfrm>
              <a:off x="1400403" y="2010404"/>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a16="http://schemas.microsoft.com/office/drawing/2014/main" id="{338C2076-4BA0-4E4F-AB3F-281A5243D2BC}"/>
                  </a:ext>
                </a:extLst>
              </p:cNvPr>
              <p:cNvGraphicFramePr>
                <a:graphicFrameLocks/>
              </p:cNvGraphicFramePr>
              <p:nvPr/>
            </p:nvGraphicFramePr>
            <p:xfrm>
              <a:off x="1400403" y="3023611"/>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18">
                <a:extLst>
                  <a:ext uri="{FF2B5EF4-FFF2-40B4-BE49-F238E27FC236}">
                    <a16:creationId xmlns:a16="http://schemas.microsoft.com/office/drawing/2014/main" id="{60297425-72E9-4640-ABF7-608CC9968B94}"/>
                  </a:ext>
                </a:extLst>
              </p:cNvPr>
              <p:cNvSpPr txBox="1"/>
              <p:nvPr/>
            </p:nvSpPr>
            <p:spPr>
              <a:xfrm>
                <a:off x="3176" y="2238966"/>
                <a:ext cx="1564700" cy="72316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 INJECT DRUGS </a:t>
                </a:r>
              </a:p>
            </p:txBody>
          </p:sp>
          <p:sp>
            <p:nvSpPr>
              <p:cNvPr id="33" name="TextBox 19">
                <a:extLst>
                  <a:ext uri="{FF2B5EF4-FFF2-40B4-BE49-F238E27FC236}">
                    <a16:creationId xmlns:a16="http://schemas.microsoft.com/office/drawing/2014/main" id="{B7EB18F5-5234-4C22-8845-25CDA3093E95}"/>
                  </a:ext>
                </a:extLst>
              </p:cNvPr>
              <p:cNvSpPr txBox="1"/>
              <p:nvPr/>
            </p:nvSpPr>
            <p:spPr>
              <a:xfrm>
                <a:off x="3175" y="1231754"/>
                <a:ext cx="1371881" cy="67908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a:t>
                </a:r>
              </a:p>
            </p:txBody>
          </p:sp>
          <p:sp>
            <p:nvSpPr>
              <p:cNvPr id="34" name="TextBox 20">
                <a:extLst>
                  <a:ext uri="{FF2B5EF4-FFF2-40B4-BE49-F238E27FC236}">
                    <a16:creationId xmlns:a16="http://schemas.microsoft.com/office/drawing/2014/main" id="{DA013FC6-D06D-443D-AC52-A9D094E4A102}"/>
                  </a:ext>
                </a:extLst>
              </p:cNvPr>
              <p:cNvSpPr txBox="1"/>
              <p:nvPr/>
            </p:nvSpPr>
            <p:spPr>
              <a:xfrm>
                <a:off x="3175" y="225589"/>
                <a:ext cx="1098642" cy="633785"/>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a:t>
                </a:r>
              </a:p>
            </p:txBody>
          </p:sp>
          <p:sp>
            <p:nvSpPr>
              <p:cNvPr id="35" name="TextBox 21">
                <a:extLst>
                  <a:ext uri="{FF2B5EF4-FFF2-40B4-BE49-F238E27FC236}">
                    <a16:creationId xmlns:a16="http://schemas.microsoft.com/office/drawing/2014/main" id="{4A41D91B-FB45-4350-BD48-F558599A0598}"/>
                  </a:ext>
                </a:extLst>
              </p:cNvPr>
              <p:cNvSpPr txBox="1"/>
              <p:nvPr/>
            </p:nvSpPr>
            <p:spPr>
              <a:xfrm>
                <a:off x="3175" y="3263467"/>
                <a:ext cx="939049" cy="735978"/>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 SEX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WORKERS</a:t>
                </a:r>
              </a:p>
            </p:txBody>
          </p:sp>
        </p:grpSp>
        <p:cxnSp>
          <p:nvCxnSpPr>
            <p:cNvPr id="25" name="Straight Connector 24">
              <a:extLst>
                <a:ext uri="{FF2B5EF4-FFF2-40B4-BE49-F238E27FC236}">
                  <a16:creationId xmlns:a16="http://schemas.microsoft.com/office/drawing/2014/main" id="{43613DE6-DF3C-455C-9B6C-0611AE18F0C3}"/>
                </a:ext>
              </a:extLst>
            </p:cNvPr>
            <p:cNvCxnSpPr/>
            <p:nvPr/>
          </p:nvCxnSpPr>
          <p:spPr>
            <a:xfrm>
              <a:off x="93138" y="917566"/>
              <a:ext cx="435381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6B8A7B-2C4B-45E4-9B8B-F9FD51CE7250}"/>
                </a:ext>
              </a:extLst>
            </p:cNvPr>
            <p:cNvCxnSpPr/>
            <p:nvPr/>
          </p:nvCxnSpPr>
          <p:spPr>
            <a:xfrm>
              <a:off x="93138" y="1930392"/>
              <a:ext cx="4353816" cy="0"/>
            </a:xfrm>
            <a:prstGeom prst="line">
              <a:avLst/>
            </a:prstGeom>
            <a:noFill/>
            <a:ln w="15875" cap="flat" cmpd="sng" algn="ctr">
              <a:solidFill>
                <a:sysClr val="window" lastClr="FFFFFF">
                  <a:lumMod val="75000"/>
                </a:sysClr>
              </a:solidFill>
              <a:prstDash val="sysDot"/>
              <a:miter lim="800000"/>
            </a:ln>
            <a:effectLst/>
          </p:spPr>
        </p:cxnSp>
        <p:cxnSp>
          <p:nvCxnSpPr>
            <p:cNvPr id="27" name="Straight Connector 26">
              <a:extLst>
                <a:ext uri="{FF2B5EF4-FFF2-40B4-BE49-F238E27FC236}">
                  <a16:creationId xmlns:a16="http://schemas.microsoft.com/office/drawing/2014/main" id="{FA7A3CAA-A2E1-404D-9C3E-45B7C9E42C12}"/>
                </a:ext>
              </a:extLst>
            </p:cNvPr>
            <p:cNvCxnSpPr/>
            <p:nvPr/>
          </p:nvCxnSpPr>
          <p:spPr>
            <a:xfrm>
              <a:off x="93138" y="2943213"/>
              <a:ext cx="4353816"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6" name="TextBox 133">
            <a:extLst>
              <a:ext uri="{FF2B5EF4-FFF2-40B4-BE49-F238E27FC236}">
                <a16:creationId xmlns:a16="http://schemas.microsoft.com/office/drawing/2014/main" id="{345DDA41-5ACB-4BD7-A6B3-DFDD4FE15C1B}"/>
              </a:ext>
            </a:extLst>
          </p:cNvPr>
          <p:cNvSpPr txBox="1"/>
          <p:nvPr/>
        </p:nvSpPr>
        <p:spPr>
          <a:xfrm>
            <a:off x="4934799" y="6227326"/>
            <a:ext cx="1444691" cy="210250"/>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22 Terai Highway Districts</a:t>
            </a:r>
          </a:p>
        </p:txBody>
      </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447800"/>
            <a:ext cx="11203563" cy="504000"/>
          </a:xfrm>
        </p:spPr>
        <p:txBody>
          <a:bodyPr/>
          <a:lstStyle/>
          <a:p>
            <a:r>
              <a:rPr lang="en-US" dirty="0"/>
              <a:t>HIV prevalence among key populations by survey area, 2017-2020</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152400" y="6540501"/>
            <a:ext cx="8153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000" dirty="0">
                <a:solidFill>
                  <a:prstClr val="black"/>
                </a:solidFill>
                <a:cs typeface="Arial" pitchFamily="34" charset="0"/>
              </a:rPr>
              <a:t>Source: Prepared by </a:t>
            </a:r>
            <a:r>
              <a:rPr lang="en-US" sz="1000" dirty="0">
                <a:solidFill>
                  <a:prstClr val="black"/>
                </a:solidFill>
                <a:cs typeface="Arial" pitchFamily="34" charset="0"/>
                <a:hlinkClick r:id="rId4"/>
              </a:rPr>
              <a:t>www.aidsdatahub.org</a:t>
            </a:r>
            <a:r>
              <a:rPr lang="en-US" sz="1000" dirty="0">
                <a:solidFill>
                  <a:prstClr val="black"/>
                </a:solidFill>
                <a:cs typeface="Arial" pitchFamily="34" charset="0"/>
              </a:rPr>
              <a:t>  based on Integrated Biological and Behavioral Surveillance (IBBS) Surveys</a:t>
            </a:r>
          </a:p>
        </p:txBody>
      </p:sp>
      <p:sp>
        <p:nvSpPr>
          <p:cNvPr id="4" name="TextBox 3"/>
          <p:cNvSpPr txBox="1"/>
          <p:nvPr/>
        </p:nvSpPr>
        <p:spPr>
          <a:xfrm>
            <a:off x="4457700" y="6265185"/>
            <a:ext cx="3276600" cy="253916"/>
          </a:xfrm>
          <a:prstGeom prst="rect">
            <a:avLst/>
          </a:prstGeom>
          <a:noFill/>
          <a:ln>
            <a:noFill/>
            <a:prstDash val="dash"/>
          </a:ln>
        </p:spPr>
        <p:txBody>
          <a:bodyPr wrap="square" rtlCol="0">
            <a:spAutoFit/>
          </a:bodyPr>
          <a:lstStyle/>
          <a:p>
            <a:pPr defTabSz="914400"/>
            <a:r>
              <a:rPr lang="en-US" sz="1050" dirty="0">
                <a:solidFill>
                  <a:prstClr val="black"/>
                </a:solidFill>
                <a:cs typeface="Arial" pitchFamily="34" charset="0"/>
              </a:rPr>
              <a:t>*</a:t>
            </a:r>
            <a:r>
              <a:rPr lang="en-US" sz="1050" dirty="0">
                <a:solidFill>
                  <a:prstClr val="black"/>
                </a:solidFill>
              </a:rPr>
              <a:t>Surveyed MSM includes MSW and non-MSW</a:t>
            </a:r>
            <a:endParaRPr lang="th-TH" sz="1050" dirty="0">
              <a:solidFill>
                <a:prstClr val="black"/>
              </a:solidFill>
            </a:endParaRP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725424206"/>
              </p:ext>
            </p:extLst>
          </p:nvPr>
        </p:nvGraphicFramePr>
        <p:xfrm>
          <a:off x="609600" y="2331318"/>
          <a:ext cx="11125200" cy="3764682"/>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326459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3"/>
  <p:tag name="ISPRING_ULTRA_SCORM_COURSE_ID" val="CCEAD3BD-2FAC-414D-A6E0-1C5F113953DA"/>
  <p:tag name="ISPRING_ULTRA_SCORM_SLIDE_COUNT" val="1"/>
  <p:tag name="ISPRING_SCORM_RATE_SLIDES" val="1"/>
  <p:tag name="ISPRING_SCORM_RATE_QUIZZES" val="0"/>
  <p:tag name="ISPRING_SCORM_ENDPOINT" val="&lt;endpoint&gt;&lt;enable&gt;0&lt;/enable&gt;&lt;lrs&gt;http://&lt;/lrs&gt;&lt;auth&gt;0&lt;/auth&gt;&lt;login&gt;&lt;/login&gt;&lt;password&gt;&lt;/password&gt;&lt;key&gt;&lt;/key&gt;&lt;name&gt;&lt;/name&gt;&lt;email&gt;&lt;/email&gt;&lt;/endpoint&gt;&#10;"/>
  <p:tag name="ISPRINGONLINEFOLDERID" val="6"/>
  <p:tag name="ISPRINGONLINEFOLDERPATH" val="Content List/Test folder"/>
  <p:tag name="ISPRINGCLOUDFOLDERID" val="0"/>
  <p:tag name="ISPRINGCLOUDFOLDERPATH" val="Content List"/>
  <p:tag name="ISPRING_PLAYERS_CUSTOMIZATION" val="UEsDBBQAAgAIALiRfEX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JF8RYym9/DSBAAAZxcAACcAAAB1bml2ZXJzYWwvZmxhc2hfcHVibGlzaGluZ19zZXR0aW5ncy54bWzNWNty4jgQfecrVN6axwmQ2yQUkCKJqVADhgVnM1NbW5SwBdZGljySDMM87dfsh+2XbAuHWwhE7BTZVB4Icp/TrVZ36+Dy1feYoTGRigpecYpHBQcRHoiQ8lHFuffrHy8cpDTmIWaCk4rDhYOuqrlykg4YVVGPaA2mCgENV6VEV5xI66SUz08mkyOqEmmeCpZq4FdHgYjziSSKcE1kPmF4Ch96mhDlVHM5hMrZUkuEKSOIhhACpyY6zOoMq8jJZ2YDHDyOpEh5eCOYkEiOBhXnl4ua+ZvbZFS3NCbcbE5VYdEs6xIOQ2riwaxHfxAUETqKIPBi4dRBExrqqOKcFI4ND9jnN3lm7NkusOG5EbAdrp8cxETjEGucfc08SjIkEvJKVFXLlADp2tqKpSbf9WIhWwqnHMc08OEJMrmqOLd+v+vW3a7r3bj9+24zC9Ua4Tf8pmuF6TUbt27fa/tur3/nt5p7g3z3i78HaN/IrOk7Xbfner7b7V832nsi7INaYtxWrdHcE/PgXvca/r6evFprX0jnru3ZYe6+dtxus+F97vvtdtNvdJaoWQ2vVGs5v174ZWgQkcrV8tZRGg84pgymxrMaV0TD3GFYjogv6hS6cYiZIg76MyGjX1PMqJ6aDoXx9EhIUlMJCXTXdF/FMR3lLOkyQggMWnLR22eXi9b+dLG29XzmfbmtF6MsL6ZWJxJavHH0xcLZIvzL093hbwm0PKYhER6WcjayNjfwagjHy+lYPDk/3x3FFm9lrDUOIhilej4JV1fmVkPB1wrEfEcDwcJFYkk8IKGHY7JyQ/QeKa+DZdFBQyhlBimvSYqZg6iGIwgWYJUOlKZ6difVVy0RcMHdR1Crt3EkQYSlWqvbRfLMLRBUf/eEJuqPLBfZ0jZTl4foVuIJ3I025h3Cbczu4KSYOS0irYKQWO1hiWqM2Rh3521vY9zC8pFI5AvBrOw78+JGDT4UVrHH0Mk2hg9koKgmNqbX1Mr1g0hZiKYiRYw+EqQFgujTGP6LCFrVD2goRTxbBY2jkWLQPGhMyYSEVzaOvoKLOAUkyKuEEZ15+JbSH2hAhkICL8FjKDZYpyrjP9qLOMFKLUnxPMYP2S3c8G7dLx/MBnE4xqBo9iOHCUDiRB+CH8PeuQAXjAnI5goFZCbAKZS1OZ+QhjMzm21a+47weHbo5iBnpHDcFOLJOOFBALOK8pTYEgaYI8HZFOEA2kuZEhpTkSpYyYolo1b/KcAMiiifhTqCkQrOZGg3IArF45PTs/NPF5elo/w/f/39cSfoSWl0GDbeMqlxs1OfWiOfaeFXcFs0px3qmfJ8BbRVf1rj9g1zhxa1Rr6gSK2xz3WpNXBDnb6C3KFRN7B1IWMzbsKN83z558qTtNm8+8t5o0leligzRfceFUrPrXVv7hBk+r7p90o2ne0JBAkLIhgNQ/Nz2xIzk382tu17H47OtaI1J2QlErrub1aEcNhWs9LOrde22vBnSxFlhEJnRSRYKQ4suaWm/N9NPVAko0z+gCZhNAbxFb7ZZfMzo3/bqDjkrXGwafomE/GnfrRl4/RAE5FgGURQRAcrvHd/4xwyve8pY9m3xcuqtbdTi7cm669zzZOYchpDHo08XrwDrp6dFsr5lx/lcsC2/nK8mvsXUEsDBBQAAgAIALiRfEXmAaj1tAIAAE4KAAAhAAAAdW5pdmVyc2FsL2ZsYXNoX3NraW5fc2V0dGluZ3MueG1slVbbbtswDH3fVwTZe91d0wFugDbNgALdWqxF32WbsYXIkiHJ6fL3E2WplpI49kIUiMhzxItIpqnaUr78MJuluWBCPoPWlJcKNV43o8X1PGu1FvwiF1wD1xdcyJqw+fLjT/tJE4scY4kdyKmcDcmhd7OwnykU5+PbAmWIkIu6IXz/IEpxkZF8W0rR8mI0tGrfgGSUbw3y8sditR50wKjS9xrqKKb1Fco0SiNBKcCQvq9RRlmMZMC8p0v7mcjpXZ3P/oC2o4pqS7v5hDJEa0gJcZGvblCG8dzcHr/KAuU8QcNfbaBfPqMMQhnZg4wvv/uKMsgQTdv8T480UpRY0Jhz/hHfOUyQwowfRnWJMkrAhNDR6Cu48thc7wKQ+xrOfYrjKgV7wroeLAR89IzBUssW0sSfOpuqxNtjq818wHJDmDKAUNWDnkzQT6RV/ppY1+P+wBvlRQByih7xKlhbw6qLNwDG+h6/Wt3aVRHG964LApSwc8ogwl7ZI3+bsh4hA2WPfGa0gEfO9kfwQ0vH8U98S9xjnq++sQIn5ujr5U/eip4ecHBV4NopPKYWBSwVhvNCa8BXSxOr60JKjmJKOdnRkmgq+C/EZXubjEqTA4PrtNN9lWqqGZxqNxujWdLhe9nzeDd2vwl9bt15ps0Kv54TrUle1eY3Sc1njmdmxFwzT04zcEkaOMh7vhETOTWRW5AvQrCpXrjQEGJt2kNg0Q3WEDxNghKkyekap+6SU8XnbZ2BXJs3o+CbJtZ1uIqWFTN/+pXCGxQxYcDYMXVlruOEvvdkoHANAETmle/Y7tBZ6pZpymAHfu4DhU14KLNUmQ4darYb/QAbHbab00zqR7cm+kYJcbHhBOHVxCXihRMaxltek0zZxKKh9/u3vzjayH6RYeeFO8yeXSNFFxv7cQGNEv+P/AdQSwMEFAACAAgAuJF8RUSkzCymBAAAeBYAACYAAAB1bml2ZXJzYWwvaHRtbF9wdWJsaXNoaW5nX3NldHRpbmdzLnhtbM1Y23IaORB991eoZiuPAeNbbBfgwva4oIIHFsbrpLa2KDEjGK010qykgZCn/Zr9sHxJWsjcjMFiN3a2/IDR9DndanW3DlO++JIyNCJSUcErXqmw7yHCIxFTPqx4d+HN+1MPKY15jJngpOJx4aGL6l45y/uMqqRLtAZThYCGq/NMV7xE6+y8WByPxwWqMmmeCpZr4FeFSKTFTBJFuCaymDE8gQ89yYjyqnt7CJXt0q2Ic0YQjSEETk10mNV1yryiterj6GEoRc7jK8GERHLYr3i/nNbM38zGMl3TlHCzN1WFRbOsz3EcUxMOZl36laCE0GECcZf2jzw0prFOKt7h/oHhAfviOs+U3W4CG54rAbvh+tFBSjSOscb2q/UoyYBISCtRVS1zAqQra0uWmnzR8wW7FE84TmkUwhNkUlXxrsNex7/xO35w5ffuOk0bqjMibIRN3wnTbTau/V7QCv1urx7eNncGhf6ncAfQrpE507c7ftcPQr/Tu2y0dkS4B7XA+Le1RnNHzL1/2W2Eu3oKare7Qtr1VuCGqX9u+51mI/jYC1utZthoL1DTGl6q1nJxtfDL0CAil8vlrZM87XNMGQyNJzWuiIaxw7AcklDcUOjGAWaKeOjPjAx/zTGjemI6FKbTAyFZTWUk0h3TfRXPdJS3oLOEEBi05Ly3j8/mrf3hdGXrRet9sa1noyzPh1Y7EVq8cfSl/eN5+GdH28PfEGh5RGMiAizldGStb+DFEA4W07F0eHKyPYoN3spYaxwlMEr1bBIur8ysBoKvFIj5jvqCxfPEDqBWGeS0JilmHqIachzNn2pzEvqGMqhigy0VBlyvJTlKsFQrlThPh5nrUfX3QGii/rC7s0ubTH0eo2uJx3DZuZi3CXcxq0Pumck/kU5BSKx2sEQ1xlyMO7NGdjG+xfKBSBQKwZzs27NyRQ0+EE6xp9CbLob3pK+oJi6ml9TJ9b3IWYwmIkeMPhCkBYLo8xT+SwhaVgRoIEU6XWVYaaQYtAMaUTIm8YWLo8/gIs0BCXopY0RbD3/l9Cvqk4GQwEvwCIoN1qmy/IWdiDOs1IIUz2J8Z+/VRnDtf3pnNojjEQaNshs59DRJM/0a/Bj2zgW4YExANpcoIDMRzqGszfnENJ6auWzT2XeCR9NDNwc5JYXjphCP5YQHEcwaynPiShhhjgRnE4QjaC9lSmhERa5gxRaLpVb/KkALRZRPQx2CigZnMnYbEPulg8Oj45MPp2fnheK3v/95vxX0qB3aDBtvVjxcbVWczsgn6vYF3AYV6YZ6oiVfAG1UlM64XcPcoi6dkc9oTGfsU6XpDFzTmy8gt6jONeyNkKkZN/HaeT7/A+RRrKzf/eWiUQrPi46pRnsbzdH1a52rOoLc3TXD7rlLrwYCQQqiBJp9YH4SO2KmEs3FtnUXwmH4TrQm507Xfsf/zYkQjs9p+rm5DVpOG/7oKIvM1d9euvadNASW3FEl/nTTADTG0AoaUBmMpiCn4je7Pv7LMN/U/K95D7zafHyTGbf9h5WdgD9qxhEsowTK4tVK6effCj80Yf+nHNhv85c+K2955m8fVl+L7sH66tvi6t53UEsDBBQAAgAIALiRfEW+DzY/nwEAACs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O5vMhohvu4ZA/jm7cI7V8TIb2X6bKoLofqYqSGg6uewU70AkkopF2BfUFUVTlv/x28kfvk6xtQSwMEFAACAAgADLOCRR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AyzgkW45zzyXgAAAGMAAAAcAAAAdW5pdmVyc2FsL2xvY2FsX3NldHRpbmdzLnhtbA3KvQ5AQAwA4N1TNN39bQbHZrTgARoakfRacUd4e7d9w9f2rxd4+AqHqcO6qBBYV9sO3R0u85A3CCGSbiSm7FANoe+yVmwlmTjGFAOcQh9fM/uEyCP5NIdbBMsu+wFQSwMEFAACAAgAgWR5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DLOCR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AyzgkWdH5h7EzAAAFRaAAAXAAAAdW5pdmVyc2FsL3VuaXZlcnNhbC5wbmftfHtUE3feN912tc9KZbvd1iCQ1NKqrRYMiICEZLt2odaKVcFoBaKNSBVJCBFIIJd228VWA1O8BeWSttQbKClaCeGSqNQMECC1ilETEnFIomAIyZiEyfVNUFdq3XP2Oc8+5z3ve/yDM8xM5vv53i9z+X31YUryC3+Y/YeAgIAXlr/37pqAgN+jAwKeTX9+mu9IPObMbN/mGfqa5L8GNPaH3vHtPJf9zsp3AgKagBmuzb/37f9X3nsb6AEBMzv9f8+A1ONbAgI23Fn+7jupjEzjIBU4lc3UUjPXZv4l8y+v1/64Znsaew2yIS0e+GjPczFvv/H393Kr303dVp306RcfVP35yNw/vbh7I/G7/0r92/dnX1vzUUjq7587sunwDRf9W9jJ3sU+JBcpxIpDZ5U7hGwSmLz0x+yr0g3RJYp/2PgxKlPrYYcZ4LKsshBqunt8F6Hd5jZxMT4WA75ZXPjTjt3XXzFoQtH0rIJs/7FPVV2yuFY0mnuvDnMg9jn/oZY9O8qUnZDXyfUK25/xHzn35ul4iRxY/6x/x7C/z5xBmDgf1LNg8mRKhW9/4GX/vwFBneOMzyyCV737CMg+y9JyhYngO5r3XCk4Ywvjoyot17d38/n+KBzn9jJM8Z5VXMfl0n27xueXHiO4LxPYVVQOXKXLBW5GCLQGghcZVXEROSlCKKUCt+wE7THBxE/zekbzkZXKAkuLwdOqE/ca5HevGOKHsZoTWr88ca1nAgECHE2gW1dI762glj8jHZ8hzbMO71uV2UBRSJKxOPcZrk3ROP1W4A7ECmG8E9asyI57a5jOogvJBMelM2V/RdQUeD3JPUIUUkvuDWG1Z5rCyDAngmAtibUn2umCXaDAKRa0cSiQe1cY2gQhv/MBE2jNQzQn3x6IInhhAjdxex//cklqJ1S4Xn67sokquVuzU9U0voTiXC9emXRtpDVZt/oFAPGoZxYxubwSWCcq0C7ToMIaRlM2M3xW+NRJp3aSt1xDhb8zrUvgvi7okORuUaNE8gImNz0WmINBupI17ThLTw8tQyMgjDFeTtX0/8V8Pogz7liCtIh38N6CTtO0awUqNvNYKdgukMM2xhvDJle/KZ10cE48X2ecowSc+laaynWYOLN81BJTZYrNTDvk3HI7VNhcLawyRdcaNNAOQU6EoA/YJ/KOB3nH+8Bu0Kv1OYbUCMtz6QJzi3l+6fXkGJy+JCdhUbmpCrGwVpX5DIcP1pKZ5eIMiQKEdEqzGnYeUAHaY+pCXArPdGSEls98QxSC4R4kbiACYaLEZXqwi37CE+r3J1FRJGF7GLKClbQLa9vSXrWrnrm/t4A8H0UYOYR91d6nggrFFHQgaLQU8oAaUfSHPJWeZmmCPYyZCIO8CacTl6k0u/w8aaN6lVu7ULF4JfZC1uKeAkQdfS7rG7kViVECo5ZCTl+B1yr1KEftcOEYQfr3RcoyMBgTzte14gTpsZQENIGq1dNk9DDRoT7ggAgW6xG9J/gluImeQYkG1okjRGGCokY5GKLUTsKRe7V1SAxXQ2dKuPkbNP32zhaSRCY2tURQs4+HKopwFEmKWMu4a/Ywqs3uSu3nIzTKmhcA5l2kJAHAohMwBGCwZg6TR0P/VMjyp5SxsZOdZM/pWumV5MysxaXHseuGIyc6W3IbFaQJmO/CTgsMnpHfhpxuF6yOpgJgqFJnI2/qgspUfxsTsU+q7VcMhQL0wHjLgc3U9jVY6Abud1sr5dbg/FJeDHm/3B3t4mnhOUqDBeEw1WZMXjeZpyoHg00Go9qzBIgmKHtc62GV+daeSEn8XL3FXG2x4QplKJxB3m9cPRNAJGHCRb1C5IxALqpToZ4Pt/dlQUZWUJlK58ZtlXD1hBlIZq8Own5c/dIApH5dkZOA05/GLp0ZHA9f85lcxjikonoD/SnlmJiPOdt/bpG0dVvgjODnm/PZ02qx63hDr3ERwa6f5pgAZy5hjOVUb5WYbO6hK4ZmdjW92BdbOElubvJ57Jju9IaktnTB+ShoE7oo8O9inKi7YZrILu/60Y2qcCqogKFSNaijNevBG5wxMXfYmI5H53BKurJgensQkM/o3RQrIcI5kloxy4UoBFbeTqjkde0yZoKyzFRjrqyww3Hwgn+E28PCPQtFJ9CGuWKFzRnHz5VmQoWdrAyNwspMwBSpYxVvKBL5OjEF/MCf5ihjRi2jl3QTXFAWtXV4CbyJLwLZMiF02vz+8a6fY8deYvbSrtug/vDOwm+6GKfZurWNipa8HnqIqCOIH4crJ+L6Rd3K1z8nZ56IQy/g6+wJgEAUnVROy+9i5w9mlIJt+P6rrvUqhfvoEBaQumPD4N2gMctgm78LNBdKgqKade50fKkYGfisQlhEIVBiNWgZlCQhypRih0cu2JdOSuxf2axVVoAaj8fg6s7yWcWCk9H74J5ci8vg9EdjkT8Nef4kkIMNpVHbe589h3vX54TwfGzm2zFoMu8Pwc/lq8xNFhT5C5RycDFOj81n+3Awy+RvKnLbuZgIGqP35n4nT0iSydpPY5elT2tNj/WcktFU6rkihTG/Kp1Pgj25paC5p3stOjvHwzKIIJ84UVHlhE4mOpgE5prkdWg0bEjk9oPf1MrB8cpRvamsvcapH61V6Yy0jB2YIlyK5ChsJ3H6nEgxEaDv285Q420MggILCEC09BgElRviaql4u5klI/Ngv1hxfRtKQd4zUKT7jCsLDy3T9FshEEVGw/kZnr2Exqpd5Tx88HOyAvJfUPYQpc6DMCAHzsNSdW3CoueJMArEF1sk9MXx/cI+lPktpF0kXBTqlWwubcP+wZdKbS0RMuWSqCtl8ujhMmAjm4fYdwTuJv/cLod29AlMNrrCDcJ9Opisc/PKIKgQYwhFXzR5XYlVpqZ2QpIoHS+ZbrFNwALTWXNijYE/KvshrheoGoo0AUOFJifVGRd7QiKEjoLlHdFbOBLmXVqVmsMJ9DvdmK+25mcCHzNu5SPu6b4j5ed8FTlwVQ7sDPLthX42ZP5dcO1Vvd3fEMT9rhP6fRTuVN/DKp3sr+E37wYCk0X/ejDar6tPz0Tj/BUuIDubMdkf9PePP+/fVtcMvejfxrUVuRGBF5lsAc7F/7tXJXSG+7d5hf892PQOl0VOFEocIwOjQinnjeXxM/LnDu843s9TLfJfcO6WZOJiZKa/82Etin3vl1Xy619Hf7c0YekkzHo1yT1ASqxEvX7HqOMd7y8vn+TmlXnLMwauX8LeJ/D6iYZ//r769YK07GRwEnrPvu8bR+7eRvn520TbeyWtJixsUoiFKXtb68/UkScr98Xla4gFhTsnpfkhbvlI/VOQ/zQIGsgsMZ5tMAi4npFEE1Nxdl4t49bIoIlj/1s3fbYiUhGj2AAef/T7CGkgY1WiNTXelnEalw1B2Ecgx+SmQ9m1b+7qAN+pbUN7H7F1x9L2E6ZBcgpnX1s89I9Z6PYjK35FcfvPJdXqs7zyY+pV9ikCZHBUc0w0Ol92m6F03uE0TAGios1bkchk6b1fVgRRrP3WngXCdAJ/JF6WW5UMtvnIkKaSgVGxbT/WG1CibQlLNTZO8eJHer2sE4UNl65oKC6/lFZWLhIL0FMUtRNJq0tP/2iAzuugzA5bxl87lejA/Fn8ddZQ6KgtCfxZl/rIIHxSTM/FI2mJ4PGRf3XmWmHVJezO+KlsEMvyadvSFFg9xaeYiGOPjN3qql8dEXHKJ9vtiDry7fyp+hbO1t36pb6W/H1befm38hO/0un+PX6paD23Ua3VU03RkCRu8SljYtET8c2bn4gAdT5ZkF1PRg36F7ryu0ek6V/IsFaWnJHyJOVfygD/xRlxGw94onQoFSUBP/JEnNTBrawrTxSm5QTlX5y5lkP9F2dut277V9RWDkwc/7V2jK/G4rwuOIhi7rdfmBG5X4GlqAofu1yLkyWWj/2Ce4x7n8Ojk4tyHxe3ZOTEMc0SfWKERb3qTaju135TWzImzr9SEjosHjULp/Kh9IX8SPc8wcJdHSsOGqoNjaD00XXFuJ5P7R67VBo6EbG6tuGSOe7/+3y6lKSdkMU2ZhbfOSLa8K1fOw56nzANcuxUqe5MNQNsVdMVGR1OX3qsmidgWUYOEDOZeQ3ytxRIaNYi1q2v5jXWcj3IdH77WVa1vd2QqKQacvIvt1TK6R0RDVMByYxq+av882/Xqd8o7K/w501xsc+W6Hb71SiJZPzCDCXV1HHr0jjj0JQgRepLwXvXFRybw9I+giWU1zwTwdfZoANcJMYUJB6cH54xFt2oKi+EC5gXh1huxkkaGz8232Rglqm+7zBUAPsUm9NFbyt1Zr3ze5we107BFHF6zWdn6+jdhsWNGEj3iUf9MSuxQDPFxVhZEz5UXpYYV7d+eIBbQfzr1k9CPh88o8CXuFGQA/uqPu0LE9frFApDhLWhyqz9cqc4wq5QiY3zgRBmu3quEjDTcFrX4WeEJWjkGpMg7ceQIxQx9hr5gjlwZR2Lh/2jXsxz8oBDo8lInK83TGkMIfTXGGJqyY0YARcfVCOaqrhgqezrWDlqCee5+M83UqKltyKXaVo4i2U/7lcB5kidBZcSIScr6jLRsSJMp4aBr1MvwVD3jyYPwl3WYK+tp+uwkyejVxO0CNK37JOe43G1lyc+6lMazHQBbsxGX85sVMnvjU9Ves/tA98u7FQu5ANDebxtdAgvHvz6mUX8I67DTW8LPfLxZvbJwDyYTfdN//luFLImAgNU6Q35VQYs2n5U9nNcZkGlIYHbvrj2Mmq5qExuabLYXCyLuNxJVBxzOEaGptQ1OKb0dEf95oUmw4Ev4HOvBBuTyOfkufDuC7h+xkmj+zXlkXSCJsU3s//OYPglEVAFAts8l0bU2R7cL4wUCKGG8HXkMmI6JevHxTh866+s+NxoknA7St7SHGawQBcrPstNaMzKkzdgwAXTDBhyCkLTmXd3pnNVQzQT83uVbya9BqUBSIGKkcIsGLYhgOJNnbiX0FyTL8Dtch2m0Z112gH2rxW1tIDR69ZjVvUL4Thfo73g+bUcFzPw0+BnYQ6FH9Xu81S3Oa5OTU3AbT0e+rlmpSJ8sJDxAZT8o8GQeBgT3bl5GEoe44+u1SjgQ+DFwEYIMWDzfV7MOwgrkwxTArmfmCRlXmnoqSQOziVvmCbqqlwitSyydzdMyKzwDwdpEWR1S4QopHNzD3hYq4D6yZuSOtRb2+t9og1zYGeJzmxpURHJR5H4XIHXllOpKsNG5ftipwfshnsLEHXDt2uDSE/7zqcg/w6I2jc6eTZ99PX3Iv7U2UgeKWVZ6zDu2+d/enU54e3sZf1fPoT/tCGSfWcFUevU2NEfvLB3ZwF76tD1nx/zHieQZ5STPJaBIglc06Akcd2HNTdCqO1mvXIu6ZjXTPAkIwXtexTsMTpR6nVKudZvg9i3R5Qco7KxluO409ljiB2m9xsy2SvjZt6nl/j9nTG216mVFiM6vly4zdCJ8eTF/3zqVoeJbbIqv3HcyAt8oBai1DEwPfpwyp39Zqww76Ss5WXdADCg/BIU3Fczf+iDICIn0LmH5PoYsQ46jFqPMf/TjdeP4a0nLDkXob4HyYbZAzQQSdrrMyLbP5xJbZADGURSJJr6MEEo+ZJ7Ryw5uFA34VV4kb8mW3JkkPyfKV3K38AuC/e+bNieB82zhN8eUJaB/H8WeceokE+C1rulH7NDSBMXZvUIw4B5D5zFYDyKEXF8tiOW57r2Y0T4V+6fGLsiMZdR0zt8E4nSYlPnCDsK2cgCYbvl5l7Bjx04aTl4fNgGQTsIMnWL+xOn5/ZRVZoNr8nUOq6KNLYYvJXwFjwq9YwqCX93yaUuuagVh584H5RJmiUeXKlMy2ejz7RSKgl6m9nicZnH3vJO09tywIciteUw0268tApHs44VSZ1v17Jt16eLJrq/4cs1cK0d1zI8LzdSIYTJO3Q2RaJdbVUh1qMyYzLkDuTQYwcbT9vNtmKoLNbHSP984gu5NdifOR5YEBkpwMRSpY6RBiVfoYOApnHAOwFg0j/ij8JxJWXAoQpzDsl54/MV3Bsmt8bUgVSnVHBn0J1WyLzlfjgNHuGVB+uicFsrQ2R/jC+V+AqL2M3g+XsnR2t2LVPfJ7fUd7oOy+HRlToHqswOt1vquy+tFIVgqAcNxdsjpS7LRonM50Yl8opT0dKPd6KDRZ3kzOtxjt5sPD3xVRlqGph3SAWMysjDStqGRmD/i/R0fIhwe2i4oQWHCfddqC05TsTrtReqpYU4yf3IblEdfDEvkCdw383GpDv2WTgRCkYlJQHXX0YkUKZLeZ+KcVJNaiNwiUHQEz/W7Gyjx3pbCmQ3tm9qK2Myer9s6WAFAuRNvbfjKC8FB0Q/d9SIqmxapFMiFqz/5jVfoaflS3AC6pjI/aKprUv6j3hJIU7zEHtJpjFOdjEXenlPcG1EFiNUsc1VUhY7GIGhj24+zFU7lmEcH8b/MChDocCGGSCAVXRCru3gyIFS6MCXAtfwPG0+Mxa3tbdXdQY7X58sAr+Jzww+NIrRHyg/0/6nQk90D9T9wCtyyQEnkzoXB+1aPWg7Kr/MDgSgA5UQNLizrafzIEbkuTBL8uHMHFHMNFlgebDjtTotDic7XsyrmiajME72gGEi+fNMjNen2vhU7jpm+4PkKTLSQtGXnVqvZ1QEPr9hkIIzXPeT41RizpQzN/UueGUtp9qxOhAoETLUGrywvjq5K725YzAj68dTnnbLxIN7SxQVaqzZe/7gfjso9VaKotU64woUGpSujOfcdRxV1bRhvBMgUWrLka4r3y6KCeL5n+5AyUI6M/OZ+PppUjPKl12TJ5XRL6Soe3LzpUby1j+vVHn/YH8z6sY6biaT9YDjom28IiRylcJ/FzdoN/lKSCdxtqgh6SfnbPRlBm+s0EBJ6B0cKGSE1t38JB3vCQMD9wW/Brphss80X9pacOitjF5DzGFMUftb0dxGvUrwWp3RpngLmPUg9iOyeLOFO1i+Br4RvOA6bKcjuKjyOVhfo8ex1vUOjq/vZv/C4P7IJpQZNgw2RqGdm4uvET25u0CU8K0PIAuPCzfMoUsR+3eOolltQ2ZfaNrxms6ZjZ0GvF1sUSwEpj8AatQlnzC8SOPtVGGkKapLiyBSzNKj2QK2zUHTP7NAJ82rli8Qr5ptAppNx1jqKgoxGHAv0h0oHfimcCOkpVd7cy/yeOTbKk/VHnj+oag/rPNGkLfwesk7krvVHBwnS41XkNt/yd+PtaTXkVkTnZgIb6+F8cBgO6U19C839vnKlmQKTyl2Vbxn2YIF8gWZDQRROv7hUa2NcPeCUaetPulR5yMPKuog1ztCcjfkp9bZfVRELrpcF/2AuFdH6FlTtl3dP5nqFRH8h6m+7s6zmIm/xNdfgqGr/0zDwFEFSx+tOy4zsoZmkOZ7XfniBxCJhzPZ1oH8D6HCybSviOQ/TPt1owIvzM0s334Pf+/boANcjjj94U2wDIHXZZCvLlOZfRizHvYFzR0ex6jSizvnK+bptSGizQ96hF9WTj4MdtyaJV1f+6iNsDkapI4Gy/9Kk5HpK9Cy+yWbSGJbR7gehfe/Qj+QiODEWpO14xFto/85nLfV4asDJVZfHR4//8be8tQn/O4A8d3lSzmD9uJ/stLSEQj8Mnuyl/j0jEo+Pv9UxSRbcW3/9okMjv9p9uQk3UBwdRJYl48R3Hcm+50gyqX7bUk/RUh/AfDVDaXmXspBQFCRtPR9r8HrEjQArOFwogLv3HGH5B3lum8edD4kPbq5FAxkcR3HuMWJnC2o7oC9JLjnZNF3gYuZEUja0r8iaLk9zZPO9RUtrvx4LcHAHCA3lpgvzsKkF9MnVXjzrq24cgj7LLkUEPPCg/+q+YqI5+gWkMRo/JG6xRIBZfYrhs2nnbX3W6hskbIzEECK9JbdYK6Y5REZor7c8pevjNLlfGJu2ejH6FX5GRTCGKFRfm3vJbqTwSRgnBu1jnUI4xfoKl2RWJR4VCHcqT5IgETMgbqHykLbXgaCcZbRlZ3vlXbz5pGf7zVGB5Zbtp/qKoCa63AU2f7AyOA/R7+7dUu3U8zCZWbeqcyvwl2d8JH/HjzrQiR9giGV+n5TVz2YGRSNO4poGeqZXwc/Rx90USP0Ngg8A2+/aAS2Zy8OFa7pbam0+7LYNSSO/MkHTJ65Xp4eq0mBDmz6BTo8yVPLJyWJd8crZQA++/XeBTPBBbMNRMzM4GT9Z69DN1nsaft95cwDA2sMxvR1B2hR9hrSykNg2x3bL9CHHpdeYdUAHwGfcdGDDZMOdO66sWBkvHI1lfMG9IkLtbMHFcV5vXiJ9Dts5/sRckYUZ2dC1ifXZ0aI3Suh98cEFfSIZ7NjZe/x0yWxMvvqNAlBFhcPjKU9NJd/nPy54tu8jUlfY/fu4C5cGr68dH/gwYEPK0dlDXOiU/QeujhCFKyj5V9nqI1x+wxxXNYd2o7APZDCMX8ZWbIrP2O4ELaqpvJWEdm5ieOKD9/MIy4sJy7Wa6mh5Pd667ZQqpwAcZtOqS4K3AM/H9/TMAtcH58Emhmq1fk4De6nYfE6IF4bKVLkthKB5UC961Cv/RcUyn63DJjKbgtWBjLvXZNcoKE/0H8WqfNArb75NxxsmE9XIdqiD8h/DrV3k4GKN6jA+Wgdk7c6fz+ozjwIVgnoaHJCyvv8Dz3VeoX+a4IcQR+SToeOmi89NPaxmcDeiLr2pUVojIH4J8WUmEv0lJnNRy9h/0eB++QTowNEUoc/lThvJi5PXqiFkEztb5JSrBTpGyUuewbcbzKzhKb/t6a3dKVdYu9o4DqpXuOAdGKW99aIwLWPm2/1ladZjF5dSbz2MqLptzOIU9KkxHqKmpHovneZuCrR+ue8DxG0wu7IfARgc1wD8etmvnyuabiELXzEdwnzbPjJOdrRkkdyqRpmz/+UfGOqUgfingm9PJVaveyriRyuUUjLGzAlgM1TOamnvRb1Adup0uq/wSPdqw5KTaGqxy5dhENXDdFW/hpz3oVxxo5SMMb4SJEU4fbq5zuhpmC08sfHIAIBcCsj/fJTwk8JPyX8LwjbFnVCIN7WlDNQsNFrlLpFIqav/dC2U0qc/VSPnnqQr30dM0rkWolCreQONKiDg/13U2IxRRIvwbXLO37DZlnR9Fu6hSPjE1+tYt1yKPomG2PHqf1NeUumtbWVf1lRL6fubaKxqqvwmXi+ioPvZAmYO6oJmjeBEq3tUfITEWNSvhgyX0sJRnvlXCSSyEX4XKZ7NHf62Q4CGc7jE6d5+k2ufusnsZkr40rb2gUq3ZITjmvilY2KAmY1DSl8PpRvIOstCMQbzd/QGKLISscPS5hq87UzVPboRqLAqTY0Us+w1UghDCW+/wRNHvNPnrtV7+SuOjxdhCJn9gjFCz/P2NIr/8Tuf9TsIA8nH4ELI+TgKrHbhX2NrEW9G13eT+hPpAgsOXgP6vnwMsU84e1eUO4GyWWKki43yDZ8hqUabEyeemt6rXNYrCOXyy2FMds1oqldblrZS5sZuOZdSCza8M6pfbKGZ3dhh4+4Dm9eVDYnojOjtNWMGlgvPtCUhxtDvQkXxuD0YoXX9vG0n8zIlj+qM2dB7s2e2b1UBYaaXmvYZxlt8dog3FtPkBDIZ5yMAGg+ioGFkMW8+wLvKzELfVvGbrZAA8yzQ4w3IBRSP0STLNQrjm3nUAbYepEBRPMN7nqaIHnb1CqRBr2LQgPGvbvADY3yb+JkIE1QtSWvd8Hc6L/o3dsZvYvivQlfw4ZoyuVDpmgp+/I447LBfvwJnlpDZ/Rei5USVM7oJY2qmfTgadFLyu0wWRn8Elw4u1OziLOfyfsKwY62fxRFJXZCE6vHzPVdvP0QAnDn5bs+KaoFJ+yvZYv7GFlZGrRdATZ4ykCcwOzKzzgMKpKznsC0r09vd+R5zIZAdmzHd1TTAQ7Uquai7VG9WeMhukJfy7soTkoYRnhRljIDH6zxdoA0ZzqeUvUMTY0HqgBsfRLY9UklKO+K4yZGLdZb0gmkWsMi/DEESdz+BLX7emDLxGPl88VSkByNa3yCTvvGW47+1juWdEKHnxAugUDOU8JPCT8l/N8gHIyOb5SaYz1JiLO/6VcZ6ZiA0xrqa3W7n9Apl//5N52yr6xoLfXJcS0swPCrMxmTxctaJUWqdJuewWksHTUm8//Sk5033U6u1xQft61xyrGsSodNJO17h23ZJ2CNJ7zt/v4R+LEtfmXVNT/KUwlvTHYMZ09NoRDs1/Px3EegKd3+ZiM599GT4KL3J020feOjfmBtlL9PWa16JFHN3kkj3Fj3T4HH9k+2OFean7L0/yBLhT3jE2VUFjTyj1mZLcVjYkNjh6VnQVCjWKzg2M4QJ9+y8D/OSS+xXc/GpMP9BwxsvgGrxUs195gGuKT6MTYSshgsS/c84S6Qn1l8p5jR3vez7craVRlAgXjVsDGwwrSFiS4K/i+DKnsny3hW2ajV2Pyj/vmNQPZjIhaFoaMliXBvdJDGuXzw54PE9/RLkAIK2h11q2x1vvP9C2rT0VGZDiZnB4bZg6mAHngp9gUAiYNeriFvqqYKhgo4ajNDbHRZKwVOlnNF46+VatzsLQMD80TMgU2Z5kqVLrlRlHVS3jCfzi6VIANfQ628GvHYV/NqGXRcrwqyqPWIQSCVrCqVstrTa8HugjoWTz0PE24X1pZMu5AeW7tCg372Vgub0+d8UxSCicTkBALBkbCNUS5WMMr56b82jarTd/Zq1I+5pH+s9/WBgTuDoXwpVp3VXg2e57HEKzl97Hz3/M4sfKasHbFg3z2qjsVQF5eeU8+1hwwuPrw1tJobiLOHkLNjcOsUiTpyLkHDUq14zG2MV4ZovE9EwWENlvcv+CBMURF64ynsvbLPqI2tOPshbliZHaZ9vBjN3ZgkCyyFXq4g36ymEvAcKwqCdJb2joI7j7lmTRRu65chBA6rKt85Qng9moNjJjzf76O3XwQzxCxPk5H3D3gB2iBzMt8gT1OsjplNkedacDDWoAIMB4TvNApCMFSnGsN/zC3HluLKMW/0f8lfnYtSpj17C/V7cMH0tUmd2EwKd0uJhOK6RtekBMMWbDPf8PJucmr7NkYoJls9zy4sBXFXcXP1hRA8OBN4U1HA+wYJNXxL55QzOaoKy58ec8620fFK7Nt1qnU9P8RqNAfNb9dtTBJ3vRrrrbShQuiDtuSW6OfKnX3C9dWRCqiMq6Q5Q/X26EC9GST3AbE9UK8ixq7IYqZANqQAB7qWoukJW7e+PojvP0L8dVTZFnlpwWFn/jOxHpSAK/eehpurIpQ64m+iN85LrKIWJ3hfzk6s/a25NIvf6ueHoDHa32oc77x7Rll3i1EAoVDUVlyi1wUr+aBT6+UQStlDj5FKvLsA3SYiMXUHRkXgtUq7gHHrq1FRwaHHfjZoH5/wv62WiAzvU0pnwn88IW94zClXBwLIi6NMBs+XdEKUylFL/WM2Mg2ZJ3OR/lB2ozZF2GE7PGS+8HiWKWCc9IRHDeiCZwuKR06Meo9/MA1MJwRVtLY/Jqhv/oQxX3ZLL1WupnlEs32C6qQ7aoawwk+vZP1WmcfJxKdF5ClL/5dYOhIIhCq5jlXeO+dNP97b9/RVp6cgT0GegjwFeQryFOQpyFOQpyBPQZ6CPAV5CvIU5N8GKXFblZgPZuy9Z8tPSn10FNHxhZx7dZjJtQSO6XZ0Ba9+CJ9nPRLJvjNSonVqPj/xzt7GRsUX1S8MHKKF/M8+gfk3vqGxN/pvuBMn12IybPlPfZEz9v2QOUGL9A9g3JcwGe6rVPfVgen48c8ajgk4jlvDTB2iY+qRdQL/ehMBRdGmvw7MhVu6YIAw8Tmh5XLhfpUeD3kGyIQIi8tET2iDxyesQq57hM9F+PJ5JScsLLi9QTF9cjEqpIcoyW+K/GsJ6nq5RZwmgBeKmOrCJlWX6U4u3tvW6rvWDHDbWX/nRyjaHCz01Xl481f+11ek91ZId1p1kVwkl+/tFri6B3bh732bM7lOUmGi3XCEn1kM53jvrOI63lb2SSPFg6zBhdJsqFDr0sdq8wdbXM1SYaw7OB4Eb1Ps54M4eXaYtR72hheWeyuWWtP6an0Mnttm+a6R7nLr1rD9r5kTTBsoawftz1tKSsZmjQ0yGax04iDONAIzUcF5HH02R1/ce6JRW2zpnqct3JAkT6+tWMAZM3DGHEqjsQWD3MjO61W6ZnGGZmlCMdFjZdo9E/51NEKSIXWkVC8RD7ZEcCOi9LpWs42lfd+aPRyKIZsKkXR4AjlTPWpw1sjZ0jVLAXZV5yXYb9iVmTfHe6MV+7nT4/eO0AVp9vi9LrQAvriwCI1umGdtOY4XrM063h2wnxQ9nCo6lPVjfdK37Rdy0SWW9SImDp0pGYO/5BOdWTt6VSpaRDidI7QUym6ZS5aUymltLiZK+Gnf17HSpeZsri1bbs5vuaPoOoEJF3QySnxcVYMCg3M2GnNxwREqXL9V8azPsxYjd+pHTOjkteyxMyP45H3a0RE64R9D5neh5DXUhD9vbTkM1lUxLkJ1+7T7jKaMaa2u1rAvYBsj5mPZeawr61yI6CuzYU6dxjawh8k12W1HCeHHOLz2GsKxQaMsIJ5USLEjI5I5mDrHtehJwDEL1dvH9S49PQL7xT/sYlvSvZq6IfOcshePt1IOEvf3CeMattydLayHPGnSIjJDXZ7HLEnQXGxxL0KfaWXH3h28lz28mSDLpSoTpbtWswmaXSNkRb1T/WjjA1L/jXPX1uVthNZZYyp9QN+5ugqsiPbAQ6DmMM7W4Kr8jkvmS/Uck6Z7qKnYtQinybQ2ZQ+wx5ZNbigjdo7J3qPSJlmbfHE3dqvLiz3w/n169f7QmS+dVrSZwXqP/Fx9Y4gFOhM7OLeO7MntGNHaII4OPGJoKvLEounIBG2k0lsGbqAQOKnxMqm0Ui4jv1DilUEaQcUuN0rUMZiQiPOnqg4HTPDCDcRMpm646ZTjms8m9m8nN2lB0Uvvs0EZPSNw70CKysIbJDP9RrP5ra1TDjVrmoZoqlxhCWrAAP9AicZtTQ31zh1eJztpxlhRzZ//0R5OMgTmQfa50lnk9N4f+Fp+YCc5FL1sCyfs2UGWANePu511t8p0Jsy7dVBQsRaf5EnX6MTtazshodchJLGNOaSS8UHPPs8E4G1pzz02yVhNVe2K+ghgUvc7Eqw5ixrwS3xxmMtyj5K4r3szvUdOSF7xs3mQ8Cxy5kP225TO8Ymvo27x3jHMVWHoYTJgPbUAAJHhnBpMVjl2cflolK1s1PJWJw1xYfjBdcMtg66S2KQL6bUke1KHS0Lkgz6XBuJlvSocv8MMb07TAhXP3h0gktjjNZwCd6F1N7iKY9mnVOosHd6hBrztZKtipYVmSV9T4F7JT560bLP/A642dFaDSrPuvlLDvTKS1c5Tdc14s9mylgI5XG66JIJrcPo/FRS5wz6R9C3kxoYCq93fr0cvUOqUxoKakRxsw9jlbnq3IY60pJaMB9oFinATMZ8t4TBLPEuT0LF8g+kHmN2cgnwUGASbEmejPyshsgkylG3NzAsjSyow52udLgOBVJ4/ANbmUrn7QruCPUlwAeQ25xyZ1G4di1KH29Xx7dm17B2+7JviyZWOmFCigrVkllwrprzF9Y6i53H5vVbIlKuSxpYJ6kPqNBmpJGBDgaD/E7TXUnQTOY2YQFU+2zOzWi+dt/WLD6DRJqVGK6ZCV7imS+PPq9tGnFgvtX8+eWNB1dDR5unZPhXBuSLbDQ3Fc3YN+66P1GKPoBXJ2ec9jytgnZy0b610Yo90vpdDm7WNt7niPE2yIxCAtXei/lQu+DLk882HMdk57XlkTszmsSpL0QmkWZTGXrl1gL20jsWBTleVgjR2lnqeoMhTG1eqNJ5bKpGUkNrWDiuSrDHXfU3BWIbVHZd5sfLzIur6EG9Q//zpOTNVI15xPd62o8R5PRNyjCjfv29JAvprb+wCQU61I1w5AE4LCLhGL/fuLrhRngmlfclsm42GogVIr1VH5q0oga4zXr6JiyqvoDuLTqrqJXP9/is2xwuicLKJpeUqqrSURuoke3akkvYllibf1Ph8q84VtKLAvch7m3bDyT1VDyQ2jEXfjWkUck6lYkrWDR7b630xsWAnbzLp3D3hodCIb3KL5AGvkD/snbEg343jZcXtMebKoNQ+sopxYHii7TJKPzY6D6x37lyDV+JELA5zTt/KTqjZyIiTXV0s/Xt+oY+FSQbAMK9b6rU3TH6JFfTTQr6udQR/TuVnasRbc0jnMAO3y+tVf5tURGmHzDogPHA/B67r/2bE8v6kZ9tSuaKWhqrZ3s37sbyyS4uyvpavkvVxDcH87L9U9Qm3hn6exeljr7UrmMYT9xWy35CIN7FqY18AYEOwatZoL+HjmlHD6LROyEt9kF7Wdh+vJJxclWi9MiD0jAgz3TKqS7bR1SN09QxokQSuwbFk2nu3/Ywa5xTvMxPmnmjF/0Z1hiUWQi2CqTQ2vEotTttyn1vWzWcx992KcxFCKUt9PM/6jvcixWnvvFKWDb38KdL2ywR21MhFkIh6YffJ1lXzyhRkVypJswrKidYITMRD3uunF3udBzsnHLUljF5B2UjOaXC8xWykcp0jJneHtCgxQh80spJjL+LaHUvEuWNrE18Zf2nADsWlUou3TVxliFmcU433M1pgSS411vvRCX8WWZXtCko+DIKuw3aRCLhvcP/buHIpSf23GyEdzZ1knhTO9TZcFQUr9MQUjc1UGftAp4vxAPLynjsRndBEUIW+Gb7Zysb2sF8AkDOr2SttKHSsZbeM5LpIWgjK3qdUOVOB37ve9YWAl19l8DadGC7JTXVL4+9Xpbcgb25In7LMDj60tswVI/e2DLvNhPUDxgbghYCAn5FTWscpiy9THLAlCbczQglza2QovqWoFnf1aguJR1x6VOVJHVxZLwT9GuxTMD0JY4WMagI4p/NjCR756F1NP1tm6GB/1s8OBJDo1ezEpaVg94rIjp3u8CvwD4wQ7ijVfaqBC1M9fQP+r8YOgb0mr8dE8r6XGCt/hsiWqv9mdaNg74KCyxOVpiZso07ZwX21ZTKpxXa/k4inPMrGlBw0xlCvWocJCQj4Bq4xsQzD3rgVW8ZvhATA9l71XK70UKTi64NyUBsE21bqnVlfhvCB1WOpA0qyLwD3Gc66i4eTG+kI4+zHjRhB5zrKPuFyjUaCysaleMZwESEk7a6wzbtcG7oEX42M+qaJFAumrFt6Jw7YXaFVe8cxns6z7R0dHowX4rKsgOcS4a1db0eQYprN6wbs8oxUX33pzOOVvOmNXCkBS81UIs/iXpfY/+FkZkyMT6evJyqPjFiOT1aajOGcM6daM+4XFSjScyuyR5odmmE9628aWgnOM4QF0ldE5vIXANMXI/Ah96DUWSQk6RYDuzfsFS1Li6ii7uNXefqkSKy2MAEdNPCzbGOaNrLI1+bMRLh1MqmOtjZ4HihX2O+HEP7+prmZbDzemvugPwA8t4EeaU7oBmuBH/U0wHVB/v4gENjn/0T67c8/Tl2WtoNqV3odpEgqqGsoXaKpd3DEe0actIPEV7b+LODeW6pzty92NUceEE6Kxb4vXa568dKjI7bJPNuyJ7uWedTllK1OI33u00RdD/ei4wqmCR0IvNQJHa7/tkxULyGNfefgtAf5yluaXfxoM3m5b8IYDbKafK5QLzzvI76arVtAenOypapOJWyv4a7ITUjVnUaWcK44zOteyG1Ps7rzZwG3uN9bsL5kAuP8K3BGTNbt8vB6vNfHQ7jjbjZhI8dTlMWodvlyUhKC4SNF3jFtR/wandFoRQC565bPKBtlC9GYh7qt4L70naMWd0zlanvp/gyBvqglR7xjFfuCK7Qv3otnGobMq9vXGPBq/QBh8rX05IPGH64hKq6TSnL7X36Xr94jt006kKpLttHtT9tyE7+txcTXG5rgf7KbwhdMnPTMzP8zEvtCg6LkoCrVnrjbhSYK7CfGcDh84wx7rvIGdzzIc37Al0qF+58lvyHqY9eDv+O85V3yE9sFpKLhCO/YFwafnfMOOzkvXkwwLlFdqiAhTEzkx2Lf7BXnmdMmnzXWQHKPWKXWCYm9Qxg6e5fWPajtkKy8n1n8k+XrzG87XwRBFSU5OYwExw+Ce9b7GJCxO3xCVltGBIFfIXY0HH4UKUhY6rnMdawScp+LUQaH+T/gOoBLafs5V12Q8JEblu7ZVwqmtU/c2kPEuG5OF9ayLN2irixxY6t/McOATffn07HPHh9sTQ7fAPdh5uTyxHm7d5Sb/OsETF2umOAxA/Ip+0QvN9N6f0pe1izbmYg76l/9mMpc9s8lkovpjA8IjktAI8c3+R0smhyQj29Z29s8cbmx0UO4Nk3bhi0N6PEfXv63lHcb/7rp7/8HUEsDBBQAAgAIAAyzgkW5tdB+TQAAAGsAAAAbAAAAdW5pdmVyc2FsL3VuaXZlcnNhbC5wbmcueG1ss7GvyM1RKEstKs7Mz7NVMtQzULK34+WyKShKLctMLVeoAIoBBSFASaHSVsnECMEtz0wpyQCqMDCwQAhmpGamZ5TYKpmbmsEF9YFmAgBQSwECAAAUAAIACAC4kXxFzvPi6lMEAAANEAAAHQAAAAAAAAABAAAAAAAAAAAAdW5pdmVyc2FsL2NvbW1vbl9tZXNzYWdlcy5sbmdQSwECAAAUAAIACAC4kXxFjKb38NIEAABnFwAAJwAAAAAAAAABAAAAAACOBAAAdW5pdmVyc2FsL2ZsYXNoX3B1Ymxpc2hpbmdfc2V0dGluZ3MueG1sUEsBAgAAFAACAAgAuJF8ReYBqPW0AgAATgoAACEAAAAAAAAAAQAAAAAApQkAAHVuaXZlcnNhbC9mbGFzaF9za2luX3NldHRpbmdzLnhtbFBLAQIAABQAAgAIALiRfEVEpMwspgQAAHgWAAAmAAAAAAAAAAEAAAAAAJgMAAB1bml2ZXJzYWwvaHRtbF9wdWJsaXNoaW5nX3NldHRpbmdzLnhtbFBLAQIAABQAAgAIALiRfEW+DzY/nwEAACsGAAAfAAAAAAAAAAEAAAAAAIIRAAB1bml2ZXJzYWwvaHRtbF9za2luX3NldHRpbmdzLmpzUEsBAgAAFAACAAgADLOCRRra6juqAAAAHwEAABoAAAAAAAAAAQAAAAAAXhMAAHVuaXZlcnNhbC9pMThuX3ByZXNldHMueG1sUEsBAgAAFAACAAgADLOCRbjnPPJeAAAAYwAAABwAAAAAAAAAAQAAAAAAQBQAAHVuaXZlcnNhbC9sb2NhbF9zZXR0aW5ncy54bWxQSwECAAAUAAIACACBZHlFzoIJN+wCAACICAAAFAAAAAAAAAABAAAAAADYFAAAdW5pdmVyc2FsL3BsYXllci54bWxQSwECAAAUAAIACAAMs4JFt34rbWQBAADvAgAAKQAAAAAAAAABAAAAAAD2FwAAdW5pdmVyc2FsL3NraW5fY3VzdG9taXphdGlvbl9zZXR0aW5ncy54bWxQSwECAAAUAAIACAAMs4JFnR+YexMwAABUWgAAFwAAAAAAAAAAAAAAAAChGQAAdW5pdmVyc2FsL3VuaXZlcnNhbC5wbmdQSwECAAAUAAIACAAMs4JFubXQfk0AAABrAAAAGwAAAAAAAAABAAAAAADpSQAAdW5pdmVyc2FsL3VuaXZlcnNhbC5wbmcueG1sUEsFBgAAAAALAAsASQMAAG9KAAAAAA=="/>
  <p:tag name="ISPRING_PRESENTATION_TITLE" val="nepal_nov_2014_final"/>
  <p:tag name="ISPRING_RESOURCE_PATHS_HASH_2" val="f8b17e3eabe60cb218aad1592eda3c5107b188b"/>
  <p:tag name="ISPRING_SCORM_PASSING_SCORE" val="1.3600000000"/>
  <p:tag name="ISPRING_RESOURCE_PATHS_HASH_PRESENTER" val="763d574e1c399647ec9fe81eb80744b6a8309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11326</TotalTime>
  <Words>3708</Words>
  <Application>Microsoft Office PowerPoint</Application>
  <PresentationFormat>Widescreen</PresentationFormat>
  <Paragraphs>500</Paragraphs>
  <Slides>73</Slides>
  <Notes>59</Notes>
  <HiddenSlides>0</HiddenSlides>
  <MMClips>0</MMClips>
  <ScaleCrop>false</ScaleCrop>
  <HeadingPairs>
    <vt:vector size="6" baseType="variant">
      <vt:variant>
        <vt:lpstr>Fonts Used</vt:lpstr>
      </vt:variant>
      <vt:variant>
        <vt:i4>7</vt:i4>
      </vt:variant>
      <vt:variant>
        <vt:lpstr>Theme</vt:lpstr>
      </vt:variant>
      <vt:variant>
        <vt:i4>22</vt:i4>
      </vt:variant>
      <vt:variant>
        <vt:lpstr>Slide Titles</vt:lpstr>
      </vt:variant>
      <vt:variant>
        <vt:i4>73</vt:i4>
      </vt:variant>
    </vt:vector>
  </HeadingPairs>
  <TitlesOfParts>
    <vt:vector size="102" baseType="lpstr">
      <vt:lpstr>ＭＳ Ｐゴシック</vt:lpstr>
      <vt:lpstr>Arial</vt:lpstr>
      <vt:lpstr>Arial Narrow</vt:lpstr>
      <vt:lpstr>Arial Nova</vt:lpstr>
      <vt:lpstr>Calibri</vt:lpstr>
      <vt:lpstr>Cordia New</vt:lpstr>
      <vt:lpstr>Times New Roman</vt:lpstr>
      <vt:lpstr>1_Cover Design</vt:lpstr>
      <vt:lpstr>Layout</vt:lpstr>
      <vt:lpstr>1_Layout</vt:lpstr>
      <vt:lpstr>3_Layout</vt:lpstr>
      <vt:lpstr>6_Layout</vt:lpstr>
      <vt:lpstr>2_Layout</vt:lpstr>
      <vt:lpstr>2_Layout with Latest!</vt:lpstr>
      <vt:lpstr>3_Layout with Latest!</vt:lpstr>
      <vt:lpstr>4_Layout with Latest!</vt:lpstr>
      <vt:lpstr>5_Layout with Latest!</vt:lpstr>
      <vt:lpstr>6_Layout with Latest!</vt:lpstr>
      <vt:lpstr>8_Layout with Latest!</vt:lpstr>
      <vt:lpstr>9_Layout with Latest!</vt:lpstr>
      <vt:lpstr>10_Layout with Latest!</vt:lpstr>
      <vt:lpstr>11_Layout with Latest!</vt:lpstr>
      <vt:lpstr>12_Layout with Latest!</vt:lpstr>
      <vt:lpstr>13_Layout with Latest!</vt:lpstr>
      <vt:lpstr>12_Layout</vt:lpstr>
      <vt:lpstr>14_Layout</vt:lpstr>
      <vt:lpstr>15_Layout</vt:lpstr>
      <vt:lpstr>4_Layout</vt:lpstr>
      <vt:lpstr>5_Layout</vt:lpstr>
      <vt:lpstr>Nepal</vt:lpstr>
      <vt:lpstr>CONTENT</vt:lpstr>
      <vt:lpstr>BASIC SOCIO-DEMOGRAPHIC INDICATORS</vt:lpstr>
      <vt:lpstr>HIV prevalence and  epidemiology </vt:lpstr>
      <vt:lpstr>Estimated people living with HIV and AIDS-related deaths,  1990-2022</vt:lpstr>
      <vt:lpstr>Estimated number of adults (15+) living with HIV and women (15+) living with HIV, 1990-2022</vt:lpstr>
      <vt:lpstr>Key population size estimates, 2016-2022</vt:lpstr>
      <vt:lpstr>HIV prevalence among key populations, 2016-2020 </vt:lpstr>
      <vt:lpstr>HIV prevalence among key populations by survey area, 2017-2020</vt:lpstr>
      <vt:lpstr>HIV prevalence among people who inject drugs by location and age group, 2020</vt:lpstr>
      <vt:lpstr>HIV prevalence among key populations, Kathmandu valley, 2002-2017</vt:lpstr>
      <vt:lpstr>Trends of HIV prevalence among female sex workers by region, 1999-2018</vt:lpstr>
      <vt:lpstr>Trends of HIV prevalence among female sex workers in Kathmandu and Pokhara Valley, 2004 - 2017</vt:lpstr>
      <vt:lpstr>Trends of HIV prevalence among female sex workers and truckers in 22 Highway Districts, 2003-2018 </vt:lpstr>
      <vt:lpstr>Trends of HIV prevalence among MSM in Kathmandu valley, 2004-2017</vt:lpstr>
      <vt:lpstr>Trends of HIV prevalence among PWID by region, 2002-2020</vt:lpstr>
      <vt:lpstr>HIV prevalence among male labor migrants, 2006-2018</vt:lpstr>
      <vt:lpstr>HIV prevalence among wives of migrants in the Far Western region, 2010-2018</vt:lpstr>
      <vt:lpstr>Active syphilis prevalence among FSW in Kathmandu and Pokhara Valley, 2004 - 2017</vt:lpstr>
      <vt:lpstr>Trends of HIV and STIs prevalence among female sex workers, 22 Highway Districts, 2003-2018</vt:lpstr>
      <vt:lpstr>STI prevalence among MSM, Kathmandu valley, 2004-2017</vt:lpstr>
      <vt:lpstr>Trend of active syphilis prevalence among MSM, Kathmandu valley, 2004-2017</vt:lpstr>
      <vt:lpstr>HIV, Syphilis and Hepatitis prevalence among male and female PWID, 2020</vt:lpstr>
      <vt:lpstr>Hepatitis B and Hepatitis C prevalence among PWID by survey area, 2015 - 2017</vt:lpstr>
      <vt:lpstr>Annual diagnosed HIV cases, 2017 - 2022</vt:lpstr>
      <vt:lpstr>Distribution of reported HIV cases by province and gender, 2020-2021</vt:lpstr>
      <vt:lpstr>Risk behaviours </vt:lpstr>
      <vt:lpstr>Proportion of key populations who reported condom use at last sex, 2004-2020  </vt:lpstr>
      <vt:lpstr>Proportion of people who inject drugs who shared a needle/syringe with another person during the last injection, 2020</vt:lpstr>
      <vt:lpstr>Proportion of female sex workers who reported condom use with their most recent client, 2003 - 2018</vt:lpstr>
      <vt:lpstr>Proportion of female sex workers who reported consistent condom use in the last 12 months by type of partner, Kathmandu, 2004 - 2017</vt:lpstr>
      <vt:lpstr>Proportion of female sex workers who reported consistent condom use in the last 12 months by type of partner, 22 Terai Highway Districts, 2003 - 2018</vt:lpstr>
      <vt:lpstr>Proportion of female sex workers who reported condom use at last sex and consistent condom use in the last 12 months by partner type, 2011 - 2018</vt:lpstr>
      <vt:lpstr>Proportion of female sex workers who were forced to have sex and physically assaulted in the last 12 months, 2011-2018</vt:lpstr>
      <vt:lpstr>Proportion of surveyed FSW younger than 20 years of age, 2004-2018</vt:lpstr>
      <vt:lpstr>Average duration of sex work among FSW, 2011-2017</vt:lpstr>
      <vt:lpstr>Proportion of MSM who reported condom use at last anal sex with paid male partner, Kathmandu, 2004-2017 </vt:lpstr>
      <vt:lpstr>Proportion of MSM who reported consistent condom use in the last month by partner type, Kathmandu valley, 2004-2017 </vt:lpstr>
      <vt:lpstr>Proportion of surveyed MSM younger than 25 years and MSM who were married, Kathmandu Valley, 2004-2017</vt:lpstr>
      <vt:lpstr>Overlapping risk behaviours: Proportion of male PWID who reported sex with FSW in the last 12 months, 2015-2017</vt:lpstr>
      <vt:lpstr>Proportion of male PWID who reported condom use at last sex with female sex workers, 2002-2017</vt:lpstr>
      <vt:lpstr>Proportion of male PWID who reported consistent condom use with female sex workers in the last 12 months, 2002-2017</vt:lpstr>
      <vt:lpstr>Proportion of male PWID who reported consistent condom use in the last year by partner type, Kathmandu, 2002-2017 </vt:lpstr>
      <vt:lpstr>Proportion of male PWID who reported consistent condom use in the last year by partner type, Eastern Terai, 2003-2017 </vt:lpstr>
      <vt:lpstr>Proportion of male PWID who reported consistent condom use in the last year by partner type, Western to Far-Western Terai, 2005-2017 </vt:lpstr>
      <vt:lpstr>Average number of years of injecting drugs use among male PWID, 2002 - 2017</vt:lpstr>
      <vt:lpstr>Proportion of surveyed PWID younger than 25 years of age, 2015 - 2017</vt:lpstr>
      <vt:lpstr>Proportion of male migrant laborers who reported condom at last sex with female sex workers, 2006-2018 </vt:lpstr>
      <vt:lpstr>Proportion of male labor migrants who reported consistent condom use with female sex workers in the last 12 months, 2015-2018</vt:lpstr>
      <vt:lpstr>Vulnerability and  HIV knowledge</vt:lpstr>
      <vt:lpstr>Proportion of PWID with comprehensive HIV knowledge by location and by age group, 2020</vt:lpstr>
      <vt:lpstr>Proportion of female sex workers with comprehensive HIV knowledge, 2006 - 2018</vt:lpstr>
      <vt:lpstr>Proportion of PWID with comprehensive  HIV knowledge,  2007- 2017</vt:lpstr>
      <vt:lpstr>Proportion of MSM with comprehensive HIV knowledge, Kathmandu Valley, 2007 - 2017</vt:lpstr>
      <vt:lpstr>Proportion of male migrant laborers with comprehensive HIV knowledge, 2006-2018 </vt:lpstr>
      <vt:lpstr>Proportion of adults (15-49yr) with comprehensive HIV knowledge by gender, 2006 - 2016</vt:lpstr>
      <vt:lpstr>Trends in comprehensive HIV knowledge among young people, 2006 - 2016</vt:lpstr>
      <vt:lpstr>HIV expenditure </vt:lpstr>
      <vt:lpstr>AIDS financing, 2022</vt:lpstr>
      <vt:lpstr>AIDS spending by financing source, 2006-2022  </vt:lpstr>
      <vt:lpstr>National response </vt:lpstr>
      <vt:lpstr>Proportion of key populations who are reached with HIV prevention interventions designed for key populations, 2021-2022</vt:lpstr>
      <vt:lpstr>Proportion of key populations who received an HIV test in the last 12 months and knew their results, 2006 - 2020 </vt:lpstr>
      <vt:lpstr>Number of opioid agonist maintenance therapy (OAMT) sites and number of PWID on OAMT, 2010-2022</vt:lpstr>
      <vt:lpstr>Number of needles/syringes distributed per PWID per year, 2008 – 2022</vt:lpstr>
      <vt:lpstr>Scaling up ART sites, 2004 – Jul 2023</vt:lpstr>
      <vt:lpstr>Number of ART sites and number of people on ART, 2004 – July 2023</vt:lpstr>
      <vt:lpstr>ART scale-up, 2000 - 2022</vt:lpstr>
      <vt:lpstr>Treatment cascade, 2022</vt:lpstr>
      <vt:lpstr>HIV testing and treatment cascade, 2022</vt:lpstr>
      <vt:lpstr>PMTCT cascade, 2022</vt:lpstr>
      <vt:lpstr>Punitive and discriminatory laws, 2022</vt:lpstr>
      <vt:lpstr>PowerPoint Presentation</vt:lpstr>
    </vt:vector>
  </TitlesOfParts>
  <Manager/>
  <Company>HIV and AIDS Data Hub for Asia-Pacific</Company>
  <LinksUpToDate>false</LinksUpToDate>
  <SharedDoc>false</SharedDoc>
  <HyperlinkBase>https://www.aidsdatahub.org/resource/nepal-country-slides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Nepal</dc:title>
  <dc:subject>Get an overview of the HIV/AIDS situation in Nepal. Browse and view charts and graphs illustrating data on the country's basic socio-demographic indicators, HIV prevalence and epidemiology, risk behaviors, vulnerability and HIV knowledge, HIV expenditures</dc:subject>
  <dc:creator>HIV and AIDS Data Hub for Asia-Pacific</dc:creator>
  <cp:keywords>hiv, aids, socio-demographic indicators, prevalence, epidemiology, risk behaviors, vulnerability, hiv knowledge, national response</cp:keywords>
  <dc:description/>
  <cp:lastModifiedBy>SHWE, Ye Yu</cp:lastModifiedBy>
  <cp:revision>1244</cp:revision>
  <dcterms:created xsi:type="dcterms:W3CDTF">2013-01-31T02:09:13Z</dcterms:created>
  <dcterms:modified xsi:type="dcterms:W3CDTF">2024-03-11T09:54:39Z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99FE0E84-DED8-4E00-A751-6A351CF47A5F</vt:lpwstr>
  </property>
  <property fmtid="{D5CDD505-2E9C-101B-9397-08002B2CF9AE}" pid="3" name="ArticulatePath">
    <vt:lpwstr>nepal_nov_2014_final</vt:lpwstr>
  </property>
</Properties>
</file>