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notesSlides/notesSlide6.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notesSlides/notesSlide7.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theme/themeOverride27.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0" r:id="rId5"/>
    <p:sldMasterId id="2147483699" r:id="rId6"/>
    <p:sldMasterId id="2147483708" r:id="rId7"/>
    <p:sldMasterId id="2147483726" r:id="rId8"/>
    <p:sldMasterId id="2147483780" r:id="rId9"/>
    <p:sldMasterId id="2147483789" r:id="rId10"/>
    <p:sldMasterId id="2147483798" r:id="rId11"/>
  </p:sldMasterIdLst>
  <p:notesMasterIdLst>
    <p:notesMasterId r:id="rId47"/>
  </p:notesMasterIdLst>
  <p:sldIdLst>
    <p:sldId id="257" r:id="rId12"/>
    <p:sldId id="313" r:id="rId13"/>
    <p:sldId id="337" r:id="rId14"/>
    <p:sldId id="258" r:id="rId15"/>
    <p:sldId id="3002" r:id="rId16"/>
    <p:sldId id="3003" r:id="rId17"/>
    <p:sldId id="265" r:id="rId18"/>
    <p:sldId id="3009" r:id="rId19"/>
    <p:sldId id="321" r:id="rId20"/>
    <p:sldId id="266" r:id="rId21"/>
    <p:sldId id="3007" r:id="rId22"/>
    <p:sldId id="3010" r:id="rId23"/>
    <p:sldId id="259" r:id="rId24"/>
    <p:sldId id="272" r:id="rId25"/>
    <p:sldId id="280" r:id="rId26"/>
    <p:sldId id="327" r:id="rId27"/>
    <p:sldId id="336" r:id="rId28"/>
    <p:sldId id="331" r:id="rId29"/>
    <p:sldId id="328" r:id="rId30"/>
    <p:sldId id="329" r:id="rId31"/>
    <p:sldId id="260" r:id="rId32"/>
    <p:sldId id="314" r:id="rId33"/>
    <p:sldId id="315" r:id="rId34"/>
    <p:sldId id="316" r:id="rId35"/>
    <p:sldId id="261" r:id="rId36"/>
    <p:sldId id="3008" r:id="rId37"/>
    <p:sldId id="2998" r:id="rId38"/>
    <p:sldId id="262" r:id="rId39"/>
    <p:sldId id="333" r:id="rId40"/>
    <p:sldId id="339" r:id="rId41"/>
    <p:sldId id="350" r:id="rId42"/>
    <p:sldId id="335" r:id="rId43"/>
    <p:sldId id="3006" r:id="rId44"/>
    <p:sldId id="3001" r:id="rId45"/>
    <p:sldId id="319" r:id="rId46"/>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3"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AEEF"/>
    <a:srgbClr val="EC008C"/>
    <a:srgbClr val="88C540"/>
    <a:srgbClr val="F78E1E"/>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189" autoAdjust="0"/>
  </p:normalViewPr>
  <p:slideViewPr>
    <p:cSldViewPr>
      <p:cViewPr varScale="1">
        <p:scale>
          <a:sx n="61" d="100"/>
          <a:sy n="61" d="100"/>
        </p:scale>
        <p:origin x="860" y="60"/>
      </p:cViewPr>
      <p:guideLst>
        <p:guide orient="horz" pos="2161"/>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20My%20Data\!%20YEYU_WORKSHOP\!%20Timor%20Leste_15JULY2010\Timor%20data%20file_2024.xlsx"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2" Type="http://schemas.openxmlformats.org/officeDocument/2006/relationships/oleObject" Target="file:///L:\@UN_WORKSHOP\YEYU_WORKSHOP\!%20Timor%20Leste_15JULY2010\Draft_Timor.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file:///L:\@UN_WORKSHOP\YEYU_WORKSHOP\!%20Timor%20Leste_15JULY2010\Draft_Timor.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20My%20Data\!%20OPERATIONS%20RST\@%202023%20@%20DH\Website%20updating_07%202023\Highcharts%20-%20AIDS%20Financing%20(Current)%20(1).xlsx" TargetMode="Externa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oleObject" Target="file:///D:\!%20My%20Data\!%20YEYU_WORKSHOP\!%20Timor%20Leste_15JULY2010\Timor%20data%20file_2024.xlsx" TargetMode="External"/><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oleObject" Target="file:///D:\!%20My%20Data\!%20YEYU_WORKSHOP\!%20Timor%20Leste_15JULY2010\Timor%20data%20file_2024.xlsx" TargetMode="External"/><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oleObject" Target="file:///D:\!%20My%20Data\!%20YEYU_WORKSHOP\!%20Timor%20Leste_15JULY2010\Timor%20data%20file_2024.xlsx" TargetMode="External"/><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106402381252"/>
          <c:y val="4.9980491479642224E-2"/>
          <c:w val="0.79553120571713432"/>
          <c:h val="0.66799955144584333"/>
        </c:manualLayout>
      </c:layout>
      <c:lineChart>
        <c:grouping val="standard"/>
        <c:varyColors val="0"/>
        <c:ser>
          <c:idx val="0"/>
          <c:order val="0"/>
          <c:tx>
            <c:strRef>
              <c:f>PLHIV_NI_Deaths!$D$3</c:f>
              <c:strCache>
                <c:ptCount val="1"/>
                <c:pt idx="0">
                  <c:v> People living with HIV </c:v>
                </c:pt>
              </c:strCache>
            </c:strRef>
          </c:tx>
          <c:spPr>
            <a:ln w="38100">
              <a:solidFill>
                <a:srgbClr val="63CDF6"/>
              </a:solidFill>
            </a:ln>
          </c:spPr>
          <c:marker>
            <c:symbol val="none"/>
          </c:marker>
          <c:dLbls>
            <c:dLbl>
              <c:idx val="32"/>
              <c:tx>
                <c:rich>
                  <a:bodyPr/>
                  <a:lstStyle/>
                  <a:p>
                    <a:r>
                      <a:rPr lang="en-US" dirty="0"/>
                      <a:t>1500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47-4693-9CCF-3B5C7CCD3F8D}"/>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PLHIV_NI_Deaths!$D$4:$D$36</c:f>
              <c:numCache>
                <c:formatCode>_-* #,##0_-;\-* #,##0_-;_-* "-"??_-;_-@_-</c:formatCode>
                <c:ptCount val="33"/>
                <c:pt idx="0">
                  <c:v>116</c:v>
                </c:pt>
                <c:pt idx="1">
                  <c:v>139</c:v>
                </c:pt>
                <c:pt idx="2">
                  <c:v>165</c:v>
                </c:pt>
                <c:pt idx="3">
                  <c:v>193</c:v>
                </c:pt>
                <c:pt idx="4">
                  <c:v>222</c:v>
                </c:pt>
                <c:pt idx="5">
                  <c:v>251</c:v>
                </c:pt>
                <c:pt idx="6">
                  <c:v>282</c:v>
                </c:pt>
                <c:pt idx="7">
                  <c:v>312</c:v>
                </c:pt>
                <c:pt idx="8">
                  <c:v>343</c:v>
                </c:pt>
                <c:pt idx="9">
                  <c:v>373</c:v>
                </c:pt>
                <c:pt idx="10">
                  <c:v>401</c:v>
                </c:pt>
                <c:pt idx="11">
                  <c:v>435</c:v>
                </c:pt>
                <c:pt idx="12">
                  <c:v>470</c:v>
                </c:pt>
                <c:pt idx="13">
                  <c:v>507</c:v>
                </c:pt>
                <c:pt idx="14">
                  <c:v>544</c:v>
                </c:pt>
                <c:pt idx="15">
                  <c:v>582</c:v>
                </c:pt>
                <c:pt idx="16">
                  <c:v>621</c:v>
                </c:pt>
                <c:pt idx="17">
                  <c:v>660</c:v>
                </c:pt>
                <c:pt idx="18">
                  <c:v>701</c:v>
                </c:pt>
                <c:pt idx="19">
                  <c:v>742</c:v>
                </c:pt>
                <c:pt idx="20">
                  <c:v>788</c:v>
                </c:pt>
                <c:pt idx="21">
                  <c:v>837</c:v>
                </c:pt>
                <c:pt idx="22">
                  <c:v>885</c:v>
                </c:pt>
                <c:pt idx="23">
                  <c:v>939</c:v>
                </c:pt>
                <c:pt idx="24">
                  <c:v>994</c:v>
                </c:pt>
                <c:pt idx="25">
                  <c:v>1053</c:v>
                </c:pt>
                <c:pt idx="26">
                  <c:v>1109</c:v>
                </c:pt>
                <c:pt idx="27">
                  <c:v>1163</c:v>
                </c:pt>
                <c:pt idx="28">
                  <c:v>1223</c:v>
                </c:pt>
                <c:pt idx="29">
                  <c:v>1283</c:v>
                </c:pt>
                <c:pt idx="30">
                  <c:v>1346</c:v>
                </c:pt>
                <c:pt idx="31">
                  <c:v>1409</c:v>
                </c:pt>
                <c:pt idx="32">
                  <c:v>1459</c:v>
                </c:pt>
              </c:numCache>
            </c:numRef>
          </c:val>
          <c:smooth val="0"/>
          <c:extLst>
            <c:ext xmlns:c16="http://schemas.microsoft.com/office/drawing/2014/chart" uri="{C3380CC4-5D6E-409C-BE32-E72D297353CC}">
              <c16:uniqueId val="{00000001-959D-4131-940D-110D169F8DA9}"/>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PLHIV_NI_Deaths!$E$4:$E$36</c:f>
              <c:numCache>
                <c:formatCode>_-* #,##0_-;\-* #,##0_-;_-* "-"??_-;_-@_-</c:formatCode>
                <c:ptCount val="33"/>
                <c:pt idx="0">
                  <c:v>41</c:v>
                </c:pt>
                <c:pt idx="1">
                  <c:v>54</c:v>
                </c:pt>
                <c:pt idx="2">
                  <c:v>69</c:v>
                </c:pt>
                <c:pt idx="3">
                  <c:v>90</c:v>
                </c:pt>
                <c:pt idx="4">
                  <c:v>115</c:v>
                </c:pt>
                <c:pt idx="5">
                  <c:v>141</c:v>
                </c:pt>
                <c:pt idx="6">
                  <c:v>168</c:v>
                </c:pt>
                <c:pt idx="7">
                  <c:v>190</c:v>
                </c:pt>
                <c:pt idx="8">
                  <c:v>215</c:v>
                </c:pt>
                <c:pt idx="9">
                  <c:v>242</c:v>
                </c:pt>
                <c:pt idx="10">
                  <c:v>260</c:v>
                </c:pt>
                <c:pt idx="11">
                  <c:v>293</c:v>
                </c:pt>
                <c:pt idx="12">
                  <c:v>328</c:v>
                </c:pt>
                <c:pt idx="13">
                  <c:v>361</c:v>
                </c:pt>
                <c:pt idx="14">
                  <c:v>393</c:v>
                </c:pt>
                <c:pt idx="15">
                  <c:v>421</c:v>
                </c:pt>
                <c:pt idx="16">
                  <c:v>460</c:v>
                </c:pt>
                <c:pt idx="17">
                  <c:v>496</c:v>
                </c:pt>
                <c:pt idx="18">
                  <c:v>528</c:v>
                </c:pt>
                <c:pt idx="19">
                  <c:v>571</c:v>
                </c:pt>
                <c:pt idx="20">
                  <c:v>614</c:v>
                </c:pt>
                <c:pt idx="21">
                  <c:v>661</c:v>
                </c:pt>
                <c:pt idx="22">
                  <c:v>705</c:v>
                </c:pt>
                <c:pt idx="23">
                  <c:v>753</c:v>
                </c:pt>
                <c:pt idx="24">
                  <c:v>802</c:v>
                </c:pt>
                <c:pt idx="25">
                  <c:v>852</c:v>
                </c:pt>
                <c:pt idx="26">
                  <c:v>903</c:v>
                </c:pt>
                <c:pt idx="27">
                  <c:v>960</c:v>
                </c:pt>
                <c:pt idx="28">
                  <c:v>1009</c:v>
                </c:pt>
                <c:pt idx="29">
                  <c:v>1047</c:v>
                </c:pt>
                <c:pt idx="30">
                  <c:v>1089</c:v>
                </c:pt>
                <c:pt idx="31">
                  <c:v>1123</c:v>
                </c:pt>
                <c:pt idx="32">
                  <c:v>1141</c:v>
                </c:pt>
              </c:numCache>
            </c:numRef>
          </c:val>
          <c:smooth val="0"/>
          <c:extLst>
            <c:ext xmlns:c16="http://schemas.microsoft.com/office/drawing/2014/chart" uri="{C3380CC4-5D6E-409C-BE32-E72D297353CC}">
              <c16:uniqueId val="{00000002-959D-4131-940D-110D169F8DA9}"/>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PLHIV_NI_Deaths!$F$4:$F$36</c:f>
              <c:numCache>
                <c:formatCode>_-* #,##0_-;\-* #,##0_-;_-* "-"??_-;_-@_-</c:formatCode>
                <c:ptCount val="33"/>
                <c:pt idx="0">
                  <c:v>207</c:v>
                </c:pt>
                <c:pt idx="1">
                  <c:v>236</c:v>
                </c:pt>
                <c:pt idx="2">
                  <c:v>270</c:v>
                </c:pt>
                <c:pt idx="3">
                  <c:v>307</c:v>
                </c:pt>
                <c:pt idx="4">
                  <c:v>349</c:v>
                </c:pt>
                <c:pt idx="5">
                  <c:v>386</c:v>
                </c:pt>
                <c:pt idx="6">
                  <c:v>420</c:v>
                </c:pt>
                <c:pt idx="7">
                  <c:v>455</c:v>
                </c:pt>
                <c:pt idx="8">
                  <c:v>491</c:v>
                </c:pt>
                <c:pt idx="9">
                  <c:v>514</c:v>
                </c:pt>
                <c:pt idx="10">
                  <c:v>549</c:v>
                </c:pt>
                <c:pt idx="11">
                  <c:v>594</c:v>
                </c:pt>
                <c:pt idx="12">
                  <c:v>633</c:v>
                </c:pt>
                <c:pt idx="13">
                  <c:v>666</c:v>
                </c:pt>
                <c:pt idx="14">
                  <c:v>712</c:v>
                </c:pt>
                <c:pt idx="15">
                  <c:v>757</c:v>
                </c:pt>
                <c:pt idx="16">
                  <c:v>813</c:v>
                </c:pt>
                <c:pt idx="17">
                  <c:v>850</c:v>
                </c:pt>
                <c:pt idx="18">
                  <c:v>887</c:v>
                </c:pt>
                <c:pt idx="19">
                  <c:v>938</c:v>
                </c:pt>
                <c:pt idx="20">
                  <c:v>996</c:v>
                </c:pt>
                <c:pt idx="21">
                  <c:v>1047</c:v>
                </c:pt>
                <c:pt idx="22">
                  <c:v>1095</c:v>
                </c:pt>
                <c:pt idx="23">
                  <c:v>1150</c:v>
                </c:pt>
                <c:pt idx="24">
                  <c:v>1209</c:v>
                </c:pt>
                <c:pt idx="25">
                  <c:v>1268</c:v>
                </c:pt>
                <c:pt idx="26">
                  <c:v>1330</c:v>
                </c:pt>
                <c:pt idx="27">
                  <c:v>1384</c:v>
                </c:pt>
                <c:pt idx="28">
                  <c:v>1452</c:v>
                </c:pt>
                <c:pt idx="29">
                  <c:v>1521</c:v>
                </c:pt>
                <c:pt idx="30">
                  <c:v>1612</c:v>
                </c:pt>
                <c:pt idx="31">
                  <c:v>1716</c:v>
                </c:pt>
                <c:pt idx="32">
                  <c:v>1807</c:v>
                </c:pt>
              </c:numCache>
            </c:numRef>
          </c:val>
          <c:smooth val="0"/>
          <c:extLst>
            <c:ext xmlns:c16="http://schemas.microsoft.com/office/drawing/2014/chart" uri="{C3380CC4-5D6E-409C-BE32-E72D297353CC}">
              <c16:uniqueId val="{00000003-959D-4131-940D-110D169F8DA9}"/>
            </c:ext>
          </c:extLst>
        </c:ser>
        <c:ser>
          <c:idx val="3"/>
          <c:order val="3"/>
          <c:tx>
            <c:strRef>
              <c:f>PLHIV_NI_Deaths!$G$3</c:f>
              <c:strCache>
                <c:ptCount val="1"/>
                <c:pt idx="0">
                  <c:v> New HIV infections </c:v>
                </c:pt>
              </c:strCache>
            </c:strRef>
          </c:tx>
          <c:spPr>
            <a:ln w="38100">
              <a:solidFill>
                <a:srgbClr val="F26B73"/>
              </a:solidFill>
            </a:ln>
          </c:spPr>
          <c:marker>
            <c:symbol val="none"/>
          </c:marker>
          <c:dLbls>
            <c:dLbl>
              <c:idx val="30"/>
              <c:layout>
                <c:manualLayout>
                  <c:x val="3.3569186567476386E-2"/>
                  <c:y val="-2.0738336085614678E-2"/>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59D-4131-940D-110D169F8DA9}"/>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PLHIV_NI_Deaths!$G$4:$G$36</c:f>
              <c:numCache>
                <c:formatCode>_-* #,##0_-;\-* #,##0_-;_-* "-"??_-;_-@_-</c:formatCode>
                <c:ptCount val="33"/>
                <c:pt idx="0">
                  <c:v>27</c:v>
                </c:pt>
                <c:pt idx="1">
                  <c:v>32</c:v>
                </c:pt>
                <c:pt idx="2">
                  <c:v>37</c:v>
                </c:pt>
                <c:pt idx="3">
                  <c:v>42</c:v>
                </c:pt>
                <c:pt idx="4">
                  <c:v>45</c:v>
                </c:pt>
                <c:pt idx="5">
                  <c:v>48</c:v>
                </c:pt>
                <c:pt idx="6">
                  <c:v>53</c:v>
                </c:pt>
                <c:pt idx="7">
                  <c:v>55</c:v>
                </c:pt>
                <c:pt idx="8">
                  <c:v>59</c:v>
                </c:pt>
                <c:pt idx="9">
                  <c:v>62</c:v>
                </c:pt>
                <c:pt idx="10">
                  <c:v>63</c:v>
                </c:pt>
                <c:pt idx="11">
                  <c:v>72</c:v>
                </c:pt>
                <c:pt idx="12">
                  <c:v>76</c:v>
                </c:pt>
                <c:pt idx="13">
                  <c:v>81</c:v>
                </c:pt>
                <c:pt idx="14">
                  <c:v>83</c:v>
                </c:pt>
                <c:pt idx="15">
                  <c:v>86</c:v>
                </c:pt>
                <c:pt idx="16">
                  <c:v>88</c:v>
                </c:pt>
                <c:pt idx="17">
                  <c:v>92</c:v>
                </c:pt>
                <c:pt idx="18">
                  <c:v>94</c:v>
                </c:pt>
                <c:pt idx="19">
                  <c:v>97</c:v>
                </c:pt>
                <c:pt idx="20">
                  <c:v>102</c:v>
                </c:pt>
                <c:pt idx="21">
                  <c:v>106</c:v>
                </c:pt>
                <c:pt idx="22">
                  <c:v>107</c:v>
                </c:pt>
                <c:pt idx="23">
                  <c:v>110</c:v>
                </c:pt>
                <c:pt idx="24">
                  <c:v>110</c:v>
                </c:pt>
                <c:pt idx="25">
                  <c:v>118</c:v>
                </c:pt>
                <c:pt idx="26">
                  <c:v>115</c:v>
                </c:pt>
                <c:pt idx="27">
                  <c:v>114</c:v>
                </c:pt>
                <c:pt idx="28">
                  <c:v>120</c:v>
                </c:pt>
                <c:pt idx="29">
                  <c:v>112</c:v>
                </c:pt>
                <c:pt idx="30">
                  <c:v>110</c:v>
                </c:pt>
                <c:pt idx="31">
                  <c:v>105</c:v>
                </c:pt>
                <c:pt idx="32">
                  <c:v>95</c:v>
                </c:pt>
              </c:numCache>
            </c:numRef>
          </c:val>
          <c:smooth val="0"/>
          <c:extLst>
            <c:ext xmlns:c16="http://schemas.microsoft.com/office/drawing/2014/chart" uri="{C3380CC4-5D6E-409C-BE32-E72D297353CC}">
              <c16:uniqueId val="{00000005-959D-4131-940D-110D169F8DA9}"/>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PLHIV_NI_Deaths!$H$4:$H$36</c:f>
              <c:numCache>
                <c:formatCode>_-* #,##0_-;\-* #,##0_-;_-* "-"??_-;_-@_-</c:formatCode>
                <c:ptCount val="33"/>
                <c:pt idx="0">
                  <c:v>12</c:v>
                </c:pt>
                <c:pt idx="1">
                  <c:v>17</c:v>
                </c:pt>
                <c:pt idx="2">
                  <c:v>21</c:v>
                </c:pt>
                <c:pt idx="3">
                  <c:v>24</c:v>
                </c:pt>
                <c:pt idx="4">
                  <c:v>28</c:v>
                </c:pt>
                <c:pt idx="5">
                  <c:v>30</c:v>
                </c:pt>
                <c:pt idx="6">
                  <c:v>34</c:v>
                </c:pt>
                <c:pt idx="7">
                  <c:v>36</c:v>
                </c:pt>
                <c:pt idx="8">
                  <c:v>40</c:v>
                </c:pt>
                <c:pt idx="9">
                  <c:v>43</c:v>
                </c:pt>
                <c:pt idx="10">
                  <c:v>45</c:v>
                </c:pt>
                <c:pt idx="11">
                  <c:v>52</c:v>
                </c:pt>
                <c:pt idx="12">
                  <c:v>55</c:v>
                </c:pt>
                <c:pt idx="13">
                  <c:v>60</c:v>
                </c:pt>
                <c:pt idx="14">
                  <c:v>62</c:v>
                </c:pt>
                <c:pt idx="15">
                  <c:v>65</c:v>
                </c:pt>
                <c:pt idx="16">
                  <c:v>66</c:v>
                </c:pt>
                <c:pt idx="17">
                  <c:v>69</c:v>
                </c:pt>
                <c:pt idx="18">
                  <c:v>73</c:v>
                </c:pt>
                <c:pt idx="19">
                  <c:v>76</c:v>
                </c:pt>
                <c:pt idx="20">
                  <c:v>81</c:v>
                </c:pt>
                <c:pt idx="21">
                  <c:v>85</c:v>
                </c:pt>
                <c:pt idx="22">
                  <c:v>86</c:v>
                </c:pt>
                <c:pt idx="23">
                  <c:v>86</c:v>
                </c:pt>
                <c:pt idx="24">
                  <c:v>86</c:v>
                </c:pt>
                <c:pt idx="25">
                  <c:v>91</c:v>
                </c:pt>
                <c:pt idx="26">
                  <c:v>89</c:v>
                </c:pt>
                <c:pt idx="27">
                  <c:v>88</c:v>
                </c:pt>
                <c:pt idx="28">
                  <c:v>90</c:v>
                </c:pt>
                <c:pt idx="29">
                  <c:v>80</c:v>
                </c:pt>
                <c:pt idx="30">
                  <c:v>76</c:v>
                </c:pt>
                <c:pt idx="31">
                  <c:v>69</c:v>
                </c:pt>
                <c:pt idx="32">
                  <c:v>58</c:v>
                </c:pt>
              </c:numCache>
            </c:numRef>
          </c:val>
          <c:smooth val="0"/>
          <c:extLst>
            <c:ext xmlns:c16="http://schemas.microsoft.com/office/drawing/2014/chart" uri="{C3380CC4-5D6E-409C-BE32-E72D297353CC}">
              <c16:uniqueId val="{00000006-959D-4131-940D-110D169F8DA9}"/>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PLHIV_NI_Deaths!$I$4:$I$36</c:f>
              <c:numCache>
                <c:formatCode>_-* #,##0_-;\-* #,##0_-;_-* "-"??_-;_-@_-</c:formatCode>
                <c:ptCount val="33"/>
                <c:pt idx="0">
                  <c:v>44</c:v>
                </c:pt>
                <c:pt idx="1">
                  <c:v>52</c:v>
                </c:pt>
                <c:pt idx="2">
                  <c:v>59</c:v>
                </c:pt>
                <c:pt idx="3">
                  <c:v>63</c:v>
                </c:pt>
                <c:pt idx="4">
                  <c:v>65</c:v>
                </c:pt>
                <c:pt idx="5">
                  <c:v>68</c:v>
                </c:pt>
                <c:pt idx="6">
                  <c:v>75</c:v>
                </c:pt>
                <c:pt idx="7">
                  <c:v>76</c:v>
                </c:pt>
                <c:pt idx="8">
                  <c:v>80</c:v>
                </c:pt>
                <c:pt idx="9">
                  <c:v>83</c:v>
                </c:pt>
                <c:pt idx="10">
                  <c:v>84</c:v>
                </c:pt>
                <c:pt idx="11">
                  <c:v>95</c:v>
                </c:pt>
                <c:pt idx="12">
                  <c:v>100</c:v>
                </c:pt>
                <c:pt idx="13">
                  <c:v>106</c:v>
                </c:pt>
                <c:pt idx="14">
                  <c:v>108</c:v>
                </c:pt>
                <c:pt idx="15">
                  <c:v>112</c:v>
                </c:pt>
                <c:pt idx="16">
                  <c:v>114</c:v>
                </c:pt>
                <c:pt idx="17">
                  <c:v>122</c:v>
                </c:pt>
                <c:pt idx="18">
                  <c:v>123</c:v>
                </c:pt>
                <c:pt idx="19">
                  <c:v>124</c:v>
                </c:pt>
                <c:pt idx="20">
                  <c:v>128</c:v>
                </c:pt>
                <c:pt idx="21">
                  <c:v>133</c:v>
                </c:pt>
                <c:pt idx="22">
                  <c:v>132</c:v>
                </c:pt>
                <c:pt idx="23">
                  <c:v>134</c:v>
                </c:pt>
                <c:pt idx="24">
                  <c:v>135</c:v>
                </c:pt>
                <c:pt idx="25">
                  <c:v>145</c:v>
                </c:pt>
                <c:pt idx="26">
                  <c:v>143</c:v>
                </c:pt>
                <c:pt idx="27">
                  <c:v>145</c:v>
                </c:pt>
                <c:pt idx="28">
                  <c:v>153</c:v>
                </c:pt>
                <c:pt idx="29">
                  <c:v>148</c:v>
                </c:pt>
                <c:pt idx="30">
                  <c:v>149</c:v>
                </c:pt>
                <c:pt idx="31">
                  <c:v>151</c:v>
                </c:pt>
                <c:pt idx="32">
                  <c:v>149</c:v>
                </c:pt>
              </c:numCache>
            </c:numRef>
          </c:val>
          <c:smooth val="0"/>
          <c:extLst>
            <c:ext xmlns:c16="http://schemas.microsoft.com/office/drawing/2014/chart" uri="{C3380CC4-5D6E-409C-BE32-E72D297353CC}">
              <c16:uniqueId val="{00000007-959D-4131-940D-110D169F8DA9}"/>
            </c:ext>
          </c:extLst>
        </c:ser>
        <c:ser>
          <c:idx val="6"/>
          <c:order val="6"/>
          <c:tx>
            <c:strRef>
              <c:f>PLHIV_NI_Deaths!$J$3</c:f>
              <c:strCache>
                <c:ptCount val="1"/>
                <c:pt idx="0">
                  <c:v> AIDS-related deaths </c:v>
                </c:pt>
              </c:strCache>
            </c:strRef>
          </c:tx>
          <c:spPr>
            <a:ln w="38100">
              <a:solidFill>
                <a:srgbClr val="00A99A"/>
              </a:solidFill>
            </a:ln>
          </c:spPr>
          <c:marker>
            <c:symbol val="none"/>
          </c:marker>
          <c:dLbls>
            <c:dLbl>
              <c:idx val="30"/>
              <c:layout>
                <c:manualLayout>
                  <c:x val="3.8199419197473133E-2"/>
                  <c:y val="2.9626194408020816E-3"/>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59D-4131-940D-110D169F8DA9}"/>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PLHIV_NI_Deaths!$J$4:$J$36</c:f>
              <c:numCache>
                <c:formatCode>_-* #,##0_-;\-* #,##0_-;_-* "-"??_-;_-@_-</c:formatCode>
                <c:ptCount val="33"/>
                <c:pt idx="0">
                  <c:v>5</c:v>
                </c:pt>
                <c:pt idx="1">
                  <c:v>6</c:v>
                </c:pt>
                <c:pt idx="2">
                  <c:v>8</c:v>
                </c:pt>
                <c:pt idx="3">
                  <c:v>9</c:v>
                </c:pt>
                <c:pt idx="4">
                  <c:v>11</c:v>
                </c:pt>
                <c:pt idx="5">
                  <c:v>13</c:v>
                </c:pt>
                <c:pt idx="6">
                  <c:v>15</c:v>
                </c:pt>
                <c:pt idx="7">
                  <c:v>18</c:v>
                </c:pt>
                <c:pt idx="8">
                  <c:v>20</c:v>
                </c:pt>
                <c:pt idx="9">
                  <c:v>23</c:v>
                </c:pt>
                <c:pt idx="10">
                  <c:v>25</c:v>
                </c:pt>
                <c:pt idx="11">
                  <c:v>28</c:v>
                </c:pt>
                <c:pt idx="12">
                  <c:v>31</c:v>
                </c:pt>
                <c:pt idx="13">
                  <c:v>33</c:v>
                </c:pt>
                <c:pt idx="14">
                  <c:v>36</c:v>
                </c:pt>
                <c:pt idx="15">
                  <c:v>39</c:v>
                </c:pt>
                <c:pt idx="16">
                  <c:v>40</c:v>
                </c:pt>
                <c:pt idx="17">
                  <c:v>42</c:v>
                </c:pt>
                <c:pt idx="18">
                  <c:v>44</c:v>
                </c:pt>
                <c:pt idx="19">
                  <c:v>45</c:v>
                </c:pt>
                <c:pt idx="20">
                  <c:v>47</c:v>
                </c:pt>
                <c:pt idx="21">
                  <c:v>50</c:v>
                </c:pt>
                <c:pt idx="22">
                  <c:v>51</c:v>
                </c:pt>
                <c:pt idx="23">
                  <c:v>47</c:v>
                </c:pt>
                <c:pt idx="24">
                  <c:v>46</c:v>
                </c:pt>
                <c:pt idx="25">
                  <c:v>47</c:v>
                </c:pt>
                <c:pt idx="26">
                  <c:v>47</c:v>
                </c:pt>
                <c:pt idx="27">
                  <c:v>48</c:v>
                </c:pt>
                <c:pt idx="28">
                  <c:v>46</c:v>
                </c:pt>
                <c:pt idx="29">
                  <c:v>40</c:v>
                </c:pt>
                <c:pt idx="30">
                  <c:v>35</c:v>
                </c:pt>
                <c:pt idx="31">
                  <c:v>33</c:v>
                </c:pt>
                <c:pt idx="32">
                  <c:v>31</c:v>
                </c:pt>
              </c:numCache>
            </c:numRef>
          </c:val>
          <c:smooth val="0"/>
          <c:extLst>
            <c:ext xmlns:c16="http://schemas.microsoft.com/office/drawing/2014/chart" uri="{C3380CC4-5D6E-409C-BE32-E72D297353CC}">
              <c16:uniqueId val="{00000009-959D-4131-940D-110D169F8DA9}"/>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PLHIV_NI_Deaths!$K$4:$K$36</c:f>
              <c:numCache>
                <c:formatCode>General</c:formatCode>
                <c:ptCount val="33"/>
                <c:pt idx="0">
                  <c:v>1</c:v>
                </c:pt>
                <c:pt idx="1">
                  <c:v>2</c:v>
                </c:pt>
                <c:pt idx="2">
                  <c:v>3</c:v>
                </c:pt>
                <c:pt idx="3">
                  <c:v>4</c:v>
                </c:pt>
                <c:pt idx="4">
                  <c:v>5</c:v>
                </c:pt>
                <c:pt idx="5">
                  <c:v>6</c:v>
                </c:pt>
                <c:pt idx="6">
                  <c:v>8</c:v>
                </c:pt>
                <c:pt idx="7">
                  <c:v>10</c:v>
                </c:pt>
                <c:pt idx="8">
                  <c:v>12</c:v>
                </c:pt>
                <c:pt idx="9">
                  <c:v>14</c:v>
                </c:pt>
                <c:pt idx="10">
                  <c:v>16</c:v>
                </c:pt>
                <c:pt idx="11">
                  <c:v>18</c:v>
                </c:pt>
                <c:pt idx="12">
                  <c:v>20</c:v>
                </c:pt>
                <c:pt idx="13">
                  <c:v>23</c:v>
                </c:pt>
                <c:pt idx="14">
                  <c:v>25</c:v>
                </c:pt>
                <c:pt idx="15">
                  <c:v>27</c:v>
                </c:pt>
                <c:pt idx="16">
                  <c:v>28</c:v>
                </c:pt>
                <c:pt idx="17">
                  <c:v>30</c:v>
                </c:pt>
                <c:pt idx="18">
                  <c:v>31</c:v>
                </c:pt>
                <c:pt idx="19">
                  <c:v>32</c:v>
                </c:pt>
                <c:pt idx="20">
                  <c:v>34</c:v>
                </c:pt>
                <c:pt idx="21">
                  <c:v>36</c:v>
                </c:pt>
                <c:pt idx="22">
                  <c:v>38</c:v>
                </c:pt>
                <c:pt idx="23">
                  <c:v>35</c:v>
                </c:pt>
                <c:pt idx="24">
                  <c:v>33</c:v>
                </c:pt>
                <c:pt idx="25">
                  <c:v>35</c:v>
                </c:pt>
                <c:pt idx="26">
                  <c:v>34</c:v>
                </c:pt>
                <c:pt idx="27">
                  <c:v>35</c:v>
                </c:pt>
                <c:pt idx="28">
                  <c:v>34</c:v>
                </c:pt>
                <c:pt idx="29">
                  <c:v>30</c:v>
                </c:pt>
                <c:pt idx="30">
                  <c:v>27</c:v>
                </c:pt>
                <c:pt idx="31">
                  <c:v>25</c:v>
                </c:pt>
                <c:pt idx="32">
                  <c:v>23</c:v>
                </c:pt>
              </c:numCache>
            </c:numRef>
          </c:val>
          <c:smooth val="0"/>
          <c:extLst>
            <c:ext xmlns:c16="http://schemas.microsoft.com/office/drawing/2014/chart" uri="{C3380CC4-5D6E-409C-BE32-E72D297353CC}">
              <c16:uniqueId val="{0000000A-959D-4131-940D-110D169F8DA9}"/>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PLHIV_NI_Deaths!$L$4:$L$36</c:f>
              <c:numCache>
                <c:formatCode>_-* #,##0_-;\-* #,##0_-;_-* "-"??_-;_-@_-</c:formatCode>
                <c:ptCount val="33"/>
                <c:pt idx="0">
                  <c:v>9</c:v>
                </c:pt>
                <c:pt idx="1">
                  <c:v>11</c:v>
                </c:pt>
                <c:pt idx="2">
                  <c:v>14</c:v>
                </c:pt>
                <c:pt idx="3">
                  <c:v>16</c:v>
                </c:pt>
                <c:pt idx="4">
                  <c:v>19</c:v>
                </c:pt>
                <c:pt idx="5">
                  <c:v>21</c:v>
                </c:pt>
                <c:pt idx="6">
                  <c:v>24</c:v>
                </c:pt>
                <c:pt idx="7">
                  <c:v>27</c:v>
                </c:pt>
                <c:pt idx="8">
                  <c:v>31</c:v>
                </c:pt>
                <c:pt idx="9">
                  <c:v>34</c:v>
                </c:pt>
                <c:pt idx="10">
                  <c:v>37</c:v>
                </c:pt>
                <c:pt idx="11">
                  <c:v>40</c:v>
                </c:pt>
                <c:pt idx="12">
                  <c:v>44</c:v>
                </c:pt>
                <c:pt idx="13">
                  <c:v>47</c:v>
                </c:pt>
                <c:pt idx="14">
                  <c:v>50</c:v>
                </c:pt>
                <c:pt idx="15">
                  <c:v>53</c:v>
                </c:pt>
                <c:pt idx="16">
                  <c:v>53</c:v>
                </c:pt>
                <c:pt idx="17">
                  <c:v>57</c:v>
                </c:pt>
                <c:pt idx="18">
                  <c:v>58</c:v>
                </c:pt>
                <c:pt idx="19">
                  <c:v>60</c:v>
                </c:pt>
                <c:pt idx="20">
                  <c:v>62</c:v>
                </c:pt>
                <c:pt idx="21">
                  <c:v>65</c:v>
                </c:pt>
                <c:pt idx="22">
                  <c:v>67</c:v>
                </c:pt>
                <c:pt idx="23">
                  <c:v>61</c:v>
                </c:pt>
                <c:pt idx="24">
                  <c:v>60</c:v>
                </c:pt>
                <c:pt idx="25">
                  <c:v>62</c:v>
                </c:pt>
                <c:pt idx="26">
                  <c:v>62</c:v>
                </c:pt>
                <c:pt idx="27">
                  <c:v>63</c:v>
                </c:pt>
                <c:pt idx="28">
                  <c:v>61</c:v>
                </c:pt>
                <c:pt idx="29">
                  <c:v>52</c:v>
                </c:pt>
                <c:pt idx="30">
                  <c:v>46</c:v>
                </c:pt>
                <c:pt idx="31">
                  <c:v>43</c:v>
                </c:pt>
                <c:pt idx="32">
                  <c:v>40</c:v>
                </c:pt>
              </c:numCache>
            </c:numRef>
          </c:val>
          <c:smooth val="0"/>
          <c:extLst>
            <c:ext xmlns:c16="http://schemas.microsoft.com/office/drawing/2014/chart" uri="{C3380CC4-5D6E-409C-BE32-E72D297353CC}">
              <c16:uniqueId val="{0000000B-959D-4131-940D-110D169F8DA9}"/>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5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12010932817785488"/>
          <c:y val="0.87783347139450951"/>
          <c:w val="0.79251025236499617"/>
          <c:h val="0.1165639119826759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Sheet3!$D$4</c:f>
              <c:strCache>
                <c:ptCount val="1"/>
                <c:pt idx="0">
                  <c:v>Annual diagnosed HIV cases</c:v>
                </c:pt>
              </c:strCache>
            </c:strRef>
          </c:tx>
          <c:spPr>
            <a:solidFill>
              <a:schemeClr val="accent1"/>
            </a:solidFill>
            <a:ln>
              <a:noFill/>
            </a:ln>
            <a:effectLst/>
          </c:spPr>
          <c:invertIfNegative val="0"/>
          <c:cat>
            <c:strRef>
              <c:f>Sheet3!$C$5:$C$13</c:f>
              <c:strCache>
                <c:ptCount val="9"/>
                <c:pt idx="0">
                  <c:v>2003-2010</c:v>
                </c:pt>
                <c:pt idx="1">
                  <c:v>2011-2015</c:v>
                </c:pt>
                <c:pt idx="2">
                  <c:v>2016</c:v>
                </c:pt>
                <c:pt idx="3">
                  <c:v>2017</c:v>
                </c:pt>
                <c:pt idx="4">
                  <c:v>2018</c:v>
                </c:pt>
                <c:pt idx="5">
                  <c:v>2019</c:v>
                </c:pt>
                <c:pt idx="6">
                  <c:v>2020</c:v>
                </c:pt>
                <c:pt idx="7">
                  <c:v>2021</c:v>
                </c:pt>
                <c:pt idx="8">
                  <c:v>2022</c:v>
                </c:pt>
              </c:strCache>
            </c:strRef>
          </c:cat>
          <c:val>
            <c:numRef>
              <c:f>Sheet3!$D$5:$D$13</c:f>
              <c:numCache>
                <c:formatCode>General</c:formatCode>
                <c:ptCount val="9"/>
                <c:pt idx="0">
                  <c:v>183</c:v>
                </c:pt>
                <c:pt idx="1">
                  <c:v>369</c:v>
                </c:pt>
                <c:pt idx="2">
                  <c:v>90</c:v>
                </c:pt>
                <c:pt idx="3">
                  <c:v>83</c:v>
                </c:pt>
                <c:pt idx="4">
                  <c:v>148</c:v>
                </c:pt>
                <c:pt idx="5">
                  <c:v>237</c:v>
                </c:pt>
                <c:pt idx="6">
                  <c:v>202</c:v>
                </c:pt>
                <c:pt idx="7">
                  <c:v>214</c:v>
                </c:pt>
                <c:pt idx="8">
                  <c:v>304</c:v>
                </c:pt>
              </c:numCache>
            </c:numRef>
          </c:val>
          <c:extLst>
            <c:ext xmlns:c16="http://schemas.microsoft.com/office/drawing/2014/chart" uri="{C3380CC4-5D6E-409C-BE32-E72D297353CC}">
              <c16:uniqueId val="{00000000-9B37-4EBA-8B5E-A9EA01411A81}"/>
            </c:ext>
          </c:extLst>
        </c:ser>
        <c:ser>
          <c:idx val="1"/>
          <c:order val="1"/>
          <c:tx>
            <c:strRef>
              <c:f>Sheet3!$E$4</c:f>
              <c:strCache>
                <c:ptCount val="1"/>
                <c:pt idx="0">
                  <c:v>Cumulative HIV cases</c:v>
                </c:pt>
              </c:strCache>
            </c:strRef>
          </c:tx>
          <c:spPr>
            <a:solidFill>
              <a:schemeClr val="accent2"/>
            </a:solidFill>
            <a:ln>
              <a:noFill/>
            </a:ln>
            <a:effectLst/>
          </c:spPr>
          <c:invertIfNegative val="0"/>
          <c:cat>
            <c:strRef>
              <c:f>Sheet3!$C$5:$C$13</c:f>
              <c:strCache>
                <c:ptCount val="9"/>
                <c:pt idx="0">
                  <c:v>2003-2010</c:v>
                </c:pt>
                <c:pt idx="1">
                  <c:v>2011-2015</c:v>
                </c:pt>
                <c:pt idx="2">
                  <c:v>2016</c:v>
                </c:pt>
                <c:pt idx="3">
                  <c:v>2017</c:v>
                </c:pt>
                <c:pt idx="4">
                  <c:v>2018</c:v>
                </c:pt>
                <c:pt idx="5">
                  <c:v>2019</c:v>
                </c:pt>
                <c:pt idx="6">
                  <c:v>2020</c:v>
                </c:pt>
                <c:pt idx="7">
                  <c:v>2021</c:v>
                </c:pt>
                <c:pt idx="8">
                  <c:v>2022</c:v>
                </c:pt>
              </c:strCache>
            </c:strRef>
          </c:cat>
          <c:val>
            <c:numRef>
              <c:f>Sheet3!$E$5:$E$13</c:f>
              <c:numCache>
                <c:formatCode>General</c:formatCode>
                <c:ptCount val="9"/>
                <c:pt idx="0">
                  <c:v>183</c:v>
                </c:pt>
                <c:pt idx="1">
                  <c:v>552</c:v>
                </c:pt>
                <c:pt idx="2">
                  <c:v>642</c:v>
                </c:pt>
                <c:pt idx="3">
                  <c:v>725</c:v>
                </c:pt>
                <c:pt idx="4">
                  <c:v>873</c:v>
                </c:pt>
                <c:pt idx="5">
                  <c:v>1110</c:v>
                </c:pt>
                <c:pt idx="6">
                  <c:v>1312</c:v>
                </c:pt>
                <c:pt idx="7">
                  <c:v>1526</c:v>
                </c:pt>
                <c:pt idx="8">
                  <c:v>1830</c:v>
                </c:pt>
              </c:numCache>
            </c:numRef>
          </c:val>
          <c:extLst>
            <c:ext xmlns:c16="http://schemas.microsoft.com/office/drawing/2014/chart" uri="{C3380CC4-5D6E-409C-BE32-E72D297353CC}">
              <c16:uniqueId val="{00000001-9B37-4EBA-8B5E-A9EA01411A81}"/>
            </c:ext>
          </c:extLst>
        </c:ser>
        <c:dLbls>
          <c:showLegendKey val="0"/>
          <c:showVal val="0"/>
          <c:showCatName val="0"/>
          <c:showSerName val="0"/>
          <c:showPercent val="0"/>
          <c:showBubbleSize val="0"/>
        </c:dLbls>
        <c:gapWidth val="219"/>
        <c:overlap val="-27"/>
        <c:axId val="101418559"/>
        <c:axId val="101413759"/>
      </c:barChart>
      <c:catAx>
        <c:axId val="10141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1413759"/>
        <c:crosses val="autoZero"/>
        <c:auto val="1"/>
        <c:lblAlgn val="ctr"/>
        <c:lblOffset val="100"/>
        <c:noMultiLvlLbl val="0"/>
      </c:catAx>
      <c:valAx>
        <c:axId val="101413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1418559"/>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62988247158758E-2"/>
          <c:y val="0.10139972884737534"/>
          <c:w val="0.86915635545556802"/>
          <c:h val="0.75643882365277115"/>
        </c:manualLayout>
      </c:layout>
      <c:barChart>
        <c:barDir val="col"/>
        <c:grouping val="clustered"/>
        <c:varyColors val="0"/>
        <c:ser>
          <c:idx val="1"/>
          <c:order val="0"/>
          <c:tx>
            <c:strRef>
              <c:f>'condom use_KP'!$A$5</c:f>
              <c:strCache>
                <c:ptCount val="1"/>
                <c:pt idx="0">
                  <c:v>Clients of FSW</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use_KP'!$B$5:$C$5</c:f>
              <c:numCache>
                <c:formatCode>General</c:formatCode>
                <c:ptCount val="2"/>
                <c:pt idx="1">
                  <c:v>46</c:v>
                </c:pt>
              </c:numCache>
            </c:numRef>
          </c:val>
          <c:extLst>
            <c:ext xmlns:c16="http://schemas.microsoft.com/office/drawing/2014/chart" uri="{C3380CC4-5D6E-409C-BE32-E72D297353CC}">
              <c16:uniqueId val="{00000000-56DE-48CF-AFD0-51F342943E90}"/>
            </c:ext>
          </c:extLst>
        </c:ser>
        <c:ser>
          <c:idx val="0"/>
          <c:order val="1"/>
          <c:tx>
            <c:strRef>
              <c:f>'condom use_KP'!$A$4</c:f>
              <c:strCache>
                <c:ptCount val="1"/>
                <c:pt idx="0">
                  <c:v>MSM</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1-56DE-48CF-AFD0-51F342943E9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use_KP'!$B$4:$C$4</c:f>
              <c:numCache>
                <c:formatCode>0</c:formatCode>
                <c:ptCount val="2"/>
                <c:pt idx="0">
                  <c:v>38</c:v>
                </c:pt>
                <c:pt idx="1">
                  <c:v>66</c:v>
                </c:pt>
              </c:numCache>
            </c:numRef>
          </c:val>
          <c:extLst>
            <c:ext xmlns:c16="http://schemas.microsoft.com/office/drawing/2014/chart" uri="{C3380CC4-5D6E-409C-BE32-E72D297353CC}">
              <c16:uniqueId val="{00000002-56DE-48CF-AFD0-51F342943E90}"/>
            </c:ext>
          </c:extLst>
        </c:ser>
        <c:ser>
          <c:idx val="2"/>
          <c:order val="2"/>
          <c:tx>
            <c:strRef>
              <c:f>'condom use_KP'!$A$6</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use_KP'!$B$6:$C$6</c:f>
              <c:numCache>
                <c:formatCode>0</c:formatCode>
                <c:ptCount val="2"/>
                <c:pt idx="0">
                  <c:v>65</c:v>
                </c:pt>
                <c:pt idx="1">
                  <c:v>36.090000000000003</c:v>
                </c:pt>
              </c:numCache>
            </c:numRef>
          </c:val>
          <c:extLst>
            <c:ext xmlns:c16="http://schemas.microsoft.com/office/drawing/2014/chart" uri="{C3380CC4-5D6E-409C-BE32-E72D297353CC}">
              <c16:uniqueId val="{00000003-56DE-48CF-AFD0-51F342943E90}"/>
            </c:ext>
          </c:extLst>
        </c:ser>
        <c:dLbls>
          <c:dLblPos val="outEnd"/>
          <c:showLegendKey val="0"/>
          <c:showVal val="1"/>
          <c:showCatName val="0"/>
          <c:showSerName val="0"/>
          <c:showPercent val="0"/>
          <c:showBubbleSize val="0"/>
        </c:dLbls>
        <c:gapWidth val="181"/>
        <c:axId val="45135360"/>
        <c:axId val="45136896"/>
      </c:barChart>
      <c:scatterChart>
        <c:scatterStyle val="lineMarker"/>
        <c:varyColors val="0"/>
        <c:ser>
          <c:idx val="3"/>
          <c:order val="3"/>
          <c:tx>
            <c:strRef>
              <c:f>'condom use_KP'!$L$2</c:f>
              <c:strCache>
                <c:ptCount val="1"/>
                <c:pt idx="0">
                  <c:v>tar</c:v>
                </c:pt>
              </c:strCache>
            </c:strRef>
          </c:tx>
          <c:spPr>
            <a:ln w="19050">
              <a:solidFill>
                <a:srgbClr val="E31837"/>
              </a:solidFill>
              <a:prstDash val="dash"/>
            </a:ln>
          </c:spPr>
          <c:marker>
            <c:symbol val="none"/>
          </c:marker>
          <c:xVal>
            <c:numRef>
              <c:f>'condom use_KP'!$K$3:$K$4</c:f>
              <c:numCache>
                <c:formatCode>General</c:formatCode>
                <c:ptCount val="2"/>
                <c:pt idx="0">
                  <c:v>0</c:v>
                </c:pt>
                <c:pt idx="1">
                  <c:v>1</c:v>
                </c:pt>
              </c:numCache>
            </c:numRef>
          </c:xVal>
          <c:yVal>
            <c:numRef>
              <c:f>'condom use_KP'!$L$3:$L$4</c:f>
              <c:numCache>
                <c:formatCode>General</c:formatCode>
                <c:ptCount val="2"/>
                <c:pt idx="0">
                  <c:v>90</c:v>
                </c:pt>
                <c:pt idx="1">
                  <c:v>90</c:v>
                </c:pt>
              </c:numCache>
            </c:numRef>
          </c:yVal>
          <c:smooth val="0"/>
          <c:extLst>
            <c:ext xmlns:c16="http://schemas.microsoft.com/office/drawing/2014/chart" uri="{C3380CC4-5D6E-409C-BE32-E72D297353CC}">
              <c16:uniqueId val="{00000004-56DE-48CF-AFD0-51F342943E90}"/>
            </c:ext>
          </c:extLst>
        </c:ser>
        <c:dLbls>
          <c:showLegendKey val="0"/>
          <c:showVal val="0"/>
          <c:showCatName val="0"/>
          <c:showSerName val="0"/>
          <c:showPercent val="0"/>
          <c:showBubbleSize val="0"/>
        </c:dLbls>
        <c:axId val="45156992"/>
        <c:axId val="45155456"/>
      </c:scatterChart>
      <c:catAx>
        <c:axId val="45135360"/>
        <c:scaling>
          <c:orientation val="minMax"/>
        </c:scaling>
        <c:delete val="0"/>
        <c:axPos val="b"/>
        <c:numFmt formatCode="General" sourceLinked="1"/>
        <c:majorTickMark val="out"/>
        <c:minorTickMark val="none"/>
        <c:tickLblPos val="nextTo"/>
        <c:crossAx val="45136896"/>
        <c:crosses val="autoZero"/>
        <c:auto val="1"/>
        <c:lblAlgn val="ctr"/>
        <c:lblOffset val="100"/>
        <c:noMultiLvlLbl val="0"/>
      </c:catAx>
      <c:valAx>
        <c:axId val="45136896"/>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3520292722030433E-3"/>
              <c:y val="0.11944249464619416"/>
            </c:manualLayout>
          </c:layout>
          <c:overlay val="0"/>
        </c:title>
        <c:numFmt formatCode="General" sourceLinked="1"/>
        <c:majorTickMark val="out"/>
        <c:minorTickMark val="none"/>
        <c:tickLblPos val="nextTo"/>
        <c:crossAx val="45135360"/>
        <c:crosses val="autoZero"/>
        <c:crossBetween val="between"/>
        <c:majorUnit val="10"/>
      </c:valAx>
      <c:valAx>
        <c:axId val="45155456"/>
        <c:scaling>
          <c:orientation val="minMax"/>
          <c:max val="100"/>
          <c:min val="0"/>
        </c:scaling>
        <c:delete val="1"/>
        <c:axPos val="r"/>
        <c:numFmt formatCode="General" sourceLinked="1"/>
        <c:majorTickMark val="out"/>
        <c:minorTickMark val="none"/>
        <c:tickLblPos val="nextTo"/>
        <c:crossAx val="45156992"/>
        <c:crosses val="max"/>
        <c:crossBetween val="midCat"/>
        <c:majorUnit val="10"/>
      </c:valAx>
      <c:valAx>
        <c:axId val="45156992"/>
        <c:scaling>
          <c:orientation val="minMax"/>
          <c:max val="1"/>
          <c:min val="0"/>
        </c:scaling>
        <c:delete val="1"/>
        <c:axPos val="t"/>
        <c:numFmt formatCode="General" sourceLinked="1"/>
        <c:majorTickMark val="out"/>
        <c:minorTickMark val="none"/>
        <c:tickLblPos val="nextTo"/>
        <c:crossAx val="45155456"/>
        <c:crosses val="max"/>
        <c:crossBetween val="midCat"/>
        <c:majorUnit val="0.2"/>
      </c:valAx>
    </c:plotArea>
    <c:legend>
      <c:legendPos val="b"/>
      <c:legendEntry>
        <c:idx val="3"/>
        <c:delete val="1"/>
      </c:legendEntry>
      <c:layout>
        <c:manualLayout>
          <c:xMode val="edge"/>
          <c:yMode val="edge"/>
          <c:x val="0.34366174055829229"/>
          <c:y val="3.7184280506049952E-2"/>
          <c:w val="0.61036124794745483"/>
          <c:h val="7.1701710038034425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04658792650922"/>
          <c:y val="0.11900481189851268"/>
          <c:w val="0.82173118985126858"/>
          <c:h val="0.68584062408865554"/>
        </c:manualLayout>
      </c:layout>
      <c:barChart>
        <c:barDir val="col"/>
        <c:grouping val="clustered"/>
        <c:varyColors val="0"/>
        <c:ser>
          <c:idx val="0"/>
          <c:order val="0"/>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use'!$C$2:$G$2</c:f>
              <c:strCache>
                <c:ptCount val="5"/>
                <c:pt idx="0">
                  <c:v>Covalima</c:v>
                </c:pt>
                <c:pt idx="1">
                  <c:v>Oecusse</c:v>
                </c:pt>
                <c:pt idx="2">
                  <c:v>Bobonaro</c:v>
                </c:pt>
                <c:pt idx="3">
                  <c:v>Baucau</c:v>
                </c:pt>
                <c:pt idx="4">
                  <c:v>Dili</c:v>
                </c:pt>
              </c:strCache>
            </c:strRef>
          </c:cat>
          <c:val>
            <c:numRef>
              <c:f>'condom use'!$C$3:$G$3</c:f>
              <c:numCache>
                <c:formatCode>General</c:formatCode>
                <c:ptCount val="5"/>
                <c:pt idx="0">
                  <c:v>36.4</c:v>
                </c:pt>
                <c:pt idx="1">
                  <c:v>51.5</c:v>
                </c:pt>
                <c:pt idx="2">
                  <c:v>58.3</c:v>
                </c:pt>
                <c:pt idx="3">
                  <c:v>59</c:v>
                </c:pt>
                <c:pt idx="4">
                  <c:v>66.7</c:v>
                </c:pt>
              </c:numCache>
            </c:numRef>
          </c:val>
          <c:extLst>
            <c:ext xmlns:c16="http://schemas.microsoft.com/office/drawing/2014/chart" uri="{C3380CC4-5D6E-409C-BE32-E72D297353CC}">
              <c16:uniqueId val="{00000000-CBC7-4BC6-8906-3DB831C1C479}"/>
            </c:ext>
          </c:extLst>
        </c:ser>
        <c:dLbls>
          <c:showLegendKey val="0"/>
          <c:showVal val="0"/>
          <c:showCatName val="0"/>
          <c:showSerName val="0"/>
          <c:showPercent val="0"/>
          <c:showBubbleSize val="0"/>
        </c:dLbls>
        <c:gapWidth val="150"/>
        <c:axId val="45186048"/>
        <c:axId val="45187840"/>
      </c:barChart>
      <c:catAx>
        <c:axId val="45186048"/>
        <c:scaling>
          <c:orientation val="minMax"/>
        </c:scaling>
        <c:delete val="0"/>
        <c:axPos val="b"/>
        <c:numFmt formatCode="General" sourceLinked="0"/>
        <c:majorTickMark val="out"/>
        <c:minorTickMark val="none"/>
        <c:tickLblPos val="nextTo"/>
        <c:crossAx val="45187840"/>
        <c:crosses val="autoZero"/>
        <c:auto val="1"/>
        <c:lblAlgn val="ctr"/>
        <c:lblOffset val="100"/>
        <c:noMultiLvlLbl val="0"/>
      </c:catAx>
      <c:valAx>
        <c:axId val="45187840"/>
        <c:scaling>
          <c:orientation val="minMax"/>
          <c:max val="100"/>
        </c:scaling>
        <c:delete val="0"/>
        <c:axPos val="l"/>
        <c:title>
          <c:tx>
            <c:rich>
              <a:bodyPr rot="0" vert="horz"/>
              <a:lstStyle/>
              <a:p>
                <a:pPr>
                  <a:defRPr/>
                </a:pPr>
                <a:r>
                  <a:rPr lang="en-GB"/>
                  <a:t>%</a:t>
                </a:r>
              </a:p>
            </c:rich>
          </c:tx>
          <c:layout>
            <c:manualLayout>
              <c:xMode val="edge"/>
              <c:yMode val="edge"/>
              <c:x val="3.7459292103050226E-2"/>
              <c:y val="8.6243647735522427E-2"/>
            </c:manualLayout>
          </c:layout>
          <c:overlay val="0"/>
        </c:title>
        <c:numFmt formatCode="General" sourceLinked="1"/>
        <c:majorTickMark val="out"/>
        <c:minorTickMark val="none"/>
        <c:tickLblPos val="nextTo"/>
        <c:crossAx val="4518604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003584229390685E-2"/>
          <c:y val="5.9400000000000001E-2"/>
          <c:w val="0.85225548457386224"/>
          <c:h val="0.56144881889763776"/>
        </c:manualLayout>
      </c:layout>
      <c:barChart>
        <c:barDir val="col"/>
        <c:grouping val="clustered"/>
        <c:varyColors val="0"/>
        <c:ser>
          <c:idx val="0"/>
          <c:order val="0"/>
          <c:tx>
            <c:strRef>
              <c:f>RB!$B$60</c:f>
              <c:strCache>
                <c:ptCount val="1"/>
                <c:pt idx="0">
                  <c:v>FSW 
(number of clients in the last working day)</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RB!$A$61:$A$65</c:f>
              <c:strCache>
                <c:ptCount val="5"/>
                <c:pt idx="0">
                  <c:v>Covalima</c:v>
                </c:pt>
                <c:pt idx="1">
                  <c:v>Oecusse</c:v>
                </c:pt>
                <c:pt idx="2">
                  <c:v>Bobonaro</c:v>
                </c:pt>
                <c:pt idx="3">
                  <c:v>Baucau</c:v>
                </c:pt>
                <c:pt idx="4">
                  <c:v>Dili</c:v>
                </c:pt>
              </c:strCache>
            </c:strRef>
          </c:cat>
          <c:val>
            <c:numRef>
              <c:f>RB!$B$61:$B$65</c:f>
              <c:numCache>
                <c:formatCode>General</c:formatCode>
                <c:ptCount val="5"/>
                <c:pt idx="0">
                  <c:v>3</c:v>
                </c:pt>
                <c:pt idx="1">
                  <c:v>4</c:v>
                </c:pt>
                <c:pt idx="2">
                  <c:v>4</c:v>
                </c:pt>
                <c:pt idx="3">
                  <c:v>5</c:v>
                </c:pt>
                <c:pt idx="4">
                  <c:v>6</c:v>
                </c:pt>
              </c:numCache>
            </c:numRef>
          </c:val>
          <c:extLst>
            <c:ext xmlns:c16="http://schemas.microsoft.com/office/drawing/2014/chart" uri="{C3380CC4-5D6E-409C-BE32-E72D297353CC}">
              <c16:uniqueId val="{00000000-9A1C-4CC8-91E8-A657E2AE4371}"/>
            </c:ext>
          </c:extLst>
        </c:ser>
        <c:ser>
          <c:idx val="1"/>
          <c:order val="1"/>
          <c:tx>
            <c:strRef>
              <c:f>RB!$C$60</c:f>
              <c:strCache>
                <c:ptCount val="1"/>
                <c:pt idx="0">
                  <c:v>Clients of SW
(frequency of buying sex per month)</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RB!$A$61:$A$65</c:f>
              <c:strCache>
                <c:ptCount val="5"/>
                <c:pt idx="0">
                  <c:v>Covalima</c:v>
                </c:pt>
                <c:pt idx="1">
                  <c:v>Oecusse</c:v>
                </c:pt>
                <c:pt idx="2">
                  <c:v>Bobonaro</c:v>
                </c:pt>
                <c:pt idx="3">
                  <c:v>Baucau</c:v>
                </c:pt>
                <c:pt idx="4">
                  <c:v>Dili</c:v>
                </c:pt>
              </c:strCache>
            </c:strRef>
          </c:cat>
          <c:val>
            <c:numRef>
              <c:f>RB!$C$61:$C$65</c:f>
              <c:numCache>
                <c:formatCode>General</c:formatCode>
                <c:ptCount val="5"/>
                <c:pt idx="0">
                  <c:v>3</c:v>
                </c:pt>
                <c:pt idx="1">
                  <c:v>3</c:v>
                </c:pt>
                <c:pt idx="2">
                  <c:v>3</c:v>
                </c:pt>
                <c:pt idx="3">
                  <c:v>2</c:v>
                </c:pt>
                <c:pt idx="4">
                  <c:v>3</c:v>
                </c:pt>
              </c:numCache>
            </c:numRef>
          </c:val>
          <c:extLst>
            <c:ext xmlns:c16="http://schemas.microsoft.com/office/drawing/2014/chart" uri="{C3380CC4-5D6E-409C-BE32-E72D297353CC}">
              <c16:uniqueId val="{00000001-9A1C-4CC8-91E8-A657E2AE4371}"/>
            </c:ext>
          </c:extLst>
        </c:ser>
        <c:dLbls>
          <c:dLblPos val="outEnd"/>
          <c:showLegendKey val="0"/>
          <c:showVal val="1"/>
          <c:showCatName val="0"/>
          <c:showSerName val="0"/>
          <c:showPercent val="0"/>
          <c:showBubbleSize val="0"/>
        </c:dLbls>
        <c:gapWidth val="70"/>
        <c:axId val="45260800"/>
        <c:axId val="45262336"/>
      </c:barChart>
      <c:catAx>
        <c:axId val="45260800"/>
        <c:scaling>
          <c:orientation val="minMax"/>
        </c:scaling>
        <c:delete val="0"/>
        <c:axPos val="b"/>
        <c:numFmt formatCode="General" sourceLinked="0"/>
        <c:majorTickMark val="out"/>
        <c:minorTickMark val="none"/>
        <c:tickLblPos val="nextTo"/>
        <c:crossAx val="45262336"/>
        <c:crosses val="autoZero"/>
        <c:auto val="1"/>
        <c:lblAlgn val="ctr"/>
        <c:lblOffset val="100"/>
        <c:noMultiLvlLbl val="0"/>
      </c:catAx>
      <c:valAx>
        <c:axId val="45262336"/>
        <c:scaling>
          <c:orientation val="minMax"/>
        </c:scaling>
        <c:delete val="0"/>
        <c:axPos val="l"/>
        <c:title>
          <c:tx>
            <c:rich>
              <a:bodyPr rot="-5400000" vert="horz"/>
              <a:lstStyle/>
              <a:p>
                <a:pPr>
                  <a:defRPr/>
                </a:pPr>
                <a:r>
                  <a:rPr lang="en-GB" dirty="0"/>
                  <a:t>Median number</a:t>
                </a:r>
              </a:p>
            </c:rich>
          </c:tx>
          <c:layout>
            <c:manualLayout>
              <c:xMode val="edge"/>
              <c:yMode val="edge"/>
              <c:x val="5.4218045857475361E-3"/>
              <c:y val="0.15104934383202101"/>
            </c:manualLayout>
          </c:layout>
          <c:overlay val="0"/>
        </c:title>
        <c:numFmt formatCode="General" sourceLinked="1"/>
        <c:majorTickMark val="out"/>
        <c:minorTickMark val="none"/>
        <c:tickLblPos val="nextTo"/>
        <c:crossAx val="45260800"/>
        <c:crosses val="autoZero"/>
        <c:crossBetween val="between"/>
      </c:valAx>
    </c:plotArea>
    <c:legend>
      <c:legendPos val="b"/>
      <c:layout>
        <c:manualLayout>
          <c:xMode val="edge"/>
          <c:yMode val="edge"/>
          <c:x val="7.4842767295597482E-2"/>
          <c:y val="0.74010918635170608"/>
          <c:w val="0.92515723270440253"/>
          <c:h val="0.2398908136482939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58635348849645"/>
          <c:y val="0.10048629337999417"/>
          <c:w val="0.84016755121229536"/>
          <c:h val="0.77380358705161856"/>
        </c:manualLayout>
      </c:layout>
      <c:barChart>
        <c:barDir val="col"/>
        <c:grouping val="clustered"/>
        <c:varyColors val="0"/>
        <c:ser>
          <c:idx val="1"/>
          <c:order val="0"/>
          <c:tx>
            <c:strRef>
              <c:f>'[Chart in Microsoft PowerPoint]cdu - geo'!$B$29</c:f>
              <c:strCache>
                <c:ptCount val="1"/>
                <c:pt idx="0">
                  <c:v>Male</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PowerPoint]cdu - geo'!$C$27:$G$27</c:f>
              <c:strCache>
                <c:ptCount val="5"/>
                <c:pt idx="0">
                  <c:v>Baucau</c:v>
                </c:pt>
                <c:pt idx="1">
                  <c:v>Oecusse</c:v>
                </c:pt>
                <c:pt idx="2">
                  <c:v>Bobonaro</c:v>
                </c:pt>
                <c:pt idx="3">
                  <c:v>Covalima</c:v>
                </c:pt>
                <c:pt idx="4">
                  <c:v>Dili</c:v>
                </c:pt>
              </c:strCache>
            </c:strRef>
          </c:cat>
          <c:val>
            <c:numRef>
              <c:f>'[Chart in Microsoft PowerPoint]cdu - geo'!$C$29:$G$29</c:f>
              <c:numCache>
                <c:formatCode>0</c:formatCode>
                <c:ptCount val="5"/>
                <c:pt idx="0">
                  <c:v>25</c:v>
                </c:pt>
                <c:pt idx="1">
                  <c:v>26.7</c:v>
                </c:pt>
                <c:pt idx="2">
                  <c:v>29.7</c:v>
                </c:pt>
                <c:pt idx="3">
                  <c:v>34.6</c:v>
                </c:pt>
                <c:pt idx="4">
                  <c:v>45</c:v>
                </c:pt>
              </c:numCache>
            </c:numRef>
          </c:val>
          <c:extLst>
            <c:ext xmlns:c16="http://schemas.microsoft.com/office/drawing/2014/chart" uri="{C3380CC4-5D6E-409C-BE32-E72D297353CC}">
              <c16:uniqueId val="{00000000-4C1F-4A39-B7C0-9F668C96D225}"/>
            </c:ext>
          </c:extLst>
        </c:ser>
        <c:ser>
          <c:idx val="0"/>
          <c:order val="1"/>
          <c:tx>
            <c:strRef>
              <c:f>'[Chart in Microsoft PowerPoint]cdu - geo'!$B$28</c:f>
              <c:strCache>
                <c:ptCount val="1"/>
                <c:pt idx="0">
                  <c:v>Female</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PowerPoint]cdu - geo'!$C$27:$G$27</c:f>
              <c:strCache>
                <c:ptCount val="5"/>
                <c:pt idx="0">
                  <c:v>Baucau</c:v>
                </c:pt>
                <c:pt idx="1">
                  <c:v>Oecusse</c:v>
                </c:pt>
                <c:pt idx="2">
                  <c:v>Bobonaro</c:v>
                </c:pt>
                <c:pt idx="3">
                  <c:v>Covalima</c:v>
                </c:pt>
                <c:pt idx="4">
                  <c:v>Dili</c:v>
                </c:pt>
              </c:strCache>
            </c:strRef>
          </c:cat>
          <c:val>
            <c:numRef>
              <c:f>'[Chart in Microsoft PowerPoint]cdu - geo'!$C$28:$G$28</c:f>
              <c:numCache>
                <c:formatCode>0</c:formatCode>
                <c:ptCount val="5"/>
                <c:pt idx="0">
                  <c:v>50</c:v>
                </c:pt>
                <c:pt idx="1">
                  <c:v>19.399999999999999</c:v>
                </c:pt>
                <c:pt idx="2">
                  <c:v>58.8</c:v>
                </c:pt>
                <c:pt idx="3">
                  <c:v>31.6</c:v>
                </c:pt>
                <c:pt idx="4">
                  <c:v>69.599999999999994</c:v>
                </c:pt>
              </c:numCache>
            </c:numRef>
          </c:val>
          <c:extLst>
            <c:ext xmlns:c16="http://schemas.microsoft.com/office/drawing/2014/chart" uri="{C3380CC4-5D6E-409C-BE32-E72D297353CC}">
              <c16:uniqueId val="{00000001-4C1F-4A39-B7C0-9F668C96D225}"/>
            </c:ext>
          </c:extLst>
        </c:ser>
        <c:dLbls>
          <c:showLegendKey val="0"/>
          <c:showVal val="0"/>
          <c:showCatName val="0"/>
          <c:showSerName val="0"/>
          <c:showPercent val="0"/>
          <c:showBubbleSize val="0"/>
        </c:dLbls>
        <c:gapWidth val="64"/>
        <c:axId val="14699904"/>
        <c:axId val="14701696"/>
      </c:barChart>
      <c:catAx>
        <c:axId val="14699904"/>
        <c:scaling>
          <c:orientation val="minMax"/>
        </c:scaling>
        <c:delete val="0"/>
        <c:axPos val="b"/>
        <c:numFmt formatCode="General" sourceLinked="0"/>
        <c:majorTickMark val="out"/>
        <c:minorTickMark val="none"/>
        <c:tickLblPos val="nextTo"/>
        <c:crossAx val="14701696"/>
        <c:crosses val="autoZero"/>
        <c:auto val="1"/>
        <c:lblAlgn val="ctr"/>
        <c:lblOffset val="100"/>
        <c:noMultiLvlLbl val="0"/>
      </c:catAx>
      <c:valAx>
        <c:axId val="14701696"/>
        <c:scaling>
          <c:orientation val="minMax"/>
          <c:max val="100"/>
        </c:scaling>
        <c:delete val="0"/>
        <c:axPos val="l"/>
        <c:title>
          <c:tx>
            <c:rich>
              <a:bodyPr rot="0" vert="horz"/>
              <a:lstStyle/>
              <a:p>
                <a:pPr>
                  <a:defRPr/>
                </a:pPr>
                <a:r>
                  <a:rPr lang="en-GB"/>
                  <a:t>%</a:t>
                </a:r>
              </a:p>
            </c:rich>
          </c:tx>
          <c:layout>
            <c:manualLayout>
              <c:xMode val="edge"/>
              <c:yMode val="edge"/>
              <c:x val="1.2065647990945104E-2"/>
              <c:y val="4.5709755030621184E-2"/>
            </c:manualLayout>
          </c:layout>
          <c:overlay val="0"/>
        </c:title>
        <c:numFmt formatCode="0" sourceLinked="1"/>
        <c:majorTickMark val="out"/>
        <c:minorTickMark val="none"/>
        <c:tickLblPos val="nextTo"/>
        <c:crossAx val="14699904"/>
        <c:crosses val="autoZero"/>
        <c:crossBetween val="between"/>
        <c:majorUnit val="20"/>
      </c:valAx>
    </c:plotArea>
    <c:legend>
      <c:legendPos val="r"/>
      <c:layout>
        <c:manualLayout>
          <c:xMode val="edge"/>
          <c:yMode val="edge"/>
          <c:x val="0.15013194657968262"/>
          <c:y val="5.4278215223097115E-2"/>
          <c:w val="0.25677241108868182"/>
          <c:h val="0.178480606590842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31898349154955"/>
          <c:y val="8.8047740835464627E-2"/>
          <c:w val="0.55352564574288032"/>
          <c:h val="0.75326231011695033"/>
        </c:manualLayout>
      </c:layout>
      <c:barChart>
        <c:barDir val="col"/>
        <c:grouping val="clustered"/>
        <c:varyColors val="0"/>
        <c:ser>
          <c:idx val="0"/>
          <c:order val="0"/>
          <c:tx>
            <c:strRef>
              <c:f>RB!$B$95</c:f>
              <c:strCache>
                <c:ptCount val="1"/>
                <c:pt idx="0">
                  <c:v>Received money or gift in exchange for sex with male</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RB!$A$96:$A$100</c:f>
              <c:strCache>
                <c:ptCount val="5"/>
                <c:pt idx="0">
                  <c:v>Oecusse</c:v>
                </c:pt>
                <c:pt idx="1">
                  <c:v>Dili</c:v>
                </c:pt>
                <c:pt idx="2">
                  <c:v>Covalima</c:v>
                </c:pt>
                <c:pt idx="3">
                  <c:v>Baucau</c:v>
                </c:pt>
                <c:pt idx="4">
                  <c:v>Bobonaro</c:v>
                </c:pt>
              </c:strCache>
            </c:strRef>
          </c:cat>
          <c:val>
            <c:numRef>
              <c:f>RB!$B$96:$B$100</c:f>
              <c:numCache>
                <c:formatCode>0</c:formatCode>
                <c:ptCount val="5"/>
                <c:pt idx="0">
                  <c:v>57.8</c:v>
                </c:pt>
                <c:pt idx="1">
                  <c:v>62.5</c:v>
                </c:pt>
                <c:pt idx="2">
                  <c:v>69.2</c:v>
                </c:pt>
                <c:pt idx="3">
                  <c:v>70.8</c:v>
                </c:pt>
                <c:pt idx="4">
                  <c:v>75.7</c:v>
                </c:pt>
              </c:numCache>
            </c:numRef>
          </c:val>
          <c:extLst>
            <c:ext xmlns:c16="http://schemas.microsoft.com/office/drawing/2014/chart" uri="{C3380CC4-5D6E-409C-BE32-E72D297353CC}">
              <c16:uniqueId val="{00000000-8C32-4220-9C61-7CED52A8FE7F}"/>
            </c:ext>
          </c:extLst>
        </c:ser>
        <c:ser>
          <c:idx val="1"/>
          <c:order val="1"/>
          <c:tx>
            <c:strRef>
              <c:f>RB!$C$95</c:f>
              <c:strCache>
                <c:ptCount val="1"/>
                <c:pt idx="0">
                  <c:v>Had sex with female partners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RB!$A$96:$A$100</c:f>
              <c:strCache>
                <c:ptCount val="5"/>
                <c:pt idx="0">
                  <c:v>Oecusse</c:v>
                </c:pt>
                <c:pt idx="1">
                  <c:v>Dili</c:v>
                </c:pt>
                <c:pt idx="2">
                  <c:v>Covalima</c:v>
                </c:pt>
                <c:pt idx="3">
                  <c:v>Baucau</c:v>
                </c:pt>
                <c:pt idx="4">
                  <c:v>Bobonaro</c:v>
                </c:pt>
              </c:strCache>
            </c:strRef>
          </c:cat>
          <c:val>
            <c:numRef>
              <c:f>RB!$C$96:$C$100</c:f>
              <c:numCache>
                <c:formatCode>0</c:formatCode>
                <c:ptCount val="5"/>
                <c:pt idx="0">
                  <c:v>19.399999999999999</c:v>
                </c:pt>
                <c:pt idx="1">
                  <c:v>69.599999999999994</c:v>
                </c:pt>
                <c:pt idx="2">
                  <c:v>31.6</c:v>
                </c:pt>
                <c:pt idx="3">
                  <c:v>50</c:v>
                </c:pt>
                <c:pt idx="4">
                  <c:v>58.8</c:v>
                </c:pt>
              </c:numCache>
            </c:numRef>
          </c:val>
          <c:extLst>
            <c:ext xmlns:c16="http://schemas.microsoft.com/office/drawing/2014/chart" uri="{C3380CC4-5D6E-409C-BE32-E72D297353CC}">
              <c16:uniqueId val="{00000001-8C32-4220-9C61-7CED52A8FE7F}"/>
            </c:ext>
          </c:extLst>
        </c:ser>
        <c:dLbls>
          <c:showLegendKey val="0"/>
          <c:showVal val="0"/>
          <c:showCatName val="0"/>
          <c:showSerName val="0"/>
          <c:showPercent val="0"/>
          <c:showBubbleSize val="0"/>
        </c:dLbls>
        <c:gapWidth val="58"/>
        <c:axId val="45327872"/>
        <c:axId val="45329408"/>
      </c:barChart>
      <c:catAx>
        <c:axId val="45327872"/>
        <c:scaling>
          <c:orientation val="minMax"/>
        </c:scaling>
        <c:delete val="0"/>
        <c:axPos val="b"/>
        <c:numFmt formatCode="General" sourceLinked="0"/>
        <c:majorTickMark val="out"/>
        <c:minorTickMark val="none"/>
        <c:tickLblPos val="nextTo"/>
        <c:crossAx val="45329408"/>
        <c:crosses val="autoZero"/>
        <c:auto val="1"/>
        <c:lblAlgn val="ctr"/>
        <c:lblOffset val="100"/>
        <c:noMultiLvlLbl val="0"/>
      </c:catAx>
      <c:valAx>
        <c:axId val="45329408"/>
        <c:scaling>
          <c:orientation val="minMax"/>
          <c:max val="100"/>
        </c:scaling>
        <c:delete val="0"/>
        <c:axPos val="l"/>
        <c:title>
          <c:tx>
            <c:rich>
              <a:bodyPr rot="0" vert="horz"/>
              <a:lstStyle/>
              <a:p>
                <a:pPr>
                  <a:defRPr/>
                </a:pPr>
                <a:r>
                  <a:rPr lang="en-GB"/>
                  <a:t>%</a:t>
                </a:r>
              </a:p>
            </c:rich>
          </c:tx>
          <c:layout>
            <c:manualLayout>
              <c:xMode val="edge"/>
              <c:yMode val="edge"/>
              <c:x val="0"/>
              <c:y val="4.1357858131417832E-2"/>
            </c:manualLayout>
          </c:layout>
          <c:overlay val="0"/>
        </c:title>
        <c:numFmt formatCode="0" sourceLinked="1"/>
        <c:majorTickMark val="out"/>
        <c:minorTickMark val="none"/>
        <c:tickLblPos val="nextTo"/>
        <c:crossAx val="45327872"/>
        <c:crosses val="autoZero"/>
        <c:crossBetween val="between"/>
        <c:majorUnit val="20"/>
      </c:valAx>
    </c:plotArea>
    <c:legend>
      <c:legendPos val="r"/>
      <c:layout>
        <c:manualLayout>
          <c:xMode val="edge"/>
          <c:yMode val="edge"/>
          <c:x val="0.6627389800573994"/>
          <c:y val="0.13784449400243279"/>
          <c:w val="0.32365525092495967"/>
          <c:h val="0.5234930233165979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799352750809"/>
          <c:y val="8.5097646692468526E-2"/>
          <c:w val="0.87109165965904756"/>
          <c:h val="0.57567551937364536"/>
        </c:manualLayout>
      </c:layout>
      <c:barChart>
        <c:barDir val="col"/>
        <c:grouping val="clustered"/>
        <c:varyColors val="0"/>
        <c:ser>
          <c:idx val="0"/>
          <c:order val="0"/>
          <c:spPr>
            <a:solidFill>
              <a:srgbClr val="00AEEF"/>
            </a:solidFill>
            <a:ln>
              <a:noFill/>
            </a:ln>
          </c:spPr>
          <c:invertIfNegative val="0"/>
          <c:dPt>
            <c:idx val="0"/>
            <c:invertIfNegative val="0"/>
            <c:bubble3D val="0"/>
            <c:extLst>
              <c:ext xmlns:c16="http://schemas.microsoft.com/office/drawing/2014/chart" uri="{C3380CC4-5D6E-409C-BE32-E72D297353CC}">
                <c16:uniqueId val="{00000000-5141-490F-B05C-298C95C2B6C4}"/>
              </c:ext>
            </c:extLst>
          </c:dPt>
          <c:dPt>
            <c:idx val="1"/>
            <c:invertIfNegative val="0"/>
            <c:bubble3D val="0"/>
            <c:extLst>
              <c:ext xmlns:c16="http://schemas.microsoft.com/office/drawing/2014/chart" uri="{C3380CC4-5D6E-409C-BE32-E72D297353CC}">
                <c16:uniqueId val="{00000001-5141-490F-B05C-298C95C2B6C4}"/>
              </c:ext>
            </c:extLst>
          </c:dPt>
          <c:dPt>
            <c:idx val="2"/>
            <c:invertIfNegative val="0"/>
            <c:bubble3D val="0"/>
            <c:extLst>
              <c:ext xmlns:c16="http://schemas.microsoft.com/office/drawing/2014/chart" uri="{C3380CC4-5D6E-409C-BE32-E72D297353CC}">
                <c16:uniqueId val="{00000002-5141-490F-B05C-298C95C2B6C4}"/>
              </c:ext>
            </c:extLst>
          </c:dPt>
          <c:dPt>
            <c:idx val="3"/>
            <c:invertIfNegative val="0"/>
            <c:bubble3D val="0"/>
            <c:extLst>
              <c:ext xmlns:c16="http://schemas.microsoft.com/office/drawing/2014/chart" uri="{C3380CC4-5D6E-409C-BE32-E72D297353CC}">
                <c16:uniqueId val="{00000003-5141-490F-B05C-298C95C2B6C4}"/>
              </c:ext>
            </c:extLst>
          </c:dPt>
          <c:dPt>
            <c:idx val="4"/>
            <c:invertIfNegative val="0"/>
            <c:bubble3D val="0"/>
            <c:extLst>
              <c:ext xmlns:c16="http://schemas.microsoft.com/office/drawing/2014/chart" uri="{C3380CC4-5D6E-409C-BE32-E72D297353CC}">
                <c16:uniqueId val="{00000004-5141-490F-B05C-298C95C2B6C4}"/>
              </c:ext>
            </c:extLst>
          </c:dPt>
          <c:dPt>
            <c:idx val="5"/>
            <c:invertIfNegative val="0"/>
            <c:bubble3D val="0"/>
            <c:extLst>
              <c:ext xmlns:c16="http://schemas.microsoft.com/office/drawing/2014/chart" uri="{C3380CC4-5D6E-409C-BE32-E72D297353CC}">
                <c16:uniqueId val="{00000005-5141-490F-B05C-298C95C2B6C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'MSM_consis condm use'!$B$2:$G$4</c:f>
              <c:multiLvlStrCache>
                <c:ptCount val="6"/>
                <c:lvl>
                  <c:pt idx="0">
                    <c:v>Anal sex</c:v>
                  </c:pt>
                  <c:pt idx="1">
                    <c:v>Anal sex</c:v>
                  </c:pt>
                  <c:pt idx="2">
                    <c:v>Vaginal sex</c:v>
                  </c:pt>
                  <c:pt idx="3">
                    <c:v>Anal sex</c:v>
                  </c:pt>
                  <c:pt idx="4">
                    <c:v>Vaginal sex</c:v>
                  </c:pt>
                  <c:pt idx="5">
                    <c:v>Anal sex</c:v>
                  </c:pt>
                </c:lvl>
                <c:lvl>
                  <c:pt idx="0">
                    <c:v>Regular</c:v>
                  </c:pt>
                  <c:pt idx="1">
                    <c:v>Casual</c:v>
                  </c:pt>
                  <c:pt idx="2">
                    <c:v>Regular</c:v>
                  </c:pt>
                  <c:pt idx="4">
                    <c:v>Casual</c:v>
                  </c:pt>
                </c:lvl>
                <c:lvl>
                  <c:pt idx="0">
                    <c:v>With male partner</c:v>
                  </c:pt>
                  <c:pt idx="2">
                    <c:v>With female partner</c:v>
                  </c:pt>
                </c:lvl>
              </c:multiLvlStrCache>
            </c:multiLvlStrRef>
          </c:cat>
          <c:val>
            <c:numRef>
              <c:f>'MSM_consis condm use'!$B$5:$G$5</c:f>
              <c:numCache>
                <c:formatCode>General</c:formatCode>
                <c:ptCount val="6"/>
                <c:pt idx="0">
                  <c:v>15</c:v>
                </c:pt>
                <c:pt idx="1">
                  <c:v>18</c:v>
                </c:pt>
              </c:numCache>
            </c:numRef>
          </c:val>
          <c:extLst>
            <c:ext xmlns:c16="http://schemas.microsoft.com/office/drawing/2014/chart" uri="{C3380CC4-5D6E-409C-BE32-E72D297353CC}">
              <c16:uniqueId val="{00000006-5141-490F-B05C-298C95C2B6C4}"/>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'MSM_consis condm use'!$B$2:$G$4</c:f>
              <c:multiLvlStrCache>
                <c:ptCount val="6"/>
                <c:lvl>
                  <c:pt idx="0">
                    <c:v>Anal sex</c:v>
                  </c:pt>
                  <c:pt idx="1">
                    <c:v>Anal sex</c:v>
                  </c:pt>
                  <c:pt idx="2">
                    <c:v>Vaginal sex</c:v>
                  </c:pt>
                  <c:pt idx="3">
                    <c:v>Anal sex</c:v>
                  </c:pt>
                  <c:pt idx="4">
                    <c:v>Vaginal sex</c:v>
                  </c:pt>
                  <c:pt idx="5">
                    <c:v>Anal sex</c:v>
                  </c:pt>
                </c:lvl>
                <c:lvl>
                  <c:pt idx="0">
                    <c:v>Regular</c:v>
                  </c:pt>
                  <c:pt idx="1">
                    <c:v>Casual</c:v>
                  </c:pt>
                  <c:pt idx="2">
                    <c:v>Regular</c:v>
                  </c:pt>
                  <c:pt idx="4">
                    <c:v>Casual</c:v>
                  </c:pt>
                </c:lvl>
                <c:lvl>
                  <c:pt idx="0">
                    <c:v>With male partner</c:v>
                  </c:pt>
                  <c:pt idx="2">
                    <c:v>With female partner</c:v>
                  </c:pt>
                </c:lvl>
              </c:multiLvlStrCache>
            </c:multiLvlStrRef>
          </c:cat>
          <c:val>
            <c:numRef>
              <c:f>'MSM_consis condm use'!$B$6:$G$6</c:f>
              <c:numCache>
                <c:formatCode>General</c:formatCode>
                <c:ptCount val="6"/>
                <c:pt idx="2">
                  <c:v>9</c:v>
                </c:pt>
                <c:pt idx="3">
                  <c:v>4</c:v>
                </c:pt>
                <c:pt idx="4">
                  <c:v>20</c:v>
                </c:pt>
                <c:pt idx="5">
                  <c:v>17</c:v>
                </c:pt>
              </c:numCache>
            </c:numRef>
          </c:val>
          <c:extLst>
            <c:ext xmlns:c16="http://schemas.microsoft.com/office/drawing/2014/chart" uri="{C3380CC4-5D6E-409C-BE32-E72D297353CC}">
              <c16:uniqueId val="{00000007-5141-490F-B05C-298C95C2B6C4}"/>
            </c:ext>
          </c:extLst>
        </c:ser>
        <c:dLbls>
          <c:showLegendKey val="0"/>
          <c:showVal val="0"/>
          <c:showCatName val="0"/>
          <c:showSerName val="0"/>
          <c:showPercent val="0"/>
          <c:showBubbleSize val="0"/>
        </c:dLbls>
        <c:gapWidth val="150"/>
        <c:axId val="45630976"/>
        <c:axId val="45632512"/>
      </c:barChart>
      <c:catAx>
        <c:axId val="45630976"/>
        <c:scaling>
          <c:orientation val="minMax"/>
        </c:scaling>
        <c:delete val="0"/>
        <c:axPos val="b"/>
        <c:numFmt formatCode="General" sourceLinked="0"/>
        <c:majorTickMark val="out"/>
        <c:minorTickMark val="none"/>
        <c:tickLblPos val="nextTo"/>
        <c:crossAx val="45632512"/>
        <c:crosses val="autoZero"/>
        <c:auto val="1"/>
        <c:lblAlgn val="ctr"/>
        <c:lblOffset val="100"/>
        <c:noMultiLvlLbl val="0"/>
      </c:catAx>
      <c:valAx>
        <c:axId val="45632512"/>
        <c:scaling>
          <c:orientation val="minMax"/>
          <c:max val="100"/>
          <c:min val="0"/>
        </c:scaling>
        <c:delete val="0"/>
        <c:axPos val="l"/>
        <c:title>
          <c:tx>
            <c:rich>
              <a:bodyPr rot="0" vert="horz"/>
              <a:lstStyle/>
              <a:p>
                <a:pPr>
                  <a:defRPr/>
                </a:pPr>
                <a:r>
                  <a:rPr lang="en-US"/>
                  <a:t>%</a:t>
                </a:r>
              </a:p>
            </c:rich>
          </c:tx>
          <c:layout>
            <c:manualLayout>
              <c:xMode val="edge"/>
              <c:yMode val="edge"/>
              <c:x val="1.0868435134928524E-2"/>
              <c:y val="2.890734908136483E-2"/>
            </c:manualLayout>
          </c:layout>
          <c:overlay val="0"/>
        </c:title>
        <c:numFmt formatCode="General" sourceLinked="1"/>
        <c:majorTickMark val="out"/>
        <c:minorTickMark val="none"/>
        <c:tickLblPos val="nextTo"/>
        <c:crossAx val="4563097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76948046335162E-2"/>
          <c:y val="0.13020195392242659"/>
          <c:w val="0.76533344451709806"/>
          <c:h val="0.56572151932088155"/>
        </c:manualLayout>
      </c:layout>
      <c:barChart>
        <c:barDir val="col"/>
        <c:grouping val="clustered"/>
        <c:varyColors val="0"/>
        <c:ser>
          <c:idx val="0"/>
          <c:order val="0"/>
          <c:tx>
            <c:strRef>
              <c:f>'age 15'!$F$1</c:f>
              <c:strCache>
                <c:ptCount val="1"/>
                <c:pt idx="0">
                  <c:v>Male</c:v>
                </c:pt>
              </c:strCache>
            </c:strRef>
          </c:tx>
          <c:spPr>
            <a:solidFill>
              <a:srgbClr val="00AEEF"/>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EF7-488F-9E9D-093C4A7EBDBB}"/>
                </c:ext>
              </c:extLst>
            </c:dLbl>
            <c:dLbl>
              <c:idx val="2"/>
              <c:delete val="1"/>
              <c:extLst>
                <c:ext xmlns:c15="http://schemas.microsoft.com/office/drawing/2012/chart" uri="{CE6537A1-D6FC-4f65-9D91-7224C49458BB}"/>
                <c:ext xmlns:c16="http://schemas.microsoft.com/office/drawing/2014/chart" uri="{C3380CC4-5D6E-409C-BE32-E72D297353CC}">
                  <c16:uniqueId val="{00000001-AEF7-488F-9E9D-093C4A7EBDBB}"/>
                </c:ext>
              </c:extLst>
            </c:dLbl>
            <c:dLbl>
              <c:idx val="3"/>
              <c:delete val="1"/>
              <c:extLst>
                <c:ext xmlns:c15="http://schemas.microsoft.com/office/drawing/2012/chart" uri="{CE6537A1-D6FC-4f65-9D91-7224C49458BB}"/>
                <c:ext xmlns:c16="http://schemas.microsoft.com/office/drawing/2014/chart" uri="{C3380CC4-5D6E-409C-BE32-E72D297353CC}">
                  <c16:uniqueId val="{00000002-AEF7-488F-9E9D-093C4A7EBDBB}"/>
                </c:ext>
              </c:extLst>
            </c:dLbl>
            <c:dLbl>
              <c:idx val="5"/>
              <c:delete val="1"/>
              <c:extLst>
                <c:ext xmlns:c15="http://schemas.microsoft.com/office/drawing/2012/chart" uri="{CE6537A1-D6FC-4f65-9D91-7224C49458BB}"/>
                <c:ext xmlns:c16="http://schemas.microsoft.com/office/drawing/2014/chart" uri="{C3380CC4-5D6E-409C-BE32-E72D297353CC}">
                  <c16:uniqueId val="{00000003-AEF7-488F-9E9D-093C4A7EBDBB}"/>
                </c:ext>
              </c:extLst>
            </c:dLbl>
            <c:dLbl>
              <c:idx val="7"/>
              <c:delete val="1"/>
              <c:extLst>
                <c:ext xmlns:c15="http://schemas.microsoft.com/office/drawing/2012/chart" uri="{CE6537A1-D6FC-4f65-9D91-7224C49458BB}"/>
                <c:ext xmlns:c16="http://schemas.microsoft.com/office/drawing/2014/chart" uri="{C3380CC4-5D6E-409C-BE32-E72D297353CC}">
                  <c16:uniqueId val="{00000004-AEF7-488F-9E9D-093C4A7EBDBB}"/>
                </c:ext>
              </c:extLst>
            </c:dLbl>
            <c:dLbl>
              <c:idx val="10"/>
              <c:delete val="1"/>
              <c:extLst>
                <c:ext xmlns:c15="http://schemas.microsoft.com/office/drawing/2012/chart" uri="{CE6537A1-D6FC-4f65-9D91-7224C49458BB}"/>
                <c:ext xmlns:c16="http://schemas.microsoft.com/office/drawing/2014/chart" uri="{C3380CC4-5D6E-409C-BE32-E72D297353CC}">
                  <c16:uniqueId val="{00000005-AEF7-488F-9E9D-093C4A7EBDBB}"/>
                </c:ext>
              </c:extLst>
            </c:dLbl>
            <c:dLbl>
              <c:idx val="11"/>
              <c:delete val="1"/>
              <c:extLst>
                <c:ext xmlns:c15="http://schemas.microsoft.com/office/drawing/2012/chart" uri="{CE6537A1-D6FC-4f65-9D91-7224C49458BB}"/>
                <c:ext xmlns:c16="http://schemas.microsoft.com/office/drawing/2014/chart" uri="{C3380CC4-5D6E-409C-BE32-E72D297353CC}">
                  <c16:uniqueId val="{00000006-AEF7-488F-9E9D-093C4A7EBDBB}"/>
                </c:ext>
              </c:extLst>
            </c:dLbl>
            <c:dLbl>
              <c:idx val="12"/>
              <c:delete val="1"/>
              <c:extLst>
                <c:ext xmlns:c15="http://schemas.microsoft.com/office/drawing/2012/chart" uri="{CE6537A1-D6FC-4f65-9D91-7224C49458BB}"/>
                <c:ext xmlns:c16="http://schemas.microsoft.com/office/drawing/2014/chart" uri="{C3380CC4-5D6E-409C-BE32-E72D297353CC}">
                  <c16:uniqueId val="{00000007-AEF7-488F-9E9D-093C4A7EBDB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15'!$E$2:$E$14</c:f>
              <c:strCache>
                <c:ptCount val="13"/>
                <c:pt idx="0">
                  <c:v>Aileu</c:v>
                </c:pt>
                <c:pt idx="1">
                  <c:v>Ainaro</c:v>
                </c:pt>
                <c:pt idx="2">
                  <c:v>Baucau</c:v>
                </c:pt>
                <c:pt idx="3">
                  <c:v>Bobonaro</c:v>
                </c:pt>
                <c:pt idx="4">
                  <c:v>Cova Lima</c:v>
                </c:pt>
                <c:pt idx="5">
                  <c:v>Dili</c:v>
                </c:pt>
                <c:pt idx="6">
                  <c:v>Ermera</c:v>
                </c:pt>
                <c:pt idx="7">
                  <c:v>Lautem</c:v>
                </c:pt>
                <c:pt idx="8">
                  <c:v>Liquica</c:v>
                </c:pt>
                <c:pt idx="9">
                  <c:v>Manatuto</c:v>
                </c:pt>
                <c:pt idx="10">
                  <c:v>Manufahi</c:v>
                </c:pt>
                <c:pt idx="11">
                  <c:v>Oecussi</c:v>
                </c:pt>
                <c:pt idx="12">
                  <c:v>Viqueque</c:v>
                </c:pt>
              </c:strCache>
            </c:strRef>
          </c:cat>
          <c:val>
            <c:numRef>
              <c:f>'age 15'!$F$2:$F$14</c:f>
              <c:numCache>
                <c:formatCode>General</c:formatCode>
                <c:ptCount val="13"/>
                <c:pt idx="0">
                  <c:v>0.8</c:v>
                </c:pt>
                <c:pt idx="1">
                  <c:v>0</c:v>
                </c:pt>
                <c:pt idx="2">
                  <c:v>0</c:v>
                </c:pt>
                <c:pt idx="3">
                  <c:v>0</c:v>
                </c:pt>
                <c:pt idx="4">
                  <c:v>4.9000000000000004</c:v>
                </c:pt>
                <c:pt idx="5">
                  <c:v>0</c:v>
                </c:pt>
                <c:pt idx="6">
                  <c:v>0.2</c:v>
                </c:pt>
                <c:pt idx="7">
                  <c:v>0</c:v>
                </c:pt>
                <c:pt idx="8">
                  <c:v>2.2000000000000002</c:v>
                </c:pt>
                <c:pt idx="9">
                  <c:v>0.7</c:v>
                </c:pt>
                <c:pt idx="10">
                  <c:v>0</c:v>
                </c:pt>
                <c:pt idx="11">
                  <c:v>0</c:v>
                </c:pt>
                <c:pt idx="12">
                  <c:v>0</c:v>
                </c:pt>
              </c:numCache>
            </c:numRef>
          </c:val>
          <c:extLst>
            <c:ext xmlns:c16="http://schemas.microsoft.com/office/drawing/2014/chart" uri="{C3380CC4-5D6E-409C-BE32-E72D297353CC}">
              <c16:uniqueId val="{00000008-AEF7-488F-9E9D-093C4A7EBDBB}"/>
            </c:ext>
          </c:extLst>
        </c:ser>
        <c:ser>
          <c:idx val="1"/>
          <c:order val="1"/>
          <c:tx>
            <c:strRef>
              <c:f>'age 15'!$G$1</c:f>
              <c:strCache>
                <c:ptCount val="1"/>
                <c:pt idx="0">
                  <c:v>Female</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15'!$E$2:$E$14</c:f>
              <c:strCache>
                <c:ptCount val="13"/>
                <c:pt idx="0">
                  <c:v>Aileu</c:v>
                </c:pt>
                <c:pt idx="1">
                  <c:v>Ainaro</c:v>
                </c:pt>
                <c:pt idx="2">
                  <c:v>Baucau</c:v>
                </c:pt>
                <c:pt idx="3">
                  <c:v>Bobonaro</c:v>
                </c:pt>
                <c:pt idx="4">
                  <c:v>Cova Lima</c:v>
                </c:pt>
                <c:pt idx="5">
                  <c:v>Dili</c:v>
                </c:pt>
                <c:pt idx="6">
                  <c:v>Ermera</c:v>
                </c:pt>
                <c:pt idx="7">
                  <c:v>Lautem</c:v>
                </c:pt>
                <c:pt idx="8">
                  <c:v>Liquica</c:v>
                </c:pt>
                <c:pt idx="9">
                  <c:v>Manatuto</c:v>
                </c:pt>
                <c:pt idx="10">
                  <c:v>Manufahi</c:v>
                </c:pt>
                <c:pt idx="11">
                  <c:v>Oecussi</c:v>
                </c:pt>
                <c:pt idx="12">
                  <c:v>Viqueque</c:v>
                </c:pt>
              </c:strCache>
            </c:strRef>
          </c:cat>
          <c:val>
            <c:numRef>
              <c:f>'age 15'!$G$2:$G$14</c:f>
              <c:numCache>
                <c:formatCode>General</c:formatCode>
                <c:ptCount val="13"/>
                <c:pt idx="0">
                  <c:v>1.6</c:v>
                </c:pt>
                <c:pt idx="1">
                  <c:v>1</c:v>
                </c:pt>
                <c:pt idx="2">
                  <c:v>1.1000000000000001</c:v>
                </c:pt>
                <c:pt idx="3">
                  <c:v>3.2</c:v>
                </c:pt>
                <c:pt idx="4">
                  <c:v>2.4</c:v>
                </c:pt>
                <c:pt idx="5">
                  <c:v>2.2999999999999998</c:v>
                </c:pt>
                <c:pt idx="6">
                  <c:v>0.3</c:v>
                </c:pt>
                <c:pt idx="7">
                  <c:v>2</c:v>
                </c:pt>
                <c:pt idx="8">
                  <c:v>1.2</c:v>
                </c:pt>
                <c:pt idx="9">
                  <c:v>1.2</c:v>
                </c:pt>
                <c:pt idx="10">
                  <c:v>1.5</c:v>
                </c:pt>
                <c:pt idx="11">
                  <c:v>3.1</c:v>
                </c:pt>
                <c:pt idx="12">
                  <c:v>2.2000000000000002</c:v>
                </c:pt>
              </c:numCache>
            </c:numRef>
          </c:val>
          <c:extLst>
            <c:ext xmlns:c16="http://schemas.microsoft.com/office/drawing/2014/chart" uri="{C3380CC4-5D6E-409C-BE32-E72D297353CC}">
              <c16:uniqueId val="{00000009-AEF7-488F-9E9D-093C4A7EBDBB}"/>
            </c:ext>
          </c:extLst>
        </c:ser>
        <c:dLbls>
          <c:showLegendKey val="0"/>
          <c:showVal val="0"/>
          <c:showCatName val="0"/>
          <c:showSerName val="0"/>
          <c:showPercent val="0"/>
          <c:showBubbleSize val="0"/>
        </c:dLbls>
        <c:gapWidth val="60"/>
        <c:axId val="127952768"/>
        <c:axId val="127954304"/>
      </c:barChart>
      <c:catAx>
        <c:axId val="127952768"/>
        <c:scaling>
          <c:orientation val="minMax"/>
        </c:scaling>
        <c:delete val="0"/>
        <c:axPos val="b"/>
        <c:numFmt formatCode="General" sourceLinked="1"/>
        <c:majorTickMark val="out"/>
        <c:minorTickMark val="none"/>
        <c:tickLblPos val="nextTo"/>
        <c:crossAx val="127954304"/>
        <c:crosses val="autoZero"/>
        <c:auto val="1"/>
        <c:lblAlgn val="ctr"/>
        <c:lblOffset val="100"/>
        <c:noMultiLvlLbl val="0"/>
      </c:catAx>
      <c:valAx>
        <c:axId val="127954304"/>
        <c:scaling>
          <c:orientation val="minMax"/>
          <c:max val="10"/>
          <c:min val="0"/>
        </c:scaling>
        <c:delete val="0"/>
        <c:axPos val="l"/>
        <c:majorGridlines>
          <c:spPr>
            <a:ln w="2886">
              <a:solidFill>
                <a:schemeClr val="bg1">
                  <a:lumMod val="85000"/>
                </a:schemeClr>
              </a:solidFill>
              <a:prstDash val="dash"/>
            </a:ln>
          </c:spPr>
        </c:majorGridlines>
        <c:title>
          <c:tx>
            <c:rich>
              <a:bodyPr rot="0" vert="horz"/>
              <a:lstStyle/>
              <a:p>
                <a:pPr algn="ctr">
                  <a:defRPr/>
                </a:pPr>
                <a:r>
                  <a:rPr lang="en-GB"/>
                  <a:t>%</a:t>
                </a:r>
              </a:p>
            </c:rich>
          </c:tx>
          <c:layout>
            <c:manualLayout>
              <c:xMode val="edge"/>
              <c:yMode val="edge"/>
              <c:x val="1.3849242950423907E-3"/>
              <c:y val="6.4462500054895108E-2"/>
            </c:manualLayout>
          </c:layout>
          <c:overlay val="0"/>
        </c:title>
        <c:numFmt formatCode="General" sourceLinked="1"/>
        <c:majorTickMark val="out"/>
        <c:minorTickMark val="none"/>
        <c:tickLblPos val="nextTo"/>
        <c:crossAx val="127952768"/>
        <c:crosses val="autoZero"/>
        <c:crossBetween val="between"/>
        <c:majorUnit val="2"/>
      </c:valAx>
      <c:spPr>
        <a:noFill/>
        <a:ln w="24341">
          <a:noFill/>
        </a:ln>
      </c:spPr>
    </c:plotArea>
    <c:legend>
      <c:legendPos val="r"/>
      <c:layout>
        <c:manualLayout>
          <c:xMode val="edge"/>
          <c:yMode val="edge"/>
          <c:x val="0.84306602281775589"/>
          <c:y val="0.14820086778184247"/>
          <c:w val="0.15403014876591106"/>
          <c:h val="0.3158260944986320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17218751395229E-2"/>
          <c:y val="0.11598223299010699"/>
          <c:w val="0.90942413459771332"/>
          <c:h val="0.50008202099736998"/>
        </c:manualLayout>
      </c:layout>
      <c:barChart>
        <c:barDir val="col"/>
        <c:grouping val="clustered"/>
        <c:varyColors val="0"/>
        <c:ser>
          <c:idx val="0"/>
          <c:order val="0"/>
          <c:tx>
            <c:strRef>
              <c:f>Vulnerability!$C$84</c:f>
              <c:strCache>
                <c:ptCount val="1"/>
                <c:pt idx="0">
                  <c:v>FSWs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Vulnerability!$A$85:$B$89</c:f>
              <c:multiLvlStrCache>
                <c:ptCount val="5"/>
                <c:lvl>
                  <c:pt idx="0">
                    <c:v>limiting sex to one faithful and uninfected partner</c:v>
                  </c:pt>
                  <c:pt idx="1">
                    <c:v>using a condom correctly and consistently</c:v>
                  </c:pt>
                  <c:pt idx="2">
                    <c:v>mosquito bites</c:v>
                  </c:pt>
                  <c:pt idx="3">
                    <c:v>sharing a meal with infected person</c:v>
                  </c:pt>
                  <c:pt idx="4">
                    <c:v>A healthy looking person can have HIV</c:v>
                  </c:pt>
                </c:lvl>
                <c:lvl>
                  <c:pt idx="0">
                    <c:v>Preventable by</c:v>
                  </c:pt>
                  <c:pt idx="2">
                    <c:v>Not transmissible by</c:v>
                  </c:pt>
                  <c:pt idx="4">
                    <c:v>-</c:v>
                  </c:pt>
                </c:lvl>
              </c:multiLvlStrCache>
            </c:multiLvlStrRef>
          </c:cat>
          <c:val>
            <c:numRef>
              <c:f>Vulnerability!$C$85:$C$89</c:f>
              <c:numCache>
                <c:formatCode>General</c:formatCode>
                <c:ptCount val="5"/>
                <c:pt idx="0">
                  <c:v>85.7</c:v>
                </c:pt>
                <c:pt idx="1">
                  <c:v>93</c:v>
                </c:pt>
                <c:pt idx="2">
                  <c:v>54.4</c:v>
                </c:pt>
                <c:pt idx="3">
                  <c:v>64.900000000000006</c:v>
                </c:pt>
                <c:pt idx="4">
                  <c:v>50.9</c:v>
                </c:pt>
              </c:numCache>
            </c:numRef>
          </c:val>
          <c:extLst>
            <c:ext xmlns:c16="http://schemas.microsoft.com/office/drawing/2014/chart" uri="{C3380CC4-5D6E-409C-BE32-E72D297353CC}">
              <c16:uniqueId val="{00000000-844A-466D-80F8-0DD21047FA8C}"/>
            </c:ext>
          </c:extLst>
        </c:ser>
        <c:dLbls>
          <c:showLegendKey val="0"/>
          <c:showVal val="0"/>
          <c:showCatName val="0"/>
          <c:showSerName val="0"/>
          <c:showPercent val="0"/>
          <c:showBubbleSize val="0"/>
        </c:dLbls>
        <c:gapWidth val="150"/>
        <c:axId val="14737408"/>
        <c:axId val="14738944"/>
      </c:barChart>
      <c:catAx>
        <c:axId val="14737408"/>
        <c:scaling>
          <c:orientation val="minMax"/>
        </c:scaling>
        <c:delete val="0"/>
        <c:axPos val="b"/>
        <c:numFmt formatCode="General" sourceLinked="0"/>
        <c:majorTickMark val="out"/>
        <c:minorTickMark val="none"/>
        <c:tickLblPos val="nextTo"/>
        <c:crossAx val="14738944"/>
        <c:crosses val="autoZero"/>
        <c:auto val="1"/>
        <c:lblAlgn val="ctr"/>
        <c:lblOffset val="100"/>
        <c:noMultiLvlLbl val="0"/>
      </c:catAx>
      <c:valAx>
        <c:axId val="14738944"/>
        <c:scaling>
          <c:orientation val="minMax"/>
          <c:max val="100"/>
        </c:scaling>
        <c:delete val="0"/>
        <c:axPos val="l"/>
        <c:title>
          <c:tx>
            <c:rich>
              <a:bodyPr rot="0" vert="horz"/>
              <a:lstStyle/>
              <a:p>
                <a:pPr>
                  <a:defRPr/>
                </a:pPr>
                <a:r>
                  <a:rPr lang="en-US"/>
                  <a:t>%</a:t>
                </a:r>
              </a:p>
            </c:rich>
          </c:tx>
          <c:layout>
            <c:manualLayout>
              <c:xMode val="edge"/>
              <c:yMode val="edge"/>
              <c:x val="5.5555872815793057E-3"/>
              <c:y val="3.4601681691628215E-2"/>
            </c:manualLayout>
          </c:layout>
          <c:overlay val="0"/>
        </c:title>
        <c:numFmt formatCode="General" sourceLinked="1"/>
        <c:majorTickMark val="out"/>
        <c:minorTickMark val="none"/>
        <c:tickLblPos val="nextTo"/>
        <c:crossAx val="14737408"/>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74683846337384E-2"/>
          <c:y val="0.12301489099576764"/>
          <c:w val="0.91057337151037943"/>
          <c:h val="0.5115836413305479"/>
        </c:manualLayout>
      </c:layout>
      <c:barChart>
        <c:barDir val="col"/>
        <c:grouping val="clustered"/>
        <c:varyColors val="0"/>
        <c:ser>
          <c:idx val="0"/>
          <c:order val="0"/>
          <c:tx>
            <c:strRef>
              <c:f>Vulnerability!$D$84</c:f>
              <c:strCache>
                <c:ptCount val="1"/>
                <c:pt idx="0">
                  <c:v>MSM</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Vulnerability!$A$85:$B$89</c:f>
              <c:multiLvlStrCache>
                <c:ptCount val="5"/>
                <c:lvl>
                  <c:pt idx="0">
                    <c:v>limiting sex to one faithful and uninfected partner</c:v>
                  </c:pt>
                  <c:pt idx="1">
                    <c:v>using a condom correctly and consistently</c:v>
                  </c:pt>
                  <c:pt idx="2">
                    <c:v>mosquito bites</c:v>
                  </c:pt>
                  <c:pt idx="3">
                    <c:v>sharing a meal with infected person</c:v>
                  </c:pt>
                  <c:pt idx="4">
                    <c:v>A healthy looking person can have HIV</c:v>
                  </c:pt>
                </c:lvl>
                <c:lvl>
                  <c:pt idx="0">
                    <c:v>Preventable by</c:v>
                  </c:pt>
                  <c:pt idx="2">
                    <c:v>Not transmissible by</c:v>
                  </c:pt>
                  <c:pt idx="4">
                    <c:v>-</c:v>
                  </c:pt>
                </c:lvl>
              </c:multiLvlStrCache>
            </c:multiLvlStrRef>
          </c:cat>
          <c:val>
            <c:numRef>
              <c:f>Vulnerability!$D$85:$D$89</c:f>
              <c:numCache>
                <c:formatCode>General</c:formatCode>
                <c:ptCount val="5"/>
                <c:pt idx="0">
                  <c:v>88.8</c:v>
                </c:pt>
                <c:pt idx="1">
                  <c:v>95.1</c:v>
                </c:pt>
                <c:pt idx="2">
                  <c:v>37.6</c:v>
                </c:pt>
                <c:pt idx="3">
                  <c:v>34.700000000000003</c:v>
                </c:pt>
                <c:pt idx="4">
                  <c:v>23.8</c:v>
                </c:pt>
              </c:numCache>
            </c:numRef>
          </c:val>
          <c:extLst>
            <c:ext xmlns:c16="http://schemas.microsoft.com/office/drawing/2014/chart" uri="{C3380CC4-5D6E-409C-BE32-E72D297353CC}">
              <c16:uniqueId val="{00000000-B4B8-4D1A-AB9A-18690DF6917D}"/>
            </c:ext>
          </c:extLst>
        </c:ser>
        <c:dLbls>
          <c:showLegendKey val="0"/>
          <c:showVal val="0"/>
          <c:showCatName val="0"/>
          <c:showSerName val="0"/>
          <c:showPercent val="0"/>
          <c:showBubbleSize val="0"/>
        </c:dLbls>
        <c:gapWidth val="150"/>
        <c:axId val="14892416"/>
        <c:axId val="14902400"/>
      </c:barChart>
      <c:catAx>
        <c:axId val="14892416"/>
        <c:scaling>
          <c:orientation val="minMax"/>
        </c:scaling>
        <c:delete val="0"/>
        <c:axPos val="b"/>
        <c:numFmt formatCode="General" sourceLinked="0"/>
        <c:majorTickMark val="out"/>
        <c:minorTickMark val="none"/>
        <c:tickLblPos val="nextTo"/>
        <c:crossAx val="14902400"/>
        <c:crosses val="autoZero"/>
        <c:auto val="1"/>
        <c:lblAlgn val="ctr"/>
        <c:lblOffset val="100"/>
        <c:noMultiLvlLbl val="0"/>
      </c:catAx>
      <c:valAx>
        <c:axId val="14902400"/>
        <c:scaling>
          <c:orientation val="minMax"/>
          <c:max val="100"/>
        </c:scaling>
        <c:delete val="0"/>
        <c:axPos val="l"/>
        <c:title>
          <c:tx>
            <c:rich>
              <a:bodyPr rot="0" vert="horz"/>
              <a:lstStyle/>
              <a:p>
                <a:pPr>
                  <a:defRPr/>
                </a:pPr>
                <a:r>
                  <a:rPr lang="en-US"/>
                  <a:t>%</a:t>
                </a:r>
              </a:p>
            </c:rich>
          </c:tx>
          <c:layout>
            <c:manualLayout>
              <c:xMode val="edge"/>
              <c:yMode val="edge"/>
              <c:x val="8.3333333333333367E-3"/>
              <c:y val="9.7987751531058709E-3"/>
            </c:manualLayout>
          </c:layout>
          <c:overlay val="0"/>
        </c:title>
        <c:numFmt formatCode="General" sourceLinked="1"/>
        <c:majorTickMark val="out"/>
        <c:minorTickMark val="none"/>
        <c:tickLblPos val="nextTo"/>
        <c:crossAx val="14892416"/>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5935658333396E-2"/>
          <c:y val="4.9980491479642224E-2"/>
          <c:w val="0.84898032902625886"/>
          <c:h val="0.6543578289334534"/>
        </c:manualLayout>
      </c:layout>
      <c:lineChart>
        <c:grouping val="standard"/>
        <c:varyColors val="0"/>
        <c:ser>
          <c:idx val="0"/>
          <c:order val="0"/>
          <c:tx>
            <c:strRef>
              <c:f>TLS!$D$1</c:f>
              <c:strCache>
                <c:ptCount val="1"/>
                <c:pt idx="0">
                  <c:v> Adults  (15+) living with HIV </c:v>
                </c:pt>
              </c:strCache>
            </c:strRef>
          </c:tx>
          <c:spPr>
            <a:ln w="38100">
              <a:solidFill>
                <a:srgbClr val="63CDF6"/>
              </a:solidFill>
            </a:ln>
          </c:spPr>
          <c:marker>
            <c:symbol val="none"/>
          </c:marker>
          <c:dLbls>
            <c:dLbl>
              <c:idx val="32"/>
              <c:tx>
                <c:rich>
                  <a:bodyPr/>
                  <a:lstStyle/>
                  <a:p>
                    <a:r>
                      <a:rPr lang="en-US" dirty="0"/>
                      <a:t>1400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01-4CC0-8D86-A59B8F43DF2C}"/>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TLS!$C$2:$C$34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TLS!$D$2:$D$34</c:f>
              <c:numCache>
                <c:formatCode>_-* #,##0_-;\-* #,##0_-;_-* "-"??_-;_-@_-</c:formatCode>
                <c:ptCount val="33"/>
                <c:pt idx="0">
                  <c:v>111</c:v>
                </c:pt>
                <c:pt idx="1">
                  <c:v>133</c:v>
                </c:pt>
                <c:pt idx="2">
                  <c:v>158</c:v>
                </c:pt>
                <c:pt idx="3">
                  <c:v>184</c:v>
                </c:pt>
                <c:pt idx="4">
                  <c:v>211</c:v>
                </c:pt>
                <c:pt idx="5">
                  <c:v>238</c:v>
                </c:pt>
                <c:pt idx="6">
                  <c:v>267</c:v>
                </c:pt>
                <c:pt idx="7">
                  <c:v>295</c:v>
                </c:pt>
                <c:pt idx="8">
                  <c:v>324</c:v>
                </c:pt>
                <c:pt idx="9">
                  <c:v>351</c:v>
                </c:pt>
                <c:pt idx="10">
                  <c:v>376</c:v>
                </c:pt>
                <c:pt idx="11">
                  <c:v>408</c:v>
                </c:pt>
                <c:pt idx="12">
                  <c:v>440</c:v>
                </c:pt>
                <c:pt idx="13">
                  <c:v>474</c:v>
                </c:pt>
                <c:pt idx="14">
                  <c:v>507</c:v>
                </c:pt>
                <c:pt idx="15">
                  <c:v>542</c:v>
                </c:pt>
                <c:pt idx="16">
                  <c:v>578</c:v>
                </c:pt>
                <c:pt idx="17">
                  <c:v>615</c:v>
                </c:pt>
                <c:pt idx="18">
                  <c:v>652</c:v>
                </c:pt>
                <c:pt idx="19">
                  <c:v>691</c:v>
                </c:pt>
                <c:pt idx="20">
                  <c:v>735</c:v>
                </c:pt>
                <c:pt idx="21">
                  <c:v>781</c:v>
                </c:pt>
                <c:pt idx="22">
                  <c:v>827</c:v>
                </c:pt>
                <c:pt idx="23">
                  <c:v>878</c:v>
                </c:pt>
                <c:pt idx="24">
                  <c:v>932</c:v>
                </c:pt>
                <c:pt idx="25">
                  <c:v>989</c:v>
                </c:pt>
                <c:pt idx="26">
                  <c:v>1043</c:v>
                </c:pt>
                <c:pt idx="27">
                  <c:v>1097</c:v>
                </c:pt>
                <c:pt idx="28">
                  <c:v>1156</c:v>
                </c:pt>
                <c:pt idx="29">
                  <c:v>1216</c:v>
                </c:pt>
                <c:pt idx="30">
                  <c:v>1279</c:v>
                </c:pt>
                <c:pt idx="31">
                  <c:v>1340</c:v>
                </c:pt>
                <c:pt idx="32">
                  <c:v>1391</c:v>
                </c:pt>
              </c:numCache>
            </c:numRef>
          </c:val>
          <c:smooth val="0"/>
          <c:extLst>
            <c:ext xmlns:c16="http://schemas.microsoft.com/office/drawing/2014/chart" uri="{C3380CC4-5D6E-409C-BE32-E72D297353CC}">
              <c16:uniqueId val="{0000001F-23BF-4DB8-B0A1-1CD8FA12B66B}"/>
            </c:ext>
          </c:extLst>
        </c:ser>
        <c:ser>
          <c:idx val="1"/>
          <c:order val="1"/>
          <c:tx>
            <c:strRef>
              <c:f>TLS!$E$1</c:f>
              <c:strCache>
                <c:ptCount val="1"/>
                <c:pt idx="0">
                  <c:v> Adults Lower bound </c:v>
                </c:pt>
              </c:strCache>
            </c:strRef>
          </c:tx>
          <c:spPr>
            <a:ln w="22225">
              <a:solidFill>
                <a:srgbClr val="63CDF6"/>
              </a:solidFill>
              <a:prstDash val="sysDot"/>
            </a:ln>
          </c:spPr>
          <c:marker>
            <c:symbol val="none"/>
          </c:marker>
          <c:cat>
            <c:numRef>
              <c:f>TLS!$C$2:$C$34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TLS!$E$2:$E$34</c:f>
              <c:numCache>
                <c:formatCode>_-* #,##0_-;\-* #,##0_-;_-* "-"??_-;_-@_-</c:formatCode>
                <c:ptCount val="33"/>
                <c:pt idx="0">
                  <c:v>39</c:v>
                </c:pt>
                <c:pt idx="1">
                  <c:v>52</c:v>
                </c:pt>
                <c:pt idx="2">
                  <c:v>66</c:v>
                </c:pt>
                <c:pt idx="3">
                  <c:v>86</c:v>
                </c:pt>
                <c:pt idx="4">
                  <c:v>110</c:v>
                </c:pt>
                <c:pt idx="5">
                  <c:v>134</c:v>
                </c:pt>
                <c:pt idx="6">
                  <c:v>159</c:v>
                </c:pt>
                <c:pt idx="7">
                  <c:v>180</c:v>
                </c:pt>
                <c:pt idx="8">
                  <c:v>203</c:v>
                </c:pt>
                <c:pt idx="9">
                  <c:v>227</c:v>
                </c:pt>
                <c:pt idx="10">
                  <c:v>244</c:v>
                </c:pt>
                <c:pt idx="11">
                  <c:v>275</c:v>
                </c:pt>
                <c:pt idx="12">
                  <c:v>307</c:v>
                </c:pt>
                <c:pt idx="13">
                  <c:v>337</c:v>
                </c:pt>
                <c:pt idx="14">
                  <c:v>366</c:v>
                </c:pt>
                <c:pt idx="15">
                  <c:v>395</c:v>
                </c:pt>
                <c:pt idx="16">
                  <c:v>428</c:v>
                </c:pt>
                <c:pt idx="17">
                  <c:v>463</c:v>
                </c:pt>
                <c:pt idx="18">
                  <c:v>494</c:v>
                </c:pt>
                <c:pt idx="19">
                  <c:v>531</c:v>
                </c:pt>
                <c:pt idx="20">
                  <c:v>575</c:v>
                </c:pt>
                <c:pt idx="21">
                  <c:v>616</c:v>
                </c:pt>
                <c:pt idx="22">
                  <c:v>661</c:v>
                </c:pt>
                <c:pt idx="23">
                  <c:v>707</c:v>
                </c:pt>
                <c:pt idx="24">
                  <c:v>756</c:v>
                </c:pt>
                <c:pt idx="25">
                  <c:v>805</c:v>
                </c:pt>
                <c:pt idx="26">
                  <c:v>853</c:v>
                </c:pt>
                <c:pt idx="27">
                  <c:v>903</c:v>
                </c:pt>
                <c:pt idx="28">
                  <c:v>954</c:v>
                </c:pt>
                <c:pt idx="29">
                  <c:v>997</c:v>
                </c:pt>
                <c:pt idx="30">
                  <c:v>1036</c:v>
                </c:pt>
                <c:pt idx="31">
                  <c:v>1066</c:v>
                </c:pt>
                <c:pt idx="32">
                  <c:v>1086</c:v>
                </c:pt>
              </c:numCache>
            </c:numRef>
          </c:val>
          <c:smooth val="0"/>
          <c:extLst>
            <c:ext xmlns:c16="http://schemas.microsoft.com/office/drawing/2014/chart" uri="{C3380CC4-5D6E-409C-BE32-E72D297353CC}">
              <c16:uniqueId val="{00000020-23BF-4DB8-B0A1-1CD8FA12B66B}"/>
            </c:ext>
          </c:extLst>
        </c:ser>
        <c:ser>
          <c:idx val="2"/>
          <c:order val="2"/>
          <c:tx>
            <c:strRef>
              <c:f>TLS!$F$1</c:f>
              <c:strCache>
                <c:ptCount val="1"/>
                <c:pt idx="0">
                  <c:v> Adults Upper bound </c:v>
                </c:pt>
              </c:strCache>
            </c:strRef>
          </c:tx>
          <c:spPr>
            <a:ln w="22225">
              <a:solidFill>
                <a:srgbClr val="63CDF6"/>
              </a:solidFill>
              <a:prstDash val="sysDot"/>
            </a:ln>
          </c:spPr>
          <c:marker>
            <c:symbol val="none"/>
          </c:marker>
          <c:cat>
            <c:numRef>
              <c:f>TLS!$C$2:$C$34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TLS!$F$2:$F$34</c:f>
              <c:numCache>
                <c:formatCode>_-* #,##0_-;\-* #,##0_-;_-* "-"??_-;_-@_-</c:formatCode>
                <c:ptCount val="33"/>
                <c:pt idx="0">
                  <c:v>198</c:v>
                </c:pt>
                <c:pt idx="1">
                  <c:v>226</c:v>
                </c:pt>
                <c:pt idx="2">
                  <c:v>257</c:v>
                </c:pt>
                <c:pt idx="3">
                  <c:v>292</c:v>
                </c:pt>
                <c:pt idx="4">
                  <c:v>331</c:v>
                </c:pt>
                <c:pt idx="5">
                  <c:v>366</c:v>
                </c:pt>
                <c:pt idx="6">
                  <c:v>398</c:v>
                </c:pt>
                <c:pt idx="7">
                  <c:v>431</c:v>
                </c:pt>
                <c:pt idx="8">
                  <c:v>460</c:v>
                </c:pt>
                <c:pt idx="9">
                  <c:v>482</c:v>
                </c:pt>
                <c:pt idx="10">
                  <c:v>513</c:v>
                </c:pt>
                <c:pt idx="11">
                  <c:v>555</c:v>
                </c:pt>
                <c:pt idx="12">
                  <c:v>589</c:v>
                </c:pt>
                <c:pt idx="13">
                  <c:v>619</c:v>
                </c:pt>
                <c:pt idx="14">
                  <c:v>664</c:v>
                </c:pt>
                <c:pt idx="15">
                  <c:v>708</c:v>
                </c:pt>
                <c:pt idx="16">
                  <c:v>755</c:v>
                </c:pt>
                <c:pt idx="17">
                  <c:v>795</c:v>
                </c:pt>
                <c:pt idx="18">
                  <c:v>829</c:v>
                </c:pt>
                <c:pt idx="19">
                  <c:v>875</c:v>
                </c:pt>
                <c:pt idx="20">
                  <c:v>929</c:v>
                </c:pt>
                <c:pt idx="21">
                  <c:v>977</c:v>
                </c:pt>
                <c:pt idx="22">
                  <c:v>1028</c:v>
                </c:pt>
                <c:pt idx="23">
                  <c:v>1075</c:v>
                </c:pt>
                <c:pt idx="24">
                  <c:v>1135</c:v>
                </c:pt>
                <c:pt idx="25">
                  <c:v>1197</c:v>
                </c:pt>
                <c:pt idx="26">
                  <c:v>1257</c:v>
                </c:pt>
                <c:pt idx="27">
                  <c:v>1305</c:v>
                </c:pt>
                <c:pt idx="28">
                  <c:v>1369</c:v>
                </c:pt>
                <c:pt idx="29">
                  <c:v>1441</c:v>
                </c:pt>
                <c:pt idx="30">
                  <c:v>1544</c:v>
                </c:pt>
                <c:pt idx="31">
                  <c:v>1642</c:v>
                </c:pt>
                <c:pt idx="32">
                  <c:v>1723</c:v>
                </c:pt>
              </c:numCache>
            </c:numRef>
          </c:val>
          <c:smooth val="0"/>
          <c:extLst>
            <c:ext xmlns:c16="http://schemas.microsoft.com/office/drawing/2014/chart" uri="{C3380CC4-5D6E-409C-BE32-E72D297353CC}">
              <c16:uniqueId val="{00000021-23BF-4DB8-B0A1-1CD8FA12B66B}"/>
            </c:ext>
          </c:extLst>
        </c:ser>
        <c:ser>
          <c:idx val="3"/>
          <c:order val="3"/>
          <c:tx>
            <c:strRef>
              <c:f>TLS!$G$1</c:f>
              <c:strCache>
                <c:ptCount val="1"/>
                <c:pt idx="0">
                  <c:v> Women  (15+) living with HIV </c:v>
                </c:pt>
              </c:strCache>
            </c:strRef>
          </c:tx>
          <c:spPr>
            <a:ln w="38100">
              <a:solidFill>
                <a:srgbClr val="F26B73"/>
              </a:solidFill>
            </a:ln>
          </c:spPr>
          <c:marker>
            <c:symbol val="none"/>
          </c:marker>
          <c:dLbls>
            <c:dLbl>
              <c:idx val="32"/>
              <c:tx>
                <c:rich>
                  <a:bodyPr/>
                  <a:lstStyle/>
                  <a:p>
                    <a:r>
                      <a:rPr lang="en-US" dirty="0"/>
                      <a:t>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601-4CC0-8D86-A59B8F43DF2C}"/>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TLS!$C$2:$C$34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TLS!$G$2:$G$34</c:f>
              <c:numCache>
                <c:formatCode>_-* #,##0_-;\-* #,##0_-;_-* "-"??_-;_-@_-</c:formatCode>
                <c:ptCount val="33"/>
                <c:pt idx="0">
                  <c:v>41</c:v>
                </c:pt>
                <c:pt idx="1">
                  <c:v>51</c:v>
                </c:pt>
                <c:pt idx="2">
                  <c:v>61</c:v>
                </c:pt>
                <c:pt idx="3">
                  <c:v>73</c:v>
                </c:pt>
                <c:pt idx="4">
                  <c:v>86</c:v>
                </c:pt>
                <c:pt idx="5">
                  <c:v>98</c:v>
                </c:pt>
                <c:pt idx="6">
                  <c:v>112</c:v>
                </c:pt>
                <c:pt idx="7">
                  <c:v>125</c:v>
                </c:pt>
                <c:pt idx="8">
                  <c:v>139</c:v>
                </c:pt>
                <c:pt idx="9">
                  <c:v>152</c:v>
                </c:pt>
                <c:pt idx="10">
                  <c:v>165</c:v>
                </c:pt>
                <c:pt idx="11">
                  <c:v>180</c:v>
                </c:pt>
                <c:pt idx="12">
                  <c:v>196</c:v>
                </c:pt>
                <c:pt idx="13">
                  <c:v>213</c:v>
                </c:pt>
                <c:pt idx="14">
                  <c:v>228</c:v>
                </c:pt>
                <c:pt idx="15">
                  <c:v>244</c:v>
                </c:pt>
                <c:pt idx="16">
                  <c:v>260</c:v>
                </c:pt>
                <c:pt idx="17">
                  <c:v>276</c:v>
                </c:pt>
                <c:pt idx="18">
                  <c:v>293</c:v>
                </c:pt>
                <c:pt idx="19">
                  <c:v>311</c:v>
                </c:pt>
                <c:pt idx="20">
                  <c:v>332</c:v>
                </c:pt>
                <c:pt idx="21">
                  <c:v>354</c:v>
                </c:pt>
                <c:pt idx="22">
                  <c:v>375</c:v>
                </c:pt>
                <c:pt idx="23">
                  <c:v>398</c:v>
                </c:pt>
                <c:pt idx="24">
                  <c:v>425</c:v>
                </c:pt>
                <c:pt idx="25">
                  <c:v>450</c:v>
                </c:pt>
                <c:pt idx="26">
                  <c:v>475</c:v>
                </c:pt>
                <c:pt idx="27">
                  <c:v>498</c:v>
                </c:pt>
                <c:pt idx="28">
                  <c:v>523</c:v>
                </c:pt>
                <c:pt idx="29">
                  <c:v>546</c:v>
                </c:pt>
                <c:pt idx="30">
                  <c:v>569</c:v>
                </c:pt>
                <c:pt idx="31">
                  <c:v>591</c:v>
                </c:pt>
                <c:pt idx="32">
                  <c:v>609</c:v>
                </c:pt>
              </c:numCache>
            </c:numRef>
          </c:val>
          <c:smooth val="0"/>
          <c:extLst>
            <c:ext xmlns:c16="http://schemas.microsoft.com/office/drawing/2014/chart" uri="{C3380CC4-5D6E-409C-BE32-E72D297353CC}">
              <c16:uniqueId val="{00000023-23BF-4DB8-B0A1-1CD8FA12B66B}"/>
            </c:ext>
          </c:extLst>
        </c:ser>
        <c:ser>
          <c:idx val="4"/>
          <c:order val="4"/>
          <c:tx>
            <c:strRef>
              <c:f>TLS!$H$1</c:f>
              <c:strCache>
                <c:ptCount val="1"/>
                <c:pt idx="0">
                  <c:v> Women Lower bound </c:v>
                </c:pt>
              </c:strCache>
            </c:strRef>
          </c:tx>
          <c:spPr>
            <a:ln w="22225">
              <a:solidFill>
                <a:srgbClr val="F26B73"/>
              </a:solidFill>
              <a:prstDash val="sysDot"/>
            </a:ln>
          </c:spPr>
          <c:marker>
            <c:symbol val="none"/>
          </c:marker>
          <c:cat>
            <c:numRef>
              <c:f>TLS!$C$2:$C$34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TLS!$H$2:$H$34</c:f>
              <c:numCache>
                <c:formatCode>_-* #,##0_-;\-* #,##0_-;_-* "-"??_-;_-@_-</c:formatCode>
                <c:ptCount val="33"/>
                <c:pt idx="0">
                  <c:v>15</c:v>
                </c:pt>
                <c:pt idx="1">
                  <c:v>21</c:v>
                </c:pt>
                <c:pt idx="2">
                  <c:v>26</c:v>
                </c:pt>
                <c:pt idx="3">
                  <c:v>36</c:v>
                </c:pt>
                <c:pt idx="4">
                  <c:v>47</c:v>
                </c:pt>
                <c:pt idx="5">
                  <c:v>58</c:v>
                </c:pt>
                <c:pt idx="6">
                  <c:v>68</c:v>
                </c:pt>
                <c:pt idx="7">
                  <c:v>78</c:v>
                </c:pt>
                <c:pt idx="8">
                  <c:v>87</c:v>
                </c:pt>
                <c:pt idx="9">
                  <c:v>99</c:v>
                </c:pt>
                <c:pt idx="10">
                  <c:v>109</c:v>
                </c:pt>
                <c:pt idx="11">
                  <c:v>122</c:v>
                </c:pt>
                <c:pt idx="12">
                  <c:v>134</c:v>
                </c:pt>
                <c:pt idx="13">
                  <c:v>145</c:v>
                </c:pt>
                <c:pt idx="14">
                  <c:v>158</c:v>
                </c:pt>
                <c:pt idx="15">
                  <c:v>176</c:v>
                </c:pt>
                <c:pt idx="16">
                  <c:v>190</c:v>
                </c:pt>
                <c:pt idx="17">
                  <c:v>205</c:v>
                </c:pt>
                <c:pt idx="18">
                  <c:v>217</c:v>
                </c:pt>
                <c:pt idx="19">
                  <c:v>235</c:v>
                </c:pt>
                <c:pt idx="20">
                  <c:v>256</c:v>
                </c:pt>
                <c:pt idx="21">
                  <c:v>278</c:v>
                </c:pt>
                <c:pt idx="22">
                  <c:v>299</c:v>
                </c:pt>
                <c:pt idx="23">
                  <c:v>324</c:v>
                </c:pt>
                <c:pt idx="24">
                  <c:v>346</c:v>
                </c:pt>
                <c:pt idx="25">
                  <c:v>371</c:v>
                </c:pt>
                <c:pt idx="26">
                  <c:v>391</c:v>
                </c:pt>
                <c:pt idx="27">
                  <c:v>409</c:v>
                </c:pt>
                <c:pt idx="28">
                  <c:v>425</c:v>
                </c:pt>
                <c:pt idx="29">
                  <c:v>446</c:v>
                </c:pt>
                <c:pt idx="30">
                  <c:v>468</c:v>
                </c:pt>
                <c:pt idx="31">
                  <c:v>484</c:v>
                </c:pt>
                <c:pt idx="32">
                  <c:v>487</c:v>
                </c:pt>
              </c:numCache>
            </c:numRef>
          </c:val>
          <c:smooth val="0"/>
          <c:extLst>
            <c:ext xmlns:c16="http://schemas.microsoft.com/office/drawing/2014/chart" uri="{C3380CC4-5D6E-409C-BE32-E72D297353CC}">
              <c16:uniqueId val="{00000024-23BF-4DB8-B0A1-1CD8FA12B66B}"/>
            </c:ext>
          </c:extLst>
        </c:ser>
        <c:ser>
          <c:idx val="5"/>
          <c:order val="5"/>
          <c:tx>
            <c:strRef>
              <c:f>TLS!$I$1</c:f>
              <c:strCache>
                <c:ptCount val="1"/>
                <c:pt idx="0">
                  <c:v> Women Upper bound </c:v>
                </c:pt>
              </c:strCache>
            </c:strRef>
          </c:tx>
          <c:spPr>
            <a:ln w="22225">
              <a:solidFill>
                <a:srgbClr val="F26B73"/>
              </a:solidFill>
              <a:prstDash val="sysDot"/>
            </a:ln>
          </c:spPr>
          <c:marker>
            <c:symbol val="none"/>
          </c:marker>
          <c:cat>
            <c:numRef>
              <c:f>TLS!$C$2:$C$34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TLS!$I$2:$I$34</c:f>
              <c:numCache>
                <c:formatCode>_-* #,##0_-;\-* #,##0_-;_-* "-"??_-;_-@_-</c:formatCode>
                <c:ptCount val="33"/>
                <c:pt idx="0">
                  <c:v>74</c:v>
                </c:pt>
                <c:pt idx="1">
                  <c:v>86</c:v>
                </c:pt>
                <c:pt idx="2">
                  <c:v>101</c:v>
                </c:pt>
                <c:pt idx="3">
                  <c:v>118</c:v>
                </c:pt>
                <c:pt idx="4">
                  <c:v>134</c:v>
                </c:pt>
                <c:pt idx="5">
                  <c:v>150</c:v>
                </c:pt>
                <c:pt idx="6">
                  <c:v>165</c:v>
                </c:pt>
                <c:pt idx="7">
                  <c:v>182</c:v>
                </c:pt>
                <c:pt idx="8">
                  <c:v>195</c:v>
                </c:pt>
                <c:pt idx="9">
                  <c:v>211</c:v>
                </c:pt>
                <c:pt idx="10">
                  <c:v>225</c:v>
                </c:pt>
                <c:pt idx="11">
                  <c:v>244</c:v>
                </c:pt>
                <c:pt idx="12">
                  <c:v>263</c:v>
                </c:pt>
                <c:pt idx="13">
                  <c:v>282</c:v>
                </c:pt>
                <c:pt idx="14">
                  <c:v>301</c:v>
                </c:pt>
                <c:pt idx="15">
                  <c:v>321</c:v>
                </c:pt>
                <c:pt idx="16">
                  <c:v>340</c:v>
                </c:pt>
                <c:pt idx="17">
                  <c:v>362</c:v>
                </c:pt>
                <c:pt idx="18">
                  <c:v>384</c:v>
                </c:pt>
                <c:pt idx="19">
                  <c:v>403</c:v>
                </c:pt>
                <c:pt idx="20">
                  <c:v>427</c:v>
                </c:pt>
                <c:pt idx="21">
                  <c:v>454</c:v>
                </c:pt>
                <c:pt idx="22">
                  <c:v>476</c:v>
                </c:pt>
                <c:pt idx="23">
                  <c:v>501</c:v>
                </c:pt>
                <c:pt idx="24">
                  <c:v>530</c:v>
                </c:pt>
                <c:pt idx="25">
                  <c:v>558</c:v>
                </c:pt>
                <c:pt idx="26">
                  <c:v>583</c:v>
                </c:pt>
                <c:pt idx="27">
                  <c:v>605</c:v>
                </c:pt>
                <c:pt idx="28">
                  <c:v>636</c:v>
                </c:pt>
                <c:pt idx="29">
                  <c:v>657</c:v>
                </c:pt>
                <c:pt idx="30">
                  <c:v>686</c:v>
                </c:pt>
                <c:pt idx="31">
                  <c:v>717</c:v>
                </c:pt>
                <c:pt idx="32">
                  <c:v>747</c:v>
                </c:pt>
              </c:numCache>
            </c:numRef>
          </c:val>
          <c:smooth val="0"/>
          <c:extLst>
            <c:ext xmlns:c16="http://schemas.microsoft.com/office/drawing/2014/chart" uri="{C3380CC4-5D6E-409C-BE32-E72D297353CC}">
              <c16:uniqueId val="{00000025-23BF-4DB8-B0A1-1CD8FA12B66B}"/>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5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3039093797483E-2"/>
          <c:y val="4.4513888888888888E-2"/>
          <c:w val="0.75340459087350919"/>
          <c:h val="0.765625"/>
        </c:manualLayout>
      </c:layout>
      <c:barChart>
        <c:barDir val="col"/>
        <c:grouping val="clustered"/>
        <c:varyColors val="0"/>
        <c:ser>
          <c:idx val="0"/>
          <c:order val="0"/>
          <c:tx>
            <c:strRef>
              <c:f>'Compreh K ypp'!$C$2</c:f>
              <c:strCache>
                <c:ptCount val="1"/>
                <c:pt idx="0">
                  <c:v>Male</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 K ypp'!$A$3:$B$9</c:f>
              <c:multiLvlStrCache>
                <c:ptCount val="7"/>
                <c:lvl>
                  <c:pt idx="0">
                    <c:v> 15-19 yr</c:v>
                  </c:pt>
                  <c:pt idx="1">
                    <c:v> 20-24 yr</c:v>
                  </c:pt>
                  <c:pt idx="2">
                    <c:v>25-29 yr</c:v>
                  </c:pt>
                  <c:pt idx="3">
                    <c:v>30-39 yr</c:v>
                  </c:pt>
                  <c:pt idx="4">
                    <c:v>40-49 yr</c:v>
                  </c:pt>
                  <c:pt idx="5">
                    <c:v>Urban </c:v>
                  </c:pt>
                  <c:pt idx="6">
                    <c:v>Rural </c:v>
                  </c:pt>
                </c:lvl>
                <c:lvl>
                  <c:pt idx="0">
                    <c:v>Age group</c:v>
                  </c:pt>
                  <c:pt idx="5">
                    <c:v>Residence</c:v>
                  </c:pt>
                </c:lvl>
              </c:multiLvlStrCache>
            </c:multiLvlStrRef>
          </c:cat>
          <c:val>
            <c:numRef>
              <c:f>'Compreh K ypp'!$C$3:$C$9</c:f>
              <c:numCache>
                <c:formatCode>General</c:formatCode>
                <c:ptCount val="7"/>
                <c:pt idx="0">
                  <c:v>14.7</c:v>
                </c:pt>
                <c:pt idx="1">
                  <c:v>27.4</c:v>
                </c:pt>
                <c:pt idx="2">
                  <c:v>23.7</c:v>
                </c:pt>
                <c:pt idx="3">
                  <c:v>21.7</c:v>
                </c:pt>
                <c:pt idx="4">
                  <c:v>16.399999999999999</c:v>
                </c:pt>
                <c:pt idx="5">
                  <c:v>33.5</c:v>
                </c:pt>
                <c:pt idx="6">
                  <c:v>14.7</c:v>
                </c:pt>
              </c:numCache>
            </c:numRef>
          </c:val>
          <c:extLst>
            <c:ext xmlns:c16="http://schemas.microsoft.com/office/drawing/2014/chart" uri="{C3380CC4-5D6E-409C-BE32-E72D297353CC}">
              <c16:uniqueId val="{00000000-0FB6-49D9-92DE-D050EB57D64A}"/>
            </c:ext>
          </c:extLst>
        </c:ser>
        <c:ser>
          <c:idx val="1"/>
          <c:order val="1"/>
          <c:tx>
            <c:strRef>
              <c:f>'Compreh K ypp'!$D$2</c:f>
              <c:strCache>
                <c:ptCount val="1"/>
                <c:pt idx="0">
                  <c:v>Female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 K ypp'!$A$3:$B$9</c:f>
              <c:multiLvlStrCache>
                <c:ptCount val="7"/>
                <c:lvl>
                  <c:pt idx="0">
                    <c:v> 15-19 yr</c:v>
                  </c:pt>
                  <c:pt idx="1">
                    <c:v> 20-24 yr</c:v>
                  </c:pt>
                  <c:pt idx="2">
                    <c:v>25-29 yr</c:v>
                  </c:pt>
                  <c:pt idx="3">
                    <c:v>30-39 yr</c:v>
                  </c:pt>
                  <c:pt idx="4">
                    <c:v>40-49 yr</c:v>
                  </c:pt>
                  <c:pt idx="5">
                    <c:v>Urban </c:v>
                  </c:pt>
                  <c:pt idx="6">
                    <c:v>Rural </c:v>
                  </c:pt>
                </c:lvl>
                <c:lvl>
                  <c:pt idx="0">
                    <c:v>Age group</c:v>
                  </c:pt>
                  <c:pt idx="5">
                    <c:v>Residence</c:v>
                  </c:pt>
                </c:lvl>
              </c:multiLvlStrCache>
            </c:multiLvlStrRef>
          </c:cat>
          <c:val>
            <c:numRef>
              <c:f>'Compreh K ypp'!$D$3:$D$9</c:f>
              <c:numCache>
                <c:formatCode>General</c:formatCode>
                <c:ptCount val="7"/>
                <c:pt idx="0">
                  <c:v>11.2</c:v>
                </c:pt>
                <c:pt idx="1">
                  <c:v>13.5</c:v>
                </c:pt>
                <c:pt idx="2">
                  <c:v>11.5</c:v>
                </c:pt>
                <c:pt idx="3">
                  <c:v>10.8</c:v>
                </c:pt>
                <c:pt idx="4">
                  <c:v>6.2</c:v>
                </c:pt>
                <c:pt idx="5">
                  <c:v>14</c:v>
                </c:pt>
                <c:pt idx="6">
                  <c:v>11.6</c:v>
                </c:pt>
              </c:numCache>
            </c:numRef>
          </c:val>
          <c:extLst>
            <c:ext xmlns:c16="http://schemas.microsoft.com/office/drawing/2014/chart" uri="{C3380CC4-5D6E-409C-BE32-E72D297353CC}">
              <c16:uniqueId val="{00000001-0FB6-49D9-92DE-D050EB57D64A}"/>
            </c:ext>
          </c:extLst>
        </c:ser>
        <c:dLbls>
          <c:showLegendKey val="0"/>
          <c:showVal val="0"/>
          <c:showCatName val="0"/>
          <c:showSerName val="0"/>
          <c:showPercent val="0"/>
          <c:showBubbleSize val="0"/>
        </c:dLbls>
        <c:gapWidth val="150"/>
        <c:axId val="135639040"/>
        <c:axId val="135640576"/>
      </c:barChart>
      <c:catAx>
        <c:axId val="135639040"/>
        <c:scaling>
          <c:orientation val="minMax"/>
        </c:scaling>
        <c:delete val="0"/>
        <c:axPos val="b"/>
        <c:numFmt formatCode="General" sourceLinked="1"/>
        <c:majorTickMark val="out"/>
        <c:minorTickMark val="none"/>
        <c:tickLblPos val="nextTo"/>
        <c:crossAx val="135640576"/>
        <c:crosses val="autoZero"/>
        <c:auto val="1"/>
        <c:lblAlgn val="ctr"/>
        <c:lblOffset val="100"/>
        <c:noMultiLvlLbl val="0"/>
      </c:catAx>
      <c:valAx>
        <c:axId val="135640576"/>
        <c:scaling>
          <c:orientation val="minMax"/>
          <c:max val="100"/>
          <c:min val="0"/>
        </c:scaling>
        <c:delete val="0"/>
        <c:axPos val="l"/>
        <c:majorGridlines>
          <c:spPr>
            <a:ln w="3175">
              <a:solidFill>
                <a:sysClr val="window" lastClr="FFFFFF">
                  <a:lumMod val="85000"/>
                </a:sysClr>
              </a:solidFill>
              <a:prstDash val="sysDash"/>
            </a:ln>
          </c:spPr>
        </c:majorGridlines>
        <c:title>
          <c:tx>
            <c:rich>
              <a:bodyPr rot="0" vert="horz"/>
              <a:lstStyle/>
              <a:p>
                <a:pPr>
                  <a:defRPr/>
                </a:pPr>
                <a:r>
                  <a:rPr lang="en-US"/>
                  <a:t>%</a:t>
                </a:r>
              </a:p>
            </c:rich>
          </c:tx>
          <c:layout>
            <c:manualLayout>
              <c:xMode val="edge"/>
              <c:yMode val="edge"/>
              <c:x val="4.9937836717778696E-4"/>
              <c:y val="2.4195920822397202E-2"/>
            </c:manualLayout>
          </c:layout>
          <c:overlay val="0"/>
        </c:title>
        <c:numFmt formatCode="General" sourceLinked="1"/>
        <c:majorTickMark val="out"/>
        <c:minorTickMark val="none"/>
        <c:tickLblPos val="nextTo"/>
        <c:crossAx val="135639040"/>
        <c:crosses val="autoZero"/>
        <c:crossBetween val="between"/>
        <c:majorUnit val="20"/>
      </c:valAx>
    </c:plotArea>
    <c:legend>
      <c:legendPos val="r"/>
      <c:layout>
        <c:manualLayout>
          <c:xMode val="edge"/>
          <c:yMode val="edge"/>
          <c:x val="0.84654780732790458"/>
          <c:y val="0.3539304461942257"/>
          <c:w val="0.14525504635475486"/>
          <c:h val="0.240751585739282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solidFill>
              <a:sysClr val="window" lastClr="FFFFFF">
                <a:lumMod val="75000"/>
              </a:sysClr>
            </a:solidFill>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9658-4B7E-A9FE-14F2F6C895B2}"/>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9658-4B7E-A9FE-14F2F6C895B2}"/>
              </c:ext>
            </c:extLst>
          </c:dPt>
          <c:cat>
            <c:strRef>
              <c:f>'TLS (2)'!$Q$109:$R$109</c:f>
              <c:strCache>
                <c:ptCount val="2"/>
                <c:pt idx="0">
                  <c:v>International funding</c:v>
                </c:pt>
                <c:pt idx="1">
                  <c:v>Domestic funding</c:v>
                </c:pt>
              </c:strCache>
            </c:strRef>
          </c:cat>
          <c:val>
            <c:numRef>
              <c:f>'TLS (2)'!$Q$110:$R$110</c:f>
              <c:numCache>
                <c:formatCode>_-* #,##0_-;\-* #,##0_-;_-* "-"??_-;_-@_-</c:formatCode>
                <c:ptCount val="2"/>
                <c:pt idx="0">
                  <c:v>1182889.05</c:v>
                </c:pt>
                <c:pt idx="1">
                  <c:v>41200</c:v>
                </c:pt>
              </c:numCache>
            </c:numRef>
          </c:val>
          <c:extLst>
            <c:ext xmlns:c16="http://schemas.microsoft.com/office/drawing/2014/chart" uri="{C3380CC4-5D6E-409C-BE32-E72D297353CC}">
              <c16:uniqueId val="{00000004-9658-4B7E-A9FE-14F2F6C895B2}"/>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E3B3-4A87-A9E2-DD04DF97B23A}"/>
              </c:ext>
            </c:extLst>
          </c:dPt>
          <c:dPt>
            <c:idx val="1"/>
            <c:bubble3D val="0"/>
            <c:extLst>
              <c:ext xmlns:c16="http://schemas.microsoft.com/office/drawing/2014/chart" uri="{C3380CC4-5D6E-409C-BE32-E72D297353CC}">
                <c16:uniqueId val="{00000002-E3B3-4A87-A9E2-DD04DF97B23A}"/>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4-E3B3-4A87-A9E2-DD04DF97B23A}"/>
              </c:ext>
            </c:extLst>
          </c:dPt>
          <c:dPt>
            <c:idx val="3"/>
            <c:bubble3D val="0"/>
            <c:extLst>
              <c:ext xmlns:c16="http://schemas.microsoft.com/office/drawing/2014/chart" uri="{C3380CC4-5D6E-409C-BE32-E72D297353CC}">
                <c16:uniqueId val="{00000005-E3B3-4A87-A9E2-DD04DF97B23A}"/>
              </c:ext>
            </c:extLst>
          </c:dPt>
          <c:cat>
            <c:strRef>
              <c:f>'TLS (2)'!$P$114:$P$117</c:f>
              <c:strCache>
                <c:ptCount val="4"/>
                <c:pt idx="0">
                  <c:v>Key population prevention</c:v>
                </c:pt>
                <c:pt idx="1">
                  <c:v>Other prevention</c:v>
                </c:pt>
                <c:pt idx="2">
                  <c:v>Care and treatment</c:v>
                </c:pt>
                <c:pt idx="3">
                  <c:v>Other AIDS expenditure</c:v>
                </c:pt>
              </c:strCache>
            </c:strRef>
          </c:cat>
          <c:val>
            <c:numRef>
              <c:f>'TLS (2)'!$Q$114:$Q$117</c:f>
              <c:numCache>
                <c:formatCode>_-* #,##0_-;\-* #,##0_-;_-* "-"??_-;_-@_-</c:formatCode>
                <c:ptCount val="4"/>
                <c:pt idx="0">
                  <c:v>381694.05</c:v>
                </c:pt>
                <c:pt idx="1">
                  <c:v>0</c:v>
                </c:pt>
                <c:pt idx="2" formatCode="#,##0">
                  <c:v>339338</c:v>
                </c:pt>
                <c:pt idx="3">
                  <c:v>503057</c:v>
                </c:pt>
              </c:numCache>
            </c:numRef>
          </c:val>
          <c:extLst>
            <c:ext xmlns:c16="http://schemas.microsoft.com/office/drawing/2014/chart" uri="{C3380CC4-5D6E-409C-BE32-E72D297353CC}">
              <c16:uniqueId val="{00000006-E3B3-4A87-A9E2-DD04DF97B23A}"/>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51282451079754"/>
          <c:y val="5.2190075077824576E-2"/>
          <c:w val="0.79447727449910355"/>
          <c:h val="0.71000335713849727"/>
        </c:manualLayout>
      </c:layout>
      <c:barChart>
        <c:barDir val="col"/>
        <c:grouping val="clustered"/>
        <c:varyColors val="0"/>
        <c:ser>
          <c:idx val="0"/>
          <c:order val="0"/>
          <c:tx>
            <c:strRef>
              <c:f>TLS!$B$1</c:f>
              <c:strCache>
                <c:ptCount val="1"/>
                <c:pt idx="0">
                  <c:v>Domestic funding</c:v>
                </c:pt>
              </c:strCache>
            </c:strRef>
          </c:tx>
          <c:spPr>
            <a:solidFill>
              <a:srgbClr val="33CCCC"/>
            </a:solidFill>
            <a:ln>
              <a:noFill/>
            </a:ln>
            <a:effectLst/>
          </c:spPr>
          <c:invertIfNegative val="0"/>
          <c:cat>
            <c:numRef>
              <c:f>TLS!$A$2:$A$4</c:f>
              <c:numCache>
                <c:formatCode>General</c:formatCode>
                <c:ptCount val="3"/>
                <c:pt idx="0">
                  <c:v>2008</c:v>
                </c:pt>
                <c:pt idx="1">
                  <c:v>2009</c:v>
                </c:pt>
                <c:pt idx="2">
                  <c:v>2022</c:v>
                </c:pt>
              </c:numCache>
            </c:numRef>
          </c:cat>
          <c:val>
            <c:numRef>
              <c:f>TLS!$B$2:$B$4</c:f>
              <c:numCache>
                <c:formatCode>#,##0</c:formatCode>
                <c:ptCount val="3"/>
                <c:pt idx="1">
                  <c:v>21000</c:v>
                </c:pt>
                <c:pt idx="2">
                  <c:v>41200</c:v>
                </c:pt>
              </c:numCache>
            </c:numRef>
          </c:val>
          <c:extLst>
            <c:ext xmlns:c16="http://schemas.microsoft.com/office/drawing/2014/chart" uri="{C3380CC4-5D6E-409C-BE32-E72D297353CC}">
              <c16:uniqueId val="{00000000-56E3-4C7A-91DC-7C8F5BBB7B72}"/>
            </c:ext>
          </c:extLst>
        </c:ser>
        <c:ser>
          <c:idx val="1"/>
          <c:order val="1"/>
          <c:tx>
            <c:strRef>
              <c:f>TLS!$C$1</c:f>
              <c:strCache>
                <c:ptCount val="1"/>
                <c:pt idx="0">
                  <c:v>International funding</c:v>
                </c:pt>
              </c:strCache>
            </c:strRef>
          </c:tx>
          <c:spPr>
            <a:solidFill>
              <a:srgbClr val="FF5050"/>
            </a:solidFill>
            <a:ln>
              <a:noFill/>
            </a:ln>
            <a:effectLst/>
          </c:spPr>
          <c:invertIfNegative val="0"/>
          <c:cat>
            <c:numRef>
              <c:f>TLS!$A$2:$A$4</c:f>
              <c:numCache>
                <c:formatCode>General</c:formatCode>
                <c:ptCount val="3"/>
                <c:pt idx="0">
                  <c:v>2008</c:v>
                </c:pt>
                <c:pt idx="1">
                  <c:v>2009</c:v>
                </c:pt>
                <c:pt idx="2">
                  <c:v>2022</c:v>
                </c:pt>
              </c:numCache>
            </c:numRef>
          </c:cat>
          <c:val>
            <c:numRef>
              <c:f>TLS!$C$2:$C$4</c:f>
              <c:numCache>
                <c:formatCode>#,##0</c:formatCode>
                <c:ptCount val="3"/>
                <c:pt idx="0">
                  <c:v>1826973</c:v>
                </c:pt>
                <c:pt idx="1">
                  <c:v>1782014</c:v>
                </c:pt>
                <c:pt idx="2">
                  <c:v>1182889.05</c:v>
                </c:pt>
              </c:numCache>
            </c:numRef>
          </c:val>
          <c:extLst>
            <c:ext xmlns:c16="http://schemas.microsoft.com/office/drawing/2014/chart" uri="{C3380CC4-5D6E-409C-BE32-E72D297353CC}">
              <c16:uniqueId val="{00000001-56E3-4C7A-91DC-7C8F5BBB7B72}"/>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TLS!$D$1</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cat>
            <c:numRef>
              <c:f>TLS!$A$2:$A$4</c:f>
              <c:numCache>
                <c:formatCode>General</c:formatCode>
                <c:ptCount val="3"/>
                <c:pt idx="0">
                  <c:v>2008</c:v>
                </c:pt>
                <c:pt idx="1">
                  <c:v>2009</c:v>
                </c:pt>
                <c:pt idx="2">
                  <c:v>2022</c:v>
                </c:pt>
              </c:numCache>
            </c:numRef>
          </c:cat>
          <c:val>
            <c:numRef>
              <c:f>TLS!$D$2:$D$4</c:f>
              <c:numCache>
                <c:formatCode>#,##0</c:formatCode>
                <c:ptCount val="3"/>
                <c:pt idx="0">
                  <c:v>1826973</c:v>
                </c:pt>
                <c:pt idx="1">
                  <c:v>1803014</c:v>
                </c:pt>
                <c:pt idx="2">
                  <c:v>1224089</c:v>
                </c:pt>
              </c:numCache>
            </c:numRef>
          </c:val>
          <c:smooth val="0"/>
          <c:extLst>
            <c:ext xmlns:c16="http://schemas.microsoft.com/office/drawing/2014/chart" uri="{C3380CC4-5D6E-409C-BE32-E72D297353CC}">
              <c16:uniqueId val="{00000002-56E3-4C7A-91DC-7C8F5BBB7B72}"/>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05811919"/>
        <c:crosses val="autoZero"/>
        <c:crossBetween val="between"/>
        <c:majorUnit val="500000"/>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23509561304834E-2"/>
          <c:y val="5.6502909935564088E-2"/>
          <c:w val="0.71127495781777272"/>
          <c:h val="0.63895983113139043"/>
        </c:manualLayout>
      </c:layout>
      <c:barChart>
        <c:barDir val="col"/>
        <c:grouping val="clustered"/>
        <c:varyColors val="0"/>
        <c:ser>
          <c:idx val="0"/>
          <c:order val="0"/>
          <c:tx>
            <c:strRef>
              <c:f>'testing KP'!$C$2</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 KP'!$A$3:$B$5</c:f>
              <c:multiLvlStrCache>
                <c:ptCount val="3"/>
                <c:lvl>
                  <c:pt idx="0">
                    <c:v>2008</c:v>
                  </c:pt>
                  <c:pt idx="1">
                    <c:v>2010</c:v>
                  </c:pt>
                  <c:pt idx="2">
                    <c:v>2011</c:v>
                  </c:pt>
                </c:lvl>
                <c:lvl>
                  <c:pt idx="0">
                    <c:v>Ever tested for HIV</c:v>
                  </c:pt>
                  <c:pt idx="1">
                    <c:v>Tested for HIV in the last 12 months and knew the results</c:v>
                  </c:pt>
                </c:lvl>
              </c:multiLvlStrCache>
            </c:multiLvlStrRef>
          </c:cat>
          <c:val>
            <c:numRef>
              <c:f>'testing KP'!$C$3:$C$5</c:f>
              <c:numCache>
                <c:formatCode>General</c:formatCode>
                <c:ptCount val="3"/>
                <c:pt idx="0">
                  <c:v>53</c:v>
                </c:pt>
                <c:pt idx="1">
                  <c:v>66</c:v>
                </c:pt>
              </c:numCache>
            </c:numRef>
          </c:val>
          <c:extLst>
            <c:ext xmlns:c16="http://schemas.microsoft.com/office/drawing/2014/chart" uri="{C3380CC4-5D6E-409C-BE32-E72D297353CC}">
              <c16:uniqueId val="{00000000-6E1C-4A35-9FBE-311E56597371}"/>
            </c:ext>
          </c:extLst>
        </c:ser>
        <c:ser>
          <c:idx val="1"/>
          <c:order val="1"/>
          <c:tx>
            <c:strRef>
              <c:f>'testing KP'!$D$2</c:f>
              <c:strCache>
                <c:ptCount val="1"/>
                <c:pt idx="0">
                  <c:v>MSM</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 KP'!$A$3:$B$5</c:f>
              <c:multiLvlStrCache>
                <c:ptCount val="3"/>
                <c:lvl>
                  <c:pt idx="0">
                    <c:v>2008</c:v>
                  </c:pt>
                  <c:pt idx="1">
                    <c:v>2010</c:v>
                  </c:pt>
                  <c:pt idx="2">
                    <c:v>2011</c:v>
                  </c:pt>
                </c:lvl>
                <c:lvl>
                  <c:pt idx="0">
                    <c:v>Ever tested for HIV</c:v>
                  </c:pt>
                  <c:pt idx="1">
                    <c:v>Tested for HIV in the last 12 months and knew the results</c:v>
                  </c:pt>
                </c:lvl>
              </c:multiLvlStrCache>
            </c:multiLvlStrRef>
          </c:cat>
          <c:val>
            <c:numRef>
              <c:f>'testing KP'!$D$3:$D$5</c:f>
              <c:numCache>
                <c:formatCode>General</c:formatCode>
                <c:ptCount val="3"/>
                <c:pt idx="0">
                  <c:v>26</c:v>
                </c:pt>
                <c:pt idx="2">
                  <c:v>33</c:v>
                </c:pt>
              </c:numCache>
            </c:numRef>
          </c:val>
          <c:extLst>
            <c:ext xmlns:c16="http://schemas.microsoft.com/office/drawing/2014/chart" uri="{C3380CC4-5D6E-409C-BE32-E72D297353CC}">
              <c16:uniqueId val="{00000001-6E1C-4A35-9FBE-311E56597371}"/>
            </c:ext>
          </c:extLst>
        </c:ser>
        <c:dLbls>
          <c:dLblPos val="outEnd"/>
          <c:showLegendKey val="0"/>
          <c:showVal val="1"/>
          <c:showCatName val="0"/>
          <c:showSerName val="0"/>
          <c:showPercent val="0"/>
          <c:showBubbleSize val="0"/>
        </c:dLbls>
        <c:gapWidth val="150"/>
        <c:axId val="136543232"/>
        <c:axId val="136569600"/>
      </c:barChart>
      <c:catAx>
        <c:axId val="136543232"/>
        <c:scaling>
          <c:orientation val="minMax"/>
        </c:scaling>
        <c:delete val="0"/>
        <c:axPos val="b"/>
        <c:numFmt formatCode="General" sourceLinked="0"/>
        <c:majorTickMark val="out"/>
        <c:minorTickMark val="none"/>
        <c:tickLblPos val="nextTo"/>
        <c:crossAx val="136569600"/>
        <c:crosses val="autoZero"/>
        <c:auto val="1"/>
        <c:lblAlgn val="ctr"/>
        <c:lblOffset val="100"/>
        <c:noMultiLvlLbl val="0"/>
      </c:catAx>
      <c:valAx>
        <c:axId val="136569600"/>
        <c:scaling>
          <c:orientation val="minMax"/>
          <c:max val="100"/>
        </c:scaling>
        <c:delete val="0"/>
        <c:axPos val="l"/>
        <c:title>
          <c:tx>
            <c:rich>
              <a:bodyPr rot="0" vert="horz"/>
              <a:lstStyle/>
              <a:p>
                <a:pPr>
                  <a:defRPr/>
                </a:pPr>
                <a:r>
                  <a:rPr lang="en-GB"/>
                  <a:t>%</a:t>
                </a:r>
              </a:p>
            </c:rich>
          </c:tx>
          <c:layout>
            <c:manualLayout>
              <c:xMode val="edge"/>
              <c:yMode val="edge"/>
              <c:x val="1.1418494563179603E-3"/>
              <c:y val="2.0214768826973557E-2"/>
            </c:manualLayout>
          </c:layout>
          <c:overlay val="0"/>
        </c:title>
        <c:numFmt formatCode="General" sourceLinked="1"/>
        <c:majorTickMark val="out"/>
        <c:minorTickMark val="none"/>
        <c:tickLblPos val="nextTo"/>
        <c:crossAx val="136543232"/>
        <c:crosses val="autoZero"/>
        <c:crossBetween val="between"/>
        <c:majorUnit val="10"/>
      </c:valAx>
    </c:plotArea>
    <c:legend>
      <c:legendPos val="r"/>
      <c:layout>
        <c:manualLayout>
          <c:xMode val="edge"/>
          <c:yMode val="edge"/>
          <c:x val="0.86491036276715405"/>
          <c:y val="9.8496618211185161E-2"/>
          <c:w val="7.5775884812613423E-2"/>
          <c:h val="0.3676960932768019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0.14604277051956882"/>
          <c:w val="0.89289287500223413"/>
          <c:h val="0.62622472171153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7290-40ED-8E78-E23E6B90D36F}"/>
              </c:ext>
            </c:extLst>
          </c:dPt>
          <c:dPt>
            <c:idx val="1"/>
            <c:invertIfNegative val="0"/>
            <c:bubble3D val="0"/>
            <c:extLst>
              <c:ext xmlns:c16="http://schemas.microsoft.com/office/drawing/2014/chart" uri="{C3380CC4-5D6E-409C-BE32-E72D297353CC}">
                <c16:uniqueId val="{00000001-7290-40ED-8E78-E23E6B90D36F}"/>
              </c:ext>
            </c:extLst>
          </c:dPt>
          <c:dPt>
            <c:idx val="2"/>
            <c:invertIfNegative val="0"/>
            <c:bubble3D val="0"/>
            <c:extLst>
              <c:ext xmlns:c16="http://schemas.microsoft.com/office/drawing/2014/chart" uri="{C3380CC4-5D6E-409C-BE32-E72D297353CC}">
                <c16:uniqueId val="{00000002-7290-40ED-8E78-E23E6B90D36F}"/>
              </c:ext>
            </c:extLst>
          </c:dPt>
          <c:dPt>
            <c:idx val="10"/>
            <c:invertIfNegative val="0"/>
            <c:bubble3D val="0"/>
            <c:extLst>
              <c:ext xmlns:c16="http://schemas.microsoft.com/office/drawing/2014/chart" uri="{C3380CC4-5D6E-409C-BE32-E72D297353CC}">
                <c16:uniqueId val="{00000004-7290-40ED-8E78-E23E6B90D36F}"/>
              </c:ext>
            </c:extLst>
          </c:dPt>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90-40ED-8E78-E23E6B90D3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TLS!$C$10:$C$24</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TLS!$D$10:$D$24</c:f>
              <c:numCache>
                <c:formatCode>_-* #,##0_-;\-* #,##0_-;_-* "-"??_-;_-@_-</c:formatCode>
                <c:ptCount val="15"/>
                <c:pt idx="0">
                  <c:v>28</c:v>
                </c:pt>
                <c:pt idx="1">
                  <c:v>31</c:v>
                </c:pt>
                <c:pt idx="2">
                  <c:v>51</c:v>
                </c:pt>
                <c:pt idx="3">
                  <c:v>52</c:v>
                </c:pt>
                <c:pt idx="4">
                  <c:v>84</c:v>
                </c:pt>
                <c:pt idx="5">
                  <c:v>140</c:v>
                </c:pt>
                <c:pt idx="6">
                  <c:v>176</c:v>
                </c:pt>
                <c:pt idx="7">
                  <c:v>201</c:v>
                </c:pt>
                <c:pt idx="8">
                  <c:v>249</c:v>
                </c:pt>
                <c:pt idx="9">
                  <c:v>287</c:v>
                </c:pt>
                <c:pt idx="10">
                  <c:v>387</c:v>
                </c:pt>
                <c:pt idx="11">
                  <c:v>524</c:v>
                </c:pt>
                <c:pt idx="12">
                  <c:v>626</c:v>
                </c:pt>
                <c:pt idx="13">
                  <c:v>774</c:v>
                </c:pt>
                <c:pt idx="14">
                  <c:v>1009</c:v>
                </c:pt>
              </c:numCache>
            </c:numRef>
          </c:val>
          <c:extLst>
            <c:ext xmlns:c16="http://schemas.microsoft.com/office/drawing/2014/chart" uri="{C3380CC4-5D6E-409C-BE32-E72D297353CC}">
              <c16:uniqueId val="{00000005-7290-40ED-8E78-E23E6B90D36F}"/>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in val="0"/>
        </c:scaling>
        <c:delete val="0"/>
        <c:axPos val="l"/>
        <c:majorGridlines>
          <c:spPr>
            <a:ln w="3175">
              <a:solidFill>
                <a:srgbClr val="E97132">
                  <a:lumMod val="20000"/>
                  <a:lumOff val="80000"/>
                </a:srgbClr>
              </a:solidFill>
              <a:prstDash val="sysDot"/>
            </a:ln>
          </c:spPr>
        </c:majorGridlines>
        <c:numFmt formatCode="0" sourceLinked="0"/>
        <c:majorTickMark val="out"/>
        <c:minorTickMark val="none"/>
        <c:tickLblPos val="nextTo"/>
        <c:spPr>
          <a:ln>
            <a:noFill/>
          </a:ln>
        </c:spPr>
        <c:crossAx val="41936768"/>
        <c:crosses val="autoZero"/>
        <c:crossBetween val="between"/>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TLS!$E$1</c:f>
              <c:strCache>
                <c:ptCount val="1"/>
                <c:pt idx="0">
                  <c:v>% PLHIV on ART</c:v>
                </c:pt>
              </c:strCache>
            </c:strRef>
          </c:tx>
          <c:spPr>
            <a:solidFill>
              <a:srgbClr val="F26B73"/>
            </a:solidFill>
            <a:ln>
              <a:noFill/>
            </a:ln>
          </c:spPr>
          <c:invertIfNegative val="0"/>
          <c:cat>
            <c:strRef>
              <c:f>TLS!$C$10:$C$24</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TLS!$E$10:$E$24</c:f>
              <c:numCache>
                <c:formatCode>_-* #,##0_-;\-* #,##0_-;_-* "-"??_-;_-@_-</c:formatCode>
                <c:ptCount val="15"/>
                <c:pt idx="0">
                  <c:v>4</c:v>
                </c:pt>
                <c:pt idx="1">
                  <c:v>4</c:v>
                </c:pt>
                <c:pt idx="2">
                  <c:v>6</c:v>
                </c:pt>
                <c:pt idx="3">
                  <c:v>6</c:v>
                </c:pt>
                <c:pt idx="4">
                  <c:v>9</c:v>
                </c:pt>
                <c:pt idx="5">
                  <c:v>15</c:v>
                </c:pt>
                <c:pt idx="6">
                  <c:v>18</c:v>
                </c:pt>
                <c:pt idx="7">
                  <c:v>19</c:v>
                </c:pt>
                <c:pt idx="8">
                  <c:v>22</c:v>
                </c:pt>
                <c:pt idx="9">
                  <c:v>25</c:v>
                </c:pt>
                <c:pt idx="10">
                  <c:v>32</c:v>
                </c:pt>
                <c:pt idx="11">
                  <c:v>41</c:v>
                </c:pt>
                <c:pt idx="12">
                  <c:v>47</c:v>
                </c:pt>
                <c:pt idx="13">
                  <c:v>55</c:v>
                </c:pt>
                <c:pt idx="14">
                  <c:v>69</c:v>
                </c:pt>
              </c:numCache>
            </c:numRef>
          </c:val>
          <c:extLst>
            <c:ext xmlns:c16="http://schemas.microsoft.com/office/drawing/2014/chart" uri="{C3380CC4-5D6E-409C-BE32-E72D297353CC}">
              <c16:uniqueId val="{00000009-072B-47A8-B9E5-56B81ED59969}"/>
            </c:ext>
          </c:extLst>
        </c:ser>
        <c:dLbls>
          <c:showLegendKey val="0"/>
          <c:showVal val="0"/>
          <c:showCatName val="0"/>
          <c:showSerName val="0"/>
          <c:showPercent val="0"/>
          <c:showBubbleSize val="0"/>
        </c:dLbls>
        <c:gapWidth val="60"/>
        <c:axId val="40519936"/>
        <c:axId val="40518016"/>
      </c:barChart>
      <c:lineChart>
        <c:grouping val="standard"/>
        <c:varyColors val="0"/>
        <c:ser>
          <c:idx val="0"/>
          <c:order val="0"/>
          <c:tx>
            <c:strRef>
              <c:f>TLS!$D$1</c:f>
              <c:strCache>
                <c:ptCount val="1"/>
                <c:pt idx="0">
                  <c:v> Number of people on ART </c:v>
                </c:pt>
              </c:strCache>
            </c:strRef>
          </c:tx>
          <c:spPr>
            <a:ln w="38100">
              <a:solidFill>
                <a:srgbClr val="00AEEF"/>
              </a:solidFill>
            </a:ln>
          </c:spPr>
          <c:marker>
            <c:symbol val="none"/>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2B-47A8-B9E5-56B81ED59969}"/>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2B-47A8-B9E5-56B81ED59969}"/>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TLS!$C$10:$C$24</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TLS!$D$10:$D$24</c:f>
              <c:numCache>
                <c:formatCode>_-* #,##0_-;\-* #,##0_-;_-* "-"??_-;_-@_-</c:formatCode>
                <c:ptCount val="15"/>
                <c:pt idx="0">
                  <c:v>28</c:v>
                </c:pt>
                <c:pt idx="1">
                  <c:v>31</c:v>
                </c:pt>
                <c:pt idx="2">
                  <c:v>51</c:v>
                </c:pt>
                <c:pt idx="3">
                  <c:v>52</c:v>
                </c:pt>
                <c:pt idx="4">
                  <c:v>84</c:v>
                </c:pt>
                <c:pt idx="5">
                  <c:v>140</c:v>
                </c:pt>
                <c:pt idx="6">
                  <c:v>176</c:v>
                </c:pt>
                <c:pt idx="7">
                  <c:v>201</c:v>
                </c:pt>
                <c:pt idx="8">
                  <c:v>249</c:v>
                </c:pt>
                <c:pt idx="9">
                  <c:v>287</c:v>
                </c:pt>
                <c:pt idx="10">
                  <c:v>387</c:v>
                </c:pt>
                <c:pt idx="11">
                  <c:v>524</c:v>
                </c:pt>
                <c:pt idx="12">
                  <c:v>626</c:v>
                </c:pt>
                <c:pt idx="13">
                  <c:v>774</c:v>
                </c:pt>
                <c:pt idx="14">
                  <c:v>1009</c:v>
                </c:pt>
              </c:numCache>
            </c:numRef>
          </c:val>
          <c:smooth val="0"/>
          <c:extLst>
            <c:ext xmlns:c16="http://schemas.microsoft.com/office/drawing/2014/chart" uri="{C3380CC4-5D6E-409C-BE32-E72D297353CC}">
              <c16:uniqueId val="{0000000B-072B-47A8-B9E5-56B81ED59969}"/>
            </c:ext>
          </c:extLst>
        </c:ser>
        <c:dLbls>
          <c:showLegendKey val="0"/>
          <c:showVal val="0"/>
          <c:showCatName val="0"/>
          <c:showSerName val="0"/>
          <c:showPercent val="0"/>
          <c:showBubbleSize val="0"/>
        </c:dLbls>
        <c:marker val="1"/>
        <c:smooth val="0"/>
        <c:axId val="40502016"/>
        <c:axId val="40503552"/>
      </c:lineChart>
      <c:lineChart>
        <c:grouping val="standard"/>
        <c:varyColors val="0"/>
        <c:ser>
          <c:idx val="2"/>
          <c:order val="2"/>
          <c:tx>
            <c:strRef>
              <c:f>TLS!$F$1</c:f>
              <c:strCache>
                <c:ptCount val="1"/>
                <c:pt idx="0">
                  <c:v>% Lower</c:v>
                </c:pt>
              </c:strCache>
            </c:strRef>
          </c:tx>
          <c:spPr>
            <a:ln>
              <a:noFill/>
            </a:ln>
          </c:spPr>
          <c:marker>
            <c:symbol val="dash"/>
            <c:size val="8"/>
            <c:spPr>
              <a:solidFill>
                <a:sysClr val="windowText" lastClr="000000"/>
              </a:solidFill>
              <a:ln>
                <a:noFill/>
              </a:ln>
            </c:spPr>
          </c:marker>
          <c:cat>
            <c:strRef>
              <c:f>TLS!$C$10:$C$24</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TLS!$F$10:$F$24</c:f>
              <c:numCache>
                <c:formatCode>_-* #,##0_-;\-* #,##0_-;_-* "-"??_-;_-@_-</c:formatCode>
                <c:ptCount val="15"/>
                <c:pt idx="0">
                  <c:v>3</c:v>
                </c:pt>
                <c:pt idx="1">
                  <c:v>3</c:v>
                </c:pt>
                <c:pt idx="2">
                  <c:v>5</c:v>
                </c:pt>
                <c:pt idx="3">
                  <c:v>5</c:v>
                </c:pt>
                <c:pt idx="4">
                  <c:v>8</c:v>
                </c:pt>
                <c:pt idx="5">
                  <c:v>12</c:v>
                </c:pt>
                <c:pt idx="6">
                  <c:v>14</c:v>
                </c:pt>
                <c:pt idx="7">
                  <c:v>15</c:v>
                </c:pt>
                <c:pt idx="8">
                  <c:v>18</c:v>
                </c:pt>
                <c:pt idx="9">
                  <c:v>20</c:v>
                </c:pt>
                <c:pt idx="10">
                  <c:v>26</c:v>
                </c:pt>
                <c:pt idx="11">
                  <c:v>33</c:v>
                </c:pt>
                <c:pt idx="12">
                  <c:v>38</c:v>
                </c:pt>
                <c:pt idx="13">
                  <c:v>44</c:v>
                </c:pt>
                <c:pt idx="14">
                  <c:v>54</c:v>
                </c:pt>
              </c:numCache>
            </c:numRef>
          </c:val>
          <c:smooth val="0"/>
          <c:extLst>
            <c:ext xmlns:c16="http://schemas.microsoft.com/office/drawing/2014/chart" uri="{C3380CC4-5D6E-409C-BE32-E72D297353CC}">
              <c16:uniqueId val="{0000000C-072B-47A8-B9E5-56B81ED59969}"/>
            </c:ext>
          </c:extLst>
        </c:ser>
        <c:ser>
          <c:idx val="3"/>
          <c:order val="3"/>
          <c:tx>
            <c:strRef>
              <c:f>TLS!$G$1</c:f>
              <c:strCache>
                <c:ptCount val="1"/>
                <c:pt idx="0">
                  <c:v>%Upper</c:v>
                </c:pt>
              </c:strCache>
            </c:strRef>
          </c:tx>
          <c:spPr>
            <a:ln>
              <a:noFill/>
            </a:ln>
          </c:spPr>
          <c:marker>
            <c:symbol val="dash"/>
            <c:size val="8"/>
            <c:spPr>
              <a:solidFill>
                <a:sysClr val="windowText" lastClr="000000"/>
              </a:solidFill>
              <a:ln>
                <a:noFill/>
              </a:ln>
            </c:spPr>
          </c:marker>
          <c:cat>
            <c:strRef>
              <c:f>TLS!$C$10:$C$24</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TLS!$G$10:$G$24</c:f>
              <c:numCache>
                <c:formatCode>_-* #,##0_-;\-* #,##0_-;_-* "-"??_-;_-@_-</c:formatCode>
                <c:ptCount val="15"/>
                <c:pt idx="0">
                  <c:v>5</c:v>
                </c:pt>
                <c:pt idx="1">
                  <c:v>5</c:v>
                </c:pt>
                <c:pt idx="2">
                  <c:v>8</c:v>
                </c:pt>
                <c:pt idx="3">
                  <c:v>8</c:v>
                </c:pt>
                <c:pt idx="4">
                  <c:v>12</c:v>
                </c:pt>
                <c:pt idx="5">
                  <c:v>18</c:v>
                </c:pt>
                <c:pt idx="6">
                  <c:v>22</c:v>
                </c:pt>
                <c:pt idx="7">
                  <c:v>23</c:v>
                </c:pt>
                <c:pt idx="8">
                  <c:v>27</c:v>
                </c:pt>
                <c:pt idx="9">
                  <c:v>29</c:v>
                </c:pt>
                <c:pt idx="10">
                  <c:v>38</c:v>
                </c:pt>
                <c:pt idx="11">
                  <c:v>48</c:v>
                </c:pt>
                <c:pt idx="12">
                  <c:v>56</c:v>
                </c:pt>
                <c:pt idx="13">
                  <c:v>67</c:v>
                </c:pt>
                <c:pt idx="14">
                  <c:v>86</c:v>
                </c:pt>
              </c:numCache>
            </c:numRef>
          </c:val>
          <c:smooth val="0"/>
          <c:extLst>
            <c:ext xmlns:c16="http://schemas.microsoft.com/office/drawing/2014/chart" uri="{C3380CC4-5D6E-409C-BE32-E72D297353CC}">
              <c16:uniqueId val="{0000000D-072B-47A8-B9E5-56B81ED59969}"/>
            </c:ext>
          </c:extLst>
        </c:ser>
        <c:dLbls>
          <c:showLegendKey val="0"/>
          <c:showVal val="0"/>
          <c:showCatName val="0"/>
          <c:showSerName val="0"/>
          <c:showPercent val="0"/>
          <c:showBubbleSize val="0"/>
        </c:dLbls>
        <c:hiLowLines/>
        <c:marker val="1"/>
        <c:smooth val="0"/>
        <c:axId val="40519936"/>
        <c:axId val="40518016"/>
      </c:lineChart>
      <c:catAx>
        <c:axId val="40502016"/>
        <c:scaling>
          <c:orientation val="minMax"/>
        </c:scaling>
        <c:delete val="0"/>
        <c:axPos val="b"/>
        <c:numFmt formatCode="General" sourceLinked="1"/>
        <c:majorTickMark val="out"/>
        <c:minorTickMark val="none"/>
        <c:tickLblPos val="nextTo"/>
        <c:txPr>
          <a:bodyPr rot="-2700000"/>
          <a:lstStyle/>
          <a:p>
            <a:pPr>
              <a:defRPr/>
            </a:pPr>
            <a:endParaRPr lang="en-US"/>
          </a:p>
        </c:txPr>
        <c:crossAx val="40503552"/>
        <c:crosses val="autoZero"/>
        <c:auto val="1"/>
        <c:lblAlgn val="ctr"/>
        <c:lblOffset val="100"/>
        <c:noMultiLvlLbl val="0"/>
      </c:catAx>
      <c:valAx>
        <c:axId val="4050355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40502016"/>
        <c:crosses val="autoZero"/>
        <c:crossBetween val="between"/>
      </c:valAx>
      <c:valAx>
        <c:axId val="40518016"/>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40519936"/>
        <c:crosses val="max"/>
        <c:crossBetween val="between"/>
        <c:majorUnit val="20"/>
      </c:valAx>
      <c:catAx>
        <c:axId val="40519936"/>
        <c:scaling>
          <c:orientation val="minMax"/>
        </c:scaling>
        <c:delete val="1"/>
        <c:axPos val="b"/>
        <c:numFmt formatCode="General" sourceLinked="1"/>
        <c:majorTickMark val="out"/>
        <c:minorTickMark val="none"/>
        <c:tickLblPos val="nextTo"/>
        <c:crossAx val="405180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73509408054234E-2"/>
          <c:y val="3.8554743980746646E-2"/>
          <c:w val="0.89150464502563898"/>
          <c:h val="0.65878184880069168"/>
        </c:manualLayout>
      </c:layout>
      <c:barChart>
        <c:barDir val="col"/>
        <c:grouping val="stacked"/>
        <c:varyColors val="0"/>
        <c:ser>
          <c:idx val="0"/>
          <c:order val="0"/>
          <c:invertIfNegative val="0"/>
          <c:cat>
            <c:strRef>
              <c:f>'TLS (2)'!$R$56:$V$56</c:f>
              <c:strCache>
                <c:ptCount val="5"/>
                <c:pt idx="0">
                  <c:v>Estimated PLHIV</c:v>
                </c:pt>
                <c:pt idx="1">
                  <c:v>PLHIV who know 
their HIV status</c:v>
                </c:pt>
                <c:pt idx="2">
                  <c:v>People on ART</c:v>
                </c:pt>
                <c:pt idx="3">
                  <c:v>Tested for 
viral load</c:v>
                </c:pt>
                <c:pt idx="4">
                  <c:v>PLHIV who have 
viral suppression *</c:v>
                </c:pt>
              </c:strCache>
            </c:strRef>
          </c:cat>
          <c:val>
            <c:numRef>
              <c:f>'TLS (2)'!$R$57:$V$57</c:f>
              <c:numCache>
                <c:formatCode>General</c:formatCode>
                <c:ptCount val="5"/>
              </c:numCache>
            </c:numRef>
          </c:val>
          <c:extLst>
            <c:ext xmlns:c16="http://schemas.microsoft.com/office/drawing/2014/chart" uri="{C3380CC4-5D6E-409C-BE32-E72D297353CC}">
              <c16:uniqueId val="{00000000-3096-4984-BBD1-BD5A10A0BE38}"/>
            </c:ext>
          </c:extLst>
        </c:ser>
        <c:ser>
          <c:idx val="1"/>
          <c:order val="1"/>
          <c:invertIfNegative val="0"/>
          <c:cat>
            <c:strRef>
              <c:f>'TLS (2)'!$R$56:$V$56</c:f>
              <c:strCache>
                <c:ptCount val="5"/>
                <c:pt idx="0">
                  <c:v>Estimated PLHIV</c:v>
                </c:pt>
                <c:pt idx="1">
                  <c:v>PLHIV who know 
their HIV status</c:v>
                </c:pt>
                <c:pt idx="2">
                  <c:v>People on ART</c:v>
                </c:pt>
                <c:pt idx="3">
                  <c:v>Tested for 
viral load</c:v>
                </c:pt>
                <c:pt idx="4">
                  <c:v>PLHIV who have 
viral suppression *</c:v>
                </c:pt>
              </c:strCache>
            </c:strRef>
          </c:cat>
          <c:val>
            <c:numRef>
              <c:f>'TLS (2)'!$R$58:$V$58</c:f>
              <c:numCache>
                <c:formatCode>General</c:formatCode>
                <c:ptCount val="5"/>
              </c:numCache>
            </c:numRef>
          </c:val>
          <c:extLst>
            <c:ext xmlns:c16="http://schemas.microsoft.com/office/drawing/2014/chart" uri="{C3380CC4-5D6E-409C-BE32-E72D297353CC}">
              <c16:uniqueId val="{00000001-3096-4984-BBD1-BD5A10A0BE38}"/>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3096-4984-BBD1-BD5A10A0BE38}"/>
              </c:ext>
            </c:extLst>
          </c:dPt>
          <c:dPt>
            <c:idx val="1"/>
            <c:invertIfNegative val="0"/>
            <c:bubble3D val="0"/>
            <c:spPr>
              <a:solidFill>
                <a:srgbClr val="FF7C80"/>
              </a:solidFill>
              <a:ln>
                <a:noFill/>
              </a:ln>
            </c:spPr>
            <c:extLst>
              <c:ext xmlns:c16="http://schemas.microsoft.com/office/drawing/2014/chart" uri="{C3380CC4-5D6E-409C-BE32-E72D297353CC}">
                <c16:uniqueId val="{00000005-3096-4984-BBD1-BD5A10A0BE38}"/>
              </c:ext>
            </c:extLst>
          </c:dPt>
          <c:dPt>
            <c:idx val="2"/>
            <c:invertIfNegative val="0"/>
            <c:bubble3D val="0"/>
            <c:spPr>
              <a:solidFill>
                <a:srgbClr val="33CCCC"/>
              </a:solidFill>
              <a:ln>
                <a:noFill/>
              </a:ln>
            </c:spPr>
            <c:extLst>
              <c:ext xmlns:c16="http://schemas.microsoft.com/office/drawing/2014/chart" uri="{C3380CC4-5D6E-409C-BE32-E72D297353CC}">
                <c16:uniqueId val="{00000007-3096-4984-BBD1-BD5A10A0BE38}"/>
              </c:ext>
            </c:extLst>
          </c:dPt>
          <c:dPt>
            <c:idx val="3"/>
            <c:invertIfNegative val="0"/>
            <c:bubble3D val="0"/>
            <c:spPr>
              <a:solidFill>
                <a:srgbClr val="009999"/>
              </a:solidFill>
              <a:ln>
                <a:noFill/>
              </a:ln>
            </c:spPr>
            <c:extLst>
              <c:ext xmlns:c16="http://schemas.microsoft.com/office/drawing/2014/chart" uri="{C3380CC4-5D6E-409C-BE32-E72D297353CC}">
                <c16:uniqueId val="{00000009-3096-4984-BBD1-BD5A10A0BE38}"/>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3096-4984-BBD1-BD5A10A0BE3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'TLS (2)'!$R$56:$V$56</c:f>
              <c:strCache>
                <c:ptCount val="5"/>
                <c:pt idx="0">
                  <c:v>Estimated PLHIV</c:v>
                </c:pt>
                <c:pt idx="1">
                  <c:v>PLHIV who know 
their HIV status</c:v>
                </c:pt>
                <c:pt idx="2">
                  <c:v>People on ART</c:v>
                </c:pt>
                <c:pt idx="3">
                  <c:v>Tested for 
viral load</c:v>
                </c:pt>
                <c:pt idx="4">
                  <c:v>PLHIV who have 
viral suppression *</c:v>
                </c:pt>
              </c:strCache>
            </c:strRef>
          </c:cat>
          <c:val>
            <c:numRef>
              <c:f>'TLS (2)'!$R$59:$V$59</c:f>
              <c:numCache>
                <c:formatCode>#,##0</c:formatCode>
                <c:ptCount val="5"/>
                <c:pt idx="0">
                  <c:v>1500</c:v>
                </c:pt>
                <c:pt idx="1">
                  <c:v>1168</c:v>
                </c:pt>
                <c:pt idx="2" formatCode="General">
                  <c:v>1009</c:v>
                </c:pt>
                <c:pt idx="3" formatCode="General">
                  <c:v>428</c:v>
                </c:pt>
                <c:pt idx="4" formatCode="General">
                  <c:v>372</c:v>
                </c:pt>
              </c:numCache>
            </c:numRef>
          </c:val>
          <c:extLst>
            <c:ext xmlns:c16="http://schemas.microsoft.com/office/drawing/2014/chart" uri="{C3380CC4-5D6E-409C-BE32-E72D297353CC}">
              <c16:uniqueId val="{0000000C-3096-4984-BBD1-BD5A10A0BE38}"/>
            </c:ext>
          </c:extLst>
        </c:ser>
        <c:dLbls>
          <c:showLegendKey val="0"/>
          <c:showVal val="0"/>
          <c:showCatName val="0"/>
          <c:showSerName val="0"/>
          <c:showPercent val="0"/>
          <c:showBubbleSize val="0"/>
        </c:dLbls>
        <c:gapWidth val="4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15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2.4392928404385419E-2"/>
              <c:y val="0.13594471895808372"/>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1500"/>
      </c:valAx>
    </c:plotArea>
    <c:plotVisOnly val="1"/>
    <c:dispBlanksAs val="gap"/>
    <c:showDLblsOverMax val="0"/>
  </c:chart>
  <c:spPr>
    <a:ln>
      <a:noFill/>
    </a:ln>
  </c:spPr>
  <c:txPr>
    <a:bodyPr/>
    <a:lstStyle/>
    <a:p>
      <a:pPr>
        <a:defRPr sz="16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1278975642063E-2"/>
          <c:y val="0.12587321924804887"/>
          <c:w val="0.86783237151000003"/>
          <c:h val="0.65526546849805212"/>
        </c:manualLayout>
      </c:layout>
      <c:barChart>
        <c:barDir val="col"/>
        <c:grouping val="stacked"/>
        <c:varyColors val="0"/>
        <c:ser>
          <c:idx val="0"/>
          <c:order val="0"/>
          <c:tx>
            <c:strRef>
              <c:f>'Timor Leste'!$C$2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'Timor Leste'!$B$3:$B$5</c:f>
              <c:strCache>
                <c:ptCount val="3"/>
                <c:pt idx="0">
                  <c:v>PLHIV who know
their status</c:v>
                </c:pt>
                <c:pt idx="1">
                  <c:v>PLHIV on 
treatment</c:v>
                </c:pt>
                <c:pt idx="2">
                  <c:v>PLHIV with suppressed
viral load</c:v>
                </c:pt>
              </c:strCache>
            </c:strRef>
          </c:cat>
          <c:val>
            <c:numRef>
              <c:f>'Timor Leste'!$C$3:$C$5</c:f>
              <c:numCache>
                <c:formatCode>_(* #,##0_);_(* \(#,##0\);_(* "-"??_);_(@_)</c:formatCode>
                <c:ptCount val="3"/>
                <c:pt idx="0">
                  <c:v>80</c:v>
                </c:pt>
                <c:pt idx="1">
                  <c:v>69</c:v>
                </c:pt>
              </c:numCache>
            </c:numRef>
          </c:val>
          <c:extLst>
            <c:ext xmlns:c16="http://schemas.microsoft.com/office/drawing/2014/chart" uri="{C3380CC4-5D6E-409C-BE32-E72D297353CC}">
              <c16:uniqueId val="{00000000-925A-488C-A525-C0DDF9430C27}"/>
            </c:ext>
          </c:extLst>
        </c:ser>
        <c:ser>
          <c:idx val="1"/>
          <c:order val="1"/>
          <c:tx>
            <c:strRef>
              <c:f>'Timor Leste'!$D$2</c:f>
              <c:strCache>
                <c:ptCount val="1"/>
                <c:pt idx="0">
                  <c:v>Gap</c:v>
                </c:pt>
              </c:strCache>
            </c:strRef>
          </c:tx>
          <c:spPr>
            <a:pattFill prst="dkDnDiag">
              <a:fgClr>
                <a:srgbClr val="BFBFBF"/>
              </a:fgClr>
              <a:bgClr>
                <a:schemeClr val="bg1"/>
              </a:bgClr>
            </a:pattFill>
            <a:ln>
              <a:noFill/>
            </a:ln>
            <a:effectLst/>
          </c:spPr>
          <c:invertIfNegative val="0"/>
          <c:cat>
            <c:strRef>
              <c:f>'Timor Leste'!$B$3:$B$5</c:f>
              <c:strCache>
                <c:ptCount val="3"/>
                <c:pt idx="0">
                  <c:v>PLHIV who know
their status</c:v>
                </c:pt>
                <c:pt idx="1">
                  <c:v>PLHIV on 
treatment</c:v>
                </c:pt>
                <c:pt idx="2">
                  <c:v>PLHIV with suppressed
viral load</c:v>
                </c:pt>
              </c:strCache>
            </c:strRef>
          </c:cat>
          <c:val>
            <c:numRef>
              <c:f>'Timor Leste'!$D$3:$D$5</c:f>
              <c:numCache>
                <c:formatCode>_(* #,##0_);_(* \(#,##0\);_(* "-"??_);_(@_)</c:formatCode>
                <c:ptCount val="3"/>
                <c:pt idx="0">
                  <c:v>15</c:v>
                </c:pt>
                <c:pt idx="1">
                  <c:v>21</c:v>
                </c:pt>
                <c:pt idx="2">
                  <c:v>86</c:v>
                </c:pt>
              </c:numCache>
            </c:numRef>
          </c:val>
          <c:extLst>
            <c:ext xmlns:c16="http://schemas.microsoft.com/office/drawing/2014/chart" uri="{C3380CC4-5D6E-409C-BE32-E72D297353CC}">
              <c16:uniqueId val="{00000001-925A-488C-A525-C0DDF9430C27}"/>
            </c:ext>
          </c:extLst>
        </c:ser>
        <c:dLbls>
          <c:showLegendKey val="0"/>
          <c:showVal val="0"/>
          <c:showCatName val="0"/>
          <c:showSerName val="0"/>
          <c:showPercent val="0"/>
          <c:showBubbleSize val="0"/>
        </c:dLbls>
        <c:gapWidth val="150"/>
        <c:overlap val="100"/>
        <c:axId val="141312384"/>
        <c:axId val="141313920"/>
      </c:barChart>
      <c:scatterChart>
        <c:scatterStyle val="lineMarker"/>
        <c:varyColors val="0"/>
        <c:ser>
          <c:idx val="2"/>
          <c:order val="2"/>
          <c:tx>
            <c:strRef>
              <c:f>'Timor Leste'!$E$2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'Timor Leste'!$B$3:$B$5</c:f>
              <c:strCache>
                <c:ptCount val="3"/>
                <c:pt idx="0">
                  <c:v>PLHIV who know
their status</c:v>
                </c:pt>
                <c:pt idx="1">
                  <c:v>PLHIV on 
treatment</c:v>
                </c:pt>
                <c:pt idx="2">
                  <c:v>PLHIV with suppressed
viral load</c:v>
                </c:pt>
              </c:strCache>
            </c:strRef>
          </c:xVal>
          <c:yVal>
            <c:numRef>
              <c:f>'Timor Leste'!$E$3:$E$5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925A-488C-A525-C0DDF9430C27}"/>
            </c:ext>
          </c:extLst>
        </c:ser>
        <c:dLbls>
          <c:showLegendKey val="0"/>
          <c:showVal val="0"/>
          <c:showCatName val="0"/>
          <c:showSerName val="0"/>
          <c:showPercent val="0"/>
          <c:showBubbleSize val="0"/>
        </c:dLbls>
        <c:axId val="141312384"/>
        <c:axId val="141313920"/>
      </c:scatterChart>
      <c:catAx>
        <c:axId val="14131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313920"/>
        <c:crosses val="autoZero"/>
        <c:auto val="1"/>
        <c:lblAlgn val="ctr"/>
        <c:lblOffset val="100"/>
        <c:noMultiLvlLbl val="0"/>
      </c:catAx>
      <c:valAx>
        <c:axId val="14131392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312384"/>
        <c:crosses val="autoZero"/>
        <c:crossBetween val="between"/>
        <c:majorUnit val="20"/>
      </c:valAx>
      <c:spPr>
        <a:noFill/>
        <a:ln>
          <a:noFill/>
        </a:ln>
        <a:effectLst/>
      </c:spPr>
    </c:plotArea>
    <c:legend>
      <c:legendPos val="b"/>
      <c:layout>
        <c:manualLayout>
          <c:xMode val="edge"/>
          <c:yMode val="edge"/>
          <c:x val="0.19446562170382906"/>
          <c:y val="0.92074880416615867"/>
          <c:w val="0.57212782397527406"/>
          <c:h val="6.1949721734624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ysClr val="window" lastClr="FFFFFF">
                <a:lumMod val="65000"/>
              </a:sysClr>
            </a:solidFill>
          </c:spPr>
          <c:invertIfNegative val="0"/>
          <c:cat>
            <c:strRef>
              <c:f>'TLS (2)'!$W$32:$W$33</c:f>
              <c:strCache>
                <c:ptCount val="2"/>
                <c:pt idx="0">
                  <c:v>National</c:v>
                </c:pt>
                <c:pt idx="1">
                  <c:v>Dili</c:v>
                </c:pt>
              </c:strCache>
            </c:strRef>
          </c:cat>
          <c:val>
            <c:numRef>
              <c:f>'TLS (2)'!$X$32:$X$33</c:f>
              <c:numCache>
                <c:formatCode>General</c:formatCode>
                <c:ptCount val="2"/>
                <c:pt idx="0">
                  <c:v>1.4</c:v>
                </c:pt>
                <c:pt idx="1">
                  <c:v>1.5</c:v>
                </c:pt>
              </c:numCache>
            </c:numRef>
          </c:val>
          <c:extLst>
            <c:ext xmlns:c16="http://schemas.microsoft.com/office/drawing/2014/chart" uri="{C3380CC4-5D6E-409C-BE32-E72D297353CC}">
              <c16:uniqueId val="{00000000-9E24-411C-94B0-E275FC0A27A2}"/>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'TLS (2)'!$W$34:$W$35</c:f>
              <c:strCache>
                <c:ptCount val="2"/>
                <c:pt idx="0">
                  <c:v>National</c:v>
                </c:pt>
                <c:pt idx="1">
                  <c:v>Dili</c:v>
                </c:pt>
              </c:strCache>
            </c:strRef>
          </c:cat>
          <c:val>
            <c:numRef>
              <c:f>'TLS (2)'!$X$34:$X$35</c:f>
              <c:numCache>
                <c:formatCode>General</c:formatCode>
                <c:ptCount val="2"/>
                <c:pt idx="0">
                  <c:v>1.4</c:v>
                </c:pt>
                <c:pt idx="1">
                  <c:v>1.5</c:v>
                </c:pt>
              </c:numCache>
            </c:numRef>
          </c:val>
          <c:extLst>
            <c:ext xmlns:c16="http://schemas.microsoft.com/office/drawing/2014/chart" uri="{C3380CC4-5D6E-409C-BE32-E72D297353CC}">
              <c16:uniqueId val="{00000000-C588-4A16-874E-D14DD2C2F9E5}"/>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DF5-4114-8EE5-378042AAD0B7}"/>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DF5-4114-8EE5-378042AAD0B7}"/>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'TLS (2)'!$W$36:$W$37</c:f>
              <c:strCache>
                <c:ptCount val="2"/>
                <c:pt idx="0">
                  <c:v>National</c:v>
                </c:pt>
                <c:pt idx="1">
                  <c:v>City</c:v>
                </c:pt>
              </c:strCache>
            </c:strRef>
          </c:cat>
          <c:val>
            <c:numRef>
              <c:f>'TLS (2)'!$X$36:$X$37</c:f>
              <c:numCache>
                <c:formatCode>General</c:formatCode>
                <c:ptCount val="2"/>
                <c:pt idx="0">
                  <c:v>0</c:v>
                </c:pt>
                <c:pt idx="1">
                  <c:v>0</c:v>
                </c:pt>
              </c:numCache>
            </c:numRef>
          </c:val>
          <c:extLst>
            <c:ext xmlns:c16="http://schemas.microsoft.com/office/drawing/2014/chart" uri="{C3380CC4-5D6E-409C-BE32-E72D297353CC}">
              <c16:uniqueId val="{00000002-EDF5-4114-8EE5-378042AAD0B7}"/>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'TLS (2)'!$W$38:$W$39</c:f>
              <c:strCache>
                <c:ptCount val="2"/>
                <c:pt idx="0">
                  <c:v>National</c:v>
                </c:pt>
                <c:pt idx="1">
                  <c:v>Dili</c:v>
                </c:pt>
              </c:strCache>
            </c:strRef>
          </c:cat>
          <c:val>
            <c:numRef>
              <c:f>'TLS (2)'!$X$38:$X$39</c:f>
              <c:numCache>
                <c:formatCode>General</c:formatCode>
                <c:ptCount val="2"/>
                <c:pt idx="0">
                  <c:v>1.2</c:v>
                </c:pt>
                <c:pt idx="1">
                  <c:v>1</c:v>
                </c:pt>
              </c:numCache>
            </c:numRef>
          </c:val>
          <c:extLst>
            <c:ext xmlns:c16="http://schemas.microsoft.com/office/drawing/2014/chart" uri="{C3380CC4-5D6E-409C-BE32-E72D297353CC}">
              <c16:uniqueId val="{00000000-D63B-4FCF-B0B4-970AA2F6C785}"/>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29396325459313E-2"/>
          <c:y val="0.10654062843686955"/>
          <c:w val="0.90169584384476198"/>
          <c:h val="0.55340617474362097"/>
        </c:manualLayout>
      </c:layout>
      <c:barChart>
        <c:barDir val="col"/>
        <c:grouping val="clustered"/>
        <c:varyColors val="0"/>
        <c:ser>
          <c:idx val="0"/>
          <c:order val="0"/>
          <c:tx>
            <c:strRef>
              <c:f>'HIV prev_KP'!$B$2</c:f>
              <c:strCache>
                <c:ptCount val="1"/>
                <c:pt idx="0">
                  <c:v>FSW</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prev_KP'!$B$3:$B$6</c:f>
              <c:numCache>
                <c:formatCode>General</c:formatCode>
                <c:ptCount val="4"/>
                <c:pt idx="0">
                  <c:v>1.2</c:v>
                </c:pt>
                <c:pt idx="2">
                  <c:v>1</c:v>
                </c:pt>
              </c:numCache>
            </c:numRef>
          </c:val>
          <c:extLst>
            <c:ext xmlns:c16="http://schemas.microsoft.com/office/drawing/2014/chart" uri="{C3380CC4-5D6E-409C-BE32-E72D297353CC}">
              <c16:uniqueId val="{00000002-AD26-4380-9D8F-D25485E7AFB8}"/>
            </c:ext>
          </c:extLst>
        </c:ser>
        <c:ser>
          <c:idx val="1"/>
          <c:order val="1"/>
          <c:tx>
            <c:strRef>
              <c:f>'HIV prev_KP'!$C$2</c:f>
              <c:strCache>
                <c:ptCount val="1"/>
                <c:pt idx="0">
                  <c:v>MSM and TG</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prev_KP'!$C$3:$C$6</c:f>
              <c:numCache>
                <c:formatCode>General</c:formatCode>
                <c:ptCount val="4"/>
                <c:pt idx="0">
                  <c:v>1.4</c:v>
                </c:pt>
                <c:pt idx="1">
                  <c:v>1.1000000000000001</c:v>
                </c:pt>
                <c:pt idx="2">
                  <c:v>1.5</c:v>
                </c:pt>
              </c:numCache>
            </c:numRef>
          </c:val>
          <c:extLst>
            <c:ext xmlns:c16="http://schemas.microsoft.com/office/drawing/2014/chart" uri="{C3380CC4-5D6E-409C-BE32-E72D297353CC}">
              <c16:uniqueId val="{00000005-AD26-4380-9D8F-D25485E7AFB8}"/>
            </c:ext>
          </c:extLst>
        </c:ser>
        <c:ser>
          <c:idx val="3"/>
          <c:order val="2"/>
          <c:tx>
            <c:strRef>
              <c:f>'HIV prev_KP'!$D$2</c:f>
              <c:strCache>
                <c:ptCount val="1"/>
                <c:pt idx="0">
                  <c:v>Uniformed personnel</c:v>
                </c:pt>
              </c:strCache>
            </c:strRef>
          </c:tx>
          <c:spPr>
            <a:solidFill>
              <a:srgbClr val="F6008C"/>
            </a:solidFill>
            <a:ln>
              <a:noFill/>
            </a:ln>
          </c:spPr>
          <c:invertIfNegative val="0"/>
          <c:dPt>
            <c:idx val="0"/>
            <c:invertIfNegative val="0"/>
            <c:bubble3D val="0"/>
            <c:spPr>
              <a:pattFill prst="dkUpDiag">
                <a:fgClr>
                  <a:srgbClr val="F6008C"/>
                </a:fgClr>
                <a:bgClr>
                  <a:sysClr val="window" lastClr="FFFFFF"/>
                </a:bgClr>
              </a:pattFill>
              <a:ln>
                <a:noFill/>
              </a:ln>
            </c:spPr>
            <c:extLst>
              <c:ext xmlns:c16="http://schemas.microsoft.com/office/drawing/2014/chart" uri="{C3380CC4-5D6E-409C-BE32-E72D297353CC}">
                <c16:uniqueId val="{00000007-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prev_KP'!$D$3:$D$6</c:f>
              <c:numCache>
                <c:formatCode>General</c:formatCode>
                <c:ptCount val="4"/>
                <c:pt idx="0">
                  <c:v>0.7</c:v>
                </c:pt>
                <c:pt idx="2">
                  <c:v>0</c:v>
                </c:pt>
              </c:numCache>
            </c:numRef>
          </c:val>
          <c:extLst>
            <c:ext xmlns:c16="http://schemas.microsoft.com/office/drawing/2014/chart" uri="{C3380CC4-5D6E-409C-BE32-E72D297353CC}">
              <c16:uniqueId val="{00000008-AD26-4380-9D8F-D25485E7AFB8}"/>
            </c:ext>
          </c:extLst>
        </c:ser>
        <c:ser>
          <c:idx val="2"/>
          <c:order val="3"/>
          <c:tx>
            <c:strRef>
              <c:f>'HIV prev_KP'!$E$2</c:f>
              <c:strCache>
                <c:ptCount val="1"/>
                <c:pt idx="0">
                  <c:v>Pregnant women</c:v>
                </c:pt>
              </c:strCache>
            </c:strRef>
          </c:tx>
          <c:spPr>
            <a:solidFill>
              <a:srgbClr val="00AEEF"/>
            </a:solidFill>
          </c:spPr>
          <c:invertIfNegative val="0"/>
          <c:dPt>
            <c:idx val="0"/>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A-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prev_KP'!$E$3:$E$6</c:f>
              <c:numCache>
                <c:formatCode>General</c:formatCode>
                <c:ptCount val="4"/>
                <c:pt idx="0" formatCode="0.0">
                  <c:v>0.3</c:v>
                </c:pt>
                <c:pt idx="2">
                  <c:v>0.1</c:v>
                </c:pt>
                <c:pt idx="3">
                  <c:v>0.6</c:v>
                </c:pt>
              </c:numCache>
            </c:numRef>
          </c:val>
          <c:extLst>
            <c:ext xmlns:c16="http://schemas.microsoft.com/office/drawing/2014/chart" uri="{C3380CC4-5D6E-409C-BE32-E72D297353CC}">
              <c16:uniqueId val="{0000000B-AD26-4380-9D8F-D25485E7AFB8}"/>
            </c:ext>
          </c:extLst>
        </c:ser>
        <c:dLbls>
          <c:dLblPos val="outEnd"/>
          <c:showLegendKey val="0"/>
          <c:showVal val="1"/>
          <c:showCatName val="0"/>
          <c:showSerName val="0"/>
          <c:showPercent val="0"/>
          <c:showBubbleSize val="0"/>
        </c:dLbls>
        <c:gapWidth val="30"/>
        <c:axId val="127721856"/>
        <c:axId val="127723776"/>
      </c:barChart>
      <c:catAx>
        <c:axId val="127721856"/>
        <c:scaling>
          <c:orientation val="minMax"/>
        </c:scaling>
        <c:delete val="0"/>
        <c:axPos val="b"/>
        <c:numFmt formatCode="General" sourceLinked="1"/>
        <c:majorTickMark val="out"/>
        <c:minorTickMark val="none"/>
        <c:tickLblPos val="nextTo"/>
        <c:crossAx val="127723776"/>
        <c:crosses val="autoZero"/>
        <c:auto val="1"/>
        <c:lblAlgn val="ctr"/>
        <c:lblOffset val="100"/>
        <c:noMultiLvlLbl val="0"/>
      </c:catAx>
      <c:valAx>
        <c:axId val="127723776"/>
        <c:scaling>
          <c:orientation val="minMax"/>
          <c:max val="2"/>
        </c:scaling>
        <c:delete val="0"/>
        <c:axPos val="l"/>
        <c:title>
          <c:tx>
            <c:rich>
              <a:bodyPr rot="0" vert="horz"/>
              <a:lstStyle/>
              <a:p>
                <a:pPr>
                  <a:defRPr/>
                </a:pPr>
                <a:r>
                  <a:rPr lang="en-GB"/>
                  <a:t>%</a:t>
                </a:r>
              </a:p>
            </c:rich>
          </c:tx>
          <c:layout>
            <c:manualLayout>
              <c:xMode val="edge"/>
              <c:yMode val="edge"/>
              <c:x val="1.0147744887048199E-3"/>
              <c:y val="8.9557806786931302E-2"/>
            </c:manualLayout>
          </c:layout>
          <c:overlay val="0"/>
        </c:title>
        <c:numFmt formatCode="General" sourceLinked="1"/>
        <c:majorTickMark val="out"/>
        <c:minorTickMark val="none"/>
        <c:tickLblPos val="nextTo"/>
        <c:crossAx val="127721856"/>
        <c:crosses val="autoZero"/>
        <c:crossBetween val="between"/>
        <c:majorUnit val="0.5"/>
      </c:valAx>
    </c:plotArea>
    <c:legend>
      <c:legendPos val="b"/>
      <c:layout>
        <c:manualLayout>
          <c:xMode val="edge"/>
          <c:yMode val="edge"/>
          <c:x val="4.0957931106069372E-2"/>
          <c:y val="0.75280244608599178"/>
          <c:w val="0.94068300784435843"/>
          <c:h val="0.2307027085531834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9224187885605"/>
          <c:y val="6.4675925925925928E-2"/>
          <c:w val="0.85750093738282718"/>
          <c:h val="0.65635728610053057"/>
        </c:manualLayout>
      </c:layout>
      <c:lineChart>
        <c:grouping val="standard"/>
        <c:varyColors val="0"/>
        <c:ser>
          <c:idx val="0"/>
          <c:order val="0"/>
          <c:tx>
            <c:strRef>
              <c:f>'Hiv positivity rate'!$C$1</c:f>
              <c:strCache>
                <c:ptCount val="1"/>
                <c:pt idx="0">
                  <c:v>HIV positivity rate</c:v>
                </c:pt>
              </c:strCache>
            </c:strRef>
          </c:tx>
          <c:spPr>
            <a:ln w="31750" cap="rnd">
              <a:solidFill>
                <a:srgbClr val="FF99FF"/>
              </a:solidFill>
              <a:round/>
            </a:ln>
            <a:effectLst/>
          </c:spPr>
          <c:marker>
            <c:symbol val="circle"/>
            <c:size val="8"/>
            <c:spPr>
              <a:solidFill>
                <a:srgbClr val="FF99FF"/>
              </a:solidFill>
              <a:ln w="9525">
                <a:noFill/>
              </a:ln>
              <a:effectLst/>
            </c:spPr>
          </c:marker>
          <c:dLbls>
            <c:dLbl>
              <c:idx val="4"/>
              <c:layout>
                <c:manualLayout>
                  <c:x val="-1.260008353783422E-16"/>
                  <c:y val="1.602564102564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0B-410C-B7A7-003DB19A92AE}"/>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0B-410C-B7A7-003DB19A92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positivity rate'!$B$2:$B$8</c:f>
              <c:numCache>
                <c:formatCode>General</c:formatCode>
                <c:ptCount val="7"/>
                <c:pt idx="0">
                  <c:v>2017</c:v>
                </c:pt>
                <c:pt idx="1">
                  <c:v>2018</c:v>
                </c:pt>
                <c:pt idx="2">
                  <c:v>2019</c:v>
                </c:pt>
                <c:pt idx="3">
                  <c:v>2020</c:v>
                </c:pt>
                <c:pt idx="4">
                  <c:v>2021</c:v>
                </c:pt>
                <c:pt idx="5">
                  <c:v>2022</c:v>
                </c:pt>
                <c:pt idx="6" formatCode="mmm\-yy">
                  <c:v>44986</c:v>
                </c:pt>
              </c:numCache>
            </c:numRef>
          </c:cat>
          <c:val>
            <c:numRef>
              <c:f>'Hiv positivity rate'!$C$2:$C$8</c:f>
              <c:numCache>
                <c:formatCode>General</c:formatCode>
                <c:ptCount val="7"/>
                <c:pt idx="0">
                  <c:v>0.9</c:v>
                </c:pt>
                <c:pt idx="1">
                  <c:v>0.9</c:v>
                </c:pt>
                <c:pt idx="2">
                  <c:v>0.9</c:v>
                </c:pt>
                <c:pt idx="5">
                  <c:v>1.7</c:v>
                </c:pt>
                <c:pt idx="6">
                  <c:v>2.2000000000000002</c:v>
                </c:pt>
              </c:numCache>
            </c:numRef>
          </c:val>
          <c:smooth val="0"/>
          <c:extLst>
            <c:ext xmlns:c16="http://schemas.microsoft.com/office/drawing/2014/chart" uri="{C3380CC4-5D6E-409C-BE32-E72D297353CC}">
              <c16:uniqueId val="{00000002-F00B-410C-B7A7-003DB19A92AE}"/>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5"/>
        </c:scaling>
        <c:delete val="0"/>
        <c:axPos val="l"/>
        <c:majorGridlines>
          <c:spPr>
            <a:ln w="9525" cap="flat" cmpd="sng" algn="ctr">
              <a:solidFill>
                <a:schemeClr val="bg1">
                  <a:lumMod val="9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solidFill>
      <a:sysClr val="window" lastClr="FFFFFF"/>
    </a:solid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9224187885605"/>
          <c:y val="6.4675925925925928E-2"/>
          <c:w val="0.85750093738282718"/>
          <c:h val="0.65635728610053057"/>
        </c:manualLayout>
      </c:layout>
      <c:lineChart>
        <c:grouping val="standard"/>
        <c:varyColors val="0"/>
        <c:ser>
          <c:idx val="0"/>
          <c:order val="0"/>
          <c:tx>
            <c:strRef>
              <c:f>'Hiv positivity rate'!$D$30</c:f>
              <c:strCache>
                <c:ptCount val="1"/>
                <c:pt idx="0">
                  <c:v>HIV positivity rate</c:v>
                </c:pt>
              </c:strCache>
            </c:strRef>
          </c:tx>
          <c:spPr>
            <a:ln w="28575" cap="rnd">
              <a:solidFill>
                <a:srgbClr val="FF9933"/>
              </a:solidFill>
              <a:round/>
            </a:ln>
            <a:effectLst/>
          </c:spPr>
          <c:marker>
            <c:symbol val="circle"/>
            <c:size val="8"/>
            <c:spPr>
              <a:solidFill>
                <a:srgbClr val="FFC000"/>
              </a:solidFill>
              <a:ln w="9525">
                <a:solidFill>
                  <a:srgbClr val="FF9933"/>
                </a:solidFill>
              </a:ln>
              <a:effectLst/>
            </c:spPr>
          </c:marker>
          <c:cat>
            <c:numRef>
              <c:f>'Hiv positivity rate'!$C$31:$C$37</c:f>
              <c:numCache>
                <c:formatCode>General</c:formatCode>
                <c:ptCount val="7"/>
                <c:pt idx="0">
                  <c:v>2016</c:v>
                </c:pt>
                <c:pt idx="1">
                  <c:v>2017</c:v>
                </c:pt>
                <c:pt idx="2">
                  <c:v>2018</c:v>
                </c:pt>
                <c:pt idx="3">
                  <c:v>2019</c:v>
                </c:pt>
                <c:pt idx="4">
                  <c:v>2020</c:v>
                </c:pt>
                <c:pt idx="5">
                  <c:v>2021</c:v>
                </c:pt>
                <c:pt idx="6">
                  <c:v>2022</c:v>
                </c:pt>
              </c:numCache>
            </c:numRef>
          </c:cat>
          <c:val>
            <c:numRef>
              <c:f>'Hiv positivity rate'!$D$31:$D$37</c:f>
              <c:numCache>
                <c:formatCode>General</c:formatCode>
                <c:ptCount val="7"/>
                <c:pt idx="0">
                  <c:v>0.83</c:v>
                </c:pt>
                <c:pt idx="1">
                  <c:v>0.91</c:v>
                </c:pt>
                <c:pt idx="2">
                  <c:v>1.17</c:v>
                </c:pt>
                <c:pt idx="3">
                  <c:v>0.91</c:v>
                </c:pt>
                <c:pt idx="4">
                  <c:v>1.43</c:v>
                </c:pt>
                <c:pt idx="5">
                  <c:v>1.2</c:v>
                </c:pt>
                <c:pt idx="6">
                  <c:v>0.73</c:v>
                </c:pt>
              </c:numCache>
            </c:numRef>
          </c:val>
          <c:smooth val="0"/>
          <c:extLst>
            <c:ext xmlns:c16="http://schemas.microsoft.com/office/drawing/2014/chart" uri="{C3380CC4-5D6E-409C-BE32-E72D297353CC}">
              <c16:uniqueId val="{00000000-9BA7-4CBC-B87C-7FDE082C4933}"/>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5"/>
        </c:scaling>
        <c:delete val="0"/>
        <c:axPos val="l"/>
        <c:majorGridlines>
          <c:spPr>
            <a:ln w="9525" cap="flat" cmpd="sng" algn="ctr">
              <a:solidFill>
                <a:schemeClr val="bg1">
                  <a:lumMod val="9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solidFill>
      <a:sysClr val="window" lastClr="FFFFFF"/>
    </a:solid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0.80234</cdr:x>
      <cdr:y>0.91928</cdr:y>
    </cdr:from>
    <cdr:to>
      <cdr:x>0.97365</cdr:x>
      <cdr:y>0.97534</cdr:y>
    </cdr:to>
    <cdr:sp macro="" textlink="">
      <cdr:nvSpPr>
        <cdr:cNvPr id="3" name="TextBox 2"/>
        <cdr:cNvSpPr txBox="1"/>
      </cdr:nvSpPr>
      <cdr:spPr>
        <a:xfrm xmlns:a="http://schemas.openxmlformats.org/drawingml/2006/main">
          <a:off x="7456714" y="5578929"/>
          <a:ext cx="1592036" cy="340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0.5855</cdr:x>
      <cdr:y>0.90042</cdr:y>
    </cdr:from>
    <cdr:to>
      <cdr:x>0.96461</cdr:x>
      <cdr:y>0.9864</cdr:y>
    </cdr:to>
    <cdr:sp macro="" textlink="">
      <cdr:nvSpPr>
        <cdr:cNvPr id="2" name="TextBox 21">
          <a:extLst xmlns:a="http://schemas.openxmlformats.org/drawingml/2006/main">
            <a:ext uri="{FF2B5EF4-FFF2-40B4-BE49-F238E27FC236}">
              <a16:creationId xmlns:a16="http://schemas.microsoft.com/office/drawing/2014/main" id="{5DBC1843-7E03-49FE-978E-A325C4552DCD}"/>
            </a:ext>
          </a:extLst>
        </cdr:cNvPr>
        <cdr:cNvSpPr txBox="1"/>
      </cdr:nvSpPr>
      <cdr:spPr>
        <a:xfrm xmlns:a="http://schemas.openxmlformats.org/drawingml/2006/main">
          <a:off x="5457896" y="3477057"/>
          <a:ext cx="3533986" cy="33200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24/03/2024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dirty="0"/>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7</a:t>
            </a:fld>
            <a:endParaRPr lang="en-US" dirty="0"/>
          </a:p>
        </p:txBody>
      </p:sp>
    </p:spTree>
    <p:extLst>
      <p:ext uri="{BB962C8B-B14F-4D97-AF65-F5344CB8AC3E}">
        <p14:creationId xmlns:p14="http://schemas.microsoft.com/office/powerpoint/2010/main" val="326751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dirty="0"/>
          </a:p>
        </p:txBody>
      </p:sp>
    </p:spTree>
    <p:extLst>
      <p:ext uri="{BB962C8B-B14F-4D97-AF65-F5344CB8AC3E}">
        <p14:creationId xmlns:p14="http://schemas.microsoft.com/office/powerpoint/2010/main" val="31167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39709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dirty="0"/>
          </a:p>
        </p:txBody>
      </p:sp>
    </p:spTree>
    <p:extLst>
      <p:ext uri="{BB962C8B-B14F-4D97-AF65-F5344CB8AC3E}">
        <p14:creationId xmlns:p14="http://schemas.microsoft.com/office/powerpoint/2010/main" val="263546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3536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32</a:t>
            </a:fld>
            <a:endParaRPr lang="en-US" dirty="0"/>
          </a:p>
        </p:txBody>
      </p:sp>
    </p:spTree>
    <p:extLst>
      <p:ext uri="{BB962C8B-B14F-4D97-AF65-F5344CB8AC3E}">
        <p14:creationId xmlns:p14="http://schemas.microsoft.com/office/powerpoint/2010/main" val="401309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745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cs typeface="Arial" pitchFamily="34" charset="0"/>
              </a:rPr>
              <a:t>HIV and AIDS</a:t>
            </a:r>
            <a:endParaRPr lang="th-TH" sz="4300" b="1" dirty="0">
              <a:solidFill>
                <a:prstClr val="white"/>
              </a:solidFill>
            </a:endParaRPr>
          </a:p>
        </p:txBody>
      </p:sp>
      <p:sp>
        <p:nvSpPr>
          <p:cNvPr id="5" name="TextBox 4"/>
          <p:cNvSpPr txBox="1"/>
          <p:nvPr userDrawn="1"/>
        </p:nvSpPr>
        <p:spPr>
          <a:xfrm>
            <a:off x="359787" y="3571156"/>
            <a:ext cx="8190434" cy="766016"/>
          </a:xfrm>
          <a:prstGeom prst="rect">
            <a:avLst/>
          </a:prstGeom>
          <a:noFill/>
        </p:spPr>
        <p:txBody>
          <a:bodyPr lIns="118527" tIns="59264" rIns="118527" bIns="59264">
            <a:spAutoFit/>
          </a:bodyPr>
          <a:lstStyle/>
          <a:p>
            <a:pPr>
              <a:defRPr/>
            </a:pPr>
            <a:r>
              <a:rPr lang="en-US" sz="4200" kern="700" dirty="0">
                <a:solidFill>
                  <a:srgbClr val="21416C"/>
                </a:solidFill>
                <a:cs typeface="Arial" pitchFamily="34" charset="0"/>
              </a:rPr>
              <a:t>Data Hub for Asia-Pacific</a:t>
            </a:r>
            <a:endParaRPr lang="th-TH" sz="4200" kern="700" dirty="0">
              <a:solidFill>
                <a:srgbClr val="21416C"/>
              </a:solidFill>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a:defRPr/>
            </a:pPr>
            <a:r>
              <a:rPr lang="en-US" sz="3100" kern="700" dirty="0">
                <a:solidFill>
                  <a:srgbClr val="21416C"/>
                </a:solidFill>
                <a:cs typeface="Arial" pitchFamily="34" charset="0"/>
              </a:rPr>
              <a:t>Review in slides</a:t>
            </a:r>
            <a:endParaRPr lang="th-TH" sz="3100" kern="700" dirty="0">
              <a:solidFill>
                <a:srgbClr val="21416C"/>
              </a:solidFill>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dirty="0"/>
          </a:p>
        </p:txBody>
      </p:sp>
    </p:spTree>
    <p:extLst>
      <p:ext uri="{BB962C8B-B14F-4D97-AF65-F5344CB8AC3E}">
        <p14:creationId xmlns:p14="http://schemas.microsoft.com/office/powerpoint/2010/main" val="425706016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dirty="0"/>
          </a:p>
        </p:txBody>
      </p:sp>
    </p:spTree>
    <p:extLst>
      <p:ext uri="{BB962C8B-B14F-4D97-AF65-F5344CB8AC3E}">
        <p14:creationId xmlns:p14="http://schemas.microsoft.com/office/powerpoint/2010/main" val="39733938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dirty="0"/>
          </a:p>
        </p:txBody>
      </p:sp>
    </p:spTree>
    <p:extLst>
      <p:ext uri="{BB962C8B-B14F-4D97-AF65-F5344CB8AC3E}">
        <p14:creationId xmlns:p14="http://schemas.microsoft.com/office/powerpoint/2010/main" val="19709192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dirty="0"/>
          </a:p>
        </p:txBody>
      </p:sp>
    </p:spTree>
    <p:extLst>
      <p:ext uri="{BB962C8B-B14F-4D97-AF65-F5344CB8AC3E}">
        <p14:creationId xmlns:p14="http://schemas.microsoft.com/office/powerpoint/2010/main" val="8699394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dirty="0"/>
          </a:p>
        </p:txBody>
      </p:sp>
    </p:spTree>
    <p:extLst>
      <p:ext uri="{BB962C8B-B14F-4D97-AF65-F5344CB8AC3E}">
        <p14:creationId xmlns:p14="http://schemas.microsoft.com/office/powerpoint/2010/main" val="42662625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dirty="0"/>
          </a:p>
        </p:txBody>
      </p:sp>
    </p:spTree>
    <p:extLst>
      <p:ext uri="{BB962C8B-B14F-4D97-AF65-F5344CB8AC3E}">
        <p14:creationId xmlns:p14="http://schemas.microsoft.com/office/powerpoint/2010/main" val="11423166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dirty="0"/>
          </a:p>
        </p:txBody>
      </p:sp>
    </p:spTree>
    <p:extLst>
      <p:ext uri="{BB962C8B-B14F-4D97-AF65-F5344CB8AC3E}">
        <p14:creationId xmlns:p14="http://schemas.microsoft.com/office/powerpoint/2010/main" val="216571643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dirty="0"/>
          </a:p>
        </p:txBody>
      </p:sp>
    </p:spTree>
    <p:extLst>
      <p:ext uri="{BB962C8B-B14F-4D97-AF65-F5344CB8AC3E}">
        <p14:creationId xmlns:p14="http://schemas.microsoft.com/office/powerpoint/2010/main" val="14751576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6AC86C1-8173-41C9-A0E5-AE4BDA6679B3}" type="slidenum">
              <a:rPr lang="th-TH"/>
              <a:pPr>
                <a:defRPr/>
              </a:pPr>
              <a:t>‹#›</a:t>
            </a:fld>
            <a:endParaRPr lang="th-TH" dirty="0"/>
          </a:p>
        </p:txBody>
      </p:sp>
    </p:spTree>
    <p:extLst>
      <p:ext uri="{BB962C8B-B14F-4D97-AF65-F5344CB8AC3E}">
        <p14:creationId xmlns:p14="http://schemas.microsoft.com/office/powerpoint/2010/main" val="20391036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EC2D945-801A-474F-9EA2-4EBB433F0D2F}" type="slidenum">
              <a:rPr lang="th-TH"/>
              <a:pPr>
                <a:defRPr/>
              </a:pPr>
              <a:t>‹#›</a:t>
            </a:fld>
            <a:endParaRPr lang="th-TH" dirty="0"/>
          </a:p>
        </p:txBody>
      </p:sp>
    </p:spTree>
    <p:extLst>
      <p:ext uri="{BB962C8B-B14F-4D97-AF65-F5344CB8AC3E}">
        <p14:creationId xmlns:p14="http://schemas.microsoft.com/office/powerpoint/2010/main" val="770084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8930C4-1ED1-4CCA-804F-45BA68B559E7}" type="slidenum">
              <a:rPr lang="th-TH"/>
              <a:pPr>
                <a:defRPr/>
              </a:pPr>
              <a:t>‹#›</a:t>
            </a:fld>
            <a:endParaRPr lang="th-TH" dirty="0"/>
          </a:p>
        </p:txBody>
      </p:sp>
    </p:spTree>
    <p:extLst>
      <p:ext uri="{BB962C8B-B14F-4D97-AF65-F5344CB8AC3E}">
        <p14:creationId xmlns:p14="http://schemas.microsoft.com/office/powerpoint/2010/main" val="3325749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D1A2C13-A36B-415F-B0AF-5AC3BEFD27BA}" type="slidenum">
              <a:rPr lang="th-TH"/>
              <a:pPr>
                <a:defRPr/>
              </a:pPr>
              <a:t>‹#›</a:t>
            </a:fld>
            <a:endParaRPr lang="th-TH" dirty="0"/>
          </a:p>
        </p:txBody>
      </p:sp>
    </p:spTree>
    <p:extLst>
      <p:ext uri="{BB962C8B-B14F-4D97-AF65-F5344CB8AC3E}">
        <p14:creationId xmlns:p14="http://schemas.microsoft.com/office/powerpoint/2010/main" val="36772608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99D40BB-0D89-4C84-B291-775210AFB5D6}" type="slidenum">
              <a:rPr lang="th-TH"/>
              <a:pPr>
                <a:defRPr/>
              </a:pPr>
              <a:t>‹#›</a:t>
            </a:fld>
            <a:endParaRPr lang="th-TH" dirty="0"/>
          </a:p>
        </p:txBody>
      </p:sp>
    </p:spTree>
    <p:extLst>
      <p:ext uri="{BB962C8B-B14F-4D97-AF65-F5344CB8AC3E}">
        <p14:creationId xmlns:p14="http://schemas.microsoft.com/office/powerpoint/2010/main" val="19672610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0C45267-5F24-4D75-8DF2-AFAF2FE2A48F}" type="slidenum">
              <a:rPr lang="th-TH"/>
              <a:pPr>
                <a:defRPr/>
              </a:pPr>
              <a:t>‹#›</a:t>
            </a:fld>
            <a:endParaRPr lang="th-TH" dirty="0"/>
          </a:p>
        </p:txBody>
      </p:sp>
    </p:spTree>
    <p:extLst>
      <p:ext uri="{BB962C8B-B14F-4D97-AF65-F5344CB8AC3E}">
        <p14:creationId xmlns:p14="http://schemas.microsoft.com/office/powerpoint/2010/main" val="34855750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E9C43450-8089-40BA-9143-FD1FDF3E6EFC}" type="slidenum">
              <a:rPr lang="th-TH"/>
              <a:pPr>
                <a:defRPr/>
              </a:pPr>
              <a:t>‹#›</a:t>
            </a:fld>
            <a:endParaRPr lang="th-TH" dirty="0"/>
          </a:p>
        </p:txBody>
      </p:sp>
    </p:spTree>
    <p:extLst>
      <p:ext uri="{BB962C8B-B14F-4D97-AF65-F5344CB8AC3E}">
        <p14:creationId xmlns:p14="http://schemas.microsoft.com/office/powerpoint/2010/main" val="31216373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E2FCBA1-BCF2-44DD-8187-6E8AB9D0067D}" type="slidenum">
              <a:rPr lang="th-TH"/>
              <a:pPr>
                <a:defRPr/>
              </a:pPr>
              <a:t>‹#›</a:t>
            </a:fld>
            <a:endParaRPr lang="th-TH" dirty="0"/>
          </a:p>
        </p:txBody>
      </p:sp>
    </p:spTree>
    <p:extLst>
      <p:ext uri="{BB962C8B-B14F-4D97-AF65-F5344CB8AC3E}">
        <p14:creationId xmlns:p14="http://schemas.microsoft.com/office/powerpoint/2010/main" val="4139489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BAAC543-E45C-4AC0-BABF-4E8058C76FF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438068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DEDB87A-2816-4042-8535-DB63BDBC058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449204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B1CA7E7-43C5-4AF4-8290-2A09D7DDC7A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31952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39E5EE8-9019-46B1-9EC9-E64EE5226B0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9759252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739BE1D-C5F1-4740-94D3-339B7BB9567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223924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EE4992C-6410-426F-B2ED-AAA8C386683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04162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7B84A12-1DB7-4A7D-8B18-435856E96BA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1805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A416445-05FC-4B63-B041-A17E4671924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63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3C4A032-FBFA-476C-8FCD-AAF07E53DA0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511886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2EC42ED-E9E3-4ECC-B632-273CF32E9BA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16721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C813EA3-E3F1-41CB-A048-D65BF01F92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685488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EDF16D96-7D35-4DB3-9A59-A7C84E3D8FF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463481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F31D895D-B0AB-4D7E-BDCB-2D25385AFEF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09230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5A55221-753C-4B6B-B250-07AE483C1A6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0166839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CAD0875-13BC-48BD-9D06-2C63868419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17203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36FE183-3F11-428C-896C-DA2280A785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5800950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E2351CB-1BD3-4C4C-A2B6-1CFE908D610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261261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AFFDD39-199A-4971-94C3-3D1D849D415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430170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F3101136-BE92-4BB4-801F-5A3D7819814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08986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A14AD5E-7C19-441C-80F7-E38394018E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844311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BD069DF5-34E0-4BB3-9380-D924CBD9E6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296798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2DCBD5-FC83-4590-BA68-BB1CA1C380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21274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E75F9D-C435-4755-8F41-9FBDB4A04D4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077624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75D48FA2-A239-43B5-91ED-4517D1F63DF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24315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dirty="0"/>
          </a:p>
        </p:txBody>
      </p:sp>
    </p:spTree>
    <p:extLst>
      <p:ext uri="{BB962C8B-B14F-4D97-AF65-F5344CB8AC3E}">
        <p14:creationId xmlns:p14="http://schemas.microsoft.com/office/powerpoint/2010/main" val="40215476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dirty="0"/>
          </a:p>
        </p:txBody>
      </p:sp>
    </p:spTree>
    <p:extLst>
      <p:ext uri="{BB962C8B-B14F-4D97-AF65-F5344CB8AC3E}">
        <p14:creationId xmlns:p14="http://schemas.microsoft.com/office/powerpoint/2010/main" val="23107281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dirty="0"/>
          </a:p>
        </p:txBody>
      </p:sp>
    </p:spTree>
    <p:extLst>
      <p:ext uri="{BB962C8B-B14F-4D97-AF65-F5344CB8AC3E}">
        <p14:creationId xmlns:p14="http://schemas.microsoft.com/office/powerpoint/2010/main" val="36281897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dirty="0"/>
          </a:p>
        </p:txBody>
      </p:sp>
    </p:spTree>
    <p:extLst>
      <p:ext uri="{BB962C8B-B14F-4D97-AF65-F5344CB8AC3E}">
        <p14:creationId xmlns:p14="http://schemas.microsoft.com/office/powerpoint/2010/main" val="176747954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dirty="0"/>
          </a:p>
        </p:txBody>
      </p:sp>
    </p:spTree>
    <p:extLst>
      <p:ext uri="{BB962C8B-B14F-4D97-AF65-F5344CB8AC3E}">
        <p14:creationId xmlns:p14="http://schemas.microsoft.com/office/powerpoint/2010/main" val="31174707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dirty="0"/>
          </a:p>
        </p:txBody>
      </p:sp>
    </p:spTree>
    <p:extLst>
      <p:ext uri="{BB962C8B-B14F-4D97-AF65-F5344CB8AC3E}">
        <p14:creationId xmlns:p14="http://schemas.microsoft.com/office/powerpoint/2010/main" val="8517052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dirty="0"/>
          </a:p>
        </p:txBody>
      </p:sp>
    </p:spTree>
    <p:extLst>
      <p:ext uri="{BB962C8B-B14F-4D97-AF65-F5344CB8AC3E}">
        <p14:creationId xmlns:p14="http://schemas.microsoft.com/office/powerpoint/2010/main" val="145623723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dirty="0"/>
          </a:p>
        </p:txBody>
      </p:sp>
    </p:spTree>
    <p:extLst>
      <p:ext uri="{BB962C8B-B14F-4D97-AF65-F5344CB8AC3E}">
        <p14:creationId xmlns:p14="http://schemas.microsoft.com/office/powerpoint/2010/main" val="89571986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91154" tIns="45583" rIns="91154" bIns="45583">
            <a:normAutofit/>
          </a:bodyPr>
          <a:lstStyle>
            <a:lvl1pPr marL="531698" marR="0" indent="-531698" algn="l" defTabSz="9115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56" indent="0" algn="ctr">
              <a:buNone/>
              <a:defRPr>
                <a:solidFill>
                  <a:schemeClr val="tx1">
                    <a:tint val="75000"/>
                  </a:schemeClr>
                </a:solidFill>
              </a:defRPr>
            </a:lvl2pPr>
            <a:lvl3pPr marL="911507" indent="0" algn="ctr">
              <a:buNone/>
              <a:defRPr>
                <a:solidFill>
                  <a:schemeClr val="tx1">
                    <a:tint val="75000"/>
                  </a:schemeClr>
                </a:solidFill>
              </a:defRPr>
            </a:lvl3pPr>
            <a:lvl4pPr marL="1367261" indent="0" algn="ctr">
              <a:buNone/>
              <a:defRPr>
                <a:solidFill>
                  <a:schemeClr val="tx1">
                    <a:tint val="75000"/>
                  </a:schemeClr>
                </a:solidFill>
              </a:defRPr>
            </a:lvl4pPr>
            <a:lvl5pPr marL="1822991" indent="0" algn="ctr">
              <a:buNone/>
              <a:defRPr>
                <a:solidFill>
                  <a:schemeClr val="tx1">
                    <a:tint val="75000"/>
                  </a:schemeClr>
                </a:solidFill>
              </a:defRPr>
            </a:lvl5pPr>
            <a:lvl6pPr marL="2278760" indent="0" algn="ctr">
              <a:buNone/>
              <a:defRPr>
                <a:solidFill>
                  <a:schemeClr val="tx1">
                    <a:tint val="75000"/>
                  </a:schemeClr>
                </a:solidFill>
              </a:defRPr>
            </a:lvl6pPr>
            <a:lvl7pPr marL="2734524" indent="0" algn="ctr">
              <a:buNone/>
              <a:defRPr>
                <a:solidFill>
                  <a:schemeClr val="tx1">
                    <a:tint val="75000"/>
                  </a:schemeClr>
                </a:solidFill>
              </a:defRPr>
            </a:lvl7pPr>
            <a:lvl8pPr marL="3190260" indent="0" algn="ctr">
              <a:buNone/>
              <a:defRPr>
                <a:solidFill>
                  <a:schemeClr val="tx1">
                    <a:tint val="75000"/>
                  </a:schemeClr>
                </a:solidFill>
              </a:defRPr>
            </a:lvl8pPr>
            <a:lvl9pPr marL="364598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213130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1624416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7336748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92"/>
            <a:ext cx="5279313" cy="292671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92"/>
            <a:ext cx="5279313" cy="292671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6058902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5848486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26882053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7" y="1571976"/>
            <a:ext cx="4440187" cy="121472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54" y="2858157"/>
            <a:ext cx="4006383" cy="2572364"/>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0268269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3" y="5930827"/>
            <a:ext cx="10196870" cy="788920"/>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3064725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0"/>
            <a:ext cx="10768298" cy="3448853"/>
          </a:xfrm>
          <a:prstGeom prst="rect">
            <a:avLst/>
          </a:prstGeom>
        </p:spPr>
        <p:txBody>
          <a:bodyPr>
            <a:normAutofit/>
          </a:bodyPr>
          <a:lstStyle>
            <a:lvl1pPr marL="533347" marR="0" indent="-533347" algn="l" defTabSz="91430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19310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116318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24797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4"/>
            <a:ext cx="5279313" cy="2926717"/>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84"/>
            <a:ext cx="5279313" cy="2926717"/>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718376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9706593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355190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4440187" cy="121472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9" y="2858157"/>
            <a:ext cx="4006383" cy="2572364"/>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248084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2" y="5930704"/>
            <a:ext cx="10196870" cy="788920"/>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252" y="1571976"/>
            <a:ext cx="10768298" cy="4001454"/>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64884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4" tIns="45574" rIns="91134"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91146" tIns="45580" rIns="91146" bIns="45580">
            <a:normAutofit/>
          </a:bodyPr>
          <a:lstStyle>
            <a:lvl1pPr marL="531655" marR="0" indent="-531655" algn="l" defTabSz="911434"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0" indent="0" algn="ctr">
              <a:buNone/>
              <a:defRPr>
                <a:solidFill>
                  <a:schemeClr val="tx1">
                    <a:tint val="75000"/>
                  </a:schemeClr>
                </a:solidFill>
              </a:defRPr>
            </a:lvl2pPr>
            <a:lvl3pPr marL="911434" indent="0" algn="ctr">
              <a:buNone/>
              <a:defRPr>
                <a:solidFill>
                  <a:schemeClr val="tx1">
                    <a:tint val="75000"/>
                  </a:schemeClr>
                </a:solidFill>
              </a:defRPr>
            </a:lvl3pPr>
            <a:lvl4pPr marL="1367152" indent="0" algn="ctr">
              <a:buNone/>
              <a:defRPr>
                <a:solidFill>
                  <a:schemeClr val="tx1">
                    <a:tint val="75000"/>
                  </a:schemeClr>
                </a:solidFill>
              </a:defRPr>
            </a:lvl4pPr>
            <a:lvl5pPr marL="1822845" indent="0" algn="ctr">
              <a:buNone/>
              <a:defRPr>
                <a:solidFill>
                  <a:schemeClr val="tx1">
                    <a:tint val="75000"/>
                  </a:schemeClr>
                </a:solidFill>
              </a:defRPr>
            </a:lvl5pPr>
            <a:lvl6pPr marL="2278578" indent="0" algn="ctr">
              <a:buNone/>
              <a:defRPr>
                <a:solidFill>
                  <a:schemeClr val="tx1">
                    <a:tint val="75000"/>
                  </a:schemeClr>
                </a:solidFill>
              </a:defRPr>
            </a:lvl6pPr>
            <a:lvl7pPr marL="2734306" indent="0" algn="ctr">
              <a:buNone/>
              <a:defRPr>
                <a:solidFill>
                  <a:schemeClr val="tx1">
                    <a:tint val="75000"/>
                  </a:schemeClr>
                </a:solidFill>
              </a:defRPr>
            </a:lvl7pPr>
            <a:lvl8pPr marL="3190006" indent="0" algn="ctr">
              <a:buNone/>
              <a:defRPr>
                <a:solidFill>
                  <a:schemeClr val="tx1">
                    <a:tint val="75000"/>
                  </a:schemeClr>
                </a:solidFill>
              </a:defRPr>
            </a:lvl8pPr>
            <a:lvl9pPr marL="364569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8" y="1571976"/>
            <a:ext cx="11202105" cy="504117"/>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9769949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4" tIns="45574" rIns="91134"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3" y="5430524"/>
            <a:ext cx="10196869" cy="1289102"/>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32615972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4" tIns="45574" rIns="91134"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3" y="5430524"/>
            <a:ext cx="10196869" cy="1289102"/>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3248995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4" tIns="45574" rIns="91134"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87"/>
            <a:ext cx="5279313" cy="2926717"/>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03223281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4" tIns="45574" rIns="91134"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327708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58711823"/>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4" tIns="45574" rIns="91134"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7" y="1571976"/>
            <a:ext cx="4440187" cy="1214727"/>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7"/>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54" y="2858157"/>
            <a:ext cx="4006383" cy="2572364"/>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3" y="5430524"/>
            <a:ext cx="10196869" cy="1289102"/>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1848795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3" y="5930799"/>
            <a:ext cx="10196870" cy="788920"/>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924928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a:defRPr/>
            </a:pPr>
            <a:r>
              <a:rPr lang="en-US" sz="1400" kern="700" dirty="0">
                <a:solidFill>
                  <a:srgbClr val="8782AF"/>
                </a:solidFill>
                <a:cs typeface="Arial" pitchFamily="34" charset="0"/>
              </a:rPr>
              <a:t>www.aidsdatahub.org</a:t>
            </a:r>
            <a:endParaRPr lang="th-TH" sz="14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58" y="1103570"/>
            <a:ext cx="7883557" cy="57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11"/>
            <a:ext cx="723806" cy="365210"/>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446"/>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6" tIns="49779" rIns="99556" bIns="49779"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478"/>
            <a:ext cx="11714226"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4" y="643087"/>
            <a:ext cx="4340719" cy="6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6" tIns="49779" rIns="99556" bIns="49779">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055" y="800285"/>
            <a:ext cx="4948123" cy="438251"/>
          </a:xfrm>
          <a:prstGeom prst="rect">
            <a:avLst/>
          </a:prstGeom>
          <a:noFill/>
        </p:spPr>
        <p:txBody>
          <a:bodyPr lIns="99556" tIns="49779" rIns="99556" bIns="49779">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58399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154" algn="ctr" rtl="0" fontAlgn="base">
        <a:spcBef>
          <a:spcPct val="0"/>
        </a:spcBef>
        <a:spcAft>
          <a:spcPct val="0"/>
        </a:spcAft>
        <a:defRPr sz="4400">
          <a:solidFill>
            <a:schemeClr val="tx1"/>
          </a:solidFill>
          <a:latin typeface="Arial" charset="0"/>
          <a:cs typeface="Cordia New" pitchFamily="34" charset="-34"/>
        </a:defRPr>
      </a:lvl6pPr>
      <a:lvl7pPr marL="914309" algn="ctr" rtl="0" fontAlgn="base">
        <a:spcBef>
          <a:spcPct val="0"/>
        </a:spcBef>
        <a:spcAft>
          <a:spcPct val="0"/>
        </a:spcAft>
        <a:defRPr sz="4400">
          <a:solidFill>
            <a:schemeClr val="tx1"/>
          </a:solidFill>
          <a:latin typeface="Arial" charset="0"/>
          <a:cs typeface="Cordia New" pitchFamily="34" charset="-34"/>
        </a:defRPr>
      </a:lvl7pPr>
      <a:lvl8pPr marL="1371463" algn="ctr" rtl="0" fontAlgn="base">
        <a:spcBef>
          <a:spcPct val="0"/>
        </a:spcBef>
        <a:spcAft>
          <a:spcPct val="0"/>
        </a:spcAft>
        <a:defRPr sz="4400">
          <a:solidFill>
            <a:schemeClr val="tx1"/>
          </a:solidFill>
          <a:latin typeface="Arial" charset="0"/>
          <a:cs typeface="Cordia New" pitchFamily="34" charset="-34"/>
        </a:defRPr>
      </a:lvl8pPr>
      <a:lvl9pPr marL="1828617" algn="ctr" rtl="0" fontAlgn="base">
        <a:spcBef>
          <a:spcPct val="0"/>
        </a:spcBef>
        <a:spcAft>
          <a:spcPct val="0"/>
        </a:spcAft>
        <a:defRPr sz="4400">
          <a:solidFill>
            <a:schemeClr val="tx1"/>
          </a:solidFill>
          <a:latin typeface="Arial" charset="0"/>
          <a:cs typeface="Cordia New" pitchFamily="34" charset="-34"/>
        </a:defRPr>
      </a:lvl9pPr>
    </p:titleStyle>
    <p:bodyStyle>
      <a:lvl1pPr marL="342866" indent="-34286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76" indent="-285721"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886" indent="-22857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4"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309" rtl="0" eaLnBrk="1" latinLnBrk="0" hangingPunct="1">
        <a:defRPr sz="2800" kern="1200">
          <a:solidFill>
            <a:schemeClr val="tx1"/>
          </a:solidFill>
          <a:latin typeface="+mn-lt"/>
          <a:ea typeface="+mn-ea"/>
          <a:cs typeface="+mn-cs"/>
        </a:defRPr>
      </a:lvl1pPr>
      <a:lvl2pPr marL="457154" algn="l" defTabSz="914309" rtl="0" eaLnBrk="1" latinLnBrk="0" hangingPunct="1">
        <a:defRPr sz="2800" kern="1200">
          <a:solidFill>
            <a:schemeClr val="tx1"/>
          </a:solidFill>
          <a:latin typeface="+mn-lt"/>
          <a:ea typeface="+mn-ea"/>
          <a:cs typeface="+mn-cs"/>
        </a:defRPr>
      </a:lvl2pPr>
      <a:lvl3pPr marL="914309" algn="l" defTabSz="914309" rtl="0" eaLnBrk="1" latinLnBrk="0" hangingPunct="1">
        <a:defRPr sz="2800" kern="1200">
          <a:solidFill>
            <a:schemeClr val="tx1"/>
          </a:solidFill>
          <a:latin typeface="+mn-lt"/>
          <a:ea typeface="+mn-ea"/>
          <a:cs typeface="+mn-cs"/>
        </a:defRPr>
      </a:lvl3pPr>
      <a:lvl4pPr marL="1371463" algn="l" defTabSz="914309" rtl="0" eaLnBrk="1" latinLnBrk="0" hangingPunct="1">
        <a:defRPr sz="2800" kern="1200">
          <a:solidFill>
            <a:schemeClr val="tx1"/>
          </a:solidFill>
          <a:latin typeface="+mn-lt"/>
          <a:ea typeface="+mn-ea"/>
          <a:cs typeface="+mn-cs"/>
        </a:defRPr>
      </a:lvl4pPr>
      <a:lvl5pPr marL="1828617" algn="l" defTabSz="914309" rtl="0" eaLnBrk="1" latinLnBrk="0" hangingPunct="1">
        <a:defRPr sz="2800" kern="1200">
          <a:solidFill>
            <a:schemeClr val="tx1"/>
          </a:solidFill>
          <a:latin typeface="+mn-lt"/>
          <a:ea typeface="+mn-ea"/>
          <a:cs typeface="+mn-cs"/>
        </a:defRPr>
      </a:lvl5pPr>
      <a:lvl6pPr marL="2285771" algn="l" defTabSz="914309" rtl="0" eaLnBrk="1" latinLnBrk="0" hangingPunct="1">
        <a:defRPr sz="2800" kern="1200">
          <a:solidFill>
            <a:schemeClr val="tx1"/>
          </a:solidFill>
          <a:latin typeface="+mn-lt"/>
          <a:ea typeface="+mn-ea"/>
          <a:cs typeface="+mn-cs"/>
        </a:defRPr>
      </a:lvl6pPr>
      <a:lvl7pPr marL="2742926" algn="l" defTabSz="914309" rtl="0" eaLnBrk="1" latinLnBrk="0" hangingPunct="1">
        <a:defRPr sz="2800" kern="1200">
          <a:solidFill>
            <a:schemeClr val="tx1"/>
          </a:solidFill>
          <a:latin typeface="+mn-lt"/>
          <a:ea typeface="+mn-ea"/>
          <a:cs typeface="+mn-cs"/>
        </a:defRPr>
      </a:lvl7pPr>
      <a:lvl8pPr marL="3200080" algn="l" defTabSz="914309" rtl="0" eaLnBrk="1" latinLnBrk="0" hangingPunct="1">
        <a:defRPr sz="2800" kern="1200">
          <a:solidFill>
            <a:schemeClr val="tx1"/>
          </a:solidFill>
          <a:latin typeface="+mn-lt"/>
          <a:ea typeface="+mn-ea"/>
          <a:cs typeface="+mn-cs"/>
        </a:defRPr>
      </a:lvl8pPr>
      <a:lvl9pPr marL="3657234" algn="l" defTabSz="914309"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7"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9" y="6359507"/>
            <a:ext cx="723806" cy="365210"/>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2" tIns="49637" rIns="99252" bIns="49637" anchor="ctr"/>
          <a:lstStyle/>
          <a:p>
            <a:pPr algn="ctr">
              <a:defRPr/>
            </a:pPr>
            <a:endParaRPr lang="th-TH" sz="2800" dirty="0">
              <a:solidFill>
                <a:prstClr val="white"/>
              </a:solidFill>
            </a:endParaRPr>
          </a:p>
        </p:txBody>
      </p:sp>
      <p:cxnSp>
        <p:nvCxnSpPr>
          <p:cNvPr id="25" name="Straight Connector 24"/>
          <p:cNvCxnSpPr/>
          <p:nvPr userDrawn="1"/>
        </p:nvCxnSpPr>
        <p:spPr>
          <a:xfrm>
            <a:off x="4" y="1246482"/>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6" y="643130"/>
            <a:ext cx="4340719" cy="654404"/>
          </a:xfrm>
          <a:prstGeom prst="rect">
            <a:avLst/>
          </a:prstGeom>
          <a:noFill/>
          <a:ln>
            <a:noFill/>
          </a:ln>
        </p:spPr>
        <p:txBody>
          <a:bodyPr lIns="99252" tIns="49637" rIns="99252" bIns="4963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160" y="800324"/>
            <a:ext cx="4948123" cy="438912"/>
          </a:xfrm>
          <a:prstGeom prst="rect">
            <a:avLst/>
          </a:prstGeom>
          <a:noFill/>
        </p:spPr>
        <p:txBody>
          <a:bodyPr lIns="99252" tIns="49637" rIns="99252" bIns="4963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3408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0" algn="ctr" rtl="0" fontAlgn="base">
        <a:spcBef>
          <a:spcPct val="0"/>
        </a:spcBef>
        <a:spcAft>
          <a:spcPct val="0"/>
        </a:spcAft>
        <a:defRPr sz="4400">
          <a:solidFill>
            <a:schemeClr val="tx1"/>
          </a:solidFill>
          <a:latin typeface="Arial" charset="0"/>
          <a:cs typeface="Cordia New" pitchFamily="34" charset="-34"/>
        </a:defRPr>
      </a:lvl6pPr>
      <a:lvl7pPr marL="911434" algn="ctr" rtl="0" fontAlgn="base">
        <a:spcBef>
          <a:spcPct val="0"/>
        </a:spcBef>
        <a:spcAft>
          <a:spcPct val="0"/>
        </a:spcAft>
        <a:defRPr sz="4400">
          <a:solidFill>
            <a:schemeClr val="tx1"/>
          </a:solidFill>
          <a:latin typeface="Arial" charset="0"/>
          <a:cs typeface="Cordia New" pitchFamily="34" charset="-34"/>
        </a:defRPr>
      </a:lvl7pPr>
      <a:lvl8pPr marL="1367152" algn="ctr" rtl="0" fontAlgn="base">
        <a:spcBef>
          <a:spcPct val="0"/>
        </a:spcBef>
        <a:spcAft>
          <a:spcPct val="0"/>
        </a:spcAft>
        <a:defRPr sz="4400">
          <a:solidFill>
            <a:schemeClr val="tx1"/>
          </a:solidFill>
          <a:latin typeface="Arial" charset="0"/>
          <a:cs typeface="Cordia New" pitchFamily="34" charset="-34"/>
        </a:defRPr>
      </a:lvl8pPr>
      <a:lvl9pPr marL="1822845" algn="ctr" rtl="0" fontAlgn="base">
        <a:spcBef>
          <a:spcPct val="0"/>
        </a:spcBef>
        <a:spcAft>
          <a:spcPct val="0"/>
        </a:spcAft>
        <a:defRPr sz="4400">
          <a:solidFill>
            <a:schemeClr val="tx1"/>
          </a:solidFill>
          <a:latin typeface="Arial" charset="0"/>
          <a:cs typeface="Cordia New" pitchFamily="34" charset="-34"/>
        </a:defRPr>
      </a:lvl9pPr>
    </p:titleStyle>
    <p:bodyStyle>
      <a:lvl1pPr marL="341787" indent="-34178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44" indent="-284811"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93" indent="-227868"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88" indent="-227868"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12" indent="-227868"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46" indent="-227868" algn="l" defTabSz="9114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65" indent="-227868" algn="l" defTabSz="9114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851" indent="-227868" algn="l" defTabSz="9114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555" indent="-227868" algn="l" defTabSz="9114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34" rtl="0" eaLnBrk="1" latinLnBrk="0" hangingPunct="1">
        <a:defRPr sz="2800" kern="1200">
          <a:solidFill>
            <a:schemeClr val="tx1"/>
          </a:solidFill>
          <a:latin typeface="+mn-lt"/>
          <a:ea typeface="+mn-ea"/>
          <a:cs typeface="+mn-cs"/>
        </a:defRPr>
      </a:lvl1pPr>
      <a:lvl2pPr marL="455720" algn="l" defTabSz="911434" rtl="0" eaLnBrk="1" latinLnBrk="0" hangingPunct="1">
        <a:defRPr sz="2800" kern="1200">
          <a:solidFill>
            <a:schemeClr val="tx1"/>
          </a:solidFill>
          <a:latin typeface="+mn-lt"/>
          <a:ea typeface="+mn-ea"/>
          <a:cs typeface="+mn-cs"/>
        </a:defRPr>
      </a:lvl2pPr>
      <a:lvl3pPr marL="911434" algn="l" defTabSz="911434" rtl="0" eaLnBrk="1" latinLnBrk="0" hangingPunct="1">
        <a:defRPr sz="2800" kern="1200">
          <a:solidFill>
            <a:schemeClr val="tx1"/>
          </a:solidFill>
          <a:latin typeface="+mn-lt"/>
          <a:ea typeface="+mn-ea"/>
          <a:cs typeface="+mn-cs"/>
        </a:defRPr>
      </a:lvl3pPr>
      <a:lvl4pPr marL="1367152" algn="l" defTabSz="911434" rtl="0" eaLnBrk="1" latinLnBrk="0" hangingPunct="1">
        <a:defRPr sz="2800" kern="1200">
          <a:solidFill>
            <a:schemeClr val="tx1"/>
          </a:solidFill>
          <a:latin typeface="+mn-lt"/>
          <a:ea typeface="+mn-ea"/>
          <a:cs typeface="+mn-cs"/>
        </a:defRPr>
      </a:lvl4pPr>
      <a:lvl5pPr marL="1822845" algn="l" defTabSz="911434" rtl="0" eaLnBrk="1" latinLnBrk="0" hangingPunct="1">
        <a:defRPr sz="2800" kern="1200">
          <a:solidFill>
            <a:schemeClr val="tx1"/>
          </a:solidFill>
          <a:latin typeface="+mn-lt"/>
          <a:ea typeface="+mn-ea"/>
          <a:cs typeface="+mn-cs"/>
        </a:defRPr>
      </a:lvl5pPr>
      <a:lvl6pPr marL="2278578" algn="l" defTabSz="911434" rtl="0" eaLnBrk="1" latinLnBrk="0" hangingPunct="1">
        <a:defRPr sz="2800" kern="1200">
          <a:solidFill>
            <a:schemeClr val="tx1"/>
          </a:solidFill>
          <a:latin typeface="+mn-lt"/>
          <a:ea typeface="+mn-ea"/>
          <a:cs typeface="+mn-cs"/>
        </a:defRPr>
      </a:lvl6pPr>
      <a:lvl7pPr marL="2734306" algn="l" defTabSz="911434" rtl="0" eaLnBrk="1" latinLnBrk="0" hangingPunct="1">
        <a:defRPr sz="2800" kern="1200">
          <a:solidFill>
            <a:schemeClr val="tx1"/>
          </a:solidFill>
          <a:latin typeface="+mn-lt"/>
          <a:ea typeface="+mn-ea"/>
          <a:cs typeface="+mn-cs"/>
        </a:defRPr>
      </a:lvl7pPr>
      <a:lvl8pPr marL="3190006" algn="l" defTabSz="911434" rtl="0" eaLnBrk="1" latinLnBrk="0" hangingPunct="1">
        <a:defRPr sz="2800" kern="1200">
          <a:solidFill>
            <a:schemeClr val="tx1"/>
          </a:solidFill>
          <a:latin typeface="+mn-lt"/>
          <a:ea typeface="+mn-ea"/>
          <a:cs typeface="+mn-cs"/>
        </a:defRPr>
      </a:lvl8pPr>
      <a:lvl9pPr marL="3645696" algn="l" defTabSz="911434"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dirty="0">
              <a:ea typeface="ＭＳ Ｐゴシック" charset="0"/>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ea typeface="ＭＳ Ｐゴシック" charset="0"/>
              </a:rPr>
              <a:t>HIV and AIDS</a:t>
            </a:r>
            <a:endParaRPr lang="th-TH" sz="4300" b="1" dirty="0">
              <a:solidFill>
                <a:prstClr val="white"/>
              </a:solidFill>
              <a:ea typeface="ＭＳ Ｐゴシック" charset="0"/>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87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79928216-4BE8-48B6-8EF0-7DC913789C9A}" type="slidenum">
              <a:rPr lang="th-TH"/>
              <a:pPr>
                <a:defRPr/>
              </a:pPr>
              <a:t>‹#›</a:t>
            </a:fld>
            <a:endParaRPr lang="th-TH" dirty="0"/>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6830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CDD89609-38A5-4A11-98A1-89BB777595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7839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13BC43F-4E87-4B75-AB3A-47931AAF79C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5692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91D929C6-1B34-4BA0-A58B-49626560805C}"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userDrawn="1"/>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41055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dirty="0">
              <a:ea typeface="ＭＳ Ｐゴシック" charset="0"/>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ea typeface="ＭＳ Ｐゴシック" charset="0"/>
              </a:rPr>
              <a:t>HIV and AIDS</a:t>
            </a:r>
            <a:endParaRPr lang="th-TH" sz="4300" b="1" dirty="0">
              <a:solidFill>
                <a:prstClr val="white"/>
              </a:solidFill>
              <a:ea typeface="ＭＳ Ｐゴシック" charset="0"/>
            </a:endParaRPr>
          </a:p>
        </p:txBody>
      </p:sp>
      <p:sp>
        <p:nvSpPr>
          <p:cNvPr id="27" name="TextBox 26"/>
          <p:cNvSpPr txBox="1"/>
          <p:nvPr userDrawn="1"/>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7"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9" y="6359535"/>
            <a:ext cx="723806" cy="365210"/>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0" tIns="49641" rIns="99260" bIns="49641" anchor="ctr"/>
          <a:lstStyle/>
          <a:p>
            <a:pPr algn="ctr">
              <a:defRPr/>
            </a:pPr>
            <a:endParaRPr lang="th-TH" sz="2800" dirty="0">
              <a:solidFill>
                <a:prstClr val="white"/>
              </a:solidFill>
            </a:endParaRPr>
          </a:p>
        </p:txBody>
      </p:sp>
      <p:cxnSp>
        <p:nvCxnSpPr>
          <p:cNvPr id="25" name="Straight Connector 24"/>
          <p:cNvCxnSpPr/>
          <p:nvPr userDrawn="1"/>
        </p:nvCxnSpPr>
        <p:spPr>
          <a:xfrm>
            <a:off x="4" y="1246482"/>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6" y="643133"/>
            <a:ext cx="4340719" cy="654412"/>
          </a:xfrm>
          <a:prstGeom prst="rect">
            <a:avLst/>
          </a:prstGeom>
          <a:noFill/>
          <a:ln>
            <a:noFill/>
          </a:ln>
        </p:spPr>
        <p:txBody>
          <a:bodyPr lIns="99260" tIns="49641" rIns="99260" bIns="4964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170" y="800324"/>
            <a:ext cx="4948123" cy="438920"/>
          </a:xfrm>
          <a:prstGeom prst="rect">
            <a:avLst/>
          </a:prstGeom>
          <a:noFill/>
        </p:spPr>
        <p:txBody>
          <a:bodyPr lIns="99260" tIns="49641" rIns="99260" bIns="4964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3895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56" algn="ctr" rtl="0" fontAlgn="base">
        <a:spcBef>
          <a:spcPct val="0"/>
        </a:spcBef>
        <a:spcAft>
          <a:spcPct val="0"/>
        </a:spcAft>
        <a:defRPr sz="4400">
          <a:solidFill>
            <a:schemeClr val="tx1"/>
          </a:solidFill>
          <a:latin typeface="Arial" charset="0"/>
          <a:cs typeface="Cordia New" pitchFamily="34" charset="-34"/>
        </a:defRPr>
      </a:lvl6pPr>
      <a:lvl7pPr marL="911507" algn="ctr" rtl="0" fontAlgn="base">
        <a:spcBef>
          <a:spcPct val="0"/>
        </a:spcBef>
        <a:spcAft>
          <a:spcPct val="0"/>
        </a:spcAft>
        <a:defRPr sz="4400">
          <a:solidFill>
            <a:schemeClr val="tx1"/>
          </a:solidFill>
          <a:latin typeface="Arial" charset="0"/>
          <a:cs typeface="Cordia New" pitchFamily="34" charset="-34"/>
        </a:defRPr>
      </a:lvl7pPr>
      <a:lvl8pPr marL="1367261" algn="ctr" rtl="0" fontAlgn="base">
        <a:spcBef>
          <a:spcPct val="0"/>
        </a:spcBef>
        <a:spcAft>
          <a:spcPct val="0"/>
        </a:spcAft>
        <a:defRPr sz="4400">
          <a:solidFill>
            <a:schemeClr val="tx1"/>
          </a:solidFill>
          <a:latin typeface="Arial" charset="0"/>
          <a:cs typeface="Cordia New" pitchFamily="34" charset="-34"/>
        </a:defRPr>
      </a:lvl8pPr>
      <a:lvl9pPr marL="1822991" algn="ctr" rtl="0" fontAlgn="base">
        <a:spcBef>
          <a:spcPct val="0"/>
        </a:spcBef>
        <a:spcAft>
          <a:spcPct val="0"/>
        </a:spcAft>
        <a:defRPr sz="4400">
          <a:solidFill>
            <a:schemeClr val="tx1"/>
          </a:solidFill>
          <a:latin typeface="Arial" charset="0"/>
          <a:cs typeface="Cordia New" pitchFamily="34" charset="-34"/>
        </a:defRPr>
      </a:lvl9pPr>
    </p:titleStyle>
    <p:bodyStyle>
      <a:lvl1pPr marL="341814" indent="-34181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03" indent="-28483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84" indent="-22788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15" indent="-22788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76" indent="-22788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46"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01"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24"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866"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07" rtl="0" eaLnBrk="1" latinLnBrk="0" hangingPunct="1">
        <a:defRPr sz="2800" kern="1200">
          <a:solidFill>
            <a:schemeClr val="tx1"/>
          </a:solidFill>
          <a:latin typeface="+mn-lt"/>
          <a:ea typeface="+mn-ea"/>
          <a:cs typeface="+mn-cs"/>
        </a:defRPr>
      </a:lvl1pPr>
      <a:lvl2pPr marL="455756" algn="l" defTabSz="911507" rtl="0" eaLnBrk="1" latinLnBrk="0" hangingPunct="1">
        <a:defRPr sz="2800" kern="1200">
          <a:solidFill>
            <a:schemeClr val="tx1"/>
          </a:solidFill>
          <a:latin typeface="+mn-lt"/>
          <a:ea typeface="+mn-ea"/>
          <a:cs typeface="+mn-cs"/>
        </a:defRPr>
      </a:lvl2pPr>
      <a:lvl3pPr marL="911507" algn="l" defTabSz="911507" rtl="0" eaLnBrk="1" latinLnBrk="0" hangingPunct="1">
        <a:defRPr sz="2800" kern="1200">
          <a:solidFill>
            <a:schemeClr val="tx1"/>
          </a:solidFill>
          <a:latin typeface="+mn-lt"/>
          <a:ea typeface="+mn-ea"/>
          <a:cs typeface="+mn-cs"/>
        </a:defRPr>
      </a:lvl3pPr>
      <a:lvl4pPr marL="1367261" algn="l" defTabSz="911507" rtl="0" eaLnBrk="1" latinLnBrk="0" hangingPunct="1">
        <a:defRPr sz="2800" kern="1200">
          <a:solidFill>
            <a:schemeClr val="tx1"/>
          </a:solidFill>
          <a:latin typeface="+mn-lt"/>
          <a:ea typeface="+mn-ea"/>
          <a:cs typeface="+mn-cs"/>
        </a:defRPr>
      </a:lvl4pPr>
      <a:lvl5pPr marL="1822991" algn="l" defTabSz="911507" rtl="0" eaLnBrk="1" latinLnBrk="0" hangingPunct="1">
        <a:defRPr sz="2800" kern="1200">
          <a:solidFill>
            <a:schemeClr val="tx1"/>
          </a:solidFill>
          <a:latin typeface="+mn-lt"/>
          <a:ea typeface="+mn-ea"/>
          <a:cs typeface="+mn-cs"/>
        </a:defRPr>
      </a:lvl5pPr>
      <a:lvl6pPr marL="2278760" algn="l" defTabSz="911507" rtl="0" eaLnBrk="1" latinLnBrk="0" hangingPunct="1">
        <a:defRPr sz="2800" kern="1200">
          <a:solidFill>
            <a:schemeClr val="tx1"/>
          </a:solidFill>
          <a:latin typeface="+mn-lt"/>
          <a:ea typeface="+mn-ea"/>
          <a:cs typeface="+mn-cs"/>
        </a:defRPr>
      </a:lvl6pPr>
      <a:lvl7pPr marL="2734524" algn="l" defTabSz="911507" rtl="0" eaLnBrk="1" latinLnBrk="0" hangingPunct="1">
        <a:defRPr sz="2800" kern="1200">
          <a:solidFill>
            <a:schemeClr val="tx1"/>
          </a:solidFill>
          <a:latin typeface="+mn-lt"/>
          <a:ea typeface="+mn-ea"/>
          <a:cs typeface="+mn-cs"/>
        </a:defRPr>
      </a:lvl7pPr>
      <a:lvl8pPr marL="3190260" algn="l" defTabSz="911507" rtl="0" eaLnBrk="1" latinLnBrk="0" hangingPunct="1">
        <a:defRPr sz="2800" kern="1200">
          <a:solidFill>
            <a:schemeClr val="tx1"/>
          </a:solidFill>
          <a:latin typeface="+mn-lt"/>
          <a:ea typeface="+mn-ea"/>
          <a:cs typeface="+mn-cs"/>
        </a:defRPr>
      </a:lvl8pPr>
      <a:lvl9pPr marL="3645987" algn="l" defTabSz="911507"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 Id="rId6" Type="http://schemas.openxmlformats.org/officeDocument/2006/relationships/hyperlink" Target="http://www.aidsdatahub.org/" TargetMode="Externa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0527" y="4290419"/>
            <a:ext cx="10818992" cy="1357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Timor-Leste</a:t>
            </a:r>
            <a:endParaRPr lang="th-TH" dirty="0"/>
          </a:p>
        </p:txBody>
      </p:sp>
      <p:sp>
        <p:nvSpPr>
          <p:cNvPr id="2" name="TextBox 1">
            <a:extLst>
              <a:ext uri="{FF2B5EF4-FFF2-40B4-BE49-F238E27FC236}">
                <a16:creationId xmlns:a16="http://schemas.microsoft.com/office/drawing/2014/main" id="{7BDE0848-7AC3-41E2-8377-B62E3A458613}"/>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March 2024</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6445" y="1524794"/>
            <a:ext cx="11202104" cy="504117"/>
          </a:xfrm>
          <a:noFill/>
          <a:ln>
            <a:noFill/>
          </a:ln>
        </p:spPr>
        <p:txBody>
          <a:bodyPr/>
          <a:lstStyle/>
          <a:p>
            <a:r>
              <a:rPr lang="en-US" sz="2400" dirty="0"/>
              <a:t>HIV positivity rate among pregnant women tested for HIV at ANC clinics, 2017-2023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52545" y="6554717"/>
            <a:ext cx="11987239" cy="304871"/>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3"/>
              </a:rPr>
              <a:t>www.aidsdatahub.org</a:t>
            </a:r>
            <a:r>
              <a:rPr lang="en-US" dirty="0">
                <a:latin typeface="Arial" pitchFamily="34" charset="0"/>
                <a:cs typeface="Arial" pitchFamily="34" charset="0"/>
              </a:rPr>
              <a:t> based on Ministry of Health, Government of Timor-Leste (2023). The Joint HIV–TB External Review Mission 2023: Technical Report</a:t>
            </a:r>
            <a:endParaRPr lang="en-US" kern="0" dirty="0"/>
          </a:p>
        </p:txBody>
      </p:sp>
      <p:graphicFrame>
        <p:nvGraphicFramePr>
          <p:cNvPr id="2" name="Chart 1">
            <a:extLst>
              <a:ext uri="{FF2B5EF4-FFF2-40B4-BE49-F238E27FC236}">
                <a16:creationId xmlns:a16="http://schemas.microsoft.com/office/drawing/2014/main" id="{D687EAE0-5FDB-0E96-3013-CC8651439E01}"/>
              </a:ext>
            </a:extLst>
          </p:cNvPr>
          <p:cNvGraphicFramePr>
            <a:graphicFrameLocks/>
          </p:cNvGraphicFramePr>
          <p:nvPr>
            <p:extLst>
              <p:ext uri="{D42A27DB-BD31-4B8C-83A1-F6EECF244321}">
                <p14:modId xmlns:p14="http://schemas.microsoft.com/office/powerpoint/2010/main" val="3802525594"/>
              </p:ext>
            </p:extLst>
          </p:nvPr>
        </p:nvGraphicFramePr>
        <p:xfrm>
          <a:off x="2361406" y="2667794"/>
          <a:ext cx="64770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425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EA0C-7D48-107E-0FD1-D1062E7D5B56}"/>
              </a:ext>
            </a:extLst>
          </p:cNvPr>
          <p:cNvSpPr>
            <a:spLocks noGrp="1"/>
          </p:cNvSpPr>
          <p:nvPr>
            <p:ph type="title"/>
          </p:nvPr>
        </p:nvSpPr>
        <p:spPr>
          <a:xfrm>
            <a:off x="151606" y="1524794"/>
            <a:ext cx="12345081" cy="685800"/>
          </a:xfrm>
          <a:noFill/>
          <a:ln>
            <a:noFill/>
          </a:ln>
        </p:spPr>
        <p:txBody>
          <a:bodyPr lIns="108850" tIns="54425" rIns="108850" bIns="54425">
            <a:noAutofit/>
          </a:bodyPr>
          <a:lstStyle/>
          <a:p>
            <a:r>
              <a:rPr lang="en-US" sz="2400" dirty="0"/>
              <a:t>HIV positivity rate among TB patients tested for HIV, 2016-2022</a:t>
            </a:r>
          </a:p>
        </p:txBody>
      </p:sp>
      <p:sp>
        <p:nvSpPr>
          <p:cNvPr id="3" name="Slide Number Placeholder 2">
            <a:extLst>
              <a:ext uri="{FF2B5EF4-FFF2-40B4-BE49-F238E27FC236}">
                <a16:creationId xmlns:a16="http://schemas.microsoft.com/office/drawing/2014/main" id="{C6B9AB59-CECE-257F-5BF4-FA9A9562CD20}"/>
              </a:ext>
            </a:extLst>
          </p:cNvPr>
          <p:cNvSpPr>
            <a:spLocks noGrp="1"/>
          </p:cNvSpPr>
          <p:nvPr>
            <p:ph type="sldNum" sz="quarter" idx="10"/>
          </p:nvPr>
        </p:nvSpPr>
        <p:spPr/>
        <p:txBody>
          <a:bodyPr/>
          <a:lstStyle/>
          <a:p>
            <a:fld id="{8800C79D-0615-AF41-9AB4-7D5AEAE4FA5F}" type="slidenum">
              <a:rPr lang="th-TH" smtClean="0"/>
              <a:pPr/>
              <a:t>11</a:t>
            </a:fld>
            <a:endParaRPr lang="th-TH" dirty="0"/>
          </a:p>
        </p:txBody>
      </p:sp>
      <p:graphicFrame>
        <p:nvGraphicFramePr>
          <p:cNvPr id="4" name="Chart 3">
            <a:extLst>
              <a:ext uri="{FF2B5EF4-FFF2-40B4-BE49-F238E27FC236}">
                <a16:creationId xmlns:a16="http://schemas.microsoft.com/office/drawing/2014/main" id="{D687EAE0-5FDB-0E96-3013-CC8651439E01}"/>
              </a:ext>
            </a:extLst>
          </p:cNvPr>
          <p:cNvGraphicFramePr>
            <a:graphicFrameLocks/>
          </p:cNvGraphicFramePr>
          <p:nvPr>
            <p:extLst>
              <p:ext uri="{D42A27DB-BD31-4B8C-83A1-F6EECF244321}">
                <p14:modId xmlns:p14="http://schemas.microsoft.com/office/powerpoint/2010/main" val="300484443"/>
              </p:ext>
            </p:extLst>
          </p:nvPr>
        </p:nvGraphicFramePr>
        <p:xfrm>
          <a:off x="2666206" y="2743994"/>
          <a:ext cx="6477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F370848E-CCAC-FA50-32B0-2F49D550F9AD}"/>
              </a:ext>
            </a:extLst>
          </p:cNvPr>
          <p:cNvSpPr txBox="1"/>
          <p:nvPr/>
        </p:nvSpPr>
        <p:spPr>
          <a:xfrm>
            <a:off x="52545" y="6554717"/>
            <a:ext cx="11987239" cy="304871"/>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3"/>
              </a:rPr>
              <a:t>www.aidsdatahub.org</a:t>
            </a:r>
            <a:r>
              <a:rPr lang="en-US" dirty="0">
                <a:latin typeface="Arial" pitchFamily="34" charset="0"/>
                <a:cs typeface="Arial" pitchFamily="34" charset="0"/>
              </a:rPr>
              <a:t> based on Ministry of Health, Government of Timor-Leste (2023). The Joint HIV–TB External Review Mission 2023: Technical Report</a:t>
            </a:r>
            <a:endParaRPr lang="en-US" kern="0" dirty="0"/>
          </a:p>
        </p:txBody>
      </p:sp>
    </p:spTree>
    <p:extLst>
      <p:ext uri="{BB962C8B-B14F-4D97-AF65-F5344CB8AC3E}">
        <p14:creationId xmlns:p14="http://schemas.microsoft.com/office/powerpoint/2010/main" val="425616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861D-0ED7-5E08-7F8E-1F467CB22218}"/>
              </a:ext>
            </a:extLst>
          </p:cNvPr>
          <p:cNvSpPr>
            <a:spLocks noGrp="1"/>
          </p:cNvSpPr>
          <p:nvPr>
            <p:ph type="title"/>
          </p:nvPr>
        </p:nvSpPr>
        <p:spPr>
          <a:noFill/>
          <a:ln>
            <a:noFill/>
          </a:ln>
        </p:spPr>
        <p:txBody>
          <a:bodyPr lIns="108850" tIns="54425" rIns="108850" bIns="54425">
            <a:noAutofit/>
          </a:bodyPr>
          <a:lstStyle/>
          <a:p>
            <a:r>
              <a:rPr lang="en-US" sz="2400" dirty="0"/>
              <a:t>Number of annual and cumulative HIV cases, 2003-2022</a:t>
            </a:r>
          </a:p>
        </p:txBody>
      </p:sp>
      <p:sp>
        <p:nvSpPr>
          <p:cNvPr id="3" name="Slide Number Placeholder 2">
            <a:extLst>
              <a:ext uri="{FF2B5EF4-FFF2-40B4-BE49-F238E27FC236}">
                <a16:creationId xmlns:a16="http://schemas.microsoft.com/office/drawing/2014/main" id="{2D965440-1D5D-4384-85FF-A95D631FE863}"/>
              </a:ext>
            </a:extLst>
          </p:cNvPr>
          <p:cNvSpPr>
            <a:spLocks noGrp="1"/>
          </p:cNvSpPr>
          <p:nvPr>
            <p:ph type="sldNum" sz="quarter" idx="10"/>
          </p:nvPr>
        </p:nvSpPr>
        <p:spPr/>
        <p:txBody>
          <a:bodyPr/>
          <a:lstStyle/>
          <a:p>
            <a:fld id="{8800C79D-0615-AF41-9AB4-7D5AEAE4FA5F}" type="slidenum">
              <a:rPr lang="th-TH" smtClean="0"/>
              <a:pPr/>
              <a:t>12</a:t>
            </a:fld>
            <a:endParaRPr lang="th-TH" dirty="0"/>
          </a:p>
        </p:txBody>
      </p:sp>
      <p:graphicFrame>
        <p:nvGraphicFramePr>
          <p:cNvPr id="4" name="Chart 3">
            <a:extLst>
              <a:ext uri="{FF2B5EF4-FFF2-40B4-BE49-F238E27FC236}">
                <a16:creationId xmlns:a16="http://schemas.microsoft.com/office/drawing/2014/main" id="{7818D71F-E51F-9D9F-C105-FF25C1482A6E}"/>
              </a:ext>
            </a:extLst>
          </p:cNvPr>
          <p:cNvGraphicFramePr>
            <a:graphicFrameLocks/>
          </p:cNvGraphicFramePr>
          <p:nvPr>
            <p:extLst>
              <p:ext uri="{D42A27DB-BD31-4B8C-83A1-F6EECF244321}">
                <p14:modId xmlns:p14="http://schemas.microsoft.com/office/powerpoint/2010/main" val="1798838624"/>
              </p:ext>
            </p:extLst>
          </p:nvPr>
        </p:nvGraphicFramePr>
        <p:xfrm>
          <a:off x="2742406" y="2667794"/>
          <a:ext cx="6705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46DBC00B-66FA-A59B-99CB-076722EAEC09}"/>
              </a:ext>
            </a:extLst>
          </p:cNvPr>
          <p:cNvSpPr txBox="1"/>
          <p:nvPr/>
        </p:nvSpPr>
        <p:spPr>
          <a:xfrm>
            <a:off x="52545" y="6554717"/>
            <a:ext cx="11987239" cy="304871"/>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3"/>
              </a:rPr>
              <a:t>www.aidsdatahub.org</a:t>
            </a:r>
            <a:r>
              <a:rPr lang="en-US" dirty="0">
                <a:latin typeface="Arial" pitchFamily="34" charset="0"/>
                <a:cs typeface="Arial" pitchFamily="34" charset="0"/>
              </a:rPr>
              <a:t> based on Ministry of Health, Government of Timor-Leste (2023). The Joint HIV–TB External Review Mission 2023: Technical Report</a:t>
            </a:r>
            <a:endParaRPr lang="en-US" kern="0" dirty="0"/>
          </a:p>
        </p:txBody>
      </p:sp>
    </p:spTree>
    <p:extLst>
      <p:ext uri="{BB962C8B-B14F-4D97-AF65-F5344CB8AC3E}">
        <p14:creationId xmlns:p14="http://schemas.microsoft.com/office/powerpoint/2010/main" val="136161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Risk behaviours</a:t>
            </a:r>
            <a:br>
              <a:rPr lang="zh-CN" altLang="en-US" sz="6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54077"/>
            <a:ext cx="11583761" cy="504117"/>
          </a:xfrm>
        </p:spPr>
        <p:txBody>
          <a:bodyPr/>
          <a:lstStyle/>
          <a:p>
            <a:r>
              <a:rPr lang="en-US" sz="2400" dirty="0"/>
              <a:t>Proportion of key populations reported condom use at last sex, 2008 and 2011</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5" name="TextBox 1"/>
          <p:cNvSpPr txBox="1"/>
          <p:nvPr/>
        </p:nvSpPr>
        <p:spPr>
          <a:xfrm>
            <a:off x="203174" y="6402285"/>
            <a:ext cx="10794428" cy="361628"/>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latin typeface="Arial" pitchFamily="34" charset="0"/>
                <a:cs typeface="Arial" pitchFamily="34" charset="0"/>
              </a:rPr>
              <a:t>Source: Prepared by </a:t>
            </a:r>
            <a:r>
              <a:rPr lang="en-GB" dirty="0">
                <a:latin typeface="Arial" pitchFamily="34" charset="0"/>
                <a:cs typeface="Arial" pitchFamily="34" charset="0"/>
                <a:hlinkClick r:id="rId3"/>
              </a:rPr>
              <a:t>www.aidsdatahub.org</a:t>
            </a:r>
            <a:r>
              <a:rPr lang="en-GB" dirty="0">
                <a:latin typeface="Arial" pitchFamily="34" charset="0"/>
                <a:cs typeface="Arial" pitchFamily="34" charset="0"/>
              </a:rPr>
              <a:t>  based on 1. National AIDS Programme Timor-Leste. (2010). UNGASS Country Progress </a:t>
            </a:r>
            <a:r>
              <a:rPr lang="en-GB" dirty="0" err="1">
                <a:latin typeface="Arial" pitchFamily="34" charset="0"/>
                <a:cs typeface="Arial" pitchFamily="34" charset="0"/>
              </a:rPr>
              <a:t>Report,Timor-Leste</a:t>
            </a:r>
            <a:r>
              <a:rPr lang="en-GB" dirty="0">
                <a:latin typeface="Arial" pitchFamily="34" charset="0"/>
                <a:cs typeface="Arial" pitchFamily="34" charset="0"/>
              </a:rPr>
              <a:t>; 2. National AIDS Programme Timor-Leste. (2012). Timor </a:t>
            </a:r>
            <a:r>
              <a:rPr lang="en-GB" dirty="0" err="1">
                <a:latin typeface="Arial" pitchFamily="34" charset="0"/>
                <a:cs typeface="Arial" pitchFamily="34" charset="0"/>
              </a:rPr>
              <a:t>Leste</a:t>
            </a:r>
            <a:r>
              <a:rPr lang="en-GB" dirty="0">
                <a:latin typeface="Arial" pitchFamily="34" charset="0"/>
                <a:cs typeface="Arial" pitchFamily="34" charset="0"/>
              </a:rPr>
              <a:t> Global AIDS Response Progress Report, 2012 ; and 3. </a:t>
            </a:r>
            <a:r>
              <a:rPr lang="en-US" dirty="0">
                <a:latin typeface="Arial" pitchFamily="34" charset="0"/>
                <a:cs typeface="Arial" pitchFamily="34" charset="0"/>
              </a:rPr>
              <a:t>World Health Organization. (2015). Fact Sheet on HIV/AIDS, Timor-Leste.</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078743745"/>
              </p:ext>
            </p:extLst>
          </p:nvPr>
        </p:nvGraphicFramePr>
        <p:xfrm>
          <a:off x="812694" y="2438976"/>
          <a:ext cx="10311058" cy="38061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71976"/>
            <a:ext cx="11659961" cy="504117"/>
          </a:xfrm>
        </p:spPr>
        <p:txBody>
          <a:bodyPr/>
          <a:lstStyle/>
          <a:p>
            <a:r>
              <a:rPr lang="en-US" sz="2400" dirty="0"/>
              <a:t>Proportion of FSW reported condom use at last sex with client by district, 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Rectangle 4"/>
          <p:cNvSpPr/>
          <p:nvPr/>
        </p:nvSpPr>
        <p:spPr>
          <a:xfrm>
            <a:off x="203174" y="6342987"/>
            <a:ext cx="11276132" cy="617744"/>
          </a:xfrm>
          <a:prstGeom prst="rect">
            <a:avLst/>
          </a:prstGeom>
        </p:spPr>
        <p:txBody>
          <a:bodyPr wrap="square" lIns="108850" tIns="54425" rIns="108850" bIns="54425">
            <a:spAutoFit/>
          </a:bodyPr>
          <a:lstStyle/>
          <a:p>
            <a:r>
              <a:rPr lang="en-US" sz="1100" dirty="0">
                <a:latin typeface="Arial" pitchFamily="34" charset="0"/>
                <a:cs typeface="Arial" pitchFamily="34" charset="0"/>
              </a:rPr>
              <a:t>Source: Prepared by </a:t>
            </a:r>
            <a:r>
              <a:rPr lang="en-US" sz="1100" dirty="0">
                <a:latin typeface="Arial" pitchFamily="34" charset="0"/>
                <a:cs typeface="Arial" pitchFamily="34" charset="0"/>
                <a:hlinkClick r:id="rId2"/>
              </a:rPr>
              <a:t>www.aidsdatahub.org</a:t>
            </a:r>
            <a:r>
              <a:rPr lang="en-US" sz="1100" dirty="0">
                <a:latin typeface="Arial" pitchFamily="34" charset="0"/>
                <a:cs typeface="Arial" pitchFamily="34" charset="0"/>
              </a:rPr>
              <a:t> based on Ministry of Health, HIV/STI Unit. (2012). Results from the HIV/STI Integrated Biological &amp; Behavioral  Surveillance Survey Democratic Republic of Timor -Leste 2011. (Draft)</a:t>
            </a:r>
            <a:endParaRPr lang="en-GB" sz="1100" dirty="0">
              <a:latin typeface="Arial" pitchFamily="34" charset="0"/>
              <a:cs typeface="Arial" pitchFamily="34" charset="0"/>
            </a:endParaRPr>
          </a:p>
          <a:p>
            <a:r>
              <a:rPr lang="en-US" sz="1100" dirty="0">
                <a:latin typeface="Arial" pitchFamily="34" charset="0"/>
                <a:cs typeface="Arial" pitchFamily="34" charset="0"/>
              </a:rPr>
              <a:t>.</a:t>
            </a:r>
            <a:endParaRPr lang="en-GB" sz="11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085"/>
              </p:ext>
            </p:extLst>
          </p:nvPr>
        </p:nvGraphicFramePr>
        <p:xfrm>
          <a:off x="711107" y="2515182"/>
          <a:ext cx="10463438" cy="3582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40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24794"/>
            <a:ext cx="11583761" cy="504117"/>
          </a:xfrm>
        </p:spPr>
        <p:txBody>
          <a:bodyPr/>
          <a:lstStyle/>
          <a:p>
            <a:r>
              <a:rPr lang="en-US" sz="2400" dirty="0"/>
              <a:t>Frequency of buying and selling sex among female sex workers and clients,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879661830"/>
              </p:ext>
            </p:extLst>
          </p:nvPr>
        </p:nvGraphicFramePr>
        <p:xfrm>
          <a:off x="609521" y="2591400"/>
          <a:ext cx="10768198" cy="381088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74333"/>
            <a:ext cx="10971372" cy="448467"/>
          </a:xfrm>
          <a:prstGeom prst="rect">
            <a:avLst/>
          </a:prstGeom>
        </p:spPr>
        <p:txBody>
          <a:bodyPr wrap="square" lIns="108850" tIns="54425" rIns="108850" bIns="54425">
            <a:spAutoFit/>
          </a:bodyPr>
          <a:lstStyle/>
          <a:p>
            <a:r>
              <a:rPr lang="en-US" sz="1100" dirty="0">
                <a:latin typeface="Arial" pitchFamily="34" charset="0"/>
                <a:cs typeface="Arial" pitchFamily="34" charset="0"/>
              </a:rPr>
              <a:t>Source: Prepared by </a:t>
            </a:r>
            <a:r>
              <a:rPr lang="en-US" sz="1100" dirty="0">
                <a:latin typeface="Arial" pitchFamily="34" charset="0"/>
                <a:cs typeface="Arial" pitchFamily="34" charset="0"/>
                <a:hlinkClick r:id="rId3"/>
              </a:rPr>
              <a:t>www.aidsdatahub.org</a:t>
            </a:r>
            <a:r>
              <a:rPr lang="en-US" sz="1100" dirty="0">
                <a:latin typeface="Arial" pitchFamily="34" charset="0"/>
                <a:cs typeface="Arial" pitchFamily="34" charset="0"/>
              </a:rPr>
              <a:t> based on Ministry of Health, HIV/STI Unit. (2012). Results from the HIV/STI Integrated Biological &amp; Behavioral  Surveillance Survey Democratic Republic of Timor-Leste 2011. (Draft)</a:t>
            </a:r>
            <a:endParaRPr lang="en-GB" sz="1100" dirty="0">
              <a:latin typeface="Arial" pitchFamily="34" charset="0"/>
              <a:cs typeface="Arial" pitchFamily="34" charset="0"/>
            </a:endParaRPr>
          </a:p>
        </p:txBody>
      </p:sp>
    </p:spTree>
    <p:extLst>
      <p:ext uri="{BB962C8B-B14F-4D97-AF65-F5344CB8AC3E}">
        <p14:creationId xmlns:p14="http://schemas.microsoft.com/office/powerpoint/2010/main" val="16313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6445" y="1554077"/>
            <a:ext cx="11202104" cy="504117"/>
          </a:xfrm>
        </p:spPr>
        <p:txBody>
          <a:bodyPr/>
          <a:lstStyle/>
          <a:p>
            <a:r>
              <a:rPr lang="en-US" sz="2400" dirty="0"/>
              <a:t>Proportion of MSM reported condom use at last sex by partner type, 2011</a:t>
            </a:r>
            <a:br>
              <a:rPr lang="en-US" sz="2400" dirty="0"/>
            </a:b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949196790"/>
              </p:ext>
            </p:extLst>
          </p:nvPr>
        </p:nvGraphicFramePr>
        <p:xfrm>
          <a:off x="507934" y="2515182"/>
          <a:ext cx="10565025" cy="358222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304760" y="838394"/>
            <a:ext cx="11202104" cy="504117"/>
          </a:xfrm>
          <a:prstGeom prst="rect">
            <a:avLst/>
          </a:prstGeom>
        </p:spPr>
        <p:txBody>
          <a:bodyPr lIns="108850" tIns="54425" rIns="108850" bIns="54425">
            <a:noAutofit/>
          </a:bodyPr>
          <a:lstStyle>
            <a:lvl1pPr algn="l" rtl="0" eaLnBrk="0" fontAlgn="base" hangingPunct="0">
              <a:spcBef>
                <a:spcPct val="0"/>
              </a:spcBef>
              <a:spcAft>
                <a:spcPct val="0"/>
              </a:spcAft>
              <a:defRPr sz="2400" b="1"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a:lstStyle>
          <a:p>
            <a:endParaRPr lang="en-US" dirty="0"/>
          </a:p>
        </p:txBody>
      </p:sp>
      <p:sp>
        <p:nvSpPr>
          <p:cNvPr id="6" name="Rectangle 5"/>
          <p:cNvSpPr/>
          <p:nvPr/>
        </p:nvSpPr>
        <p:spPr>
          <a:xfrm>
            <a:off x="203173" y="6342367"/>
            <a:ext cx="10971372" cy="448467"/>
          </a:xfrm>
          <a:prstGeom prst="rect">
            <a:avLst/>
          </a:prstGeom>
        </p:spPr>
        <p:txBody>
          <a:bodyPr wrap="square" lIns="108850" tIns="54425" rIns="108850" bIns="54425">
            <a:spAutoFit/>
          </a:bodyPr>
          <a:lstStyle/>
          <a:p>
            <a:r>
              <a:rPr lang="en-US" sz="1100" dirty="0">
                <a:solidFill>
                  <a:prstClr val="black"/>
                </a:solidFill>
                <a:cs typeface="Arial" pitchFamily="34" charset="0"/>
              </a:rPr>
              <a:t>Source: Prepared by </a:t>
            </a:r>
            <a:r>
              <a:rPr lang="en-US" sz="1100" dirty="0">
                <a:solidFill>
                  <a:prstClr val="black"/>
                </a:solidFill>
                <a:cs typeface="Arial" pitchFamily="34" charset="0"/>
                <a:hlinkClick r:id="rId3"/>
              </a:rPr>
              <a:t>www.aidsdatahub.org</a:t>
            </a:r>
            <a:r>
              <a:rPr lang="en-US" sz="1100" dirty="0">
                <a:solidFill>
                  <a:prstClr val="black"/>
                </a:solidFill>
                <a:cs typeface="Arial" pitchFamily="34" charset="0"/>
              </a:rPr>
              <a:t> based on Ministry of Health, HIV/STI Unit. (2012). Results from the HIV/STI Integrated Biological &amp; Behavioral  Surveillance Survey Democratic Republic of Timor -Leste 2011. (Draft)</a:t>
            </a:r>
            <a:endParaRPr lang="en-GB" sz="1100" dirty="0">
              <a:solidFill>
                <a:prstClr val="black"/>
              </a:solidFill>
              <a:cs typeface="Arial" pitchFamily="34" charset="0"/>
            </a:endParaRPr>
          </a:p>
        </p:txBody>
      </p:sp>
    </p:spTree>
    <p:extLst>
      <p:ext uri="{BB962C8B-B14F-4D97-AF65-F5344CB8AC3E}">
        <p14:creationId xmlns:p14="http://schemas.microsoft.com/office/powerpoint/2010/main" val="263815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Proportion of MSM with reported transactional sex and bi-sexual </a:t>
            </a:r>
            <a:r>
              <a:rPr lang="en-US" sz="2400" dirty="0" err="1"/>
              <a:t>behaviour</a:t>
            </a:r>
            <a:r>
              <a:rPr lang="en-US" sz="2400" dirty="0"/>
              <a: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Rectangle 4"/>
          <p:cNvSpPr/>
          <p:nvPr/>
        </p:nvSpPr>
        <p:spPr>
          <a:xfrm>
            <a:off x="203173" y="6342367"/>
            <a:ext cx="10971372" cy="448467"/>
          </a:xfrm>
          <a:prstGeom prst="rect">
            <a:avLst/>
          </a:prstGeom>
        </p:spPr>
        <p:txBody>
          <a:bodyPr wrap="square" lIns="108850" tIns="54425" rIns="108850" bIns="54425">
            <a:spAutoFit/>
          </a:bodyPr>
          <a:lstStyle/>
          <a:p>
            <a:r>
              <a:rPr lang="en-US" sz="1100" dirty="0">
                <a:solidFill>
                  <a:prstClr val="black"/>
                </a:solidFill>
                <a:cs typeface="Arial" pitchFamily="34" charset="0"/>
              </a:rPr>
              <a:t>Source: Prepared by www.aidsdatahub.org based on Ministry of Health, HIV/STI Unit. (2012). Results from the HIV/STI Integrated Biological &amp; Behavioral  Surveillance Survey Democratic Republic of Timor-Leste 2011. (Draft)</a:t>
            </a:r>
            <a:endParaRPr lang="en-GB" sz="11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392826233"/>
              </p:ext>
            </p:extLst>
          </p:nvPr>
        </p:nvGraphicFramePr>
        <p:xfrm>
          <a:off x="507934" y="2438964"/>
          <a:ext cx="10869785" cy="3903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65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26444" y="1448594"/>
            <a:ext cx="11659961"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MSM who reported consistent condom use in the past 12 months by type of partner,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50670D12-CB8E-4294-B057-EB4FA8B0958A}" type="slidenum">
              <a:rPr lang="th-TH" smtClean="0">
                <a:solidFill>
                  <a:prstClr val="black">
                    <a:tint val="75000"/>
                  </a:prstClr>
                </a:solidFill>
              </a:rPr>
              <a:pPr>
                <a:defRPr/>
              </a:pPr>
              <a:t>19</a:t>
            </a:fld>
            <a:endParaRPr lang="th-TH" dirty="0">
              <a:solidFill>
                <a:prstClr val="black">
                  <a:tint val="75000"/>
                </a:prstClr>
              </a:solidFill>
            </a:endParaRPr>
          </a:p>
        </p:txBody>
      </p:sp>
      <p:sp>
        <p:nvSpPr>
          <p:cNvPr id="45061" name="Text Box 7"/>
          <p:cNvSpPr txBox="1">
            <a:spLocks noChangeArrowheads="1"/>
          </p:cNvSpPr>
          <p:nvPr/>
        </p:nvSpPr>
        <p:spPr bwMode="auto">
          <a:xfrm>
            <a:off x="0" y="6305422"/>
            <a:ext cx="11377719" cy="4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1100" dirty="0">
                <a:solidFill>
                  <a:prstClr val="black"/>
                </a:solidFill>
                <a:ea typeface="SimSun" pitchFamily="2" charset="-122"/>
              </a:rPr>
              <a:t>Source: </a:t>
            </a:r>
            <a:r>
              <a:rPr lang="en-US" sz="1100" dirty="0">
                <a:solidFill>
                  <a:srgbClr val="000000"/>
                </a:solidFill>
                <a:ea typeface="SimSun" pitchFamily="2" charset="-122"/>
                <a:cs typeface="Angsana New" pitchFamily="18" charset="-34"/>
              </a:rPr>
              <a:t>Prepared by </a:t>
            </a:r>
            <a:r>
              <a:rPr lang="en-US" sz="1100" dirty="0">
                <a:solidFill>
                  <a:srgbClr val="000000"/>
                </a:solidFill>
                <a:ea typeface="SimSun" pitchFamily="2" charset="-122"/>
                <a:cs typeface="Angsana New" pitchFamily="18" charset="-34"/>
                <a:hlinkClick r:id="rId2"/>
              </a:rPr>
              <a:t>www.aidsdatahub.org</a:t>
            </a:r>
            <a:r>
              <a:rPr lang="en-US" sz="1100" dirty="0">
                <a:solidFill>
                  <a:srgbClr val="000000"/>
                </a:solidFill>
                <a:ea typeface="SimSun" pitchFamily="2" charset="-122"/>
                <a:cs typeface="Angsana New" pitchFamily="18" charset="-34"/>
              </a:rPr>
              <a:t>  based on </a:t>
            </a:r>
            <a:r>
              <a:rPr lang="en-US" sz="1100" dirty="0">
                <a:solidFill>
                  <a:prstClr val="black"/>
                </a:solidFill>
                <a:ea typeface="SimSun" pitchFamily="2" charset="-122"/>
              </a:rPr>
              <a:t>International HIV Research Group, School of Public Health and Community Medicine, The University of New South Wales. (2008). Behavioral Surveillance Survey in Timor-Leste, 2008 First Round Results for Men Who Have Sex with Men (MSM).</a:t>
            </a:r>
          </a:p>
        </p:txBody>
      </p:sp>
      <p:graphicFrame>
        <p:nvGraphicFramePr>
          <p:cNvPr id="6" name="Content Placeholder 5"/>
          <p:cNvGraphicFramePr>
            <a:graphicFrameLocks/>
          </p:cNvGraphicFramePr>
          <p:nvPr>
            <p:extLst>
              <p:ext uri="{D42A27DB-BD31-4B8C-83A1-F6EECF244321}">
                <p14:modId xmlns:p14="http://schemas.microsoft.com/office/powerpoint/2010/main" val="2198015600"/>
              </p:ext>
            </p:extLst>
          </p:nvPr>
        </p:nvGraphicFramePr>
        <p:xfrm>
          <a:off x="507934" y="2515182"/>
          <a:ext cx="11225339" cy="3810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09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F6D653B9-48F4-4299-A903-D8423D2817C8}" type="slidenum">
              <a:rPr lang="th-TH"/>
              <a:pPr>
                <a:defRPr/>
              </a:pPr>
              <a:t>2</a:t>
            </a:fld>
            <a:endParaRPr lang="th-TH" dirty="0"/>
          </a:p>
        </p:txBody>
      </p:sp>
      <p:sp>
        <p:nvSpPr>
          <p:cNvPr id="32771" name="Subtitle 4"/>
          <p:cNvSpPr>
            <a:spLocks noGrp="1"/>
          </p:cNvSpPr>
          <p:nvPr>
            <p:ph type="subTitle" idx="1"/>
          </p:nvPr>
        </p:nvSpPr>
        <p:spPr bwMode="auto">
          <a:xfrm>
            <a:off x="609521" y="2362750"/>
            <a:ext cx="10768198" cy="3448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32772"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82043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26445" y="1477877"/>
            <a:ext cx="11202104"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Young people (15-24) who reported sex before the age of 15 by gender and district, 2009-2010</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906ECF0-4824-4D6A-A6F1-4AF29EDB65D6}" type="slidenum">
              <a:rPr lang="th-TH" smtClean="0">
                <a:solidFill>
                  <a:prstClr val="black">
                    <a:tint val="75000"/>
                  </a:prstClr>
                </a:solidFill>
              </a:rPr>
              <a:pPr>
                <a:defRPr/>
              </a:pPr>
              <a:t>20</a:t>
            </a:fld>
            <a:endParaRPr lang="th-TH" dirty="0">
              <a:solidFill>
                <a:prstClr val="black">
                  <a:tint val="75000"/>
                </a:prstClr>
              </a:solidFill>
            </a:endParaRPr>
          </a:p>
        </p:txBody>
      </p:sp>
      <p:sp>
        <p:nvSpPr>
          <p:cNvPr id="46084" name="Text Box 31"/>
          <p:cNvSpPr txBox="1">
            <a:spLocks noChangeArrowheads="1"/>
          </p:cNvSpPr>
          <p:nvPr/>
        </p:nvSpPr>
        <p:spPr bwMode="auto">
          <a:xfrm>
            <a:off x="0" y="6326107"/>
            <a:ext cx="10990420"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1100" dirty="0">
                <a:solidFill>
                  <a:srgbClr val="000000"/>
                </a:solidFill>
                <a:ea typeface="SimSun" pitchFamily="2" charset="-122"/>
                <a:cs typeface="Arial" charset="0"/>
              </a:rPr>
              <a:t>Source: Prepared by </a:t>
            </a:r>
            <a:r>
              <a:rPr lang="en-US" sz="1100" dirty="0">
                <a:solidFill>
                  <a:srgbClr val="000000"/>
                </a:solidFill>
                <a:ea typeface="SimSun" pitchFamily="2" charset="-122"/>
                <a:cs typeface="Arial" charset="0"/>
                <a:hlinkClick r:id="rId2"/>
              </a:rPr>
              <a:t>www.aidsdatahub.org</a:t>
            </a:r>
            <a:r>
              <a:rPr lang="en-US" sz="1100" dirty="0">
                <a:solidFill>
                  <a:srgbClr val="000000"/>
                </a:solidFill>
                <a:ea typeface="SimSun" pitchFamily="2" charset="-122"/>
                <a:cs typeface="Arial" charset="0"/>
              </a:rPr>
              <a:t> based on </a:t>
            </a:r>
            <a:r>
              <a:rPr lang="en-GB" sz="1100" dirty="0">
                <a:solidFill>
                  <a:prstClr val="black"/>
                </a:solidFill>
                <a:ea typeface="SimSun" pitchFamily="2" charset="-122"/>
                <a:cs typeface="Arial" charset="0"/>
              </a:rPr>
              <a:t>National Statistics Directorate Timor-Leste, Ministry of Finance Timor-Leste, &amp; ICF Macro. (2010). Timor-Leste Demographic and Health Survey 2009-10.</a:t>
            </a:r>
          </a:p>
          <a:p>
            <a:pPr eaLnBrk="1" fontAlgn="base" hangingPunct="1">
              <a:spcBef>
                <a:spcPct val="0"/>
              </a:spcBef>
              <a:spcAft>
                <a:spcPct val="0"/>
              </a:spcAft>
            </a:pPr>
            <a:endParaRPr lang="en-US" sz="1100" dirty="0">
              <a:solidFill>
                <a:srgbClr val="000000"/>
              </a:solidFill>
              <a:ea typeface="SimSun" pitchFamily="2" charset="-122"/>
              <a:cs typeface="Arial" charset="0"/>
            </a:endParaRPr>
          </a:p>
        </p:txBody>
      </p:sp>
      <p:graphicFrame>
        <p:nvGraphicFramePr>
          <p:cNvPr id="2" name="Content Placeholder 6"/>
          <p:cNvGraphicFramePr>
            <a:graphicFrameLocks/>
          </p:cNvGraphicFramePr>
          <p:nvPr>
            <p:extLst>
              <p:ext uri="{D42A27DB-BD31-4B8C-83A1-F6EECF244321}">
                <p14:modId xmlns:p14="http://schemas.microsoft.com/office/powerpoint/2010/main" val="1725227545"/>
              </p:ext>
            </p:extLst>
          </p:nvPr>
        </p:nvGraphicFramePr>
        <p:xfrm>
          <a:off x="812694" y="2650003"/>
          <a:ext cx="10487776" cy="364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47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Vulnerability and </a:t>
            </a:r>
            <a:br>
              <a:rPr lang="en-US" sz="6400">
                <a:cs typeface="Cordia New" pitchFamily="34" charset="-34"/>
              </a:rPr>
            </a:br>
            <a:r>
              <a:rPr lang="en-US" sz="6400">
                <a:cs typeface="Cordia New" pitchFamily="34" charset="-34"/>
              </a:rPr>
              <a:t>HIV knowledge</a:t>
            </a:r>
            <a:endParaRPr lang="en-US">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Percentage of FSW with correct knowledge of HIV,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C95BDC9-56C2-4E9E-BEBF-B37B8B8C63DA}"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3176860793"/>
              </p:ext>
            </p:extLst>
          </p:nvPr>
        </p:nvGraphicFramePr>
        <p:xfrm>
          <a:off x="756131" y="2374260"/>
          <a:ext cx="10271804" cy="3720449"/>
        </p:xfrm>
        <a:graphic>
          <a:graphicData uri="http://schemas.openxmlformats.org/drawingml/2006/chart">
            <c:chart xmlns:c="http://schemas.openxmlformats.org/drawingml/2006/chart" xmlns:r="http://schemas.openxmlformats.org/officeDocument/2006/relationships" r:id="rId2"/>
          </a:graphicData>
        </a:graphic>
      </p:graphicFrame>
      <p:sp>
        <p:nvSpPr>
          <p:cNvPr id="49157" name="Text Box 7"/>
          <p:cNvSpPr txBox="1">
            <a:spLocks noChangeArrowheads="1"/>
          </p:cNvSpPr>
          <p:nvPr/>
        </p:nvSpPr>
        <p:spPr bwMode="auto">
          <a:xfrm>
            <a:off x="0" y="6399106"/>
            <a:ext cx="11377719" cy="4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50000"/>
              </a:spcBef>
              <a:spcAft>
                <a:spcPct val="0"/>
              </a:spcAft>
            </a:pPr>
            <a:r>
              <a:rPr lang="en-US" sz="1100" dirty="0">
                <a:solidFill>
                  <a:prstClr val="black"/>
                </a:solidFill>
                <a:ea typeface="SimSun" pitchFamily="2" charset="-122"/>
              </a:rPr>
              <a:t>Source: </a:t>
            </a:r>
            <a:r>
              <a:rPr lang="en-US" sz="1100" dirty="0">
                <a:solidFill>
                  <a:srgbClr val="000000"/>
                </a:solidFill>
                <a:ea typeface="SimSun" pitchFamily="2" charset="-122"/>
                <a:cs typeface="Angsana New" pitchFamily="18" charset="-34"/>
              </a:rPr>
              <a:t>Prepared by </a:t>
            </a:r>
            <a:r>
              <a:rPr lang="en-US" sz="1100" dirty="0">
                <a:solidFill>
                  <a:srgbClr val="000000"/>
                </a:solidFill>
                <a:ea typeface="SimSun" pitchFamily="2" charset="-122"/>
                <a:cs typeface="Angsana New" pitchFamily="18" charset="-34"/>
                <a:hlinkClick r:id="rId3"/>
              </a:rPr>
              <a:t>www.aidsdatahub.org</a:t>
            </a:r>
            <a:r>
              <a:rPr lang="en-US" sz="1100" dirty="0">
                <a:solidFill>
                  <a:srgbClr val="000000"/>
                </a:solidFill>
                <a:ea typeface="SimSun" pitchFamily="2" charset="-122"/>
                <a:cs typeface="Angsana New" pitchFamily="18" charset="-34"/>
              </a:rPr>
              <a:t>  based </a:t>
            </a:r>
            <a:r>
              <a:rPr lang="en-US" sz="1100" dirty="0">
                <a:solidFill>
                  <a:prstClr val="black"/>
                </a:solidFill>
                <a:ea typeface="SimSun" pitchFamily="2" charset="-122"/>
              </a:rPr>
              <a:t>International HIV Research Group, School of Public Health and Community Medicine, The University of New South Wales. (2008). Behavioral Surveillance Survey in Timor-Leste, 2008 First Round Results for Female Sex Workers (FSW).</a:t>
            </a:r>
          </a:p>
        </p:txBody>
      </p:sp>
    </p:spTree>
    <p:extLst>
      <p:ext uri="{BB962C8B-B14F-4D97-AF65-F5344CB8AC3E}">
        <p14:creationId xmlns:p14="http://schemas.microsoft.com/office/powerpoint/2010/main" val="355591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Percentage of MSM with correct knowledge of HIV,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BE4EE83-AC31-428F-AC3C-EE2F8A039318}" type="slidenum">
              <a:rPr lang="th-TH" smtClean="0">
                <a:solidFill>
                  <a:prstClr val="black">
                    <a:tint val="75000"/>
                  </a:prstClr>
                </a:solidFill>
              </a:rPr>
              <a:pPr>
                <a:defRPr/>
              </a:pPr>
              <a:t>23</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327569119"/>
              </p:ext>
            </p:extLst>
          </p:nvPr>
        </p:nvGraphicFramePr>
        <p:xfrm>
          <a:off x="304760" y="2349424"/>
          <a:ext cx="11174545" cy="3734665"/>
        </p:xfrm>
        <a:graphic>
          <a:graphicData uri="http://schemas.openxmlformats.org/drawingml/2006/chart">
            <c:chart xmlns:c="http://schemas.openxmlformats.org/drawingml/2006/chart" xmlns:r="http://schemas.openxmlformats.org/officeDocument/2006/relationships" r:id="rId2"/>
          </a:graphicData>
        </a:graphic>
      </p:graphicFrame>
      <p:sp>
        <p:nvSpPr>
          <p:cNvPr id="50181" name="Text Box 7"/>
          <p:cNvSpPr txBox="1">
            <a:spLocks noChangeArrowheads="1"/>
          </p:cNvSpPr>
          <p:nvPr/>
        </p:nvSpPr>
        <p:spPr bwMode="auto">
          <a:xfrm>
            <a:off x="507937" y="6442606"/>
            <a:ext cx="11087774" cy="38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defPPr>
              <a:defRPr lang="en-US"/>
            </a:defPPr>
            <a:lvl1pPr fontAlgn="base">
              <a:spcBef>
                <a:spcPct val="50000"/>
              </a:spcBef>
              <a:spcAft>
                <a:spcPct val="0"/>
              </a:spcAft>
              <a:defRPr sz="900">
                <a:solidFill>
                  <a:prstClr val="black"/>
                </a:solidFill>
                <a:latin typeface="Arial" pitchFamily="34" charset="0"/>
                <a:ea typeface="SimSun" pitchFamily="2" charset="-122"/>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Prepared by </a:t>
            </a:r>
            <a:r>
              <a:rPr lang="en-US" dirty="0">
                <a:hlinkClick r:id="rId3"/>
              </a:rPr>
              <a:t>www.aidsdatahub.org</a:t>
            </a:r>
            <a:r>
              <a:rPr lang="en-US" dirty="0"/>
              <a:t>  based on International HIV Research Group, School of Public Health and Community Medicine, The University of New South Wales. (2008). Behavioral Surveillance Survey in Timor-Leste, 2008 First Round Results for Men Who Have Sex with Men (MSM).</a:t>
            </a:r>
          </a:p>
        </p:txBody>
      </p:sp>
    </p:spTree>
    <p:extLst>
      <p:ext uri="{BB962C8B-B14F-4D97-AF65-F5344CB8AC3E}">
        <p14:creationId xmlns:p14="http://schemas.microsoft.com/office/powerpoint/2010/main" val="32427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26445" y="1477877"/>
            <a:ext cx="11862381"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population with comprehensive knowledge of HIV by age group, gender and residence, 2009-2010</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16129B8-AB38-4003-B7BA-D2902265089C}" type="slidenum">
              <a:rPr lang="th-TH" smtClean="0">
                <a:solidFill>
                  <a:prstClr val="black">
                    <a:tint val="75000"/>
                  </a:prstClr>
                </a:solidFill>
              </a:rPr>
              <a:pPr>
                <a:defRPr/>
              </a:pPr>
              <a:t>24</a:t>
            </a:fld>
            <a:endParaRPr lang="th-TH" dirty="0">
              <a:solidFill>
                <a:prstClr val="black">
                  <a:tint val="75000"/>
                </a:prstClr>
              </a:solidFill>
            </a:endParaRPr>
          </a:p>
        </p:txBody>
      </p:sp>
      <p:sp>
        <p:nvSpPr>
          <p:cNvPr id="51204" name="Text Box 31"/>
          <p:cNvSpPr txBox="1">
            <a:spLocks noChangeArrowheads="1"/>
          </p:cNvSpPr>
          <p:nvPr/>
        </p:nvSpPr>
        <p:spPr bwMode="auto">
          <a:xfrm>
            <a:off x="0" y="6434852"/>
            <a:ext cx="11682479" cy="4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defPPr>
              <a:defRPr lang="en-US"/>
            </a:defPPr>
            <a:lvl1pPr fontAlgn="base">
              <a:spcBef>
                <a:spcPct val="50000"/>
              </a:spcBef>
              <a:spcAft>
                <a:spcPct val="0"/>
              </a:spcAft>
              <a:defRPr sz="900">
                <a:solidFill>
                  <a:prstClr val="black"/>
                </a:solidFill>
                <a:latin typeface="Arial" pitchFamily="34" charset="0"/>
                <a:ea typeface="SimSun" pitchFamily="2" charset="-122"/>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Prepared by </a:t>
            </a:r>
            <a:r>
              <a:rPr lang="en-US" dirty="0">
                <a:hlinkClick r:id="rId2"/>
              </a:rPr>
              <a:t>www.aidsdatahub.org</a:t>
            </a:r>
            <a:r>
              <a:rPr lang="en-US" dirty="0"/>
              <a:t> based on </a:t>
            </a:r>
            <a:r>
              <a:rPr lang="en-GB" dirty="0"/>
              <a:t>National Statistics Directorate Timor-Leste, Ministry of Finance Timor-Leste, &amp; ICF Macro. (2010). Timor-Leste Demographic and Health Survey 2009-10.</a:t>
            </a:r>
          </a:p>
          <a:p>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1245482974"/>
              </p:ext>
            </p:extLst>
          </p:nvPr>
        </p:nvGraphicFramePr>
        <p:xfrm>
          <a:off x="304761" y="2515182"/>
          <a:ext cx="11580892" cy="3658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97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HIV Expenditure </a:t>
            </a:r>
            <a:endParaRPr lang="en-US">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7B19-0C29-2CD3-3386-D5D2617E8B44}"/>
              </a:ext>
            </a:extLst>
          </p:cNvPr>
          <p:cNvSpPr>
            <a:spLocks noGrp="1"/>
          </p:cNvSpPr>
          <p:nvPr>
            <p:ph type="title"/>
          </p:nvPr>
        </p:nvSpPr>
        <p:spPr/>
        <p:txBody>
          <a:bodyPr/>
          <a:lstStyle/>
          <a:p>
            <a:r>
              <a:rPr lang="en-US" dirty="0"/>
              <a:t>AIDS financing, 2022</a:t>
            </a:r>
          </a:p>
        </p:txBody>
      </p:sp>
      <p:sp>
        <p:nvSpPr>
          <p:cNvPr id="3" name="Slide Number Placeholder 2">
            <a:extLst>
              <a:ext uri="{FF2B5EF4-FFF2-40B4-BE49-F238E27FC236}">
                <a16:creationId xmlns:a16="http://schemas.microsoft.com/office/drawing/2014/main" id="{398AFE9D-9895-E872-C856-12573D0939D3}"/>
              </a:ext>
            </a:extLst>
          </p:cNvPr>
          <p:cNvSpPr>
            <a:spLocks noGrp="1"/>
          </p:cNvSpPr>
          <p:nvPr>
            <p:ph type="sldNum" sz="quarter" idx="10"/>
          </p:nvPr>
        </p:nvSpPr>
        <p:spPr/>
        <p:txBody>
          <a:bodyPr/>
          <a:lstStyle/>
          <a:p>
            <a:fld id="{8800C79D-0615-AF41-9AB4-7D5AEAE4FA5F}" type="slidenum">
              <a:rPr lang="th-TH" smtClean="0"/>
              <a:pPr/>
              <a:t>26</a:t>
            </a:fld>
            <a:endParaRPr lang="th-TH" dirty="0"/>
          </a:p>
        </p:txBody>
      </p:sp>
      <p:grpSp>
        <p:nvGrpSpPr>
          <p:cNvPr id="18" name="Group 17">
            <a:extLst>
              <a:ext uri="{FF2B5EF4-FFF2-40B4-BE49-F238E27FC236}">
                <a16:creationId xmlns:a16="http://schemas.microsoft.com/office/drawing/2014/main" id="{0B986B06-8DCE-7ED3-1030-B9CCF6FD5653}"/>
              </a:ext>
            </a:extLst>
          </p:cNvPr>
          <p:cNvGrpSpPr/>
          <p:nvPr/>
        </p:nvGrpSpPr>
        <p:grpSpPr>
          <a:xfrm>
            <a:off x="1066006" y="2428494"/>
            <a:ext cx="9088743" cy="3578556"/>
            <a:chOff x="0" y="0"/>
            <a:chExt cx="9088743" cy="3578556"/>
          </a:xfrm>
        </p:grpSpPr>
        <p:grpSp>
          <p:nvGrpSpPr>
            <p:cNvPr id="19" name="Group 18">
              <a:extLst>
                <a:ext uri="{FF2B5EF4-FFF2-40B4-BE49-F238E27FC236}">
                  <a16:creationId xmlns:a16="http://schemas.microsoft.com/office/drawing/2014/main" id="{5FA5C67B-DF33-8ABA-5479-E98CAC3FFD46}"/>
                </a:ext>
              </a:extLst>
            </p:cNvPr>
            <p:cNvGrpSpPr/>
            <p:nvPr/>
          </p:nvGrpSpPr>
          <p:grpSpPr>
            <a:xfrm>
              <a:off x="0" y="0"/>
              <a:ext cx="9088743" cy="3578556"/>
              <a:chOff x="0" y="0"/>
              <a:chExt cx="9088743" cy="3578556"/>
            </a:xfrm>
          </p:grpSpPr>
          <p:grpSp>
            <p:nvGrpSpPr>
              <p:cNvPr id="29" name="Group 28">
                <a:extLst>
                  <a:ext uri="{FF2B5EF4-FFF2-40B4-BE49-F238E27FC236}">
                    <a16:creationId xmlns:a16="http://schemas.microsoft.com/office/drawing/2014/main" id="{1E0AFBFC-FFEC-45F9-B361-240DCE04B2B0}"/>
                  </a:ext>
                </a:extLst>
              </p:cNvPr>
              <p:cNvGrpSpPr/>
              <p:nvPr/>
            </p:nvGrpSpPr>
            <p:grpSpPr>
              <a:xfrm>
                <a:off x="0" y="0"/>
                <a:ext cx="9088743" cy="3578556"/>
                <a:chOff x="0" y="0"/>
                <a:chExt cx="8636306" cy="3612575"/>
              </a:xfrm>
            </p:grpSpPr>
            <p:graphicFrame>
              <p:nvGraphicFramePr>
                <p:cNvPr id="31" name="Chart 30">
                  <a:extLst>
                    <a:ext uri="{FF2B5EF4-FFF2-40B4-BE49-F238E27FC236}">
                      <a16:creationId xmlns:a16="http://schemas.microsoft.com/office/drawing/2014/main" id="{A2AF4F08-83DC-CA73-1DEB-828DDBDED5B1}"/>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a:extLst>
                    <a:ext uri="{FF2B5EF4-FFF2-40B4-BE49-F238E27FC236}">
                      <a16:creationId xmlns:a16="http://schemas.microsoft.com/office/drawing/2014/main" id="{FDB25DC8-D512-52B9-583D-C8EC3FF0FB88}"/>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36C608EF-E29A-441F-4E82-52C25DE86C0D}"/>
                    </a:ext>
                  </a:extLst>
                </p:cNvPr>
                <p:cNvGrpSpPr/>
                <p:nvPr/>
              </p:nvGrpSpPr>
              <p:grpSpPr>
                <a:xfrm>
                  <a:off x="698858" y="2992050"/>
                  <a:ext cx="1512000" cy="591753"/>
                  <a:chOff x="698858" y="2992050"/>
                  <a:chExt cx="1512000" cy="591752"/>
                </a:xfrm>
              </p:grpSpPr>
              <p:sp>
                <p:nvSpPr>
                  <p:cNvPr id="40" name="TextBox 5">
                    <a:extLst>
                      <a:ext uri="{FF2B5EF4-FFF2-40B4-BE49-F238E27FC236}">
                        <a16:creationId xmlns:a16="http://schemas.microsoft.com/office/drawing/2014/main" id="{BC137F72-B0D0-9284-BAE6-8E6FA5C81328}"/>
                      </a:ext>
                    </a:extLst>
                  </p:cNvPr>
                  <p:cNvSpPr txBox="1"/>
                  <p:nvPr/>
                </p:nvSpPr>
                <p:spPr>
                  <a:xfrm>
                    <a:off x="698858" y="3119458"/>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97%</a:t>
                    </a:r>
                  </a:p>
                </p:txBody>
              </p:sp>
              <p:cxnSp>
                <p:nvCxnSpPr>
                  <p:cNvPr id="41" name="Straight Connector 40">
                    <a:extLst>
                      <a:ext uri="{FF2B5EF4-FFF2-40B4-BE49-F238E27FC236}">
                        <a16:creationId xmlns:a16="http://schemas.microsoft.com/office/drawing/2014/main" id="{98AF7B56-1F9F-8FAF-F6AB-4AD8A1127D32}"/>
                      </a:ext>
                    </a:extLst>
                  </p:cNvPr>
                  <p:cNvCxnSpPr/>
                  <p:nvPr/>
                </p:nvCxnSpPr>
                <p:spPr>
                  <a:xfrm rot="5400000">
                    <a:off x="2005286" y="3083490"/>
                    <a:ext cx="182880" cy="0"/>
                  </a:xfrm>
                  <a:prstGeom prst="line">
                    <a:avLst/>
                  </a:prstGeom>
                  <a:noFill/>
                  <a:ln w="12700" cap="flat" cmpd="sng" algn="ctr">
                    <a:solidFill>
                      <a:sysClr val="windowText" lastClr="000000"/>
                    </a:solidFill>
                    <a:prstDash val="solid"/>
                  </a:ln>
                  <a:effectLst/>
                </p:spPr>
              </p:cxnSp>
            </p:grpSp>
            <p:grpSp>
              <p:nvGrpSpPr>
                <p:cNvPr id="34" name="Group 33">
                  <a:extLst>
                    <a:ext uri="{FF2B5EF4-FFF2-40B4-BE49-F238E27FC236}">
                      <a16:creationId xmlns:a16="http://schemas.microsoft.com/office/drawing/2014/main" id="{A2DA57BD-07C7-5762-C1A4-B155F1CD27EA}"/>
                    </a:ext>
                  </a:extLst>
                </p:cNvPr>
                <p:cNvGrpSpPr/>
                <p:nvPr/>
              </p:nvGrpSpPr>
              <p:grpSpPr>
                <a:xfrm>
                  <a:off x="324700" y="523894"/>
                  <a:ext cx="1654973" cy="464345"/>
                  <a:chOff x="324700" y="523894"/>
                  <a:chExt cx="1654973" cy="464344"/>
                </a:xfrm>
              </p:grpSpPr>
              <p:sp>
                <p:nvSpPr>
                  <p:cNvPr id="38" name="TextBox 5">
                    <a:extLst>
                      <a:ext uri="{FF2B5EF4-FFF2-40B4-BE49-F238E27FC236}">
                        <a16:creationId xmlns:a16="http://schemas.microsoft.com/office/drawing/2014/main" id="{137672EE-9FA3-462A-1D15-E239C31E49C2}"/>
                      </a:ext>
                    </a:extLst>
                  </p:cNvPr>
                  <p:cNvSpPr txBox="1"/>
                  <p:nvPr/>
                </p:nvSpPr>
                <p:spPr>
                  <a:xfrm>
                    <a:off x="32470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a:t>
                    </a:r>
                  </a:p>
                </p:txBody>
              </p:sp>
              <p:cxnSp>
                <p:nvCxnSpPr>
                  <p:cNvPr id="39" name="Straight Connector 38">
                    <a:extLst>
                      <a:ext uri="{FF2B5EF4-FFF2-40B4-BE49-F238E27FC236}">
                        <a16:creationId xmlns:a16="http://schemas.microsoft.com/office/drawing/2014/main" id="{D984236C-85D1-7A7F-CC7A-ECF1374E5751}"/>
                      </a:ext>
                    </a:extLst>
                  </p:cNvPr>
                  <p:cNvCxnSpPr/>
                  <p:nvPr/>
                </p:nvCxnSpPr>
                <p:spPr>
                  <a:xfrm rot="5400000">
                    <a:off x="1906988" y="739449"/>
                    <a:ext cx="145369" cy="0"/>
                  </a:xfrm>
                  <a:prstGeom prst="line">
                    <a:avLst/>
                  </a:prstGeom>
                  <a:noFill/>
                  <a:ln w="12700" cap="flat" cmpd="sng" algn="ctr">
                    <a:solidFill>
                      <a:sysClr val="windowText" lastClr="000000"/>
                    </a:solidFill>
                    <a:prstDash val="solid"/>
                  </a:ln>
                  <a:effectLst/>
                </p:spPr>
              </p:cxnSp>
            </p:grpSp>
            <p:cxnSp>
              <p:nvCxnSpPr>
                <p:cNvPr id="35" name="Straight Connector 34">
                  <a:extLst>
                    <a:ext uri="{FF2B5EF4-FFF2-40B4-BE49-F238E27FC236}">
                      <a16:creationId xmlns:a16="http://schemas.microsoft.com/office/drawing/2014/main" id="{05DB59E9-3690-1BAC-0DB6-F3CBC33B11C6}"/>
                    </a:ext>
                  </a:extLst>
                </p:cNvPr>
                <p:cNvCxnSpPr/>
                <p:nvPr/>
              </p:nvCxnSpPr>
              <p:spPr>
                <a:xfrm>
                  <a:off x="1539141" y="666750"/>
                  <a:ext cx="432000" cy="0"/>
                </a:xfrm>
                <a:prstGeom prst="line">
                  <a:avLst/>
                </a:prstGeom>
                <a:noFill/>
                <a:ln w="12700" cap="flat" cmpd="sng" algn="ctr">
                  <a:solidFill>
                    <a:sysClr val="windowText" lastClr="000000"/>
                  </a:solidFill>
                  <a:prstDash val="solid"/>
                </a:ln>
                <a:effectLst/>
              </p:spPr>
            </p:cxnSp>
            <p:sp>
              <p:nvSpPr>
                <p:cNvPr id="36" name="Rectangle 35">
                  <a:extLst>
                    <a:ext uri="{FF2B5EF4-FFF2-40B4-BE49-F238E27FC236}">
                      <a16:creationId xmlns:a16="http://schemas.microsoft.com/office/drawing/2014/main" id="{689A02A3-A47E-7380-E78B-FFEF452FAD24}"/>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BA8CF225-036B-655F-CFE6-A0A4032ED348}"/>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pSp>
          <p:sp>
            <p:nvSpPr>
              <p:cNvPr id="30" name="TextBox 3">
                <a:extLst>
                  <a:ext uri="{FF2B5EF4-FFF2-40B4-BE49-F238E27FC236}">
                    <a16:creationId xmlns:a16="http://schemas.microsoft.com/office/drawing/2014/main" id="{7B3B3795-09F4-41AF-84D1-53302DE0F17B}"/>
                  </a:ext>
                </a:extLst>
              </p:cNvPr>
              <p:cNvSpPr txBox="1"/>
              <p:nvPr/>
            </p:nvSpPr>
            <p:spPr>
              <a:xfrm>
                <a:off x="1534432" y="1425575"/>
                <a:ext cx="1221806" cy="838173"/>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1.2</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sp>
          <p:nvSpPr>
            <p:cNvPr id="20" name="TextBox 7">
              <a:extLst>
                <a:ext uri="{FF2B5EF4-FFF2-40B4-BE49-F238E27FC236}">
                  <a16:creationId xmlns:a16="http://schemas.microsoft.com/office/drawing/2014/main" id="{D2DFA16D-C134-485A-AA9D-843ECA55719D}"/>
                </a:ext>
              </a:extLst>
            </p:cNvPr>
            <p:cNvSpPr txBox="1"/>
            <p:nvPr/>
          </p:nvSpPr>
          <p:spPr>
            <a:xfrm>
              <a:off x="7102363" y="505920"/>
              <a:ext cx="1783101" cy="56452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41%</a:t>
              </a:r>
            </a:p>
          </p:txBody>
        </p:sp>
        <p:grpSp>
          <p:nvGrpSpPr>
            <p:cNvPr id="21" name="Group 20">
              <a:extLst>
                <a:ext uri="{FF2B5EF4-FFF2-40B4-BE49-F238E27FC236}">
                  <a16:creationId xmlns:a16="http://schemas.microsoft.com/office/drawing/2014/main" id="{E417D170-1A09-4465-8ED3-68CE7E925D18}"/>
                </a:ext>
              </a:extLst>
            </p:cNvPr>
            <p:cNvGrpSpPr/>
            <p:nvPr/>
          </p:nvGrpSpPr>
          <p:grpSpPr>
            <a:xfrm>
              <a:off x="5372997" y="634392"/>
              <a:ext cx="3501883" cy="2858730"/>
              <a:chOff x="5372997" y="634393"/>
              <a:chExt cx="3310608" cy="2845980"/>
            </a:xfrm>
          </p:grpSpPr>
          <p:sp>
            <p:nvSpPr>
              <p:cNvPr id="23" name="TextBox 4">
                <a:extLst>
                  <a:ext uri="{FF2B5EF4-FFF2-40B4-BE49-F238E27FC236}">
                    <a16:creationId xmlns:a16="http://schemas.microsoft.com/office/drawing/2014/main" id="{3B926370-C13C-F8EB-9B61-DEAC56FE9608}"/>
                  </a:ext>
                </a:extLst>
              </p:cNvPr>
              <p:cNvSpPr txBox="1"/>
              <p:nvPr/>
            </p:nvSpPr>
            <p:spPr>
              <a:xfrm>
                <a:off x="7056192" y="3065451"/>
                <a:ext cx="1627413" cy="414922"/>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28%</a:t>
                </a:r>
              </a:p>
            </p:txBody>
          </p:sp>
          <p:sp>
            <p:nvSpPr>
              <p:cNvPr id="24" name="TextBox 5">
                <a:extLst>
                  <a:ext uri="{FF2B5EF4-FFF2-40B4-BE49-F238E27FC236}">
                    <a16:creationId xmlns:a16="http://schemas.microsoft.com/office/drawing/2014/main" id="{75BDF8E1-7E63-BB36-7844-E962EFDD729D}"/>
                  </a:ext>
                </a:extLst>
              </p:cNvPr>
              <p:cNvSpPr txBox="1"/>
              <p:nvPr/>
            </p:nvSpPr>
            <p:spPr>
              <a:xfrm>
                <a:off x="7137339" y="1183354"/>
                <a:ext cx="1271502" cy="576422"/>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31%</a:t>
                </a:r>
              </a:p>
            </p:txBody>
          </p:sp>
          <p:cxnSp>
            <p:nvCxnSpPr>
              <p:cNvPr id="26" name="Straight Connector 25">
                <a:extLst>
                  <a:ext uri="{FF2B5EF4-FFF2-40B4-BE49-F238E27FC236}">
                    <a16:creationId xmlns:a16="http://schemas.microsoft.com/office/drawing/2014/main" id="{EB6AF987-F1D9-42D9-978C-5AC86D832D59}"/>
                  </a:ext>
                </a:extLst>
              </p:cNvPr>
              <p:cNvCxnSpPr/>
              <p:nvPr/>
            </p:nvCxnSpPr>
            <p:spPr>
              <a:xfrm>
                <a:off x="6939452" y="1312738"/>
                <a:ext cx="216000" cy="0"/>
              </a:xfrm>
              <a:prstGeom prst="line">
                <a:avLst/>
              </a:prstGeom>
              <a:noFill/>
              <a:ln w="12700" cap="flat" cmpd="sng" algn="ctr">
                <a:solidFill>
                  <a:sysClr val="windowText" lastClr="000000"/>
                </a:solidFill>
                <a:prstDash val="solid"/>
              </a:ln>
              <a:effectLst/>
            </p:spPr>
          </p:cxnSp>
          <p:cxnSp>
            <p:nvCxnSpPr>
              <p:cNvPr id="27" name="Straight Connector 26">
                <a:extLst>
                  <a:ext uri="{FF2B5EF4-FFF2-40B4-BE49-F238E27FC236}">
                    <a16:creationId xmlns:a16="http://schemas.microsoft.com/office/drawing/2014/main" id="{0B7B9F0E-2C3A-F207-7BE7-5CAADCBA637F}"/>
                  </a:ext>
                </a:extLst>
              </p:cNvPr>
              <p:cNvCxnSpPr/>
              <p:nvPr/>
            </p:nvCxnSpPr>
            <p:spPr>
              <a:xfrm>
                <a:off x="5372997" y="634393"/>
                <a:ext cx="0" cy="448212"/>
              </a:xfrm>
              <a:prstGeom prst="line">
                <a:avLst/>
              </a:prstGeom>
              <a:noFill/>
              <a:ln w="12700" cap="flat" cmpd="sng" algn="ctr">
                <a:solidFill>
                  <a:sysClr val="windowText" lastClr="000000"/>
                </a:solidFill>
                <a:prstDash val="solid"/>
              </a:ln>
              <a:effectLst/>
            </p:spPr>
          </p:cxnSp>
          <p:cxnSp>
            <p:nvCxnSpPr>
              <p:cNvPr id="28" name="Straight Connector 27">
                <a:extLst>
                  <a:ext uri="{FF2B5EF4-FFF2-40B4-BE49-F238E27FC236}">
                    <a16:creationId xmlns:a16="http://schemas.microsoft.com/office/drawing/2014/main" id="{E5FCCD8C-DEF2-89C9-0E82-7AE8A39BDE99}"/>
                  </a:ext>
                </a:extLst>
              </p:cNvPr>
              <p:cNvCxnSpPr/>
              <p:nvPr/>
            </p:nvCxnSpPr>
            <p:spPr>
              <a:xfrm>
                <a:off x="6262997" y="3218280"/>
                <a:ext cx="816808" cy="0"/>
              </a:xfrm>
              <a:prstGeom prst="line">
                <a:avLst/>
              </a:prstGeom>
              <a:noFill/>
              <a:ln w="12700" cap="flat" cmpd="sng" algn="ctr">
                <a:solidFill>
                  <a:sysClr val="windowText" lastClr="000000"/>
                </a:solidFill>
                <a:prstDash val="solid"/>
              </a:ln>
              <a:effectLst/>
            </p:spPr>
          </p:cxnSp>
        </p:grpSp>
        <p:cxnSp>
          <p:nvCxnSpPr>
            <p:cNvPr id="22" name="Straight Connector 21">
              <a:extLst>
                <a:ext uri="{FF2B5EF4-FFF2-40B4-BE49-F238E27FC236}">
                  <a16:creationId xmlns:a16="http://schemas.microsoft.com/office/drawing/2014/main" id="{390A1786-10AA-4D0D-831A-8F5F95EC754B}"/>
                </a:ext>
              </a:extLst>
            </p:cNvPr>
            <p:cNvCxnSpPr/>
            <p:nvPr/>
          </p:nvCxnSpPr>
          <p:spPr>
            <a:xfrm>
              <a:off x="5374056" y="628043"/>
              <a:ext cx="1757317" cy="0"/>
            </a:xfrm>
            <a:prstGeom prst="line">
              <a:avLst/>
            </a:prstGeom>
            <a:noFill/>
            <a:ln w="12700" cap="flat" cmpd="sng" algn="ctr">
              <a:solidFill>
                <a:sysClr val="windowText" lastClr="000000"/>
              </a:solidFill>
              <a:prstDash val="solid"/>
            </a:ln>
            <a:effectLst/>
          </p:spPr>
        </p:cxnSp>
      </p:grpSp>
      <p:cxnSp>
        <p:nvCxnSpPr>
          <p:cNvPr id="42" name="Straight Connector 41">
            <a:extLst>
              <a:ext uri="{FF2B5EF4-FFF2-40B4-BE49-F238E27FC236}">
                <a16:creationId xmlns:a16="http://schemas.microsoft.com/office/drawing/2014/main" id="{4A40DE71-22BE-B163-B1EE-158E7AFF03F6}"/>
              </a:ext>
            </a:extLst>
          </p:cNvPr>
          <p:cNvCxnSpPr>
            <a:cxnSpLocks/>
          </p:cNvCxnSpPr>
          <p:nvPr/>
        </p:nvCxnSpPr>
        <p:spPr>
          <a:xfrm rot="5400000">
            <a:off x="7243264" y="5529528"/>
            <a:ext cx="274320" cy="0"/>
          </a:xfrm>
          <a:prstGeom prst="line">
            <a:avLst/>
          </a:prstGeom>
          <a:noFill/>
          <a:ln w="12700" cap="flat" cmpd="sng" algn="ctr">
            <a:solidFill>
              <a:sysClr val="windowText" lastClr="000000"/>
            </a:solidFill>
            <a:prstDash val="solid"/>
          </a:ln>
          <a:effectLst/>
        </p:spPr>
      </p:cxnSp>
      <p:sp>
        <p:nvSpPr>
          <p:cNvPr id="4" name="Rectangle 3">
            <a:extLst>
              <a:ext uri="{FF2B5EF4-FFF2-40B4-BE49-F238E27FC236}">
                <a16:creationId xmlns:a16="http://schemas.microsoft.com/office/drawing/2014/main" id="{F379C650-463D-599D-3B0F-830C479CE3BA}"/>
              </a:ext>
            </a:extLst>
          </p:cNvPr>
          <p:cNvSpPr/>
          <p:nvPr/>
        </p:nvSpPr>
        <p:spPr>
          <a:xfrm>
            <a:off x="207433" y="6469967"/>
            <a:ext cx="5536475" cy="215149"/>
          </a:xfrm>
          <a:prstGeom prst="rect">
            <a:avLst/>
          </a:prstGeom>
        </p:spPr>
        <p:txBody>
          <a:bodyPr wrap="none" lIns="91134" tIns="45574" rIns="91134"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1434"/>
            <a:r>
              <a:rPr lang="en-GB" sz="800" dirty="0">
                <a:solidFill>
                  <a:prstClr val="black"/>
                </a:solidFill>
                <a:latin typeface="Arial"/>
                <a:cs typeface="Arial" pitchFamily="34" charset="0"/>
              </a:rPr>
              <a:t>Source: </a:t>
            </a:r>
            <a:r>
              <a:rPr lang="en-US" sz="800" dirty="0">
                <a:solidFill>
                  <a:prstClr val="black"/>
                </a:solidFill>
                <a:latin typeface="Arial"/>
                <a:cs typeface="Arial" pitchFamily="34" charset="0"/>
              </a:rPr>
              <a:t>Prepared by </a:t>
            </a:r>
            <a:r>
              <a:rPr lang="en-US" sz="800" dirty="0">
                <a:solidFill>
                  <a:prstClr val="black"/>
                </a:solidFill>
                <a:latin typeface="Arial"/>
                <a:cs typeface="Arial" pitchFamily="34" charset="0"/>
                <a:hlinkClick r:id="rId4"/>
              </a:rPr>
              <a:t>www.aidsdatahub.org</a:t>
            </a:r>
            <a:r>
              <a:rPr lang="en-US" sz="800" dirty="0">
                <a:solidFill>
                  <a:prstClr val="black"/>
                </a:solidFill>
                <a:latin typeface="Arial"/>
                <a:cs typeface="Arial" pitchFamily="34" charset="0"/>
              </a:rPr>
              <a:t>  based on UNAIDS HIV Financial Dashboard and Global AIDS Monitoring</a:t>
            </a:r>
            <a:endParaRPr lang="en-GB" sz="800" dirty="0">
              <a:solidFill>
                <a:prstClr val="black"/>
              </a:solidFill>
              <a:latin typeface="Arial"/>
              <a:cs typeface="Arial" pitchFamily="34" charset="0"/>
            </a:endParaRPr>
          </a:p>
        </p:txBody>
      </p:sp>
    </p:spTree>
    <p:extLst>
      <p:ext uri="{BB962C8B-B14F-4D97-AF65-F5344CB8AC3E}">
        <p14:creationId xmlns:p14="http://schemas.microsoft.com/office/powerpoint/2010/main" val="138912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2008-2022</a:t>
            </a:r>
          </a:p>
        </p:txBody>
      </p:sp>
      <p:sp>
        <p:nvSpPr>
          <p:cNvPr id="3" name="Slide Number Placeholder 2"/>
          <p:cNvSpPr>
            <a:spLocks noGrp="1"/>
          </p:cNvSpPr>
          <p:nvPr>
            <p:ph type="sldNum" sz="quarter" idx="10"/>
          </p:nvPr>
        </p:nvSpPr>
        <p:spPr/>
        <p:txBody>
          <a:bodyPr/>
          <a:lstStyle/>
          <a:p>
            <a:pPr defTabSz="911434">
              <a:defRPr/>
            </a:pPr>
            <a:fld id="{77F5C28C-2900-4998-ACDD-0BCFC1EC22DA}" type="slidenum">
              <a:rPr lang="th-TH">
                <a:solidFill>
                  <a:prstClr val="black">
                    <a:tint val="75000"/>
                  </a:prstClr>
                </a:solidFill>
                <a:latin typeface="Arial"/>
                <a:cs typeface="Cordia New" panose="020B0304020202020204" pitchFamily="34" charset="-34"/>
              </a:rPr>
              <a:pPr defTabSz="911434">
                <a:defRPr/>
              </a:pPr>
              <a:t>27</a:t>
            </a:fld>
            <a:endParaRPr lang="th-TH" dirty="0">
              <a:solidFill>
                <a:prstClr val="black">
                  <a:tint val="75000"/>
                </a:prstClr>
              </a:solidFill>
              <a:latin typeface="Arial"/>
              <a:cs typeface="Cordia New" panose="020B0304020202020204" pitchFamily="34" charset="-34"/>
            </a:endParaRPr>
          </a:p>
        </p:txBody>
      </p:sp>
      <p:sp>
        <p:nvSpPr>
          <p:cNvPr id="5" name="Rectangle 4"/>
          <p:cNvSpPr/>
          <p:nvPr/>
        </p:nvSpPr>
        <p:spPr>
          <a:xfrm>
            <a:off x="207433" y="6469967"/>
            <a:ext cx="4227898" cy="215133"/>
          </a:xfrm>
          <a:prstGeom prst="rect">
            <a:avLst/>
          </a:prstGeom>
        </p:spPr>
        <p:txBody>
          <a:bodyPr wrap="none" lIns="91134" tIns="45574" rIns="91134"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1434"/>
            <a:r>
              <a:rPr lang="en-GB" sz="800" dirty="0">
                <a:solidFill>
                  <a:prstClr val="black"/>
                </a:solidFill>
                <a:latin typeface="Arial"/>
                <a:cs typeface="Arial" pitchFamily="34" charset="0"/>
              </a:rPr>
              <a:t>Source: </a:t>
            </a:r>
            <a:r>
              <a:rPr lang="en-US" sz="800" dirty="0">
                <a:solidFill>
                  <a:prstClr val="black"/>
                </a:solidFill>
                <a:latin typeface="Arial"/>
                <a:cs typeface="Arial" pitchFamily="34" charset="0"/>
              </a:rPr>
              <a:t>Prepared by </a:t>
            </a:r>
            <a:r>
              <a:rPr lang="en-US" sz="800" dirty="0">
                <a:solidFill>
                  <a:prstClr val="black"/>
                </a:solidFill>
                <a:latin typeface="Arial"/>
                <a:cs typeface="Arial" pitchFamily="34" charset="0"/>
                <a:hlinkClick r:id="rId2"/>
              </a:rPr>
              <a:t>www.aidsdatahub.org</a:t>
            </a:r>
            <a:r>
              <a:rPr lang="en-US" sz="800" dirty="0">
                <a:solidFill>
                  <a:prstClr val="black"/>
                </a:solidFill>
                <a:latin typeface="Arial"/>
                <a:cs typeface="Arial" pitchFamily="34" charset="0"/>
              </a:rPr>
              <a:t>  based on UNAIDS HIV Financial Dashboard</a:t>
            </a:r>
            <a:endParaRPr lang="en-GB" sz="800" dirty="0">
              <a:solidFill>
                <a:prstClr val="black"/>
              </a:solidFill>
              <a:latin typeface="Arial"/>
              <a:cs typeface="Arial" pitchFamily="34" charset="0"/>
            </a:endParaRPr>
          </a:p>
        </p:txBody>
      </p:sp>
      <p:graphicFrame>
        <p:nvGraphicFramePr>
          <p:cNvPr id="6" name="Chart 5">
            <a:extLst>
              <a:ext uri="{FF2B5EF4-FFF2-40B4-BE49-F238E27FC236}">
                <a16:creationId xmlns:a16="http://schemas.microsoft.com/office/drawing/2014/main" id="{D453943F-A950-4844-84FE-E098C9B884CA}"/>
              </a:ext>
            </a:extLst>
          </p:cNvPr>
          <p:cNvGraphicFramePr>
            <a:graphicFrameLocks/>
          </p:cNvGraphicFramePr>
          <p:nvPr>
            <p:extLst>
              <p:ext uri="{D42A27DB-BD31-4B8C-83A1-F6EECF244321}">
                <p14:modId xmlns:p14="http://schemas.microsoft.com/office/powerpoint/2010/main" val="210200050"/>
              </p:ext>
            </p:extLst>
          </p:nvPr>
        </p:nvGraphicFramePr>
        <p:xfrm>
          <a:off x="2437606" y="2591594"/>
          <a:ext cx="76962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82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National response</a:t>
            </a:r>
            <a:br>
              <a:rPr lang="en-US" altLang="zh-CN" sz="6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963968" cy="504117"/>
          </a:xfrm>
        </p:spPr>
        <p:txBody>
          <a:bodyPr/>
          <a:lstStyle/>
          <a:p>
            <a:r>
              <a:rPr lang="en-US" sz="2400" dirty="0"/>
              <a:t>HIV testing coverage among key populations, 2008 and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7" name="TextBox 1"/>
          <p:cNvSpPr txBox="1"/>
          <p:nvPr/>
        </p:nvSpPr>
        <p:spPr>
          <a:xfrm>
            <a:off x="203174" y="6402285"/>
            <a:ext cx="11072958" cy="361628"/>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latin typeface="Arial" pitchFamily="34" charset="0"/>
                <a:cs typeface="Arial" pitchFamily="34" charset="0"/>
              </a:rPr>
              <a:t>Source: Prepared by </a:t>
            </a:r>
            <a:r>
              <a:rPr lang="en-GB" dirty="0">
                <a:latin typeface="Arial" pitchFamily="34" charset="0"/>
                <a:cs typeface="Arial" pitchFamily="34" charset="0"/>
                <a:hlinkClick r:id="rId2"/>
              </a:rPr>
              <a:t>www.aidsdatahub.org</a:t>
            </a:r>
            <a:r>
              <a:rPr lang="en-GB" dirty="0">
                <a:latin typeface="Arial" pitchFamily="34" charset="0"/>
                <a:cs typeface="Arial" pitchFamily="34" charset="0"/>
              </a:rPr>
              <a:t>  based on 1. National AIDS Programme Timor-Leste. (2010). UNGASS Country Progress Report, Timor-Leste; and  2. National AIDS Programme Timor-Leste. (2012). Timor </a:t>
            </a:r>
            <a:r>
              <a:rPr lang="en-GB" dirty="0" err="1">
                <a:latin typeface="Arial" pitchFamily="34" charset="0"/>
                <a:cs typeface="Arial" pitchFamily="34" charset="0"/>
              </a:rPr>
              <a:t>Leste</a:t>
            </a:r>
            <a:r>
              <a:rPr lang="en-GB" dirty="0">
                <a:latin typeface="Arial" pitchFamily="34" charset="0"/>
                <a:cs typeface="Arial" pitchFamily="34" charset="0"/>
              </a:rPr>
              <a:t> Global AIDS Response Progress Report, 2012 </a:t>
            </a:r>
          </a:p>
        </p:txBody>
      </p:sp>
      <p:graphicFrame>
        <p:nvGraphicFramePr>
          <p:cNvPr id="8" name="Chart 7"/>
          <p:cNvGraphicFramePr>
            <a:graphicFrameLocks noGrp="1"/>
          </p:cNvGraphicFramePr>
          <p:nvPr>
            <p:extLst>
              <p:ext uri="{D42A27DB-BD31-4B8C-83A1-F6EECF244321}">
                <p14:modId xmlns:p14="http://schemas.microsoft.com/office/powerpoint/2010/main" val="108674349"/>
              </p:ext>
            </p:extLst>
          </p:nvPr>
        </p:nvGraphicFramePr>
        <p:xfrm>
          <a:off x="406347" y="2362747"/>
          <a:ext cx="11377719" cy="3963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43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eaLnBrk="0" hangingPunct="0">
              <a:defRPr sz="3300">
                <a:solidFill>
                  <a:schemeClr val="tx1"/>
                </a:solidFill>
                <a:latin typeface="Arial" charset="0"/>
                <a:ea typeface="ＭＳ Ｐゴシック" charset="0"/>
                <a:cs typeface="Cordia New" charset="0"/>
              </a:defRPr>
            </a:lvl1pPr>
            <a:lvl2pPr marL="884408" indent="-340157" eaLnBrk="0" hangingPunct="0">
              <a:defRPr sz="3300">
                <a:solidFill>
                  <a:schemeClr val="tx1"/>
                </a:solidFill>
                <a:latin typeface="Arial" charset="0"/>
                <a:ea typeface="Cordia New" charset="0"/>
                <a:cs typeface="Cordia New" charset="0"/>
              </a:defRPr>
            </a:lvl2pPr>
            <a:lvl3pPr marL="1360627" indent="-272125" eaLnBrk="0" hangingPunct="0">
              <a:defRPr sz="3300">
                <a:solidFill>
                  <a:schemeClr val="tx1"/>
                </a:solidFill>
                <a:latin typeface="Arial" charset="0"/>
                <a:ea typeface="Cordia New" charset="0"/>
                <a:cs typeface="Cordia New" charset="0"/>
              </a:defRPr>
            </a:lvl3pPr>
            <a:lvl4pPr marL="1904878" indent="-272125" eaLnBrk="0" hangingPunct="0">
              <a:defRPr sz="3300">
                <a:solidFill>
                  <a:schemeClr val="tx1"/>
                </a:solidFill>
                <a:latin typeface="Arial" charset="0"/>
                <a:ea typeface="Cordia New" charset="0"/>
                <a:cs typeface="Cordia New" charset="0"/>
              </a:defRPr>
            </a:lvl4pPr>
            <a:lvl5pPr marL="2449129" indent="-272125" eaLnBrk="0" hangingPunct="0">
              <a:defRPr sz="3300">
                <a:solidFill>
                  <a:schemeClr val="tx1"/>
                </a:solidFill>
                <a:latin typeface="Arial" charset="0"/>
                <a:ea typeface="Cordia New" charset="0"/>
                <a:cs typeface="Cordia New" charset="0"/>
              </a:defRPr>
            </a:lvl5pPr>
            <a:lvl6pPr marL="2993380" indent="-272125" eaLnBrk="0" fontAlgn="base" hangingPunct="0">
              <a:spcBef>
                <a:spcPct val="0"/>
              </a:spcBef>
              <a:spcAft>
                <a:spcPct val="0"/>
              </a:spcAft>
              <a:defRPr sz="3300">
                <a:solidFill>
                  <a:schemeClr val="tx1"/>
                </a:solidFill>
                <a:latin typeface="Arial" charset="0"/>
                <a:ea typeface="Cordia New" charset="0"/>
                <a:cs typeface="Cordia New" charset="0"/>
              </a:defRPr>
            </a:lvl6pPr>
            <a:lvl7pPr marL="3537631" indent="-272125" eaLnBrk="0" fontAlgn="base" hangingPunct="0">
              <a:spcBef>
                <a:spcPct val="0"/>
              </a:spcBef>
              <a:spcAft>
                <a:spcPct val="0"/>
              </a:spcAft>
              <a:defRPr sz="3300">
                <a:solidFill>
                  <a:schemeClr val="tx1"/>
                </a:solidFill>
                <a:latin typeface="Arial" charset="0"/>
                <a:ea typeface="Cordia New" charset="0"/>
                <a:cs typeface="Cordia New" charset="0"/>
              </a:defRPr>
            </a:lvl7pPr>
            <a:lvl8pPr marL="4081882" indent="-272125" eaLnBrk="0" fontAlgn="base" hangingPunct="0">
              <a:spcBef>
                <a:spcPct val="0"/>
              </a:spcBef>
              <a:spcAft>
                <a:spcPct val="0"/>
              </a:spcAft>
              <a:defRPr sz="3300">
                <a:solidFill>
                  <a:schemeClr val="tx1"/>
                </a:solidFill>
                <a:latin typeface="Arial" charset="0"/>
                <a:ea typeface="Cordia New" charset="0"/>
                <a:cs typeface="Cordia New" charset="0"/>
              </a:defRPr>
            </a:lvl8pPr>
            <a:lvl9pPr marL="4626132" indent="-272125" eaLnBrk="0" fontAlgn="base" hangingPunct="0">
              <a:spcBef>
                <a:spcPct val="0"/>
              </a:spcBef>
              <a:spcAft>
                <a:spcPct val="0"/>
              </a:spcAft>
              <a:defRPr sz="3300">
                <a:solidFill>
                  <a:schemeClr val="tx1"/>
                </a:solidFill>
                <a:latin typeface="Arial" charset="0"/>
                <a:ea typeface="Cordia New" charset="0"/>
                <a:cs typeface="Cordia New" charset="0"/>
              </a:defRPr>
            </a:lvl9pPr>
          </a:lstStyle>
          <a:p>
            <a:pPr eaLnBrk="1" hangingPunct="1"/>
            <a:fld id="{93DDE38F-8861-2346-A597-4B87837C998D}" type="slidenum">
              <a:rPr lang="th-TH" sz="1400">
                <a:solidFill>
                  <a:srgbClr val="898989"/>
                </a:solidFill>
              </a:rPr>
              <a:pPr eaLnBrk="1" hangingPunct="1"/>
              <a:t>3</a:t>
            </a:fld>
            <a:endParaRPr lang="th-TH" sz="1400" dirty="0">
              <a:solidFill>
                <a:srgbClr val="898989"/>
              </a:solidFill>
            </a:endParaRPr>
          </a:p>
        </p:txBody>
      </p:sp>
      <p:sp>
        <p:nvSpPr>
          <p:cNvPr id="24579"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658249141"/>
              </p:ext>
            </p:extLst>
          </p:nvPr>
        </p:nvGraphicFramePr>
        <p:xfrm>
          <a:off x="719573" y="2134123"/>
          <a:ext cx="10943528" cy="3817235"/>
        </p:xfrm>
        <a:graphic>
          <a:graphicData uri="http://schemas.openxmlformats.org/drawingml/2006/table">
            <a:tbl>
              <a:tblPr/>
              <a:tblGrid>
                <a:gridCol w="8413137">
                  <a:extLst>
                    <a:ext uri="{9D8B030D-6E8A-4147-A177-3AD203B41FA5}">
                      <a16:colId xmlns:a16="http://schemas.microsoft.com/office/drawing/2014/main" val="20000"/>
                    </a:ext>
                  </a:extLst>
                </a:gridCol>
                <a:gridCol w="2530391">
                  <a:extLst>
                    <a:ext uri="{9D8B030D-6E8A-4147-A177-3AD203B41FA5}">
                      <a16:colId xmlns:a16="http://schemas.microsoft.com/office/drawing/2014/main" val="20001"/>
                    </a:ext>
                  </a:extLst>
                </a:gridCol>
              </a:tblGrid>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1,152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Annual population growth rate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490 (2010) </a:t>
                      </a:r>
                      <a:r>
                        <a:rPr lang="en-GB" sz="1400" b="1" i="0" u="none" strike="noStrike" baseline="30000" dirty="0">
                          <a:solidFill>
                            <a:schemeClr val="tx1"/>
                          </a:solidFill>
                          <a:effectLst/>
                          <a:latin typeface="Arial" pitchFamily="34" charset="0"/>
                          <a:cs typeface="Arial" pitchFamily="34" charset="0"/>
                        </a:rPr>
                        <a:t>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31.5 (2013) </a:t>
                      </a:r>
                      <a:r>
                        <a:rPr lang="en-GB" sz="1400" b="1" i="0" u="none" strike="noStrike" kern="1200" baseline="30000" dirty="0">
                          <a:solidFill>
                            <a:schemeClr val="tx1"/>
                          </a:solidFill>
                          <a:effectLst/>
                          <a:latin typeface="Arial" pitchFamily="34" charset="0"/>
                          <a:ea typeface="+mn-ea"/>
                          <a:cs typeface="Arial" pitchFamily="34" charset="0"/>
                        </a:rPr>
                        <a:t>3</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35.9 (2012)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57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128/0.620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67.5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58.3 (2005-2012)</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93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in primary and secondary education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97.3 (2011)</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$US)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1,371 (2013)</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health expenditure (Int.$)</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79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2" name="Rectangle 1"/>
          <p:cNvSpPr/>
          <p:nvPr/>
        </p:nvSpPr>
        <p:spPr>
          <a:xfrm>
            <a:off x="335316" y="6181545"/>
            <a:ext cx="10943791" cy="725466"/>
          </a:xfrm>
          <a:prstGeom prst="rect">
            <a:avLst/>
          </a:prstGeom>
        </p:spPr>
        <p:txBody>
          <a:bodyPr wrap="square" lIns="108850" tIns="54425" rIns="108850" bIns="54425">
            <a:spAutoFit/>
          </a:bodyPr>
          <a:lstStyle/>
          <a:p>
            <a:pPr fontAlgn="base">
              <a:spcBef>
                <a:spcPct val="0"/>
              </a:spcBef>
              <a:spcAft>
                <a:spcPct val="0"/>
              </a:spcAft>
            </a:pPr>
            <a:r>
              <a:rPr lang="en-US" sz="1000" dirty="0">
                <a:solidFill>
                  <a:prstClr val="black"/>
                </a:solidFill>
                <a:ea typeface="ＭＳ Ｐゴシック" charset="0"/>
                <a:cs typeface="Arial" pitchFamily="34" charset="0"/>
              </a:rPr>
              <a:t>Sources: Prepared by www.aidsdatahub.org based on 1. UNDP. (2014). Human Development Report 2014 Sustaining Human Progress: Reducing Vulnerabilities and Building Resilience; 2. WHO. (2014). World Health Statistics 2014; 3. World Bank. World Data Bank: World Development Indicators &amp; Global Development Finance. Retrieved October, 2014, from h​t​</a:t>
            </a:r>
            <a:r>
              <a:rPr lang="en-US" sz="1000" dirty="0" err="1">
                <a:solidFill>
                  <a:prstClr val="black"/>
                </a:solidFill>
                <a:ea typeface="ＭＳ Ｐゴシック" charset="0"/>
                <a:cs typeface="Arial" pitchFamily="34" charset="0"/>
              </a:rPr>
              <a:t>t</a:t>
            </a:r>
            <a:r>
              <a:rPr lang="en-US" sz="1000" dirty="0">
                <a:solidFill>
                  <a:prstClr val="black"/>
                </a:solidFill>
                <a:ea typeface="ＭＳ Ｐゴシック" charset="0"/>
                <a:cs typeface="Arial" pitchFamily="34" charset="0"/>
              </a:rPr>
              <a:t>​p​:​/​/​d​a​t​a​b​a​n​k​.​w​o​r​l​d​b​a​n​k​.​o​r​g​;  4. UN Population Division. (2013). World Population Prospects: The 2012 Revision - Extended Dataset; and 5. UN Population Division. (2011). World Population Prospects The 2010 Revision.</a:t>
            </a:r>
            <a:endParaRPr lang="en-GB" sz="1000" dirty="0">
              <a:solidFill>
                <a:prstClr val="black"/>
              </a:solidFill>
              <a:ea typeface="ＭＳ Ｐゴシック" charset="0"/>
              <a:cs typeface="Arial" pitchFamily="34" charset="0"/>
            </a:endParaRPr>
          </a:p>
        </p:txBody>
      </p:sp>
    </p:spTree>
    <p:extLst>
      <p:ext uri="{BB962C8B-B14F-4D97-AF65-F5344CB8AC3E}">
        <p14:creationId xmlns:p14="http://schemas.microsoft.com/office/powerpoint/2010/main" val="392550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Number of people on ART, 2008 - 2022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8D36B6BE-26BF-2B6B-F883-10EA26BEAC4F}"/>
              </a:ext>
            </a:extLst>
          </p:cNvPr>
          <p:cNvGraphicFramePr>
            <a:graphicFrameLocks/>
          </p:cNvGraphicFramePr>
          <p:nvPr>
            <p:extLst>
              <p:ext uri="{D42A27DB-BD31-4B8C-83A1-F6EECF244321}">
                <p14:modId xmlns:p14="http://schemas.microsoft.com/office/powerpoint/2010/main" val="3460004710"/>
              </p:ext>
            </p:extLst>
          </p:nvPr>
        </p:nvGraphicFramePr>
        <p:xfrm>
          <a:off x="1218406" y="2749768"/>
          <a:ext cx="8839200" cy="27495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1EE8BF0-65A7-F14D-3E00-670B99F5346F}"/>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4"/>
              </a:rPr>
              <a:t>www.aidsdatahub.org</a:t>
            </a:r>
            <a:r>
              <a:rPr lang="en-US" sz="1000" dirty="0">
                <a:solidFill>
                  <a:prstClr val="black"/>
                </a:solidFill>
                <a:latin typeface="Arial"/>
                <a:cs typeface="Arial" pitchFamily="34" charset="0"/>
              </a:rPr>
              <a:t>  based on UNAIDS HIV estimates 2023 and Global AIDS Monitoring 2023</a:t>
            </a:r>
          </a:p>
        </p:txBody>
      </p:sp>
    </p:spTree>
    <p:extLst>
      <p:ext uri="{BB962C8B-B14F-4D97-AF65-F5344CB8AC3E}">
        <p14:creationId xmlns:p14="http://schemas.microsoft.com/office/powerpoint/2010/main" val="3879617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31</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sz="2800" dirty="0"/>
              <a:t>ART scale-up, 2008 - 2022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2023</a:t>
            </a:r>
          </a:p>
        </p:txBody>
      </p:sp>
      <p:graphicFrame>
        <p:nvGraphicFramePr>
          <p:cNvPr id="2" name="Chart 1">
            <a:extLst>
              <a:ext uri="{FF2B5EF4-FFF2-40B4-BE49-F238E27FC236}">
                <a16:creationId xmlns:a16="http://schemas.microsoft.com/office/drawing/2014/main" id="{06EA8C3A-175A-4944-AEFF-1049441000F8}"/>
              </a:ext>
            </a:extLst>
          </p:cNvPr>
          <p:cNvGraphicFramePr>
            <a:graphicFrameLocks noGrp="1"/>
          </p:cNvGraphicFramePr>
          <p:nvPr>
            <p:extLst>
              <p:ext uri="{D42A27DB-BD31-4B8C-83A1-F6EECF244321}">
                <p14:modId xmlns:p14="http://schemas.microsoft.com/office/powerpoint/2010/main" val="2577240423"/>
              </p:ext>
            </p:extLst>
          </p:nvPr>
        </p:nvGraphicFramePr>
        <p:xfrm>
          <a:off x="1127424" y="2509794"/>
          <a:ext cx="9463581" cy="4076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5897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32</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HIV estimates 2023 and Global AIDS Monitoring 2023</a:t>
            </a:r>
          </a:p>
        </p:txBody>
      </p:sp>
      <p:graphicFrame>
        <p:nvGraphicFramePr>
          <p:cNvPr id="2" name="Chart 1">
            <a:extLst>
              <a:ext uri="{FF2B5EF4-FFF2-40B4-BE49-F238E27FC236}">
                <a16:creationId xmlns:a16="http://schemas.microsoft.com/office/drawing/2014/main" id="{5F461A52-DCFD-4D26-9AD0-69D0ACD1DB12}"/>
              </a:ext>
            </a:extLst>
          </p:cNvPr>
          <p:cNvGraphicFramePr>
            <a:graphicFrameLocks/>
          </p:cNvGraphicFramePr>
          <p:nvPr>
            <p:extLst>
              <p:ext uri="{D42A27DB-BD31-4B8C-83A1-F6EECF244321}">
                <p14:modId xmlns:p14="http://schemas.microsoft.com/office/powerpoint/2010/main" val="3874548611"/>
              </p:ext>
            </p:extLst>
          </p:nvPr>
        </p:nvGraphicFramePr>
        <p:xfrm>
          <a:off x="1170710" y="2497958"/>
          <a:ext cx="9321800" cy="3861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0966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33</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2023</a:t>
            </a:r>
          </a:p>
        </p:txBody>
      </p:sp>
      <p:graphicFrame>
        <p:nvGraphicFramePr>
          <p:cNvPr id="2" name="Chart 1">
            <a:extLst>
              <a:ext uri="{FF2B5EF4-FFF2-40B4-BE49-F238E27FC236}">
                <a16:creationId xmlns:a16="http://schemas.microsoft.com/office/drawing/2014/main" id="{F6902C57-0660-4069-B111-737742BE9E78}"/>
              </a:ext>
            </a:extLst>
          </p:cNvPr>
          <p:cNvGraphicFramePr>
            <a:graphicFrameLocks/>
          </p:cNvGraphicFramePr>
          <p:nvPr>
            <p:extLst>
              <p:ext uri="{D42A27DB-BD31-4B8C-83A1-F6EECF244321}">
                <p14:modId xmlns:p14="http://schemas.microsoft.com/office/powerpoint/2010/main" val="2310154439"/>
              </p:ext>
            </p:extLst>
          </p:nvPr>
        </p:nvGraphicFramePr>
        <p:xfrm>
          <a:off x="1904206" y="2182244"/>
          <a:ext cx="8153400" cy="4404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173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1701827"/>
            <a:ext cx="11115346" cy="503934"/>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27" y="2440925"/>
          <a:ext cx="10799796" cy="1564858"/>
        </p:xfrm>
        <a:graphic>
          <a:graphicData uri="http://schemas.openxmlformats.org/drawingml/2006/table">
            <a:tbl>
              <a:tblPr firstRow="1" bandRow="1">
                <a:tableStyleId>{5C22544A-7EE6-4342-B048-85BDC9FD1C3A}</a:tableStyleId>
              </a:tblPr>
              <a:tblGrid>
                <a:gridCol w="1799966">
                  <a:extLst>
                    <a:ext uri="{9D8B030D-6E8A-4147-A177-3AD203B41FA5}">
                      <a16:colId xmlns:a16="http://schemas.microsoft.com/office/drawing/2014/main" val="905884813"/>
                    </a:ext>
                  </a:extLst>
                </a:gridCol>
                <a:gridCol w="1799966">
                  <a:extLst>
                    <a:ext uri="{9D8B030D-6E8A-4147-A177-3AD203B41FA5}">
                      <a16:colId xmlns:a16="http://schemas.microsoft.com/office/drawing/2014/main" val="2584309763"/>
                    </a:ext>
                  </a:extLst>
                </a:gridCol>
                <a:gridCol w="1799966">
                  <a:extLst>
                    <a:ext uri="{9D8B030D-6E8A-4147-A177-3AD203B41FA5}">
                      <a16:colId xmlns:a16="http://schemas.microsoft.com/office/drawing/2014/main" val="582424314"/>
                    </a:ext>
                  </a:extLst>
                </a:gridCol>
                <a:gridCol w="1799966">
                  <a:extLst>
                    <a:ext uri="{9D8B030D-6E8A-4147-A177-3AD203B41FA5}">
                      <a16:colId xmlns:a16="http://schemas.microsoft.com/office/drawing/2014/main" val="3389219002"/>
                    </a:ext>
                  </a:extLst>
                </a:gridCol>
                <a:gridCol w="1799966">
                  <a:extLst>
                    <a:ext uri="{9D8B030D-6E8A-4147-A177-3AD203B41FA5}">
                      <a16:colId xmlns:a16="http://schemas.microsoft.com/office/drawing/2014/main" val="3139281094"/>
                    </a:ext>
                  </a:extLst>
                </a:gridCol>
                <a:gridCol w="1799966">
                  <a:extLst>
                    <a:ext uri="{9D8B030D-6E8A-4147-A177-3AD203B41FA5}">
                      <a16:colId xmlns:a16="http://schemas.microsoft.com/office/drawing/2014/main" val="621351089"/>
                    </a:ext>
                  </a:extLst>
                </a:gridCol>
              </a:tblGrid>
              <a:tr h="1564858">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4273287" y="3969196"/>
            <a:ext cx="6610415" cy="1188565"/>
            <a:chOff x="4273844" y="3968472"/>
            <a:chExt cx="6611276" cy="1188720"/>
          </a:xfrm>
        </p:grpSpPr>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dirty="0">
                <a:solidFill>
                  <a:prstClr val="white"/>
                </a:solidFill>
                <a:latin typeface="Arial"/>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Arial"/>
              </a:endParaRPr>
            </a:p>
          </p:txBody>
        </p:sp>
      </p:grpSp>
      <p:sp>
        <p:nvSpPr>
          <p:cNvPr id="24" name="TextBox 23">
            <a:extLst>
              <a:ext uri="{FF2B5EF4-FFF2-40B4-BE49-F238E27FC236}">
                <a16:creationId xmlns:a16="http://schemas.microsoft.com/office/drawing/2014/main" id="{6EF452C2-0799-4995-9884-D5C492B19E8C}"/>
              </a:ext>
            </a:extLst>
          </p:cNvPr>
          <p:cNvSpPr txBox="1"/>
          <p:nvPr/>
        </p:nvSpPr>
        <p:spPr>
          <a:xfrm>
            <a:off x="4411851" y="4357103"/>
            <a:ext cx="911435" cy="369284"/>
          </a:xfrm>
          <a:prstGeom prst="rect">
            <a:avLst/>
          </a:prstGeom>
          <a:noFill/>
        </p:spPr>
        <p:txBody>
          <a:bodyPr wrap="square" rtlCol="0">
            <a:spAutoFit/>
          </a:bodyPr>
          <a:lstStyle/>
          <a:p>
            <a:pPr algn="ctr" defTabSz="914309"/>
            <a:r>
              <a:rPr lang="en-US" sz="1800" b="1" dirty="0">
                <a:solidFill>
                  <a:prstClr val="white"/>
                </a:solidFill>
                <a:latin typeface="Arial"/>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19719" y="4357103"/>
            <a:ext cx="863983" cy="369284"/>
          </a:xfrm>
          <a:prstGeom prst="rect">
            <a:avLst/>
          </a:prstGeom>
          <a:noFill/>
        </p:spPr>
        <p:txBody>
          <a:bodyPr wrap="square" rtlCol="0">
            <a:spAutoFit/>
          </a:bodyPr>
          <a:lstStyle/>
          <a:p>
            <a:pPr defTabSz="914309"/>
            <a:r>
              <a:rPr lang="en-US" sz="1800" b="1" dirty="0">
                <a:solidFill>
                  <a:prstClr val="white"/>
                </a:solidFill>
                <a:latin typeface="Arial"/>
              </a:rPr>
              <a:t>NO</a:t>
            </a:r>
          </a:p>
        </p:txBody>
      </p:sp>
      <p:sp>
        <p:nvSpPr>
          <p:cNvPr id="19" name="TextBox 162">
            <a:extLst>
              <a:ext uri="{FF2B5EF4-FFF2-40B4-BE49-F238E27FC236}">
                <a16:creationId xmlns:a16="http://schemas.microsoft.com/office/drawing/2014/main" id="{98CE4104-2926-4662-BBD0-8FF710F4D3CB}"/>
              </a:ext>
            </a:extLst>
          </p:cNvPr>
          <p:cNvSpPr txBox="1"/>
          <p:nvPr/>
        </p:nvSpPr>
        <p:spPr>
          <a:xfrm>
            <a:off x="5707734" y="4193790"/>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
        <p:nvSpPr>
          <p:cNvPr id="20" name="TextBox 162">
            <a:extLst>
              <a:ext uri="{FF2B5EF4-FFF2-40B4-BE49-F238E27FC236}">
                <a16:creationId xmlns:a16="http://schemas.microsoft.com/office/drawing/2014/main" id="{107DB440-C722-4B8D-B2AE-1D418E8B18BE}"/>
              </a:ext>
            </a:extLst>
          </p:cNvPr>
          <p:cNvSpPr txBox="1"/>
          <p:nvPr/>
        </p:nvSpPr>
        <p:spPr>
          <a:xfrm>
            <a:off x="7423969" y="4193789"/>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
        <p:nvSpPr>
          <p:cNvPr id="16" name="TextBox 162">
            <a:extLst>
              <a:ext uri="{FF2B5EF4-FFF2-40B4-BE49-F238E27FC236}">
                <a16:creationId xmlns:a16="http://schemas.microsoft.com/office/drawing/2014/main" id="{9D281B41-8885-4182-A0FD-20ED573D6A02}"/>
              </a:ext>
            </a:extLst>
          </p:cNvPr>
          <p:cNvSpPr txBox="1"/>
          <p:nvPr/>
        </p:nvSpPr>
        <p:spPr>
          <a:xfrm>
            <a:off x="496092" y="4164189"/>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
        <p:nvSpPr>
          <p:cNvPr id="4" name="Oval 3">
            <a:extLst>
              <a:ext uri="{FF2B5EF4-FFF2-40B4-BE49-F238E27FC236}">
                <a16:creationId xmlns:a16="http://schemas.microsoft.com/office/drawing/2014/main" id="{92B62C9C-BBD6-8084-76DD-B7BF05AD33E7}"/>
              </a:ext>
            </a:extLst>
          </p:cNvPr>
          <p:cNvSpPr/>
          <p:nvPr/>
        </p:nvSpPr>
        <p:spPr>
          <a:xfrm>
            <a:off x="2268885" y="3957132"/>
            <a:ext cx="1188565" cy="1188565"/>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Arial"/>
            </a:endParaRPr>
          </a:p>
        </p:txBody>
      </p:sp>
      <p:sp>
        <p:nvSpPr>
          <p:cNvPr id="7" name="TextBox 6">
            <a:extLst>
              <a:ext uri="{FF2B5EF4-FFF2-40B4-BE49-F238E27FC236}">
                <a16:creationId xmlns:a16="http://schemas.microsoft.com/office/drawing/2014/main" id="{D145D2B4-26B1-65DD-DF72-ABC9B98180B0}"/>
              </a:ext>
            </a:extLst>
          </p:cNvPr>
          <p:cNvSpPr txBox="1"/>
          <p:nvPr/>
        </p:nvSpPr>
        <p:spPr>
          <a:xfrm>
            <a:off x="2407449" y="4417867"/>
            <a:ext cx="911435" cy="369284"/>
          </a:xfrm>
          <a:prstGeom prst="rect">
            <a:avLst/>
          </a:prstGeom>
          <a:noFill/>
        </p:spPr>
        <p:txBody>
          <a:bodyPr wrap="square" rtlCol="0">
            <a:spAutoFit/>
          </a:bodyPr>
          <a:lstStyle/>
          <a:p>
            <a:pPr algn="ctr" defTabSz="914309"/>
            <a:r>
              <a:rPr lang="en-US" sz="1800" b="1" dirty="0">
                <a:solidFill>
                  <a:prstClr val="white"/>
                </a:solidFill>
                <a:latin typeface="Arial"/>
              </a:rPr>
              <a:t>YES</a:t>
            </a:r>
          </a:p>
        </p:txBody>
      </p:sp>
      <p:sp>
        <p:nvSpPr>
          <p:cNvPr id="9" name="Rectangle 8">
            <a:extLst>
              <a:ext uri="{FF2B5EF4-FFF2-40B4-BE49-F238E27FC236}">
                <a16:creationId xmlns:a16="http://schemas.microsoft.com/office/drawing/2014/main" id="{B573DE67-A1F2-D590-D630-27C320B2FC7F}"/>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13112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11EF-DF58-4399-8E3C-88279331F7BB}" type="slidenum">
              <a:rPr lang="th-TH" smtClean="0"/>
              <a:pPr>
                <a:defRPr/>
              </a:pPr>
              <a:t>35</a:t>
            </a:fld>
            <a:endParaRPr lang="th-TH" dirty="0"/>
          </a:p>
        </p:txBody>
      </p:sp>
      <p:sp>
        <p:nvSpPr>
          <p:cNvPr id="65539" name="Rectangle 2"/>
          <p:cNvSpPr txBox="1">
            <a:spLocks noChangeArrowheads="1"/>
          </p:cNvSpPr>
          <p:nvPr/>
        </p:nvSpPr>
        <p:spPr bwMode="auto">
          <a:xfrm>
            <a:off x="609521" y="1813345"/>
            <a:ext cx="10971372" cy="449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800" dirty="0">
                <a:solidFill>
                  <a:srgbClr val="C00000"/>
                </a:solidFill>
              </a:rPr>
              <a:t>THANK YOU</a:t>
            </a:r>
          </a:p>
          <a:p>
            <a:pPr algn="ctr" eaLnBrk="1" hangingPunct="1">
              <a:spcBef>
                <a:spcPct val="20000"/>
              </a:spcBef>
            </a:pPr>
            <a:endParaRPr lang="en-US" sz="48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u="sng" dirty="0">
              <a:solidFill>
                <a:srgbClr val="C00000"/>
              </a:solidFill>
            </a:endParaRPr>
          </a:p>
          <a:p>
            <a:pPr algn="ctr" eaLnBrk="1" hangingPunct="1">
              <a:spcBef>
                <a:spcPct val="20000"/>
              </a:spcBef>
            </a:pPr>
            <a:endParaRPr lang="en-US" sz="1700" i="1" dirty="0">
              <a:solidFill>
                <a:srgbClr val="C00000"/>
              </a:solidFill>
            </a:endParaRPr>
          </a:p>
          <a:p>
            <a:pPr algn="ctr" eaLnBrk="1" hangingPunct="1">
              <a:spcBef>
                <a:spcPct val="20000"/>
              </a:spcBef>
            </a:pPr>
            <a:endParaRPr lang="en-US" sz="1700" i="1" dirty="0">
              <a:solidFill>
                <a:srgbClr val="C00000"/>
              </a:solidFill>
            </a:endParaRPr>
          </a:p>
          <a:p>
            <a:pPr algn="ctr" eaLnBrk="1" hangingPunct="1">
              <a:spcBef>
                <a:spcPct val="20000"/>
              </a:spcBef>
            </a:pPr>
            <a:r>
              <a:rPr lang="en-US" sz="17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700" i="1" dirty="0">
                <a:solidFill>
                  <a:srgbClr val="C00000"/>
                </a:solidFill>
              </a:rPr>
              <a:t>Please acknowledge </a:t>
            </a:r>
            <a:r>
              <a:rPr lang="en-US" sz="1700" i="1" dirty="0">
                <a:solidFill>
                  <a:srgbClr val="C00000"/>
                </a:solidFill>
                <a:hlinkClick r:id="rId2"/>
              </a:rPr>
              <a:t>www.aidsdatahub.org</a:t>
            </a:r>
            <a:r>
              <a:rPr lang="en-US" sz="1700" i="1" dirty="0">
                <a:solidFill>
                  <a:srgbClr val="C00000"/>
                </a:solidFill>
              </a:rPr>
              <a:t> if slides are lifted directly from this site.</a:t>
            </a:r>
          </a:p>
          <a:p>
            <a:pPr algn="ctr" eaLnBrk="1" hangingPunct="1">
              <a:spcBef>
                <a:spcPct val="20000"/>
              </a:spcBef>
            </a:pPr>
            <a:endParaRPr lang="en-US" sz="1700" dirty="0">
              <a:solidFill>
                <a:srgbClr val="C00000"/>
              </a:solidFill>
            </a:endParaRPr>
          </a:p>
        </p:txBody>
      </p:sp>
    </p:spTree>
    <p:extLst>
      <p:ext uri="{BB962C8B-B14F-4D97-AF65-F5344CB8AC3E}">
        <p14:creationId xmlns:p14="http://schemas.microsoft.com/office/powerpoint/2010/main" val="51456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dirty="0">
                <a:cs typeface="Cordia New" pitchFamily="34" charset="-34"/>
              </a:rPr>
              <a:t>HIV prevalence and </a:t>
            </a:r>
            <a:br>
              <a:rPr lang="en-US" sz="6400" dirty="0">
                <a:cs typeface="Cordia New" pitchFamily="34" charset="-34"/>
              </a:rPr>
            </a:br>
            <a:r>
              <a:rPr lang="en-US" sz="6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5</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3" y="1356234"/>
            <a:ext cx="11202104" cy="503934"/>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2023</a:t>
            </a:r>
          </a:p>
        </p:txBody>
      </p:sp>
      <p:graphicFrame>
        <p:nvGraphicFramePr>
          <p:cNvPr id="7" name="Chart 6">
            <a:extLst>
              <a:ext uri="{FF2B5EF4-FFF2-40B4-BE49-F238E27FC236}">
                <a16:creationId xmlns:a16="http://schemas.microsoft.com/office/drawing/2014/main" id="{C9B4F084-3162-40EE-87C4-EEB62C3F499C}"/>
              </a:ext>
            </a:extLst>
          </p:cNvPr>
          <p:cNvGraphicFramePr>
            <a:graphicFrameLocks/>
          </p:cNvGraphicFramePr>
          <p:nvPr>
            <p:extLst>
              <p:ext uri="{D42A27DB-BD31-4B8C-83A1-F6EECF244321}">
                <p14:modId xmlns:p14="http://schemas.microsoft.com/office/powerpoint/2010/main" val="50789202"/>
              </p:ext>
            </p:extLst>
          </p:nvPr>
        </p:nvGraphicFramePr>
        <p:xfrm>
          <a:off x="571424" y="2325038"/>
          <a:ext cx="10971371" cy="4286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01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6</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3" y="1356234"/>
            <a:ext cx="11202104" cy="503934"/>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2023</a:t>
            </a:r>
          </a:p>
        </p:txBody>
      </p:sp>
      <p:graphicFrame>
        <p:nvGraphicFramePr>
          <p:cNvPr id="5" name="Chart 4">
            <a:extLst>
              <a:ext uri="{FF2B5EF4-FFF2-40B4-BE49-F238E27FC236}">
                <a16:creationId xmlns:a16="http://schemas.microsoft.com/office/drawing/2014/main" id="{8602C3C3-0573-48DA-88BB-60584C663CBA}"/>
              </a:ext>
            </a:extLst>
          </p:cNvPr>
          <p:cNvGraphicFramePr>
            <a:graphicFrameLocks/>
          </p:cNvGraphicFramePr>
          <p:nvPr>
            <p:extLst>
              <p:ext uri="{D42A27DB-BD31-4B8C-83A1-F6EECF244321}">
                <p14:modId xmlns:p14="http://schemas.microsoft.com/office/powerpoint/2010/main" val="3829265590"/>
              </p:ext>
            </p:extLst>
          </p:nvPr>
        </p:nvGraphicFramePr>
        <p:xfrm>
          <a:off x="609518" y="2287120"/>
          <a:ext cx="10591799" cy="4165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67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population size estimates</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7</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04190468"/>
              </p:ext>
            </p:extLst>
          </p:nvPr>
        </p:nvGraphicFramePr>
        <p:xfrm>
          <a:off x="609521" y="2515183"/>
          <a:ext cx="10727564" cy="3212030"/>
        </p:xfrm>
        <a:graphic>
          <a:graphicData uri="http://schemas.openxmlformats.org/drawingml/2006/table">
            <a:tbl>
              <a:tblPr/>
              <a:tblGrid>
                <a:gridCol w="2550808">
                  <a:extLst>
                    <a:ext uri="{9D8B030D-6E8A-4147-A177-3AD203B41FA5}">
                      <a16:colId xmlns:a16="http://schemas.microsoft.com/office/drawing/2014/main" val="20000"/>
                    </a:ext>
                  </a:extLst>
                </a:gridCol>
                <a:gridCol w="2044189">
                  <a:extLst>
                    <a:ext uri="{9D8B030D-6E8A-4147-A177-3AD203B41FA5}">
                      <a16:colId xmlns:a16="http://schemas.microsoft.com/office/drawing/2014/main" val="20001"/>
                    </a:ext>
                  </a:extLst>
                </a:gridCol>
                <a:gridCol w="2044189">
                  <a:extLst>
                    <a:ext uri="{9D8B030D-6E8A-4147-A177-3AD203B41FA5}">
                      <a16:colId xmlns:a16="http://schemas.microsoft.com/office/drawing/2014/main" val="20002"/>
                    </a:ext>
                  </a:extLst>
                </a:gridCol>
                <a:gridCol w="2044189">
                  <a:extLst>
                    <a:ext uri="{9D8B030D-6E8A-4147-A177-3AD203B41FA5}">
                      <a16:colId xmlns:a16="http://schemas.microsoft.com/office/drawing/2014/main" val="20003"/>
                    </a:ext>
                  </a:extLst>
                </a:gridCol>
                <a:gridCol w="2044189">
                  <a:extLst>
                    <a:ext uri="{9D8B030D-6E8A-4147-A177-3AD203B41FA5}">
                      <a16:colId xmlns:a16="http://schemas.microsoft.com/office/drawing/2014/main" val="20004"/>
                    </a:ext>
                  </a:extLst>
                </a:gridCol>
              </a:tblGrid>
              <a:tr h="453676">
                <a:tc gridSpan="5">
                  <a:txBody>
                    <a:bodyPr/>
                    <a:lstStyle/>
                    <a:p>
                      <a:pPr algn="ctr" fontAlgn="ctr"/>
                      <a:r>
                        <a:rPr lang="en-GB" sz="1800" b="1" i="0" u="none" strike="noStrike" dirty="0">
                          <a:solidFill>
                            <a:srgbClr val="FFFFFF"/>
                          </a:solidFill>
                          <a:effectLst/>
                          <a:latin typeface="Arial"/>
                        </a:rPr>
                        <a:t>Key population size estimates  </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6350" cap="flat" cmpd="sng" algn="ctr">
                      <a:solidFill>
                        <a:srgbClr val="98B954"/>
                      </a:solidFill>
                      <a:prstDash val="solid"/>
                      <a:round/>
                      <a:headEnd type="none" w="med" len="med"/>
                      <a:tailEnd type="none" w="med" len="med"/>
                    </a:lnB>
                    <a:solidFill>
                      <a:srgbClr val="963634"/>
                    </a:solidFill>
                  </a:tcPr>
                </a:tc>
                <a:tc hMerge="1">
                  <a:txBody>
                    <a:bodyPr/>
                    <a:lstStyle/>
                    <a:p>
                      <a:endParaRPr lang="en-GB"/>
                    </a:p>
                  </a:txBody>
                  <a:tcPr/>
                </a:tc>
                <a:tc hMerge="1">
                  <a:txBody>
                    <a:bodyPr/>
                    <a:lstStyle/>
                    <a:p>
                      <a:endParaRPr lang="th-TH"/>
                    </a:p>
                  </a:txBody>
                  <a:tcPr/>
                </a:tc>
                <a:tc hMerge="1">
                  <a:txBody>
                    <a:bodyPr/>
                    <a:lstStyle/>
                    <a:p>
                      <a:endParaRPr lang="th-TH"/>
                    </a:p>
                  </a:txBody>
                  <a:tcPr/>
                </a:tc>
                <a:tc hMerge="1">
                  <a:txBody>
                    <a:bodyPr/>
                    <a:lstStyle/>
                    <a:p>
                      <a:endParaRPr lang="en-GB"/>
                    </a:p>
                  </a:txBody>
                  <a:tcPr/>
                </a:tc>
                <a:extLst>
                  <a:ext uri="{0D108BD9-81ED-4DB2-BD59-A6C34878D82A}">
                    <a16:rowId xmlns:a16="http://schemas.microsoft.com/office/drawing/2014/main" val="10000"/>
                  </a:ext>
                </a:extLst>
              </a:tr>
              <a:tr h="526746">
                <a:tc>
                  <a:txBody>
                    <a:bodyPr/>
                    <a:lstStyle/>
                    <a:p>
                      <a:pPr algn="ctr" rtl="0" fontAlgn="ctr"/>
                      <a:r>
                        <a:rPr lang="en-GB" sz="1400" b="1" i="0" u="none" strike="noStrike" dirty="0">
                          <a:solidFill>
                            <a:srgbClr val="FFFFFF"/>
                          </a:solidFill>
                          <a:effectLst/>
                          <a:latin typeface="Arial"/>
                        </a:rPr>
                        <a:t>Populations</a:t>
                      </a:r>
                    </a:p>
                  </a:txBody>
                  <a:tcPr marL="0" marR="0" marT="0" marB="0" anchor="ctr">
                    <a:lnL w="12700" cap="flat" cmpd="sng" algn="ctr">
                      <a:solidFill>
                        <a:srgbClr val="88C540"/>
                      </a:solidFill>
                      <a:prstDash val="solid"/>
                      <a:round/>
                      <a:headEnd type="none" w="med" len="med"/>
                      <a:tailEnd type="none" w="med" len="med"/>
                    </a:lnL>
                    <a:lnR>
                      <a:noFill/>
                    </a:lnR>
                    <a:lnT w="6350" cap="flat" cmpd="sng" algn="ctr">
                      <a:solidFill>
                        <a:srgbClr val="98B954"/>
                      </a:solidFill>
                      <a:prstDash val="solid"/>
                      <a:round/>
                      <a:headEnd type="none" w="med" len="med"/>
                      <a:tailEnd type="none" w="med" len="med"/>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a:solidFill>
                            <a:srgbClr val="FFFFFF"/>
                          </a:solidFill>
                          <a:effectLst/>
                          <a:latin typeface="Arial"/>
                        </a:rPr>
                        <a:t>Estimate</a:t>
                      </a:r>
                    </a:p>
                  </a:txBody>
                  <a:tcPr marL="0" marR="0" marT="0" marB="0" anchor="ctr">
                    <a:lnL>
                      <a:noFill/>
                    </a:lnL>
                    <a:lnR>
                      <a:noFill/>
                    </a:lnR>
                    <a:lnT w="6350" cap="flat" cmpd="sng" algn="ctr">
                      <a:solidFill>
                        <a:srgbClr val="98B954"/>
                      </a:solidFill>
                      <a:prstDash val="solid"/>
                      <a:round/>
                      <a:headEnd type="none" w="med" len="med"/>
                      <a:tailEnd type="none" w="med" len="med"/>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dirty="0">
                          <a:solidFill>
                            <a:srgbClr val="FFFFFF"/>
                          </a:solidFill>
                          <a:effectLst/>
                          <a:latin typeface="Arial"/>
                        </a:rPr>
                        <a:t>Lower estimate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dirty="0">
                          <a:solidFill>
                            <a:srgbClr val="FFFFFF"/>
                          </a:solidFill>
                          <a:effectLst/>
                          <a:latin typeface="Arial"/>
                        </a:rPr>
                        <a:t>Upper estimate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a:solidFill>
                            <a:srgbClr val="FFFFFF"/>
                          </a:solidFill>
                          <a:effectLst/>
                          <a:latin typeface="Arial"/>
                        </a:rPr>
                        <a:t>Year of estimate</a:t>
                      </a:r>
                    </a:p>
                  </a:txBody>
                  <a:tcPr marL="0" marR="0" marT="0" marB="0" anchor="ctr">
                    <a:lnL w="6350" cap="flat" cmpd="sng" algn="ctr">
                      <a:noFill/>
                      <a:prstDash val="solid"/>
                      <a:round/>
                      <a:headEnd type="none" w="med" len="med"/>
                      <a:tailEnd type="none" w="med" len="med"/>
                    </a:lnL>
                    <a:lnR w="12700" cap="flat" cmpd="sng" algn="ctr">
                      <a:solidFill>
                        <a:srgbClr val="88C540"/>
                      </a:solid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562079">
                <a:tc>
                  <a:txBody>
                    <a:bodyPr/>
                    <a:lstStyle/>
                    <a:p>
                      <a:pPr algn="l" rtl="0" fontAlgn="ctr"/>
                      <a:r>
                        <a:rPr lang="en-GB" sz="1600" b="1" i="0" u="none" strike="noStrike" dirty="0">
                          <a:solidFill>
                            <a:srgbClr val="000000"/>
                          </a:solidFill>
                          <a:effectLst/>
                          <a:latin typeface="Arial"/>
                        </a:rPr>
                        <a:t>People who inject drugs</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53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10</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127</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544412">
                <a:tc>
                  <a:txBody>
                    <a:bodyPr/>
                    <a:lstStyle/>
                    <a:p>
                      <a:pPr algn="l" rtl="0" fontAlgn="ctr"/>
                      <a:r>
                        <a:rPr lang="en-GB" sz="1600" b="1" i="0" u="none" strike="noStrike" dirty="0">
                          <a:solidFill>
                            <a:srgbClr val="000000"/>
                          </a:solidFill>
                          <a:effectLst/>
                          <a:latin typeface="Arial"/>
                        </a:rPr>
                        <a:t>People</a:t>
                      </a:r>
                      <a:r>
                        <a:rPr lang="en-GB" sz="1600" b="1" i="0" u="none" strike="noStrike" baseline="0" dirty="0">
                          <a:solidFill>
                            <a:srgbClr val="000000"/>
                          </a:solidFill>
                          <a:effectLst/>
                          <a:latin typeface="Arial"/>
                        </a:rPr>
                        <a:t> who use drugs</a:t>
                      </a:r>
                      <a:endParaRPr lang="en-GB" sz="1600" b="1" i="0" u="none" strike="noStrike" dirty="0">
                        <a:solidFill>
                          <a:srgbClr val="000000"/>
                        </a:solidFill>
                        <a:effectLst/>
                        <a:latin typeface="Arial"/>
                      </a:endParaRP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388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787</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3"/>
                  </a:ext>
                </a:extLst>
              </a:tr>
              <a:tr h="544412">
                <a:tc>
                  <a:txBody>
                    <a:bodyPr/>
                    <a:lstStyle/>
                    <a:p>
                      <a:pPr algn="l" rtl="0" fontAlgn="ctr"/>
                      <a:r>
                        <a:rPr lang="en-GB" sz="1600" b="1" i="0" u="none" strike="noStrike" dirty="0">
                          <a:solidFill>
                            <a:srgbClr val="000000"/>
                          </a:solidFill>
                          <a:effectLst/>
                          <a:latin typeface="Arial"/>
                        </a:rPr>
                        <a:t>Female sex workers </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1,688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1,333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2,044</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4"/>
                  </a:ext>
                </a:extLst>
              </a:tr>
              <a:tr h="580705">
                <a:tc>
                  <a:txBody>
                    <a:bodyPr/>
                    <a:lstStyle/>
                    <a:p>
                      <a:pPr algn="l" rtl="0" fontAlgn="ctr"/>
                      <a:r>
                        <a:rPr lang="en-US" sz="1600" b="1" i="0" u="none" strike="noStrike" dirty="0">
                          <a:solidFill>
                            <a:srgbClr val="000000"/>
                          </a:solidFill>
                          <a:effectLst/>
                          <a:latin typeface="Arial"/>
                        </a:rPr>
                        <a:t>Men who have sex with men </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8,703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7,821</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9,585</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0" y="6173629"/>
            <a:ext cx="11784066" cy="448467"/>
          </a:xfrm>
          <a:prstGeom prst="rect">
            <a:avLst/>
          </a:prstGeom>
        </p:spPr>
        <p:txBody>
          <a:bodyPr wrap="square" lIns="108850" tIns="54425" rIns="108850" bIns="54425">
            <a:spAutoFit/>
          </a:bodyPr>
          <a:lstStyle/>
          <a:p>
            <a:r>
              <a:rPr lang="en-US" sz="1100" dirty="0">
                <a:latin typeface="Arial" pitchFamily="34" charset="0"/>
                <a:cs typeface="Arial" pitchFamily="34" charset="0"/>
              </a:rPr>
              <a:t>Sources: Prepared by </a:t>
            </a:r>
            <a:r>
              <a:rPr lang="en-US" sz="1100" dirty="0">
                <a:latin typeface="Arial" pitchFamily="34" charset="0"/>
                <a:cs typeface="Arial" pitchFamily="34" charset="0"/>
                <a:hlinkClick r:id="rId3"/>
              </a:rPr>
              <a:t>www.aidsdatahub.org</a:t>
            </a:r>
            <a:r>
              <a:rPr lang="en-US" sz="1100" dirty="0">
                <a:latin typeface="Arial" pitchFamily="34" charset="0"/>
                <a:cs typeface="Arial" pitchFamily="34" charset="0"/>
              </a:rPr>
              <a:t> based  on </a:t>
            </a:r>
            <a:r>
              <a:rPr lang="en-US" sz="1100" kern="0" dirty="0"/>
              <a:t>Jose, H., </a:t>
            </a:r>
            <a:r>
              <a:rPr lang="en-US" sz="1100" kern="0" dirty="0" err="1"/>
              <a:t>Rahman</a:t>
            </a:r>
            <a:r>
              <a:rPr lang="en-US" sz="1100" kern="0" dirty="0"/>
              <a:t>, B., &amp; </a:t>
            </a:r>
            <a:r>
              <a:rPr lang="en-US" sz="1100" kern="0" dirty="0" err="1"/>
              <a:t>Rawstorne</a:t>
            </a:r>
            <a:r>
              <a:rPr lang="en-US" sz="1100" kern="0" dirty="0"/>
              <a:t>, P. (2015). Population size estimation of female sex workers, men who have sex with men and people who use and inject drugs in Timor-Leste. National HIV/AIDS &amp; STIs Control Programme of the Ministry of Health Timor-Leste. </a:t>
            </a:r>
            <a:r>
              <a:rPr lang="en-US" sz="1100" kern="0" dirty="0" err="1"/>
              <a:t>Dili</a:t>
            </a:r>
            <a:r>
              <a:rPr lang="en-US" sz="1100" kern="0" dirty="0"/>
              <a:t>, Timor-Leste.</a:t>
            </a:r>
          </a:p>
        </p:txBody>
      </p:sp>
    </p:spTree>
    <p:extLst>
      <p:ext uri="{BB962C8B-B14F-4D97-AF65-F5344CB8AC3E}">
        <p14:creationId xmlns:p14="http://schemas.microsoft.com/office/powerpoint/2010/main" val="283735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F1DF-6A03-BC41-00BF-515D21790976}"/>
              </a:ext>
            </a:extLst>
          </p:cNvPr>
          <p:cNvSpPr>
            <a:spLocks noGrp="1"/>
          </p:cNvSpPr>
          <p:nvPr>
            <p:ph type="title"/>
          </p:nvPr>
        </p:nvSpPr>
        <p:spPr/>
        <p:txBody>
          <a:bodyPr/>
          <a:lstStyle/>
          <a:p>
            <a:r>
              <a:rPr lang="en-US" dirty="0"/>
              <a:t>HIV prevalence among key populations, 2018-2019</a:t>
            </a:r>
          </a:p>
        </p:txBody>
      </p:sp>
      <p:sp>
        <p:nvSpPr>
          <p:cNvPr id="3" name="Slide Number Placeholder 2">
            <a:extLst>
              <a:ext uri="{FF2B5EF4-FFF2-40B4-BE49-F238E27FC236}">
                <a16:creationId xmlns:a16="http://schemas.microsoft.com/office/drawing/2014/main" id="{D9CE025C-EF47-4F1A-F965-4BA98283A993}"/>
              </a:ext>
            </a:extLst>
          </p:cNvPr>
          <p:cNvSpPr>
            <a:spLocks noGrp="1"/>
          </p:cNvSpPr>
          <p:nvPr>
            <p:ph type="sldNum" sz="quarter" idx="10"/>
          </p:nvPr>
        </p:nvSpPr>
        <p:spPr/>
        <p:txBody>
          <a:bodyPr/>
          <a:lstStyle/>
          <a:p>
            <a:fld id="{8800C79D-0615-AF41-9AB4-7D5AEAE4FA5F}" type="slidenum">
              <a:rPr lang="th-TH" smtClean="0"/>
              <a:pPr/>
              <a:t>8</a:t>
            </a:fld>
            <a:endParaRPr lang="th-TH" dirty="0"/>
          </a:p>
        </p:txBody>
      </p:sp>
      <p:grpSp>
        <p:nvGrpSpPr>
          <p:cNvPr id="4" name="Group 3">
            <a:extLst>
              <a:ext uri="{FF2B5EF4-FFF2-40B4-BE49-F238E27FC236}">
                <a16:creationId xmlns:a16="http://schemas.microsoft.com/office/drawing/2014/main" id="{EF3DFB0A-081E-0D09-4F5D-65317B87F947}"/>
              </a:ext>
            </a:extLst>
          </p:cNvPr>
          <p:cNvGrpSpPr/>
          <p:nvPr/>
        </p:nvGrpSpPr>
        <p:grpSpPr>
          <a:xfrm>
            <a:off x="3559357" y="2466493"/>
            <a:ext cx="4536280" cy="3874703"/>
            <a:chOff x="1" y="0"/>
            <a:chExt cx="4568030" cy="3974490"/>
          </a:xfrm>
        </p:grpSpPr>
        <p:grpSp>
          <p:nvGrpSpPr>
            <p:cNvPr id="5" name="Group 4">
              <a:extLst>
                <a:ext uri="{FF2B5EF4-FFF2-40B4-BE49-F238E27FC236}">
                  <a16:creationId xmlns:a16="http://schemas.microsoft.com/office/drawing/2014/main" id="{1ECC430E-3CB2-4896-9192-32EA3F8B4C63}"/>
                </a:ext>
              </a:extLst>
            </p:cNvPr>
            <p:cNvGrpSpPr/>
            <p:nvPr/>
          </p:nvGrpSpPr>
          <p:grpSpPr>
            <a:xfrm>
              <a:off x="1" y="0"/>
              <a:ext cx="4568030" cy="3974490"/>
              <a:chOff x="0" y="0"/>
              <a:chExt cx="4484673" cy="3995224"/>
            </a:xfrm>
          </p:grpSpPr>
          <p:graphicFrame>
            <p:nvGraphicFramePr>
              <p:cNvPr id="9" name="Chart 8">
                <a:extLst>
                  <a:ext uri="{FF2B5EF4-FFF2-40B4-BE49-F238E27FC236}">
                    <a16:creationId xmlns:a16="http://schemas.microsoft.com/office/drawing/2014/main" id="{6021DC78-34A3-A353-5158-1A8C327EA86A}"/>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C31A3461-E42C-15A6-704B-00AD9F6D38EC}"/>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1DBE82F-05FC-CE8F-9420-FBC613407388}"/>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8E134103-726A-4383-F73E-79D9833ABD4C}"/>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30">
                <a:extLst>
                  <a:ext uri="{FF2B5EF4-FFF2-40B4-BE49-F238E27FC236}">
                    <a16:creationId xmlns:a16="http://schemas.microsoft.com/office/drawing/2014/main" id="{069ABA46-B9ED-0CA4-50B9-B730118199DD}"/>
                  </a:ext>
                </a:extLst>
              </p:cNvPr>
              <p:cNvSpPr txBox="1"/>
              <p:nvPr/>
            </p:nvSpPr>
            <p:spPr>
              <a:xfrm>
                <a:off x="1" y="2245361"/>
                <a:ext cx="1783961" cy="73389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a:t>
                </a:r>
              </a:p>
            </p:txBody>
          </p:sp>
          <p:sp>
            <p:nvSpPr>
              <p:cNvPr id="14" name="TextBox 31">
                <a:extLst>
                  <a:ext uri="{FF2B5EF4-FFF2-40B4-BE49-F238E27FC236}">
                    <a16:creationId xmlns:a16="http://schemas.microsoft.com/office/drawing/2014/main" id="{7EEA8DAA-A680-4C34-7E03-38B5CD265CE7}"/>
                  </a:ext>
                </a:extLst>
              </p:cNvPr>
              <p:cNvSpPr txBox="1"/>
              <p:nvPr/>
            </p:nvSpPr>
            <p:spPr>
              <a:xfrm>
                <a:off x="0" y="1238149"/>
                <a:ext cx="1489474" cy="697235"/>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(2018-2019) *</a:t>
                </a:r>
              </a:p>
            </p:txBody>
          </p:sp>
          <p:sp>
            <p:nvSpPr>
              <p:cNvPr id="15" name="TextBox 32">
                <a:extLst>
                  <a:ext uri="{FF2B5EF4-FFF2-40B4-BE49-F238E27FC236}">
                    <a16:creationId xmlns:a16="http://schemas.microsoft.com/office/drawing/2014/main" id="{61EB0B74-D864-AF96-5077-F549F6552F5B}"/>
                  </a:ext>
                </a:extLst>
              </p:cNvPr>
              <p:cNvSpPr txBox="1"/>
              <p:nvPr/>
            </p:nvSpPr>
            <p:spPr>
              <a:xfrm>
                <a:off x="0" y="231982"/>
                <a:ext cx="1629849" cy="66597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(2018-2019) *</a:t>
                </a:r>
              </a:p>
            </p:txBody>
          </p:sp>
          <p:sp>
            <p:nvSpPr>
              <p:cNvPr id="16" name="TextBox 33">
                <a:extLst>
                  <a:ext uri="{FF2B5EF4-FFF2-40B4-BE49-F238E27FC236}">
                    <a16:creationId xmlns:a16="http://schemas.microsoft.com/office/drawing/2014/main" id="{7D296919-A664-7D84-BFCF-582654070456}"/>
                  </a:ext>
                </a:extLst>
              </p:cNvPr>
              <p:cNvSpPr txBox="1"/>
              <p:nvPr/>
            </p:nvSpPr>
            <p:spPr>
              <a:xfrm>
                <a:off x="0" y="3269861"/>
                <a:ext cx="1777161" cy="72536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(2018-2019)</a:t>
                </a:r>
              </a:p>
            </p:txBody>
          </p:sp>
        </p:grpSp>
        <p:cxnSp>
          <p:nvCxnSpPr>
            <p:cNvPr id="6" name="Straight Connector 5">
              <a:extLst>
                <a:ext uri="{FF2B5EF4-FFF2-40B4-BE49-F238E27FC236}">
                  <a16:creationId xmlns:a16="http://schemas.microsoft.com/office/drawing/2014/main" id="{4EFC9F8A-9BAA-4917-914B-D84C6EC03D58}"/>
                </a:ext>
              </a:extLst>
            </p:cNvPr>
            <p:cNvCxnSpPr/>
            <p:nvPr/>
          </p:nvCxnSpPr>
          <p:spPr>
            <a:xfrm>
              <a:off x="89963" y="925127"/>
              <a:ext cx="4423666" cy="0"/>
            </a:xfrm>
            <a:prstGeom prst="line">
              <a:avLst/>
            </a:prstGeom>
            <a:noFill/>
            <a:ln w="15875" cap="flat" cmpd="sng" algn="ctr">
              <a:solidFill>
                <a:sysClr val="window" lastClr="FFFFFF">
                  <a:lumMod val="75000"/>
                </a:sysClr>
              </a:solidFill>
              <a:prstDash val="sysDot"/>
              <a:miter lim="800000"/>
            </a:ln>
            <a:effectLst/>
          </p:spPr>
        </p:cxnSp>
        <p:cxnSp>
          <p:nvCxnSpPr>
            <p:cNvPr id="7" name="Straight Connector 6">
              <a:extLst>
                <a:ext uri="{FF2B5EF4-FFF2-40B4-BE49-F238E27FC236}">
                  <a16:creationId xmlns:a16="http://schemas.microsoft.com/office/drawing/2014/main" id="{E45E5E54-2932-41FD-AF7F-D6C6E6C3392E}"/>
                </a:ext>
              </a:extLst>
            </p:cNvPr>
            <p:cNvCxnSpPr/>
            <p:nvPr/>
          </p:nvCxnSpPr>
          <p:spPr>
            <a:xfrm>
              <a:off x="89963" y="1950200"/>
              <a:ext cx="4423666" cy="0"/>
            </a:xfrm>
            <a:prstGeom prst="line">
              <a:avLst/>
            </a:prstGeom>
            <a:noFill/>
            <a:ln w="15875" cap="flat" cmpd="sng" algn="ctr">
              <a:solidFill>
                <a:sysClr val="window" lastClr="FFFFFF">
                  <a:lumMod val="75000"/>
                </a:sysClr>
              </a:solidFill>
              <a:prstDash val="sysDot"/>
              <a:miter lim="800000"/>
            </a:ln>
            <a:effectLst/>
          </p:spPr>
        </p:cxnSp>
        <p:cxnSp>
          <p:nvCxnSpPr>
            <p:cNvPr id="8" name="Straight Connector 7">
              <a:extLst>
                <a:ext uri="{FF2B5EF4-FFF2-40B4-BE49-F238E27FC236}">
                  <a16:creationId xmlns:a16="http://schemas.microsoft.com/office/drawing/2014/main" id="{AFC974D6-2636-4505-952A-3EED63175455}"/>
                </a:ext>
              </a:extLst>
            </p:cNvPr>
            <p:cNvCxnSpPr/>
            <p:nvPr/>
          </p:nvCxnSpPr>
          <p:spPr>
            <a:xfrm>
              <a:off x="89963" y="2968917"/>
              <a:ext cx="4423666" cy="0"/>
            </a:xfrm>
            <a:prstGeom prst="line">
              <a:avLst/>
            </a:prstGeom>
            <a:noFill/>
            <a:ln w="15875" cap="flat" cmpd="sng" algn="ctr">
              <a:solidFill>
                <a:sysClr val="window" lastClr="FFFFFF">
                  <a:lumMod val="75000"/>
                </a:sysClr>
              </a:solidFill>
              <a:prstDash val="sysDot"/>
              <a:miter lim="800000"/>
            </a:ln>
            <a:effectLst/>
          </p:spPr>
        </p:cxnSp>
      </p:grpSp>
      <p:sp>
        <p:nvSpPr>
          <p:cNvPr id="17" name="TextBox 1">
            <a:extLst>
              <a:ext uri="{FF2B5EF4-FFF2-40B4-BE49-F238E27FC236}">
                <a16:creationId xmlns:a16="http://schemas.microsoft.com/office/drawing/2014/main" id="{E487404E-5196-04DA-4E0D-ED05BA8C83BE}"/>
              </a:ext>
            </a:extLst>
          </p:cNvPr>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6"/>
              </a:rPr>
              <a:t>www.aidsdatahub.org</a:t>
            </a:r>
            <a:r>
              <a:rPr lang="en-US" sz="900" dirty="0">
                <a:latin typeface="Arial" pitchFamily="34" charset="0"/>
                <a:cs typeface="Arial" pitchFamily="34" charset="0"/>
              </a:rPr>
              <a:t> based on Ministry of Health, HIV/STI Unit. (2019). HIV Sentinel Surveillance Plus – Timor-Leste. Technical report 2018-2019</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79431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760794" cy="504117"/>
          </a:xfrm>
        </p:spPr>
        <p:txBody>
          <a:bodyPr/>
          <a:lstStyle/>
          <a:p>
            <a:r>
              <a:rPr lang="en-US" sz="2400" dirty="0"/>
              <a:t>HIV prevalence among surveyed populations, 2018-2019</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Ministry of Health, HIV/STI Unit. (2019). HIV Sentinel Surveillance Plus – Timor-Leste. Technical report 2018-2019</a:t>
            </a:r>
            <a:endParaRPr lang="en-GB"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562693778"/>
              </p:ext>
            </p:extLst>
          </p:nvPr>
        </p:nvGraphicFramePr>
        <p:xfrm>
          <a:off x="1980406" y="2105037"/>
          <a:ext cx="7848600" cy="4254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564520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3512</TotalTime>
  <Words>1908</Words>
  <Application>Microsoft Office PowerPoint</Application>
  <PresentationFormat>Custom</PresentationFormat>
  <Paragraphs>226</Paragraphs>
  <Slides>35</Slides>
  <Notes>8</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35</vt:i4>
      </vt:variant>
    </vt:vector>
  </HeadingPairs>
  <TitlesOfParts>
    <vt:vector size="53" baseType="lpstr">
      <vt:lpstr>ＭＳ Ｐゴシック</vt:lpstr>
      <vt:lpstr>SimSun</vt:lpstr>
      <vt:lpstr>Arial</vt:lpstr>
      <vt:lpstr>Arial Narrow</vt:lpstr>
      <vt:lpstr>Calibri</vt:lpstr>
      <vt:lpstr>Cordia New</vt:lpstr>
      <vt:lpstr>Times New Roman</vt:lpstr>
      <vt:lpstr>1_Cover Design</vt:lpstr>
      <vt:lpstr>Layout with Latest!</vt:lpstr>
      <vt:lpstr>Layout</vt:lpstr>
      <vt:lpstr>1_Layout</vt:lpstr>
      <vt:lpstr>1_Layout with Latest!</vt:lpstr>
      <vt:lpstr>2_Layout</vt:lpstr>
      <vt:lpstr>2_Layout with Latest!</vt:lpstr>
      <vt:lpstr>3_Layout</vt:lpstr>
      <vt:lpstr>4_Layout</vt:lpstr>
      <vt:lpstr>5_Layout</vt:lpstr>
      <vt:lpstr>6_Layout</vt:lpstr>
      <vt:lpstr>Timor-Leste</vt:lpstr>
      <vt:lpstr>CONTENT</vt:lpstr>
      <vt:lpstr>BASIC SOCIO-DEMOGRAPHIC INDICATORS</vt:lpstr>
      <vt:lpstr>HIV prevalence and  epidemiology</vt:lpstr>
      <vt:lpstr>Estimated people living with HIV, new HIV infections and AIDS-related deaths, 1990-2022</vt:lpstr>
      <vt:lpstr>Estimated number of adults (15+) living with HIV and women (15+) living with HIV, 1990-2022</vt:lpstr>
      <vt:lpstr>Key population size estimates</vt:lpstr>
      <vt:lpstr>HIV prevalence among key populations, 2018-2019</vt:lpstr>
      <vt:lpstr>HIV prevalence among surveyed populations, 2018-2019</vt:lpstr>
      <vt:lpstr>HIV positivity rate among pregnant women tested for HIV at ANC clinics, 2017-2023</vt:lpstr>
      <vt:lpstr>HIV positivity rate among TB patients tested for HIV, 2016-2022</vt:lpstr>
      <vt:lpstr>Number of annual and cumulative HIV cases, 2003-2022</vt:lpstr>
      <vt:lpstr>Risk behaviours </vt:lpstr>
      <vt:lpstr>Proportion of key populations reported condom use at last sex, 2008 and 2011 </vt:lpstr>
      <vt:lpstr>Proportion of FSW reported condom use at last sex with client by district, 2011</vt:lpstr>
      <vt:lpstr>Frequency of buying and selling sex among female sex workers and clients, 2011</vt:lpstr>
      <vt:lpstr>Proportion of MSM reported condom use at last sex by partner type, 2011 </vt:lpstr>
      <vt:lpstr>Proportion of MSM with reported transactional sex and bi-sexual behaviour, 2011</vt:lpstr>
      <vt:lpstr>Proportion of MSM who reported consistent condom use in the past 12 months by type of partner, 2008 </vt:lpstr>
      <vt:lpstr>Young people (15-24) who reported sex before the age of 15 by gender and district, 2009-2010 </vt:lpstr>
      <vt:lpstr>Vulnerability and  HIV knowledge</vt:lpstr>
      <vt:lpstr>Percentage of FSW with correct knowledge of HIV, 2008 </vt:lpstr>
      <vt:lpstr>Percentage of MSM with correct knowledge of HIV, 2008 </vt:lpstr>
      <vt:lpstr>Proportion of population with comprehensive knowledge of HIV by age group, gender and residence, 2009-2010 </vt:lpstr>
      <vt:lpstr>HIV Expenditure </vt:lpstr>
      <vt:lpstr>AIDS financing, 2022</vt:lpstr>
      <vt:lpstr>AIDS spending by financing source, 2008-2022</vt:lpstr>
      <vt:lpstr>National response </vt:lpstr>
      <vt:lpstr>HIV testing coverage among key populations, 2008 and 2011</vt:lpstr>
      <vt:lpstr>Number of people on ART, 2008 - 2022</vt:lpstr>
      <vt:lpstr>ART scale-up, 2008 - 2022</vt:lpstr>
      <vt:lpstr>Treatment cascade, 2022</vt:lpstr>
      <vt:lpstr>HIV testing and treatment cascade, 2022</vt:lpstr>
      <vt:lpstr>Punitive and discriminatory laws,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UNAIDS</dc:creator>
  <cp:lastModifiedBy>SHWE, Ye Yu</cp:lastModifiedBy>
  <cp:revision>393</cp:revision>
  <dcterms:created xsi:type="dcterms:W3CDTF">2013-01-31T02:09:13Z</dcterms:created>
  <dcterms:modified xsi:type="dcterms:W3CDTF">2024-03-24T11:52:56Z</dcterms:modified>
</cp:coreProperties>
</file>