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6.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2.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notesSlides/notesSlide8.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1.xml" ContentType="application/vnd.openxmlformats-officedocument.themeOverride+xml"/>
  <Override PartName="/ppt/notesSlides/notesSlide9.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6.xml" ContentType="application/vnd.openxmlformats-officedocument.themeOverride+xml"/>
  <Override PartName="/ppt/notesSlides/notesSlide11.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8.xml" ContentType="application/vnd.openxmlformats-officedocument.themeOverride+xml"/>
  <Override PartName="/ppt/notesSlides/notesSlide12.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4.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708" r:id="rId4"/>
    <p:sldMasterId id="2147483771" r:id="rId5"/>
    <p:sldMasterId id="2147483798" r:id="rId6"/>
    <p:sldMasterId id="2147483853" r:id="rId7"/>
    <p:sldMasterId id="2147483862" r:id="rId8"/>
    <p:sldMasterId id="2147483871" r:id="rId9"/>
    <p:sldMasterId id="2147483880" r:id="rId10"/>
    <p:sldMasterId id="2147483889" r:id="rId11"/>
    <p:sldMasterId id="2147483898" r:id="rId12"/>
    <p:sldMasterId id="2147483907" r:id="rId13"/>
    <p:sldMasterId id="2147483916" r:id="rId14"/>
    <p:sldMasterId id="2147483925" r:id="rId15"/>
    <p:sldMasterId id="2147483934" r:id="rId16"/>
    <p:sldMasterId id="2147483943" r:id="rId17"/>
  </p:sldMasterIdLst>
  <p:notesMasterIdLst>
    <p:notesMasterId r:id="rId59"/>
  </p:notesMasterIdLst>
  <p:sldIdLst>
    <p:sldId id="257" r:id="rId18"/>
    <p:sldId id="314" r:id="rId19"/>
    <p:sldId id="356" r:id="rId20"/>
    <p:sldId id="258" r:id="rId21"/>
    <p:sldId id="2995" r:id="rId22"/>
    <p:sldId id="319" r:id="rId23"/>
    <p:sldId id="361" r:id="rId24"/>
    <p:sldId id="590" r:id="rId25"/>
    <p:sldId id="309" r:id="rId26"/>
    <p:sldId id="335" r:id="rId27"/>
    <p:sldId id="348" r:id="rId28"/>
    <p:sldId id="2998" r:id="rId29"/>
    <p:sldId id="332" r:id="rId30"/>
    <p:sldId id="3013" r:id="rId31"/>
    <p:sldId id="259" r:id="rId32"/>
    <p:sldId id="2999" r:id="rId33"/>
    <p:sldId id="3000" r:id="rId34"/>
    <p:sldId id="3001" r:id="rId35"/>
    <p:sldId id="3002" r:id="rId36"/>
    <p:sldId id="3003" r:id="rId37"/>
    <p:sldId id="3004" r:id="rId38"/>
    <p:sldId id="260" r:id="rId39"/>
    <p:sldId id="316" r:id="rId40"/>
    <p:sldId id="3005" r:id="rId41"/>
    <p:sldId id="3006" r:id="rId42"/>
    <p:sldId id="261" r:id="rId43"/>
    <p:sldId id="349" r:id="rId44"/>
    <p:sldId id="2994" r:id="rId45"/>
    <p:sldId id="3007" r:id="rId46"/>
    <p:sldId id="3008" r:id="rId47"/>
    <p:sldId id="262" r:id="rId48"/>
    <p:sldId id="297" r:id="rId49"/>
    <p:sldId id="3009" r:id="rId50"/>
    <p:sldId id="336" r:id="rId51"/>
    <p:sldId id="644" r:id="rId52"/>
    <p:sldId id="341" r:id="rId53"/>
    <p:sldId id="2996" r:id="rId54"/>
    <p:sldId id="2997" r:id="rId55"/>
    <p:sldId id="325" r:id="rId56"/>
    <p:sldId id="2993" r:id="rId57"/>
    <p:sldId id="327" r:id="rId58"/>
  </p:sldIdLst>
  <p:sldSz cx="12192000" cy="6858000"/>
  <p:notesSz cx="6858000" cy="9144000"/>
  <p:defaultTextStyle>
    <a:defPPr>
      <a:defRPr lang="en-US"/>
    </a:defPPr>
    <a:lvl1pPr marL="0" algn="l" defTabSz="911489" rtl="0" eaLnBrk="1" latinLnBrk="0" hangingPunct="1">
      <a:defRPr sz="1800" kern="1200">
        <a:solidFill>
          <a:schemeClr val="tx1"/>
        </a:solidFill>
        <a:latin typeface="+mn-lt"/>
        <a:ea typeface="+mn-ea"/>
        <a:cs typeface="+mn-cs"/>
      </a:defRPr>
    </a:lvl1pPr>
    <a:lvl2pPr marL="455747" algn="l" defTabSz="911489" rtl="0" eaLnBrk="1" latinLnBrk="0" hangingPunct="1">
      <a:defRPr sz="1800" kern="1200">
        <a:solidFill>
          <a:schemeClr val="tx1"/>
        </a:solidFill>
        <a:latin typeface="+mn-lt"/>
        <a:ea typeface="+mn-ea"/>
        <a:cs typeface="+mn-cs"/>
      </a:defRPr>
    </a:lvl2pPr>
    <a:lvl3pPr marL="911489" algn="l" defTabSz="911489" rtl="0" eaLnBrk="1" latinLnBrk="0" hangingPunct="1">
      <a:defRPr sz="1800" kern="1200">
        <a:solidFill>
          <a:schemeClr val="tx1"/>
        </a:solidFill>
        <a:latin typeface="+mn-lt"/>
        <a:ea typeface="+mn-ea"/>
        <a:cs typeface="+mn-cs"/>
      </a:defRPr>
    </a:lvl3pPr>
    <a:lvl4pPr marL="1367234" algn="l" defTabSz="911489" rtl="0" eaLnBrk="1" latinLnBrk="0" hangingPunct="1">
      <a:defRPr sz="1800" kern="1200">
        <a:solidFill>
          <a:schemeClr val="tx1"/>
        </a:solidFill>
        <a:latin typeface="+mn-lt"/>
        <a:ea typeface="+mn-ea"/>
        <a:cs typeface="+mn-cs"/>
      </a:defRPr>
    </a:lvl4pPr>
    <a:lvl5pPr marL="1822954" algn="l" defTabSz="911489" rtl="0" eaLnBrk="1" latinLnBrk="0" hangingPunct="1">
      <a:defRPr sz="1800" kern="1200">
        <a:solidFill>
          <a:schemeClr val="tx1"/>
        </a:solidFill>
        <a:latin typeface="+mn-lt"/>
        <a:ea typeface="+mn-ea"/>
        <a:cs typeface="+mn-cs"/>
      </a:defRPr>
    </a:lvl5pPr>
    <a:lvl6pPr marL="2278715" algn="l" defTabSz="911489" rtl="0" eaLnBrk="1" latinLnBrk="0" hangingPunct="1">
      <a:defRPr sz="1800" kern="1200">
        <a:solidFill>
          <a:schemeClr val="tx1"/>
        </a:solidFill>
        <a:latin typeface="+mn-lt"/>
        <a:ea typeface="+mn-ea"/>
        <a:cs typeface="+mn-cs"/>
      </a:defRPr>
    </a:lvl6pPr>
    <a:lvl7pPr marL="2734470" algn="l" defTabSz="911489" rtl="0" eaLnBrk="1" latinLnBrk="0" hangingPunct="1">
      <a:defRPr sz="1800" kern="1200">
        <a:solidFill>
          <a:schemeClr val="tx1"/>
        </a:solidFill>
        <a:latin typeface="+mn-lt"/>
        <a:ea typeface="+mn-ea"/>
        <a:cs typeface="+mn-cs"/>
      </a:defRPr>
    </a:lvl7pPr>
    <a:lvl8pPr marL="3190198" algn="l" defTabSz="911489" rtl="0" eaLnBrk="1" latinLnBrk="0" hangingPunct="1">
      <a:defRPr sz="1800" kern="1200">
        <a:solidFill>
          <a:schemeClr val="tx1"/>
        </a:solidFill>
        <a:latin typeface="+mn-lt"/>
        <a:ea typeface="+mn-ea"/>
        <a:cs typeface="+mn-cs"/>
      </a:defRPr>
    </a:lvl8pPr>
    <a:lvl9pPr marL="3645916" algn="l" defTabSz="9114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7FF"/>
    <a:srgbClr val="FF7C80"/>
    <a:srgbClr val="0099FF"/>
    <a:srgbClr val="33CCCC"/>
    <a:srgbClr val="00AEEF"/>
    <a:srgbClr val="FF5050"/>
    <a:srgbClr val="00CC99"/>
    <a:srgbClr val="F8CBAD"/>
    <a:srgbClr val="FF99FF"/>
    <a:srgbClr val="F6BC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89339" autoAdjust="0"/>
  </p:normalViewPr>
  <p:slideViewPr>
    <p:cSldViewPr>
      <p:cViewPr varScale="1">
        <p:scale>
          <a:sx n="89" d="100"/>
          <a:sy n="89" d="100"/>
        </p:scale>
        <p:origin x="844" y="48"/>
      </p:cViewPr>
      <p:guideLst>
        <p:guide orient="horz" pos="2160"/>
        <p:guide pos="3840"/>
      </p:guideLst>
    </p:cSldViewPr>
  </p:slideViewPr>
  <p:notesTextViewPr>
    <p:cViewPr>
      <p:scale>
        <a:sx n="3" d="2"/>
        <a:sy n="3" d="2"/>
      </p:scale>
      <p:origin x="0" y="0"/>
    </p:cViewPr>
  </p:notesTextViewPr>
  <p:sorterViewPr>
    <p:cViewPr>
      <p:scale>
        <a:sx n="100" d="100"/>
        <a:sy n="100" d="100"/>
      </p:scale>
      <p:origin x="0" y="-111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1.xlsx"/></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6775134878973461"/>
          <c:h val="0.66799955144584333"/>
        </c:manualLayout>
      </c:layout>
      <c:lineChart>
        <c:grouping val="standard"/>
        <c:varyColors val="0"/>
        <c:ser>
          <c:idx val="0"/>
          <c:order val="0"/>
          <c:tx>
            <c:strRef>
              <c:f>PLHIV_NI_Deaths!$D$3</c:f>
              <c:strCache>
                <c:ptCount val="1"/>
                <c:pt idx="0">
                  <c:v> PLHIV </c:v>
                </c:pt>
              </c:strCache>
            </c:strRef>
          </c:tx>
          <c:spPr>
            <a:ln w="38100">
              <a:solidFill>
                <a:srgbClr val="63CDF6"/>
              </a:solidFill>
            </a:ln>
          </c:spPr>
          <c:marker>
            <c:symbol val="none"/>
          </c:marker>
          <c:dLbls>
            <c:dLbl>
              <c:idx val="32"/>
              <c:tx>
                <c:rich>
                  <a:bodyPr/>
                  <a:lstStyle/>
                  <a:p>
                    <a:r>
                      <a:rPr lang="en-US" dirty="0"/>
                      <a:t>630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6A2-44CC-BBE9-1D0199524D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PLHIV_NI_Deaths!$D$4:$D$36</c:f>
              <c:numCache>
                <c:formatCode>_-* #,##0_-;\-* #,##0_-;_-* "-"??_-;_-@_-</c:formatCode>
                <c:ptCount val="33"/>
                <c:pt idx="0">
                  <c:v>1</c:v>
                </c:pt>
                <c:pt idx="1">
                  <c:v>1</c:v>
                </c:pt>
                <c:pt idx="2">
                  <c:v>2</c:v>
                </c:pt>
                <c:pt idx="3">
                  <c:v>4</c:v>
                </c:pt>
                <c:pt idx="4">
                  <c:v>5</c:v>
                </c:pt>
                <c:pt idx="5">
                  <c:v>7</c:v>
                </c:pt>
                <c:pt idx="6">
                  <c:v>10</c:v>
                </c:pt>
                <c:pt idx="7">
                  <c:v>14</c:v>
                </c:pt>
                <c:pt idx="8">
                  <c:v>20</c:v>
                </c:pt>
                <c:pt idx="9">
                  <c:v>30</c:v>
                </c:pt>
                <c:pt idx="10">
                  <c:v>42</c:v>
                </c:pt>
                <c:pt idx="11">
                  <c:v>62</c:v>
                </c:pt>
                <c:pt idx="12">
                  <c:v>89</c:v>
                </c:pt>
                <c:pt idx="13">
                  <c:v>125</c:v>
                </c:pt>
                <c:pt idx="14">
                  <c:v>172</c:v>
                </c:pt>
                <c:pt idx="15">
                  <c:v>218</c:v>
                </c:pt>
                <c:pt idx="16">
                  <c:v>255</c:v>
                </c:pt>
                <c:pt idx="17">
                  <c:v>284</c:v>
                </c:pt>
                <c:pt idx="18">
                  <c:v>314</c:v>
                </c:pt>
                <c:pt idx="19">
                  <c:v>343</c:v>
                </c:pt>
                <c:pt idx="20">
                  <c:v>374</c:v>
                </c:pt>
                <c:pt idx="21">
                  <c:v>406</c:v>
                </c:pt>
                <c:pt idx="22">
                  <c:v>437</c:v>
                </c:pt>
                <c:pt idx="23">
                  <c:v>467</c:v>
                </c:pt>
                <c:pt idx="24">
                  <c:v>496</c:v>
                </c:pt>
                <c:pt idx="25">
                  <c:v>519</c:v>
                </c:pt>
                <c:pt idx="26">
                  <c:v>538</c:v>
                </c:pt>
                <c:pt idx="27">
                  <c:v>558</c:v>
                </c:pt>
                <c:pt idx="28">
                  <c:v>575</c:v>
                </c:pt>
                <c:pt idx="29">
                  <c:v>587</c:v>
                </c:pt>
                <c:pt idx="30">
                  <c:v>605</c:v>
                </c:pt>
                <c:pt idx="31">
                  <c:v>622</c:v>
                </c:pt>
                <c:pt idx="32">
                  <c:v>633</c:v>
                </c:pt>
              </c:numCache>
            </c:numRef>
          </c:val>
          <c:smooth val="0"/>
          <c:extLst>
            <c:ext xmlns:c16="http://schemas.microsoft.com/office/drawing/2014/chart" uri="{C3380CC4-5D6E-409C-BE32-E72D297353CC}">
              <c16:uniqueId val="{00000001-B31C-4BEC-9E38-099FA01CFEBD}"/>
            </c:ext>
          </c:extLst>
        </c:ser>
        <c:ser>
          <c:idx val="1"/>
          <c:order val="1"/>
          <c:tx>
            <c:strRef>
              <c:f>PLHIV_NI_Deaths!$E$3</c:f>
              <c:strCache>
                <c:ptCount val="1"/>
                <c:pt idx="0">
                  <c:v> PLHIV Lower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PLHIV_NI_Deaths!$E$4:$E$36</c:f>
              <c:numCache>
                <c:formatCode>_-* #,##0_-;\-* #,##0_-;_-* "-"??_-;_-@_-</c:formatCode>
                <c:ptCount val="33"/>
                <c:pt idx="0">
                  <c:v>0.81644000000000005</c:v>
                </c:pt>
                <c:pt idx="1">
                  <c:v>1</c:v>
                </c:pt>
                <c:pt idx="2">
                  <c:v>1</c:v>
                </c:pt>
                <c:pt idx="3">
                  <c:v>3</c:v>
                </c:pt>
                <c:pt idx="4">
                  <c:v>4</c:v>
                </c:pt>
                <c:pt idx="5">
                  <c:v>6</c:v>
                </c:pt>
                <c:pt idx="6">
                  <c:v>9</c:v>
                </c:pt>
                <c:pt idx="7">
                  <c:v>12</c:v>
                </c:pt>
                <c:pt idx="8">
                  <c:v>17</c:v>
                </c:pt>
                <c:pt idx="9">
                  <c:v>25</c:v>
                </c:pt>
                <c:pt idx="10">
                  <c:v>36</c:v>
                </c:pt>
                <c:pt idx="11">
                  <c:v>53</c:v>
                </c:pt>
                <c:pt idx="12">
                  <c:v>76</c:v>
                </c:pt>
                <c:pt idx="13">
                  <c:v>107</c:v>
                </c:pt>
                <c:pt idx="14">
                  <c:v>148</c:v>
                </c:pt>
                <c:pt idx="15">
                  <c:v>189</c:v>
                </c:pt>
                <c:pt idx="16">
                  <c:v>221</c:v>
                </c:pt>
                <c:pt idx="17">
                  <c:v>248</c:v>
                </c:pt>
                <c:pt idx="18">
                  <c:v>275</c:v>
                </c:pt>
                <c:pt idx="19">
                  <c:v>300</c:v>
                </c:pt>
                <c:pt idx="20">
                  <c:v>328</c:v>
                </c:pt>
                <c:pt idx="21">
                  <c:v>356</c:v>
                </c:pt>
                <c:pt idx="22">
                  <c:v>382</c:v>
                </c:pt>
                <c:pt idx="23">
                  <c:v>409</c:v>
                </c:pt>
                <c:pt idx="24">
                  <c:v>432</c:v>
                </c:pt>
                <c:pt idx="25">
                  <c:v>453</c:v>
                </c:pt>
                <c:pt idx="26">
                  <c:v>471</c:v>
                </c:pt>
                <c:pt idx="27">
                  <c:v>491</c:v>
                </c:pt>
                <c:pt idx="28">
                  <c:v>507</c:v>
                </c:pt>
                <c:pt idx="29">
                  <c:v>518</c:v>
                </c:pt>
                <c:pt idx="30">
                  <c:v>535</c:v>
                </c:pt>
                <c:pt idx="31">
                  <c:v>552</c:v>
                </c:pt>
                <c:pt idx="32">
                  <c:v>560</c:v>
                </c:pt>
              </c:numCache>
            </c:numRef>
          </c:val>
          <c:smooth val="0"/>
          <c:extLst>
            <c:ext xmlns:c16="http://schemas.microsoft.com/office/drawing/2014/chart" uri="{C3380CC4-5D6E-409C-BE32-E72D297353CC}">
              <c16:uniqueId val="{00000002-B31C-4BEC-9E38-099FA01CFEBD}"/>
            </c:ext>
          </c:extLst>
        </c:ser>
        <c:ser>
          <c:idx val="2"/>
          <c:order val="2"/>
          <c:tx>
            <c:strRef>
              <c:f>PLHIV_NI_Deaths!$F$3</c:f>
              <c:strCache>
                <c:ptCount val="1"/>
                <c:pt idx="0">
                  <c:v> PLHIV Upper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PLHIV_NI_Deaths!$F$4:$F$36</c:f>
              <c:numCache>
                <c:formatCode>_-* #,##0_-;\-* #,##0_-;_-* "-"??_-;_-@_-</c:formatCode>
                <c:ptCount val="33"/>
                <c:pt idx="0">
                  <c:v>1</c:v>
                </c:pt>
                <c:pt idx="1">
                  <c:v>1</c:v>
                </c:pt>
                <c:pt idx="2">
                  <c:v>2</c:v>
                </c:pt>
                <c:pt idx="3">
                  <c:v>4</c:v>
                </c:pt>
                <c:pt idx="4">
                  <c:v>6</c:v>
                </c:pt>
                <c:pt idx="5">
                  <c:v>8</c:v>
                </c:pt>
                <c:pt idx="6">
                  <c:v>12</c:v>
                </c:pt>
                <c:pt idx="7">
                  <c:v>17</c:v>
                </c:pt>
                <c:pt idx="8">
                  <c:v>23</c:v>
                </c:pt>
                <c:pt idx="9">
                  <c:v>34</c:v>
                </c:pt>
                <c:pt idx="10">
                  <c:v>49</c:v>
                </c:pt>
                <c:pt idx="11">
                  <c:v>72</c:v>
                </c:pt>
                <c:pt idx="12">
                  <c:v>103</c:v>
                </c:pt>
                <c:pt idx="13">
                  <c:v>144</c:v>
                </c:pt>
                <c:pt idx="14">
                  <c:v>199</c:v>
                </c:pt>
                <c:pt idx="15">
                  <c:v>251</c:v>
                </c:pt>
                <c:pt idx="16">
                  <c:v>289</c:v>
                </c:pt>
                <c:pt idx="17">
                  <c:v>322</c:v>
                </c:pt>
                <c:pt idx="18">
                  <c:v>354</c:v>
                </c:pt>
                <c:pt idx="19">
                  <c:v>385</c:v>
                </c:pt>
                <c:pt idx="20">
                  <c:v>419</c:v>
                </c:pt>
                <c:pt idx="21">
                  <c:v>455</c:v>
                </c:pt>
                <c:pt idx="22">
                  <c:v>488</c:v>
                </c:pt>
                <c:pt idx="23">
                  <c:v>522</c:v>
                </c:pt>
                <c:pt idx="24">
                  <c:v>552</c:v>
                </c:pt>
                <c:pt idx="25">
                  <c:v>577</c:v>
                </c:pt>
                <c:pt idx="26">
                  <c:v>597</c:v>
                </c:pt>
                <c:pt idx="27">
                  <c:v>620</c:v>
                </c:pt>
                <c:pt idx="28">
                  <c:v>639</c:v>
                </c:pt>
                <c:pt idx="29">
                  <c:v>654</c:v>
                </c:pt>
                <c:pt idx="30">
                  <c:v>673</c:v>
                </c:pt>
                <c:pt idx="31">
                  <c:v>694</c:v>
                </c:pt>
                <c:pt idx="32">
                  <c:v>707</c:v>
                </c:pt>
              </c:numCache>
            </c:numRef>
          </c:val>
          <c:smooth val="0"/>
          <c:extLst>
            <c:ext xmlns:c16="http://schemas.microsoft.com/office/drawing/2014/chart" uri="{C3380CC4-5D6E-409C-BE32-E72D297353CC}">
              <c16:uniqueId val="{00000003-B31C-4BEC-9E38-099FA01CFEBD}"/>
            </c:ext>
          </c:extLst>
        </c:ser>
        <c:ser>
          <c:idx val="3"/>
          <c:order val="3"/>
          <c:tx>
            <c:strRef>
              <c:f>PLHIV_NI_Deaths!$G$3</c:f>
              <c:strCache>
                <c:ptCount val="1"/>
                <c:pt idx="0">
                  <c:v> New HIV infections </c:v>
                </c:pt>
              </c:strCache>
            </c:strRef>
          </c:tx>
          <c:spPr>
            <a:ln w="38100">
              <a:solidFill>
                <a:srgbClr val="F26B73"/>
              </a:solidFill>
            </a:ln>
          </c:spPr>
          <c:marker>
            <c:symbol val="none"/>
          </c:marker>
          <c:dLbls>
            <c:dLbl>
              <c:idx val="30"/>
              <c:layout>
                <c:manualLayout>
                  <c:x val="4.0509259259259259E-2"/>
                  <c:y val="-2.3697870806952261E-2"/>
                </c:manualLayout>
              </c:layout>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31C-4BEC-9E38-099FA01CFE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PLHIV_NI_Deaths!$G$4:$G$36</c:f>
              <c:numCache>
                <c:formatCode>_-* #,##0_-;\-* #,##0_-;_-* "-"??_-;_-@_-</c:formatCode>
                <c:ptCount val="33"/>
                <c:pt idx="0">
                  <c:v>1</c:v>
                </c:pt>
                <c:pt idx="1">
                  <c:v>0</c:v>
                </c:pt>
                <c:pt idx="2">
                  <c:v>1</c:v>
                </c:pt>
                <c:pt idx="3">
                  <c:v>2</c:v>
                </c:pt>
                <c:pt idx="4">
                  <c:v>1</c:v>
                </c:pt>
                <c:pt idx="5">
                  <c:v>3</c:v>
                </c:pt>
                <c:pt idx="6">
                  <c:v>4</c:v>
                </c:pt>
                <c:pt idx="7">
                  <c:v>4</c:v>
                </c:pt>
                <c:pt idx="8">
                  <c:v>7</c:v>
                </c:pt>
                <c:pt idx="9">
                  <c:v>11</c:v>
                </c:pt>
                <c:pt idx="10">
                  <c:v>14</c:v>
                </c:pt>
                <c:pt idx="11">
                  <c:v>21</c:v>
                </c:pt>
                <c:pt idx="12">
                  <c:v>30</c:v>
                </c:pt>
                <c:pt idx="13">
                  <c:v>40</c:v>
                </c:pt>
                <c:pt idx="14">
                  <c:v>54</c:v>
                </c:pt>
                <c:pt idx="15">
                  <c:v>54</c:v>
                </c:pt>
                <c:pt idx="16">
                  <c:v>47</c:v>
                </c:pt>
                <c:pt idx="17">
                  <c:v>42</c:v>
                </c:pt>
                <c:pt idx="18">
                  <c:v>46</c:v>
                </c:pt>
                <c:pt idx="19">
                  <c:v>48</c:v>
                </c:pt>
                <c:pt idx="20">
                  <c:v>51</c:v>
                </c:pt>
                <c:pt idx="21">
                  <c:v>51</c:v>
                </c:pt>
                <c:pt idx="22">
                  <c:v>51</c:v>
                </c:pt>
                <c:pt idx="23">
                  <c:v>50</c:v>
                </c:pt>
                <c:pt idx="24">
                  <c:v>48</c:v>
                </c:pt>
                <c:pt idx="25">
                  <c:v>44</c:v>
                </c:pt>
                <c:pt idx="26">
                  <c:v>41</c:v>
                </c:pt>
                <c:pt idx="27">
                  <c:v>45</c:v>
                </c:pt>
                <c:pt idx="28">
                  <c:v>42</c:v>
                </c:pt>
                <c:pt idx="29">
                  <c:v>40</c:v>
                </c:pt>
                <c:pt idx="30">
                  <c:v>47</c:v>
                </c:pt>
                <c:pt idx="31">
                  <c:v>45</c:v>
                </c:pt>
                <c:pt idx="32">
                  <c:v>39</c:v>
                </c:pt>
              </c:numCache>
            </c:numRef>
          </c:val>
          <c:smooth val="0"/>
          <c:extLst>
            <c:ext xmlns:c16="http://schemas.microsoft.com/office/drawing/2014/chart" uri="{C3380CC4-5D6E-409C-BE32-E72D297353CC}">
              <c16:uniqueId val="{00000005-B31C-4BEC-9E38-099FA01CFEBD}"/>
            </c:ext>
          </c:extLst>
        </c:ser>
        <c:ser>
          <c:idx val="4"/>
          <c:order val="4"/>
          <c:tx>
            <c:strRef>
              <c:f>PLHIV_NI_Deaths!$H$3</c:f>
              <c:strCache>
                <c:ptCount val="1"/>
                <c:pt idx="0">
                  <c:v> New HIV infections Lower bound </c:v>
                </c:pt>
              </c:strCache>
            </c:strRef>
          </c:tx>
          <c:spPr>
            <a:ln w="22225">
              <a:solidFill>
                <a:srgbClr val="E31837"/>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PLHIV_NI_Deaths!$H$4:$H$36</c:f>
              <c:numCache>
                <c:formatCode>_-* #,##0_-;\-* #,##0_-;_-* "-"??_-;_-@_-</c:formatCode>
                <c:ptCount val="33"/>
                <c:pt idx="0">
                  <c:v>0.82659000000000005</c:v>
                </c:pt>
                <c:pt idx="1">
                  <c:v>0.20394000000000001</c:v>
                </c:pt>
                <c:pt idx="2">
                  <c:v>0.45101000000000002</c:v>
                </c:pt>
                <c:pt idx="3">
                  <c:v>2</c:v>
                </c:pt>
                <c:pt idx="4">
                  <c:v>1</c:v>
                </c:pt>
                <c:pt idx="5">
                  <c:v>2</c:v>
                </c:pt>
                <c:pt idx="6">
                  <c:v>3</c:v>
                </c:pt>
                <c:pt idx="7">
                  <c:v>4</c:v>
                </c:pt>
                <c:pt idx="8">
                  <c:v>5</c:v>
                </c:pt>
                <c:pt idx="9">
                  <c:v>9</c:v>
                </c:pt>
                <c:pt idx="10">
                  <c:v>12</c:v>
                </c:pt>
                <c:pt idx="11">
                  <c:v>18</c:v>
                </c:pt>
                <c:pt idx="12">
                  <c:v>26</c:v>
                </c:pt>
                <c:pt idx="13">
                  <c:v>34</c:v>
                </c:pt>
                <c:pt idx="14">
                  <c:v>47</c:v>
                </c:pt>
                <c:pt idx="15">
                  <c:v>47</c:v>
                </c:pt>
                <c:pt idx="16">
                  <c:v>42</c:v>
                </c:pt>
                <c:pt idx="17">
                  <c:v>37</c:v>
                </c:pt>
                <c:pt idx="18">
                  <c:v>41</c:v>
                </c:pt>
                <c:pt idx="19">
                  <c:v>42</c:v>
                </c:pt>
                <c:pt idx="20">
                  <c:v>44</c:v>
                </c:pt>
                <c:pt idx="21">
                  <c:v>45</c:v>
                </c:pt>
                <c:pt idx="22">
                  <c:v>44</c:v>
                </c:pt>
                <c:pt idx="23">
                  <c:v>44</c:v>
                </c:pt>
                <c:pt idx="24">
                  <c:v>42</c:v>
                </c:pt>
                <c:pt idx="25">
                  <c:v>38</c:v>
                </c:pt>
                <c:pt idx="26">
                  <c:v>36</c:v>
                </c:pt>
                <c:pt idx="27">
                  <c:v>39</c:v>
                </c:pt>
                <c:pt idx="28">
                  <c:v>37</c:v>
                </c:pt>
                <c:pt idx="29">
                  <c:v>35</c:v>
                </c:pt>
                <c:pt idx="30">
                  <c:v>41</c:v>
                </c:pt>
                <c:pt idx="31">
                  <c:v>39</c:v>
                </c:pt>
                <c:pt idx="32">
                  <c:v>34</c:v>
                </c:pt>
              </c:numCache>
            </c:numRef>
          </c:val>
          <c:smooth val="0"/>
          <c:extLst>
            <c:ext xmlns:c16="http://schemas.microsoft.com/office/drawing/2014/chart" uri="{C3380CC4-5D6E-409C-BE32-E72D297353CC}">
              <c16:uniqueId val="{00000006-B31C-4BEC-9E38-099FA01CFEBD}"/>
            </c:ext>
          </c:extLst>
        </c:ser>
        <c:ser>
          <c:idx val="5"/>
          <c:order val="5"/>
          <c:tx>
            <c:strRef>
              <c:f>PLHIV_NI_Deaths!$I$3</c:f>
              <c:strCache>
                <c:ptCount val="1"/>
                <c:pt idx="0">
                  <c:v> New HIV infections Upper bound </c:v>
                </c:pt>
              </c:strCache>
            </c:strRef>
          </c:tx>
          <c:spPr>
            <a:ln w="22225">
              <a:solidFill>
                <a:srgbClr val="F26B73"/>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PLHIV_NI_Deaths!$I$4:$I$36</c:f>
              <c:numCache>
                <c:formatCode>_-* #,##0_-;\-* #,##0_-;_-* "-"??_-;_-@_-</c:formatCode>
                <c:ptCount val="33"/>
                <c:pt idx="0">
                  <c:v>1</c:v>
                </c:pt>
                <c:pt idx="1">
                  <c:v>0.29909999999999998</c:v>
                </c:pt>
                <c:pt idx="2">
                  <c:v>0.61946999999999997</c:v>
                </c:pt>
                <c:pt idx="3">
                  <c:v>2</c:v>
                </c:pt>
                <c:pt idx="4">
                  <c:v>1</c:v>
                </c:pt>
                <c:pt idx="5">
                  <c:v>3</c:v>
                </c:pt>
                <c:pt idx="6">
                  <c:v>4</c:v>
                </c:pt>
                <c:pt idx="7">
                  <c:v>5</c:v>
                </c:pt>
                <c:pt idx="8">
                  <c:v>8</c:v>
                </c:pt>
                <c:pt idx="9">
                  <c:v>12</c:v>
                </c:pt>
                <c:pt idx="10">
                  <c:v>16</c:v>
                </c:pt>
                <c:pt idx="11">
                  <c:v>25</c:v>
                </c:pt>
                <c:pt idx="12">
                  <c:v>35</c:v>
                </c:pt>
                <c:pt idx="13">
                  <c:v>46</c:v>
                </c:pt>
                <c:pt idx="14">
                  <c:v>62</c:v>
                </c:pt>
                <c:pt idx="15">
                  <c:v>61</c:v>
                </c:pt>
                <c:pt idx="16">
                  <c:v>52</c:v>
                </c:pt>
                <c:pt idx="17">
                  <c:v>48</c:v>
                </c:pt>
                <c:pt idx="18">
                  <c:v>52</c:v>
                </c:pt>
                <c:pt idx="19">
                  <c:v>53</c:v>
                </c:pt>
                <c:pt idx="20">
                  <c:v>56</c:v>
                </c:pt>
                <c:pt idx="21">
                  <c:v>57</c:v>
                </c:pt>
                <c:pt idx="22">
                  <c:v>57</c:v>
                </c:pt>
                <c:pt idx="23">
                  <c:v>56</c:v>
                </c:pt>
                <c:pt idx="24">
                  <c:v>53</c:v>
                </c:pt>
                <c:pt idx="25">
                  <c:v>48</c:v>
                </c:pt>
                <c:pt idx="26">
                  <c:v>46</c:v>
                </c:pt>
                <c:pt idx="27">
                  <c:v>49</c:v>
                </c:pt>
                <c:pt idx="28">
                  <c:v>47</c:v>
                </c:pt>
                <c:pt idx="29">
                  <c:v>44</c:v>
                </c:pt>
                <c:pt idx="30">
                  <c:v>52</c:v>
                </c:pt>
                <c:pt idx="31">
                  <c:v>50</c:v>
                </c:pt>
                <c:pt idx="32">
                  <c:v>44</c:v>
                </c:pt>
              </c:numCache>
            </c:numRef>
          </c:val>
          <c:smooth val="0"/>
          <c:extLst>
            <c:ext xmlns:c16="http://schemas.microsoft.com/office/drawing/2014/chart" uri="{C3380CC4-5D6E-409C-BE32-E72D297353CC}">
              <c16:uniqueId val="{00000007-B31C-4BEC-9E38-099FA01CFEBD}"/>
            </c:ext>
          </c:extLst>
        </c:ser>
        <c:ser>
          <c:idx val="6"/>
          <c:order val="6"/>
          <c:tx>
            <c:strRef>
              <c:f>PLHIV_NI_Deaths!$J$3</c:f>
              <c:strCache>
                <c:ptCount val="1"/>
                <c:pt idx="0">
                  <c:v> AIDS-related deaths </c:v>
                </c:pt>
              </c:strCache>
            </c:strRef>
          </c:tx>
          <c:spPr>
            <a:ln w="38100">
              <a:solidFill>
                <a:srgbClr val="00A99A"/>
              </a:solidFill>
            </a:ln>
          </c:spPr>
          <c:marker>
            <c:symbol val="none"/>
          </c:marker>
          <c:dLbls>
            <c:dLbl>
              <c:idx val="30"/>
              <c:layout>
                <c:manualLayout>
                  <c:x val="4.0509259259259259E-2"/>
                  <c:y val="1.4811169254345096E-2"/>
                </c:manualLayout>
              </c:layout>
              <c:tx>
                <c:rich>
                  <a:bodyPr/>
                  <a:lstStyle/>
                  <a:p>
                    <a:r>
                      <a:rPr lang="en-US"/>
                      <a:t>&lt;100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31C-4BEC-9E38-099FA01CFE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PLHIV_NI_Deaths!$J$4:$J$36</c:f>
              <c:numCache>
                <c:formatCode>_-* #,##0_-;\-* #,##0_-;_-* "-"??_-;_-@_-</c:formatCode>
                <c:ptCount val="33"/>
                <c:pt idx="0">
                  <c:v>0</c:v>
                </c:pt>
                <c:pt idx="1">
                  <c:v>0</c:v>
                </c:pt>
                <c:pt idx="2">
                  <c:v>0</c:v>
                </c:pt>
                <c:pt idx="3">
                  <c:v>0</c:v>
                </c:pt>
                <c:pt idx="4">
                  <c:v>0</c:v>
                </c:pt>
                <c:pt idx="5">
                  <c:v>0</c:v>
                </c:pt>
                <c:pt idx="6">
                  <c:v>0</c:v>
                </c:pt>
                <c:pt idx="7">
                  <c:v>0</c:v>
                </c:pt>
                <c:pt idx="8">
                  <c:v>1</c:v>
                </c:pt>
                <c:pt idx="9">
                  <c:v>1</c:v>
                </c:pt>
                <c:pt idx="10">
                  <c:v>1</c:v>
                </c:pt>
                <c:pt idx="11">
                  <c:v>2</c:v>
                </c:pt>
                <c:pt idx="12">
                  <c:v>2</c:v>
                </c:pt>
                <c:pt idx="13">
                  <c:v>3</c:v>
                </c:pt>
                <c:pt idx="14">
                  <c:v>5</c:v>
                </c:pt>
                <c:pt idx="15">
                  <c:v>6</c:v>
                </c:pt>
                <c:pt idx="16">
                  <c:v>8</c:v>
                </c:pt>
                <c:pt idx="17">
                  <c:v>11</c:v>
                </c:pt>
                <c:pt idx="18">
                  <c:v>13</c:v>
                </c:pt>
                <c:pt idx="19">
                  <c:v>15</c:v>
                </c:pt>
                <c:pt idx="20">
                  <c:v>16</c:v>
                </c:pt>
                <c:pt idx="21">
                  <c:v>16</c:v>
                </c:pt>
                <c:pt idx="22">
                  <c:v>17</c:v>
                </c:pt>
                <c:pt idx="23">
                  <c:v>17</c:v>
                </c:pt>
                <c:pt idx="24">
                  <c:v>16</c:v>
                </c:pt>
                <c:pt idx="25">
                  <c:v>17</c:v>
                </c:pt>
                <c:pt idx="26">
                  <c:v>19</c:v>
                </c:pt>
                <c:pt idx="27">
                  <c:v>21</c:v>
                </c:pt>
                <c:pt idx="28">
                  <c:v>22</c:v>
                </c:pt>
                <c:pt idx="29">
                  <c:v>24</c:v>
                </c:pt>
                <c:pt idx="30">
                  <c:v>25</c:v>
                </c:pt>
                <c:pt idx="31">
                  <c:v>24</c:v>
                </c:pt>
                <c:pt idx="32">
                  <c:v>24</c:v>
                </c:pt>
              </c:numCache>
            </c:numRef>
          </c:val>
          <c:smooth val="0"/>
          <c:extLst>
            <c:ext xmlns:c16="http://schemas.microsoft.com/office/drawing/2014/chart" uri="{C3380CC4-5D6E-409C-BE32-E72D297353CC}">
              <c16:uniqueId val="{00000009-B31C-4BEC-9E38-099FA01CFEBD}"/>
            </c:ext>
          </c:extLst>
        </c:ser>
        <c:ser>
          <c:idx val="7"/>
          <c:order val="7"/>
          <c:tx>
            <c:strRef>
              <c:f>PLHIV_NI_Deaths!$K$3</c:f>
              <c:strCache>
                <c:ptCount val="1"/>
                <c:pt idx="0">
                  <c:v> AIDS-related deaths Lower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PLHIV_NI_Deaths!$K$4:$K$36</c:f>
              <c:numCache>
                <c:formatCode>_-* #,##0_-;\-* #,##0_-;_-* "-"??_-;_-@_-</c:formatCode>
                <c:ptCount val="33"/>
                <c:pt idx="0">
                  <c:v>3.0200000000000001E-3</c:v>
                </c:pt>
                <c:pt idx="1">
                  <c:v>1.1780000000000001E-2</c:v>
                </c:pt>
                <c:pt idx="2">
                  <c:v>2.2519999999999998E-2</c:v>
                </c:pt>
                <c:pt idx="3">
                  <c:v>4.41E-2</c:v>
                </c:pt>
                <c:pt idx="4">
                  <c:v>7.9600000000000004E-2</c:v>
                </c:pt>
                <c:pt idx="5">
                  <c:v>0.12795999999999999</c:v>
                </c:pt>
                <c:pt idx="6">
                  <c:v>0.19858999999999999</c:v>
                </c:pt>
                <c:pt idx="7">
                  <c:v>0.29881000000000002</c:v>
                </c:pt>
                <c:pt idx="8">
                  <c:v>0.43324000000000001</c:v>
                </c:pt>
                <c:pt idx="9">
                  <c:v>0.62695999999999996</c:v>
                </c:pt>
                <c:pt idx="10">
                  <c:v>0.90505000000000002</c:v>
                </c:pt>
                <c:pt idx="11">
                  <c:v>1</c:v>
                </c:pt>
                <c:pt idx="12">
                  <c:v>2</c:v>
                </c:pt>
                <c:pt idx="13">
                  <c:v>3</c:v>
                </c:pt>
                <c:pt idx="14">
                  <c:v>4</c:v>
                </c:pt>
                <c:pt idx="15">
                  <c:v>5</c:v>
                </c:pt>
                <c:pt idx="16">
                  <c:v>7</c:v>
                </c:pt>
                <c:pt idx="17">
                  <c:v>9</c:v>
                </c:pt>
                <c:pt idx="18">
                  <c:v>11</c:v>
                </c:pt>
                <c:pt idx="19">
                  <c:v>13</c:v>
                </c:pt>
                <c:pt idx="20">
                  <c:v>13</c:v>
                </c:pt>
                <c:pt idx="21">
                  <c:v>14</c:v>
                </c:pt>
                <c:pt idx="22">
                  <c:v>14</c:v>
                </c:pt>
                <c:pt idx="23">
                  <c:v>14</c:v>
                </c:pt>
                <c:pt idx="24">
                  <c:v>13</c:v>
                </c:pt>
                <c:pt idx="25">
                  <c:v>14</c:v>
                </c:pt>
                <c:pt idx="26">
                  <c:v>15</c:v>
                </c:pt>
                <c:pt idx="27">
                  <c:v>17</c:v>
                </c:pt>
                <c:pt idx="28">
                  <c:v>17</c:v>
                </c:pt>
                <c:pt idx="29">
                  <c:v>19</c:v>
                </c:pt>
                <c:pt idx="30">
                  <c:v>20</c:v>
                </c:pt>
                <c:pt idx="31">
                  <c:v>19</c:v>
                </c:pt>
                <c:pt idx="32">
                  <c:v>19</c:v>
                </c:pt>
              </c:numCache>
            </c:numRef>
          </c:val>
          <c:smooth val="0"/>
          <c:extLst>
            <c:ext xmlns:c16="http://schemas.microsoft.com/office/drawing/2014/chart" uri="{C3380CC4-5D6E-409C-BE32-E72D297353CC}">
              <c16:uniqueId val="{0000000A-B31C-4BEC-9E38-099FA01CFEBD}"/>
            </c:ext>
          </c:extLst>
        </c:ser>
        <c:ser>
          <c:idx val="8"/>
          <c:order val="8"/>
          <c:tx>
            <c:strRef>
              <c:f>PLHIV_NI_Deaths!$L$3</c:f>
              <c:strCache>
                <c:ptCount val="1"/>
                <c:pt idx="0">
                  <c:v> AIDS-related deaths Upper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PLHIV_NI_Deaths!$L$4:$L$36</c:f>
              <c:numCache>
                <c:formatCode>_-* #,##0_-;\-* #,##0_-;_-* "-"??_-;_-@_-</c:formatCode>
                <c:ptCount val="33"/>
                <c:pt idx="0">
                  <c:v>5.3E-3</c:v>
                </c:pt>
                <c:pt idx="1">
                  <c:v>1.9730000000000001E-2</c:v>
                </c:pt>
                <c:pt idx="2">
                  <c:v>3.6720000000000003E-2</c:v>
                </c:pt>
                <c:pt idx="3">
                  <c:v>6.8210000000000007E-2</c:v>
                </c:pt>
                <c:pt idx="4">
                  <c:v>0.11896</c:v>
                </c:pt>
                <c:pt idx="5">
                  <c:v>0.18698999999999999</c:v>
                </c:pt>
                <c:pt idx="6">
                  <c:v>0.28715000000000002</c:v>
                </c:pt>
                <c:pt idx="7">
                  <c:v>0.42809999999999998</c:v>
                </c:pt>
                <c:pt idx="8">
                  <c:v>0.61973</c:v>
                </c:pt>
                <c:pt idx="9">
                  <c:v>0.89573000000000003</c:v>
                </c:pt>
                <c:pt idx="10">
                  <c:v>1</c:v>
                </c:pt>
                <c:pt idx="11">
                  <c:v>2</c:v>
                </c:pt>
                <c:pt idx="12">
                  <c:v>3</c:v>
                </c:pt>
                <c:pt idx="13">
                  <c:v>4</c:v>
                </c:pt>
                <c:pt idx="14">
                  <c:v>5</c:v>
                </c:pt>
                <c:pt idx="15">
                  <c:v>7</c:v>
                </c:pt>
                <c:pt idx="16">
                  <c:v>10</c:v>
                </c:pt>
                <c:pt idx="17">
                  <c:v>12</c:v>
                </c:pt>
                <c:pt idx="18">
                  <c:v>15</c:v>
                </c:pt>
                <c:pt idx="19">
                  <c:v>17</c:v>
                </c:pt>
                <c:pt idx="20">
                  <c:v>19</c:v>
                </c:pt>
                <c:pt idx="21">
                  <c:v>19</c:v>
                </c:pt>
                <c:pt idx="22">
                  <c:v>20</c:v>
                </c:pt>
                <c:pt idx="23">
                  <c:v>20</c:v>
                </c:pt>
                <c:pt idx="24">
                  <c:v>19</c:v>
                </c:pt>
                <c:pt idx="25">
                  <c:v>21</c:v>
                </c:pt>
                <c:pt idx="26">
                  <c:v>23</c:v>
                </c:pt>
                <c:pt idx="27">
                  <c:v>25</c:v>
                </c:pt>
                <c:pt idx="28">
                  <c:v>26</c:v>
                </c:pt>
                <c:pt idx="29">
                  <c:v>28</c:v>
                </c:pt>
                <c:pt idx="30">
                  <c:v>29</c:v>
                </c:pt>
                <c:pt idx="31">
                  <c:v>28</c:v>
                </c:pt>
                <c:pt idx="32">
                  <c:v>29</c:v>
                </c:pt>
              </c:numCache>
            </c:numRef>
          </c:val>
          <c:smooth val="0"/>
          <c:extLst>
            <c:ext xmlns:c16="http://schemas.microsoft.com/office/drawing/2014/chart" uri="{C3380CC4-5D6E-409C-BE32-E72D297353CC}">
              <c16:uniqueId val="{0000000B-B31C-4BEC-9E38-099FA01CFEBD}"/>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53276110756422E-2"/>
          <c:y val="9.6576588491117568E-2"/>
          <c:w val="0.90152384668132712"/>
          <c:h val="0.58269895542552064"/>
        </c:manualLayout>
      </c:layout>
      <c:barChart>
        <c:barDir val="col"/>
        <c:grouping val="clustered"/>
        <c:varyColors val="0"/>
        <c:ser>
          <c:idx val="0"/>
          <c:order val="0"/>
          <c:spPr>
            <a:solidFill>
              <a:srgbClr val="FF99FF"/>
            </a:solidFill>
          </c:spPr>
          <c:invertIfNegative val="0"/>
          <c:dPt>
            <c:idx val="5"/>
            <c:invertIfNegative val="0"/>
            <c:bubble3D val="0"/>
            <c:spPr>
              <a:solidFill>
                <a:srgbClr val="F78E1E"/>
              </a:solidFill>
            </c:spPr>
            <c:extLst>
              <c:ext xmlns:c16="http://schemas.microsoft.com/office/drawing/2014/chart" uri="{C3380CC4-5D6E-409C-BE32-E72D297353CC}">
                <c16:uniqueId val="{00000000-D331-45BC-BB8B-8A3D4219AC8A}"/>
              </c:ext>
            </c:extLst>
          </c:dPt>
          <c:dPt>
            <c:idx val="6"/>
            <c:invertIfNegative val="0"/>
            <c:bubble3D val="0"/>
            <c:spPr>
              <a:solidFill>
                <a:srgbClr val="F78E1E"/>
              </a:solidFill>
            </c:spPr>
            <c:extLst>
              <c:ext xmlns:c16="http://schemas.microsoft.com/office/drawing/2014/chart" uri="{C3380CC4-5D6E-409C-BE32-E72D297353CC}">
                <c16:uniqueId val="{00000001-D331-45BC-BB8B-8A3D4219AC8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'FSW_syphilis  prev'!$A$4:$B$11</c:f>
              <c:multiLvlStrCache>
                <c:ptCount val="8"/>
                <c:lvl>
                  <c:pt idx="0">
                    <c:v>Darkhan-Uul</c:v>
                  </c:pt>
                  <c:pt idx="1">
                    <c:v>Dornod</c:v>
                  </c:pt>
                  <c:pt idx="2">
                    <c:v>Khuvsgul</c:v>
                  </c:pt>
                  <c:pt idx="3">
                    <c:v>Ulaanbaatar</c:v>
                  </c:pt>
                  <c:pt idx="4">
                    <c:v>Total </c:v>
                  </c:pt>
                  <c:pt idx="5">
                    <c:v>Ulaanbaatar</c:v>
                  </c:pt>
                  <c:pt idx="6">
                    <c:v>Darkhan-Uul</c:v>
                  </c:pt>
                  <c:pt idx="7">
                    <c:v>Total </c:v>
                  </c:pt>
                </c:lvl>
                <c:lvl>
                  <c:pt idx="0">
                    <c:v>Female sex workers</c:v>
                  </c:pt>
                  <c:pt idx="5">
                    <c:v>Men who have sex with men</c:v>
                  </c:pt>
                </c:lvl>
              </c:multiLvlStrCache>
            </c:multiLvlStrRef>
          </c:cat>
          <c:val>
            <c:numRef>
              <c:f>'FSW_syphilis  prev'!$C$4:$C$11</c:f>
              <c:numCache>
                <c:formatCode>General</c:formatCode>
                <c:ptCount val="8"/>
                <c:pt idx="0">
                  <c:v>9</c:v>
                </c:pt>
                <c:pt idx="1">
                  <c:v>20</c:v>
                </c:pt>
                <c:pt idx="2">
                  <c:v>9.1</c:v>
                </c:pt>
                <c:pt idx="3">
                  <c:v>11.5</c:v>
                </c:pt>
                <c:pt idx="5">
                  <c:v>12.3</c:v>
                </c:pt>
                <c:pt idx="6">
                  <c:v>10.6</c:v>
                </c:pt>
              </c:numCache>
            </c:numRef>
          </c:val>
          <c:extLst>
            <c:ext xmlns:c16="http://schemas.microsoft.com/office/drawing/2014/chart" uri="{C3380CC4-5D6E-409C-BE32-E72D297353CC}">
              <c16:uniqueId val="{00000000-423E-40DF-88F6-F32503E1A42F}"/>
            </c:ext>
          </c:extLst>
        </c:ser>
        <c:ser>
          <c:idx val="1"/>
          <c:order val="1"/>
          <c:spPr>
            <a:pattFill prst="dkUpDiag">
              <a:fgClr>
                <a:srgbClr val="FF99FF"/>
              </a:fgClr>
              <a:bgClr>
                <a:sysClr val="window" lastClr="FFFFFF"/>
              </a:bgClr>
            </a:pattFill>
          </c:spPr>
          <c:invertIfNegative val="0"/>
          <c:dPt>
            <c:idx val="7"/>
            <c:invertIfNegative val="0"/>
            <c:bubble3D val="0"/>
            <c:spPr>
              <a:pattFill prst="narHorz">
                <a:fgClr>
                  <a:srgbClr val="F78E1E"/>
                </a:fgClr>
                <a:bgClr>
                  <a:sysClr val="window" lastClr="FFFFFF"/>
                </a:bgClr>
              </a:pattFill>
            </c:spPr>
            <c:extLst>
              <c:ext xmlns:c16="http://schemas.microsoft.com/office/drawing/2014/chart" uri="{C3380CC4-5D6E-409C-BE32-E72D297353CC}">
                <c16:uniqueId val="{00000002-D331-45BC-BB8B-8A3D4219AC8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'FSW_syphilis  prev'!$A$4:$B$11</c:f>
              <c:multiLvlStrCache>
                <c:ptCount val="8"/>
                <c:lvl>
                  <c:pt idx="0">
                    <c:v>Darkhan-Uul</c:v>
                  </c:pt>
                  <c:pt idx="1">
                    <c:v>Dornod</c:v>
                  </c:pt>
                  <c:pt idx="2">
                    <c:v>Khuvsgul</c:v>
                  </c:pt>
                  <c:pt idx="3">
                    <c:v>Ulaanbaatar</c:v>
                  </c:pt>
                  <c:pt idx="4">
                    <c:v>Total </c:v>
                  </c:pt>
                  <c:pt idx="5">
                    <c:v>Ulaanbaatar</c:v>
                  </c:pt>
                  <c:pt idx="6">
                    <c:v>Darkhan-Uul</c:v>
                  </c:pt>
                  <c:pt idx="7">
                    <c:v>Total </c:v>
                  </c:pt>
                </c:lvl>
                <c:lvl>
                  <c:pt idx="0">
                    <c:v>Female sex workers</c:v>
                  </c:pt>
                  <c:pt idx="5">
                    <c:v>Men who have sex with men</c:v>
                  </c:pt>
                </c:lvl>
              </c:multiLvlStrCache>
            </c:multiLvlStrRef>
          </c:cat>
          <c:val>
            <c:numRef>
              <c:f>'FSW_syphilis  prev'!$D$4:$D$11</c:f>
              <c:numCache>
                <c:formatCode>General</c:formatCode>
                <c:ptCount val="8"/>
                <c:pt idx="4">
                  <c:v>12.1</c:v>
                </c:pt>
                <c:pt idx="7">
                  <c:v>12.1</c:v>
                </c:pt>
              </c:numCache>
            </c:numRef>
          </c:val>
          <c:extLst>
            <c:ext xmlns:c16="http://schemas.microsoft.com/office/drawing/2014/chart" uri="{C3380CC4-5D6E-409C-BE32-E72D297353CC}">
              <c16:uniqueId val="{00000001-423E-40DF-88F6-F32503E1A42F}"/>
            </c:ext>
          </c:extLst>
        </c:ser>
        <c:dLbls>
          <c:dLblPos val="outEnd"/>
          <c:showLegendKey val="0"/>
          <c:showVal val="1"/>
          <c:showCatName val="0"/>
          <c:showSerName val="0"/>
          <c:showPercent val="0"/>
          <c:showBubbleSize val="0"/>
        </c:dLbls>
        <c:gapWidth val="210"/>
        <c:overlap val="100"/>
        <c:axId val="45225088"/>
        <c:axId val="45233280"/>
      </c:barChart>
      <c:catAx>
        <c:axId val="45225088"/>
        <c:scaling>
          <c:orientation val="minMax"/>
        </c:scaling>
        <c:delete val="0"/>
        <c:axPos val="b"/>
        <c:numFmt formatCode="General" sourceLinked="1"/>
        <c:majorTickMark val="out"/>
        <c:minorTickMark val="none"/>
        <c:tickLblPos val="nextTo"/>
        <c:crossAx val="45233280"/>
        <c:crosses val="autoZero"/>
        <c:auto val="1"/>
        <c:lblAlgn val="ctr"/>
        <c:lblOffset val="100"/>
        <c:noMultiLvlLbl val="0"/>
      </c:catAx>
      <c:valAx>
        <c:axId val="45233280"/>
        <c:scaling>
          <c:orientation val="minMax"/>
          <c:max val="50"/>
        </c:scaling>
        <c:delete val="0"/>
        <c:axPos val="l"/>
        <c:title>
          <c:tx>
            <c:rich>
              <a:bodyPr rot="0" vert="horz"/>
              <a:lstStyle/>
              <a:p>
                <a:pPr>
                  <a:defRPr/>
                </a:pPr>
                <a:r>
                  <a:rPr lang="en-GB"/>
                  <a:t>%</a:t>
                </a:r>
              </a:p>
            </c:rich>
          </c:tx>
          <c:layout>
            <c:manualLayout>
              <c:xMode val="edge"/>
              <c:yMode val="edge"/>
              <c:x val="1.8609753575039861E-4"/>
              <c:y val="6.7245745852027874E-2"/>
            </c:manualLayout>
          </c:layout>
          <c:overlay val="0"/>
        </c:title>
        <c:numFmt formatCode="General" sourceLinked="1"/>
        <c:majorTickMark val="out"/>
        <c:minorTickMark val="none"/>
        <c:tickLblPos val="nextTo"/>
        <c:crossAx val="45225088"/>
        <c:crosses val="autoZero"/>
        <c:crossBetween val="between"/>
        <c:majorUnit val="1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621546481536385E-2"/>
          <c:y val="9.0277777777777762E-2"/>
          <c:w val="0.41006415302343807"/>
          <c:h val="0.84259259259259256"/>
        </c:manualLayout>
      </c:layout>
      <c:doughnutChart>
        <c:varyColors val="1"/>
        <c:ser>
          <c:idx val="0"/>
          <c:order val="0"/>
          <c:dPt>
            <c:idx val="0"/>
            <c:bubble3D val="0"/>
            <c:spPr>
              <a:solidFill>
                <a:srgbClr val="00A99A"/>
              </a:solidFill>
              <a:ln w="19050">
                <a:solidFill>
                  <a:schemeClr val="lt1"/>
                </a:solidFill>
              </a:ln>
              <a:effectLst/>
            </c:spPr>
            <c:extLst>
              <c:ext xmlns:c16="http://schemas.microsoft.com/office/drawing/2014/chart" uri="{C3380CC4-5D6E-409C-BE32-E72D297353CC}">
                <c16:uniqueId val="{00000001-B78F-449D-AE10-B5DEA55D53A3}"/>
              </c:ext>
            </c:extLst>
          </c:dPt>
          <c:dPt>
            <c:idx val="1"/>
            <c:bubble3D val="0"/>
            <c:spPr>
              <a:solidFill>
                <a:srgbClr val="CC99FF"/>
              </a:solidFill>
              <a:ln w="19050">
                <a:solidFill>
                  <a:schemeClr val="lt1"/>
                </a:solidFill>
              </a:ln>
              <a:effectLst/>
            </c:spPr>
            <c:extLst>
              <c:ext xmlns:c16="http://schemas.microsoft.com/office/drawing/2014/chart" uri="{C3380CC4-5D6E-409C-BE32-E72D297353CC}">
                <c16:uniqueId val="{00000003-B78F-449D-AE10-B5DEA55D53A3}"/>
              </c:ext>
            </c:extLst>
          </c:dPt>
          <c:dPt>
            <c:idx val="2"/>
            <c:bubble3D val="0"/>
            <c:spPr>
              <a:solidFill>
                <a:srgbClr val="0099FF"/>
              </a:solidFill>
              <a:ln w="19050">
                <a:solidFill>
                  <a:schemeClr val="lt1"/>
                </a:solidFill>
              </a:ln>
              <a:effectLst/>
            </c:spPr>
            <c:extLst>
              <c:ext xmlns:c16="http://schemas.microsoft.com/office/drawing/2014/chart" uri="{C3380CC4-5D6E-409C-BE32-E72D297353CC}">
                <c16:uniqueId val="{00000005-B78F-449D-AE10-B5DEA55D53A3}"/>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B78F-449D-AE10-B5DEA55D53A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'MOT men'!$B$2:$E$2</c:f>
              <c:strCache>
                <c:ptCount val="4"/>
                <c:pt idx="0">
                  <c:v>Heterosexual men</c:v>
                </c:pt>
                <c:pt idx="1">
                  <c:v>Men who have sex with men</c:v>
                </c:pt>
                <c:pt idx="2">
                  <c:v>Bisexual men</c:v>
                </c:pt>
                <c:pt idx="3">
                  <c:v>Transgender</c:v>
                </c:pt>
              </c:strCache>
            </c:strRef>
          </c:cat>
          <c:val>
            <c:numRef>
              <c:f>'MOT men'!$B$3:$E$3</c:f>
              <c:numCache>
                <c:formatCode>General</c:formatCode>
                <c:ptCount val="4"/>
                <c:pt idx="0">
                  <c:v>40</c:v>
                </c:pt>
                <c:pt idx="1">
                  <c:v>188</c:v>
                </c:pt>
                <c:pt idx="2">
                  <c:v>76</c:v>
                </c:pt>
                <c:pt idx="3">
                  <c:v>5</c:v>
                </c:pt>
              </c:numCache>
            </c:numRef>
          </c:val>
          <c:extLst>
            <c:ext xmlns:c16="http://schemas.microsoft.com/office/drawing/2014/chart" uri="{C3380CC4-5D6E-409C-BE32-E72D297353CC}">
              <c16:uniqueId val="{00000008-B78F-449D-AE10-B5DEA55D53A3}"/>
            </c:ext>
          </c:extLst>
        </c:ser>
        <c:dLbls>
          <c:showLegendKey val="0"/>
          <c:showVal val="0"/>
          <c:showCatName val="0"/>
          <c:showSerName val="0"/>
          <c:showPercent val="0"/>
          <c:showBubbleSize val="0"/>
          <c:showLeaderLines val="1"/>
        </c:dLbls>
        <c:firstSliceAng val="0"/>
        <c:holeSize val="72"/>
      </c:doughnutChart>
      <c:spPr>
        <a:noFill/>
        <a:ln>
          <a:noFill/>
        </a:ln>
        <a:effectLst/>
      </c:spPr>
    </c:plotArea>
    <c:legend>
      <c:legendPos val="r"/>
      <c:layout>
        <c:manualLayout>
          <c:xMode val="edge"/>
          <c:yMode val="edge"/>
          <c:x val="0.54800220856539272"/>
          <c:y val="0.15885389326334209"/>
          <c:w val="0.43210693937648037"/>
          <c:h val="0.659144065325167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STI!$A$2</c:f>
              <c:strCache>
                <c:ptCount val="1"/>
                <c:pt idx="0">
                  <c:v>Syphilis</c:v>
                </c:pt>
              </c:strCache>
            </c:strRef>
          </c:tx>
          <c:spPr>
            <a:solidFill>
              <a:srgbClr val="0099FF"/>
            </a:solidFill>
            <a:ln>
              <a:solidFill>
                <a:sysClr val="window" lastClr="FFFFFF"/>
              </a:solid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22-4D82-8250-AC26B7AD1F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Tahoma" panose="020B0604030504040204" pitchFamily="34" charset="0"/>
                    <a:cs typeface="Tahom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Average of 10 years</c:v>
                </c:pt>
              </c:strCache>
            </c:strRef>
          </c:cat>
          <c:val>
            <c:numRef>
              <c:f>STI!$B$2:$M$2</c:f>
              <c:numCache>
                <c:formatCode>General</c:formatCode>
                <c:ptCount val="12"/>
                <c:pt idx="0">
                  <c:v>6246</c:v>
                </c:pt>
                <c:pt idx="1">
                  <c:v>6890</c:v>
                </c:pt>
                <c:pt idx="2">
                  <c:v>7678</c:v>
                </c:pt>
                <c:pt idx="3">
                  <c:v>6193</c:v>
                </c:pt>
                <c:pt idx="4">
                  <c:v>6670</c:v>
                </c:pt>
                <c:pt idx="5">
                  <c:v>6163</c:v>
                </c:pt>
                <c:pt idx="6">
                  <c:v>7095</c:v>
                </c:pt>
                <c:pt idx="7">
                  <c:v>6555</c:v>
                </c:pt>
                <c:pt idx="8">
                  <c:v>3617</c:v>
                </c:pt>
                <c:pt idx="9">
                  <c:v>4052</c:v>
                </c:pt>
                <c:pt idx="10">
                  <c:v>4206</c:v>
                </c:pt>
                <c:pt idx="11">
                  <c:v>5912</c:v>
                </c:pt>
              </c:numCache>
            </c:numRef>
          </c:val>
          <c:extLst>
            <c:ext xmlns:c16="http://schemas.microsoft.com/office/drawing/2014/chart" uri="{C3380CC4-5D6E-409C-BE32-E72D297353CC}">
              <c16:uniqueId val="{00000000-E222-4D82-8250-AC26B7AD1F1D}"/>
            </c:ext>
          </c:extLst>
        </c:ser>
        <c:ser>
          <c:idx val="1"/>
          <c:order val="1"/>
          <c:tx>
            <c:strRef>
              <c:f>STI!$A$3</c:f>
              <c:strCache>
                <c:ptCount val="1"/>
                <c:pt idx="0">
                  <c:v>Gonorrhea</c:v>
                </c:pt>
              </c:strCache>
            </c:strRef>
          </c:tx>
          <c:spPr>
            <a:solidFill>
              <a:srgbClr val="FF7C80"/>
            </a:solidFill>
            <a:ln>
              <a:solidFill>
                <a:sysClr val="window" lastClr="FFFFFF"/>
              </a:solid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22-4D82-8250-AC26B7AD1F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Tahoma" panose="020B0604030504040204" pitchFamily="34" charset="0"/>
                    <a:cs typeface="Tahom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Average of 10 years</c:v>
                </c:pt>
              </c:strCache>
            </c:strRef>
          </c:cat>
          <c:val>
            <c:numRef>
              <c:f>STI!$B$3:$M$3</c:f>
              <c:numCache>
                <c:formatCode>General</c:formatCode>
                <c:ptCount val="12"/>
                <c:pt idx="0">
                  <c:v>4842</c:v>
                </c:pt>
                <c:pt idx="1">
                  <c:v>4556</c:v>
                </c:pt>
                <c:pt idx="2">
                  <c:v>4975</c:v>
                </c:pt>
                <c:pt idx="3">
                  <c:v>4374</c:v>
                </c:pt>
                <c:pt idx="4">
                  <c:v>4422</c:v>
                </c:pt>
                <c:pt idx="5">
                  <c:v>5461</c:v>
                </c:pt>
                <c:pt idx="6">
                  <c:v>5772</c:v>
                </c:pt>
                <c:pt idx="7">
                  <c:v>5131</c:v>
                </c:pt>
                <c:pt idx="8">
                  <c:v>3040</c:v>
                </c:pt>
                <c:pt idx="9">
                  <c:v>3878</c:v>
                </c:pt>
                <c:pt idx="10">
                  <c:v>3579</c:v>
                </c:pt>
                <c:pt idx="11">
                  <c:v>4519</c:v>
                </c:pt>
              </c:numCache>
            </c:numRef>
          </c:val>
          <c:extLst>
            <c:ext xmlns:c16="http://schemas.microsoft.com/office/drawing/2014/chart" uri="{C3380CC4-5D6E-409C-BE32-E72D297353CC}">
              <c16:uniqueId val="{00000001-E222-4D82-8250-AC26B7AD1F1D}"/>
            </c:ext>
          </c:extLst>
        </c:ser>
        <c:ser>
          <c:idx val="2"/>
          <c:order val="2"/>
          <c:tx>
            <c:strRef>
              <c:f>STI!$A$4</c:f>
              <c:strCache>
                <c:ptCount val="1"/>
                <c:pt idx="0">
                  <c:v>Trichomoniasis</c:v>
                </c:pt>
              </c:strCache>
            </c:strRef>
          </c:tx>
          <c:spPr>
            <a:solidFill>
              <a:srgbClr val="E2A7FF"/>
            </a:solidFill>
            <a:ln>
              <a:solidFill>
                <a:sysClr val="window" lastClr="FFFFFF"/>
              </a:solid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22-4D82-8250-AC26B7AD1F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Tahoma" panose="020B0604030504040204" pitchFamily="34" charset="0"/>
                    <a:cs typeface="Tahom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Average of 10 years</c:v>
                </c:pt>
              </c:strCache>
            </c:strRef>
          </c:cat>
          <c:val>
            <c:numRef>
              <c:f>STI!$B$4:$M$4</c:f>
              <c:numCache>
                <c:formatCode>General</c:formatCode>
                <c:ptCount val="12"/>
                <c:pt idx="0">
                  <c:v>3793</c:v>
                </c:pt>
                <c:pt idx="1">
                  <c:v>3823</c:v>
                </c:pt>
                <c:pt idx="2">
                  <c:v>4038</c:v>
                </c:pt>
                <c:pt idx="3">
                  <c:v>4371</c:v>
                </c:pt>
                <c:pt idx="4">
                  <c:v>4247</c:v>
                </c:pt>
                <c:pt idx="5">
                  <c:v>4488</c:v>
                </c:pt>
                <c:pt idx="6">
                  <c:v>4980</c:v>
                </c:pt>
                <c:pt idx="7">
                  <c:v>4446</c:v>
                </c:pt>
                <c:pt idx="8">
                  <c:v>2667</c:v>
                </c:pt>
                <c:pt idx="9">
                  <c:v>2769</c:v>
                </c:pt>
                <c:pt idx="10">
                  <c:v>2437</c:v>
                </c:pt>
                <c:pt idx="11">
                  <c:v>3827</c:v>
                </c:pt>
              </c:numCache>
            </c:numRef>
          </c:val>
          <c:extLst>
            <c:ext xmlns:c16="http://schemas.microsoft.com/office/drawing/2014/chart" uri="{C3380CC4-5D6E-409C-BE32-E72D297353CC}">
              <c16:uniqueId val="{00000002-E222-4D82-8250-AC26B7AD1F1D}"/>
            </c:ext>
          </c:extLst>
        </c:ser>
        <c:dLbls>
          <c:showLegendKey val="0"/>
          <c:showVal val="0"/>
          <c:showCatName val="0"/>
          <c:showSerName val="0"/>
          <c:showPercent val="0"/>
          <c:showBubbleSize val="0"/>
        </c:dLbls>
        <c:gapWidth val="150"/>
        <c:overlap val="100"/>
        <c:axId val="650904223"/>
        <c:axId val="589877279"/>
      </c:barChart>
      <c:catAx>
        <c:axId val="650904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Tahoma" panose="020B0604030504040204" pitchFamily="34" charset="0"/>
                <a:cs typeface="Tahoma" panose="020B0604030504040204" pitchFamily="34" charset="0"/>
              </a:defRPr>
            </a:pPr>
            <a:endParaRPr lang="en-US"/>
          </a:p>
        </c:txPr>
        <c:crossAx val="589877279"/>
        <c:crosses val="autoZero"/>
        <c:auto val="1"/>
        <c:lblAlgn val="ctr"/>
        <c:lblOffset val="100"/>
        <c:noMultiLvlLbl val="0"/>
      </c:catAx>
      <c:valAx>
        <c:axId val="5898772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Tahoma" panose="020B0604030504040204" pitchFamily="34" charset="0"/>
                <a:cs typeface="Tahoma" panose="020B0604030504040204" pitchFamily="34" charset="0"/>
              </a:defRPr>
            </a:pPr>
            <a:endParaRPr lang="en-US"/>
          </a:p>
        </c:txPr>
        <c:crossAx val="650904223"/>
        <c:crosses val="autoZero"/>
        <c:crossBetween val="between"/>
        <c:majorUnit val="5000"/>
      </c:valAx>
      <c:spPr>
        <a:noFill/>
        <a:ln>
          <a:noFill/>
        </a:ln>
        <a:effectLst/>
      </c:spPr>
    </c:plotArea>
    <c:legend>
      <c:legendPos val="b"/>
      <c:layout>
        <c:manualLayout>
          <c:xMode val="edge"/>
          <c:yMode val="edge"/>
          <c:x val="0.29012877632542855"/>
          <c:y val="0.86818171888236484"/>
          <c:w val="0.42091272236377114"/>
          <c:h val="0.113322102932930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097788327929583E-2"/>
          <c:y val="0.18738424206408161"/>
          <c:w val="0.88813127219391697"/>
          <c:h val="0.67432649928192945"/>
        </c:manualLayout>
      </c:layout>
      <c:barChart>
        <c:barDir val="col"/>
        <c:grouping val="clustered"/>
        <c:varyColors val="0"/>
        <c:ser>
          <c:idx val="0"/>
          <c:order val="0"/>
          <c:tx>
            <c:strRef>
              <c:f>'Condom use KP'!$B$5</c:f>
              <c:strCache>
                <c:ptCount val="1"/>
                <c:pt idx="0">
                  <c:v>Female sex workers</c:v>
                </c:pt>
              </c:strCache>
            </c:strRef>
          </c:tx>
          <c:spPr>
            <a:solidFill>
              <a:srgbClr val="FF99FF"/>
            </a:solidFill>
            <a:ln w="38100">
              <a:noFill/>
            </a:ln>
          </c:spPr>
          <c:invertIfNegative val="0"/>
          <c:dPt>
            <c:idx val="1"/>
            <c:invertIfNegative val="0"/>
            <c:bubble3D val="0"/>
            <c:extLst>
              <c:ext xmlns:c16="http://schemas.microsoft.com/office/drawing/2014/chart" uri="{C3380CC4-5D6E-409C-BE32-E72D297353CC}">
                <c16:uniqueId val="{00000000-86CD-4EEA-90E5-425FCFF048F9}"/>
              </c:ext>
            </c:extLst>
          </c:dPt>
          <c:dPt>
            <c:idx val="2"/>
            <c:invertIfNegative val="0"/>
            <c:bubble3D val="0"/>
            <c:extLst>
              <c:ext xmlns:c16="http://schemas.microsoft.com/office/drawing/2014/chart" uri="{C3380CC4-5D6E-409C-BE32-E72D297353CC}">
                <c16:uniqueId val="{00000001-86CD-4EEA-90E5-425FCFF048F9}"/>
              </c:ext>
            </c:extLst>
          </c:dPt>
          <c:dLbls>
            <c:dLbl>
              <c:idx val="7"/>
              <c:tx>
                <c:rich>
                  <a:bodyPr/>
                  <a:lstStyle/>
                  <a:p>
                    <a:r>
                      <a:rPr lang="en-US"/>
                      <a:t>87</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D3E-4999-91C3-A8237D76578D}"/>
                </c:ext>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KP'!$C$4:$J$4</c:f>
              <c:numCache>
                <c:formatCode>General</c:formatCode>
                <c:ptCount val="8"/>
                <c:pt idx="0">
                  <c:v>2007</c:v>
                </c:pt>
                <c:pt idx="1">
                  <c:v>2009</c:v>
                </c:pt>
                <c:pt idx="2">
                  <c:v>2012</c:v>
                </c:pt>
                <c:pt idx="3">
                  <c:v>2014</c:v>
                </c:pt>
                <c:pt idx="4">
                  <c:v>2016</c:v>
                </c:pt>
                <c:pt idx="5">
                  <c:v>2019</c:v>
                </c:pt>
                <c:pt idx="6">
                  <c:v>2021</c:v>
                </c:pt>
                <c:pt idx="7">
                  <c:v>2022</c:v>
                </c:pt>
              </c:numCache>
            </c:numRef>
          </c:cat>
          <c:val>
            <c:numRef>
              <c:f>'Condom use KP'!$C$5:$J$5</c:f>
              <c:numCache>
                <c:formatCode>0</c:formatCode>
                <c:ptCount val="8"/>
                <c:pt idx="0">
                  <c:v>92</c:v>
                </c:pt>
                <c:pt idx="1">
                  <c:v>90</c:v>
                </c:pt>
                <c:pt idx="2">
                  <c:v>81.2</c:v>
                </c:pt>
                <c:pt idx="3">
                  <c:v>83.3</c:v>
                </c:pt>
                <c:pt idx="4" formatCode="General">
                  <c:v>84</c:v>
                </c:pt>
                <c:pt idx="5">
                  <c:v>89.4</c:v>
                </c:pt>
                <c:pt idx="7">
                  <c:v>84.7</c:v>
                </c:pt>
              </c:numCache>
            </c:numRef>
          </c:val>
          <c:extLst>
            <c:ext xmlns:c16="http://schemas.microsoft.com/office/drawing/2014/chart" uri="{C3380CC4-5D6E-409C-BE32-E72D297353CC}">
              <c16:uniqueId val="{00000002-86CD-4EEA-90E5-425FCFF048F9}"/>
            </c:ext>
          </c:extLst>
        </c:ser>
        <c:ser>
          <c:idx val="1"/>
          <c:order val="1"/>
          <c:tx>
            <c:strRef>
              <c:f>'Condom use KP'!$B$7</c:f>
              <c:strCache>
                <c:ptCount val="1"/>
                <c:pt idx="0">
                  <c:v>Men who have sex with men</c:v>
                </c:pt>
              </c:strCache>
            </c:strRef>
          </c:tx>
          <c:spPr>
            <a:solidFill>
              <a:srgbClr val="FFC000"/>
            </a:solidFill>
            <a:ln w="38100">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KP'!$C$4:$J$4</c:f>
              <c:numCache>
                <c:formatCode>General</c:formatCode>
                <c:ptCount val="8"/>
                <c:pt idx="0">
                  <c:v>2007</c:v>
                </c:pt>
                <c:pt idx="1">
                  <c:v>2009</c:v>
                </c:pt>
                <c:pt idx="2">
                  <c:v>2012</c:v>
                </c:pt>
                <c:pt idx="3">
                  <c:v>2014</c:v>
                </c:pt>
                <c:pt idx="4">
                  <c:v>2016</c:v>
                </c:pt>
                <c:pt idx="5">
                  <c:v>2019</c:v>
                </c:pt>
                <c:pt idx="6">
                  <c:v>2021</c:v>
                </c:pt>
                <c:pt idx="7">
                  <c:v>2022</c:v>
                </c:pt>
              </c:numCache>
            </c:numRef>
          </c:cat>
          <c:val>
            <c:numRef>
              <c:f>'Condom use KP'!$C$7:$J$7</c:f>
              <c:numCache>
                <c:formatCode>0</c:formatCode>
                <c:ptCount val="8"/>
                <c:pt idx="0">
                  <c:v>67</c:v>
                </c:pt>
                <c:pt idx="1">
                  <c:v>78</c:v>
                </c:pt>
                <c:pt idx="2">
                  <c:v>70</c:v>
                </c:pt>
                <c:pt idx="3">
                  <c:v>76.5</c:v>
                </c:pt>
                <c:pt idx="4" formatCode="General">
                  <c:v>79</c:v>
                </c:pt>
                <c:pt idx="7">
                  <c:v>80.599999999999994</c:v>
                </c:pt>
              </c:numCache>
            </c:numRef>
          </c:val>
          <c:extLst>
            <c:ext xmlns:c16="http://schemas.microsoft.com/office/drawing/2014/chart" uri="{C3380CC4-5D6E-409C-BE32-E72D297353CC}">
              <c16:uniqueId val="{00000003-86CD-4EEA-90E5-425FCFF048F9}"/>
            </c:ext>
          </c:extLst>
        </c:ser>
        <c:ser>
          <c:idx val="3"/>
          <c:order val="3"/>
          <c:tx>
            <c:strRef>
              <c:f>'Condom use KP'!$B$6</c:f>
              <c:strCache>
                <c:ptCount val="1"/>
                <c:pt idx="0">
                  <c:v>Transgender</c:v>
                </c:pt>
              </c:strCache>
            </c:strRef>
          </c:tx>
          <c:spPr>
            <a:solidFill>
              <a:srgbClr val="FF5050"/>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'Condom use KP'!$C$6:$J$6</c:f>
              <c:numCache>
                <c:formatCode>General</c:formatCode>
                <c:ptCount val="8"/>
                <c:pt idx="6" formatCode="0">
                  <c:v>80.8</c:v>
                </c:pt>
                <c:pt idx="7" formatCode="0">
                  <c:v>72.599999999999994</c:v>
                </c:pt>
              </c:numCache>
            </c:numRef>
          </c:cat>
          <c:val>
            <c:numRef>
              <c:f>'Condom use KP'!$C$6:$J$6</c:f>
              <c:numCache>
                <c:formatCode>General</c:formatCode>
                <c:ptCount val="8"/>
                <c:pt idx="6" formatCode="0">
                  <c:v>80.8</c:v>
                </c:pt>
                <c:pt idx="7" formatCode="0">
                  <c:v>72.599999999999994</c:v>
                </c:pt>
              </c:numCache>
            </c:numRef>
          </c:val>
          <c:extLst>
            <c:ext xmlns:c16="http://schemas.microsoft.com/office/drawing/2014/chart" uri="{C3380CC4-5D6E-409C-BE32-E72D297353CC}">
              <c16:uniqueId val="{00000000-BD3E-4999-91C3-A8237D76578D}"/>
            </c:ext>
          </c:extLst>
        </c:ser>
        <c:dLbls>
          <c:showLegendKey val="0"/>
          <c:showVal val="0"/>
          <c:showCatName val="0"/>
          <c:showSerName val="0"/>
          <c:showPercent val="0"/>
          <c:showBubbleSize val="0"/>
        </c:dLbls>
        <c:gapWidth val="150"/>
        <c:overlap val="-10"/>
        <c:axId val="128138624"/>
        <c:axId val="128169088"/>
      </c:barChart>
      <c:scatterChart>
        <c:scatterStyle val="lineMarker"/>
        <c:varyColors val="0"/>
        <c:ser>
          <c:idx val="2"/>
          <c:order val="2"/>
          <c:tx>
            <c:strRef>
              <c:f>'Condom use KP'!$P$3</c:f>
              <c:strCache>
                <c:ptCount val="1"/>
                <c:pt idx="0">
                  <c:v>t</c:v>
                </c:pt>
              </c:strCache>
            </c:strRef>
          </c:tx>
          <c:spPr>
            <a:ln w="19050">
              <a:solidFill>
                <a:srgbClr val="E31837"/>
              </a:solidFill>
              <a:prstDash val="dash"/>
            </a:ln>
          </c:spPr>
          <c:marker>
            <c:symbol val="none"/>
          </c:marker>
          <c:xVal>
            <c:numRef>
              <c:f>'Condom use KP'!$O$4:$O$5</c:f>
              <c:numCache>
                <c:formatCode>General</c:formatCode>
                <c:ptCount val="2"/>
                <c:pt idx="0">
                  <c:v>0</c:v>
                </c:pt>
                <c:pt idx="1">
                  <c:v>8</c:v>
                </c:pt>
              </c:numCache>
            </c:numRef>
          </c:xVal>
          <c:yVal>
            <c:numRef>
              <c:f>'Condom use KP'!$P$4:$P$5</c:f>
              <c:numCache>
                <c:formatCode>General</c:formatCode>
                <c:ptCount val="2"/>
                <c:pt idx="0">
                  <c:v>95</c:v>
                </c:pt>
                <c:pt idx="1">
                  <c:v>95</c:v>
                </c:pt>
              </c:numCache>
            </c:numRef>
          </c:yVal>
          <c:smooth val="0"/>
          <c:extLst>
            <c:ext xmlns:c16="http://schemas.microsoft.com/office/drawing/2014/chart" uri="{C3380CC4-5D6E-409C-BE32-E72D297353CC}">
              <c16:uniqueId val="{00000004-86CD-4EEA-90E5-425FCFF048F9}"/>
            </c:ext>
          </c:extLst>
        </c:ser>
        <c:dLbls>
          <c:showLegendKey val="0"/>
          <c:showVal val="0"/>
          <c:showCatName val="0"/>
          <c:showSerName val="0"/>
          <c:showPercent val="0"/>
          <c:showBubbleSize val="0"/>
        </c:dLbls>
        <c:axId val="1907830736"/>
        <c:axId val="1907826272"/>
      </c:scatterChart>
      <c:catAx>
        <c:axId val="128138624"/>
        <c:scaling>
          <c:orientation val="minMax"/>
        </c:scaling>
        <c:delete val="0"/>
        <c:axPos val="b"/>
        <c:numFmt formatCode="General" sourceLinked="1"/>
        <c:majorTickMark val="out"/>
        <c:minorTickMark val="none"/>
        <c:tickLblPos val="nextTo"/>
        <c:crossAx val="128169088"/>
        <c:crosses val="autoZero"/>
        <c:auto val="1"/>
        <c:lblAlgn val="ctr"/>
        <c:lblOffset val="100"/>
        <c:noMultiLvlLbl val="0"/>
      </c:catAx>
      <c:valAx>
        <c:axId val="128169088"/>
        <c:scaling>
          <c:orientation val="minMax"/>
          <c:max val="100"/>
        </c:scaling>
        <c:delete val="0"/>
        <c:axPos val="l"/>
        <c:title>
          <c:tx>
            <c:rich>
              <a:bodyPr rot="0" vert="horz"/>
              <a:lstStyle/>
              <a:p>
                <a:pPr>
                  <a:defRPr/>
                </a:pPr>
                <a:r>
                  <a:rPr lang="en-US"/>
                  <a:t>%</a:t>
                </a:r>
              </a:p>
            </c:rich>
          </c:tx>
          <c:layout>
            <c:manualLayout>
              <c:xMode val="edge"/>
              <c:yMode val="edge"/>
              <c:x val="7.4709163192836187E-2"/>
              <c:y val="0.14857995344921504"/>
            </c:manualLayout>
          </c:layout>
          <c:overlay val="0"/>
        </c:title>
        <c:numFmt formatCode="0" sourceLinked="1"/>
        <c:majorTickMark val="out"/>
        <c:minorTickMark val="none"/>
        <c:tickLblPos val="nextTo"/>
        <c:crossAx val="128138624"/>
        <c:crosses val="autoZero"/>
        <c:crossBetween val="between"/>
        <c:majorUnit val="20"/>
      </c:valAx>
      <c:valAx>
        <c:axId val="1907826272"/>
        <c:scaling>
          <c:orientation val="minMax"/>
        </c:scaling>
        <c:delete val="1"/>
        <c:axPos val="r"/>
        <c:numFmt formatCode="General" sourceLinked="1"/>
        <c:majorTickMark val="out"/>
        <c:minorTickMark val="none"/>
        <c:tickLblPos val="nextTo"/>
        <c:crossAx val="1907830736"/>
        <c:crosses val="max"/>
        <c:crossBetween val="midCat"/>
      </c:valAx>
      <c:valAx>
        <c:axId val="1907830736"/>
        <c:scaling>
          <c:orientation val="minMax"/>
        </c:scaling>
        <c:delete val="1"/>
        <c:axPos val="b"/>
        <c:numFmt formatCode="General" sourceLinked="1"/>
        <c:majorTickMark val="out"/>
        <c:minorTickMark val="none"/>
        <c:tickLblPos val="nextTo"/>
        <c:crossAx val="1907826272"/>
        <c:crosses val="autoZero"/>
        <c:crossBetween val="midCat"/>
      </c:valAx>
    </c:plotArea>
    <c:legend>
      <c:legendPos val="t"/>
      <c:legendEntry>
        <c:idx val="3"/>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958928210896714E-2"/>
          <c:y val="4.4728974095629349E-2"/>
          <c:w val="0.86662441745505925"/>
          <c:h val="0.64933470272737648"/>
        </c:manualLayout>
      </c:layout>
      <c:lineChart>
        <c:grouping val="standard"/>
        <c:varyColors val="0"/>
        <c:ser>
          <c:idx val="0"/>
          <c:order val="0"/>
          <c:tx>
            <c:strRef>
              <c:f>'Condom use'!$C$2</c:f>
              <c:strCache>
                <c:ptCount val="1"/>
                <c:pt idx="0">
                  <c:v>condom use at last sex</c:v>
                </c:pt>
              </c:strCache>
            </c:strRef>
          </c:tx>
          <c:spPr>
            <a:ln w="28575" cap="rnd">
              <a:noFill/>
              <a:round/>
            </a:ln>
            <a:effectLst/>
          </c:spPr>
          <c:marker>
            <c:symbol val="circle"/>
            <c:size val="18"/>
            <c:spPr>
              <a:solidFill>
                <a:srgbClr val="00AEEF"/>
              </a:solidFill>
              <a:ln w="9525">
                <a:noFill/>
              </a:ln>
              <a:effectLst/>
            </c:spPr>
          </c:marker>
          <c:dPt>
            <c:idx val="0"/>
            <c:marker>
              <c:symbol val="circle"/>
              <c:size val="18"/>
              <c:spPr>
                <a:solidFill>
                  <a:srgbClr val="00AEEF"/>
                </a:solidFill>
                <a:ln w="9525">
                  <a:noFill/>
                </a:ln>
                <a:effectLst/>
              </c:spPr>
            </c:marker>
            <c:bubble3D val="0"/>
            <c:extLst>
              <c:ext xmlns:c16="http://schemas.microsoft.com/office/drawing/2014/chart" uri="{C3380CC4-5D6E-409C-BE32-E72D297353CC}">
                <c16:uniqueId val="{00000000-948F-49AD-95F4-2C0DAB5858FD}"/>
              </c:ext>
            </c:extLst>
          </c:dPt>
          <c:dPt>
            <c:idx val="1"/>
            <c:marker>
              <c:symbol val="circle"/>
              <c:size val="18"/>
              <c:spPr>
                <a:solidFill>
                  <a:srgbClr val="00AEEF"/>
                </a:solidFill>
                <a:ln w="9525">
                  <a:noFill/>
                </a:ln>
                <a:effectLst/>
              </c:spPr>
            </c:marker>
            <c:bubble3D val="0"/>
            <c:extLst>
              <c:ext xmlns:c16="http://schemas.microsoft.com/office/drawing/2014/chart" uri="{C3380CC4-5D6E-409C-BE32-E72D297353CC}">
                <c16:uniqueId val="{00000001-948F-49AD-95F4-2C0DAB5858FD}"/>
              </c:ext>
            </c:extLst>
          </c:dPt>
          <c:dPt>
            <c:idx val="3"/>
            <c:marker>
              <c:symbol val="circle"/>
              <c:size val="18"/>
              <c:spPr>
                <a:solidFill>
                  <a:srgbClr val="00AEEF"/>
                </a:solidFill>
                <a:ln w="9525">
                  <a:noFill/>
                </a:ln>
                <a:effectLst/>
              </c:spPr>
            </c:marker>
            <c:bubble3D val="0"/>
            <c:extLst>
              <c:ext xmlns:c16="http://schemas.microsoft.com/office/drawing/2014/chart" uri="{C3380CC4-5D6E-409C-BE32-E72D297353CC}">
                <c16:uniqueId val="{00000002-948F-49AD-95F4-2C0DAB5858FD}"/>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8F-49AD-95F4-2C0DAB5858F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use'!$B$3:$B$8</c:f>
              <c:strCache>
                <c:ptCount val="6"/>
                <c:pt idx="0">
                  <c:v>Ulaanbaatar</c:v>
                </c:pt>
                <c:pt idx="1">
                  <c:v>Darkhan-Uul</c:v>
                </c:pt>
                <c:pt idx="2">
                  <c:v>Dornod</c:v>
                </c:pt>
                <c:pt idx="3">
                  <c:v>Khuvsgul</c:v>
                </c:pt>
                <c:pt idx="5">
                  <c:v>Mongolia</c:v>
                </c:pt>
              </c:strCache>
            </c:strRef>
          </c:cat>
          <c:val>
            <c:numRef>
              <c:f>'Condom use'!$C$3:$C$8</c:f>
              <c:numCache>
                <c:formatCode>General</c:formatCode>
                <c:ptCount val="6"/>
                <c:pt idx="0">
                  <c:v>91</c:v>
                </c:pt>
                <c:pt idx="1">
                  <c:v>91</c:v>
                </c:pt>
                <c:pt idx="2">
                  <c:v>89</c:v>
                </c:pt>
                <c:pt idx="3">
                  <c:v>65</c:v>
                </c:pt>
                <c:pt idx="5">
                  <c:v>87</c:v>
                </c:pt>
              </c:numCache>
            </c:numRef>
          </c:val>
          <c:smooth val="0"/>
          <c:extLst>
            <c:ext xmlns:c16="http://schemas.microsoft.com/office/drawing/2014/chart" uri="{C3380CC4-5D6E-409C-BE32-E72D297353CC}">
              <c16:uniqueId val="{00000003-948F-49AD-95F4-2C0DAB5858FD}"/>
            </c:ext>
          </c:extLst>
        </c:ser>
        <c:ser>
          <c:idx val="1"/>
          <c:order val="1"/>
          <c:tx>
            <c:strRef>
              <c:f>'Condom use'!$D$2</c:f>
              <c:strCache>
                <c:ptCount val="1"/>
                <c:pt idx="0">
                  <c:v>consistent condom use</c:v>
                </c:pt>
              </c:strCache>
            </c:strRef>
          </c:tx>
          <c:spPr>
            <a:ln w="28575" cap="rnd">
              <a:noFill/>
              <a:round/>
            </a:ln>
            <a:effectLst/>
          </c:spPr>
          <c:marker>
            <c:symbol val="circle"/>
            <c:size val="18"/>
            <c:spPr>
              <a:solidFill>
                <a:srgbClr val="FF5050"/>
              </a:solidFill>
              <a:ln w="9525">
                <a:noFill/>
              </a:ln>
              <a:effectLst/>
            </c:spPr>
          </c:marker>
          <c:dPt>
            <c:idx val="0"/>
            <c:marker>
              <c:symbol val="circle"/>
              <c:size val="18"/>
              <c:spPr>
                <a:solidFill>
                  <a:srgbClr val="FF5050"/>
                </a:solidFill>
                <a:ln w="9525">
                  <a:noFill/>
                </a:ln>
                <a:effectLst/>
              </c:spPr>
            </c:marker>
            <c:bubble3D val="0"/>
            <c:extLst>
              <c:ext xmlns:c16="http://schemas.microsoft.com/office/drawing/2014/chart" uri="{C3380CC4-5D6E-409C-BE32-E72D297353CC}">
                <c16:uniqueId val="{00000004-948F-49AD-95F4-2C0DAB5858FD}"/>
              </c:ext>
            </c:extLst>
          </c:dPt>
          <c:dPt>
            <c:idx val="1"/>
            <c:marker>
              <c:symbol val="circle"/>
              <c:size val="18"/>
              <c:spPr>
                <a:solidFill>
                  <a:srgbClr val="FF5050"/>
                </a:solidFill>
                <a:ln w="9525">
                  <a:noFill/>
                </a:ln>
                <a:effectLst/>
              </c:spPr>
            </c:marker>
            <c:bubble3D val="0"/>
            <c:extLst>
              <c:ext xmlns:c16="http://schemas.microsoft.com/office/drawing/2014/chart" uri="{C3380CC4-5D6E-409C-BE32-E72D297353CC}">
                <c16:uniqueId val="{00000005-948F-49AD-95F4-2C0DAB5858FD}"/>
              </c:ext>
            </c:extLst>
          </c:dPt>
          <c:dPt>
            <c:idx val="2"/>
            <c:marker>
              <c:symbol val="circle"/>
              <c:size val="18"/>
              <c:spPr>
                <a:solidFill>
                  <a:srgbClr val="FF5050"/>
                </a:solidFill>
                <a:ln w="9525">
                  <a:noFill/>
                </a:ln>
                <a:effectLst/>
              </c:spPr>
            </c:marker>
            <c:bubble3D val="0"/>
            <c:extLst>
              <c:ext xmlns:c16="http://schemas.microsoft.com/office/drawing/2014/chart" uri="{C3380CC4-5D6E-409C-BE32-E72D297353CC}">
                <c16:uniqueId val="{00000006-948F-49AD-95F4-2C0DAB5858FD}"/>
              </c:ext>
            </c:extLst>
          </c:dPt>
          <c:dPt>
            <c:idx val="3"/>
            <c:marker>
              <c:symbol val="circle"/>
              <c:size val="18"/>
              <c:spPr>
                <a:solidFill>
                  <a:srgbClr val="FF5050"/>
                </a:solidFill>
                <a:ln w="9525">
                  <a:noFill/>
                </a:ln>
                <a:effectLst/>
              </c:spPr>
            </c:marker>
            <c:bubble3D val="0"/>
            <c:extLst>
              <c:ext xmlns:c16="http://schemas.microsoft.com/office/drawing/2014/chart" uri="{C3380CC4-5D6E-409C-BE32-E72D297353CC}">
                <c16:uniqueId val="{00000007-948F-49AD-95F4-2C0DAB5858FD}"/>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8F-49AD-95F4-2C0DAB5858F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use'!$B$3:$B$8</c:f>
              <c:strCache>
                <c:ptCount val="6"/>
                <c:pt idx="0">
                  <c:v>Ulaanbaatar</c:v>
                </c:pt>
                <c:pt idx="1">
                  <c:v>Darkhan-Uul</c:v>
                </c:pt>
                <c:pt idx="2">
                  <c:v>Dornod</c:v>
                </c:pt>
                <c:pt idx="3">
                  <c:v>Khuvsgul</c:v>
                </c:pt>
                <c:pt idx="5">
                  <c:v>Mongolia</c:v>
                </c:pt>
              </c:strCache>
            </c:strRef>
          </c:cat>
          <c:val>
            <c:numRef>
              <c:f>'Condom use'!$D$3:$D$8</c:f>
              <c:numCache>
                <c:formatCode>General</c:formatCode>
                <c:ptCount val="6"/>
                <c:pt idx="0">
                  <c:v>66</c:v>
                </c:pt>
                <c:pt idx="1">
                  <c:v>52</c:v>
                </c:pt>
                <c:pt idx="2">
                  <c:v>35</c:v>
                </c:pt>
                <c:pt idx="3">
                  <c:v>30</c:v>
                </c:pt>
                <c:pt idx="5">
                  <c:v>54</c:v>
                </c:pt>
              </c:numCache>
            </c:numRef>
          </c:val>
          <c:smooth val="0"/>
          <c:extLst>
            <c:ext xmlns:c16="http://schemas.microsoft.com/office/drawing/2014/chart" uri="{C3380CC4-5D6E-409C-BE32-E72D297353CC}">
              <c16:uniqueId val="{00000008-948F-49AD-95F4-2C0DAB5858FD}"/>
            </c:ext>
          </c:extLst>
        </c:ser>
        <c:dLbls>
          <c:showLegendKey val="0"/>
          <c:showVal val="0"/>
          <c:showCatName val="0"/>
          <c:showSerName val="0"/>
          <c:showPercent val="0"/>
          <c:showBubbleSize val="0"/>
        </c:dLbls>
        <c:marker val="1"/>
        <c:smooth val="0"/>
        <c:axId val="699060528"/>
        <c:axId val="699059544"/>
      </c:lineChart>
      <c:catAx>
        <c:axId val="699060528"/>
        <c:scaling>
          <c:orientation val="minMax"/>
        </c:scaling>
        <c:delete val="0"/>
        <c:axPos val="b"/>
        <c:majorGridlines>
          <c:spPr>
            <a:ln w="12700" cap="flat" cmpd="sng" algn="ctr">
              <a:solidFill>
                <a:schemeClr val="accent6">
                  <a:lumMod val="40000"/>
                  <a:lumOff val="60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699059544"/>
        <c:crosses val="autoZero"/>
        <c:auto val="1"/>
        <c:lblAlgn val="ctr"/>
        <c:lblOffset val="100"/>
        <c:noMultiLvlLbl val="0"/>
      </c:catAx>
      <c:valAx>
        <c:axId val="699059544"/>
        <c:scaling>
          <c:orientation val="minMax"/>
          <c:max val="100"/>
        </c:scaling>
        <c:delete val="0"/>
        <c:axPos val="l"/>
        <c:majorGridlines>
          <c:spPr>
            <a:ln w="12700" cap="flat" cmpd="sng" algn="ctr">
              <a:solidFill>
                <a:schemeClr val="accent6">
                  <a:lumMod val="40000"/>
                  <a:lumOff val="60000"/>
                </a:schemeClr>
              </a:solidFill>
              <a:prstDash val="sysDot"/>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Arial Nova" panose="020B0504020202020204" pitchFamily="34" charset="0"/>
                    <a:ea typeface="+mn-ea"/>
                    <a:cs typeface="+mn-cs"/>
                  </a:defRPr>
                </a:pPr>
                <a:r>
                  <a:rPr lang="en-US" dirty="0"/>
                  <a:t>%</a:t>
                </a:r>
              </a:p>
            </c:rich>
          </c:tx>
          <c:layout>
            <c:manualLayout>
              <c:xMode val="edge"/>
              <c:yMode val="edge"/>
              <c:x val="6.25E-2"/>
              <c:y val="1.7312849480771431E-2"/>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699060528"/>
        <c:crosses val="autoZero"/>
        <c:crossBetween val="between"/>
        <c:majorUnit val="20"/>
      </c:valAx>
      <c:spPr>
        <a:noFill/>
        <a:ln>
          <a:noFill/>
        </a:ln>
        <a:effectLst/>
      </c:spPr>
    </c:plotArea>
    <c:legend>
      <c:legendPos val="b"/>
      <c:layout>
        <c:manualLayout>
          <c:xMode val="edge"/>
          <c:yMode val="edge"/>
          <c:x val="0.14687429696287962"/>
          <c:y val="0.83638964966335727"/>
          <c:w val="0.71815616797900261"/>
          <c:h val="0.1454944083076572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600">
          <a:latin typeface="Arial Nova" panose="020B05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52859448886641"/>
          <c:h val="0.58090879265091866"/>
        </c:manualLayout>
      </c:layout>
      <c:barChart>
        <c:barDir val="col"/>
        <c:grouping val="clustered"/>
        <c:varyColors val="0"/>
        <c:ser>
          <c:idx val="0"/>
          <c:order val="0"/>
          <c:tx>
            <c:strRef>
              <c:f>'Condom use'!$B$28</c:f>
              <c:strCache>
                <c:ptCount val="1"/>
                <c:pt idx="0">
                  <c:v>Mongolia</c:v>
                </c:pt>
              </c:strCache>
            </c:strRef>
          </c:tx>
          <c:spPr>
            <a:solidFill>
              <a:srgbClr val="33CCCC"/>
            </a:solidFill>
            <a:ln>
              <a:noFill/>
            </a:ln>
          </c:spPr>
          <c:invertIfNegative val="0"/>
          <c:dPt>
            <c:idx val="0"/>
            <c:invertIfNegative val="0"/>
            <c:bubble3D val="0"/>
            <c:extLst>
              <c:ext xmlns:c16="http://schemas.microsoft.com/office/drawing/2014/chart" uri="{C3380CC4-5D6E-409C-BE32-E72D297353CC}">
                <c16:uniqueId val="{00000001-1436-48F6-9196-84B392EF89C5}"/>
              </c:ext>
            </c:extLst>
          </c:dPt>
          <c:dPt>
            <c:idx val="1"/>
            <c:invertIfNegative val="0"/>
            <c:bubble3D val="0"/>
            <c:extLst>
              <c:ext xmlns:c16="http://schemas.microsoft.com/office/drawing/2014/chart" uri="{C3380CC4-5D6E-409C-BE32-E72D297353CC}">
                <c16:uniqueId val="{00000003-1436-48F6-9196-84B392EF89C5}"/>
              </c:ext>
            </c:extLst>
          </c:dPt>
          <c:dPt>
            <c:idx val="2"/>
            <c:invertIfNegative val="0"/>
            <c:bubble3D val="0"/>
            <c:extLst>
              <c:ext xmlns:c16="http://schemas.microsoft.com/office/drawing/2014/chart" uri="{C3380CC4-5D6E-409C-BE32-E72D297353CC}">
                <c16:uniqueId val="{00000005-1436-48F6-9196-84B392EF89C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use'!$C$27:$F$27</c:f>
              <c:strCache>
                <c:ptCount val="4"/>
                <c:pt idx="0">
                  <c:v>with male client</c:v>
                </c:pt>
                <c:pt idx="1">
                  <c:v>with regular male partner</c:v>
                </c:pt>
                <c:pt idx="2">
                  <c:v>with male sex worker</c:v>
                </c:pt>
                <c:pt idx="3">
                  <c:v>with female partner</c:v>
                </c:pt>
              </c:strCache>
            </c:strRef>
          </c:cat>
          <c:val>
            <c:numRef>
              <c:f>'Condom use'!$C$28:$F$28</c:f>
              <c:numCache>
                <c:formatCode>General</c:formatCode>
                <c:ptCount val="4"/>
                <c:pt idx="0">
                  <c:v>75</c:v>
                </c:pt>
                <c:pt idx="1">
                  <c:v>64</c:v>
                </c:pt>
                <c:pt idx="2">
                  <c:v>69</c:v>
                </c:pt>
                <c:pt idx="3">
                  <c:v>72</c:v>
                </c:pt>
              </c:numCache>
            </c:numRef>
          </c:val>
          <c:extLst>
            <c:ext xmlns:c16="http://schemas.microsoft.com/office/drawing/2014/chart" uri="{C3380CC4-5D6E-409C-BE32-E72D297353CC}">
              <c16:uniqueId val="{00000006-1436-48F6-9196-84B392EF89C5}"/>
            </c:ext>
          </c:extLst>
        </c:ser>
        <c:ser>
          <c:idx val="1"/>
          <c:order val="1"/>
          <c:tx>
            <c:strRef>
              <c:f>'Condom use'!$B$29</c:f>
              <c:strCache>
                <c:ptCount val="1"/>
                <c:pt idx="0">
                  <c:v>Ulaanbaatar</c:v>
                </c:pt>
              </c:strCache>
            </c:strRef>
          </c:tx>
          <c:spPr>
            <a:solidFill>
              <a:srgbClr val="E2A7FF"/>
            </a:solidFill>
          </c:spPr>
          <c:invertIfNegative val="0"/>
          <c:cat>
            <c:strRef>
              <c:f>'Condom use'!$C$27:$F$27</c:f>
              <c:strCache>
                <c:ptCount val="4"/>
                <c:pt idx="0">
                  <c:v>with male client</c:v>
                </c:pt>
                <c:pt idx="1">
                  <c:v>with regular male partner</c:v>
                </c:pt>
                <c:pt idx="2">
                  <c:v>with male sex worker</c:v>
                </c:pt>
                <c:pt idx="3">
                  <c:v>with female partner</c:v>
                </c:pt>
              </c:strCache>
            </c:strRef>
          </c:cat>
          <c:val>
            <c:numRef>
              <c:f>'Condom use'!$C$29:$F$29</c:f>
              <c:numCache>
                <c:formatCode>General</c:formatCode>
                <c:ptCount val="4"/>
                <c:pt idx="0">
                  <c:v>71</c:v>
                </c:pt>
                <c:pt idx="1">
                  <c:v>61</c:v>
                </c:pt>
                <c:pt idx="2">
                  <c:v>69</c:v>
                </c:pt>
                <c:pt idx="3">
                  <c:v>74</c:v>
                </c:pt>
              </c:numCache>
            </c:numRef>
          </c:val>
          <c:extLst>
            <c:ext xmlns:c16="http://schemas.microsoft.com/office/drawing/2014/chart" uri="{C3380CC4-5D6E-409C-BE32-E72D297353CC}">
              <c16:uniqueId val="{00000007-1436-48F6-9196-84B392EF89C5}"/>
            </c:ext>
          </c:extLst>
        </c:ser>
        <c:ser>
          <c:idx val="2"/>
          <c:order val="2"/>
          <c:tx>
            <c:strRef>
              <c:f>'Condom use'!$B$30</c:f>
              <c:strCache>
                <c:ptCount val="1"/>
                <c:pt idx="0">
                  <c:v>Darkhan-Uul</c:v>
                </c:pt>
              </c:strCache>
            </c:strRef>
          </c:tx>
          <c:spPr>
            <a:solidFill>
              <a:srgbClr val="9BBB59"/>
            </a:solidFill>
          </c:spPr>
          <c:invertIfNegative val="0"/>
          <c:cat>
            <c:strRef>
              <c:f>'Condom use'!$C$27:$F$27</c:f>
              <c:strCache>
                <c:ptCount val="4"/>
                <c:pt idx="0">
                  <c:v>with male client</c:v>
                </c:pt>
                <c:pt idx="1">
                  <c:v>with regular male partner</c:v>
                </c:pt>
                <c:pt idx="2">
                  <c:v>with male sex worker</c:v>
                </c:pt>
                <c:pt idx="3">
                  <c:v>with female partner</c:v>
                </c:pt>
              </c:strCache>
            </c:strRef>
          </c:cat>
          <c:val>
            <c:numRef>
              <c:f>'Condom use'!$C$30:$F$30</c:f>
              <c:numCache>
                <c:formatCode>General</c:formatCode>
                <c:ptCount val="4"/>
                <c:pt idx="1">
                  <c:v>78</c:v>
                </c:pt>
                <c:pt idx="3">
                  <c:v>66</c:v>
                </c:pt>
              </c:numCache>
            </c:numRef>
          </c:val>
          <c:extLst>
            <c:ext xmlns:c16="http://schemas.microsoft.com/office/drawing/2014/chart" uri="{C3380CC4-5D6E-409C-BE32-E72D297353CC}">
              <c16:uniqueId val="{00000008-1436-48F6-9196-84B392EF89C5}"/>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0.12492375161965513"/>
          <c:y val="0.89511712598425197"/>
          <c:w val="0.83665038705604833"/>
          <c:h val="7.9882874015748034E-2"/>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52859448886641"/>
          <c:h val="0.58090879265091866"/>
        </c:manualLayout>
      </c:layout>
      <c:barChart>
        <c:barDir val="col"/>
        <c:grouping val="clustered"/>
        <c:varyColors val="0"/>
        <c:ser>
          <c:idx val="0"/>
          <c:order val="0"/>
          <c:tx>
            <c:strRef>
              <c:f>'Condom use'!$B$36</c:f>
              <c:strCache>
                <c:ptCount val="1"/>
                <c:pt idx="0">
                  <c:v>Mongolia</c:v>
                </c:pt>
              </c:strCache>
            </c:strRef>
          </c:tx>
          <c:spPr>
            <a:pattFill prst="narHorz">
              <a:fgClr>
                <a:srgbClr val="33CCCC"/>
              </a:fgClr>
              <a:bgClr>
                <a:sysClr val="window" lastClr="FFFFFF"/>
              </a:bgClr>
            </a:pattFill>
            <a:ln>
              <a:noFill/>
            </a:ln>
          </c:spPr>
          <c:invertIfNegative val="0"/>
          <c:dPt>
            <c:idx val="0"/>
            <c:invertIfNegative val="0"/>
            <c:bubble3D val="0"/>
            <c:extLst>
              <c:ext xmlns:c16="http://schemas.microsoft.com/office/drawing/2014/chart" uri="{C3380CC4-5D6E-409C-BE32-E72D297353CC}">
                <c16:uniqueId val="{00000000-8950-4F7E-8188-EBF27AA34A24}"/>
              </c:ext>
            </c:extLst>
          </c:dPt>
          <c:dPt>
            <c:idx val="1"/>
            <c:invertIfNegative val="0"/>
            <c:bubble3D val="0"/>
            <c:extLst>
              <c:ext xmlns:c16="http://schemas.microsoft.com/office/drawing/2014/chart" uri="{C3380CC4-5D6E-409C-BE32-E72D297353CC}">
                <c16:uniqueId val="{00000001-8950-4F7E-8188-EBF27AA34A24}"/>
              </c:ext>
            </c:extLst>
          </c:dPt>
          <c:dPt>
            <c:idx val="2"/>
            <c:invertIfNegative val="0"/>
            <c:bubble3D val="0"/>
            <c:extLst>
              <c:ext xmlns:c16="http://schemas.microsoft.com/office/drawing/2014/chart" uri="{C3380CC4-5D6E-409C-BE32-E72D297353CC}">
                <c16:uniqueId val="{00000002-8950-4F7E-8188-EBF27AA34A2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use'!$C$35:$F$35</c:f>
              <c:strCache>
                <c:ptCount val="4"/>
                <c:pt idx="0">
                  <c:v>with male clients</c:v>
                </c:pt>
                <c:pt idx="1">
                  <c:v>with regular male partners</c:v>
                </c:pt>
                <c:pt idx="2">
                  <c:v>with male sex workers</c:v>
                </c:pt>
                <c:pt idx="3">
                  <c:v>with female partners</c:v>
                </c:pt>
              </c:strCache>
            </c:strRef>
          </c:cat>
          <c:val>
            <c:numRef>
              <c:f>'Condom use'!$C$36:$F$36</c:f>
              <c:numCache>
                <c:formatCode>General</c:formatCode>
                <c:ptCount val="4"/>
                <c:pt idx="0">
                  <c:v>46</c:v>
                </c:pt>
                <c:pt idx="1">
                  <c:v>37</c:v>
                </c:pt>
                <c:pt idx="2">
                  <c:v>69</c:v>
                </c:pt>
                <c:pt idx="3">
                  <c:v>67</c:v>
                </c:pt>
              </c:numCache>
            </c:numRef>
          </c:val>
          <c:extLst>
            <c:ext xmlns:c16="http://schemas.microsoft.com/office/drawing/2014/chart" uri="{C3380CC4-5D6E-409C-BE32-E72D297353CC}">
              <c16:uniqueId val="{00000003-8950-4F7E-8188-EBF27AA34A24}"/>
            </c:ext>
          </c:extLst>
        </c:ser>
        <c:ser>
          <c:idx val="1"/>
          <c:order val="1"/>
          <c:tx>
            <c:strRef>
              <c:f>'Condom use'!$B$37</c:f>
              <c:strCache>
                <c:ptCount val="1"/>
                <c:pt idx="0">
                  <c:v>Ulaanbaatar</c:v>
                </c:pt>
              </c:strCache>
            </c:strRef>
          </c:tx>
          <c:spPr>
            <a:pattFill prst="narHorz">
              <a:fgClr>
                <a:srgbClr val="E2A7FF"/>
              </a:fgClr>
              <a:bgClr>
                <a:sysClr val="window" lastClr="FFFFFF"/>
              </a:bgClr>
            </a:pattFill>
          </c:spPr>
          <c:invertIfNegative val="0"/>
          <c:cat>
            <c:strRef>
              <c:f>'Condom use'!$C$35:$F$35</c:f>
              <c:strCache>
                <c:ptCount val="4"/>
                <c:pt idx="0">
                  <c:v>with male clients</c:v>
                </c:pt>
                <c:pt idx="1">
                  <c:v>with regular male partners</c:v>
                </c:pt>
                <c:pt idx="2">
                  <c:v>with male sex workers</c:v>
                </c:pt>
                <c:pt idx="3">
                  <c:v>with female partners</c:v>
                </c:pt>
              </c:strCache>
            </c:strRef>
          </c:cat>
          <c:val>
            <c:numRef>
              <c:f>'Condom use'!$C$37:$F$37</c:f>
              <c:numCache>
                <c:formatCode>General</c:formatCode>
                <c:ptCount val="4"/>
                <c:pt idx="0">
                  <c:v>46</c:v>
                </c:pt>
                <c:pt idx="1">
                  <c:v>33</c:v>
                </c:pt>
                <c:pt idx="2">
                  <c:v>64</c:v>
                </c:pt>
                <c:pt idx="3">
                  <c:v>68</c:v>
                </c:pt>
              </c:numCache>
            </c:numRef>
          </c:val>
          <c:extLst>
            <c:ext xmlns:c16="http://schemas.microsoft.com/office/drawing/2014/chart" uri="{C3380CC4-5D6E-409C-BE32-E72D297353CC}">
              <c16:uniqueId val="{00000004-8950-4F7E-8188-EBF27AA34A24}"/>
            </c:ext>
          </c:extLst>
        </c:ser>
        <c:ser>
          <c:idx val="2"/>
          <c:order val="2"/>
          <c:tx>
            <c:strRef>
              <c:f>'Condom use'!$B$38</c:f>
              <c:strCache>
                <c:ptCount val="1"/>
                <c:pt idx="0">
                  <c:v>Darkhan-Uul</c:v>
                </c:pt>
              </c:strCache>
            </c:strRef>
          </c:tx>
          <c:spPr>
            <a:pattFill prst="narHorz">
              <a:fgClr>
                <a:srgbClr val="9BBB59"/>
              </a:fgClr>
              <a:bgClr>
                <a:sysClr val="window" lastClr="FFFFFF"/>
              </a:bgClr>
            </a:pattFill>
          </c:spPr>
          <c:invertIfNegative val="0"/>
          <c:cat>
            <c:strRef>
              <c:f>'Condom use'!$C$35:$F$35</c:f>
              <c:strCache>
                <c:ptCount val="4"/>
                <c:pt idx="0">
                  <c:v>with male clients</c:v>
                </c:pt>
                <c:pt idx="1">
                  <c:v>with regular male partners</c:v>
                </c:pt>
                <c:pt idx="2">
                  <c:v>with male sex workers</c:v>
                </c:pt>
                <c:pt idx="3">
                  <c:v>with female partners</c:v>
                </c:pt>
              </c:strCache>
            </c:strRef>
          </c:cat>
          <c:val>
            <c:numRef>
              <c:f>'Condom use'!$C$38:$F$38</c:f>
              <c:numCache>
                <c:formatCode>General</c:formatCode>
                <c:ptCount val="4"/>
                <c:pt idx="1">
                  <c:v>52</c:v>
                </c:pt>
                <c:pt idx="3">
                  <c:v>64</c:v>
                </c:pt>
              </c:numCache>
            </c:numRef>
          </c:val>
          <c:extLst>
            <c:ext xmlns:c16="http://schemas.microsoft.com/office/drawing/2014/chart" uri="{C3380CC4-5D6E-409C-BE32-E72D297353CC}">
              <c16:uniqueId val="{00000005-8950-4F7E-8188-EBF27AA34A24}"/>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0.12492375161965513"/>
          <c:y val="0.89511712598425197"/>
          <c:w val="0.83665038705604833"/>
          <c:h val="7.9882874015748034E-2"/>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FF9900"/>
            </a:solidFill>
            <a:ln>
              <a:noFill/>
            </a:ln>
          </c:spPr>
          <c:invertIfNegative val="0"/>
          <c:dPt>
            <c:idx val="0"/>
            <c:invertIfNegative val="0"/>
            <c:bubble3D val="0"/>
            <c:extLst>
              <c:ext xmlns:c16="http://schemas.microsoft.com/office/drawing/2014/chart" uri="{C3380CC4-5D6E-409C-BE32-E72D297353CC}">
                <c16:uniqueId val="{00000000-3108-49A9-82B3-72513C6DDF3D}"/>
              </c:ext>
            </c:extLst>
          </c:dPt>
          <c:dPt>
            <c:idx val="1"/>
            <c:invertIfNegative val="0"/>
            <c:bubble3D val="0"/>
            <c:extLst>
              <c:ext xmlns:c16="http://schemas.microsoft.com/office/drawing/2014/chart" uri="{C3380CC4-5D6E-409C-BE32-E72D297353CC}">
                <c16:uniqueId val="{00000001-3108-49A9-82B3-72513C6DDF3D}"/>
              </c:ext>
            </c:extLst>
          </c:dPt>
          <c:dPt>
            <c:idx val="2"/>
            <c:invertIfNegative val="0"/>
            <c:bubble3D val="0"/>
            <c:extLst>
              <c:ext xmlns:c16="http://schemas.microsoft.com/office/drawing/2014/chart" uri="{C3380CC4-5D6E-409C-BE32-E72D297353CC}">
                <c16:uniqueId val="{00000002-3108-49A9-82B3-72513C6DDF3D}"/>
              </c:ext>
            </c:extLst>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use'!$C$56:$F$56</c:f>
              <c:strCache>
                <c:ptCount val="4"/>
                <c:pt idx="0">
                  <c:v>Condom use at last anal sex</c:v>
                </c:pt>
                <c:pt idx="1">
                  <c:v>with a male client</c:v>
                </c:pt>
                <c:pt idx="2">
                  <c:v>with a casual partner</c:v>
                </c:pt>
                <c:pt idx="3">
                  <c:v>with a regular partner</c:v>
                </c:pt>
              </c:strCache>
            </c:strRef>
          </c:cat>
          <c:val>
            <c:numRef>
              <c:f>'Condom use'!$C$57:$F$57</c:f>
              <c:numCache>
                <c:formatCode>0</c:formatCode>
                <c:ptCount val="4"/>
                <c:pt idx="0">
                  <c:v>87.3</c:v>
                </c:pt>
                <c:pt idx="1">
                  <c:v>91.4</c:v>
                </c:pt>
                <c:pt idx="2">
                  <c:v>82.6</c:v>
                </c:pt>
                <c:pt idx="3">
                  <c:v>79.099999999999994</c:v>
                </c:pt>
              </c:numCache>
            </c:numRef>
          </c:val>
          <c:extLst>
            <c:ext xmlns:c16="http://schemas.microsoft.com/office/drawing/2014/chart" uri="{C3380CC4-5D6E-409C-BE32-E72D297353CC}">
              <c16:uniqueId val="{00000003-3108-49A9-82B3-72513C6DDF3D}"/>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pattFill prst="narHorz">
              <a:fgClr>
                <a:srgbClr val="CC66FF"/>
              </a:fgClr>
              <a:bgClr>
                <a:sysClr val="window" lastClr="FFFFFF"/>
              </a:bgClr>
            </a:pattFill>
            <a:ln>
              <a:noFill/>
            </a:ln>
          </c:spPr>
          <c:invertIfNegative val="0"/>
          <c:dPt>
            <c:idx val="0"/>
            <c:invertIfNegative val="0"/>
            <c:bubble3D val="0"/>
            <c:extLst>
              <c:ext xmlns:c16="http://schemas.microsoft.com/office/drawing/2014/chart" uri="{C3380CC4-5D6E-409C-BE32-E72D297353CC}">
                <c16:uniqueId val="{00000000-8665-45C5-AD40-1A7D098417AE}"/>
              </c:ext>
            </c:extLst>
          </c:dPt>
          <c:dPt>
            <c:idx val="1"/>
            <c:invertIfNegative val="0"/>
            <c:bubble3D val="0"/>
            <c:extLst>
              <c:ext xmlns:c16="http://schemas.microsoft.com/office/drawing/2014/chart" uri="{C3380CC4-5D6E-409C-BE32-E72D297353CC}">
                <c16:uniqueId val="{00000001-8665-45C5-AD40-1A7D098417AE}"/>
              </c:ext>
            </c:extLst>
          </c:dPt>
          <c:dPt>
            <c:idx val="2"/>
            <c:invertIfNegative val="0"/>
            <c:bubble3D val="0"/>
            <c:extLst>
              <c:ext xmlns:c16="http://schemas.microsoft.com/office/drawing/2014/chart" uri="{C3380CC4-5D6E-409C-BE32-E72D297353CC}">
                <c16:uniqueId val="{00000002-8665-45C5-AD40-1A7D098417AE}"/>
              </c:ext>
            </c:extLst>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use'!$H$56:$J$56</c:f>
              <c:strCache>
                <c:ptCount val="3"/>
                <c:pt idx="0">
                  <c:v>with male clients</c:v>
                </c:pt>
                <c:pt idx="1">
                  <c:v>with casual male partners</c:v>
                </c:pt>
                <c:pt idx="2">
                  <c:v>with regular male partners</c:v>
                </c:pt>
              </c:strCache>
            </c:strRef>
          </c:cat>
          <c:val>
            <c:numRef>
              <c:f>'Condom use'!$H$57:$J$57</c:f>
              <c:numCache>
                <c:formatCode>0</c:formatCode>
                <c:ptCount val="3"/>
                <c:pt idx="0">
                  <c:v>74.3</c:v>
                </c:pt>
                <c:pt idx="1">
                  <c:v>62.3</c:v>
                </c:pt>
                <c:pt idx="2">
                  <c:v>39.5</c:v>
                </c:pt>
              </c:numCache>
            </c:numRef>
          </c:val>
          <c:extLst>
            <c:ext xmlns:c16="http://schemas.microsoft.com/office/drawing/2014/chart" uri="{C3380CC4-5D6E-409C-BE32-E72D297353CC}">
              <c16:uniqueId val="{00000003-8665-45C5-AD40-1A7D098417AE}"/>
            </c:ext>
          </c:extLst>
        </c:ser>
        <c:dLbls>
          <c:showLegendKey val="0"/>
          <c:showVal val="0"/>
          <c:showCatName val="0"/>
          <c:showSerName val="0"/>
          <c:showPercent val="0"/>
          <c:showBubbleSize val="0"/>
        </c:dLbls>
        <c:gapWidth val="2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00278557050345"/>
          <c:y val="5.4218613298337708E-2"/>
          <c:w val="0.87545422648981008"/>
          <c:h val="0.69385294138491038"/>
        </c:manualLayout>
      </c:layout>
      <c:barChart>
        <c:barDir val="col"/>
        <c:grouping val="clustered"/>
        <c:varyColors val="0"/>
        <c:ser>
          <c:idx val="1"/>
          <c:order val="0"/>
          <c:tx>
            <c:strRef>
              <c:f>'comprehensive knowledge'!$B$3</c:f>
              <c:strCache>
                <c:ptCount val="1"/>
                <c:pt idx="0">
                  <c:v>Female sex workers</c:v>
                </c:pt>
              </c:strCache>
            </c:strRef>
          </c:tx>
          <c:spPr>
            <a:solidFill>
              <a:srgbClr val="FF99FF"/>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91-4F41-B90E-BB602B56E0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knowledge'!$C$2:$I$2</c:f>
              <c:strCache>
                <c:ptCount val="7"/>
                <c:pt idx="0">
                  <c:v>2005</c:v>
                </c:pt>
                <c:pt idx="1">
                  <c:v>2007</c:v>
                </c:pt>
                <c:pt idx="2">
                  <c:v>2009</c:v>
                </c:pt>
                <c:pt idx="3">
                  <c:v>2012</c:v>
                </c:pt>
                <c:pt idx="4">
                  <c:v>2014</c:v>
                </c:pt>
                <c:pt idx="5">
                  <c:v>2017</c:v>
                </c:pt>
                <c:pt idx="6">
                  <c:v>2022</c:v>
                </c:pt>
              </c:strCache>
            </c:strRef>
          </c:cat>
          <c:val>
            <c:numRef>
              <c:f>'comprehensive knowledge'!$C$3:$I$3</c:f>
              <c:numCache>
                <c:formatCode>0</c:formatCode>
                <c:ptCount val="7"/>
                <c:pt idx="0">
                  <c:v>30</c:v>
                </c:pt>
                <c:pt idx="1">
                  <c:v>33</c:v>
                </c:pt>
                <c:pt idx="2">
                  <c:v>47</c:v>
                </c:pt>
                <c:pt idx="3">
                  <c:v>41.3</c:v>
                </c:pt>
              </c:numCache>
            </c:numRef>
          </c:val>
          <c:extLst>
            <c:ext xmlns:c16="http://schemas.microsoft.com/office/drawing/2014/chart" uri="{C3380CC4-5D6E-409C-BE32-E72D297353CC}">
              <c16:uniqueId val="{00000000-7DFA-4A75-972C-E2651AAE814C}"/>
            </c:ext>
          </c:extLst>
        </c:ser>
        <c:ser>
          <c:idx val="0"/>
          <c:order val="1"/>
          <c:tx>
            <c:strRef>
              <c:f>'comprehensive knowledge'!$B$4</c:f>
              <c:strCache>
                <c:ptCount val="1"/>
                <c:pt idx="0">
                  <c:v>Men who have sex with men</c:v>
                </c:pt>
              </c:strCache>
            </c:strRef>
          </c:tx>
          <c:spPr>
            <a:solidFill>
              <a:srgbClr val="88C540"/>
            </a:solidFill>
            <a:ln>
              <a:no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91-4F41-B90E-BB602B56E0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'comprehensive knowledge'!$C$2:$I$2</c:f>
              <c:strCache>
                <c:ptCount val="7"/>
                <c:pt idx="0">
                  <c:v>2005</c:v>
                </c:pt>
                <c:pt idx="1">
                  <c:v>2007</c:v>
                </c:pt>
                <c:pt idx="2">
                  <c:v>2009</c:v>
                </c:pt>
                <c:pt idx="3">
                  <c:v>2012</c:v>
                </c:pt>
                <c:pt idx="4">
                  <c:v>2014</c:v>
                </c:pt>
                <c:pt idx="5">
                  <c:v>2017</c:v>
                </c:pt>
                <c:pt idx="6">
                  <c:v>2022</c:v>
                </c:pt>
              </c:strCache>
            </c:strRef>
          </c:cat>
          <c:val>
            <c:numRef>
              <c:f>'comprehensive knowledge'!$C$4:$I$4</c:f>
              <c:numCache>
                <c:formatCode>0</c:formatCode>
                <c:ptCount val="7"/>
                <c:pt idx="0">
                  <c:v>23</c:v>
                </c:pt>
                <c:pt idx="1">
                  <c:v>26</c:v>
                </c:pt>
                <c:pt idx="2">
                  <c:v>54</c:v>
                </c:pt>
                <c:pt idx="3">
                  <c:v>60.2</c:v>
                </c:pt>
                <c:pt idx="4">
                  <c:v>47</c:v>
                </c:pt>
                <c:pt idx="5">
                  <c:v>55.6</c:v>
                </c:pt>
                <c:pt idx="6">
                  <c:v>18.2</c:v>
                </c:pt>
              </c:numCache>
            </c:numRef>
          </c:val>
          <c:extLst>
            <c:ext xmlns:c16="http://schemas.microsoft.com/office/drawing/2014/chart" uri="{C3380CC4-5D6E-409C-BE32-E72D297353CC}">
              <c16:uniqueId val="{00000006-7D91-4F41-B90E-BB602B56E0C7}"/>
            </c:ext>
          </c:extLst>
        </c:ser>
        <c:ser>
          <c:idx val="2"/>
          <c:order val="2"/>
          <c:tx>
            <c:strRef>
              <c:f>'comprehensive knowledge'!$B$5</c:f>
              <c:strCache>
                <c:ptCount val="1"/>
                <c:pt idx="0">
                  <c:v>Mobile men</c:v>
                </c:pt>
              </c:strCache>
            </c:strRef>
          </c:tx>
          <c:spPr>
            <a:solidFill>
              <a:srgbClr val="F78E1E"/>
            </a:solidFill>
            <a:ln>
              <a:no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D91-4F41-B90E-BB602B56E0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'comprehensive knowledge'!$C$2:$I$2</c:f>
              <c:strCache>
                <c:ptCount val="7"/>
                <c:pt idx="0">
                  <c:v>2005</c:v>
                </c:pt>
                <c:pt idx="1">
                  <c:v>2007</c:v>
                </c:pt>
                <c:pt idx="2">
                  <c:v>2009</c:v>
                </c:pt>
                <c:pt idx="3">
                  <c:v>2012</c:v>
                </c:pt>
                <c:pt idx="4">
                  <c:v>2014</c:v>
                </c:pt>
                <c:pt idx="5">
                  <c:v>2017</c:v>
                </c:pt>
                <c:pt idx="6">
                  <c:v>2022</c:v>
                </c:pt>
              </c:strCache>
            </c:strRef>
          </c:cat>
          <c:val>
            <c:numRef>
              <c:f>'comprehensive knowledge'!$C$5:$I$5</c:f>
              <c:numCache>
                <c:formatCode>0</c:formatCode>
                <c:ptCount val="7"/>
                <c:pt idx="0">
                  <c:v>17</c:v>
                </c:pt>
                <c:pt idx="1">
                  <c:v>21</c:v>
                </c:pt>
                <c:pt idx="2">
                  <c:v>20</c:v>
                </c:pt>
              </c:numCache>
            </c:numRef>
          </c:val>
          <c:extLst>
            <c:ext xmlns:c16="http://schemas.microsoft.com/office/drawing/2014/chart" uri="{C3380CC4-5D6E-409C-BE32-E72D297353CC}">
              <c16:uniqueId val="{00000007-7D91-4F41-B90E-BB602B56E0C7}"/>
            </c:ext>
          </c:extLst>
        </c:ser>
        <c:ser>
          <c:idx val="3"/>
          <c:order val="3"/>
          <c:tx>
            <c:strRef>
              <c:f>'comprehensive knowledge'!$B$6</c:f>
              <c:strCache>
                <c:ptCount val="1"/>
                <c:pt idx="0">
                  <c:v>Male STI patients</c:v>
                </c:pt>
              </c:strCache>
            </c:strRef>
          </c:tx>
          <c:spPr>
            <a:solidFill>
              <a:srgbClr val="EC008C"/>
            </a:solidFill>
            <a:ln>
              <a:no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91-4F41-B90E-BB602B56E0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'comprehensive knowledge'!$C$2:$I$2</c:f>
              <c:strCache>
                <c:ptCount val="7"/>
                <c:pt idx="0">
                  <c:v>2005</c:v>
                </c:pt>
                <c:pt idx="1">
                  <c:v>2007</c:v>
                </c:pt>
                <c:pt idx="2">
                  <c:v>2009</c:v>
                </c:pt>
                <c:pt idx="3">
                  <c:v>2012</c:v>
                </c:pt>
                <c:pt idx="4">
                  <c:v>2014</c:v>
                </c:pt>
                <c:pt idx="5">
                  <c:v>2017</c:v>
                </c:pt>
                <c:pt idx="6">
                  <c:v>2022</c:v>
                </c:pt>
              </c:strCache>
            </c:strRef>
          </c:cat>
          <c:val>
            <c:numRef>
              <c:f>'comprehensive knowledge'!$C$6:$I$6</c:f>
              <c:numCache>
                <c:formatCode>0</c:formatCode>
                <c:ptCount val="7"/>
                <c:pt idx="0">
                  <c:v>20</c:v>
                </c:pt>
                <c:pt idx="1">
                  <c:v>18</c:v>
                </c:pt>
                <c:pt idx="2">
                  <c:v>24</c:v>
                </c:pt>
              </c:numCache>
            </c:numRef>
          </c:val>
          <c:extLst>
            <c:ext xmlns:c16="http://schemas.microsoft.com/office/drawing/2014/chart" uri="{C3380CC4-5D6E-409C-BE32-E72D297353CC}">
              <c16:uniqueId val="{00000008-7D91-4F41-B90E-BB602B56E0C7}"/>
            </c:ext>
          </c:extLst>
        </c:ser>
        <c:dLbls>
          <c:showLegendKey val="0"/>
          <c:showVal val="0"/>
          <c:showCatName val="0"/>
          <c:showSerName val="0"/>
          <c:showPercent val="0"/>
          <c:showBubbleSize val="0"/>
        </c:dLbls>
        <c:gapWidth val="120"/>
        <c:overlap val="-10"/>
        <c:axId val="432694048"/>
        <c:axId val="432702904"/>
        <c:extLst/>
      </c:barChart>
      <c:catAx>
        <c:axId val="43269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32702904"/>
        <c:crosses val="autoZero"/>
        <c:auto val="1"/>
        <c:lblAlgn val="ctr"/>
        <c:lblOffset val="100"/>
        <c:noMultiLvlLbl val="0"/>
      </c:catAx>
      <c:valAx>
        <c:axId val="432702904"/>
        <c:scaling>
          <c:orientation val="minMax"/>
          <c:max val="100"/>
        </c:scaling>
        <c:delete val="0"/>
        <c:axPos val="l"/>
        <c:majorGridlines>
          <c:spPr>
            <a:ln w="19050" cap="flat" cmpd="sng" algn="ctr">
              <a:solidFill>
                <a:schemeClr val="tx1">
                  <a:lumMod val="15000"/>
                  <a:lumOff val="85000"/>
                </a:schemeClr>
              </a:solidFill>
              <a:prstDash val="sysDot"/>
              <a:round/>
            </a:ln>
            <a:effectLst/>
          </c:spPr>
        </c:majorGridlines>
        <c:title>
          <c:tx>
            <c:rich>
              <a:bodyPr rot="0"/>
              <a:lstStyle/>
              <a:p>
                <a:pPr>
                  <a:defRPr/>
                </a:pPr>
                <a:r>
                  <a:rPr lang="en-US" dirty="0"/>
                  <a:t>%</a:t>
                </a:r>
              </a:p>
            </c:rich>
          </c:tx>
          <c:layout>
            <c:manualLayout>
              <c:xMode val="edge"/>
              <c:yMode val="edge"/>
              <c:x val="8.4401881195317469E-2"/>
              <c:y val="1.7666953597364088E-2"/>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432694048"/>
        <c:crosses val="autoZero"/>
        <c:crossBetween val="between"/>
        <c:majorUnit val="20"/>
      </c:valAx>
      <c:spPr>
        <a:noFill/>
        <a:ln>
          <a:noFill/>
        </a:ln>
        <a:effectLst/>
      </c:spPr>
    </c:plotArea>
    <c:legend>
      <c:legendPos val="b"/>
      <c:overlay val="0"/>
    </c:legend>
    <c:plotVisOnly val="1"/>
    <c:dispBlanksAs val="gap"/>
    <c:showDLblsOverMax val="0"/>
    <c:extLst/>
  </c:chart>
  <c:spPr>
    <a:noFill/>
    <a:ln>
      <a:noFill/>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3405920638424871"/>
          <c:h val="0.6543578289334534"/>
        </c:manualLayout>
      </c:layout>
      <c:lineChart>
        <c:grouping val="standard"/>
        <c:varyColors val="0"/>
        <c:ser>
          <c:idx val="0"/>
          <c:order val="0"/>
          <c:tx>
            <c:strRef>
              <c:f>MNG!$D$1</c:f>
              <c:strCache>
                <c:ptCount val="1"/>
                <c:pt idx="0">
                  <c:v> Adults  (15+) living with HIV </c:v>
                </c:pt>
              </c:strCache>
            </c:strRef>
          </c:tx>
          <c:spPr>
            <a:ln w="38100">
              <a:solidFill>
                <a:srgbClr val="63CDF6"/>
              </a:solidFill>
            </a:ln>
          </c:spPr>
          <c:marker>
            <c:symbol val="none"/>
          </c:marker>
          <c:dLbls>
            <c:dLbl>
              <c:idx val="32"/>
              <c:tx>
                <c:rich>
                  <a:bodyPr/>
                  <a:lstStyle/>
                  <a:p>
                    <a:r>
                      <a:rPr lang="en-US" dirty="0"/>
                      <a:t>630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123-4ADD-9224-99E039C10D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MNG!$C$2:$C$34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MNG!$D$2:$D$34</c:f>
              <c:numCache>
                <c:formatCode>_-* #,##0_-;\-* #,##0_-;_-* "-"??_-;_-@_-</c:formatCode>
                <c:ptCount val="33"/>
                <c:pt idx="0">
                  <c:v>1</c:v>
                </c:pt>
                <c:pt idx="1">
                  <c:v>1</c:v>
                </c:pt>
                <c:pt idx="2">
                  <c:v>2</c:v>
                </c:pt>
                <c:pt idx="3">
                  <c:v>4</c:v>
                </c:pt>
                <c:pt idx="4">
                  <c:v>5</c:v>
                </c:pt>
                <c:pt idx="5">
                  <c:v>7</c:v>
                </c:pt>
                <c:pt idx="6">
                  <c:v>10</c:v>
                </c:pt>
                <c:pt idx="7">
                  <c:v>14</c:v>
                </c:pt>
                <c:pt idx="8">
                  <c:v>20</c:v>
                </c:pt>
                <c:pt idx="9">
                  <c:v>29</c:v>
                </c:pt>
                <c:pt idx="10">
                  <c:v>42</c:v>
                </c:pt>
                <c:pt idx="11">
                  <c:v>62</c:v>
                </c:pt>
                <c:pt idx="12">
                  <c:v>89</c:v>
                </c:pt>
                <c:pt idx="13">
                  <c:v>124</c:v>
                </c:pt>
                <c:pt idx="14">
                  <c:v>172</c:v>
                </c:pt>
                <c:pt idx="15">
                  <c:v>218</c:v>
                </c:pt>
                <c:pt idx="16">
                  <c:v>254</c:v>
                </c:pt>
                <c:pt idx="17">
                  <c:v>283</c:v>
                </c:pt>
                <c:pt idx="18">
                  <c:v>312</c:v>
                </c:pt>
                <c:pt idx="19">
                  <c:v>341</c:v>
                </c:pt>
                <c:pt idx="20">
                  <c:v>372</c:v>
                </c:pt>
                <c:pt idx="21">
                  <c:v>404</c:v>
                </c:pt>
                <c:pt idx="22">
                  <c:v>434</c:v>
                </c:pt>
                <c:pt idx="23">
                  <c:v>464</c:v>
                </c:pt>
                <c:pt idx="24">
                  <c:v>492</c:v>
                </c:pt>
                <c:pt idx="25">
                  <c:v>515</c:v>
                </c:pt>
                <c:pt idx="26">
                  <c:v>533</c:v>
                </c:pt>
                <c:pt idx="27">
                  <c:v>553</c:v>
                </c:pt>
                <c:pt idx="28">
                  <c:v>570</c:v>
                </c:pt>
                <c:pt idx="29">
                  <c:v>582</c:v>
                </c:pt>
                <c:pt idx="30">
                  <c:v>600</c:v>
                </c:pt>
                <c:pt idx="31">
                  <c:v>617</c:v>
                </c:pt>
                <c:pt idx="32">
                  <c:v>627</c:v>
                </c:pt>
              </c:numCache>
            </c:numRef>
          </c:val>
          <c:smooth val="0"/>
          <c:extLst>
            <c:ext xmlns:c16="http://schemas.microsoft.com/office/drawing/2014/chart" uri="{C3380CC4-5D6E-409C-BE32-E72D297353CC}">
              <c16:uniqueId val="{0000001F-3EC5-45D8-90A1-72614D7CF3FC}"/>
            </c:ext>
          </c:extLst>
        </c:ser>
        <c:ser>
          <c:idx val="1"/>
          <c:order val="1"/>
          <c:tx>
            <c:strRef>
              <c:f>MNG!$E$1</c:f>
              <c:strCache>
                <c:ptCount val="1"/>
                <c:pt idx="0">
                  <c:v> Adults Lower bound </c:v>
                </c:pt>
              </c:strCache>
            </c:strRef>
          </c:tx>
          <c:spPr>
            <a:ln w="22225">
              <a:solidFill>
                <a:srgbClr val="63CDF6"/>
              </a:solidFill>
              <a:prstDash val="sysDot"/>
            </a:ln>
          </c:spPr>
          <c:marker>
            <c:symbol val="none"/>
          </c:marker>
          <c:cat>
            <c:numRef>
              <c:f>MNG!$C$2:$C$34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MNG!$E$2:$E$34</c:f>
              <c:numCache>
                <c:formatCode>_-* #,##0_-;\-* #,##0_-;_-* "-"??_-;_-@_-</c:formatCode>
                <c:ptCount val="33"/>
                <c:pt idx="0">
                  <c:v>0.81644000000000005</c:v>
                </c:pt>
                <c:pt idx="1">
                  <c:v>0.99997999999999998</c:v>
                </c:pt>
                <c:pt idx="2">
                  <c:v>1</c:v>
                </c:pt>
                <c:pt idx="3">
                  <c:v>3</c:v>
                </c:pt>
                <c:pt idx="4">
                  <c:v>4</c:v>
                </c:pt>
                <c:pt idx="5">
                  <c:v>6</c:v>
                </c:pt>
                <c:pt idx="6">
                  <c:v>9</c:v>
                </c:pt>
                <c:pt idx="7">
                  <c:v>12</c:v>
                </c:pt>
                <c:pt idx="8">
                  <c:v>17</c:v>
                </c:pt>
                <c:pt idx="9">
                  <c:v>25</c:v>
                </c:pt>
                <c:pt idx="10">
                  <c:v>36</c:v>
                </c:pt>
                <c:pt idx="11">
                  <c:v>52</c:v>
                </c:pt>
                <c:pt idx="12">
                  <c:v>76</c:v>
                </c:pt>
                <c:pt idx="13">
                  <c:v>106</c:v>
                </c:pt>
                <c:pt idx="14">
                  <c:v>148</c:v>
                </c:pt>
                <c:pt idx="15">
                  <c:v>188</c:v>
                </c:pt>
                <c:pt idx="16">
                  <c:v>220</c:v>
                </c:pt>
                <c:pt idx="17">
                  <c:v>247</c:v>
                </c:pt>
                <c:pt idx="18">
                  <c:v>273</c:v>
                </c:pt>
                <c:pt idx="19">
                  <c:v>299</c:v>
                </c:pt>
                <c:pt idx="20">
                  <c:v>326</c:v>
                </c:pt>
                <c:pt idx="21">
                  <c:v>354</c:v>
                </c:pt>
                <c:pt idx="22">
                  <c:v>379</c:v>
                </c:pt>
                <c:pt idx="23">
                  <c:v>406</c:v>
                </c:pt>
                <c:pt idx="24">
                  <c:v>430</c:v>
                </c:pt>
                <c:pt idx="25">
                  <c:v>450</c:v>
                </c:pt>
                <c:pt idx="26">
                  <c:v>468</c:v>
                </c:pt>
                <c:pt idx="27">
                  <c:v>487</c:v>
                </c:pt>
                <c:pt idx="28">
                  <c:v>503</c:v>
                </c:pt>
                <c:pt idx="29">
                  <c:v>514</c:v>
                </c:pt>
                <c:pt idx="30">
                  <c:v>531</c:v>
                </c:pt>
                <c:pt idx="31">
                  <c:v>547</c:v>
                </c:pt>
                <c:pt idx="32">
                  <c:v>555</c:v>
                </c:pt>
              </c:numCache>
            </c:numRef>
          </c:val>
          <c:smooth val="0"/>
          <c:extLst>
            <c:ext xmlns:c16="http://schemas.microsoft.com/office/drawing/2014/chart" uri="{C3380CC4-5D6E-409C-BE32-E72D297353CC}">
              <c16:uniqueId val="{00000020-3EC5-45D8-90A1-72614D7CF3FC}"/>
            </c:ext>
          </c:extLst>
        </c:ser>
        <c:ser>
          <c:idx val="2"/>
          <c:order val="2"/>
          <c:tx>
            <c:strRef>
              <c:f>MNG!$F$1</c:f>
              <c:strCache>
                <c:ptCount val="1"/>
                <c:pt idx="0">
                  <c:v> Adults Upper bound </c:v>
                </c:pt>
              </c:strCache>
            </c:strRef>
          </c:tx>
          <c:spPr>
            <a:ln w="22225">
              <a:solidFill>
                <a:srgbClr val="63CDF6"/>
              </a:solidFill>
              <a:prstDash val="sysDot"/>
            </a:ln>
          </c:spPr>
          <c:marker>
            <c:symbol val="none"/>
          </c:marker>
          <c:cat>
            <c:numRef>
              <c:f>MNG!$C$2:$C$34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MNG!$F$2:$F$34</c:f>
              <c:numCache>
                <c:formatCode>_-* #,##0_-;\-* #,##0_-;_-* "-"??_-;_-@_-</c:formatCode>
                <c:ptCount val="33"/>
                <c:pt idx="0">
                  <c:v>1</c:v>
                </c:pt>
                <c:pt idx="1">
                  <c:v>1</c:v>
                </c:pt>
                <c:pt idx="2">
                  <c:v>2</c:v>
                </c:pt>
                <c:pt idx="3">
                  <c:v>4</c:v>
                </c:pt>
                <c:pt idx="4">
                  <c:v>6</c:v>
                </c:pt>
                <c:pt idx="5">
                  <c:v>8</c:v>
                </c:pt>
                <c:pt idx="6">
                  <c:v>12</c:v>
                </c:pt>
                <c:pt idx="7">
                  <c:v>17</c:v>
                </c:pt>
                <c:pt idx="8">
                  <c:v>23</c:v>
                </c:pt>
                <c:pt idx="9">
                  <c:v>34</c:v>
                </c:pt>
                <c:pt idx="10">
                  <c:v>49</c:v>
                </c:pt>
                <c:pt idx="11">
                  <c:v>71</c:v>
                </c:pt>
                <c:pt idx="12">
                  <c:v>103</c:v>
                </c:pt>
                <c:pt idx="13">
                  <c:v>143</c:v>
                </c:pt>
                <c:pt idx="14">
                  <c:v>198</c:v>
                </c:pt>
                <c:pt idx="15">
                  <c:v>250</c:v>
                </c:pt>
                <c:pt idx="16">
                  <c:v>288</c:v>
                </c:pt>
                <c:pt idx="17">
                  <c:v>320</c:v>
                </c:pt>
                <c:pt idx="18">
                  <c:v>352</c:v>
                </c:pt>
                <c:pt idx="19">
                  <c:v>383</c:v>
                </c:pt>
                <c:pt idx="20">
                  <c:v>417</c:v>
                </c:pt>
                <c:pt idx="21">
                  <c:v>452</c:v>
                </c:pt>
                <c:pt idx="22">
                  <c:v>484</c:v>
                </c:pt>
                <c:pt idx="23">
                  <c:v>518</c:v>
                </c:pt>
                <c:pt idx="24">
                  <c:v>548</c:v>
                </c:pt>
                <c:pt idx="25">
                  <c:v>572</c:v>
                </c:pt>
                <c:pt idx="26">
                  <c:v>592</c:v>
                </c:pt>
                <c:pt idx="27">
                  <c:v>615</c:v>
                </c:pt>
                <c:pt idx="28">
                  <c:v>633</c:v>
                </c:pt>
                <c:pt idx="29">
                  <c:v>648</c:v>
                </c:pt>
                <c:pt idx="30">
                  <c:v>667</c:v>
                </c:pt>
                <c:pt idx="31">
                  <c:v>686</c:v>
                </c:pt>
                <c:pt idx="32">
                  <c:v>699</c:v>
                </c:pt>
              </c:numCache>
            </c:numRef>
          </c:val>
          <c:smooth val="0"/>
          <c:extLst>
            <c:ext xmlns:c16="http://schemas.microsoft.com/office/drawing/2014/chart" uri="{C3380CC4-5D6E-409C-BE32-E72D297353CC}">
              <c16:uniqueId val="{00000021-3EC5-45D8-90A1-72614D7CF3FC}"/>
            </c:ext>
          </c:extLst>
        </c:ser>
        <c:ser>
          <c:idx val="3"/>
          <c:order val="3"/>
          <c:tx>
            <c:strRef>
              <c:f>MNG!$G$1</c:f>
              <c:strCache>
                <c:ptCount val="1"/>
                <c:pt idx="0">
                  <c:v> Women  (15+) living with HIV </c:v>
                </c:pt>
              </c:strCache>
            </c:strRef>
          </c:tx>
          <c:spPr>
            <a:ln w="38100">
              <a:solidFill>
                <a:srgbClr val="FF99FF"/>
              </a:solidFill>
            </a:ln>
          </c:spPr>
          <c:marker>
            <c:symbol val="none"/>
          </c:marker>
          <c:dLbls>
            <c:dLbl>
              <c:idx val="32"/>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123-4ADD-9224-99E039C10D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MNG!$C$2:$C$34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MNG!$G$2:$G$34</c:f>
              <c:numCache>
                <c:formatCode>_-* #,##0_-;\-* #,##0_-;_-* "-"??_-;_-@_-</c:formatCode>
                <c:ptCount val="33"/>
                <c:pt idx="0">
                  <c:v>0</c:v>
                </c:pt>
                <c:pt idx="1">
                  <c:v>0</c:v>
                </c:pt>
                <c:pt idx="2">
                  <c:v>0</c:v>
                </c:pt>
                <c:pt idx="3">
                  <c:v>0</c:v>
                </c:pt>
                <c:pt idx="4">
                  <c:v>0</c:v>
                </c:pt>
                <c:pt idx="5">
                  <c:v>0</c:v>
                </c:pt>
                <c:pt idx="6">
                  <c:v>1</c:v>
                </c:pt>
                <c:pt idx="7">
                  <c:v>1</c:v>
                </c:pt>
                <c:pt idx="8">
                  <c:v>1</c:v>
                </c:pt>
                <c:pt idx="9">
                  <c:v>2</c:v>
                </c:pt>
                <c:pt idx="10">
                  <c:v>3</c:v>
                </c:pt>
                <c:pt idx="11">
                  <c:v>4</c:v>
                </c:pt>
                <c:pt idx="12">
                  <c:v>8</c:v>
                </c:pt>
                <c:pt idx="13">
                  <c:v>11</c:v>
                </c:pt>
                <c:pt idx="14">
                  <c:v>17</c:v>
                </c:pt>
                <c:pt idx="15">
                  <c:v>24</c:v>
                </c:pt>
                <c:pt idx="16">
                  <c:v>32</c:v>
                </c:pt>
                <c:pt idx="17">
                  <c:v>38</c:v>
                </c:pt>
                <c:pt idx="18">
                  <c:v>45</c:v>
                </c:pt>
                <c:pt idx="19">
                  <c:v>52</c:v>
                </c:pt>
                <c:pt idx="20">
                  <c:v>58</c:v>
                </c:pt>
                <c:pt idx="21">
                  <c:v>67</c:v>
                </c:pt>
                <c:pt idx="22">
                  <c:v>75</c:v>
                </c:pt>
                <c:pt idx="23">
                  <c:v>83</c:v>
                </c:pt>
                <c:pt idx="24">
                  <c:v>90</c:v>
                </c:pt>
                <c:pt idx="25">
                  <c:v>95</c:v>
                </c:pt>
                <c:pt idx="26">
                  <c:v>103</c:v>
                </c:pt>
                <c:pt idx="27">
                  <c:v>109</c:v>
                </c:pt>
                <c:pt idx="28">
                  <c:v>114</c:v>
                </c:pt>
                <c:pt idx="29">
                  <c:v>117</c:v>
                </c:pt>
                <c:pt idx="30">
                  <c:v>120</c:v>
                </c:pt>
                <c:pt idx="31">
                  <c:v>125</c:v>
                </c:pt>
                <c:pt idx="32">
                  <c:v>128</c:v>
                </c:pt>
              </c:numCache>
            </c:numRef>
          </c:val>
          <c:smooth val="0"/>
          <c:extLst>
            <c:ext xmlns:c16="http://schemas.microsoft.com/office/drawing/2014/chart" uri="{C3380CC4-5D6E-409C-BE32-E72D297353CC}">
              <c16:uniqueId val="{00000023-3EC5-45D8-90A1-72614D7CF3FC}"/>
            </c:ext>
          </c:extLst>
        </c:ser>
        <c:ser>
          <c:idx val="4"/>
          <c:order val="4"/>
          <c:tx>
            <c:strRef>
              <c:f>MNG!$H$1</c:f>
              <c:strCache>
                <c:ptCount val="1"/>
                <c:pt idx="0">
                  <c:v> Women Lower bound </c:v>
                </c:pt>
              </c:strCache>
            </c:strRef>
          </c:tx>
          <c:spPr>
            <a:ln w="22225">
              <a:solidFill>
                <a:srgbClr val="F26B73"/>
              </a:solidFill>
              <a:prstDash val="sysDot"/>
            </a:ln>
          </c:spPr>
          <c:marker>
            <c:symbol val="none"/>
          </c:marker>
          <c:cat>
            <c:numRef>
              <c:f>MNG!$C$2:$C$34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MNG!$H$2:$H$34</c:f>
              <c:numCache>
                <c:formatCode>_-* #,##0_-;\-* #,##0_-;_-* "-"??_-;_-@_-</c:formatCode>
                <c:ptCount val="33"/>
                <c:pt idx="0">
                  <c:v>0</c:v>
                </c:pt>
                <c:pt idx="1">
                  <c:v>8.8500000000000002E-3</c:v>
                </c:pt>
                <c:pt idx="2">
                  <c:v>2.7789999999999999E-2</c:v>
                </c:pt>
                <c:pt idx="3">
                  <c:v>9.2480000000000007E-2</c:v>
                </c:pt>
                <c:pt idx="4">
                  <c:v>0.16971</c:v>
                </c:pt>
                <c:pt idx="5">
                  <c:v>0.30467</c:v>
                </c:pt>
                <c:pt idx="6">
                  <c:v>0.47866999999999998</c:v>
                </c:pt>
                <c:pt idx="7">
                  <c:v>0.67510000000000003</c:v>
                </c:pt>
                <c:pt idx="8">
                  <c:v>0.97323999999999999</c:v>
                </c:pt>
                <c:pt idx="9">
                  <c:v>1</c:v>
                </c:pt>
                <c:pt idx="10">
                  <c:v>2</c:v>
                </c:pt>
                <c:pt idx="11">
                  <c:v>4</c:v>
                </c:pt>
                <c:pt idx="12">
                  <c:v>6</c:v>
                </c:pt>
                <c:pt idx="13">
                  <c:v>9</c:v>
                </c:pt>
                <c:pt idx="14">
                  <c:v>15</c:v>
                </c:pt>
                <c:pt idx="15">
                  <c:v>21</c:v>
                </c:pt>
                <c:pt idx="16">
                  <c:v>28</c:v>
                </c:pt>
                <c:pt idx="17">
                  <c:v>33</c:v>
                </c:pt>
                <c:pt idx="18">
                  <c:v>40</c:v>
                </c:pt>
                <c:pt idx="19">
                  <c:v>45</c:v>
                </c:pt>
                <c:pt idx="20">
                  <c:v>51</c:v>
                </c:pt>
                <c:pt idx="21">
                  <c:v>59</c:v>
                </c:pt>
                <c:pt idx="22">
                  <c:v>66</c:v>
                </c:pt>
                <c:pt idx="23">
                  <c:v>73</c:v>
                </c:pt>
                <c:pt idx="24">
                  <c:v>79</c:v>
                </c:pt>
                <c:pt idx="25">
                  <c:v>84</c:v>
                </c:pt>
                <c:pt idx="26">
                  <c:v>91</c:v>
                </c:pt>
                <c:pt idx="27">
                  <c:v>97</c:v>
                </c:pt>
                <c:pt idx="28">
                  <c:v>101</c:v>
                </c:pt>
                <c:pt idx="29">
                  <c:v>104</c:v>
                </c:pt>
                <c:pt idx="30">
                  <c:v>106</c:v>
                </c:pt>
                <c:pt idx="31">
                  <c:v>112</c:v>
                </c:pt>
                <c:pt idx="32">
                  <c:v>114</c:v>
                </c:pt>
              </c:numCache>
            </c:numRef>
          </c:val>
          <c:smooth val="0"/>
          <c:extLst>
            <c:ext xmlns:c16="http://schemas.microsoft.com/office/drawing/2014/chart" uri="{C3380CC4-5D6E-409C-BE32-E72D297353CC}">
              <c16:uniqueId val="{00000024-3EC5-45D8-90A1-72614D7CF3FC}"/>
            </c:ext>
          </c:extLst>
        </c:ser>
        <c:ser>
          <c:idx val="5"/>
          <c:order val="5"/>
          <c:tx>
            <c:strRef>
              <c:f>MNG!$I$1</c:f>
              <c:strCache>
                <c:ptCount val="1"/>
                <c:pt idx="0">
                  <c:v> Women Upper bound </c:v>
                </c:pt>
              </c:strCache>
            </c:strRef>
          </c:tx>
          <c:spPr>
            <a:ln w="22225">
              <a:solidFill>
                <a:srgbClr val="F26B73"/>
              </a:solidFill>
              <a:prstDash val="sysDot"/>
            </a:ln>
          </c:spPr>
          <c:marker>
            <c:symbol val="none"/>
          </c:marker>
          <c:cat>
            <c:numRef>
              <c:f>MNG!$C$2:$C$34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MNG!$I$2:$I$34</c:f>
              <c:numCache>
                <c:formatCode>_-* #,##0_-;\-* #,##0_-;_-* "-"??_-;_-@_-</c:formatCode>
                <c:ptCount val="33"/>
                <c:pt idx="0">
                  <c:v>0</c:v>
                </c:pt>
                <c:pt idx="1">
                  <c:v>1.3350000000000001E-2</c:v>
                </c:pt>
                <c:pt idx="2">
                  <c:v>4.061E-2</c:v>
                </c:pt>
                <c:pt idx="3">
                  <c:v>0.12703</c:v>
                </c:pt>
                <c:pt idx="4">
                  <c:v>0.23166999999999999</c:v>
                </c:pt>
                <c:pt idx="5">
                  <c:v>0.43057000000000001</c:v>
                </c:pt>
                <c:pt idx="6">
                  <c:v>0.66818</c:v>
                </c:pt>
                <c:pt idx="7">
                  <c:v>0.95592999999999995</c:v>
                </c:pt>
                <c:pt idx="8">
                  <c:v>1</c:v>
                </c:pt>
                <c:pt idx="9">
                  <c:v>2</c:v>
                </c:pt>
                <c:pt idx="10">
                  <c:v>3</c:v>
                </c:pt>
                <c:pt idx="11">
                  <c:v>5</c:v>
                </c:pt>
                <c:pt idx="12">
                  <c:v>9</c:v>
                </c:pt>
                <c:pt idx="13">
                  <c:v>13</c:v>
                </c:pt>
                <c:pt idx="14">
                  <c:v>20</c:v>
                </c:pt>
                <c:pt idx="15">
                  <c:v>28</c:v>
                </c:pt>
                <c:pt idx="16">
                  <c:v>37</c:v>
                </c:pt>
                <c:pt idx="17">
                  <c:v>43</c:v>
                </c:pt>
                <c:pt idx="18">
                  <c:v>51</c:v>
                </c:pt>
                <c:pt idx="19">
                  <c:v>59</c:v>
                </c:pt>
                <c:pt idx="20">
                  <c:v>66</c:v>
                </c:pt>
                <c:pt idx="21">
                  <c:v>76</c:v>
                </c:pt>
                <c:pt idx="22">
                  <c:v>85</c:v>
                </c:pt>
                <c:pt idx="23">
                  <c:v>93</c:v>
                </c:pt>
                <c:pt idx="24">
                  <c:v>101</c:v>
                </c:pt>
                <c:pt idx="25">
                  <c:v>107</c:v>
                </c:pt>
                <c:pt idx="26">
                  <c:v>116</c:v>
                </c:pt>
                <c:pt idx="27">
                  <c:v>122</c:v>
                </c:pt>
                <c:pt idx="28">
                  <c:v>127</c:v>
                </c:pt>
                <c:pt idx="29">
                  <c:v>130</c:v>
                </c:pt>
                <c:pt idx="30">
                  <c:v>133</c:v>
                </c:pt>
                <c:pt idx="31">
                  <c:v>139</c:v>
                </c:pt>
                <c:pt idx="32">
                  <c:v>141</c:v>
                </c:pt>
              </c:numCache>
            </c:numRef>
          </c:val>
          <c:smooth val="0"/>
          <c:extLst>
            <c:ext xmlns:c16="http://schemas.microsoft.com/office/drawing/2014/chart" uri="{C3380CC4-5D6E-409C-BE32-E72D297353CC}">
              <c16:uniqueId val="{00000025-3EC5-45D8-90A1-72614D7CF3FC}"/>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5636321144788408"/>
          <c:h val="0.7410941475826972"/>
        </c:manualLayout>
      </c:layout>
      <c:barChart>
        <c:barDir val="col"/>
        <c:grouping val="clustered"/>
        <c:varyColors val="0"/>
        <c:ser>
          <c:idx val="0"/>
          <c:order val="0"/>
          <c:tx>
            <c:strRef>
              <c:f>'K &amp; V'!$C$1</c:f>
              <c:strCache>
                <c:ptCount val="1"/>
                <c:pt idx="0">
                  <c:v>Men who have sex with men</c:v>
                </c:pt>
              </c:strCache>
            </c:strRef>
          </c:tx>
          <c:spPr>
            <a:solidFill>
              <a:srgbClr val="33CCCC"/>
            </a:solidFill>
            <a:ln>
              <a:noFill/>
            </a:ln>
          </c:spPr>
          <c:invertIfNegative val="0"/>
          <c:dPt>
            <c:idx val="0"/>
            <c:invertIfNegative val="0"/>
            <c:bubble3D val="0"/>
            <c:extLst>
              <c:ext xmlns:c16="http://schemas.microsoft.com/office/drawing/2014/chart" uri="{C3380CC4-5D6E-409C-BE32-E72D297353CC}">
                <c16:uniqueId val="{00000000-D84F-424D-A053-51C928C587C2}"/>
              </c:ext>
            </c:extLst>
          </c:dPt>
          <c:dPt>
            <c:idx val="1"/>
            <c:invertIfNegative val="0"/>
            <c:bubble3D val="0"/>
            <c:extLst>
              <c:ext xmlns:c16="http://schemas.microsoft.com/office/drawing/2014/chart" uri="{C3380CC4-5D6E-409C-BE32-E72D297353CC}">
                <c16:uniqueId val="{00000001-D84F-424D-A053-51C928C587C2}"/>
              </c:ext>
            </c:extLst>
          </c:dPt>
          <c:dPt>
            <c:idx val="2"/>
            <c:invertIfNegative val="0"/>
            <c:bubble3D val="0"/>
            <c:extLst>
              <c:ext xmlns:c16="http://schemas.microsoft.com/office/drawing/2014/chart" uri="{C3380CC4-5D6E-409C-BE32-E72D297353CC}">
                <c16:uniqueId val="{00000002-D84F-424D-A053-51C928C587C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 &amp; V'!$B$2:$B$4</c:f>
              <c:strCache>
                <c:ptCount val="3"/>
                <c:pt idx="0">
                  <c:v>Mongolia</c:v>
                </c:pt>
                <c:pt idx="1">
                  <c:v>Ulaanbaatar</c:v>
                </c:pt>
                <c:pt idx="2">
                  <c:v>Darkhan-Uul</c:v>
                </c:pt>
              </c:strCache>
            </c:strRef>
          </c:cat>
          <c:val>
            <c:numRef>
              <c:f>'K &amp; V'!$C$2:$C$4</c:f>
              <c:numCache>
                <c:formatCode>0</c:formatCode>
                <c:ptCount val="3"/>
                <c:pt idx="0">
                  <c:v>52</c:v>
                </c:pt>
                <c:pt idx="1">
                  <c:v>58</c:v>
                </c:pt>
                <c:pt idx="2">
                  <c:v>22</c:v>
                </c:pt>
              </c:numCache>
            </c:numRef>
          </c:val>
          <c:extLst>
            <c:ext xmlns:c16="http://schemas.microsoft.com/office/drawing/2014/chart" uri="{C3380CC4-5D6E-409C-BE32-E72D297353CC}">
              <c16:uniqueId val="{00000003-D84F-424D-A053-51C928C587C2}"/>
            </c:ext>
          </c:extLst>
        </c:ser>
        <c:ser>
          <c:idx val="1"/>
          <c:order val="1"/>
          <c:tx>
            <c:strRef>
              <c:f>'K &amp; V'!$D$1</c:f>
              <c:strCache>
                <c:ptCount val="1"/>
                <c:pt idx="0">
                  <c:v>Transgender women</c:v>
                </c:pt>
              </c:strCache>
            </c:strRef>
          </c:tx>
          <c:spPr>
            <a:solidFill>
              <a:srgbClr val="FF9966"/>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4F-424D-A053-51C928C587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 &amp; V'!$B$2:$B$4</c:f>
              <c:strCache>
                <c:ptCount val="3"/>
                <c:pt idx="0">
                  <c:v>Mongolia</c:v>
                </c:pt>
                <c:pt idx="1">
                  <c:v>Ulaanbaatar</c:v>
                </c:pt>
                <c:pt idx="2">
                  <c:v>Darkhan-Uul</c:v>
                </c:pt>
              </c:strCache>
            </c:strRef>
          </c:cat>
          <c:val>
            <c:numRef>
              <c:f>'K &amp; V'!$D$2:$D$4</c:f>
              <c:numCache>
                <c:formatCode>General</c:formatCode>
                <c:ptCount val="3"/>
                <c:pt idx="0" formatCode="0">
                  <c:v>68.2</c:v>
                </c:pt>
              </c:numCache>
            </c:numRef>
          </c:val>
          <c:extLst>
            <c:ext xmlns:c16="http://schemas.microsoft.com/office/drawing/2014/chart" uri="{C3380CC4-5D6E-409C-BE32-E72D297353CC}">
              <c16:uniqueId val="{00000004-D84F-424D-A053-51C928C587C2}"/>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5262467191603"/>
          <c:y val="0.25444553805774278"/>
          <c:w val="0.84512096878979248"/>
          <c:h val="0.48980674982379652"/>
        </c:manualLayout>
      </c:layout>
      <c:barChart>
        <c:barDir val="col"/>
        <c:grouping val="clustered"/>
        <c:varyColors val="0"/>
        <c:ser>
          <c:idx val="0"/>
          <c:order val="0"/>
          <c:tx>
            <c:strRef>
              <c:f>'K &amp; V'!$B$28</c:f>
              <c:strCache>
                <c:ptCount val="1"/>
                <c:pt idx="0">
                  <c:v>Total</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 &amp; V'!$C$27:$E$27</c:f>
              <c:strCache>
                <c:ptCount val="3"/>
                <c:pt idx="0">
                  <c:v>Transgender</c:v>
                </c:pt>
                <c:pt idx="1">
                  <c:v>Female sex workers</c:v>
                </c:pt>
                <c:pt idx="2">
                  <c:v>Men who have sex with men</c:v>
                </c:pt>
              </c:strCache>
            </c:strRef>
          </c:cat>
          <c:val>
            <c:numRef>
              <c:f>'K &amp; V'!$C$28:$E$28</c:f>
              <c:numCache>
                <c:formatCode>0</c:formatCode>
                <c:ptCount val="3"/>
                <c:pt idx="0">
                  <c:v>37.6</c:v>
                </c:pt>
                <c:pt idx="1">
                  <c:v>18.8</c:v>
                </c:pt>
                <c:pt idx="2">
                  <c:v>26.4</c:v>
                </c:pt>
              </c:numCache>
            </c:numRef>
          </c:val>
          <c:extLst>
            <c:ext xmlns:c16="http://schemas.microsoft.com/office/drawing/2014/chart" uri="{C3380CC4-5D6E-409C-BE32-E72D297353CC}">
              <c16:uniqueId val="{00000000-B5B0-4049-832E-722E1C586B52}"/>
            </c:ext>
          </c:extLst>
        </c:ser>
        <c:ser>
          <c:idx val="1"/>
          <c:order val="1"/>
          <c:tx>
            <c:strRef>
              <c:f>'K &amp; V'!$B$29</c:f>
              <c:strCache>
                <c:ptCount val="1"/>
                <c:pt idx="0">
                  <c:v>&lt;25 yr</c:v>
                </c:pt>
              </c:strCache>
            </c:strRef>
          </c:tx>
          <c:spPr>
            <a:solidFill>
              <a:srgbClr val="00CCFF"/>
            </a:solidFill>
            <a:ln>
              <a:noFill/>
            </a:ln>
            <a:effectLst/>
          </c:spPr>
          <c:invertIfNegative val="0"/>
          <c:cat>
            <c:strRef>
              <c:f>'K &amp; V'!$C$27:$E$27</c:f>
              <c:strCache>
                <c:ptCount val="3"/>
                <c:pt idx="0">
                  <c:v>Transgender</c:v>
                </c:pt>
                <c:pt idx="1">
                  <c:v>Female sex workers</c:v>
                </c:pt>
                <c:pt idx="2">
                  <c:v>Men who have sex with men</c:v>
                </c:pt>
              </c:strCache>
            </c:strRef>
          </c:cat>
          <c:val>
            <c:numRef>
              <c:f>'K &amp; V'!$C$29:$E$29</c:f>
              <c:numCache>
                <c:formatCode>0</c:formatCode>
                <c:ptCount val="3"/>
                <c:pt idx="0">
                  <c:v>51.9</c:v>
                </c:pt>
                <c:pt idx="1">
                  <c:v>14</c:v>
                </c:pt>
                <c:pt idx="2">
                  <c:v>31.7</c:v>
                </c:pt>
              </c:numCache>
            </c:numRef>
          </c:val>
          <c:extLst>
            <c:ext xmlns:c16="http://schemas.microsoft.com/office/drawing/2014/chart" uri="{C3380CC4-5D6E-409C-BE32-E72D297353CC}">
              <c16:uniqueId val="{00000001-B5B0-4049-832E-722E1C586B52}"/>
            </c:ext>
          </c:extLst>
        </c:ser>
        <c:ser>
          <c:idx val="2"/>
          <c:order val="2"/>
          <c:tx>
            <c:strRef>
              <c:f>'K &amp; V'!$B$30</c:f>
              <c:strCache>
                <c:ptCount val="1"/>
                <c:pt idx="0">
                  <c:v>25+ yr</c:v>
                </c:pt>
              </c:strCache>
            </c:strRef>
          </c:tx>
          <c:spPr>
            <a:solidFill>
              <a:srgbClr val="00CC99"/>
            </a:solidFill>
            <a:ln>
              <a:noFill/>
            </a:ln>
            <a:effectLst/>
          </c:spPr>
          <c:invertIfNegative val="0"/>
          <c:cat>
            <c:strRef>
              <c:f>'K &amp; V'!$C$27:$E$27</c:f>
              <c:strCache>
                <c:ptCount val="3"/>
                <c:pt idx="0">
                  <c:v>Transgender</c:v>
                </c:pt>
                <c:pt idx="1">
                  <c:v>Female sex workers</c:v>
                </c:pt>
                <c:pt idx="2">
                  <c:v>Men who have sex with men</c:v>
                </c:pt>
              </c:strCache>
            </c:strRef>
          </c:cat>
          <c:val>
            <c:numRef>
              <c:f>'K &amp; V'!$C$30:$E$30</c:f>
              <c:numCache>
                <c:formatCode>0</c:formatCode>
                <c:ptCount val="3"/>
                <c:pt idx="0">
                  <c:v>31.4</c:v>
                </c:pt>
                <c:pt idx="1">
                  <c:v>20.3</c:v>
                </c:pt>
                <c:pt idx="2">
                  <c:v>21.3</c:v>
                </c:pt>
              </c:numCache>
            </c:numRef>
          </c:val>
          <c:extLst>
            <c:ext xmlns:c16="http://schemas.microsoft.com/office/drawing/2014/chart" uri="{C3380CC4-5D6E-409C-BE32-E72D297353CC}">
              <c16:uniqueId val="{00000002-B5B0-4049-832E-722E1C586B52}"/>
            </c:ext>
          </c:extLst>
        </c:ser>
        <c:dLbls>
          <c:showLegendKey val="0"/>
          <c:showVal val="0"/>
          <c:showCatName val="0"/>
          <c:showSerName val="0"/>
          <c:showPercent val="0"/>
          <c:showBubbleSize val="0"/>
        </c:dLbls>
        <c:gapWidth val="219"/>
        <c:overlap val="-80"/>
        <c:axId val="913866800"/>
        <c:axId val="913875000"/>
      </c:barChart>
      <c:catAx>
        <c:axId val="913866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75000"/>
        <c:crosses val="autoZero"/>
        <c:auto val="1"/>
        <c:lblAlgn val="ctr"/>
        <c:lblOffset val="100"/>
        <c:noMultiLvlLbl val="0"/>
      </c:catAx>
      <c:valAx>
        <c:axId val="913875000"/>
        <c:scaling>
          <c:orientation val="minMax"/>
          <c:max val="100"/>
        </c:scaling>
        <c:delete val="0"/>
        <c:axPos val="l"/>
        <c:majorGridlines>
          <c:spPr>
            <a:ln w="12700"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25"/>
      </c:valAx>
      <c:spPr>
        <a:noFill/>
        <a:ln>
          <a:noFill/>
        </a:ln>
        <a:effectLst/>
      </c:spPr>
    </c:plotArea>
    <c:legend>
      <c:legendPos val="b"/>
      <c:layout>
        <c:manualLayout>
          <c:xMode val="edge"/>
          <c:yMode val="edge"/>
          <c:x val="8.1359312228828543E-2"/>
          <c:y val="0.90852617381160683"/>
          <c:w val="0.9145590041792887"/>
          <c:h val="8.875874890638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E770-49FD-96C8-71D986AD354E}"/>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E770-49FD-96C8-71D986AD354E}"/>
              </c:ext>
            </c:extLst>
          </c:dPt>
          <c:cat>
            <c:strRef>
              <c:f>'MNG (2)'!$Q$108:$R$108</c:f>
              <c:strCache>
                <c:ptCount val="2"/>
                <c:pt idx="0">
                  <c:v>International funding</c:v>
                </c:pt>
                <c:pt idx="1">
                  <c:v>Domestic funding</c:v>
                </c:pt>
              </c:strCache>
            </c:strRef>
          </c:cat>
          <c:val>
            <c:numRef>
              <c:f>'MNG (2)'!$Q$109:$R$109</c:f>
              <c:numCache>
                <c:formatCode>_-* #,##0_-;\-* #,##0_-;_-* "-"??_-;_-@_-</c:formatCode>
                <c:ptCount val="2"/>
                <c:pt idx="0">
                  <c:v>1287518.46</c:v>
                </c:pt>
                <c:pt idx="1">
                  <c:v>1187212.3600000001</c:v>
                </c:pt>
              </c:numCache>
            </c:numRef>
          </c:val>
          <c:extLst>
            <c:ext xmlns:c16="http://schemas.microsoft.com/office/drawing/2014/chart" uri="{C3380CC4-5D6E-409C-BE32-E72D297353CC}">
              <c16:uniqueId val="{00000004-E770-49FD-96C8-71D986AD354E}"/>
            </c:ext>
          </c:extLst>
        </c:ser>
        <c:dLbls>
          <c:showLegendKey val="0"/>
          <c:showVal val="0"/>
          <c:showCatName val="0"/>
          <c:showSerName val="0"/>
          <c:showPercent val="0"/>
          <c:showBubbleSize val="0"/>
          <c:showLeaderLines val="1"/>
        </c:dLbls>
        <c:firstSliceAng val="13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F0C0-4509-BAEC-F684DDA2867A}"/>
              </c:ext>
            </c:extLst>
          </c:dPt>
          <c:dPt>
            <c:idx val="1"/>
            <c:bubble3D val="0"/>
            <c:spPr>
              <a:solidFill>
                <a:srgbClr val="A9D18E"/>
              </a:solidFill>
              <a:ln w="22225">
                <a:solidFill>
                  <a:sysClr val="window" lastClr="FFFFFF"/>
                </a:solidFill>
              </a:ln>
            </c:spPr>
            <c:extLst>
              <c:ext xmlns:c16="http://schemas.microsoft.com/office/drawing/2014/chart" uri="{C3380CC4-5D6E-409C-BE32-E72D297353CC}">
                <c16:uniqueId val="{00000003-F0C0-4509-BAEC-F684DDA2867A}"/>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F0C0-4509-BAEC-F684DDA2867A}"/>
              </c:ext>
            </c:extLst>
          </c:dPt>
          <c:dPt>
            <c:idx val="3"/>
            <c:bubble3D val="0"/>
            <c:extLst>
              <c:ext xmlns:c16="http://schemas.microsoft.com/office/drawing/2014/chart" uri="{C3380CC4-5D6E-409C-BE32-E72D297353CC}">
                <c16:uniqueId val="{00000006-F0C0-4509-BAEC-F684DDA2867A}"/>
              </c:ext>
            </c:extLst>
          </c:dPt>
          <c:cat>
            <c:strRef>
              <c:f>'MNG (2)'!$P$113:$P$116</c:f>
              <c:strCache>
                <c:ptCount val="4"/>
                <c:pt idx="0">
                  <c:v>Key population prevention</c:v>
                </c:pt>
                <c:pt idx="1">
                  <c:v>Other prevention</c:v>
                </c:pt>
                <c:pt idx="2">
                  <c:v>Care and treatment</c:v>
                </c:pt>
                <c:pt idx="3">
                  <c:v>Other AIDS expenditure</c:v>
                </c:pt>
              </c:strCache>
            </c:strRef>
          </c:cat>
          <c:val>
            <c:numRef>
              <c:f>'MNG (2)'!$Q$113:$Q$116</c:f>
              <c:numCache>
                <c:formatCode>_-* #,##0_-;\-* #,##0_-;_-* "-"??_-;_-@_-</c:formatCode>
                <c:ptCount val="4"/>
                <c:pt idx="0">
                  <c:v>619943.25</c:v>
                </c:pt>
                <c:pt idx="1">
                  <c:v>101801.73999999999</c:v>
                </c:pt>
                <c:pt idx="2" formatCode="#,##0">
                  <c:v>984478.35</c:v>
                </c:pt>
                <c:pt idx="3">
                  <c:v>768507.48000000045</c:v>
                </c:pt>
              </c:numCache>
            </c:numRef>
          </c:val>
          <c:extLst>
            <c:ext xmlns:c16="http://schemas.microsoft.com/office/drawing/2014/chart" uri="{C3380CC4-5D6E-409C-BE32-E72D297353CC}">
              <c16:uniqueId val="{00000007-F0C0-4509-BAEC-F684DDA2867A}"/>
            </c:ext>
          </c:extLst>
        </c:ser>
        <c:dLbls>
          <c:showLegendKey val="0"/>
          <c:showVal val="0"/>
          <c:showCatName val="0"/>
          <c:showSerName val="0"/>
          <c:showPercent val="0"/>
          <c:showBubbleSize val="0"/>
          <c:showLeaderLines val="1"/>
        </c:dLbls>
        <c:firstSliceAng val="27"/>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665321246608883E-2"/>
          <c:y val="4.2635658914728682E-2"/>
          <c:w val="0.92892851628840512"/>
          <c:h val="0.6612495113642709"/>
        </c:manualLayout>
      </c:layout>
      <c:barChart>
        <c:barDir val="col"/>
        <c:grouping val="clustered"/>
        <c:varyColors val="0"/>
        <c:ser>
          <c:idx val="0"/>
          <c:order val="0"/>
          <c:tx>
            <c:strRef>
              <c:f>MNG!$B$20</c:f>
              <c:strCache>
                <c:ptCount val="1"/>
                <c:pt idx="0">
                  <c:v>Domestic funding</c:v>
                </c:pt>
              </c:strCache>
            </c:strRef>
          </c:tx>
          <c:spPr>
            <a:solidFill>
              <a:srgbClr val="33CCCC"/>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1D-4DE6-A3A9-B419B7AC9DF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MNG!$A$21:$A$33</c:f>
              <c:strCache>
                <c:ptCount val="13"/>
                <c:pt idx="0">
                  <c:v>2007</c:v>
                </c:pt>
                <c:pt idx="1">
                  <c:v>2008</c:v>
                </c:pt>
                <c:pt idx="2">
                  <c:v>2009</c:v>
                </c:pt>
                <c:pt idx="3">
                  <c:v>2010</c:v>
                </c:pt>
                <c:pt idx="4">
                  <c:v>2011</c:v>
                </c:pt>
                <c:pt idx="5">
                  <c:v>2013</c:v>
                </c:pt>
                <c:pt idx="6">
                  <c:v>2014</c:v>
                </c:pt>
                <c:pt idx="7">
                  <c:v>2016</c:v>
                </c:pt>
                <c:pt idx="8">
                  <c:v>2017</c:v>
                </c:pt>
                <c:pt idx="9">
                  <c:v>2018</c:v>
                </c:pt>
                <c:pt idx="10">
                  <c:v>2019</c:v>
                </c:pt>
                <c:pt idx="11">
                  <c:v>2020</c:v>
                </c:pt>
                <c:pt idx="12">
                  <c:v>2021</c:v>
                </c:pt>
              </c:strCache>
            </c:strRef>
          </c:cat>
          <c:val>
            <c:numRef>
              <c:f>MNG!$B$21:$B$33</c:f>
              <c:numCache>
                <c:formatCode>#,##0</c:formatCode>
                <c:ptCount val="13"/>
                <c:pt idx="0">
                  <c:v>246334</c:v>
                </c:pt>
                <c:pt idx="1">
                  <c:v>1688658</c:v>
                </c:pt>
                <c:pt idx="2">
                  <c:v>1252124</c:v>
                </c:pt>
                <c:pt idx="3">
                  <c:v>1333518</c:v>
                </c:pt>
                <c:pt idx="4">
                  <c:v>1387453</c:v>
                </c:pt>
                <c:pt idx="5">
                  <c:v>1387000</c:v>
                </c:pt>
                <c:pt idx="6">
                  <c:v>1691591</c:v>
                </c:pt>
                <c:pt idx="7">
                  <c:v>3032500</c:v>
                </c:pt>
                <c:pt idx="8">
                  <c:v>1250000</c:v>
                </c:pt>
                <c:pt idx="9">
                  <c:v>1382672</c:v>
                </c:pt>
                <c:pt idx="10">
                  <c:v>1536499</c:v>
                </c:pt>
                <c:pt idx="11">
                  <c:v>1574432</c:v>
                </c:pt>
                <c:pt idx="12">
                  <c:v>1187212</c:v>
                </c:pt>
              </c:numCache>
            </c:numRef>
          </c:val>
          <c:extLst>
            <c:ext xmlns:c16="http://schemas.microsoft.com/office/drawing/2014/chart" uri="{C3380CC4-5D6E-409C-BE32-E72D297353CC}">
              <c16:uniqueId val="{00000000-231D-4DE6-A3A9-B419B7AC9DF0}"/>
            </c:ext>
          </c:extLst>
        </c:ser>
        <c:ser>
          <c:idx val="1"/>
          <c:order val="1"/>
          <c:tx>
            <c:strRef>
              <c:f>MNG!$C$20</c:f>
              <c:strCache>
                <c:ptCount val="1"/>
                <c:pt idx="0">
                  <c:v>International funding</c:v>
                </c:pt>
              </c:strCache>
            </c:strRef>
          </c:tx>
          <c:spPr>
            <a:solidFill>
              <a:srgbClr val="FF5050"/>
            </a:solidFill>
            <a:ln>
              <a:noFill/>
            </a:ln>
            <a:effectLst/>
          </c:spPr>
          <c:invertIfNegative val="0"/>
          <c:dLbls>
            <c:dLbl>
              <c:idx val="12"/>
              <c:layout>
                <c:manualLayout>
                  <c:x val="7.0028011204481795E-3"/>
                  <c:y val="3.54609929078014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1D-4DE6-A3A9-B419B7AC9DF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MNG!$A$21:$A$33</c:f>
              <c:strCache>
                <c:ptCount val="13"/>
                <c:pt idx="0">
                  <c:v>2007</c:v>
                </c:pt>
                <c:pt idx="1">
                  <c:v>2008</c:v>
                </c:pt>
                <c:pt idx="2">
                  <c:v>2009</c:v>
                </c:pt>
                <c:pt idx="3">
                  <c:v>2010</c:v>
                </c:pt>
                <c:pt idx="4">
                  <c:v>2011</c:v>
                </c:pt>
                <c:pt idx="5">
                  <c:v>2013</c:v>
                </c:pt>
                <c:pt idx="6">
                  <c:v>2014</c:v>
                </c:pt>
                <c:pt idx="7">
                  <c:v>2016</c:v>
                </c:pt>
                <c:pt idx="8">
                  <c:v>2017</c:v>
                </c:pt>
                <c:pt idx="9">
                  <c:v>2018</c:v>
                </c:pt>
                <c:pt idx="10">
                  <c:v>2019</c:v>
                </c:pt>
                <c:pt idx="11">
                  <c:v>2020</c:v>
                </c:pt>
                <c:pt idx="12">
                  <c:v>2021</c:v>
                </c:pt>
              </c:strCache>
            </c:strRef>
          </c:cat>
          <c:val>
            <c:numRef>
              <c:f>MNG!$C$21:$C$33</c:f>
              <c:numCache>
                <c:formatCode>#,##0</c:formatCode>
                <c:ptCount val="13"/>
                <c:pt idx="0">
                  <c:v>3131066</c:v>
                </c:pt>
                <c:pt idx="1">
                  <c:v>3471460</c:v>
                </c:pt>
                <c:pt idx="2">
                  <c:v>3506192</c:v>
                </c:pt>
                <c:pt idx="3">
                  <c:v>2550191</c:v>
                </c:pt>
                <c:pt idx="4">
                  <c:v>2562338</c:v>
                </c:pt>
                <c:pt idx="5">
                  <c:v>2165745</c:v>
                </c:pt>
                <c:pt idx="6">
                  <c:v>1166608</c:v>
                </c:pt>
                <c:pt idx="7">
                  <c:v>2223300</c:v>
                </c:pt>
                <c:pt idx="8">
                  <c:v>2190000</c:v>
                </c:pt>
                <c:pt idx="9">
                  <c:v>1080748</c:v>
                </c:pt>
                <c:pt idx="10">
                  <c:v>1205373</c:v>
                </c:pt>
                <c:pt idx="11">
                  <c:v>1321751</c:v>
                </c:pt>
                <c:pt idx="12">
                  <c:v>1287518</c:v>
                </c:pt>
              </c:numCache>
            </c:numRef>
          </c:val>
          <c:extLst>
            <c:ext xmlns:c16="http://schemas.microsoft.com/office/drawing/2014/chart" uri="{C3380CC4-5D6E-409C-BE32-E72D297353CC}">
              <c16:uniqueId val="{00000001-231D-4DE6-A3A9-B419B7AC9DF0}"/>
            </c:ext>
          </c:extLst>
        </c:ser>
        <c:dLbls>
          <c:showLegendKey val="0"/>
          <c:showVal val="0"/>
          <c:showCatName val="0"/>
          <c:showSerName val="0"/>
          <c:showPercent val="0"/>
          <c:showBubbleSize val="0"/>
        </c:dLbls>
        <c:gapWidth val="219"/>
        <c:overlap val="-27"/>
        <c:axId val="1905811919"/>
        <c:axId val="1519027599"/>
      </c:barChart>
      <c:lineChart>
        <c:grouping val="stacked"/>
        <c:varyColors val="0"/>
        <c:ser>
          <c:idx val="2"/>
          <c:order val="2"/>
          <c:tx>
            <c:strRef>
              <c:f>MNG!$D$20</c:f>
              <c:strCache>
                <c:ptCount val="1"/>
                <c:pt idx="0">
                  <c:v>Total AIDS spending</c:v>
                </c:pt>
              </c:strCache>
            </c:strRef>
          </c:tx>
          <c:spPr>
            <a:ln w="28575" cap="rnd">
              <a:solidFill>
                <a:srgbClr val="33CCCC"/>
              </a:solidFill>
              <a:round/>
            </a:ln>
            <a:effectLst/>
          </c:spPr>
          <c:marker>
            <c:symbol val="circle"/>
            <c:size val="10"/>
            <c:spPr>
              <a:solidFill>
                <a:srgbClr val="FF5050"/>
              </a:solidFill>
              <a:ln w="9525">
                <a:no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1D-4DE6-A3A9-B419B7AC9DF0}"/>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MNG!$A$21:$A$33</c:f>
              <c:strCache>
                <c:ptCount val="13"/>
                <c:pt idx="0">
                  <c:v>2007</c:v>
                </c:pt>
                <c:pt idx="1">
                  <c:v>2008</c:v>
                </c:pt>
                <c:pt idx="2">
                  <c:v>2009</c:v>
                </c:pt>
                <c:pt idx="3">
                  <c:v>2010</c:v>
                </c:pt>
                <c:pt idx="4">
                  <c:v>2011</c:v>
                </c:pt>
                <c:pt idx="5">
                  <c:v>2013</c:v>
                </c:pt>
                <c:pt idx="6">
                  <c:v>2014</c:v>
                </c:pt>
                <c:pt idx="7">
                  <c:v>2016</c:v>
                </c:pt>
                <c:pt idx="8">
                  <c:v>2017</c:v>
                </c:pt>
                <c:pt idx="9">
                  <c:v>2018</c:v>
                </c:pt>
                <c:pt idx="10">
                  <c:v>2019</c:v>
                </c:pt>
                <c:pt idx="11">
                  <c:v>2020</c:v>
                </c:pt>
                <c:pt idx="12">
                  <c:v>2021</c:v>
                </c:pt>
              </c:strCache>
            </c:strRef>
          </c:cat>
          <c:val>
            <c:numRef>
              <c:f>MNG!$D$21:$D$33</c:f>
              <c:numCache>
                <c:formatCode>#,##0</c:formatCode>
                <c:ptCount val="13"/>
                <c:pt idx="0">
                  <c:v>3377400</c:v>
                </c:pt>
                <c:pt idx="1">
                  <c:v>5160118</c:v>
                </c:pt>
                <c:pt idx="2">
                  <c:v>4758316</c:v>
                </c:pt>
                <c:pt idx="3">
                  <c:v>3883709</c:v>
                </c:pt>
                <c:pt idx="4">
                  <c:v>3949791</c:v>
                </c:pt>
                <c:pt idx="5">
                  <c:v>3552745</c:v>
                </c:pt>
                <c:pt idx="6">
                  <c:v>2858199</c:v>
                </c:pt>
                <c:pt idx="7">
                  <c:v>5255800</c:v>
                </c:pt>
                <c:pt idx="8">
                  <c:v>3440000</c:v>
                </c:pt>
                <c:pt idx="9">
                  <c:v>2463420</c:v>
                </c:pt>
                <c:pt idx="10">
                  <c:v>2741872</c:v>
                </c:pt>
                <c:pt idx="11">
                  <c:v>2896183</c:v>
                </c:pt>
                <c:pt idx="12">
                  <c:v>2474731</c:v>
                </c:pt>
              </c:numCache>
            </c:numRef>
          </c:val>
          <c:smooth val="0"/>
          <c:extLst>
            <c:ext xmlns:c16="http://schemas.microsoft.com/office/drawing/2014/chart" uri="{C3380CC4-5D6E-409C-BE32-E72D297353CC}">
              <c16:uniqueId val="{00000002-231D-4DE6-A3A9-B419B7AC9DF0}"/>
            </c:ext>
          </c:extLst>
        </c:ser>
        <c:dLbls>
          <c:showLegendKey val="0"/>
          <c:showVal val="0"/>
          <c:showCatName val="0"/>
          <c:showSerName val="0"/>
          <c:showPercent val="0"/>
          <c:showBubbleSize val="0"/>
        </c:dLbls>
        <c:marker val="1"/>
        <c:smooth val="0"/>
        <c:axId val="1905811919"/>
        <c:axId val="1519027599"/>
      </c:lineChart>
      <c:catAx>
        <c:axId val="19058119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19027599"/>
        <c:crosses val="autoZero"/>
        <c:auto val="1"/>
        <c:lblAlgn val="ctr"/>
        <c:lblOffset val="100"/>
        <c:noMultiLvlLbl val="0"/>
      </c:catAx>
      <c:valAx>
        <c:axId val="151902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5811919"/>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[NASAMongoliaRTTdataset.xlsx]ASC graph (3)!PivotTable5</c:name>
    <c:fmtId val="-1"/>
  </c:pivotSource>
  <c:chart>
    <c:autoTitleDeleted val="0"/>
    <c:pivotFmts>
      <c:pivotFmt>
        <c:idx val="0"/>
        <c:dLbl>
          <c:idx val="0"/>
          <c:dLblPos val="outEnd"/>
          <c:showLegendKey val="0"/>
          <c:showVal val="0"/>
          <c:showCatName val="0"/>
          <c:showSerName val="0"/>
          <c:showPercent val="0"/>
          <c:showBubbleSize val="0"/>
          <c:extLst>
            <c:ext xmlns:c15="http://schemas.microsoft.com/office/drawing/2012/chart" uri="{CE6537A1-D6FC-4f65-9D91-7224C49458BB}"/>
          </c:extLst>
        </c:dLbl>
      </c:pivotFmt>
      <c:pivotFmt>
        <c:idx val="1"/>
        <c:dLbl>
          <c:idx val="0"/>
          <c:dLblPos val="outEnd"/>
          <c:showLegendKey val="0"/>
          <c:showVal val="0"/>
          <c:showCatName val="0"/>
          <c:showSerName val="0"/>
          <c:showPercent val="0"/>
          <c:showBubbleSize val="0"/>
          <c:extLst>
            <c:ext xmlns:c15="http://schemas.microsoft.com/office/drawing/2012/chart" uri="{CE6537A1-D6FC-4f65-9D91-7224C49458BB}"/>
          </c:extLst>
        </c:dLbl>
      </c:pivotFmt>
      <c:pivotFmt>
        <c:idx val="2"/>
        <c:dLbl>
          <c:idx val="0"/>
          <c:dLblPos val="outEnd"/>
          <c:showLegendKey val="0"/>
          <c:showVal val="0"/>
          <c:showCatName val="0"/>
          <c:showSerName val="0"/>
          <c:showPercent val="0"/>
          <c:showBubbleSize val="0"/>
          <c:extLst>
            <c:ext xmlns:c15="http://schemas.microsoft.com/office/drawing/2012/chart" uri="{CE6537A1-D6FC-4f65-9D91-7224C49458BB}"/>
          </c:extLst>
        </c:dLbl>
      </c:pivotFmt>
      <c:pivotFmt>
        <c:idx val="3"/>
        <c:dLbl>
          <c:idx val="0"/>
          <c:dLblPos val="outEnd"/>
          <c:showLegendKey val="0"/>
          <c:showVal val="0"/>
          <c:showCatName val="0"/>
          <c:showSerName val="0"/>
          <c:showPercent val="0"/>
          <c:showBubbleSize val="0"/>
          <c:extLst>
            <c:ext xmlns:c15="http://schemas.microsoft.com/office/drawing/2012/chart" uri="{CE6537A1-D6FC-4f65-9D91-7224C49458BB}"/>
          </c:extLst>
        </c:dLbl>
      </c:pivotFmt>
      <c:pivotFmt>
        <c:idx val="4"/>
        <c:dLbl>
          <c:idx val="0"/>
          <c:dLblPos val="outEnd"/>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dLbl>
          <c:idx val="0"/>
          <c:showLegendKey val="0"/>
          <c:showVal val="0"/>
          <c:showCatName val="0"/>
          <c:showSerName val="0"/>
          <c:showPercent val="0"/>
          <c:showBubbleSize val="0"/>
          <c:extLst>
            <c:ext xmlns:c15="http://schemas.microsoft.com/office/drawing/2012/chart" uri="{CE6537A1-D6FC-4f65-9D91-7224C49458BB}"/>
          </c:extLst>
        </c:dLbl>
      </c:pivotFmt>
      <c:pivotFmt>
        <c:idx val="7"/>
        <c:dLbl>
          <c:idx val="0"/>
          <c:showLegendKey val="0"/>
          <c:showVal val="0"/>
          <c:showCatName val="0"/>
          <c:showSerName val="0"/>
          <c:showPercent val="0"/>
          <c:showBubbleSize val="0"/>
          <c:extLst>
            <c:ext xmlns:c15="http://schemas.microsoft.com/office/drawing/2012/chart" uri="{CE6537A1-D6FC-4f65-9D91-7224C49458BB}"/>
          </c:extLst>
        </c:dLbl>
      </c:pivotFmt>
      <c:pivotFmt>
        <c:idx val="8"/>
        <c:dLbl>
          <c:idx val="0"/>
          <c:showLegendKey val="0"/>
          <c:showVal val="0"/>
          <c:showCatName val="0"/>
          <c:showSerName val="0"/>
          <c:showPercent val="0"/>
          <c:showBubbleSize val="0"/>
          <c:extLst>
            <c:ext xmlns:c15="http://schemas.microsoft.com/office/drawing/2012/chart" uri="{CE6537A1-D6FC-4f65-9D91-7224C49458BB}"/>
          </c:extLst>
        </c:dLbl>
      </c:pivotFmt>
      <c:pivotFmt>
        <c:idx val="9"/>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bg2">
              <a:lumMod val="75000"/>
            </a:schemeClr>
          </a:solidFill>
          <a:ln>
            <a:noFill/>
          </a:ln>
          <a:effectLst/>
        </c:spPr>
        <c:marker>
          <c:symbol val="circle"/>
          <c:size val="5"/>
          <c:spPr>
            <a:solidFill>
              <a:schemeClr val="accent1">
                <a:lumMod val="60000"/>
              </a:schemeClr>
            </a:solidFill>
            <a:ln w="9525">
              <a:solidFill>
                <a:schemeClr val="accent1">
                  <a:lumMod val="60000"/>
                </a:schemeClr>
              </a:solidFill>
            </a:ln>
            <a:effectLst/>
          </c:spPr>
        </c:marker>
        <c:dLbl>
          <c:idx val="0"/>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extLst>
        </c:dLbl>
      </c:pivotFmt>
      <c:pivotFmt>
        <c:idx val="12"/>
        <c:spPr>
          <a:solidFill>
            <a:schemeClr val="accent1">
              <a:lumMod val="40000"/>
              <a:lumOff val="60000"/>
            </a:schemeClr>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extLst>
        </c:dLbl>
      </c:pivotFmt>
      <c:pivotFmt>
        <c:idx val="13"/>
        <c:spPr>
          <a:solidFill>
            <a:schemeClr val="accent2">
              <a:lumMod val="40000"/>
              <a:lumOff val="60000"/>
            </a:schemeClr>
          </a:solidFill>
          <a:ln>
            <a:noFill/>
          </a:ln>
          <a:effectLst/>
        </c:spPr>
        <c:marker>
          <c:symbol val="circle"/>
          <c:size val="5"/>
          <c:spPr>
            <a:solidFill>
              <a:schemeClr val="accent2"/>
            </a:solidFill>
            <a:ln w="9525">
              <a:solidFill>
                <a:schemeClr val="accent2"/>
              </a:solidFill>
            </a:ln>
            <a:effectLst/>
          </c:spPr>
        </c:marker>
        <c:dLbl>
          <c:idx val="0"/>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extLst>
        </c:dLbl>
      </c:pivotFmt>
      <c:pivotFmt>
        <c:idx val="14"/>
        <c:spPr>
          <a:solidFill>
            <a:schemeClr val="accent3">
              <a:lumMod val="60000"/>
              <a:lumOff val="40000"/>
            </a:schemeClr>
          </a:solidFill>
          <a:ln>
            <a:noFill/>
          </a:ln>
          <a:effectLst/>
        </c:spPr>
        <c:marker>
          <c:symbol val="circle"/>
          <c:size val="5"/>
          <c:spPr>
            <a:solidFill>
              <a:schemeClr val="accent3"/>
            </a:solidFill>
            <a:ln w="9525">
              <a:solidFill>
                <a:schemeClr val="accent3"/>
              </a:solidFill>
            </a:ln>
            <a:effectLst/>
          </c:spPr>
        </c:marker>
        <c:dLbl>
          <c:idx val="0"/>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extLst>
        </c:dLbl>
      </c:pivotFmt>
      <c:pivotFmt>
        <c:idx val="15"/>
        <c:spPr>
          <a:solidFill>
            <a:schemeClr val="accent4">
              <a:lumMod val="60000"/>
              <a:lumOff val="40000"/>
            </a:schemeClr>
          </a:solidFill>
          <a:ln>
            <a:noFill/>
          </a:ln>
          <a:effectLst/>
        </c:spPr>
        <c:marker>
          <c:symbol val="circle"/>
          <c:size val="5"/>
          <c:spPr>
            <a:solidFill>
              <a:schemeClr val="accent4"/>
            </a:solidFill>
            <a:ln w="9525">
              <a:solidFill>
                <a:schemeClr val="accent4"/>
              </a:solidFill>
            </a:ln>
            <a:effectLst/>
          </c:spPr>
        </c:marker>
        <c:dLbl>
          <c:idx val="0"/>
          <c:numFmt formatCode="[$$-409]#,##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bg1">
              <a:lumMod val="85000"/>
            </a:schemeClr>
          </a:solidFill>
          <a:ln>
            <a:noFill/>
          </a:ln>
          <a:effectLst/>
        </c:spPr>
        <c:marker>
          <c:symbol val="circle"/>
          <c:size val="5"/>
          <c:spPr>
            <a:solidFill>
              <a:schemeClr val="accent5"/>
            </a:solidFill>
            <a:ln w="9525">
              <a:solidFill>
                <a:schemeClr val="accent5"/>
              </a:solidFill>
            </a:ln>
            <a:effectLst/>
          </c:spPr>
        </c:marker>
        <c:dLbl>
          <c:idx val="0"/>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extLst>
        </c:dLbl>
      </c:pivotFmt>
      <c:pivotFmt>
        <c:idx val="17"/>
        <c:spPr>
          <a:solidFill>
            <a:schemeClr val="bg1">
              <a:lumMod val="85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4C1B8641-55EE-4401-8F72-B73679B5230D}"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022059D7-A493-46ED-A2E0-9D0E667E690E}"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(29%)</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7571136962898457"/>
                  <c:h val="0.11867940587343133"/>
                </c:manualLayout>
              </c15:layout>
              <c15:dlblFieldTable/>
              <c15:showDataLabelsRange val="0"/>
            </c:ext>
          </c:extLst>
        </c:dLbl>
      </c:pivotFmt>
      <c:pivotFmt>
        <c:idx val="18"/>
        <c:spPr>
          <a:solidFill>
            <a:schemeClr val="bg1">
              <a:lumMod val="85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6D577755-9770-49B2-B005-7C06A0B28749}" type="SERIESNAME">
                  <a:rPr lang="en-US"/>
                  <a:pPr>
                    <a:defRPr sz="900" b="0" i="0" u="none" strike="noStrike" kern="1200" baseline="0">
                      <a:solidFill>
                        <a:schemeClr val="tx1">
                          <a:lumMod val="75000"/>
                          <a:lumOff val="25000"/>
                        </a:schemeClr>
                      </a:solidFill>
                      <a:latin typeface="+mn-lt"/>
                      <a:ea typeface="+mn-ea"/>
                      <a:cs typeface="+mn-cs"/>
                    </a:defRPr>
                  </a:pPr>
                  <a:t>[SERIES NAME]</a:t>
                </a:fld>
                <a:r>
                  <a:rPr lang="en-US" baseline="0"/>
                  <a:t>, </a:t>
                </a:r>
                <a:fld id="{CC975713-4616-497C-8C22-445032B54DE9}" type="VALUE">
                  <a:rPr lang="en-US" baseline="0"/>
                  <a:pPr>
                    <a:defRPr sz="900" b="0" i="0" u="none" strike="noStrike" kern="1200" baseline="0">
                      <a:solidFill>
                        <a:schemeClr val="tx1">
                          <a:lumMod val="75000"/>
                          <a:lumOff val="25000"/>
                        </a:schemeClr>
                      </a:solidFill>
                      <a:latin typeface="+mn-lt"/>
                      <a:ea typeface="+mn-ea"/>
                      <a:cs typeface="+mn-cs"/>
                    </a:defRPr>
                  </a:pPr>
                  <a:t>[VALUE]</a:t>
                </a:fld>
                <a:r>
                  <a:rPr lang="en-US" baseline="0"/>
                  <a:t> (33%)</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Lst>
        </c:dLbl>
      </c:pivotFmt>
      <c:pivotFmt>
        <c:idx val="19"/>
        <c:spPr>
          <a:solidFill>
            <a:schemeClr val="bg1">
              <a:lumMod val="85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4439BEB9-AE13-4142-8DBD-1CFB20ADE5AA}"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3639C055-10EC-4190-8AA4-031EFB3DB5DD}"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(30%)</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880085523516849"/>
                  <c:h val="0.11461574397010169"/>
                </c:manualLayout>
              </c15:layout>
              <c15:dlblFieldTable/>
              <c15:showDataLabelsRange val="0"/>
            </c:ext>
          </c:extLst>
        </c:dLbl>
      </c:pivotFmt>
      <c:pivotFmt>
        <c:idx val="20"/>
        <c:spPr>
          <a:solidFill>
            <a:schemeClr val="bg1">
              <a:lumMod val="85000"/>
            </a:schemeClr>
          </a:solidFill>
          <a:ln>
            <a:noFill/>
          </a:ln>
          <a:effectLst/>
        </c:spPr>
        <c:dLbl>
          <c:idx val="0"/>
          <c:layout>
            <c:manualLayout>
              <c:x val="-9.2228265243937489E-3"/>
              <c:y val="0"/>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E848440B-2127-47D9-84E5-29CD63F306A4}"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5455AA3C-34AE-4150-A80A-995F8D7F8DD2}"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(26%)</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74174221788647"/>
                  <c:h val="0.12274306777676097"/>
                </c:manualLayout>
              </c15:layout>
              <c15:dlblFieldTable/>
              <c15:showDataLabelsRange val="0"/>
            </c:ext>
          </c:extLst>
        </c:dLbl>
      </c:pivotFmt>
      <c:pivotFmt>
        <c:idx val="21"/>
        <c:spPr>
          <a:solidFill>
            <a:schemeClr val="bg1">
              <a:lumMod val="85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F873536A-3D86-4FBE-B260-118CBD55FEC4}"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AA1D422C-4524-40EE-8F70-615FC3568B86}"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(23%)</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5383000960414808"/>
                  <c:h val="0.11372173835136917"/>
                </c:manualLayout>
              </c15:layout>
              <c15:dlblFieldTable/>
              <c15:showDataLabelsRange val="0"/>
            </c:ext>
          </c:extLst>
        </c:dLbl>
      </c:pivotFmt>
      <c:pivotFmt>
        <c:idx val="22"/>
        <c:spPr>
          <a:solidFill>
            <a:schemeClr val="accent3">
              <a:lumMod val="60000"/>
              <a:lumOff val="40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3885B2A6-0BC4-4F2D-B88A-40E9D82AB4F8}"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CFC331DD-6955-4F0C-9566-2A7D405DCC61}"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(25%)</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Lst>
        </c:dLbl>
      </c:pivotFmt>
      <c:pivotFmt>
        <c:idx val="23"/>
        <c:spPr>
          <a:solidFill>
            <a:schemeClr val="accent3">
              <a:lumMod val="60000"/>
              <a:lumOff val="40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04EDE2C0-B4BF-4111-998F-7DBDF6C17815}"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C43A1C21-9823-4B8A-A757-2B2EF6C3CFEF}"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(19%)</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3698740512097662"/>
                  <c:h val="0.16434288912513478"/>
                </c:manualLayout>
              </c15:layout>
              <c15:dlblFieldTable/>
              <c15:showDataLabelsRange val="0"/>
            </c:ext>
          </c:extLst>
        </c:dLbl>
      </c:pivotFmt>
      <c:pivotFmt>
        <c:idx val="24"/>
        <c:spPr>
          <a:solidFill>
            <a:schemeClr val="accent3">
              <a:lumMod val="60000"/>
              <a:lumOff val="40000"/>
            </a:schemeClr>
          </a:solidFill>
          <a:ln>
            <a:noFill/>
          </a:ln>
          <a:effectLst/>
        </c:spPr>
        <c:dLbl>
          <c:idx val="0"/>
          <c:layout>
            <c:manualLayout>
              <c:x val="1.0706612784030182E-3"/>
              <c:y val="1.5208963554760633E-7"/>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EBA596C8-9E4A-4B33-BFA1-CE54DBE41880}"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662FE970-92D5-477B-AABA-F2ED510B9EF2}"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(14%)</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452575327490645"/>
                  <c:h val="0.1543585087307055"/>
                </c:manualLayout>
              </c15:layout>
              <c15:dlblFieldTable/>
              <c15:showDataLabelsRange val="0"/>
            </c:ext>
          </c:extLst>
        </c:dLbl>
      </c:pivotFmt>
      <c:pivotFmt>
        <c:idx val="25"/>
        <c:spPr>
          <a:solidFill>
            <a:schemeClr val="accent3">
              <a:lumMod val="60000"/>
              <a:lumOff val="40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79542D1A-E520-416E-992D-D4A6466E0A97}"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90A796D0-3282-479F-B74B-9629C42C94E2}"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(18%)</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4465335803259602"/>
                  <c:h val="0.11372173835136917"/>
                </c:manualLayout>
              </c15:layout>
              <c15:dlblFieldTable/>
              <c15:showDataLabelsRange val="0"/>
            </c:ext>
          </c:extLst>
        </c:dLbl>
      </c:pivotFmt>
      <c:pivotFmt>
        <c:idx val="26"/>
        <c:spPr>
          <a:solidFill>
            <a:schemeClr val="accent3">
              <a:lumMod val="60000"/>
              <a:lumOff val="40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1D2FC9D4-554D-42A0-A567-31CD59B5A1D8}"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F1A7CE02-48EC-41B8-A170-C344C279F2F4}"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(25%)</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5987112165193768"/>
                  <c:h val="0.11461574397010169"/>
                </c:manualLayout>
              </c15:layout>
              <c15:dlblFieldTable/>
              <c15:showDataLabelsRange val="0"/>
            </c:ext>
          </c:extLst>
        </c:dLbl>
      </c:pivotFmt>
      <c:pivotFmt>
        <c:idx val="27"/>
        <c:spPr>
          <a:solidFill>
            <a:schemeClr val="accent2">
              <a:lumMod val="40000"/>
              <a:lumOff val="60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A82ADB00-376C-449D-A4FE-CC7A6C5B72B6}"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7282DF45-1AEF-4A91-91AA-156BB925BC63}"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(24%)</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Lst>
        </c:dLbl>
      </c:pivotFmt>
      <c:pivotFmt>
        <c:idx val="28"/>
        <c:spPr>
          <a:solidFill>
            <a:schemeClr val="accent2">
              <a:lumMod val="40000"/>
              <a:lumOff val="60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B2078A91-D317-4ABE-99BC-FFD6C2F5CA52}"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30D10AE8-AFCA-4179-BC9B-FA2CAE6AF941}"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(33%)</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Lst>
        </c:dLbl>
      </c:pivotFmt>
      <c:pivotFmt>
        <c:idx val="29"/>
        <c:spPr>
          <a:solidFill>
            <a:schemeClr val="accent2">
              <a:lumMod val="40000"/>
              <a:lumOff val="60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DEDF6C0D-D8FA-4681-9056-F62D6FA0A2F3}"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B558EB94-17B3-4166-974A-06AF0D377FE1}"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(36%)</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Lst>
        </c:dLbl>
      </c:pivotFmt>
      <c:pivotFmt>
        <c:idx val="30"/>
        <c:spPr>
          <a:solidFill>
            <a:schemeClr val="accent2">
              <a:lumMod val="40000"/>
              <a:lumOff val="60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E17934F7-3B08-4DD8-95BC-BAE848BA216E}"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AFE477E4-44E2-4ED5-B95C-E92DB16F9AC0}"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(39%)</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Lst>
        </c:dLbl>
      </c:pivotFmt>
      <c:pivotFmt>
        <c:idx val="31"/>
        <c:spPr>
          <a:solidFill>
            <a:schemeClr val="accent2">
              <a:lumMod val="40000"/>
              <a:lumOff val="60000"/>
            </a:schemeClr>
          </a:solidFill>
          <a:ln>
            <a:no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fld id="{77DEA8B5-9277-4353-9DFB-16A457B35C2D}"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EF0A883B-4BC4-4F96-904A-3B8012748EBA}"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(32%)</a:t>
                </a:r>
              </a:p>
            </c:rich>
          </c:tx>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Lst>
        </c:dLbl>
      </c:pivotFmt>
      <c:pivotFmt>
        <c:idx val="32"/>
        <c:spPr>
          <a:solidFill>
            <a:schemeClr val="accent1">
              <a:lumMod val="40000"/>
              <a:lumOff val="60000"/>
            </a:schemeClr>
          </a:solidFill>
          <a:ln>
            <a:noFill/>
          </a:ln>
          <a:effectLst/>
        </c:spPr>
        <c:dLbl>
          <c:idx val="0"/>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10CB8269-BDF2-4612-BFC5-EDFE185C94A6}" type="SERIESNAME">
                  <a:rPr lang="en-US" sz="900"/>
                  <a:pPr>
                    <a:defRPr sz="900" b="0" i="0" u="none" strike="noStrike" kern="1200" baseline="0">
                      <a:solidFill>
                        <a:schemeClr val="tx1">
                          <a:lumMod val="75000"/>
                          <a:lumOff val="25000"/>
                        </a:schemeClr>
                      </a:solidFill>
                      <a:latin typeface="+mn-lt"/>
                      <a:ea typeface="+mn-ea"/>
                      <a:cs typeface="+mn-cs"/>
                    </a:defRPr>
                  </a:pPr>
                  <a:t>[SERIES NAME]</a:t>
                </a:fld>
                <a:r>
                  <a:rPr lang="en-US" sz="900" baseline="0"/>
                  <a:t>, </a:t>
                </a:r>
                <a:fld id="{2B4094DC-112A-4755-A026-8B5797A06B1A}" type="VALUE">
                  <a:rPr lang="en-US" sz="900" baseline="0"/>
                  <a:pPr>
                    <a:defRPr sz="900" b="0" i="0" u="none" strike="noStrike" kern="1200" baseline="0">
                      <a:solidFill>
                        <a:schemeClr val="tx1">
                          <a:lumMod val="75000"/>
                          <a:lumOff val="25000"/>
                        </a:schemeClr>
                      </a:solidFill>
                      <a:latin typeface="+mn-lt"/>
                      <a:ea typeface="+mn-ea"/>
                      <a:cs typeface="+mn-cs"/>
                    </a:defRPr>
                  </a:pPr>
                  <a:t>[VALUE]</a:t>
                </a:fld>
                <a:r>
                  <a:rPr lang="en-US" sz="900" baseline="0"/>
                  <a:t> (17%)</a:t>
                </a:r>
              </a:p>
            </c:rich>
          </c:tx>
          <c:numFmt formatCode="[$$-409]#,##0.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6157480995304263"/>
                  <c:h val="0.13213669208084475"/>
                </c:manualLayout>
              </c15:layout>
              <c15:dlblFieldTable/>
              <c15:showDataLabelsRange val="0"/>
            </c:ext>
          </c:extLst>
        </c:dLbl>
      </c:pivotFmt>
      <c:pivotFmt>
        <c:idx val="33"/>
        <c:spPr>
          <a:solidFill>
            <a:schemeClr val="accent1">
              <a:lumMod val="40000"/>
              <a:lumOff val="60000"/>
            </a:schemeClr>
          </a:solidFill>
          <a:ln>
            <a:noFill/>
          </a:ln>
          <a:effectLst/>
        </c:spPr>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6AE5824B-BE0B-4EC0-AA9F-4184A5EF1247}" type="SERIESNAME">
                  <a:rPr lang="en-US"/>
                  <a:pPr>
                    <a:defRPr sz="1000" b="0" i="0" u="none" strike="noStrike" kern="1200" baseline="0">
                      <a:solidFill>
                        <a:schemeClr val="tx1">
                          <a:lumMod val="75000"/>
                          <a:lumOff val="25000"/>
                        </a:schemeClr>
                      </a:solidFill>
                      <a:latin typeface="+mn-lt"/>
                      <a:ea typeface="+mn-ea"/>
                      <a:cs typeface="+mn-cs"/>
                    </a:defRPr>
                  </a:pPr>
                  <a:t>[SERIES NAME]</a:t>
                </a:fld>
                <a:r>
                  <a:rPr lang="en-US" baseline="0"/>
                  <a:t>, </a:t>
                </a:r>
                <a:fld id="{91E7CDAF-2EC7-48EB-A8FC-206310CBED1A}" type="VALUE">
                  <a:rPr lang="en-US" baseline="0"/>
                  <a:pPr>
                    <a:defRPr sz="1000" b="0" i="0" u="none" strike="noStrike" kern="1200" baseline="0">
                      <a:solidFill>
                        <a:schemeClr val="tx1">
                          <a:lumMod val="75000"/>
                          <a:lumOff val="25000"/>
                        </a:schemeClr>
                      </a:solidFill>
                      <a:latin typeface="+mn-lt"/>
                      <a:ea typeface="+mn-ea"/>
                      <a:cs typeface="+mn-cs"/>
                    </a:defRPr>
                  </a:pPr>
                  <a:t>[VALUE]</a:t>
                </a:fld>
                <a:r>
                  <a:rPr lang="en-US" baseline="0"/>
                  <a:t> (12%)</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0776180986449498"/>
                  <c:h val="0.11461574397010169"/>
                </c:manualLayout>
              </c15:layout>
              <c15:dlblFieldTable/>
              <c15:showDataLabelsRange val="0"/>
            </c:ext>
          </c:extLst>
        </c:dLbl>
      </c:pivotFmt>
      <c:pivotFmt>
        <c:idx val="34"/>
        <c:spPr>
          <a:solidFill>
            <a:schemeClr val="accent1">
              <a:lumMod val="40000"/>
              <a:lumOff val="60000"/>
            </a:schemeClr>
          </a:solidFill>
          <a:ln>
            <a:noFill/>
          </a:ln>
          <a:effectLst/>
        </c:spPr>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D92AAD37-A5E3-4B0D-8BD2-D7AF7622141E}" type="SERIESNAME">
                  <a:rPr lang="en-US"/>
                  <a:pPr>
                    <a:defRPr sz="1000" b="0" i="0" u="none" strike="noStrike" kern="1200" baseline="0">
                      <a:solidFill>
                        <a:schemeClr val="tx1">
                          <a:lumMod val="75000"/>
                          <a:lumOff val="25000"/>
                        </a:schemeClr>
                      </a:solidFill>
                      <a:latin typeface="+mn-lt"/>
                      <a:ea typeface="+mn-ea"/>
                      <a:cs typeface="+mn-cs"/>
                    </a:defRPr>
                  </a:pPr>
                  <a:t>[SERIES NAME]</a:t>
                </a:fld>
                <a:r>
                  <a:rPr lang="en-US" baseline="0"/>
                  <a:t>, </a:t>
                </a:r>
                <a:fld id="{F6743E43-3F57-421F-B868-5362D78C02C6}" type="VALUE">
                  <a:rPr lang="en-US" baseline="0"/>
                  <a:pPr>
                    <a:defRPr sz="1000" b="0" i="0" u="none" strike="noStrike" kern="1200" baseline="0">
                      <a:solidFill>
                        <a:schemeClr val="tx1">
                          <a:lumMod val="75000"/>
                          <a:lumOff val="25000"/>
                        </a:schemeClr>
                      </a:solidFill>
                      <a:latin typeface="+mn-lt"/>
                      <a:ea typeface="+mn-ea"/>
                      <a:cs typeface="+mn-cs"/>
                    </a:defRPr>
                  </a:pPr>
                  <a:t>[VALUE]</a:t>
                </a:fld>
                <a:r>
                  <a:rPr lang="en-US" baseline="0"/>
                  <a:t> (11%)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9.7001774982132152E-2"/>
                  <c:h val="0.13087039158342023"/>
                </c:manualLayout>
              </c15:layout>
              <c15:dlblFieldTable/>
              <c15:showDataLabelsRange val="0"/>
            </c:ext>
          </c:extLst>
        </c:dLbl>
      </c:pivotFmt>
      <c:pivotFmt>
        <c:idx val="35"/>
        <c:spPr>
          <a:solidFill>
            <a:schemeClr val="accent1">
              <a:lumMod val="40000"/>
              <a:lumOff val="60000"/>
            </a:schemeClr>
          </a:solidFill>
          <a:ln>
            <a:noFill/>
          </a:ln>
          <a:effectLst/>
        </c:spPr>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507D39EC-D7A6-4651-89F0-3C1DF9C13E87}" type="SERIESNAME">
                  <a:rPr lang="en-US"/>
                  <a:pPr>
                    <a:defRPr sz="1000" b="0" i="0" u="none" strike="noStrike" kern="1200" baseline="0">
                      <a:solidFill>
                        <a:schemeClr val="tx1">
                          <a:lumMod val="75000"/>
                          <a:lumOff val="25000"/>
                        </a:schemeClr>
                      </a:solidFill>
                      <a:latin typeface="+mn-lt"/>
                      <a:ea typeface="+mn-ea"/>
                      <a:cs typeface="+mn-cs"/>
                    </a:defRPr>
                  </a:pPr>
                  <a:t>[SERIES NAME]</a:t>
                </a:fld>
                <a:r>
                  <a:rPr lang="en-US" baseline="0"/>
                  <a:t>, </a:t>
                </a:r>
                <a:fld id="{CEC38950-DA28-4ABC-B46B-0A647D22ACF2}" type="VALUE">
                  <a:rPr lang="en-US" baseline="0"/>
                  <a:pPr>
                    <a:defRPr sz="1000" b="0" i="0" u="none" strike="noStrike" kern="1200" baseline="0">
                      <a:solidFill>
                        <a:schemeClr val="tx1">
                          <a:lumMod val="75000"/>
                          <a:lumOff val="25000"/>
                        </a:schemeClr>
                      </a:solidFill>
                      <a:latin typeface="+mn-lt"/>
                      <a:ea typeface="+mn-ea"/>
                      <a:cs typeface="+mn-cs"/>
                    </a:defRPr>
                  </a:pPr>
                  <a:t>[VALUE]</a:t>
                </a:fld>
                <a:r>
                  <a:rPr lang="en-US" baseline="0"/>
                  <a:t> (14%)</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1237325338550762"/>
                  <c:h val="0.12274306777676097"/>
                </c:manualLayout>
              </c15:layout>
              <c15:dlblFieldTable/>
              <c15:showDataLabelsRange val="0"/>
            </c:ext>
          </c:extLst>
        </c:dLbl>
      </c:pivotFmt>
      <c:pivotFmt>
        <c:idx val="36"/>
        <c:spPr>
          <a:solidFill>
            <a:schemeClr val="accent1">
              <a:lumMod val="40000"/>
              <a:lumOff val="60000"/>
            </a:schemeClr>
          </a:solidFill>
          <a:ln>
            <a:noFill/>
          </a:ln>
          <a:effectLst/>
        </c:spPr>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45D8137F-0FEB-48C0-A035-1FD5FED14C1B}" type="SERIESNAME">
                  <a:rPr lang="en-US"/>
                  <a:pPr>
                    <a:defRPr sz="1000" b="0" i="0" u="none" strike="noStrike" kern="1200" baseline="0">
                      <a:solidFill>
                        <a:schemeClr val="tx1">
                          <a:lumMod val="75000"/>
                          <a:lumOff val="25000"/>
                        </a:schemeClr>
                      </a:solidFill>
                      <a:latin typeface="+mn-lt"/>
                      <a:ea typeface="+mn-ea"/>
                      <a:cs typeface="+mn-cs"/>
                    </a:defRPr>
                  </a:pPr>
                  <a:t>[SERIES NAME]</a:t>
                </a:fld>
                <a:r>
                  <a:rPr lang="en-US" baseline="0"/>
                  <a:t>, </a:t>
                </a:r>
                <a:fld id="{CC7D6327-5AE1-4DE4-BACB-99CAAFFC9B6C}" type="VALUE">
                  <a:rPr lang="en-US" baseline="0"/>
                  <a:pPr>
                    <a:defRPr sz="1000" b="0" i="0" u="none" strike="noStrike" kern="1200" baseline="0">
                      <a:solidFill>
                        <a:schemeClr val="tx1">
                          <a:lumMod val="75000"/>
                          <a:lumOff val="25000"/>
                        </a:schemeClr>
                      </a:solidFill>
                      <a:latin typeface="+mn-lt"/>
                      <a:ea typeface="+mn-ea"/>
                      <a:cs typeface="+mn-cs"/>
                    </a:defRPr>
                  </a:pPr>
                  <a:t>[VALUE]</a:t>
                </a:fld>
                <a:r>
                  <a:rPr lang="en-US" baseline="0"/>
                  <a:t> (18%)</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1391040122584514"/>
                  <c:h val="0.11867949694832146"/>
                </c:manualLayout>
              </c15:layout>
              <c15:dlblFieldTable/>
              <c15:showDataLabelsRange val="0"/>
            </c:ext>
          </c:extLst>
        </c:dLbl>
      </c:pivotFmt>
      <c:pivotFmt>
        <c:idx val="37"/>
        <c:spPr>
          <a:solidFill>
            <a:schemeClr val="bg2">
              <a:lumMod val="75000"/>
            </a:schemeClr>
          </a:solidFill>
          <a:ln>
            <a:noFill/>
          </a:ln>
          <a:effectLst/>
        </c:spPr>
        <c:dLbl>
          <c:idx val="0"/>
          <c:layout>
            <c:manualLayout>
              <c:x val="7.6857392016876028E-3"/>
              <c:y val="0"/>
            </c:manualLayout>
          </c:layout>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1398713758259901"/>
                  <c:h val="0.14216737167467666"/>
                </c:manualLayout>
              </c15:layout>
            </c:ext>
          </c:extLst>
        </c:dLbl>
      </c:pivotFmt>
      <c:pivotFmt>
        <c:idx val="38"/>
        <c:spPr>
          <a:solidFill>
            <a:schemeClr val="bg2">
              <a:lumMod val="75000"/>
            </a:schemeClr>
          </a:solidFill>
          <a:ln>
            <a:noFill/>
          </a:ln>
          <a:effectLst/>
        </c:spPr>
        <c:dLbl>
          <c:idx val="0"/>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bg2">
              <a:lumMod val="75000"/>
            </a:schemeClr>
          </a:solidFill>
          <a:ln>
            <a:noFill/>
          </a:ln>
          <a:effectLst/>
        </c:spPr>
        <c:dLbl>
          <c:idx val="0"/>
          <c:layout>
            <c:manualLayout>
              <c:x val="1.2297182722700344E-2"/>
              <c:y val="0"/>
            </c:manualLayout>
          </c:layout>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0959089475923363"/>
                  <c:h val="0.12680672968009063"/>
                </c:manualLayout>
              </c15:layout>
            </c:ext>
          </c:extLst>
        </c:dLbl>
      </c:pivotFmt>
      <c:pivotFmt>
        <c:idx val="40"/>
        <c:spPr>
          <a:solidFill>
            <a:schemeClr val="bg2">
              <a:lumMod val="75000"/>
            </a:schemeClr>
          </a:solidFill>
          <a:ln>
            <a:noFill/>
          </a:ln>
          <a:effectLst/>
        </c:spPr>
        <c:dLbl>
          <c:idx val="0"/>
          <c:numFmt formatCode="[$$-409]#,##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0258150060729443"/>
                  <c:h val="0.13087039158342023"/>
                </c:manualLayout>
              </c15:layout>
            </c:ext>
          </c:extLst>
        </c:dLbl>
      </c:pivotFmt>
      <c:pivotFmt>
        <c:idx val="41"/>
        <c:spPr>
          <a:solidFill>
            <a:schemeClr val="accent4">
              <a:lumMod val="60000"/>
              <a:lumOff val="40000"/>
            </a:schemeClr>
          </a:solidFill>
          <a:ln>
            <a:noFill/>
          </a:ln>
          <a:effectLst/>
        </c:spPr>
        <c:dLbl>
          <c:idx val="0"/>
          <c:layout>
            <c:manualLayout>
              <c:x val="0"/>
              <c:y val="3.8630767429091301E-3"/>
            </c:manualLayout>
          </c:layout>
          <c:numFmt formatCode="[$$-409]#,##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4">
              <a:lumMod val="60000"/>
              <a:lumOff val="40000"/>
            </a:schemeClr>
          </a:solidFill>
          <a:ln>
            <a:noFill/>
          </a:ln>
          <a:effectLst/>
        </c:spPr>
        <c:dLbl>
          <c:idx val="0"/>
          <c:layout>
            <c:manualLayout>
              <c:x val="1.5410958696325118E-3"/>
              <c:y val="2.3178460457455207E-2"/>
            </c:manualLayout>
          </c:layout>
          <c:numFmt formatCode="[$$-409]#,##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lumMod val="40000"/>
              <a:lumOff val="6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lumMod val="40000"/>
              <a:lumOff val="60000"/>
            </a:schemeClr>
          </a:solidFill>
          <a:ln>
            <a:noFill/>
          </a:ln>
          <a:effectLst/>
        </c:spPr>
      </c:pivotFmt>
      <c:pivotFmt>
        <c:idx val="45"/>
        <c:spPr>
          <a:solidFill>
            <a:schemeClr val="accent1">
              <a:lumMod val="40000"/>
              <a:lumOff val="60000"/>
            </a:schemeClr>
          </a:solidFill>
          <a:ln>
            <a:noFill/>
          </a:ln>
          <a:effectLst/>
        </c:spPr>
      </c:pivotFmt>
      <c:pivotFmt>
        <c:idx val="46"/>
        <c:spPr>
          <a:solidFill>
            <a:schemeClr val="accent1">
              <a:lumMod val="40000"/>
              <a:lumOff val="60000"/>
            </a:schemeClr>
          </a:solidFill>
          <a:ln>
            <a:noFill/>
          </a:ln>
          <a:effectLst/>
        </c:spPr>
      </c:pivotFmt>
      <c:pivotFmt>
        <c:idx val="47"/>
        <c:spPr>
          <a:solidFill>
            <a:schemeClr val="accent1">
              <a:lumMod val="40000"/>
              <a:lumOff val="60000"/>
            </a:schemeClr>
          </a:solidFill>
          <a:ln>
            <a:noFill/>
          </a:ln>
          <a:effectLst/>
        </c:spPr>
      </c:pivotFmt>
      <c:pivotFmt>
        <c:idx val="48"/>
        <c:spPr>
          <a:solidFill>
            <a:schemeClr val="accent1">
              <a:lumMod val="40000"/>
              <a:lumOff val="60000"/>
            </a:schemeClr>
          </a:solidFill>
          <a:ln>
            <a:noFill/>
          </a:ln>
          <a:effectLst/>
        </c:spPr>
      </c:pivotFmt>
      <c:pivotFmt>
        <c:idx val="49"/>
        <c:spPr>
          <a:solidFill>
            <a:schemeClr val="accent2">
              <a:lumMod val="40000"/>
              <a:lumOff val="6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2">
              <a:lumMod val="40000"/>
              <a:lumOff val="60000"/>
            </a:schemeClr>
          </a:solidFill>
          <a:ln>
            <a:noFill/>
          </a:ln>
          <a:effectLst/>
        </c:spPr>
      </c:pivotFmt>
      <c:pivotFmt>
        <c:idx val="51"/>
        <c:spPr>
          <a:solidFill>
            <a:schemeClr val="accent2">
              <a:lumMod val="40000"/>
              <a:lumOff val="60000"/>
            </a:schemeClr>
          </a:solidFill>
          <a:ln>
            <a:noFill/>
          </a:ln>
          <a:effectLst/>
        </c:spPr>
      </c:pivotFmt>
      <c:pivotFmt>
        <c:idx val="52"/>
        <c:spPr>
          <a:solidFill>
            <a:schemeClr val="accent2">
              <a:lumMod val="40000"/>
              <a:lumOff val="60000"/>
            </a:schemeClr>
          </a:solidFill>
          <a:ln>
            <a:noFill/>
          </a:ln>
          <a:effectLst/>
        </c:spPr>
      </c:pivotFmt>
      <c:pivotFmt>
        <c:idx val="53"/>
        <c:spPr>
          <a:solidFill>
            <a:schemeClr val="accent2">
              <a:lumMod val="40000"/>
              <a:lumOff val="60000"/>
            </a:schemeClr>
          </a:solidFill>
          <a:ln>
            <a:noFill/>
          </a:ln>
          <a:effectLst/>
        </c:spPr>
      </c:pivotFmt>
      <c:pivotFmt>
        <c:idx val="54"/>
        <c:spPr>
          <a:solidFill>
            <a:schemeClr val="accent2">
              <a:lumMod val="40000"/>
              <a:lumOff val="60000"/>
            </a:schemeClr>
          </a:solidFill>
          <a:ln>
            <a:noFill/>
          </a:ln>
          <a:effectLst/>
        </c:spPr>
      </c:pivotFmt>
      <c:pivotFmt>
        <c:idx val="55"/>
        <c:spPr>
          <a:solidFill>
            <a:schemeClr val="accent3">
              <a:lumMod val="60000"/>
              <a:lumOff val="4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3">
              <a:lumMod val="60000"/>
              <a:lumOff val="40000"/>
            </a:schemeClr>
          </a:solidFill>
          <a:ln>
            <a:noFill/>
          </a:ln>
          <a:effectLst/>
        </c:spPr>
      </c:pivotFmt>
      <c:pivotFmt>
        <c:idx val="57"/>
        <c:spPr>
          <a:solidFill>
            <a:schemeClr val="accent3">
              <a:lumMod val="60000"/>
              <a:lumOff val="40000"/>
            </a:schemeClr>
          </a:solidFill>
          <a:ln>
            <a:noFill/>
          </a:ln>
          <a:effectLst/>
        </c:spPr>
      </c:pivotFmt>
      <c:pivotFmt>
        <c:idx val="58"/>
        <c:spPr>
          <a:solidFill>
            <a:schemeClr val="accent3">
              <a:lumMod val="60000"/>
              <a:lumOff val="40000"/>
            </a:schemeClr>
          </a:solidFill>
          <a:ln>
            <a:noFill/>
          </a:ln>
          <a:effectLst/>
        </c:spPr>
      </c:pivotFmt>
      <c:pivotFmt>
        <c:idx val="59"/>
        <c:spPr>
          <a:solidFill>
            <a:schemeClr val="accent3">
              <a:lumMod val="60000"/>
              <a:lumOff val="40000"/>
            </a:schemeClr>
          </a:solidFill>
          <a:ln>
            <a:noFill/>
          </a:ln>
          <a:effectLst/>
        </c:spPr>
      </c:pivotFmt>
      <c:pivotFmt>
        <c:idx val="60"/>
        <c:spPr>
          <a:solidFill>
            <a:schemeClr val="accent3">
              <a:lumMod val="60000"/>
              <a:lumOff val="40000"/>
            </a:schemeClr>
          </a:solidFill>
          <a:ln>
            <a:noFill/>
          </a:ln>
          <a:effectLst/>
        </c:spPr>
      </c:pivotFmt>
      <c:pivotFmt>
        <c:idx val="61"/>
        <c:spPr>
          <a:solidFill>
            <a:schemeClr val="accent4">
              <a:lumMod val="60000"/>
              <a:lumOff val="4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4">
              <a:lumMod val="60000"/>
              <a:lumOff val="40000"/>
            </a:schemeClr>
          </a:solidFill>
          <a:ln>
            <a:noFill/>
          </a:ln>
          <a:effectLst/>
        </c:spPr>
      </c:pivotFmt>
      <c:pivotFmt>
        <c:idx val="63"/>
        <c:spPr>
          <a:solidFill>
            <a:schemeClr val="accent4">
              <a:lumMod val="60000"/>
              <a:lumOff val="40000"/>
            </a:schemeClr>
          </a:solidFill>
          <a:ln>
            <a:noFill/>
          </a:ln>
          <a:effectLst/>
        </c:spPr>
      </c:pivotFmt>
      <c:pivotFmt>
        <c:idx val="64"/>
        <c:spPr>
          <a:solidFill>
            <a:schemeClr val="bg1">
              <a:lumMod val="85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bg1">
              <a:lumMod val="85000"/>
            </a:schemeClr>
          </a:solidFill>
          <a:ln>
            <a:noFill/>
          </a:ln>
          <a:effectLst/>
        </c:spPr>
      </c:pivotFmt>
      <c:pivotFmt>
        <c:idx val="66"/>
        <c:spPr>
          <a:solidFill>
            <a:schemeClr val="bg1">
              <a:lumMod val="85000"/>
            </a:schemeClr>
          </a:solidFill>
          <a:ln>
            <a:noFill/>
          </a:ln>
          <a:effectLst/>
        </c:spPr>
      </c:pivotFmt>
      <c:pivotFmt>
        <c:idx val="67"/>
        <c:spPr>
          <a:solidFill>
            <a:schemeClr val="bg1">
              <a:lumMod val="85000"/>
            </a:schemeClr>
          </a:solidFill>
          <a:ln>
            <a:noFill/>
          </a:ln>
          <a:effectLst/>
        </c:spPr>
      </c:pivotFmt>
      <c:pivotFmt>
        <c:idx val="68"/>
        <c:spPr>
          <a:solidFill>
            <a:schemeClr val="bg1">
              <a:lumMod val="85000"/>
            </a:schemeClr>
          </a:solidFill>
          <a:ln>
            <a:noFill/>
          </a:ln>
          <a:effectLst/>
        </c:spPr>
      </c:pivotFmt>
      <c:pivotFmt>
        <c:idx val="69"/>
        <c:spPr>
          <a:solidFill>
            <a:schemeClr val="bg1">
              <a:lumMod val="85000"/>
            </a:schemeClr>
          </a:solidFill>
          <a:ln>
            <a:noFill/>
          </a:ln>
          <a:effectLst/>
        </c:spPr>
      </c:pivotFmt>
      <c:pivotFmt>
        <c:idx val="70"/>
        <c:spPr>
          <a:solidFill>
            <a:schemeClr val="accent1"/>
          </a:solidFill>
          <a:ln>
            <a:noFill/>
          </a:ln>
          <a:effectLst/>
        </c:spPr>
        <c:marker>
          <c:symbol val="none"/>
        </c:marker>
      </c:pivotFmt>
      <c:pivotFmt>
        <c:idx val="71"/>
        <c:spPr>
          <a:solidFill>
            <a:schemeClr val="bg2">
              <a:lumMod val="75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bg2">
              <a:lumMod val="75000"/>
            </a:schemeClr>
          </a:solidFill>
          <a:ln>
            <a:noFill/>
          </a:ln>
          <a:effectLst/>
        </c:spPr>
        <c:dLbl>
          <c:idx val="0"/>
          <c:layout>
            <c:manualLayout>
              <c:x val="3.0821917392649103E-3"/>
              <c:y val="-7.7261534858184024E-3"/>
            </c:manualLayout>
          </c:layout>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bg2">
              <a:lumMod val="75000"/>
            </a:schemeClr>
          </a:solidFill>
          <a:ln>
            <a:noFill/>
          </a:ln>
          <a:effectLst/>
        </c:spPr>
      </c:pivotFmt>
      <c:pivotFmt>
        <c:idx val="74"/>
        <c:spPr>
          <a:solidFill>
            <a:schemeClr val="bg2">
              <a:lumMod val="75000"/>
            </a:schemeClr>
          </a:solidFill>
          <a:ln>
            <a:noFill/>
          </a:ln>
          <a:effectLst/>
        </c:spPr>
      </c:pivotFmt>
      <c:pivotFmt>
        <c:idx val="75"/>
        <c:spPr>
          <a:solidFill>
            <a:schemeClr val="bg2">
              <a:lumMod val="75000"/>
            </a:schemeClr>
          </a:solidFill>
          <a:ln>
            <a:noFill/>
          </a:ln>
          <a:effectLst/>
        </c:spPr>
      </c:pivotFmt>
      <c:pivotFmt>
        <c:idx val="76"/>
        <c:spPr>
          <a:solidFill>
            <a:schemeClr val="accent1">
              <a:lumMod val="40000"/>
              <a:lumOff val="6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2">
              <a:lumMod val="40000"/>
              <a:lumOff val="6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3">
              <a:lumMod val="60000"/>
              <a:lumOff val="4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4">
              <a:lumMod val="60000"/>
              <a:lumOff val="4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bg1">
              <a:lumMod val="85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bg2">
              <a:lumMod val="75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bg2">
              <a:lumMod val="75000"/>
            </a:schemeClr>
          </a:solidFill>
          <a:ln>
            <a:noFill/>
          </a:ln>
          <a:effectLst/>
        </c:spPr>
        <c:dLbl>
          <c:idx val="0"/>
          <c:layout>
            <c:manualLayout>
              <c:x val="3.0821917392649103E-3"/>
              <c:y val="-7.7261534858184024E-3"/>
            </c:manualLayout>
          </c:layout>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lumMod val="40000"/>
              <a:lumOff val="6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2">
              <a:lumMod val="40000"/>
              <a:lumOff val="6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3">
              <a:lumMod val="60000"/>
              <a:lumOff val="4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4">
              <a:lumMod val="60000"/>
              <a:lumOff val="40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bg1">
              <a:lumMod val="85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bg2">
              <a:lumMod val="75000"/>
            </a:schemeClr>
          </a:solidFill>
          <a:ln>
            <a:noFill/>
          </a:ln>
          <a:effectLst/>
        </c:spPr>
        <c:marker>
          <c:symbol val="none"/>
        </c:marker>
        <c:dLbl>
          <c:idx val="0"/>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bg2">
              <a:lumMod val="75000"/>
            </a:schemeClr>
          </a:solidFill>
          <a:ln>
            <a:noFill/>
          </a:ln>
          <a:effectLst/>
        </c:spPr>
        <c:dLbl>
          <c:idx val="0"/>
          <c:layout>
            <c:manualLayout>
              <c:x val="3.0821917392649103E-3"/>
              <c:y val="-7.7261534858184024E-3"/>
            </c:manualLayout>
          </c:layout>
          <c:numFmt formatCode="[$$-409]#,##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1507224754800388"/>
          <c:y val="4.2493844172001208E-2"/>
          <c:w val="0.62011324701685"/>
          <c:h val="0.8167236470126743"/>
        </c:manualLayout>
      </c:layout>
      <c:barChart>
        <c:barDir val="bar"/>
        <c:grouping val="stacked"/>
        <c:varyColors val="0"/>
        <c:ser>
          <c:idx val="0"/>
          <c:order val="0"/>
          <c:tx>
            <c:strRef>
              <c:f>'ASC graph (3)'!$B$12:$B$13</c:f>
              <c:strCache>
                <c:ptCount val="1"/>
                <c:pt idx="0">
                  <c:v>Prevention</c:v>
                </c:pt>
              </c:strCache>
            </c:strRef>
          </c:tx>
          <c:spPr>
            <a:solidFill>
              <a:srgbClr val="33CCCC"/>
            </a:solidFill>
            <a:ln>
              <a:noFill/>
            </a:ln>
            <a:effectLst/>
          </c:spPr>
          <c:invertIfNegative val="0"/>
          <c:dPt>
            <c:idx val="0"/>
            <c:invertIfNegative val="0"/>
            <c:bubble3D val="0"/>
            <c:extLst>
              <c:ext xmlns:c16="http://schemas.microsoft.com/office/drawing/2014/chart" uri="{C3380CC4-5D6E-409C-BE32-E72D297353CC}">
                <c16:uniqueId val="{00000000-E272-4FCF-8125-B5809D15F192}"/>
              </c:ext>
            </c:extLst>
          </c:dPt>
          <c:dPt>
            <c:idx val="1"/>
            <c:invertIfNegative val="0"/>
            <c:bubble3D val="0"/>
            <c:extLst>
              <c:ext xmlns:c16="http://schemas.microsoft.com/office/drawing/2014/chart" uri="{C3380CC4-5D6E-409C-BE32-E72D297353CC}">
                <c16:uniqueId val="{00000001-E272-4FCF-8125-B5809D15F192}"/>
              </c:ext>
            </c:extLst>
          </c:dPt>
          <c:dPt>
            <c:idx val="2"/>
            <c:invertIfNegative val="0"/>
            <c:bubble3D val="0"/>
            <c:extLst>
              <c:ext xmlns:c16="http://schemas.microsoft.com/office/drawing/2014/chart" uri="{C3380CC4-5D6E-409C-BE32-E72D297353CC}">
                <c16:uniqueId val="{00000002-E272-4FCF-8125-B5809D15F192}"/>
              </c:ext>
            </c:extLst>
          </c:dPt>
          <c:dPt>
            <c:idx val="3"/>
            <c:invertIfNegative val="0"/>
            <c:bubble3D val="0"/>
            <c:extLst>
              <c:ext xmlns:c16="http://schemas.microsoft.com/office/drawing/2014/chart" uri="{C3380CC4-5D6E-409C-BE32-E72D297353CC}">
                <c16:uniqueId val="{00000003-E272-4FCF-8125-B5809D15F192}"/>
              </c:ext>
            </c:extLst>
          </c:dPt>
          <c:dPt>
            <c:idx val="4"/>
            <c:invertIfNegative val="0"/>
            <c:bubble3D val="0"/>
            <c:extLst>
              <c:ext xmlns:c16="http://schemas.microsoft.com/office/drawing/2014/chart" uri="{C3380CC4-5D6E-409C-BE32-E72D297353CC}">
                <c16:uniqueId val="{00000004-E272-4FCF-8125-B5809D15F192}"/>
              </c:ext>
            </c:extLst>
          </c:dPt>
          <c:dLbls>
            <c:numFmt formatCode="[$$-409]#,##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'ASC graph (3)'!$A$14:$A$19</c:f>
              <c:strCache>
                <c:ptCount val="5"/>
                <c:pt idx="0">
                  <c:v>2017</c:v>
                </c:pt>
                <c:pt idx="1">
                  <c:v>2018</c:v>
                </c:pt>
                <c:pt idx="2">
                  <c:v>2019</c:v>
                </c:pt>
                <c:pt idx="3">
                  <c:v>2020</c:v>
                </c:pt>
                <c:pt idx="4">
                  <c:v>2021</c:v>
                </c:pt>
              </c:strCache>
            </c:strRef>
          </c:cat>
          <c:val>
            <c:numRef>
              <c:f>'ASC graph (3)'!$B$14:$B$19</c:f>
              <c:numCache>
                <c:formatCode>_-* #,##0_-;\-* #,##0_-;_-* "-"??_-;_-@_-</c:formatCode>
                <c:ptCount val="5"/>
                <c:pt idx="0">
                  <c:v>576804.22313341196</c:v>
                </c:pt>
                <c:pt idx="1">
                  <c:v>305021.65698827588</c:v>
                </c:pt>
                <c:pt idx="2">
                  <c:v>312986.47256378189</c:v>
                </c:pt>
                <c:pt idx="3">
                  <c:v>404565.47472313402</c:v>
                </c:pt>
                <c:pt idx="4">
                  <c:v>449644.80127298535</c:v>
                </c:pt>
              </c:numCache>
            </c:numRef>
          </c:val>
          <c:extLst>
            <c:ext xmlns:c16="http://schemas.microsoft.com/office/drawing/2014/chart" uri="{C3380CC4-5D6E-409C-BE32-E72D297353CC}">
              <c16:uniqueId val="{00000005-E272-4FCF-8125-B5809D15F192}"/>
            </c:ext>
          </c:extLst>
        </c:ser>
        <c:ser>
          <c:idx val="1"/>
          <c:order val="1"/>
          <c:tx>
            <c:strRef>
              <c:f>'ASC graph (3)'!$C$12:$C$13</c:f>
              <c:strCache>
                <c:ptCount val="1"/>
                <c:pt idx="0">
                  <c:v>HIV testing</c:v>
                </c:pt>
              </c:strCache>
            </c:strRef>
          </c:tx>
          <c:spPr>
            <a:solidFill>
              <a:srgbClr val="FF7C80"/>
            </a:solidFill>
            <a:ln>
              <a:noFill/>
            </a:ln>
            <a:effectLst/>
          </c:spPr>
          <c:invertIfNegative val="0"/>
          <c:dPt>
            <c:idx val="0"/>
            <c:invertIfNegative val="0"/>
            <c:bubble3D val="0"/>
            <c:extLst>
              <c:ext xmlns:c16="http://schemas.microsoft.com/office/drawing/2014/chart" uri="{C3380CC4-5D6E-409C-BE32-E72D297353CC}">
                <c16:uniqueId val="{00000006-E272-4FCF-8125-B5809D15F192}"/>
              </c:ext>
            </c:extLst>
          </c:dPt>
          <c:dPt>
            <c:idx val="1"/>
            <c:invertIfNegative val="0"/>
            <c:bubble3D val="0"/>
            <c:extLst>
              <c:ext xmlns:c16="http://schemas.microsoft.com/office/drawing/2014/chart" uri="{C3380CC4-5D6E-409C-BE32-E72D297353CC}">
                <c16:uniqueId val="{00000007-E272-4FCF-8125-B5809D15F192}"/>
              </c:ext>
            </c:extLst>
          </c:dPt>
          <c:dPt>
            <c:idx val="2"/>
            <c:invertIfNegative val="0"/>
            <c:bubble3D val="0"/>
            <c:extLst>
              <c:ext xmlns:c16="http://schemas.microsoft.com/office/drawing/2014/chart" uri="{C3380CC4-5D6E-409C-BE32-E72D297353CC}">
                <c16:uniqueId val="{00000008-E272-4FCF-8125-B5809D15F192}"/>
              </c:ext>
            </c:extLst>
          </c:dPt>
          <c:dPt>
            <c:idx val="3"/>
            <c:invertIfNegative val="0"/>
            <c:bubble3D val="0"/>
            <c:extLst>
              <c:ext xmlns:c16="http://schemas.microsoft.com/office/drawing/2014/chart" uri="{C3380CC4-5D6E-409C-BE32-E72D297353CC}">
                <c16:uniqueId val="{00000009-E272-4FCF-8125-B5809D15F192}"/>
              </c:ext>
            </c:extLst>
          </c:dPt>
          <c:dPt>
            <c:idx val="4"/>
            <c:invertIfNegative val="0"/>
            <c:bubble3D val="0"/>
            <c:extLst>
              <c:ext xmlns:c16="http://schemas.microsoft.com/office/drawing/2014/chart" uri="{C3380CC4-5D6E-409C-BE32-E72D297353CC}">
                <c16:uniqueId val="{0000000A-E272-4FCF-8125-B5809D15F192}"/>
              </c:ext>
            </c:extLst>
          </c:dPt>
          <c:dLbls>
            <c:numFmt formatCode="[$$-409]#,##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'ASC graph (3)'!$A$14:$A$19</c:f>
              <c:strCache>
                <c:ptCount val="5"/>
                <c:pt idx="0">
                  <c:v>2017</c:v>
                </c:pt>
                <c:pt idx="1">
                  <c:v>2018</c:v>
                </c:pt>
                <c:pt idx="2">
                  <c:v>2019</c:v>
                </c:pt>
                <c:pt idx="3">
                  <c:v>2020</c:v>
                </c:pt>
                <c:pt idx="4">
                  <c:v>2021</c:v>
                </c:pt>
              </c:strCache>
            </c:strRef>
          </c:cat>
          <c:val>
            <c:numRef>
              <c:f>'ASC graph (3)'!$C$14:$C$19</c:f>
              <c:numCache>
                <c:formatCode>_-* #,##0_-;\-* #,##0_-;_-* "-"??_-;_-@_-</c:formatCode>
                <c:ptCount val="5"/>
                <c:pt idx="0">
                  <c:v>812082.91983901686</c:v>
                </c:pt>
                <c:pt idx="1">
                  <c:v>810431.90168493974</c:v>
                </c:pt>
                <c:pt idx="2">
                  <c:v>983058.65999774775</c:v>
                </c:pt>
                <c:pt idx="3">
                  <c:v>1122331.5444649647</c:v>
                </c:pt>
                <c:pt idx="4">
                  <c:v>793821.07671607204</c:v>
                </c:pt>
              </c:numCache>
            </c:numRef>
          </c:val>
          <c:extLst>
            <c:ext xmlns:c16="http://schemas.microsoft.com/office/drawing/2014/chart" uri="{C3380CC4-5D6E-409C-BE32-E72D297353CC}">
              <c16:uniqueId val="{0000000B-E272-4FCF-8125-B5809D15F192}"/>
            </c:ext>
          </c:extLst>
        </c:ser>
        <c:ser>
          <c:idx val="2"/>
          <c:order val="2"/>
          <c:tx>
            <c:strRef>
              <c:f>'ASC graph (3)'!$D$12:$D$13</c:f>
              <c:strCache>
                <c:ptCount val="1"/>
                <c:pt idx="0">
                  <c:v>Care &amp; Treatment</c:v>
                </c:pt>
              </c:strCache>
            </c:strRef>
          </c:tx>
          <c:spPr>
            <a:solidFill>
              <a:srgbClr val="F6BC94"/>
            </a:solidFill>
            <a:ln>
              <a:noFill/>
            </a:ln>
            <a:effectLst/>
          </c:spPr>
          <c:invertIfNegative val="0"/>
          <c:dPt>
            <c:idx val="0"/>
            <c:invertIfNegative val="0"/>
            <c:bubble3D val="0"/>
            <c:extLst>
              <c:ext xmlns:c16="http://schemas.microsoft.com/office/drawing/2014/chart" uri="{C3380CC4-5D6E-409C-BE32-E72D297353CC}">
                <c16:uniqueId val="{0000000C-E272-4FCF-8125-B5809D15F192}"/>
              </c:ext>
            </c:extLst>
          </c:dPt>
          <c:dPt>
            <c:idx val="1"/>
            <c:invertIfNegative val="0"/>
            <c:bubble3D val="0"/>
            <c:extLst>
              <c:ext xmlns:c16="http://schemas.microsoft.com/office/drawing/2014/chart" uri="{C3380CC4-5D6E-409C-BE32-E72D297353CC}">
                <c16:uniqueId val="{0000000D-E272-4FCF-8125-B5809D15F192}"/>
              </c:ext>
            </c:extLst>
          </c:dPt>
          <c:dPt>
            <c:idx val="2"/>
            <c:invertIfNegative val="0"/>
            <c:bubble3D val="0"/>
            <c:extLst>
              <c:ext xmlns:c16="http://schemas.microsoft.com/office/drawing/2014/chart" uri="{C3380CC4-5D6E-409C-BE32-E72D297353CC}">
                <c16:uniqueId val="{0000000E-E272-4FCF-8125-B5809D15F192}"/>
              </c:ext>
            </c:extLst>
          </c:dPt>
          <c:dPt>
            <c:idx val="3"/>
            <c:invertIfNegative val="0"/>
            <c:bubble3D val="0"/>
            <c:extLst>
              <c:ext xmlns:c16="http://schemas.microsoft.com/office/drawing/2014/chart" uri="{C3380CC4-5D6E-409C-BE32-E72D297353CC}">
                <c16:uniqueId val="{0000000F-E272-4FCF-8125-B5809D15F192}"/>
              </c:ext>
            </c:extLst>
          </c:dPt>
          <c:dPt>
            <c:idx val="4"/>
            <c:invertIfNegative val="0"/>
            <c:bubble3D val="0"/>
            <c:extLst>
              <c:ext xmlns:c16="http://schemas.microsoft.com/office/drawing/2014/chart" uri="{C3380CC4-5D6E-409C-BE32-E72D297353CC}">
                <c16:uniqueId val="{00000010-E272-4FCF-8125-B5809D15F192}"/>
              </c:ext>
            </c:extLst>
          </c:dPt>
          <c:dLbls>
            <c:dLbl>
              <c:idx val="1"/>
              <c:layout>
                <c:manualLayout>
                  <c:x val="-1.404854804768586E-2"/>
                  <c:y val="1.4015570261978614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8.3770652818057095E-2"/>
                      <c:h val="5.5960152708184198E-2"/>
                    </c:manualLayout>
                  </c15:layout>
                </c:ext>
                <c:ext xmlns:c16="http://schemas.microsoft.com/office/drawing/2014/chart" uri="{C3380CC4-5D6E-409C-BE32-E72D297353CC}">
                  <c16:uniqueId val="{0000000D-E272-4FCF-8125-B5809D15F192}"/>
                </c:ext>
              </c:extLst>
            </c:dLbl>
            <c:dLbl>
              <c:idx val="2"/>
              <c:layout>
                <c:manualLayout>
                  <c:x val="-1.2771388228782472E-2"/>
                  <c:y val="3.03030303030297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72-4FCF-8125-B5809D15F192}"/>
                </c:ext>
              </c:extLst>
            </c:dLbl>
            <c:dLbl>
              <c:idx val="3"/>
              <c:layout>
                <c:manualLayout>
                  <c:x val="-1.404852705166066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72-4FCF-8125-B5809D15F192}"/>
                </c:ext>
              </c:extLst>
            </c:dLbl>
            <c:numFmt formatCode="[$$-409]#,##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'ASC graph (3)'!$A$14:$A$19</c:f>
              <c:strCache>
                <c:ptCount val="5"/>
                <c:pt idx="0">
                  <c:v>2017</c:v>
                </c:pt>
                <c:pt idx="1">
                  <c:v>2018</c:v>
                </c:pt>
                <c:pt idx="2">
                  <c:v>2019</c:v>
                </c:pt>
                <c:pt idx="3">
                  <c:v>2020</c:v>
                </c:pt>
                <c:pt idx="4">
                  <c:v>2021</c:v>
                </c:pt>
              </c:strCache>
            </c:strRef>
          </c:cat>
          <c:val>
            <c:numRef>
              <c:f>'ASC graph (3)'!$D$14:$D$19</c:f>
              <c:numCache>
                <c:formatCode>_-* #,##0_-;\-* #,##0_-;_-* "-"??_-;_-@_-</c:formatCode>
                <c:ptCount val="5"/>
                <c:pt idx="0">
                  <c:v>868537.86424133519</c:v>
                </c:pt>
                <c:pt idx="1">
                  <c:v>471573.50451940618</c:v>
                </c:pt>
                <c:pt idx="2">
                  <c:v>380726.24534674181</c:v>
                </c:pt>
                <c:pt idx="3">
                  <c:v>509994.28146062768</c:v>
                </c:pt>
                <c:pt idx="4">
                  <c:v>625871.48715122044</c:v>
                </c:pt>
              </c:numCache>
            </c:numRef>
          </c:val>
          <c:extLst>
            <c:ext xmlns:c16="http://schemas.microsoft.com/office/drawing/2014/chart" uri="{C3380CC4-5D6E-409C-BE32-E72D297353CC}">
              <c16:uniqueId val="{00000011-E272-4FCF-8125-B5809D15F192}"/>
            </c:ext>
          </c:extLst>
        </c:ser>
        <c:ser>
          <c:idx val="3"/>
          <c:order val="3"/>
          <c:tx>
            <c:strRef>
              <c:f>'ASC graph (3)'!$E$12:$E$13</c:f>
              <c:strCache>
                <c:ptCount val="1"/>
                <c:pt idx="0">
                  <c:v>Social enablers</c:v>
                </c:pt>
              </c:strCache>
            </c:strRef>
          </c:tx>
          <c:spPr>
            <a:solidFill>
              <a:schemeClr val="accent4">
                <a:lumMod val="60000"/>
                <a:lumOff val="40000"/>
              </a:schemeClr>
            </a:solidFill>
            <a:ln>
              <a:noFill/>
            </a:ln>
            <a:effectLst/>
          </c:spPr>
          <c:invertIfNegative val="0"/>
          <c:dLbls>
            <c:numFmt formatCode="[$$-409]#,##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'ASC graph (3)'!$A$14:$A$19</c:f>
              <c:strCache>
                <c:ptCount val="5"/>
                <c:pt idx="0">
                  <c:v>2017</c:v>
                </c:pt>
                <c:pt idx="1">
                  <c:v>2018</c:v>
                </c:pt>
                <c:pt idx="2">
                  <c:v>2019</c:v>
                </c:pt>
                <c:pt idx="3">
                  <c:v>2020</c:v>
                </c:pt>
                <c:pt idx="4">
                  <c:v>2021</c:v>
                </c:pt>
              </c:strCache>
            </c:strRef>
          </c:cat>
          <c:val>
            <c:numRef>
              <c:f>'ASC graph (3)'!$E$14:$E$19</c:f>
              <c:numCache>
                <c:formatCode>_-* #,##0_-;\-* #,##0_-;_-* "-"??_-;_-@_-</c:formatCode>
                <c:ptCount val="5"/>
                <c:pt idx="0">
                  <c:v>84681.594736842104</c:v>
                </c:pt>
                <c:pt idx="1">
                  <c:v>65207.220000000008</c:v>
                </c:pt>
                <c:pt idx="2">
                  <c:v>60817.37</c:v>
                </c:pt>
                <c:pt idx="3">
                  <c:v>49550.453736788477</c:v>
                </c:pt>
                <c:pt idx="4">
                  <c:v>39267.138861967695</c:v>
                </c:pt>
              </c:numCache>
            </c:numRef>
          </c:val>
          <c:extLst>
            <c:ext xmlns:c16="http://schemas.microsoft.com/office/drawing/2014/chart" uri="{C3380CC4-5D6E-409C-BE32-E72D297353CC}">
              <c16:uniqueId val="{00000012-E272-4FCF-8125-B5809D15F192}"/>
            </c:ext>
          </c:extLst>
        </c:ser>
        <c:ser>
          <c:idx val="4"/>
          <c:order val="4"/>
          <c:tx>
            <c:strRef>
              <c:f>'ASC graph (3)'!$F$12:$F$13</c:f>
              <c:strCache>
                <c:ptCount val="1"/>
                <c:pt idx="0">
                  <c:v>Programmatic enablers</c:v>
                </c:pt>
              </c:strCache>
            </c:strRef>
          </c:tx>
          <c:spPr>
            <a:solidFill>
              <a:schemeClr val="bg1">
                <a:lumMod val="85000"/>
              </a:schemeClr>
            </a:solidFill>
            <a:ln>
              <a:noFill/>
            </a:ln>
            <a:effectLst/>
          </c:spPr>
          <c:invertIfNegative val="0"/>
          <c:dPt>
            <c:idx val="0"/>
            <c:invertIfNegative val="0"/>
            <c:bubble3D val="0"/>
            <c:extLst>
              <c:ext xmlns:c16="http://schemas.microsoft.com/office/drawing/2014/chart" uri="{C3380CC4-5D6E-409C-BE32-E72D297353CC}">
                <c16:uniqueId val="{00000013-E272-4FCF-8125-B5809D15F192}"/>
              </c:ext>
            </c:extLst>
          </c:dPt>
          <c:dPt>
            <c:idx val="1"/>
            <c:invertIfNegative val="0"/>
            <c:bubble3D val="0"/>
            <c:extLst>
              <c:ext xmlns:c16="http://schemas.microsoft.com/office/drawing/2014/chart" uri="{C3380CC4-5D6E-409C-BE32-E72D297353CC}">
                <c16:uniqueId val="{00000014-E272-4FCF-8125-B5809D15F192}"/>
              </c:ext>
            </c:extLst>
          </c:dPt>
          <c:dPt>
            <c:idx val="2"/>
            <c:invertIfNegative val="0"/>
            <c:bubble3D val="0"/>
            <c:extLst>
              <c:ext xmlns:c16="http://schemas.microsoft.com/office/drawing/2014/chart" uri="{C3380CC4-5D6E-409C-BE32-E72D297353CC}">
                <c16:uniqueId val="{00000015-E272-4FCF-8125-B5809D15F192}"/>
              </c:ext>
            </c:extLst>
          </c:dPt>
          <c:dPt>
            <c:idx val="3"/>
            <c:invertIfNegative val="0"/>
            <c:bubble3D val="0"/>
            <c:extLst>
              <c:ext xmlns:c16="http://schemas.microsoft.com/office/drawing/2014/chart" uri="{C3380CC4-5D6E-409C-BE32-E72D297353CC}">
                <c16:uniqueId val="{00000016-E272-4FCF-8125-B5809D15F192}"/>
              </c:ext>
            </c:extLst>
          </c:dPt>
          <c:dPt>
            <c:idx val="4"/>
            <c:invertIfNegative val="0"/>
            <c:bubble3D val="0"/>
            <c:extLst>
              <c:ext xmlns:c16="http://schemas.microsoft.com/office/drawing/2014/chart" uri="{C3380CC4-5D6E-409C-BE32-E72D297353CC}">
                <c16:uniqueId val="{00000017-E272-4FCF-8125-B5809D15F192}"/>
              </c:ext>
            </c:extLst>
          </c:dPt>
          <c:dLbls>
            <c:dLbl>
              <c:idx val="4"/>
              <c:layout>
                <c:manualLayout>
                  <c:x val="2.71844660194174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272-4FCF-8125-B5809D15F192}"/>
                </c:ext>
              </c:extLst>
            </c:dLbl>
            <c:numFmt formatCode="[$$-409]#,##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'ASC graph (3)'!$A$14:$A$19</c:f>
              <c:strCache>
                <c:ptCount val="5"/>
                <c:pt idx="0">
                  <c:v>2017</c:v>
                </c:pt>
                <c:pt idx="1">
                  <c:v>2018</c:v>
                </c:pt>
                <c:pt idx="2">
                  <c:v>2019</c:v>
                </c:pt>
                <c:pt idx="3">
                  <c:v>2020</c:v>
                </c:pt>
                <c:pt idx="4">
                  <c:v>2021</c:v>
                </c:pt>
              </c:strCache>
            </c:strRef>
          </c:cat>
          <c:val>
            <c:numRef>
              <c:f>'ASC graph (3)'!$F$14:$F$19</c:f>
              <c:numCache>
                <c:formatCode>_-* #,##0_-;\-* #,##0_-;_-* "-"??_-;_-@_-</c:formatCode>
                <c:ptCount val="5"/>
                <c:pt idx="0">
                  <c:v>1008478.9829146037</c:v>
                </c:pt>
                <c:pt idx="1">
                  <c:v>806185.82136961259</c:v>
                </c:pt>
                <c:pt idx="2">
                  <c:v>816439.09480255889</c:v>
                </c:pt>
                <c:pt idx="3">
                  <c:v>763586.42736035737</c:v>
                </c:pt>
                <c:pt idx="4">
                  <c:v>566125.14063002891</c:v>
                </c:pt>
              </c:numCache>
            </c:numRef>
          </c:val>
          <c:extLst>
            <c:ext xmlns:c16="http://schemas.microsoft.com/office/drawing/2014/chart" uri="{C3380CC4-5D6E-409C-BE32-E72D297353CC}">
              <c16:uniqueId val="{00000018-E272-4FCF-8125-B5809D15F192}"/>
            </c:ext>
          </c:extLst>
        </c:ser>
        <c:ser>
          <c:idx val="5"/>
          <c:order val="5"/>
          <c:tx>
            <c:strRef>
              <c:f>'ASC graph (3)'!$G$12:$G$13</c:f>
              <c:strCache>
                <c:ptCount val="1"/>
                <c:pt idx="0">
                  <c:v>Development synergies</c:v>
                </c:pt>
              </c:strCache>
            </c:strRef>
          </c:tx>
          <c:spPr>
            <a:solidFill>
              <a:schemeClr val="accent6"/>
            </a:solidFill>
            <a:ln>
              <a:noFill/>
            </a:ln>
            <a:effectLst/>
          </c:spPr>
          <c:invertIfNegative val="0"/>
          <c:dLbls>
            <c:delete val="1"/>
          </c:dLbls>
          <c:cat>
            <c:strRef>
              <c:f>'ASC graph (3)'!$A$14:$A$19</c:f>
              <c:strCache>
                <c:ptCount val="5"/>
                <c:pt idx="0">
                  <c:v>2017</c:v>
                </c:pt>
                <c:pt idx="1">
                  <c:v>2018</c:v>
                </c:pt>
                <c:pt idx="2">
                  <c:v>2019</c:v>
                </c:pt>
                <c:pt idx="3">
                  <c:v>2020</c:v>
                </c:pt>
                <c:pt idx="4">
                  <c:v>2021</c:v>
                </c:pt>
              </c:strCache>
            </c:strRef>
          </c:cat>
          <c:val>
            <c:numRef>
              <c:f>'ASC graph (3)'!$G$14:$G$19</c:f>
              <c:numCache>
                <c:formatCode>General</c:formatCode>
                <c:ptCount val="5"/>
                <c:pt idx="0" formatCode="_-* #,##0_-;\-* #,##0_-;_-* &quot;-&quot;??_-;_-@_-">
                  <c:v>13034.960000000001</c:v>
                </c:pt>
              </c:numCache>
            </c:numRef>
          </c:val>
          <c:extLst>
            <c:ext xmlns:c16="http://schemas.microsoft.com/office/drawing/2014/chart" uri="{C3380CC4-5D6E-409C-BE32-E72D297353CC}">
              <c16:uniqueId val="{00000019-E272-4FCF-8125-B5809D15F192}"/>
            </c:ext>
          </c:extLst>
        </c:ser>
        <c:ser>
          <c:idx val="6"/>
          <c:order val="6"/>
          <c:tx>
            <c:strRef>
              <c:f>'ASC graph (3)'!$H$12:$H$13</c:f>
              <c:strCache>
                <c:ptCount val="1"/>
                <c:pt idx="0">
                  <c:v>HIV Research</c:v>
                </c:pt>
              </c:strCache>
            </c:strRef>
          </c:tx>
          <c:spPr>
            <a:solidFill>
              <a:srgbClr val="EA96E0"/>
            </a:solidFill>
            <a:ln>
              <a:noFill/>
            </a:ln>
            <a:effectLst/>
          </c:spPr>
          <c:invertIfNegative val="0"/>
          <c:dLbls>
            <c:dLbl>
              <c:idx val="0"/>
              <c:layout>
                <c:manualLayout>
                  <c:x val="1.8616313737481845E-2"/>
                  <c:y val="-1.99535230016018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272-4FCF-8125-B5809D15F192}"/>
                </c:ext>
              </c:extLst>
            </c:dLbl>
            <c:numFmt formatCode="[$$-409]#,##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'ASC graph (3)'!$A$14:$A$19</c:f>
              <c:strCache>
                <c:ptCount val="5"/>
                <c:pt idx="0">
                  <c:v>2017</c:v>
                </c:pt>
                <c:pt idx="1">
                  <c:v>2018</c:v>
                </c:pt>
                <c:pt idx="2">
                  <c:v>2019</c:v>
                </c:pt>
                <c:pt idx="3">
                  <c:v>2020</c:v>
                </c:pt>
                <c:pt idx="4">
                  <c:v>2021</c:v>
                </c:pt>
              </c:strCache>
            </c:strRef>
          </c:cat>
          <c:val>
            <c:numRef>
              <c:f>'ASC graph (3)'!$H$14:$H$19</c:f>
              <c:numCache>
                <c:formatCode>_-* #,##0_-;\-* #,##0_-;_-* "-"??_-;_-@_-</c:formatCode>
                <c:ptCount val="5"/>
                <c:pt idx="0">
                  <c:v>75651.149999999994</c:v>
                </c:pt>
                <c:pt idx="1">
                  <c:v>5000</c:v>
                </c:pt>
                <c:pt idx="2">
                  <c:v>187843.74000000002</c:v>
                </c:pt>
                <c:pt idx="3">
                  <c:v>46155.27</c:v>
                </c:pt>
              </c:numCache>
            </c:numRef>
          </c:val>
          <c:extLst>
            <c:ext xmlns:c16="http://schemas.microsoft.com/office/drawing/2014/chart" uri="{C3380CC4-5D6E-409C-BE32-E72D297353CC}">
              <c16:uniqueId val="{0000001B-E272-4FCF-8125-B5809D15F192}"/>
            </c:ext>
          </c:extLst>
        </c:ser>
        <c:dLbls>
          <c:dLblPos val="ctr"/>
          <c:showLegendKey val="0"/>
          <c:showVal val="1"/>
          <c:showCatName val="0"/>
          <c:showSerName val="0"/>
          <c:showPercent val="0"/>
          <c:showBubbleSize val="0"/>
        </c:dLbls>
        <c:gapWidth val="43"/>
        <c:overlap val="100"/>
        <c:axId val="625788288"/>
        <c:axId val="625791168"/>
      </c:barChart>
      <c:catAx>
        <c:axId val="625788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Calibri Light" panose="020F0302020204030204" pitchFamily="34" charset="0"/>
              </a:defRPr>
            </a:pPr>
            <a:endParaRPr lang="en-US"/>
          </a:p>
        </c:txPr>
        <c:crossAx val="625791168"/>
        <c:crosses val="autoZero"/>
        <c:auto val="1"/>
        <c:lblAlgn val="ctr"/>
        <c:lblOffset val="100"/>
        <c:noMultiLvlLbl val="0"/>
      </c:catAx>
      <c:valAx>
        <c:axId val="625791168"/>
        <c:scaling>
          <c:orientation val="minMax"/>
          <c:max val="4000000"/>
          <c:min val="0"/>
        </c:scaling>
        <c:delete val="0"/>
        <c:axPos val="b"/>
        <c:majorGridlines>
          <c:spPr>
            <a:ln w="9525" cap="flat" cmpd="sng" algn="ctr">
              <a:solidFill>
                <a:schemeClr val="tx1">
                  <a:lumMod val="15000"/>
                  <a:lumOff val="85000"/>
                </a:schemeClr>
              </a:solidFill>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Calibri Light" panose="020F0302020204030204" pitchFamily="34" charset="0"/>
              </a:defRPr>
            </a:pPr>
            <a:endParaRPr lang="en-US"/>
          </a:p>
        </c:txPr>
        <c:crossAx val="625788288"/>
        <c:crosses val="autoZero"/>
        <c:crossBetween val="between"/>
        <c:dispUnits>
          <c:builtInUnit val="millions"/>
          <c:dispUnitsLbl>
            <c:layout>
              <c:manualLayout>
                <c:xMode val="edge"/>
                <c:yMode val="edge"/>
                <c:x val="0.60555919422797611"/>
                <c:y val="0.92031187278060822"/>
              </c:manualLayout>
            </c:layout>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Calibri Light" panose="020F0302020204030204" pitchFamily="34" charset="0"/>
                    </a:defRPr>
                  </a:pPr>
                  <a:r>
                    <a:rPr lang="en-US"/>
                    <a:t>Millions US$</a:t>
                  </a:r>
                </a:p>
              </c:rich>
            </c:tx>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Calibri Light" panose="020F0302020204030204" pitchFamily="34" charset="0"/>
                  </a:defRPr>
                </a:pPr>
                <a:endParaRPr lang="en-US"/>
              </a:p>
            </c:txPr>
          </c:dispUnitsLbl>
        </c:dispUnits>
      </c:valAx>
      <c:spPr>
        <a:noFill/>
        <a:ln>
          <a:noFill/>
        </a:ln>
        <a:effectLst/>
      </c:spPr>
    </c:plotArea>
    <c:legend>
      <c:legendPos val="r"/>
      <c:layout>
        <c:manualLayout>
          <c:xMode val="edge"/>
          <c:yMode val="edge"/>
          <c:x val="0.77539179808118619"/>
          <c:y val="5.9926406258041277E-2"/>
          <c:w val="0.22326951411535609"/>
          <c:h val="0.762499871339611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Arial Nova" panose="020B0504020202020204" pitchFamily="34" charset="0"/>
          <a:cs typeface="Calibri Light" panose="020F030202020403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[NASAMongoliaRTTdataset.xlsx]ASCxFE2021!PivotTable5</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D68C8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lumMod val="60000"/>
              <a:lumOff val="40000"/>
            </a:schemeClr>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lumMod val="60000"/>
              <a:lumOff val="40000"/>
            </a:schemeClr>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lumMod val="60000"/>
              <a:lumOff val="40000"/>
            </a:schemeClr>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lumMod val="60000"/>
              <a:lumOff val="40000"/>
            </a:schemeClr>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rgbClr val="D68C8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lumMod val="60000"/>
              <a:lumOff val="40000"/>
            </a:schemeClr>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lumMod val="60000"/>
              <a:lumOff val="40000"/>
            </a:schemeClr>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rgbClr val="D68C8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lumMod val="60000"/>
              <a:lumOff val="40000"/>
            </a:schemeClr>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lumMod val="60000"/>
              <a:lumOff val="40000"/>
            </a:schemeClr>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rgbClr val="D68C8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2136885487628653"/>
          <c:y val="4.5478028773235868E-2"/>
          <c:w val="0.53414539777355419"/>
          <c:h val="0.81000082020997377"/>
        </c:manualLayout>
      </c:layout>
      <c:barChart>
        <c:barDir val="bar"/>
        <c:grouping val="percentStacked"/>
        <c:varyColors val="0"/>
        <c:ser>
          <c:idx val="0"/>
          <c:order val="0"/>
          <c:tx>
            <c:strRef>
              <c:f>ASCxFE2021!$B$14:$B$15</c:f>
              <c:strCache>
                <c:ptCount val="1"/>
                <c:pt idx="0">
                  <c:v>Public</c:v>
                </c:pt>
              </c:strCache>
            </c:strRef>
          </c:tx>
          <c:spPr>
            <a:solidFill>
              <a:srgbClr val="33CCCC"/>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FBD-4B8F-9296-7B954877301A}"/>
                </c:ext>
              </c:extLst>
            </c:dLbl>
            <c:dLbl>
              <c:idx val="1"/>
              <c:tx>
                <c:rich>
                  <a:bodyPr/>
                  <a:lstStyle/>
                  <a:p>
                    <a:r>
                      <a:rPr lang="en-US"/>
                      <a:t>50.5%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FBD-4B8F-9296-7B954877301A}"/>
                </c:ext>
              </c:extLst>
            </c:dLbl>
            <c:dLbl>
              <c:idx val="3"/>
              <c:delete val="1"/>
              <c:extLst>
                <c:ext xmlns:c15="http://schemas.microsoft.com/office/drawing/2012/chart" uri="{CE6537A1-D6FC-4f65-9D91-7224C49458BB}"/>
                <c:ext xmlns:c16="http://schemas.microsoft.com/office/drawing/2014/chart" uri="{C3380CC4-5D6E-409C-BE32-E72D297353CC}">
                  <c16:uniqueId val="{00000002-9FBD-4B8F-9296-7B954877301A}"/>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ASCxFE2021!$A$16:$A$21</c:f>
              <c:strCache>
                <c:ptCount val="5"/>
                <c:pt idx="0">
                  <c:v>Prevention</c:v>
                </c:pt>
                <c:pt idx="1">
                  <c:v>HIV testing</c:v>
                </c:pt>
                <c:pt idx="2">
                  <c:v>Care and Treatment</c:v>
                </c:pt>
                <c:pt idx="3">
                  <c:v>Social enablers</c:v>
                </c:pt>
                <c:pt idx="4">
                  <c:v>Programmatic enablers</c:v>
                </c:pt>
              </c:strCache>
            </c:strRef>
          </c:cat>
          <c:val>
            <c:numRef>
              <c:f>ASCxFE2021!$B$16:$B$21</c:f>
              <c:numCache>
                <c:formatCode>0%</c:formatCode>
                <c:ptCount val="5"/>
                <c:pt idx="0">
                  <c:v>5.8045936541381927E-3</c:v>
                </c:pt>
                <c:pt idx="1">
                  <c:v>0.50504605297646266</c:v>
                </c:pt>
                <c:pt idx="2">
                  <c:v>0.78844326236576379</c:v>
                </c:pt>
                <c:pt idx="3">
                  <c:v>0</c:v>
                </c:pt>
                <c:pt idx="4">
                  <c:v>0.32809159799827042</c:v>
                </c:pt>
              </c:numCache>
            </c:numRef>
          </c:val>
          <c:extLst>
            <c:ext xmlns:c16="http://schemas.microsoft.com/office/drawing/2014/chart" uri="{C3380CC4-5D6E-409C-BE32-E72D297353CC}">
              <c16:uniqueId val="{00000003-9FBD-4B8F-9296-7B954877301A}"/>
            </c:ext>
          </c:extLst>
        </c:ser>
        <c:ser>
          <c:idx val="1"/>
          <c:order val="1"/>
          <c:tx>
            <c:strRef>
              <c:f>ASCxFE2021!$C$14:$C$15</c:f>
              <c:strCache>
                <c:ptCount val="1"/>
                <c:pt idx="0">
                  <c:v>Private</c:v>
                </c:pt>
              </c:strCache>
            </c:strRef>
          </c:tx>
          <c:spPr>
            <a:solidFill>
              <a:srgbClr val="00AEE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9FBD-4B8F-9296-7B954877301A}"/>
                </c:ext>
              </c:extLst>
            </c:dLbl>
            <c:dLbl>
              <c:idx val="2"/>
              <c:delete val="1"/>
              <c:extLst>
                <c:ext xmlns:c15="http://schemas.microsoft.com/office/drawing/2012/chart" uri="{CE6537A1-D6FC-4f65-9D91-7224C49458BB}"/>
                <c:ext xmlns:c16="http://schemas.microsoft.com/office/drawing/2014/chart" uri="{C3380CC4-5D6E-409C-BE32-E72D297353CC}">
                  <c16:uniqueId val="{00000005-9FBD-4B8F-9296-7B954877301A}"/>
                </c:ext>
              </c:extLst>
            </c:dLbl>
            <c:dLbl>
              <c:idx val="3"/>
              <c:delete val="1"/>
              <c:extLst>
                <c:ext xmlns:c15="http://schemas.microsoft.com/office/drawing/2012/chart" uri="{CE6537A1-D6FC-4f65-9D91-7224C49458BB}"/>
                <c:ext xmlns:c16="http://schemas.microsoft.com/office/drawing/2014/chart" uri="{C3380CC4-5D6E-409C-BE32-E72D297353CC}">
                  <c16:uniqueId val="{00000006-9FBD-4B8F-9296-7B954877301A}"/>
                </c:ext>
              </c:extLst>
            </c:dLbl>
            <c:dLbl>
              <c:idx val="4"/>
              <c:delete val="1"/>
              <c:extLst>
                <c:ext xmlns:c15="http://schemas.microsoft.com/office/drawing/2012/chart" uri="{CE6537A1-D6FC-4f65-9D91-7224C49458BB}"/>
                <c:ext xmlns:c16="http://schemas.microsoft.com/office/drawing/2014/chart" uri="{C3380CC4-5D6E-409C-BE32-E72D297353CC}">
                  <c16:uniqueId val="{00000007-9FBD-4B8F-9296-7B954877301A}"/>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ASCxFE2021!$A$16:$A$21</c:f>
              <c:strCache>
                <c:ptCount val="5"/>
                <c:pt idx="0">
                  <c:v>Prevention</c:v>
                </c:pt>
                <c:pt idx="1">
                  <c:v>HIV testing</c:v>
                </c:pt>
                <c:pt idx="2">
                  <c:v>Care and Treatment</c:v>
                </c:pt>
                <c:pt idx="3">
                  <c:v>Social enablers</c:v>
                </c:pt>
                <c:pt idx="4">
                  <c:v>Programmatic enablers</c:v>
                </c:pt>
              </c:strCache>
            </c:strRef>
          </c:cat>
          <c:val>
            <c:numRef>
              <c:f>ASCxFE2021!$C$16:$C$21</c:f>
              <c:numCache>
                <c:formatCode>0%</c:formatCode>
                <c:ptCount val="5"/>
                <c:pt idx="0">
                  <c:v>4.0361593803190784E-3</c:v>
                </c:pt>
                <c:pt idx="1">
                  <c:v>0.12933023688325299</c:v>
                </c:pt>
                <c:pt idx="2">
                  <c:v>0</c:v>
                </c:pt>
                <c:pt idx="3">
                  <c:v>0</c:v>
                </c:pt>
                <c:pt idx="4">
                  <c:v>0</c:v>
                </c:pt>
              </c:numCache>
            </c:numRef>
          </c:val>
          <c:extLst>
            <c:ext xmlns:c16="http://schemas.microsoft.com/office/drawing/2014/chart" uri="{C3380CC4-5D6E-409C-BE32-E72D297353CC}">
              <c16:uniqueId val="{00000008-9FBD-4B8F-9296-7B954877301A}"/>
            </c:ext>
          </c:extLst>
        </c:ser>
        <c:ser>
          <c:idx val="2"/>
          <c:order val="2"/>
          <c:tx>
            <c:strRef>
              <c:f>ASCxFE2021!$D$14:$D$15</c:f>
              <c:strCache>
                <c:ptCount val="1"/>
                <c:pt idx="0">
                  <c:v>International</c:v>
                </c:pt>
              </c:strCache>
            </c:strRef>
          </c:tx>
          <c:spPr>
            <a:solidFill>
              <a:srgbClr val="FF7C80"/>
            </a:solidFill>
            <a:ln>
              <a:noFill/>
            </a:ln>
            <a:effectLst/>
          </c:spPr>
          <c:invertIfNegative val="0"/>
          <c:dLbls>
            <c:dLbl>
              <c:idx val="1"/>
              <c:tx>
                <c:rich>
                  <a:bodyPr/>
                  <a:lstStyle/>
                  <a:p>
                    <a:r>
                      <a:rPr lang="en-US"/>
                      <a:t>36.5%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FBD-4B8F-9296-7B954877301A}"/>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ASCxFE2021!$A$16:$A$21</c:f>
              <c:strCache>
                <c:ptCount val="5"/>
                <c:pt idx="0">
                  <c:v>Prevention</c:v>
                </c:pt>
                <c:pt idx="1">
                  <c:v>HIV testing</c:v>
                </c:pt>
                <c:pt idx="2">
                  <c:v>Care and Treatment</c:v>
                </c:pt>
                <c:pt idx="3">
                  <c:v>Social enablers</c:v>
                </c:pt>
                <c:pt idx="4">
                  <c:v>Programmatic enablers</c:v>
                </c:pt>
              </c:strCache>
            </c:strRef>
          </c:cat>
          <c:val>
            <c:numRef>
              <c:f>ASCxFE2021!$D$16:$D$21</c:f>
              <c:numCache>
                <c:formatCode>0%</c:formatCode>
                <c:ptCount val="5"/>
                <c:pt idx="0">
                  <c:v>0.99015924696554281</c:v>
                </c:pt>
                <c:pt idx="1">
                  <c:v>0.36562371014028433</c:v>
                </c:pt>
                <c:pt idx="2">
                  <c:v>0.21155673763423627</c:v>
                </c:pt>
                <c:pt idx="3">
                  <c:v>1</c:v>
                </c:pt>
                <c:pt idx="4">
                  <c:v>0.67190840200172963</c:v>
                </c:pt>
              </c:numCache>
            </c:numRef>
          </c:val>
          <c:extLst>
            <c:ext xmlns:c16="http://schemas.microsoft.com/office/drawing/2014/chart" uri="{C3380CC4-5D6E-409C-BE32-E72D297353CC}">
              <c16:uniqueId val="{0000000A-9FBD-4B8F-9296-7B954877301A}"/>
            </c:ext>
          </c:extLst>
        </c:ser>
        <c:dLbls>
          <c:dLblPos val="ctr"/>
          <c:showLegendKey val="0"/>
          <c:showVal val="1"/>
          <c:showCatName val="0"/>
          <c:showSerName val="0"/>
          <c:showPercent val="0"/>
          <c:showBubbleSize val="0"/>
        </c:dLbls>
        <c:gapWidth val="58"/>
        <c:overlap val="100"/>
        <c:axId val="645407968"/>
        <c:axId val="645410128"/>
      </c:barChart>
      <c:catAx>
        <c:axId val="64540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mn-cs"/>
              </a:defRPr>
            </a:pPr>
            <a:endParaRPr lang="en-US"/>
          </a:p>
        </c:txPr>
        <c:crossAx val="645410128"/>
        <c:crosses val="autoZero"/>
        <c:auto val="1"/>
        <c:lblAlgn val="ctr"/>
        <c:lblOffset val="100"/>
        <c:noMultiLvlLbl val="0"/>
      </c:catAx>
      <c:valAx>
        <c:axId val="645410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mn-cs"/>
              </a:defRPr>
            </a:pPr>
            <a:endParaRPr lang="en-US"/>
          </a:p>
        </c:txPr>
        <c:crossAx val="645407968"/>
        <c:crosses val="autoZero"/>
        <c:crossBetween val="between"/>
      </c:valAx>
      <c:spPr>
        <a:noFill/>
        <a:ln>
          <a:noFill/>
        </a:ln>
        <a:effectLst/>
      </c:spPr>
    </c:plotArea>
    <c:legend>
      <c:legendPos val="r"/>
      <c:layout>
        <c:manualLayout>
          <c:xMode val="edge"/>
          <c:yMode val="edge"/>
          <c:x val="0.78352407457688478"/>
          <c:y val="0.27034339457567808"/>
          <c:w val="0.18055638519323017"/>
          <c:h val="0.4593129374453193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Arial Nova" panose="020B0504020202020204" pitchFamily="34" charset="0"/>
        </a:defRPr>
      </a:pPr>
      <a:endParaRPr lang="en-US"/>
    </a:p>
  </c:txPr>
  <c:externalData r:id="rId4">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8926513581057E-2"/>
          <c:y val="0.11784162290457162"/>
          <c:w val="0.89450872886940069"/>
          <c:h val="0.66791293867929002"/>
        </c:manualLayout>
      </c:layout>
      <c:barChart>
        <c:barDir val="col"/>
        <c:grouping val="clustered"/>
        <c:varyColors val="0"/>
        <c:ser>
          <c:idx val="0"/>
          <c:order val="0"/>
          <c:tx>
            <c:strRef>
              <c:f>'Prevention coverage_KP'!$A$5</c:f>
              <c:strCache>
                <c:ptCount val="1"/>
                <c:pt idx="0">
                  <c:v>Female sex workers</c:v>
                </c:pt>
              </c:strCache>
            </c:strRef>
          </c:tx>
          <c:spPr>
            <a:solidFill>
              <a:srgbClr val="FF99FF"/>
            </a:solidFill>
            <a:ln>
              <a:noFill/>
            </a:ln>
          </c:spPr>
          <c:invertIfNegative val="0"/>
          <c:dPt>
            <c:idx val="0"/>
            <c:invertIfNegative val="0"/>
            <c:bubble3D val="0"/>
            <c:extLst>
              <c:ext xmlns:c16="http://schemas.microsoft.com/office/drawing/2014/chart" uri="{C3380CC4-5D6E-409C-BE32-E72D297353CC}">
                <c16:uniqueId val="{00000000-1935-4B3C-A4FA-7316A939ED35}"/>
              </c:ext>
            </c:extLst>
          </c:dPt>
          <c:dPt>
            <c:idx val="4"/>
            <c:invertIfNegative val="0"/>
            <c:bubble3D val="0"/>
            <c:extLst>
              <c:ext xmlns:c16="http://schemas.microsoft.com/office/drawing/2014/chart" uri="{C3380CC4-5D6E-409C-BE32-E72D297353CC}">
                <c16:uniqueId val="{00000001-1935-4B3C-A4FA-7316A939ED35}"/>
              </c:ext>
            </c:extLst>
          </c:dPt>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coverage_KP'!$B$4:$H$4</c:f>
              <c:strCache>
                <c:ptCount val="7"/>
                <c:pt idx="0">
                  <c:v>2005</c:v>
                </c:pt>
                <c:pt idx="1">
                  <c:v>2007</c:v>
                </c:pt>
                <c:pt idx="2">
                  <c:v>2009</c:v>
                </c:pt>
                <c:pt idx="3">
                  <c:v>2012</c:v>
                </c:pt>
                <c:pt idx="4">
                  <c:v>2014</c:v>
                </c:pt>
                <c:pt idx="5">
                  <c:v>2019</c:v>
                </c:pt>
                <c:pt idx="6">
                  <c:v>2022</c:v>
                </c:pt>
              </c:strCache>
            </c:strRef>
          </c:cat>
          <c:val>
            <c:numRef>
              <c:f>'Prevention coverage_KP'!$B$5:$H$5</c:f>
              <c:numCache>
                <c:formatCode>General</c:formatCode>
                <c:ptCount val="7"/>
                <c:pt idx="0">
                  <c:v>64</c:v>
                </c:pt>
                <c:pt idx="1">
                  <c:v>60</c:v>
                </c:pt>
                <c:pt idx="2">
                  <c:v>74</c:v>
                </c:pt>
                <c:pt idx="3">
                  <c:v>63.8</c:v>
                </c:pt>
                <c:pt idx="4">
                  <c:v>27.2</c:v>
                </c:pt>
                <c:pt idx="5">
                  <c:v>18.3</c:v>
                </c:pt>
                <c:pt idx="6">
                  <c:v>24.6</c:v>
                </c:pt>
              </c:numCache>
            </c:numRef>
          </c:val>
          <c:extLst>
            <c:ext xmlns:c16="http://schemas.microsoft.com/office/drawing/2014/chart" uri="{C3380CC4-5D6E-409C-BE32-E72D297353CC}">
              <c16:uniqueId val="{00000002-1935-4B3C-A4FA-7316A939ED35}"/>
            </c:ext>
          </c:extLst>
        </c:ser>
        <c:ser>
          <c:idx val="1"/>
          <c:order val="1"/>
          <c:tx>
            <c:strRef>
              <c:f>'Prevention coverage_KP'!$A$6</c:f>
              <c:strCache>
                <c:ptCount val="1"/>
                <c:pt idx="0">
                  <c:v>Men who have sex with men</c:v>
                </c:pt>
              </c:strCache>
            </c:strRef>
          </c:tx>
          <c:spPr>
            <a:solidFill>
              <a:srgbClr val="F8CBAD"/>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coverage_KP'!$B$4:$H$4</c:f>
              <c:strCache>
                <c:ptCount val="7"/>
                <c:pt idx="0">
                  <c:v>2005</c:v>
                </c:pt>
                <c:pt idx="1">
                  <c:v>2007</c:v>
                </c:pt>
                <c:pt idx="2">
                  <c:v>2009</c:v>
                </c:pt>
                <c:pt idx="3">
                  <c:v>2012</c:v>
                </c:pt>
                <c:pt idx="4">
                  <c:v>2014</c:v>
                </c:pt>
                <c:pt idx="5">
                  <c:v>2019</c:v>
                </c:pt>
                <c:pt idx="6">
                  <c:v>2022</c:v>
                </c:pt>
              </c:strCache>
            </c:strRef>
          </c:cat>
          <c:val>
            <c:numRef>
              <c:f>'Prevention coverage_KP'!$B$6:$H$6</c:f>
              <c:numCache>
                <c:formatCode>General</c:formatCode>
                <c:ptCount val="7"/>
                <c:pt idx="0">
                  <c:v>67</c:v>
                </c:pt>
                <c:pt idx="1">
                  <c:v>70</c:v>
                </c:pt>
                <c:pt idx="2">
                  <c:v>77</c:v>
                </c:pt>
                <c:pt idx="3">
                  <c:v>63.5</c:v>
                </c:pt>
                <c:pt idx="4">
                  <c:v>33.299999999999997</c:v>
                </c:pt>
                <c:pt idx="5">
                  <c:v>26.1</c:v>
                </c:pt>
                <c:pt idx="6">
                  <c:v>37.6</c:v>
                </c:pt>
              </c:numCache>
            </c:numRef>
          </c:val>
          <c:extLst>
            <c:ext xmlns:c16="http://schemas.microsoft.com/office/drawing/2014/chart" uri="{C3380CC4-5D6E-409C-BE32-E72D297353CC}">
              <c16:uniqueId val="{00000003-1935-4B3C-A4FA-7316A939ED35}"/>
            </c:ext>
          </c:extLst>
        </c:ser>
        <c:dLbls>
          <c:showLegendKey val="0"/>
          <c:showVal val="0"/>
          <c:showCatName val="0"/>
          <c:showSerName val="0"/>
          <c:showPercent val="0"/>
          <c:showBubbleSize val="0"/>
        </c:dLbls>
        <c:gapWidth val="110"/>
        <c:overlap val="-10"/>
        <c:axId val="158934912"/>
        <c:axId val="158936448"/>
      </c:barChart>
      <c:scatterChart>
        <c:scatterStyle val="lineMarker"/>
        <c:varyColors val="0"/>
        <c:ser>
          <c:idx val="2"/>
          <c:order val="2"/>
          <c:tx>
            <c:strRef>
              <c:f>'Prevention coverage_KP'!$O$3</c:f>
              <c:strCache>
                <c:ptCount val="1"/>
                <c:pt idx="0">
                  <c:v>t</c:v>
                </c:pt>
              </c:strCache>
            </c:strRef>
          </c:tx>
          <c:spPr>
            <a:ln w="19050">
              <a:solidFill>
                <a:srgbClr val="E31837"/>
              </a:solidFill>
              <a:prstDash val="dash"/>
            </a:ln>
          </c:spPr>
          <c:marker>
            <c:symbol val="none"/>
          </c:marker>
          <c:xVal>
            <c:numRef>
              <c:f>'Prevention coverage_KP'!$N$4:$N$5</c:f>
              <c:numCache>
                <c:formatCode>General</c:formatCode>
                <c:ptCount val="2"/>
                <c:pt idx="0">
                  <c:v>0</c:v>
                </c:pt>
                <c:pt idx="1">
                  <c:v>1</c:v>
                </c:pt>
              </c:numCache>
            </c:numRef>
          </c:xVal>
          <c:yVal>
            <c:numRef>
              <c:f>'Prevention coverage_KP'!$O$4:$O$5</c:f>
              <c:numCache>
                <c:formatCode>General</c:formatCode>
                <c:ptCount val="2"/>
                <c:pt idx="0">
                  <c:v>95</c:v>
                </c:pt>
                <c:pt idx="1">
                  <c:v>95</c:v>
                </c:pt>
              </c:numCache>
            </c:numRef>
          </c:yVal>
          <c:smooth val="0"/>
          <c:extLst>
            <c:ext xmlns:c16="http://schemas.microsoft.com/office/drawing/2014/chart" uri="{C3380CC4-5D6E-409C-BE32-E72D297353CC}">
              <c16:uniqueId val="{00000004-1935-4B3C-A4FA-7316A939ED35}"/>
            </c:ext>
          </c:extLst>
        </c:ser>
        <c:dLbls>
          <c:showLegendKey val="0"/>
          <c:showVal val="0"/>
          <c:showCatName val="0"/>
          <c:showSerName val="0"/>
          <c:showPercent val="0"/>
          <c:showBubbleSize val="0"/>
        </c:dLbls>
        <c:axId val="158985216"/>
        <c:axId val="158983680"/>
      </c:scatterChart>
      <c:catAx>
        <c:axId val="158934912"/>
        <c:scaling>
          <c:orientation val="minMax"/>
        </c:scaling>
        <c:delete val="0"/>
        <c:axPos val="b"/>
        <c:numFmt formatCode="General" sourceLinked="1"/>
        <c:majorTickMark val="out"/>
        <c:minorTickMark val="none"/>
        <c:tickLblPos val="nextTo"/>
        <c:crossAx val="158936448"/>
        <c:crosses val="autoZero"/>
        <c:auto val="1"/>
        <c:lblAlgn val="ctr"/>
        <c:lblOffset val="100"/>
        <c:noMultiLvlLbl val="0"/>
      </c:catAx>
      <c:valAx>
        <c:axId val="158936448"/>
        <c:scaling>
          <c:orientation val="minMax"/>
          <c:max val="100"/>
          <c:min val="0"/>
        </c:scaling>
        <c:delete val="0"/>
        <c:axPos val="l"/>
        <c:title>
          <c:tx>
            <c:rich>
              <a:bodyPr rot="0" vert="horz"/>
              <a:lstStyle/>
              <a:p>
                <a:pPr>
                  <a:defRPr/>
                </a:pPr>
                <a:r>
                  <a:rPr lang="en-US"/>
                  <a:t>%</a:t>
                </a:r>
              </a:p>
            </c:rich>
          </c:tx>
          <c:layout>
            <c:manualLayout>
              <c:xMode val="edge"/>
              <c:yMode val="edge"/>
              <c:x val="0"/>
              <c:y val="8.3509113932041246E-2"/>
            </c:manualLayout>
          </c:layout>
          <c:overlay val="0"/>
        </c:title>
        <c:numFmt formatCode="General" sourceLinked="1"/>
        <c:majorTickMark val="out"/>
        <c:minorTickMark val="none"/>
        <c:tickLblPos val="nextTo"/>
        <c:crossAx val="158934912"/>
        <c:crosses val="autoZero"/>
        <c:crossBetween val="between"/>
        <c:majorUnit val="20"/>
      </c:valAx>
      <c:valAx>
        <c:axId val="158983680"/>
        <c:scaling>
          <c:orientation val="minMax"/>
          <c:max val="100"/>
          <c:min val="0"/>
        </c:scaling>
        <c:delete val="1"/>
        <c:axPos val="r"/>
        <c:numFmt formatCode="General" sourceLinked="1"/>
        <c:majorTickMark val="out"/>
        <c:minorTickMark val="none"/>
        <c:tickLblPos val="nextTo"/>
        <c:crossAx val="158985216"/>
        <c:crosses val="max"/>
        <c:crossBetween val="midCat"/>
        <c:majorUnit val="10"/>
      </c:valAx>
      <c:valAx>
        <c:axId val="158985216"/>
        <c:scaling>
          <c:orientation val="minMax"/>
          <c:max val="1"/>
          <c:min val="0"/>
        </c:scaling>
        <c:delete val="1"/>
        <c:axPos val="t"/>
        <c:numFmt formatCode="General" sourceLinked="1"/>
        <c:majorTickMark val="out"/>
        <c:minorTickMark val="none"/>
        <c:tickLblPos val="nextTo"/>
        <c:crossAx val="158983680"/>
        <c:crosses val="max"/>
        <c:crossBetween val="midCat"/>
        <c:majorUnit val="0.2"/>
      </c:valAx>
    </c:plotArea>
    <c:legend>
      <c:legendPos val="b"/>
      <c:legendEntry>
        <c:idx val="2"/>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88983503758863"/>
          <c:y val="0.12678589378455352"/>
          <c:w val="0.81718708803933449"/>
          <c:h val="0.61746635393979998"/>
        </c:manualLayout>
      </c:layout>
      <c:barChart>
        <c:barDir val="col"/>
        <c:grouping val="clustered"/>
        <c:varyColors val="0"/>
        <c:ser>
          <c:idx val="0"/>
          <c:order val="0"/>
          <c:tx>
            <c:strRef>
              <c:f>'Prevention coverage'!$B$4</c:f>
              <c:strCache>
                <c:ptCount val="1"/>
                <c:pt idx="0">
                  <c:v>Total</c:v>
                </c:pt>
              </c:strCache>
            </c:strRef>
          </c:tx>
          <c:spPr>
            <a:pattFill prst="narHorz">
              <a:fgClr>
                <a:srgbClr val="00CC99"/>
              </a:fgClr>
              <a:bgClr>
                <a:sysClr val="window" lastClr="FFFFFF"/>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coverage'!$C$3:$E$3</c:f>
              <c:strCache>
                <c:ptCount val="3"/>
                <c:pt idx="0">
                  <c:v>Transgender</c:v>
                </c:pt>
                <c:pt idx="1">
                  <c:v>Female sex workers</c:v>
                </c:pt>
                <c:pt idx="2">
                  <c:v>Men who have sex with men</c:v>
                </c:pt>
              </c:strCache>
            </c:strRef>
          </c:cat>
          <c:val>
            <c:numRef>
              <c:f>'Prevention coverage'!$C$4:$E$4</c:f>
              <c:numCache>
                <c:formatCode>0</c:formatCode>
                <c:ptCount val="3"/>
                <c:pt idx="0">
                  <c:v>51.5</c:v>
                </c:pt>
                <c:pt idx="1">
                  <c:v>24.6</c:v>
                </c:pt>
                <c:pt idx="2">
                  <c:v>37.6</c:v>
                </c:pt>
              </c:numCache>
            </c:numRef>
          </c:val>
          <c:extLst>
            <c:ext xmlns:c16="http://schemas.microsoft.com/office/drawing/2014/chart" uri="{C3380CC4-5D6E-409C-BE32-E72D297353CC}">
              <c16:uniqueId val="{00000000-6C2C-43D3-9F19-BAF23B3045D0}"/>
            </c:ext>
          </c:extLst>
        </c:ser>
        <c:ser>
          <c:idx val="1"/>
          <c:order val="1"/>
          <c:tx>
            <c:strRef>
              <c:f>'Prevention coverage'!$B$5</c:f>
              <c:strCache>
                <c:ptCount val="1"/>
                <c:pt idx="0">
                  <c:v>&lt;25 yr</c:v>
                </c:pt>
              </c:strCache>
            </c:strRef>
          </c:tx>
          <c:spPr>
            <a:solidFill>
              <a:srgbClr val="FF7C80"/>
            </a:solidFill>
            <a:ln>
              <a:noFill/>
            </a:ln>
            <a:effectLst/>
          </c:spPr>
          <c:invertIfNegative val="0"/>
          <c:cat>
            <c:strRef>
              <c:f>'Prevention coverage'!$C$3:$E$3</c:f>
              <c:strCache>
                <c:ptCount val="3"/>
                <c:pt idx="0">
                  <c:v>Transgender</c:v>
                </c:pt>
                <c:pt idx="1">
                  <c:v>Female sex workers</c:v>
                </c:pt>
                <c:pt idx="2">
                  <c:v>Men who have sex with men</c:v>
                </c:pt>
              </c:strCache>
            </c:strRef>
          </c:cat>
          <c:val>
            <c:numRef>
              <c:f>'Prevention coverage'!$C$5:$E$5</c:f>
              <c:numCache>
                <c:formatCode>0</c:formatCode>
                <c:ptCount val="3"/>
                <c:pt idx="0">
                  <c:v>52.5</c:v>
                </c:pt>
                <c:pt idx="1">
                  <c:v>12.9</c:v>
                </c:pt>
                <c:pt idx="2">
                  <c:v>32</c:v>
                </c:pt>
              </c:numCache>
            </c:numRef>
          </c:val>
          <c:extLst>
            <c:ext xmlns:c16="http://schemas.microsoft.com/office/drawing/2014/chart" uri="{C3380CC4-5D6E-409C-BE32-E72D297353CC}">
              <c16:uniqueId val="{00000001-6C2C-43D3-9F19-BAF23B3045D0}"/>
            </c:ext>
          </c:extLst>
        </c:ser>
        <c:ser>
          <c:idx val="2"/>
          <c:order val="2"/>
          <c:tx>
            <c:strRef>
              <c:f>'Prevention coverage'!$B$6</c:f>
              <c:strCache>
                <c:ptCount val="1"/>
                <c:pt idx="0">
                  <c:v>25+ yr</c:v>
                </c:pt>
              </c:strCache>
            </c:strRef>
          </c:tx>
          <c:spPr>
            <a:solidFill>
              <a:srgbClr val="00CC99"/>
            </a:solidFill>
            <a:ln>
              <a:noFill/>
            </a:ln>
            <a:effectLst/>
          </c:spPr>
          <c:invertIfNegative val="0"/>
          <c:cat>
            <c:strRef>
              <c:f>'Prevention coverage'!$C$3:$E$3</c:f>
              <c:strCache>
                <c:ptCount val="3"/>
                <c:pt idx="0">
                  <c:v>Transgender</c:v>
                </c:pt>
                <c:pt idx="1">
                  <c:v>Female sex workers</c:v>
                </c:pt>
                <c:pt idx="2">
                  <c:v>Men who have sex with men</c:v>
                </c:pt>
              </c:strCache>
            </c:strRef>
          </c:cat>
          <c:val>
            <c:numRef>
              <c:f>'Prevention coverage'!$C$6:$E$6</c:f>
              <c:numCache>
                <c:formatCode>0</c:formatCode>
                <c:ptCount val="3"/>
                <c:pt idx="0">
                  <c:v>51.1</c:v>
                </c:pt>
                <c:pt idx="1">
                  <c:v>28.4</c:v>
                </c:pt>
                <c:pt idx="2">
                  <c:v>42.8</c:v>
                </c:pt>
              </c:numCache>
            </c:numRef>
          </c:val>
          <c:extLst>
            <c:ext xmlns:c16="http://schemas.microsoft.com/office/drawing/2014/chart" uri="{C3380CC4-5D6E-409C-BE32-E72D297353CC}">
              <c16:uniqueId val="{00000002-6C2C-43D3-9F19-BAF23B3045D0}"/>
            </c:ext>
          </c:extLst>
        </c:ser>
        <c:dLbls>
          <c:showLegendKey val="0"/>
          <c:showVal val="0"/>
          <c:showCatName val="0"/>
          <c:showSerName val="0"/>
          <c:showPercent val="0"/>
          <c:showBubbleSize val="0"/>
        </c:dLbls>
        <c:gapWidth val="219"/>
        <c:overlap val="-80"/>
        <c:axId val="913866800"/>
        <c:axId val="913875000"/>
      </c:barChart>
      <c:catAx>
        <c:axId val="913866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75000"/>
        <c:crosses val="autoZero"/>
        <c:auto val="1"/>
        <c:lblAlgn val="ctr"/>
        <c:lblOffset val="100"/>
        <c:noMultiLvlLbl val="0"/>
      </c:catAx>
      <c:valAx>
        <c:axId val="913875000"/>
        <c:scaling>
          <c:orientation val="minMax"/>
          <c:max val="95"/>
        </c:scaling>
        <c:delete val="0"/>
        <c:axPos val="l"/>
        <c:majorGridlines>
          <c:spPr>
            <a:ln w="12700" cap="flat" cmpd="sng" algn="ctr">
              <a:solidFill>
                <a:srgbClr val="00B050"/>
              </a:solidFill>
              <a:prstDash val="sysDot"/>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95"/>
      </c:valAx>
      <c:spPr>
        <a:noFill/>
        <a:ln>
          <a:noFill/>
        </a:ln>
        <a:effectLst/>
      </c:spPr>
    </c:plotArea>
    <c:legend>
      <c:legendPos val="b"/>
      <c:layout>
        <c:manualLayout>
          <c:xMode val="edge"/>
          <c:yMode val="edge"/>
          <c:x val="8.1359312228828543E-2"/>
          <c:y val="0.90852617381160683"/>
          <c:w val="0.9145590041792887"/>
          <c:h val="8.875874890638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5271978617351"/>
          <c:y val="0.12130510774189343"/>
          <c:w val="0.8817277083483831"/>
          <c:h val="0.60929997674341341"/>
        </c:manualLayout>
      </c:layout>
      <c:barChart>
        <c:barDir val="col"/>
        <c:grouping val="clustered"/>
        <c:varyColors val="0"/>
        <c:ser>
          <c:idx val="0"/>
          <c:order val="0"/>
          <c:tx>
            <c:strRef>
              <c:f>'HIV testing KP'!$A$4</c:f>
              <c:strCache>
                <c:ptCount val="1"/>
                <c:pt idx="0">
                  <c:v>Men who have sex with men</c:v>
                </c:pt>
              </c:strCache>
            </c:strRef>
          </c:tx>
          <c:spPr>
            <a:solidFill>
              <a:srgbClr val="F8CBAD"/>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KP'!$B$3:$G$3</c:f>
              <c:numCache>
                <c:formatCode>General</c:formatCode>
                <c:ptCount val="6"/>
                <c:pt idx="0">
                  <c:v>2009</c:v>
                </c:pt>
                <c:pt idx="1">
                  <c:v>2012</c:v>
                </c:pt>
                <c:pt idx="2">
                  <c:v>2014</c:v>
                </c:pt>
                <c:pt idx="3">
                  <c:v>2016</c:v>
                </c:pt>
                <c:pt idx="4">
                  <c:v>2019</c:v>
                </c:pt>
                <c:pt idx="5">
                  <c:v>2022</c:v>
                </c:pt>
              </c:numCache>
            </c:numRef>
          </c:cat>
          <c:val>
            <c:numRef>
              <c:f>'HIV testing KP'!$B$4:$G$4</c:f>
              <c:numCache>
                <c:formatCode>0</c:formatCode>
                <c:ptCount val="6"/>
                <c:pt idx="0">
                  <c:v>78</c:v>
                </c:pt>
                <c:pt idx="1">
                  <c:v>64.5</c:v>
                </c:pt>
                <c:pt idx="2" formatCode="General">
                  <c:v>63</c:v>
                </c:pt>
                <c:pt idx="3" formatCode="General">
                  <c:v>88</c:v>
                </c:pt>
                <c:pt idx="4">
                  <c:v>80.8</c:v>
                </c:pt>
                <c:pt idx="5">
                  <c:v>96.3</c:v>
                </c:pt>
              </c:numCache>
            </c:numRef>
          </c:val>
          <c:extLst>
            <c:ext xmlns:c16="http://schemas.microsoft.com/office/drawing/2014/chart" uri="{C3380CC4-5D6E-409C-BE32-E72D297353CC}">
              <c16:uniqueId val="{00000000-B223-4A7D-B5E9-1BEC74067B10}"/>
            </c:ext>
          </c:extLst>
        </c:ser>
        <c:ser>
          <c:idx val="1"/>
          <c:order val="1"/>
          <c:tx>
            <c:strRef>
              <c:f>'HIV testing KP'!$A$5</c:f>
              <c:strCache>
                <c:ptCount val="1"/>
                <c:pt idx="0">
                  <c:v>Female sex workers</c:v>
                </c:pt>
              </c:strCache>
            </c:strRef>
          </c:tx>
          <c:spPr>
            <a:solidFill>
              <a:srgbClr val="E2A7F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KP'!$B$3:$G$3</c:f>
              <c:numCache>
                <c:formatCode>General</c:formatCode>
                <c:ptCount val="6"/>
                <c:pt idx="0">
                  <c:v>2009</c:v>
                </c:pt>
                <c:pt idx="1">
                  <c:v>2012</c:v>
                </c:pt>
                <c:pt idx="2">
                  <c:v>2014</c:v>
                </c:pt>
                <c:pt idx="3">
                  <c:v>2016</c:v>
                </c:pt>
                <c:pt idx="4">
                  <c:v>2019</c:v>
                </c:pt>
                <c:pt idx="5">
                  <c:v>2022</c:v>
                </c:pt>
              </c:numCache>
            </c:numRef>
          </c:cat>
          <c:val>
            <c:numRef>
              <c:f>'HIV testing KP'!$B$5:$G$5</c:f>
              <c:numCache>
                <c:formatCode>General</c:formatCode>
                <c:ptCount val="6"/>
                <c:pt idx="0">
                  <c:v>52</c:v>
                </c:pt>
                <c:pt idx="1">
                  <c:v>55</c:v>
                </c:pt>
                <c:pt idx="2">
                  <c:v>53</c:v>
                </c:pt>
                <c:pt idx="3">
                  <c:v>76</c:v>
                </c:pt>
                <c:pt idx="4" formatCode="0">
                  <c:v>68.7</c:v>
                </c:pt>
                <c:pt idx="5" formatCode="0">
                  <c:v>96.8</c:v>
                </c:pt>
              </c:numCache>
            </c:numRef>
          </c:val>
          <c:extLst>
            <c:ext xmlns:c16="http://schemas.microsoft.com/office/drawing/2014/chart" uri="{C3380CC4-5D6E-409C-BE32-E72D297353CC}">
              <c16:uniqueId val="{00000001-B223-4A7D-B5E9-1BEC74067B10}"/>
            </c:ext>
          </c:extLst>
        </c:ser>
        <c:dLbls>
          <c:showLegendKey val="0"/>
          <c:showVal val="0"/>
          <c:showCatName val="0"/>
          <c:showSerName val="0"/>
          <c:showPercent val="0"/>
          <c:showBubbleSize val="0"/>
        </c:dLbls>
        <c:gapWidth val="220"/>
        <c:overlap val="-10"/>
        <c:axId val="159098752"/>
        <c:axId val="159100288"/>
      </c:barChart>
      <c:scatterChart>
        <c:scatterStyle val="lineMarker"/>
        <c:varyColors val="0"/>
        <c:ser>
          <c:idx val="2"/>
          <c:order val="2"/>
          <c:tx>
            <c:strRef>
              <c:f>'HIV testing KP'!$O$5</c:f>
              <c:strCache>
                <c:ptCount val="1"/>
                <c:pt idx="0">
                  <c:v>t</c:v>
                </c:pt>
              </c:strCache>
            </c:strRef>
          </c:tx>
          <c:spPr>
            <a:ln w="19050">
              <a:solidFill>
                <a:srgbClr val="E31837"/>
              </a:solidFill>
              <a:prstDash val="dash"/>
            </a:ln>
          </c:spPr>
          <c:marker>
            <c:symbol val="none"/>
          </c:marker>
          <c:xVal>
            <c:numRef>
              <c:f>'HIV testing KP'!$N$6:$N$7</c:f>
              <c:numCache>
                <c:formatCode>General</c:formatCode>
                <c:ptCount val="2"/>
                <c:pt idx="0">
                  <c:v>0</c:v>
                </c:pt>
                <c:pt idx="1">
                  <c:v>1</c:v>
                </c:pt>
              </c:numCache>
            </c:numRef>
          </c:xVal>
          <c:yVal>
            <c:numRef>
              <c:f>'HIV testing KP'!$O$6:$O$7</c:f>
              <c:numCache>
                <c:formatCode>General</c:formatCode>
                <c:ptCount val="2"/>
                <c:pt idx="0">
                  <c:v>95</c:v>
                </c:pt>
                <c:pt idx="1">
                  <c:v>95</c:v>
                </c:pt>
              </c:numCache>
            </c:numRef>
          </c:yVal>
          <c:smooth val="0"/>
          <c:extLst>
            <c:ext xmlns:c16="http://schemas.microsoft.com/office/drawing/2014/chart" uri="{C3380CC4-5D6E-409C-BE32-E72D297353CC}">
              <c16:uniqueId val="{00000002-B223-4A7D-B5E9-1BEC74067B10}"/>
            </c:ext>
          </c:extLst>
        </c:ser>
        <c:dLbls>
          <c:showLegendKey val="0"/>
          <c:showVal val="0"/>
          <c:showCatName val="0"/>
          <c:showSerName val="0"/>
          <c:showPercent val="0"/>
          <c:showBubbleSize val="0"/>
        </c:dLbls>
        <c:axId val="159116288"/>
        <c:axId val="159114752"/>
      </c:scatterChart>
      <c:catAx>
        <c:axId val="159098752"/>
        <c:scaling>
          <c:orientation val="minMax"/>
        </c:scaling>
        <c:delete val="0"/>
        <c:axPos val="b"/>
        <c:numFmt formatCode="General" sourceLinked="1"/>
        <c:majorTickMark val="out"/>
        <c:minorTickMark val="none"/>
        <c:tickLblPos val="nextTo"/>
        <c:crossAx val="159100288"/>
        <c:crosses val="autoZero"/>
        <c:auto val="1"/>
        <c:lblAlgn val="ctr"/>
        <c:lblOffset val="100"/>
        <c:noMultiLvlLbl val="0"/>
      </c:catAx>
      <c:valAx>
        <c:axId val="159100288"/>
        <c:scaling>
          <c:orientation val="minMax"/>
          <c:max val="100"/>
        </c:scaling>
        <c:delete val="0"/>
        <c:axPos val="l"/>
        <c:title>
          <c:tx>
            <c:rich>
              <a:bodyPr rot="0" vert="horz"/>
              <a:lstStyle/>
              <a:p>
                <a:pPr>
                  <a:defRPr/>
                </a:pPr>
                <a:r>
                  <a:rPr lang="en-US"/>
                  <a:t>%</a:t>
                </a:r>
              </a:p>
            </c:rich>
          </c:tx>
          <c:layout>
            <c:manualLayout>
              <c:xMode val="edge"/>
              <c:yMode val="edge"/>
              <c:x val="7.7064220183486243E-2"/>
              <c:y val="9.2245309065486447E-2"/>
            </c:manualLayout>
          </c:layout>
          <c:overlay val="0"/>
        </c:title>
        <c:numFmt formatCode="0" sourceLinked="1"/>
        <c:majorTickMark val="out"/>
        <c:minorTickMark val="none"/>
        <c:tickLblPos val="nextTo"/>
        <c:crossAx val="159098752"/>
        <c:crosses val="autoZero"/>
        <c:crossBetween val="between"/>
        <c:majorUnit val="20"/>
      </c:valAx>
      <c:valAx>
        <c:axId val="159114752"/>
        <c:scaling>
          <c:orientation val="minMax"/>
          <c:max val="100"/>
          <c:min val="0"/>
        </c:scaling>
        <c:delete val="1"/>
        <c:axPos val="r"/>
        <c:numFmt formatCode="General" sourceLinked="1"/>
        <c:majorTickMark val="out"/>
        <c:minorTickMark val="none"/>
        <c:tickLblPos val="nextTo"/>
        <c:crossAx val="159116288"/>
        <c:crosses val="max"/>
        <c:crossBetween val="midCat"/>
        <c:majorUnit val="10"/>
      </c:valAx>
      <c:valAx>
        <c:axId val="159116288"/>
        <c:scaling>
          <c:orientation val="minMax"/>
          <c:max val="1"/>
          <c:min val="0"/>
        </c:scaling>
        <c:delete val="1"/>
        <c:axPos val="t"/>
        <c:numFmt formatCode="General" sourceLinked="1"/>
        <c:majorTickMark val="out"/>
        <c:minorTickMark val="none"/>
        <c:tickLblPos val="nextTo"/>
        <c:crossAx val="159114752"/>
        <c:crosses val="max"/>
        <c:crossBetween val="midCat"/>
        <c:majorUnit val="0.2"/>
      </c:valAx>
    </c:plotArea>
    <c:legend>
      <c:legendPos val="b"/>
      <c:legendEntry>
        <c:idx val="2"/>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'MNG (2)'!$W$32:$W$33</c:f>
              <c:strCache>
                <c:ptCount val="2"/>
                <c:pt idx="0">
                  <c:v>National</c:v>
                </c:pt>
                <c:pt idx="1">
                  <c:v>Ulaanbaatar</c:v>
                </c:pt>
              </c:strCache>
            </c:strRef>
          </c:cat>
          <c:val>
            <c:numRef>
              <c:f>'MNG (2)'!$X$32:$X$33</c:f>
              <c:numCache>
                <c:formatCode>General</c:formatCode>
                <c:ptCount val="2"/>
                <c:pt idx="0">
                  <c:v>5.7</c:v>
                </c:pt>
                <c:pt idx="1">
                  <c:v>6.8</c:v>
                </c:pt>
              </c:numCache>
            </c:numRef>
          </c:val>
          <c:extLst>
            <c:ext xmlns:c16="http://schemas.microsoft.com/office/drawing/2014/chart" uri="{C3380CC4-5D6E-409C-BE32-E72D297353CC}">
              <c16:uniqueId val="{00000000-C48E-41E5-BB8A-B49596EA1058}"/>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9085890125804"/>
          <c:y val="8.5898561446773533E-2"/>
          <c:w val="0.84518067245904593"/>
          <c:h val="0.58372248850444064"/>
        </c:manualLayout>
      </c:layout>
      <c:barChart>
        <c:barDir val="col"/>
        <c:grouping val="clustered"/>
        <c:varyColors val="0"/>
        <c:ser>
          <c:idx val="0"/>
          <c:order val="0"/>
          <c:tx>
            <c:strRef>
              <c:f>MNG!$D$2</c:f>
              <c:strCache>
                <c:ptCount val="1"/>
                <c:pt idx="0">
                  <c:v>Number of people on ART</c:v>
                </c:pt>
              </c:strCache>
            </c:strRef>
          </c:tx>
          <c:spPr>
            <a:solidFill>
              <a:srgbClr val="33CCCC"/>
            </a:solidFill>
            <a:ln w="38100">
              <a:noFill/>
            </a:ln>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1D-4015-B14A-AFD3CC2F8B26}"/>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7B-46A4-BB9F-395A617932F8}"/>
                </c:ext>
              </c:extLst>
            </c:dLbl>
            <c:spPr>
              <a:noFill/>
              <a:ln>
                <a:noFill/>
              </a:ln>
              <a:effectLst/>
            </c:spPr>
            <c:txPr>
              <a:bodyPr/>
              <a:lstStyle/>
              <a:p>
                <a:pPr>
                  <a:defRPr>
                    <a:solidFill>
                      <a:srgbClr val="33CCCC"/>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MNG!$C$8:$C$25</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MNG!$D$8:$D$25</c:f>
              <c:numCache>
                <c:formatCode>_-* #,##0_-;\-* #,##0_-;_-* "-"??_-;_-@_-</c:formatCode>
                <c:ptCount val="18"/>
                <c:pt idx="0">
                  <c:v>1</c:v>
                </c:pt>
                <c:pt idx="1">
                  <c:v>2</c:v>
                </c:pt>
                <c:pt idx="2">
                  <c:v>3</c:v>
                </c:pt>
                <c:pt idx="3">
                  <c:v>5</c:v>
                </c:pt>
                <c:pt idx="4">
                  <c:v>10</c:v>
                </c:pt>
                <c:pt idx="5">
                  <c:v>25</c:v>
                </c:pt>
                <c:pt idx="6">
                  <c:v>38</c:v>
                </c:pt>
                <c:pt idx="7">
                  <c:v>53</c:v>
                </c:pt>
                <c:pt idx="8">
                  <c:v>94</c:v>
                </c:pt>
                <c:pt idx="9">
                  <c:v>126</c:v>
                </c:pt>
                <c:pt idx="10">
                  <c:v>147</c:v>
                </c:pt>
                <c:pt idx="11">
                  <c:v>156</c:v>
                </c:pt>
                <c:pt idx="12">
                  <c:v>181</c:v>
                </c:pt>
                <c:pt idx="13">
                  <c:v>195</c:v>
                </c:pt>
                <c:pt idx="14">
                  <c:v>198</c:v>
                </c:pt>
                <c:pt idx="15">
                  <c:v>223</c:v>
                </c:pt>
                <c:pt idx="16">
                  <c:v>238</c:v>
                </c:pt>
                <c:pt idx="17">
                  <c:v>254</c:v>
                </c:pt>
              </c:numCache>
            </c:numRef>
          </c:val>
          <c:extLst>
            <c:ext xmlns:c16="http://schemas.microsoft.com/office/drawing/2014/chart" uri="{C3380CC4-5D6E-409C-BE32-E72D297353CC}">
              <c16:uniqueId val="{00000008-997B-46A4-BB9F-395A617932F8}"/>
            </c:ext>
          </c:extLst>
        </c:ser>
        <c:dLbls>
          <c:showLegendKey val="0"/>
          <c:showVal val="0"/>
          <c:showCatName val="0"/>
          <c:showSerName val="0"/>
          <c:showPercent val="0"/>
          <c:showBubbleSize val="0"/>
        </c:dLbls>
        <c:gapWidth val="150"/>
        <c:axId val="681644032"/>
        <c:axId val="681647104"/>
      </c:barChart>
      <c:barChart>
        <c:barDir val="col"/>
        <c:grouping val="clustered"/>
        <c:varyColors val="0"/>
        <c:ser>
          <c:idx val="1"/>
          <c:order val="1"/>
          <c:tx>
            <c:strRef>
              <c:f>MNG!$E$2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97B-46A4-BB9F-395A617932F8}"/>
                </c:ext>
              </c:extLst>
            </c:dLbl>
            <c:dLbl>
              <c:idx val="1"/>
              <c:delete val="1"/>
              <c:extLst>
                <c:ext xmlns:c15="http://schemas.microsoft.com/office/drawing/2012/chart" uri="{CE6537A1-D6FC-4f65-9D91-7224C49458BB}"/>
                <c:ext xmlns:c16="http://schemas.microsoft.com/office/drawing/2014/chart" uri="{C3380CC4-5D6E-409C-BE32-E72D297353CC}">
                  <c16:uniqueId val="{00000001-997B-46A4-BB9F-395A617932F8}"/>
                </c:ext>
              </c:extLst>
            </c:dLbl>
            <c:dLbl>
              <c:idx val="2"/>
              <c:delete val="1"/>
              <c:extLst>
                <c:ext xmlns:c15="http://schemas.microsoft.com/office/drawing/2012/chart" uri="{CE6537A1-D6FC-4f65-9D91-7224C49458BB}"/>
                <c:ext xmlns:c16="http://schemas.microsoft.com/office/drawing/2014/chart" uri="{C3380CC4-5D6E-409C-BE32-E72D297353CC}">
                  <c16:uniqueId val="{00000002-997B-46A4-BB9F-395A617932F8}"/>
                </c:ext>
              </c:extLst>
            </c:dLbl>
            <c:dLbl>
              <c:idx val="3"/>
              <c:delete val="1"/>
              <c:extLst>
                <c:ext xmlns:c15="http://schemas.microsoft.com/office/drawing/2012/chart" uri="{CE6537A1-D6FC-4f65-9D91-7224C49458BB}"/>
                <c:ext xmlns:c16="http://schemas.microsoft.com/office/drawing/2014/chart" uri="{C3380CC4-5D6E-409C-BE32-E72D297353CC}">
                  <c16:uniqueId val="{00000003-997B-46A4-BB9F-395A617932F8}"/>
                </c:ext>
              </c:extLst>
            </c:dLbl>
            <c:dLbl>
              <c:idx val="4"/>
              <c:delete val="1"/>
              <c:extLst>
                <c:ext xmlns:c15="http://schemas.microsoft.com/office/drawing/2012/chart" uri="{CE6537A1-D6FC-4f65-9D91-7224C49458BB}"/>
                <c:ext xmlns:c16="http://schemas.microsoft.com/office/drawing/2014/chart" uri="{C3380CC4-5D6E-409C-BE32-E72D297353CC}">
                  <c16:uniqueId val="{00000004-997B-46A4-BB9F-395A617932F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MNG!$C$8:$C$25</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MNG!$E$8:$E$25</c:f>
              <c:numCache>
                <c:formatCode>General</c:formatCode>
                <c:ptCount val="18"/>
              </c:numCache>
            </c:numRef>
          </c:val>
          <c:extLst>
            <c:ext xmlns:c16="http://schemas.microsoft.com/office/drawing/2014/chart" uri="{C3380CC4-5D6E-409C-BE32-E72D297353CC}">
              <c16:uniqueId val="{00000005-997B-46A4-BB9F-395A617932F8}"/>
            </c:ext>
          </c:extLst>
        </c:ser>
        <c:dLbls>
          <c:showLegendKey val="0"/>
          <c:showVal val="0"/>
          <c:showCatName val="0"/>
          <c:showSerName val="0"/>
          <c:showPercent val="0"/>
          <c:showBubbleSize val="0"/>
        </c:dLbls>
        <c:gapWidth val="60"/>
        <c:axId val="687350528"/>
        <c:axId val="681851520"/>
      </c:barChart>
      <c:catAx>
        <c:axId val="681644032"/>
        <c:scaling>
          <c:orientation val="minMax"/>
        </c:scaling>
        <c:delete val="0"/>
        <c:axPos val="b"/>
        <c:numFmt formatCode="General" sourceLinked="1"/>
        <c:majorTickMark val="out"/>
        <c:minorTickMark val="none"/>
        <c:tickLblPos val="nextTo"/>
        <c:txPr>
          <a:bodyPr rot="-2700000"/>
          <a:lstStyle/>
          <a:p>
            <a:pPr>
              <a:defRPr/>
            </a:pPr>
            <a:endParaRPr lang="en-US"/>
          </a:p>
        </c:txPr>
        <c:crossAx val="681647104"/>
        <c:crosses val="autoZero"/>
        <c:auto val="1"/>
        <c:lblAlgn val="ctr"/>
        <c:lblOffset val="100"/>
        <c:noMultiLvlLbl val="0"/>
      </c:catAx>
      <c:valAx>
        <c:axId val="68164710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33CCCC"/>
                    </a:solidFill>
                  </a:defRPr>
                </a:pPr>
                <a:r>
                  <a:rPr lang="en-US">
                    <a:solidFill>
                      <a:srgbClr val="33CCCC"/>
                    </a:solidFill>
                  </a:rPr>
                  <a:t># peopleon ART</a:t>
                </a:r>
              </a:p>
            </c:rich>
          </c:tx>
          <c:layout>
            <c:manualLayout>
              <c:xMode val="edge"/>
              <c:yMode val="edge"/>
              <c:x val="2.9753820883355871E-2"/>
              <c:y val="0.23670178216989551"/>
            </c:manualLayout>
          </c:layout>
          <c:overlay val="0"/>
        </c:title>
        <c:numFmt formatCode="#,##0" sourceLinked="0"/>
        <c:majorTickMark val="out"/>
        <c:minorTickMark val="none"/>
        <c:tickLblPos val="nextTo"/>
        <c:crossAx val="681644032"/>
        <c:crosses val="autoZero"/>
        <c:crossBetween val="between"/>
      </c:valAx>
      <c:valAx>
        <c:axId val="681851520"/>
        <c:scaling>
          <c:orientation val="minMax"/>
        </c:scaling>
        <c:delete val="1"/>
        <c:axPos val="r"/>
        <c:numFmt formatCode="#,##0" sourceLinked="1"/>
        <c:majorTickMark val="out"/>
        <c:minorTickMark val="none"/>
        <c:tickLblPos val="nextTo"/>
        <c:crossAx val="687350528"/>
        <c:crosses val="max"/>
        <c:crossBetween val="between"/>
        <c:majorUnit val="2"/>
      </c:valAx>
      <c:catAx>
        <c:axId val="687350528"/>
        <c:scaling>
          <c:orientation val="minMax"/>
        </c:scaling>
        <c:delete val="1"/>
        <c:axPos val="b"/>
        <c:numFmt formatCode="General" sourceLinked="1"/>
        <c:majorTickMark val="out"/>
        <c:minorTickMark val="none"/>
        <c:tickLblPos val="nextTo"/>
        <c:crossAx val="681851520"/>
        <c:crosses val="autoZero"/>
        <c:auto val="1"/>
        <c:lblAlgn val="ctr"/>
        <c:lblOffset val="100"/>
        <c:noMultiLvlLbl val="0"/>
      </c:catAx>
    </c:plotArea>
    <c:legend>
      <c:legendPos val="b"/>
      <c:legendEntry>
        <c:idx val="0"/>
        <c:delete val="1"/>
      </c:legendEntry>
      <c:layout>
        <c:manualLayout>
          <c:xMode val="edge"/>
          <c:yMode val="edge"/>
          <c:x val="0.35960817397825273"/>
          <c:y val="0.86206236161868177"/>
          <c:w val="0.28078365204349454"/>
          <c:h val="0.11974150990614428"/>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09883093406"/>
          <c:y val="0.12367788202321144"/>
          <c:w val="0.80133824983833535"/>
          <c:h val="0.53334995883700476"/>
        </c:manualLayout>
      </c:layout>
      <c:barChart>
        <c:barDir val="col"/>
        <c:grouping val="clustered"/>
        <c:varyColors val="0"/>
        <c:ser>
          <c:idx val="1"/>
          <c:order val="1"/>
          <c:tx>
            <c:strRef>
              <c:f>Mongolia!$E$1</c:f>
              <c:strCache>
                <c:ptCount val="1"/>
                <c:pt idx="0">
                  <c:v>% PLHIV on ART</c:v>
                </c:pt>
              </c:strCache>
            </c:strRef>
          </c:tx>
          <c:spPr>
            <a:solidFill>
              <a:srgbClr val="F26B73"/>
            </a:solidFill>
            <a:ln>
              <a:noFill/>
            </a:ln>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C0-4943-A16C-A95A84CD63BF}"/>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Mongolia!$C$2:$C$24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Mongolia!$E$2:$E$24</c:f>
              <c:numCache>
                <c:formatCode>_-* #,##0_-;\-* #,##0_-;_-* "-"??_-;_-@_-</c:formatCode>
                <c:ptCount val="23"/>
                <c:pt idx="0">
                  <c:v>0</c:v>
                </c:pt>
                <c:pt idx="1">
                  <c:v>0</c:v>
                </c:pt>
                <c:pt idx="2">
                  <c:v>0</c:v>
                </c:pt>
                <c:pt idx="3">
                  <c:v>1</c:v>
                </c:pt>
                <c:pt idx="4">
                  <c:v>1</c:v>
                </c:pt>
                <c:pt idx="5">
                  <c:v>0</c:v>
                </c:pt>
                <c:pt idx="6">
                  <c:v>1</c:v>
                </c:pt>
                <c:pt idx="7">
                  <c:v>1</c:v>
                </c:pt>
                <c:pt idx="8">
                  <c:v>2</c:v>
                </c:pt>
                <c:pt idx="9">
                  <c:v>3</c:v>
                </c:pt>
                <c:pt idx="10">
                  <c:v>7</c:v>
                </c:pt>
                <c:pt idx="11">
                  <c:v>9</c:v>
                </c:pt>
                <c:pt idx="12">
                  <c:v>12</c:v>
                </c:pt>
                <c:pt idx="13">
                  <c:v>20</c:v>
                </c:pt>
                <c:pt idx="14">
                  <c:v>25</c:v>
                </c:pt>
                <c:pt idx="15">
                  <c:v>28</c:v>
                </c:pt>
                <c:pt idx="16">
                  <c:v>29</c:v>
                </c:pt>
                <c:pt idx="17">
                  <c:v>32</c:v>
                </c:pt>
                <c:pt idx="18">
                  <c:v>34</c:v>
                </c:pt>
                <c:pt idx="19">
                  <c:v>34</c:v>
                </c:pt>
                <c:pt idx="20">
                  <c:v>37</c:v>
                </c:pt>
                <c:pt idx="21">
                  <c:v>38</c:v>
                </c:pt>
                <c:pt idx="22">
                  <c:v>40</c:v>
                </c:pt>
              </c:numCache>
            </c:numRef>
          </c:val>
          <c:extLst>
            <c:ext xmlns:c16="http://schemas.microsoft.com/office/drawing/2014/chart" uri="{C3380CC4-5D6E-409C-BE32-E72D297353CC}">
              <c16:uniqueId val="{00000009-FF66-4A24-A518-C4EA70CEF626}"/>
            </c:ext>
          </c:extLst>
        </c:ser>
        <c:dLbls>
          <c:showLegendKey val="0"/>
          <c:showVal val="0"/>
          <c:showCatName val="0"/>
          <c:showSerName val="0"/>
          <c:showPercent val="0"/>
          <c:showBubbleSize val="0"/>
        </c:dLbls>
        <c:gapWidth val="60"/>
        <c:axId val="38593280"/>
        <c:axId val="38587008"/>
      </c:barChart>
      <c:lineChart>
        <c:grouping val="standard"/>
        <c:varyColors val="0"/>
        <c:ser>
          <c:idx val="0"/>
          <c:order val="0"/>
          <c:tx>
            <c:strRef>
              <c:f>Mongolia!$D$1</c:f>
              <c:strCache>
                <c:ptCount val="1"/>
                <c:pt idx="0">
                  <c:v> Number of people on ART </c:v>
                </c:pt>
              </c:strCache>
            </c:strRef>
          </c:tx>
          <c:spPr>
            <a:ln w="38100">
              <a:solidFill>
                <a:srgbClr val="33CCCC"/>
              </a:solidFill>
            </a:ln>
          </c:spPr>
          <c:marker>
            <c:symbol val="none"/>
          </c:marker>
          <c:dLbls>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C0-4943-A16C-A95A84CD63BF}"/>
                </c:ext>
              </c:extLst>
            </c:dLbl>
            <c:spPr>
              <a:noFill/>
              <a:ln>
                <a:noFill/>
              </a:ln>
              <a:effectLst/>
            </c:spPr>
            <c:txPr>
              <a:bodyPr wrap="square" lIns="38100" tIns="19050" rIns="38100" bIns="19050" anchor="ctr">
                <a:spAutoFit/>
              </a:bodyPr>
              <a:lstStyle/>
              <a:p>
                <a:pPr>
                  <a:defRPr>
                    <a:solidFill>
                      <a:srgbClr val="33CCCC"/>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Mongolia!$C$2:$C$24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Mongolia!$D$2:$D$24</c:f>
              <c:numCache>
                <c:formatCode>_-* #,##0_-;\-* #,##0_-;_-* "-"??_-;_-@_-</c:formatCode>
                <c:ptCount val="23"/>
                <c:pt idx="0">
                  <c:v>0</c:v>
                </c:pt>
                <c:pt idx="1">
                  <c:v>0</c:v>
                </c:pt>
                <c:pt idx="2">
                  <c:v>0</c:v>
                </c:pt>
                <c:pt idx="3">
                  <c:v>1</c:v>
                </c:pt>
                <c:pt idx="4">
                  <c:v>1</c:v>
                </c:pt>
                <c:pt idx="5">
                  <c:v>1</c:v>
                </c:pt>
                <c:pt idx="6">
                  <c:v>2</c:v>
                </c:pt>
                <c:pt idx="7">
                  <c:v>3</c:v>
                </c:pt>
                <c:pt idx="8">
                  <c:v>5</c:v>
                </c:pt>
                <c:pt idx="9">
                  <c:v>10</c:v>
                </c:pt>
                <c:pt idx="10">
                  <c:v>25</c:v>
                </c:pt>
                <c:pt idx="11">
                  <c:v>38</c:v>
                </c:pt>
                <c:pt idx="12">
                  <c:v>53</c:v>
                </c:pt>
                <c:pt idx="13">
                  <c:v>94</c:v>
                </c:pt>
                <c:pt idx="14">
                  <c:v>126</c:v>
                </c:pt>
                <c:pt idx="15">
                  <c:v>147</c:v>
                </c:pt>
                <c:pt idx="16">
                  <c:v>156</c:v>
                </c:pt>
                <c:pt idx="17">
                  <c:v>181</c:v>
                </c:pt>
                <c:pt idx="18">
                  <c:v>195</c:v>
                </c:pt>
                <c:pt idx="19">
                  <c:v>198</c:v>
                </c:pt>
                <c:pt idx="20">
                  <c:v>223</c:v>
                </c:pt>
                <c:pt idx="21">
                  <c:v>238</c:v>
                </c:pt>
                <c:pt idx="22">
                  <c:v>254</c:v>
                </c:pt>
              </c:numCache>
            </c:numRef>
          </c:val>
          <c:smooth val="0"/>
          <c:extLst>
            <c:ext xmlns:c16="http://schemas.microsoft.com/office/drawing/2014/chart" uri="{C3380CC4-5D6E-409C-BE32-E72D297353CC}">
              <c16:uniqueId val="{0000000B-FF66-4A24-A518-C4EA70CEF626}"/>
            </c:ext>
          </c:extLst>
        </c:ser>
        <c:dLbls>
          <c:showLegendKey val="0"/>
          <c:showVal val="0"/>
          <c:showCatName val="0"/>
          <c:showSerName val="0"/>
          <c:showPercent val="0"/>
          <c:showBubbleSize val="0"/>
        </c:dLbls>
        <c:marker val="1"/>
        <c:smooth val="0"/>
        <c:axId val="38575104"/>
        <c:axId val="38585088"/>
      </c:lineChart>
      <c:lineChart>
        <c:grouping val="standard"/>
        <c:varyColors val="0"/>
        <c:ser>
          <c:idx val="2"/>
          <c:order val="2"/>
          <c:tx>
            <c:strRef>
              <c:f>Mongolia!$F$1</c:f>
              <c:strCache>
                <c:ptCount val="1"/>
                <c:pt idx="0">
                  <c:v>% Lower</c:v>
                </c:pt>
              </c:strCache>
            </c:strRef>
          </c:tx>
          <c:spPr>
            <a:ln>
              <a:noFill/>
            </a:ln>
          </c:spPr>
          <c:marker>
            <c:symbol val="dash"/>
            <c:size val="8"/>
            <c:spPr>
              <a:solidFill>
                <a:sysClr val="windowText" lastClr="000000"/>
              </a:solidFill>
              <a:ln>
                <a:noFill/>
              </a:ln>
            </c:spPr>
          </c:marker>
          <c:cat>
            <c:strRef>
              <c:f>Mongolia!$C$2:$C$24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Mongolia!$F$2:$F$24</c:f>
              <c:numCache>
                <c:formatCode>_-* #,##0_-;\-* #,##0_-;_-* "-"??_-;_-@_-</c:formatCode>
                <c:ptCount val="23"/>
                <c:pt idx="0">
                  <c:v>0</c:v>
                </c:pt>
                <c:pt idx="1">
                  <c:v>0</c:v>
                </c:pt>
                <c:pt idx="2">
                  <c:v>0</c:v>
                </c:pt>
                <c:pt idx="3">
                  <c:v>1</c:v>
                </c:pt>
                <c:pt idx="4">
                  <c:v>1</c:v>
                </c:pt>
                <c:pt idx="5">
                  <c:v>0</c:v>
                </c:pt>
                <c:pt idx="6">
                  <c:v>1</c:v>
                </c:pt>
                <c:pt idx="7">
                  <c:v>1</c:v>
                </c:pt>
                <c:pt idx="8">
                  <c:v>1</c:v>
                </c:pt>
                <c:pt idx="9">
                  <c:v>3</c:v>
                </c:pt>
                <c:pt idx="10">
                  <c:v>6</c:v>
                </c:pt>
                <c:pt idx="11">
                  <c:v>8</c:v>
                </c:pt>
                <c:pt idx="12">
                  <c:v>11</c:v>
                </c:pt>
                <c:pt idx="13">
                  <c:v>18</c:v>
                </c:pt>
                <c:pt idx="14">
                  <c:v>22</c:v>
                </c:pt>
                <c:pt idx="15">
                  <c:v>25</c:v>
                </c:pt>
                <c:pt idx="16">
                  <c:v>25</c:v>
                </c:pt>
                <c:pt idx="17">
                  <c:v>29</c:v>
                </c:pt>
                <c:pt idx="18">
                  <c:v>30</c:v>
                </c:pt>
                <c:pt idx="19">
                  <c:v>30</c:v>
                </c:pt>
                <c:pt idx="20">
                  <c:v>33</c:v>
                </c:pt>
                <c:pt idx="21">
                  <c:v>34</c:v>
                </c:pt>
                <c:pt idx="22">
                  <c:v>35</c:v>
                </c:pt>
              </c:numCache>
            </c:numRef>
          </c:val>
          <c:smooth val="0"/>
          <c:extLst>
            <c:ext xmlns:c16="http://schemas.microsoft.com/office/drawing/2014/chart" uri="{C3380CC4-5D6E-409C-BE32-E72D297353CC}">
              <c16:uniqueId val="{0000000C-FF66-4A24-A518-C4EA70CEF626}"/>
            </c:ext>
          </c:extLst>
        </c:ser>
        <c:ser>
          <c:idx val="3"/>
          <c:order val="3"/>
          <c:tx>
            <c:strRef>
              <c:f>Mongolia!$G$1</c:f>
              <c:strCache>
                <c:ptCount val="1"/>
                <c:pt idx="0">
                  <c:v>%Upper</c:v>
                </c:pt>
              </c:strCache>
            </c:strRef>
          </c:tx>
          <c:spPr>
            <a:ln>
              <a:noFill/>
            </a:ln>
          </c:spPr>
          <c:marker>
            <c:symbol val="dash"/>
            <c:size val="8"/>
            <c:spPr>
              <a:solidFill>
                <a:sysClr val="windowText" lastClr="000000"/>
              </a:solidFill>
              <a:ln>
                <a:noFill/>
              </a:ln>
            </c:spPr>
          </c:marker>
          <c:cat>
            <c:strRef>
              <c:f>Mongolia!$C$2:$C$24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Mongolia!$G$2:$G$24</c:f>
              <c:numCache>
                <c:formatCode>_-* #,##0_-;\-* #,##0_-;_-* "-"??_-;_-@_-</c:formatCode>
                <c:ptCount val="23"/>
                <c:pt idx="0">
                  <c:v>0</c:v>
                </c:pt>
                <c:pt idx="1">
                  <c:v>0</c:v>
                </c:pt>
                <c:pt idx="2">
                  <c:v>0</c:v>
                </c:pt>
                <c:pt idx="3">
                  <c:v>1</c:v>
                </c:pt>
                <c:pt idx="4">
                  <c:v>1</c:v>
                </c:pt>
                <c:pt idx="5">
                  <c:v>1</c:v>
                </c:pt>
                <c:pt idx="6">
                  <c:v>1</c:v>
                </c:pt>
                <c:pt idx="7">
                  <c:v>1</c:v>
                </c:pt>
                <c:pt idx="8">
                  <c:v>2</c:v>
                </c:pt>
                <c:pt idx="9">
                  <c:v>3</c:v>
                </c:pt>
                <c:pt idx="10">
                  <c:v>7</c:v>
                </c:pt>
                <c:pt idx="11">
                  <c:v>10</c:v>
                </c:pt>
                <c:pt idx="12">
                  <c:v>14</c:v>
                </c:pt>
                <c:pt idx="13">
                  <c:v>22</c:v>
                </c:pt>
                <c:pt idx="14">
                  <c:v>28</c:v>
                </c:pt>
                <c:pt idx="15">
                  <c:v>31</c:v>
                </c:pt>
                <c:pt idx="16">
                  <c:v>32</c:v>
                </c:pt>
                <c:pt idx="17">
                  <c:v>36</c:v>
                </c:pt>
                <c:pt idx="18">
                  <c:v>38</c:v>
                </c:pt>
                <c:pt idx="19">
                  <c:v>38</c:v>
                </c:pt>
                <c:pt idx="20">
                  <c:v>41</c:v>
                </c:pt>
                <c:pt idx="21">
                  <c:v>43</c:v>
                </c:pt>
                <c:pt idx="22">
                  <c:v>45</c:v>
                </c:pt>
              </c:numCache>
            </c:numRef>
          </c:val>
          <c:smooth val="0"/>
          <c:extLst>
            <c:ext xmlns:c16="http://schemas.microsoft.com/office/drawing/2014/chart" uri="{C3380CC4-5D6E-409C-BE32-E72D297353CC}">
              <c16:uniqueId val="{0000000D-FF66-4A24-A518-C4EA70CEF626}"/>
            </c:ext>
          </c:extLst>
        </c:ser>
        <c:dLbls>
          <c:showLegendKey val="0"/>
          <c:showVal val="0"/>
          <c:showCatName val="0"/>
          <c:showSerName val="0"/>
          <c:showPercent val="0"/>
          <c:showBubbleSize val="0"/>
        </c:dLbls>
        <c:hiLowLines/>
        <c:marker val="1"/>
        <c:smooth val="0"/>
        <c:axId val="38593280"/>
        <c:axId val="38587008"/>
      </c:lineChart>
      <c:catAx>
        <c:axId val="38575104"/>
        <c:scaling>
          <c:orientation val="minMax"/>
        </c:scaling>
        <c:delete val="0"/>
        <c:axPos val="b"/>
        <c:numFmt formatCode="General" sourceLinked="1"/>
        <c:majorTickMark val="out"/>
        <c:minorTickMark val="none"/>
        <c:tickLblPos val="nextTo"/>
        <c:txPr>
          <a:bodyPr rot="-2700000"/>
          <a:lstStyle/>
          <a:p>
            <a:pPr>
              <a:defRPr/>
            </a:pPr>
            <a:endParaRPr lang="en-US"/>
          </a:p>
        </c:txPr>
        <c:crossAx val="38585088"/>
        <c:crosses val="autoZero"/>
        <c:auto val="1"/>
        <c:lblAlgn val="ctr"/>
        <c:lblOffset val="100"/>
        <c:noMultiLvlLbl val="0"/>
      </c:catAx>
      <c:valAx>
        <c:axId val="3858508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layout>
            <c:manualLayout>
              <c:xMode val="edge"/>
              <c:yMode val="edge"/>
              <c:x val="1.3427654661723985E-2"/>
              <c:y val="0.30256021853651272"/>
            </c:manualLayout>
          </c:layout>
          <c:overlay val="0"/>
        </c:title>
        <c:numFmt formatCode="#,##0" sourceLinked="0"/>
        <c:majorTickMark val="out"/>
        <c:minorTickMark val="none"/>
        <c:tickLblPos val="nextTo"/>
        <c:crossAx val="38575104"/>
        <c:crosses val="autoZero"/>
        <c:crossBetween val="between"/>
      </c:valAx>
      <c:valAx>
        <c:axId val="38587008"/>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38593280"/>
        <c:crosses val="max"/>
        <c:crossBetween val="between"/>
        <c:majorUnit val="20"/>
      </c:valAx>
      <c:catAx>
        <c:axId val="38593280"/>
        <c:scaling>
          <c:orientation val="minMax"/>
        </c:scaling>
        <c:delete val="1"/>
        <c:axPos val="b"/>
        <c:numFmt formatCode="General" sourceLinked="1"/>
        <c:majorTickMark val="out"/>
        <c:minorTickMark val="none"/>
        <c:tickLblPos val="nextTo"/>
        <c:crossAx val="3858700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4287657607661137"/>
          <c:h val="0.71312963596941692"/>
        </c:manualLayout>
      </c:layout>
      <c:barChart>
        <c:barDir val="col"/>
        <c:grouping val="stacked"/>
        <c:varyColors val="0"/>
        <c:ser>
          <c:idx val="0"/>
          <c:order val="0"/>
          <c:invertIfNegative val="0"/>
          <c:cat>
            <c:strRef>
              <c:f>'MNG (2)'!$R$56:$V$56</c:f>
              <c:strCache>
                <c:ptCount val="5"/>
                <c:pt idx="0">
                  <c:v>Estimated PLHIV</c:v>
                </c:pt>
                <c:pt idx="1">
                  <c:v>PLHIV who know 
their HIV status</c:v>
                </c:pt>
                <c:pt idx="2">
                  <c:v>People on ART</c:v>
                </c:pt>
                <c:pt idx="3">
                  <c:v>Tested for 
viral load</c:v>
                </c:pt>
                <c:pt idx="4">
                  <c:v>PLHIV who have 
viral suppression *</c:v>
                </c:pt>
              </c:strCache>
            </c:strRef>
          </c:cat>
          <c:val>
            <c:numRef>
              <c:f>'MNG (2)'!$R$57:$V$57</c:f>
              <c:numCache>
                <c:formatCode>General</c:formatCode>
                <c:ptCount val="5"/>
              </c:numCache>
            </c:numRef>
          </c:val>
          <c:extLst>
            <c:ext xmlns:c16="http://schemas.microsoft.com/office/drawing/2014/chart" uri="{C3380CC4-5D6E-409C-BE32-E72D297353CC}">
              <c16:uniqueId val="{00000000-D469-4C98-AE91-8214BDB9F055}"/>
            </c:ext>
          </c:extLst>
        </c:ser>
        <c:ser>
          <c:idx val="1"/>
          <c:order val="1"/>
          <c:invertIfNegative val="0"/>
          <c:cat>
            <c:strRef>
              <c:f>'MNG (2)'!$R$56:$V$56</c:f>
              <c:strCache>
                <c:ptCount val="5"/>
                <c:pt idx="0">
                  <c:v>Estimated PLHIV</c:v>
                </c:pt>
                <c:pt idx="1">
                  <c:v>PLHIV who know 
their HIV status</c:v>
                </c:pt>
                <c:pt idx="2">
                  <c:v>People on ART</c:v>
                </c:pt>
                <c:pt idx="3">
                  <c:v>Tested for 
viral load</c:v>
                </c:pt>
                <c:pt idx="4">
                  <c:v>PLHIV who have 
viral suppression *</c:v>
                </c:pt>
              </c:strCache>
            </c:strRef>
          </c:cat>
          <c:val>
            <c:numRef>
              <c:f>'MNG (2)'!$R$58:$V$58</c:f>
              <c:numCache>
                <c:formatCode>General</c:formatCode>
                <c:ptCount val="5"/>
              </c:numCache>
            </c:numRef>
          </c:val>
          <c:extLst>
            <c:ext xmlns:c16="http://schemas.microsoft.com/office/drawing/2014/chart" uri="{C3380CC4-5D6E-409C-BE32-E72D297353CC}">
              <c16:uniqueId val="{00000001-D469-4C98-AE91-8214BDB9F055}"/>
            </c:ext>
          </c:extLst>
        </c:ser>
        <c:ser>
          <c:idx val="2"/>
          <c:order val="2"/>
          <c:invertIfNegative val="0"/>
          <c:dPt>
            <c:idx val="0"/>
            <c:invertIfNegative val="0"/>
            <c:bubble3D val="0"/>
            <c:spPr>
              <a:solidFill>
                <a:srgbClr val="0099FF"/>
              </a:solidFill>
              <a:ln>
                <a:noFill/>
              </a:ln>
            </c:spPr>
            <c:extLst>
              <c:ext xmlns:c16="http://schemas.microsoft.com/office/drawing/2014/chart" uri="{C3380CC4-5D6E-409C-BE32-E72D297353CC}">
                <c16:uniqueId val="{00000003-D469-4C98-AE91-8214BDB9F055}"/>
              </c:ext>
            </c:extLst>
          </c:dPt>
          <c:dPt>
            <c:idx val="1"/>
            <c:invertIfNegative val="0"/>
            <c:bubble3D val="0"/>
            <c:spPr>
              <a:solidFill>
                <a:srgbClr val="FF5050"/>
              </a:solidFill>
              <a:ln>
                <a:noFill/>
              </a:ln>
            </c:spPr>
            <c:extLst>
              <c:ext xmlns:c16="http://schemas.microsoft.com/office/drawing/2014/chart" uri="{C3380CC4-5D6E-409C-BE32-E72D297353CC}">
                <c16:uniqueId val="{00000005-D469-4C98-AE91-8214BDB9F055}"/>
              </c:ext>
            </c:extLst>
          </c:dPt>
          <c:dPt>
            <c:idx val="2"/>
            <c:invertIfNegative val="0"/>
            <c:bubble3D val="0"/>
            <c:spPr>
              <a:solidFill>
                <a:srgbClr val="33CCCC"/>
              </a:solidFill>
              <a:ln>
                <a:noFill/>
              </a:ln>
            </c:spPr>
            <c:extLst>
              <c:ext xmlns:c16="http://schemas.microsoft.com/office/drawing/2014/chart" uri="{C3380CC4-5D6E-409C-BE32-E72D297353CC}">
                <c16:uniqueId val="{00000007-D469-4C98-AE91-8214BDB9F055}"/>
              </c:ext>
            </c:extLst>
          </c:dPt>
          <c:dPt>
            <c:idx val="3"/>
            <c:invertIfNegative val="0"/>
            <c:bubble3D val="0"/>
            <c:spPr>
              <a:solidFill>
                <a:srgbClr val="009999"/>
              </a:solidFill>
              <a:ln>
                <a:noFill/>
              </a:ln>
            </c:spPr>
            <c:extLst>
              <c:ext xmlns:c16="http://schemas.microsoft.com/office/drawing/2014/chart" uri="{C3380CC4-5D6E-409C-BE32-E72D297353CC}">
                <c16:uniqueId val="{00000009-D469-4C98-AE91-8214BDB9F055}"/>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D469-4C98-AE91-8214BDB9F055}"/>
              </c:ext>
            </c:extLst>
          </c:dPt>
          <c:dLbls>
            <c:dLbl>
              <c:idx val="0"/>
              <c:tx>
                <c:rich>
                  <a:bodyPr/>
                  <a:lstStyle/>
                  <a:p>
                    <a:r>
                      <a:rPr lang="en-US"/>
                      <a:t>&lt;1000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469-4C98-AE91-8214BDB9F0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'MNG (2)'!$R$56:$V$56</c:f>
              <c:strCache>
                <c:ptCount val="5"/>
                <c:pt idx="0">
                  <c:v>Estimated PLHIV</c:v>
                </c:pt>
                <c:pt idx="1">
                  <c:v>PLHIV who know 
their HIV status</c:v>
                </c:pt>
                <c:pt idx="2">
                  <c:v>People on ART</c:v>
                </c:pt>
                <c:pt idx="3">
                  <c:v>Tested for 
viral load</c:v>
                </c:pt>
                <c:pt idx="4">
                  <c:v>PLHIV who have 
viral suppression *</c:v>
                </c:pt>
              </c:strCache>
            </c:strRef>
          </c:cat>
          <c:val>
            <c:numRef>
              <c:f>'MNG (2)'!$R$59:$V$59</c:f>
              <c:numCache>
                <c:formatCode>General</c:formatCode>
                <c:ptCount val="5"/>
                <c:pt idx="0">
                  <c:v>630</c:v>
                </c:pt>
                <c:pt idx="1">
                  <c:v>287</c:v>
                </c:pt>
                <c:pt idx="2">
                  <c:v>254</c:v>
                </c:pt>
                <c:pt idx="3">
                  <c:v>254</c:v>
                </c:pt>
                <c:pt idx="4">
                  <c:v>238</c:v>
                </c:pt>
              </c:numCache>
            </c:numRef>
          </c:val>
          <c:extLst>
            <c:ext xmlns:c16="http://schemas.microsoft.com/office/drawing/2014/chart" uri="{C3380CC4-5D6E-409C-BE32-E72D297353CC}">
              <c16:uniqueId val="{0000000C-D469-4C98-AE91-8214BDB9F055}"/>
            </c:ext>
          </c:extLst>
        </c:ser>
        <c:dLbls>
          <c:showLegendKey val="0"/>
          <c:showVal val="0"/>
          <c:showCatName val="0"/>
          <c:showSerName val="0"/>
          <c:showPercent val="0"/>
          <c:showBubbleSize val="0"/>
        </c:dLbls>
        <c:gapWidth val="144"/>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7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700"/>
      </c:valAx>
    </c:plotArea>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0943367673816973"/>
        </c:manualLayout>
      </c:layout>
      <c:barChart>
        <c:barDir val="col"/>
        <c:grouping val="stacked"/>
        <c:varyColors val="0"/>
        <c:ser>
          <c:idx val="0"/>
          <c:order val="0"/>
          <c:tx>
            <c:strRef>
              <c:f>'395s'!$C$2</c:f>
              <c:strCache>
                <c:ptCount val="1"/>
                <c:pt idx="0">
                  <c:v>Progress (%)</c:v>
                </c:pt>
              </c:strCache>
            </c:strRef>
          </c:tx>
          <c:spPr>
            <a:solidFill>
              <a:srgbClr val="009999"/>
            </a:solidFill>
            <a:ln>
              <a:noFill/>
            </a:ln>
            <a:effectLst/>
          </c:spPr>
          <c:invertIfNegative val="0"/>
          <c:dLbls>
            <c:dLbl>
              <c:idx val="0"/>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718-4BC3-8F4D-E094CA4CC7BA}"/>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2718-4BC3-8F4D-E094CA4CC7BA}"/>
                </c:ext>
              </c:extLst>
            </c:dLbl>
            <c:dLbl>
              <c:idx val="2"/>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18-4BC3-8F4D-E094CA4CC7B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'395s'!$B$3:$B$5</c:f>
              <c:strCache>
                <c:ptCount val="3"/>
                <c:pt idx="0">
                  <c:v>PLHIV who know
their status</c:v>
                </c:pt>
                <c:pt idx="1">
                  <c:v>PLHIV on 
treatment</c:v>
                </c:pt>
                <c:pt idx="2">
                  <c:v>PLHIV with suppressed
viral load</c:v>
                </c:pt>
              </c:strCache>
            </c:strRef>
          </c:cat>
          <c:val>
            <c:numRef>
              <c:f>'395s'!$C$3:$C$5</c:f>
              <c:numCache>
                <c:formatCode>_(* #,##0_);_(* \(#,##0\);_(* "-"??_);_(@_)</c:formatCode>
                <c:ptCount val="3"/>
                <c:pt idx="0">
                  <c:v>0</c:v>
                </c:pt>
                <c:pt idx="1">
                  <c:v>40</c:v>
                </c:pt>
                <c:pt idx="2">
                  <c:v>0</c:v>
                </c:pt>
              </c:numCache>
            </c:numRef>
          </c:val>
          <c:extLst>
            <c:ext xmlns:c16="http://schemas.microsoft.com/office/drawing/2014/chart" uri="{C3380CC4-5D6E-409C-BE32-E72D297353CC}">
              <c16:uniqueId val="{00000002-2718-4BC3-8F4D-E094CA4CC7BA}"/>
            </c:ext>
          </c:extLst>
        </c:ser>
        <c:ser>
          <c:idx val="1"/>
          <c:order val="1"/>
          <c:tx>
            <c:strRef>
              <c:f>'395s'!$D$2</c:f>
              <c:strCache>
                <c:ptCount val="1"/>
                <c:pt idx="0">
                  <c:v>Gap</c:v>
                </c:pt>
              </c:strCache>
            </c:strRef>
          </c:tx>
          <c:spPr>
            <a:pattFill prst="dkDnDiag">
              <a:fgClr>
                <a:srgbClr val="BFBFBF"/>
              </a:fgClr>
              <a:bgClr>
                <a:schemeClr val="bg1"/>
              </a:bgClr>
            </a:pattFill>
            <a:ln>
              <a:noFill/>
            </a:ln>
            <a:effectLst/>
          </c:spPr>
          <c:invertIfNegative val="0"/>
          <c:cat>
            <c:strRef>
              <c:f>'395s'!$B$3:$B$5</c:f>
              <c:strCache>
                <c:ptCount val="3"/>
                <c:pt idx="0">
                  <c:v>PLHIV who know
their status</c:v>
                </c:pt>
                <c:pt idx="1">
                  <c:v>PLHIV on 
treatment</c:v>
                </c:pt>
                <c:pt idx="2">
                  <c:v>PLHIV with suppressed
viral load</c:v>
                </c:pt>
              </c:strCache>
            </c:strRef>
          </c:cat>
          <c:val>
            <c:numRef>
              <c:f>'395s'!$D$3:$D$5</c:f>
              <c:numCache>
                <c:formatCode>_(* #,##0_);_(* \(#,##0\);_(* "-"??_);_(@_)</c:formatCode>
                <c:ptCount val="3"/>
                <c:pt idx="0">
                  <c:v>95</c:v>
                </c:pt>
                <c:pt idx="1">
                  <c:v>50</c:v>
                </c:pt>
                <c:pt idx="2">
                  <c:v>86</c:v>
                </c:pt>
              </c:numCache>
            </c:numRef>
          </c:val>
          <c:extLst>
            <c:ext xmlns:c16="http://schemas.microsoft.com/office/drawing/2014/chart" uri="{C3380CC4-5D6E-409C-BE32-E72D297353CC}">
              <c16:uniqueId val="{00000003-2718-4BC3-8F4D-E094CA4CC7BA}"/>
            </c:ext>
          </c:extLst>
        </c:ser>
        <c:dLbls>
          <c:showLegendKey val="0"/>
          <c:showVal val="0"/>
          <c:showCatName val="0"/>
          <c:showSerName val="0"/>
          <c:showPercent val="0"/>
          <c:showBubbleSize val="0"/>
        </c:dLbls>
        <c:gapWidth val="150"/>
        <c:overlap val="100"/>
        <c:axId val="139740288"/>
        <c:axId val="139741824"/>
      </c:barChart>
      <c:scatterChart>
        <c:scatterStyle val="lineMarker"/>
        <c:varyColors val="0"/>
        <c:ser>
          <c:idx val="2"/>
          <c:order val="2"/>
          <c:tx>
            <c:strRef>
              <c:f>'395s'!$E$2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'395s'!$B$3:$B$5</c:f>
              <c:strCache>
                <c:ptCount val="3"/>
                <c:pt idx="0">
                  <c:v>PLHIV who know
their status</c:v>
                </c:pt>
                <c:pt idx="1">
                  <c:v>PLHIV on 
treatment</c:v>
                </c:pt>
                <c:pt idx="2">
                  <c:v>PLHIV with suppressed
viral load</c:v>
                </c:pt>
              </c:strCache>
            </c:strRef>
          </c:xVal>
          <c:yVal>
            <c:numRef>
              <c:f>'395s'!$E$3:$E$5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4-2718-4BC3-8F4D-E094CA4CC7BA}"/>
            </c:ext>
          </c:extLst>
        </c:ser>
        <c:dLbls>
          <c:showLegendKey val="0"/>
          <c:showVal val="0"/>
          <c:showCatName val="0"/>
          <c:showSerName val="0"/>
          <c:showPercent val="0"/>
          <c:showBubbleSize val="0"/>
        </c:dLbls>
        <c:axId val="139740288"/>
        <c:axId val="139741824"/>
      </c:scatterChart>
      <c:catAx>
        <c:axId val="13974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741824"/>
        <c:crosses val="autoZero"/>
        <c:auto val="1"/>
        <c:lblAlgn val="ctr"/>
        <c:lblOffset val="100"/>
        <c:noMultiLvlLbl val="0"/>
      </c:catAx>
      <c:valAx>
        <c:axId val="13974182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740288"/>
        <c:crosses val="autoZero"/>
        <c:crossBetween val="between"/>
        <c:majorUnit val="20"/>
      </c:valAx>
      <c:spPr>
        <a:noFill/>
        <a:ln>
          <a:noFill/>
        </a:ln>
        <a:effectLst/>
      </c:spPr>
    </c:plotArea>
    <c:legend>
      <c:legendPos val="b"/>
      <c:layout>
        <c:manualLayout>
          <c:xMode val="edge"/>
          <c:yMode val="edge"/>
          <c:x val="0.24526638434294751"/>
          <c:y val="0.91602528369332659"/>
          <c:w val="0.5490131757086073"/>
          <c:h val="6.56420417787698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4</c:v>
                  </c:pt>
                  <c:pt idx="1">
                    <c:v>3</c:v>
                  </c:pt>
                  <c:pt idx="2">
                    <c:v>3</c:v>
                  </c:pt>
                </c:numCache>
              </c:numRef>
            </c:plus>
            <c:minus>
              <c:numRef>
                <c:f>'Cascade_Women vs Men'!$D$8:$D$10</c:f>
                <c:numCache>
                  <c:formatCode>General</c:formatCode>
                  <c:ptCount val="3"/>
                  <c:pt idx="0">
                    <c:v>4</c:v>
                  </c:pt>
                  <c:pt idx="1">
                    <c:v>4</c:v>
                  </c:pt>
                  <c:pt idx="2">
                    <c:v>3</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39</c:v>
                </c:pt>
                <c:pt idx="1">
                  <c:v>33</c:v>
                </c:pt>
                <c:pt idx="2">
                  <c:v>31</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6</c:v>
                  </c:pt>
                  <c:pt idx="1">
                    <c:v>5</c:v>
                  </c:pt>
                  <c:pt idx="2">
                    <c:v>4</c:v>
                  </c:pt>
                </c:numCache>
              </c:numRef>
            </c:plus>
            <c:minus>
              <c:numRef>
                <c:f>'Cascade_Women vs Men'!$F$8:$F$10</c:f>
                <c:numCache>
                  <c:formatCode>General</c:formatCode>
                  <c:ptCount val="3"/>
                  <c:pt idx="0">
                    <c:v>5</c:v>
                  </c:pt>
                  <c:pt idx="1">
                    <c:v>5</c:v>
                  </c:pt>
                  <c:pt idx="2">
                    <c:v>5</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47</c:v>
                </c:pt>
                <c:pt idx="1">
                  <c:v>42</c:v>
                </c:pt>
                <c:pt idx="2">
                  <c:v>40</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'MNG (2)'!$W$34:$W$35</c:f>
              <c:strCache>
                <c:ptCount val="2"/>
                <c:pt idx="0">
                  <c:v>National</c:v>
                </c:pt>
                <c:pt idx="1">
                  <c:v>Darkhan</c:v>
                </c:pt>
              </c:strCache>
            </c:strRef>
          </c:cat>
          <c:val>
            <c:numRef>
              <c:f>'MNG (2)'!$X$34:$X$35</c:f>
              <c:numCache>
                <c:formatCode>General</c:formatCode>
                <c:ptCount val="2"/>
                <c:pt idx="0">
                  <c:v>5.6</c:v>
                </c:pt>
                <c:pt idx="1">
                  <c:v>15.3</c:v>
                </c:pt>
              </c:numCache>
            </c:numRef>
          </c:val>
          <c:extLst>
            <c:ext xmlns:c16="http://schemas.microsoft.com/office/drawing/2014/chart" uri="{C3380CC4-5D6E-409C-BE32-E72D297353CC}">
              <c16:uniqueId val="{00000000-3FB0-469E-AA06-510DEF784F88}"/>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F23-44A8-A2A9-5AD153AFE225}"/>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F23-44A8-A2A9-5AD153AFE225}"/>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'MNG (2)'!$W$36:$W$37</c:f>
              <c:strCache>
                <c:ptCount val="2"/>
                <c:pt idx="0">
                  <c:v>National</c:v>
                </c:pt>
                <c:pt idx="1">
                  <c:v>City</c:v>
                </c:pt>
              </c:strCache>
            </c:strRef>
          </c:cat>
          <c:val>
            <c:numRef>
              <c:f>'MNG (2)'!$X$36:$X$37</c:f>
              <c:numCache>
                <c:formatCode>General</c:formatCode>
                <c:ptCount val="2"/>
                <c:pt idx="0">
                  <c:v>0</c:v>
                </c:pt>
                <c:pt idx="1">
                  <c:v>0</c:v>
                </c:pt>
              </c:numCache>
            </c:numRef>
          </c:val>
          <c:extLst>
            <c:ext xmlns:c16="http://schemas.microsoft.com/office/drawing/2014/chart" uri="{C3380CC4-5D6E-409C-BE32-E72D297353CC}">
              <c16:uniqueId val="{00000002-9F23-44A8-A2A9-5AD153AFE225}"/>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'MNG (2)'!$W$38:$W$39</c:f>
              <c:strCache>
                <c:ptCount val="2"/>
                <c:pt idx="0">
                  <c:v>National</c:v>
                </c:pt>
                <c:pt idx="1">
                  <c:v>Ulaanbaatar</c:v>
                </c:pt>
              </c:strCache>
            </c:strRef>
          </c:cat>
          <c:val>
            <c:numRef>
              <c:f>'MNG (2)'!$X$38:$X$39</c:f>
              <c:numCache>
                <c:formatCode>General</c:formatCode>
                <c:ptCount val="2"/>
                <c:pt idx="0">
                  <c:v>0</c:v>
                </c:pt>
                <c:pt idx="1">
                  <c:v>0</c:v>
                </c:pt>
              </c:numCache>
            </c:numRef>
          </c:val>
          <c:extLst>
            <c:ext xmlns:c16="http://schemas.microsoft.com/office/drawing/2014/chart" uri="{C3380CC4-5D6E-409C-BE32-E72D297353CC}">
              <c16:uniqueId val="{00000000-D33F-48C0-85CA-AEEE734B8BDD}"/>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971729487709114E-2"/>
          <c:y val="0.13539861395481947"/>
          <c:w val="0.58712510936132989"/>
          <c:h val="0.58342863784234322"/>
        </c:manualLayout>
      </c:layout>
      <c:barChart>
        <c:barDir val="col"/>
        <c:grouping val="clustered"/>
        <c:varyColors val="0"/>
        <c:ser>
          <c:idx val="0"/>
          <c:order val="0"/>
          <c:tx>
            <c:strRef>
              <c:f>'HIV prev KP'!$A$4</c:f>
              <c:strCache>
                <c:ptCount val="1"/>
                <c:pt idx="0">
                  <c:v>MSM (National)</c:v>
                </c:pt>
              </c:strCache>
            </c:strRef>
          </c:tx>
          <c:spPr>
            <a:solidFill>
              <a:srgbClr val="F78E1E"/>
            </a:solidFill>
            <a:ln>
              <a:noFill/>
            </a:ln>
          </c:spPr>
          <c:invertIfNegative val="0"/>
          <c:dLbls>
            <c:dLbl>
              <c:idx val="1"/>
              <c:layout>
                <c:manualLayout>
                  <c:x val="0"/>
                  <c:y val="5.25086382163816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F0-4F86-8438-748B528CFB6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2009</c:v>
                </c:pt>
                <c:pt idx="2">
                  <c:v>2012 *</c:v>
                </c:pt>
                <c:pt idx="3">
                  <c:v>2014</c:v>
                </c:pt>
                <c:pt idx="4">
                  <c:v>2017</c:v>
                </c:pt>
                <c:pt idx="5">
                  <c:v>2019</c:v>
                </c:pt>
                <c:pt idx="6">
                  <c:v>2021</c:v>
                </c:pt>
                <c:pt idx="7">
                  <c:v>2022</c:v>
                </c:pt>
              </c:strCache>
            </c:strRef>
          </c:cat>
          <c:val>
            <c:numRef>
              <c:f>'HIV prev KP'!$B$4:$I$4</c:f>
              <c:numCache>
                <c:formatCode>General</c:formatCode>
                <c:ptCount val="8"/>
                <c:pt idx="1">
                  <c:v>1.8</c:v>
                </c:pt>
                <c:pt idx="3">
                  <c:v>13.7</c:v>
                </c:pt>
                <c:pt idx="5">
                  <c:v>7.7</c:v>
                </c:pt>
                <c:pt idx="7">
                  <c:v>5.6</c:v>
                </c:pt>
              </c:numCache>
            </c:numRef>
          </c:val>
          <c:extLst>
            <c:ext xmlns:c16="http://schemas.microsoft.com/office/drawing/2014/chart" uri="{C3380CC4-5D6E-409C-BE32-E72D297353CC}">
              <c16:uniqueId val="{00000001-45F0-4F86-8438-748B528CFB65}"/>
            </c:ext>
          </c:extLst>
        </c:ser>
        <c:ser>
          <c:idx val="1"/>
          <c:order val="1"/>
          <c:tx>
            <c:strRef>
              <c:f>'HIV prev KP'!$A$5</c:f>
              <c:strCache>
                <c:ptCount val="1"/>
                <c:pt idx="0">
                  <c:v>MSM (Ulaanbaatar)</c:v>
                </c:pt>
              </c:strCache>
            </c:strRef>
          </c:tx>
          <c:spPr>
            <a:solidFill>
              <a:srgbClr val="EC008C"/>
            </a:solidFill>
            <a:ln>
              <a:noFill/>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2009</c:v>
                </c:pt>
                <c:pt idx="2">
                  <c:v>2012 *</c:v>
                </c:pt>
                <c:pt idx="3">
                  <c:v>2014</c:v>
                </c:pt>
                <c:pt idx="4">
                  <c:v>2017</c:v>
                </c:pt>
                <c:pt idx="5">
                  <c:v>2019</c:v>
                </c:pt>
                <c:pt idx="6">
                  <c:v>2021</c:v>
                </c:pt>
                <c:pt idx="7">
                  <c:v>2022</c:v>
                </c:pt>
              </c:strCache>
            </c:strRef>
          </c:cat>
          <c:val>
            <c:numRef>
              <c:f>'HIV prev KP'!$B$5:$I$5</c:f>
              <c:numCache>
                <c:formatCode>General</c:formatCode>
                <c:ptCount val="8"/>
                <c:pt idx="0">
                  <c:v>0.85</c:v>
                </c:pt>
                <c:pt idx="2">
                  <c:v>10.7</c:v>
                </c:pt>
                <c:pt idx="3">
                  <c:v>13.9</c:v>
                </c:pt>
                <c:pt idx="4">
                  <c:v>9.1999999999999993</c:v>
                </c:pt>
                <c:pt idx="5">
                  <c:v>7</c:v>
                </c:pt>
                <c:pt idx="7">
                  <c:v>15.3</c:v>
                </c:pt>
              </c:numCache>
            </c:numRef>
          </c:val>
          <c:extLst>
            <c:ext xmlns:c16="http://schemas.microsoft.com/office/drawing/2014/chart" uri="{C3380CC4-5D6E-409C-BE32-E72D297353CC}">
              <c16:uniqueId val="{00000002-45F0-4F86-8438-748B528CFB65}"/>
            </c:ext>
          </c:extLst>
        </c:ser>
        <c:ser>
          <c:idx val="2"/>
          <c:order val="2"/>
          <c:tx>
            <c:strRef>
              <c:f>'HIV prev KP'!$A$7</c:f>
              <c:strCache>
                <c:ptCount val="1"/>
                <c:pt idx="0">
                  <c:v>FSW</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2009</c:v>
                </c:pt>
                <c:pt idx="2">
                  <c:v>2012 *</c:v>
                </c:pt>
                <c:pt idx="3">
                  <c:v>2014</c:v>
                </c:pt>
                <c:pt idx="4">
                  <c:v>2017</c:v>
                </c:pt>
                <c:pt idx="5">
                  <c:v>2019</c:v>
                </c:pt>
                <c:pt idx="6">
                  <c:v>2021</c:v>
                </c:pt>
                <c:pt idx="7">
                  <c:v>2022</c:v>
                </c:pt>
              </c:strCache>
            </c:strRef>
          </c:cat>
          <c:val>
            <c:numRef>
              <c:f>'HIV prev KP'!$B$7:$F$7</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3-45F0-4F86-8438-748B528CFB65}"/>
            </c:ext>
          </c:extLst>
        </c:ser>
        <c:dLbls>
          <c:dLblPos val="outEnd"/>
          <c:showLegendKey val="0"/>
          <c:showVal val="1"/>
          <c:showCatName val="0"/>
          <c:showSerName val="0"/>
          <c:showPercent val="0"/>
          <c:showBubbleSize val="0"/>
        </c:dLbls>
        <c:gapWidth val="150"/>
        <c:axId val="45021440"/>
        <c:axId val="45027328"/>
      </c:barChart>
      <c:scatterChart>
        <c:scatterStyle val="lineMarker"/>
        <c:varyColors val="0"/>
        <c:ser>
          <c:idx val="3"/>
          <c:order val="3"/>
          <c:tx>
            <c:strRef>
              <c:f>'HIV prev KP'!$M$2</c:f>
              <c:strCache>
                <c:ptCount val="1"/>
                <c:pt idx="0">
                  <c:v>target</c:v>
                </c:pt>
              </c:strCache>
            </c:strRef>
          </c:tx>
          <c:spPr>
            <a:ln w="19050">
              <a:solidFill>
                <a:srgbClr val="E31837"/>
              </a:solidFill>
              <a:prstDash val="dash"/>
            </a:ln>
          </c:spPr>
          <c:marker>
            <c:symbol val="none"/>
          </c:marker>
          <c:xVal>
            <c:numRef>
              <c:f>'HIV prev KP'!$L$3:$L$4</c:f>
              <c:numCache>
                <c:formatCode>General</c:formatCode>
                <c:ptCount val="2"/>
                <c:pt idx="0">
                  <c:v>0</c:v>
                </c:pt>
                <c:pt idx="1">
                  <c:v>1</c:v>
                </c:pt>
              </c:numCache>
            </c:numRef>
          </c:xVal>
          <c:yVal>
            <c:numRef>
              <c:f>'HIV prev KP'!$M$3:$M$4</c:f>
              <c:numCache>
                <c:formatCode>General</c:formatCode>
                <c:ptCount val="2"/>
                <c:pt idx="0">
                  <c:v>5</c:v>
                </c:pt>
                <c:pt idx="1">
                  <c:v>5</c:v>
                </c:pt>
              </c:numCache>
            </c:numRef>
          </c:yVal>
          <c:smooth val="0"/>
          <c:extLst>
            <c:ext xmlns:c16="http://schemas.microsoft.com/office/drawing/2014/chart" uri="{C3380CC4-5D6E-409C-BE32-E72D297353CC}">
              <c16:uniqueId val="{00000004-45F0-4F86-8438-748B528CFB65}"/>
            </c:ext>
          </c:extLst>
        </c:ser>
        <c:dLbls>
          <c:showLegendKey val="0"/>
          <c:showVal val="0"/>
          <c:showCatName val="0"/>
          <c:showSerName val="0"/>
          <c:showPercent val="0"/>
          <c:showBubbleSize val="0"/>
        </c:dLbls>
        <c:axId val="45030784"/>
        <c:axId val="45029248"/>
      </c:scatterChart>
      <c:catAx>
        <c:axId val="45021440"/>
        <c:scaling>
          <c:orientation val="minMax"/>
        </c:scaling>
        <c:delete val="0"/>
        <c:axPos val="b"/>
        <c:numFmt formatCode="General" sourceLinked="1"/>
        <c:majorTickMark val="out"/>
        <c:minorTickMark val="none"/>
        <c:tickLblPos val="nextTo"/>
        <c:crossAx val="45027328"/>
        <c:crosses val="autoZero"/>
        <c:auto val="1"/>
        <c:lblAlgn val="ctr"/>
        <c:lblOffset val="100"/>
        <c:noMultiLvlLbl val="0"/>
      </c:catAx>
      <c:valAx>
        <c:axId val="45027328"/>
        <c:scaling>
          <c:orientation val="minMax"/>
          <c:max val="15"/>
          <c:min val="0"/>
        </c:scaling>
        <c:delete val="0"/>
        <c:axPos val="l"/>
        <c:title>
          <c:tx>
            <c:rich>
              <a:bodyPr rot="0" vert="horz"/>
              <a:lstStyle/>
              <a:p>
                <a:pPr>
                  <a:defRPr/>
                </a:pPr>
                <a:r>
                  <a:rPr lang="en-US"/>
                  <a:t>%</a:t>
                </a:r>
              </a:p>
            </c:rich>
          </c:tx>
          <c:layout>
            <c:manualLayout>
              <c:xMode val="edge"/>
              <c:yMode val="edge"/>
              <c:x val="0"/>
              <c:y val="0.10512257163849781"/>
            </c:manualLayout>
          </c:layout>
          <c:overlay val="0"/>
        </c:title>
        <c:numFmt formatCode="General" sourceLinked="1"/>
        <c:majorTickMark val="out"/>
        <c:minorTickMark val="none"/>
        <c:tickLblPos val="nextTo"/>
        <c:crossAx val="45021440"/>
        <c:crosses val="autoZero"/>
        <c:crossBetween val="between"/>
        <c:majorUnit val="5"/>
      </c:valAx>
      <c:valAx>
        <c:axId val="45029248"/>
        <c:scaling>
          <c:orientation val="minMax"/>
          <c:max val="15"/>
          <c:min val="0"/>
        </c:scaling>
        <c:delete val="1"/>
        <c:axPos val="r"/>
        <c:numFmt formatCode="General" sourceLinked="1"/>
        <c:majorTickMark val="out"/>
        <c:minorTickMark val="none"/>
        <c:tickLblPos val="nextTo"/>
        <c:crossAx val="45030784"/>
        <c:crosses val="max"/>
        <c:crossBetween val="midCat"/>
        <c:majorUnit val="5"/>
      </c:valAx>
      <c:valAx>
        <c:axId val="45030784"/>
        <c:scaling>
          <c:orientation val="minMax"/>
          <c:max val="1"/>
          <c:min val="0"/>
        </c:scaling>
        <c:delete val="1"/>
        <c:axPos val="t"/>
        <c:numFmt formatCode="General" sourceLinked="1"/>
        <c:majorTickMark val="out"/>
        <c:minorTickMark val="none"/>
        <c:tickLblPos val="nextTo"/>
        <c:crossAx val="45029248"/>
        <c:crosses val="max"/>
        <c:crossBetween val="midCat"/>
        <c:majorUnit val="0.5"/>
      </c:valAx>
      <c:spPr>
        <a:noFill/>
        <a:ln w="25400">
          <a:noFill/>
        </a:ln>
      </c:spPr>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0.14604277051956882"/>
          <c:w val="0.89289287500223413"/>
          <c:h val="0.55662946479516151"/>
        </c:manualLayout>
      </c:layout>
      <c:barChart>
        <c:barDir val="col"/>
        <c:grouping val="clustered"/>
        <c:varyColors val="0"/>
        <c:ser>
          <c:idx val="0"/>
          <c:order val="0"/>
          <c:tx>
            <c:strRef>
              <c:f>'HIV prev KP'!$A$4</c:f>
              <c:strCache>
                <c:ptCount val="1"/>
                <c:pt idx="0">
                  <c:v>MSM (National)</c:v>
                </c:pt>
              </c:strCache>
            </c:strRef>
          </c:tx>
          <c:spPr>
            <a:solidFill>
              <a:srgbClr val="CC66FF"/>
            </a:solidFill>
            <a:ln>
              <a:noFill/>
            </a:ln>
          </c:spPr>
          <c:invertIfNegative val="0"/>
          <c:dPt>
            <c:idx val="0"/>
            <c:invertIfNegative val="0"/>
            <c:bubble3D val="0"/>
            <c:extLst>
              <c:ext xmlns:c16="http://schemas.microsoft.com/office/drawing/2014/chart" uri="{C3380CC4-5D6E-409C-BE32-E72D297353CC}">
                <c16:uniqueId val="{00000000-E7FB-40A4-8535-7E26978FE5F0}"/>
              </c:ext>
            </c:extLst>
          </c:dPt>
          <c:dPt>
            <c:idx val="1"/>
            <c:invertIfNegative val="0"/>
            <c:bubble3D val="0"/>
            <c:extLst>
              <c:ext xmlns:c16="http://schemas.microsoft.com/office/drawing/2014/chart" uri="{C3380CC4-5D6E-409C-BE32-E72D297353CC}">
                <c16:uniqueId val="{00000001-E7FB-40A4-8535-7E26978FE5F0}"/>
              </c:ext>
            </c:extLst>
          </c:dPt>
          <c:dPt>
            <c:idx val="2"/>
            <c:invertIfNegative val="0"/>
            <c:bubble3D val="0"/>
            <c:extLst>
              <c:ext xmlns:c16="http://schemas.microsoft.com/office/drawing/2014/chart" uri="{C3380CC4-5D6E-409C-BE32-E72D297353CC}">
                <c16:uniqueId val="{00000002-E7FB-40A4-8535-7E26978FE5F0}"/>
              </c:ext>
            </c:extLst>
          </c:dPt>
          <c:dPt>
            <c:idx val="10"/>
            <c:invertIfNegative val="0"/>
            <c:bubble3D val="0"/>
            <c:extLst>
              <c:ext xmlns:c16="http://schemas.microsoft.com/office/drawing/2014/chart" uri="{C3380CC4-5D6E-409C-BE32-E72D297353CC}">
                <c16:uniqueId val="{00000003-E7FB-40A4-8535-7E26978FE5F0}"/>
              </c:ext>
            </c:extLst>
          </c:dPt>
          <c:dPt>
            <c:idx val="14"/>
            <c:invertIfNegative val="0"/>
            <c:bubble3D val="0"/>
            <c:extLst>
              <c:ext xmlns:c16="http://schemas.microsoft.com/office/drawing/2014/chart" uri="{C3380CC4-5D6E-409C-BE32-E72D297353CC}">
                <c16:uniqueId val="{00000005-E7FB-40A4-8535-7E26978FE5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2009</c:v>
                </c:pt>
                <c:pt idx="2">
                  <c:v>2012 *</c:v>
                </c:pt>
                <c:pt idx="3">
                  <c:v>2014*</c:v>
                </c:pt>
                <c:pt idx="4">
                  <c:v>2017</c:v>
                </c:pt>
                <c:pt idx="5">
                  <c:v>2019</c:v>
                </c:pt>
                <c:pt idx="6">
                  <c:v>2021</c:v>
                </c:pt>
                <c:pt idx="7">
                  <c:v>2022</c:v>
                </c:pt>
              </c:strCache>
            </c:strRef>
          </c:cat>
          <c:val>
            <c:numRef>
              <c:f>'HIV prev KP'!$B$4:$I$4</c:f>
              <c:numCache>
                <c:formatCode>General</c:formatCode>
                <c:ptCount val="8"/>
                <c:pt idx="1">
                  <c:v>1.8</c:v>
                </c:pt>
                <c:pt idx="3">
                  <c:v>13.7</c:v>
                </c:pt>
                <c:pt idx="5">
                  <c:v>7.7</c:v>
                </c:pt>
                <c:pt idx="7">
                  <c:v>5.6</c:v>
                </c:pt>
              </c:numCache>
            </c:numRef>
          </c:val>
          <c:extLst>
            <c:ext xmlns:c16="http://schemas.microsoft.com/office/drawing/2014/chart" uri="{C3380CC4-5D6E-409C-BE32-E72D297353CC}">
              <c16:uniqueId val="{00000006-E7FB-40A4-8535-7E26978FE5F0}"/>
            </c:ext>
          </c:extLst>
        </c:ser>
        <c:ser>
          <c:idx val="1"/>
          <c:order val="1"/>
          <c:tx>
            <c:strRef>
              <c:f>'HIV prev KP'!$A$5</c:f>
              <c:strCache>
                <c:ptCount val="1"/>
                <c:pt idx="0">
                  <c:v>MSM (Ulaanbaatar)</c:v>
                </c:pt>
              </c:strCache>
            </c:strRef>
          </c:tx>
          <c:spPr>
            <a:pattFill prst="dkUpDiag">
              <a:fgClr>
                <a:srgbClr val="CC66FF"/>
              </a:fgClr>
              <a:bgClr>
                <a:sysClr val="window" lastClr="FFFFFF"/>
              </a:bgClr>
            </a:pattFill>
          </c:spPr>
          <c:invertIfNegative val="0"/>
          <c:cat>
            <c:strRef>
              <c:f>'HIV prev KP'!$B$3:$I$3</c:f>
              <c:strCache>
                <c:ptCount val="8"/>
                <c:pt idx="0">
                  <c:v>2007</c:v>
                </c:pt>
                <c:pt idx="1">
                  <c:v>2009</c:v>
                </c:pt>
                <c:pt idx="2">
                  <c:v>2012 *</c:v>
                </c:pt>
                <c:pt idx="3">
                  <c:v>2014*</c:v>
                </c:pt>
                <c:pt idx="4">
                  <c:v>2017</c:v>
                </c:pt>
                <c:pt idx="5">
                  <c:v>2019</c:v>
                </c:pt>
                <c:pt idx="6">
                  <c:v>2021</c:v>
                </c:pt>
                <c:pt idx="7">
                  <c:v>2022</c:v>
                </c:pt>
              </c:strCache>
            </c:strRef>
          </c:cat>
          <c:val>
            <c:numRef>
              <c:f>'HIV prev KP'!$B$5:$I$5</c:f>
              <c:numCache>
                <c:formatCode>General</c:formatCode>
                <c:ptCount val="8"/>
                <c:pt idx="0">
                  <c:v>0.85</c:v>
                </c:pt>
                <c:pt idx="2">
                  <c:v>10.7</c:v>
                </c:pt>
                <c:pt idx="3">
                  <c:v>13.9</c:v>
                </c:pt>
                <c:pt idx="4">
                  <c:v>9.1999999999999993</c:v>
                </c:pt>
                <c:pt idx="5">
                  <c:v>7</c:v>
                </c:pt>
                <c:pt idx="7">
                  <c:v>7.5</c:v>
                </c:pt>
              </c:numCache>
            </c:numRef>
          </c:val>
          <c:extLst>
            <c:ext xmlns:c16="http://schemas.microsoft.com/office/drawing/2014/chart" uri="{C3380CC4-5D6E-409C-BE32-E72D297353CC}">
              <c16:uniqueId val="{00000007-E7FB-40A4-8535-7E26978FE5F0}"/>
            </c:ext>
          </c:extLst>
        </c:ser>
        <c:ser>
          <c:idx val="2"/>
          <c:order val="2"/>
          <c:tx>
            <c:strRef>
              <c:f>'HIV prev KP'!$A$6</c:f>
              <c:strCache>
                <c:ptCount val="1"/>
                <c:pt idx="0">
                  <c:v>Transgender</c:v>
                </c:pt>
              </c:strCache>
            </c:strRef>
          </c:tx>
          <c:spPr>
            <a:solidFill>
              <a:srgbClr val="F78E1E"/>
            </a:solidFill>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FB-40A4-8535-7E26978FE5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KP'!$B$3:$I$3</c:f>
              <c:strCache>
                <c:ptCount val="8"/>
                <c:pt idx="0">
                  <c:v>2007</c:v>
                </c:pt>
                <c:pt idx="1">
                  <c:v>2009</c:v>
                </c:pt>
                <c:pt idx="2">
                  <c:v>2012 *</c:v>
                </c:pt>
                <c:pt idx="3">
                  <c:v>2014*</c:v>
                </c:pt>
                <c:pt idx="4">
                  <c:v>2017</c:v>
                </c:pt>
                <c:pt idx="5">
                  <c:v>2019</c:v>
                </c:pt>
                <c:pt idx="6">
                  <c:v>2021</c:v>
                </c:pt>
                <c:pt idx="7">
                  <c:v>2022</c:v>
                </c:pt>
              </c:strCache>
            </c:strRef>
          </c:cat>
          <c:val>
            <c:numRef>
              <c:f>'HIV prev KP'!$B$6:$I$6</c:f>
              <c:numCache>
                <c:formatCode>General</c:formatCode>
                <c:ptCount val="8"/>
                <c:pt idx="6">
                  <c:v>5</c:v>
                </c:pt>
                <c:pt idx="7">
                  <c:v>5.7</c:v>
                </c:pt>
              </c:numCache>
            </c:numRef>
          </c:val>
          <c:extLst>
            <c:ext xmlns:c16="http://schemas.microsoft.com/office/drawing/2014/chart" uri="{C3380CC4-5D6E-409C-BE32-E72D297353CC}">
              <c16:uniqueId val="{00000008-E7FB-40A4-8535-7E26978FE5F0}"/>
            </c:ext>
          </c:extLst>
        </c:ser>
        <c:ser>
          <c:idx val="3"/>
          <c:order val="3"/>
          <c:tx>
            <c:strRef>
              <c:f>'HIV prev KP'!$A$7</c:f>
              <c:strCache>
                <c:ptCount val="1"/>
                <c:pt idx="0">
                  <c:v>FSW</c:v>
                </c:pt>
              </c:strCache>
            </c:strRef>
          </c:tx>
          <c:spPr>
            <a:solidFill>
              <a:srgbClr val="FF99FF"/>
            </a:solidFill>
          </c:spPr>
          <c:invertIfNegative val="0"/>
          <c:cat>
            <c:strRef>
              <c:f>'HIV prev KP'!$B$3:$I$3</c:f>
              <c:strCache>
                <c:ptCount val="8"/>
                <c:pt idx="0">
                  <c:v>2007</c:v>
                </c:pt>
                <c:pt idx="1">
                  <c:v>2009</c:v>
                </c:pt>
                <c:pt idx="2">
                  <c:v>2012 *</c:v>
                </c:pt>
                <c:pt idx="3">
                  <c:v>2014*</c:v>
                </c:pt>
                <c:pt idx="4">
                  <c:v>2017</c:v>
                </c:pt>
                <c:pt idx="5">
                  <c:v>2019</c:v>
                </c:pt>
                <c:pt idx="6">
                  <c:v>2021</c:v>
                </c:pt>
                <c:pt idx="7">
                  <c:v>2022</c:v>
                </c:pt>
              </c:strCache>
            </c:strRef>
          </c:cat>
          <c:val>
            <c:numRef>
              <c:f>'HIV prev KP'!$B$7:$I$7</c:f>
              <c:numCache>
                <c:formatCode>General</c:formatCode>
                <c:ptCount val="8"/>
                <c:pt idx="0">
                  <c:v>0</c:v>
                </c:pt>
                <c:pt idx="1">
                  <c:v>0</c:v>
                </c:pt>
                <c:pt idx="2">
                  <c:v>0</c:v>
                </c:pt>
                <c:pt idx="3">
                  <c:v>0</c:v>
                </c:pt>
                <c:pt idx="4">
                  <c:v>0</c:v>
                </c:pt>
                <c:pt idx="5">
                  <c:v>0</c:v>
                </c:pt>
                <c:pt idx="7">
                  <c:v>0</c:v>
                </c:pt>
              </c:numCache>
            </c:numRef>
          </c:val>
          <c:extLst>
            <c:ext xmlns:c16="http://schemas.microsoft.com/office/drawing/2014/chart" uri="{C3380CC4-5D6E-409C-BE32-E72D297353CC}">
              <c16:uniqueId val="{00000009-E7FB-40A4-8535-7E26978FE5F0}"/>
            </c:ext>
          </c:extLst>
        </c:ser>
        <c:dLbls>
          <c:showLegendKey val="0"/>
          <c:showVal val="0"/>
          <c:showCatName val="0"/>
          <c:showSerName val="0"/>
          <c:showPercent val="0"/>
          <c:showBubbleSize val="0"/>
        </c:dLbls>
        <c:gapWidth val="10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20"/>
          <c:min val="0"/>
        </c:scaling>
        <c:delete val="0"/>
        <c:axPos val="l"/>
        <c:majorGridlines>
          <c:spPr>
            <a:ln w="3175">
              <a:solidFill>
                <a:srgbClr val="E97132">
                  <a:lumMod val="20000"/>
                  <a:lumOff val="80000"/>
                </a:srgbClr>
              </a:solidFill>
              <a:prstDash val="sysDot"/>
            </a:ln>
          </c:spPr>
        </c:majorGridlines>
        <c:title>
          <c:tx>
            <c:rich>
              <a:bodyPr rot="0" vert="horz"/>
              <a:lstStyle/>
              <a:p>
                <a:pPr>
                  <a:defRPr/>
                </a:pPr>
                <a:r>
                  <a:rPr lang="en-US" dirty="0"/>
                  <a:t>%</a:t>
                </a:r>
              </a:p>
            </c:rich>
          </c:tx>
          <c:layout>
            <c:manualLayout>
              <c:xMode val="edge"/>
              <c:yMode val="edge"/>
              <c:x val="7.0996454390569591E-2"/>
              <c:y val="0.10610608679163054"/>
            </c:manualLayout>
          </c:layout>
          <c:overlay val="0"/>
        </c:title>
        <c:numFmt formatCode="0" sourceLinked="0"/>
        <c:majorTickMark val="out"/>
        <c:minorTickMark val="none"/>
        <c:tickLblPos val="nextTo"/>
        <c:spPr>
          <a:ln>
            <a:noFill/>
          </a:ln>
        </c:spPr>
        <c:crossAx val="41936768"/>
        <c:crosses val="autoZero"/>
        <c:crossBetween val="between"/>
        <c:majorUnit val="5"/>
      </c:valAx>
    </c:plotArea>
    <c:legend>
      <c:legendPos val="b"/>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54087975845129E-2"/>
          <c:y val="0.13930066521039219"/>
          <c:w val="0.87455197710941879"/>
          <c:h val="0.61493833184948654"/>
        </c:manualLayout>
      </c:layout>
      <c:barChart>
        <c:barDir val="col"/>
        <c:grouping val="clustered"/>
        <c:varyColors val="0"/>
        <c:ser>
          <c:idx val="1"/>
          <c:order val="0"/>
          <c:tx>
            <c:strRef>
              <c:f>'Syphilis prev KP'!$A$4</c:f>
              <c:strCache>
                <c:ptCount val="1"/>
                <c:pt idx="0">
                  <c:v>MSM</c:v>
                </c:pt>
              </c:strCache>
            </c:strRef>
          </c:tx>
          <c:spPr>
            <a:solidFill>
              <a:srgbClr val="FF99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KP'!$B$3:$F$3</c:f>
              <c:numCache>
                <c:formatCode>General</c:formatCode>
                <c:ptCount val="5"/>
                <c:pt idx="0">
                  <c:v>2009</c:v>
                </c:pt>
                <c:pt idx="1">
                  <c:v>2012</c:v>
                </c:pt>
                <c:pt idx="2">
                  <c:v>2014</c:v>
                </c:pt>
                <c:pt idx="3">
                  <c:v>2019</c:v>
                </c:pt>
                <c:pt idx="4">
                  <c:v>2022</c:v>
                </c:pt>
              </c:numCache>
            </c:numRef>
          </c:cat>
          <c:val>
            <c:numRef>
              <c:f>'Syphilis prev KP'!$B$4:$F$4</c:f>
              <c:numCache>
                <c:formatCode>0</c:formatCode>
                <c:ptCount val="5"/>
                <c:pt idx="0">
                  <c:v>5.4</c:v>
                </c:pt>
                <c:pt idx="1">
                  <c:v>4.0999999999999996</c:v>
                </c:pt>
                <c:pt idx="2">
                  <c:v>7.1</c:v>
                </c:pt>
                <c:pt idx="3">
                  <c:v>10.1</c:v>
                </c:pt>
                <c:pt idx="4" formatCode="General">
                  <c:v>12</c:v>
                </c:pt>
              </c:numCache>
            </c:numRef>
          </c:val>
          <c:extLst>
            <c:ext xmlns:c16="http://schemas.microsoft.com/office/drawing/2014/chart" uri="{C3380CC4-5D6E-409C-BE32-E72D297353CC}">
              <c16:uniqueId val="{00000000-685D-4D5A-B94F-C85529E87014}"/>
            </c:ext>
          </c:extLst>
        </c:ser>
        <c:ser>
          <c:idx val="0"/>
          <c:order val="1"/>
          <c:tx>
            <c:strRef>
              <c:f>'Syphilis prev KP'!$A$5</c:f>
              <c:strCache>
                <c:ptCount val="1"/>
                <c:pt idx="0">
                  <c:v>FSW</c:v>
                </c:pt>
              </c:strCache>
            </c:strRef>
          </c:tx>
          <c:spPr>
            <a:solidFill>
              <a:srgbClr val="CC66FF"/>
            </a:solidFill>
            <a:ln>
              <a:noFill/>
            </a:ln>
          </c:spPr>
          <c:invertIfNegative val="0"/>
          <c:dPt>
            <c:idx val="0"/>
            <c:invertIfNegative val="0"/>
            <c:bubble3D val="0"/>
            <c:extLst>
              <c:ext xmlns:c16="http://schemas.microsoft.com/office/drawing/2014/chart" uri="{C3380CC4-5D6E-409C-BE32-E72D297353CC}">
                <c16:uniqueId val="{00000001-685D-4D5A-B94F-C85529E87014}"/>
              </c:ext>
            </c:extLst>
          </c:dPt>
          <c:dPt>
            <c:idx val="1"/>
            <c:invertIfNegative val="0"/>
            <c:bubble3D val="0"/>
            <c:extLst>
              <c:ext xmlns:c16="http://schemas.microsoft.com/office/drawing/2014/chart" uri="{C3380CC4-5D6E-409C-BE32-E72D297353CC}">
                <c16:uniqueId val="{00000002-685D-4D5A-B94F-C85529E87014}"/>
              </c:ext>
            </c:extLst>
          </c:dPt>
          <c:dPt>
            <c:idx val="2"/>
            <c:invertIfNegative val="0"/>
            <c:bubble3D val="0"/>
            <c:extLst>
              <c:ext xmlns:c16="http://schemas.microsoft.com/office/drawing/2014/chart" uri="{C3380CC4-5D6E-409C-BE32-E72D297353CC}">
                <c16:uniqueId val="{00000003-685D-4D5A-B94F-C85529E8701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KP'!$B$3:$F$3</c:f>
              <c:numCache>
                <c:formatCode>General</c:formatCode>
                <c:ptCount val="5"/>
                <c:pt idx="0">
                  <c:v>2009</c:v>
                </c:pt>
                <c:pt idx="1">
                  <c:v>2012</c:v>
                </c:pt>
                <c:pt idx="2">
                  <c:v>2014</c:v>
                </c:pt>
                <c:pt idx="3">
                  <c:v>2019</c:v>
                </c:pt>
                <c:pt idx="4">
                  <c:v>2022</c:v>
                </c:pt>
              </c:numCache>
            </c:numRef>
          </c:cat>
          <c:val>
            <c:numRef>
              <c:f>'Syphilis prev KP'!$B$5:$F$5</c:f>
              <c:numCache>
                <c:formatCode>0</c:formatCode>
                <c:ptCount val="5"/>
                <c:pt idx="0">
                  <c:v>18.3</c:v>
                </c:pt>
                <c:pt idx="1">
                  <c:v>27.5</c:v>
                </c:pt>
                <c:pt idx="2">
                  <c:v>29.7</c:v>
                </c:pt>
                <c:pt idx="3">
                  <c:v>14.5</c:v>
                </c:pt>
                <c:pt idx="4">
                  <c:v>12.1</c:v>
                </c:pt>
              </c:numCache>
            </c:numRef>
          </c:val>
          <c:extLst>
            <c:ext xmlns:c16="http://schemas.microsoft.com/office/drawing/2014/chart" uri="{C3380CC4-5D6E-409C-BE32-E72D297353CC}">
              <c16:uniqueId val="{00000004-685D-4D5A-B94F-C85529E87014}"/>
            </c:ext>
          </c:extLst>
        </c:ser>
        <c:ser>
          <c:idx val="2"/>
          <c:order val="2"/>
          <c:tx>
            <c:strRef>
              <c:f>'Syphilis prev KP'!$A$6</c:f>
              <c:strCache>
                <c:ptCount val="1"/>
                <c:pt idx="0">
                  <c:v>Transgender</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KP'!$B$3:$F$3</c:f>
              <c:numCache>
                <c:formatCode>General</c:formatCode>
                <c:ptCount val="5"/>
                <c:pt idx="0">
                  <c:v>2009</c:v>
                </c:pt>
                <c:pt idx="1">
                  <c:v>2012</c:v>
                </c:pt>
                <c:pt idx="2">
                  <c:v>2014</c:v>
                </c:pt>
                <c:pt idx="3">
                  <c:v>2019</c:v>
                </c:pt>
                <c:pt idx="4">
                  <c:v>2022</c:v>
                </c:pt>
              </c:numCache>
            </c:numRef>
          </c:cat>
          <c:val>
            <c:numRef>
              <c:f>'Syphilis prev KP'!$B$6:$F$6</c:f>
              <c:numCache>
                <c:formatCode>General</c:formatCode>
                <c:ptCount val="5"/>
                <c:pt idx="4" formatCode="0">
                  <c:v>23.9</c:v>
                </c:pt>
              </c:numCache>
            </c:numRef>
          </c:val>
          <c:extLst>
            <c:ext xmlns:c16="http://schemas.microsoft.com/office/drawing/2014/chart" uri="{C3380CC4-5D6E-409C-BE32-E72D297353CC}">
              <c16:uniqueId val="{00000005-685D-4D5A-B94F-C85529E87014}"/>
            </c:ext>
          </c:extLst>
        </c:ser>
        <c:ser>
          <c:idx val="3"/>
          <c:order val="3"/>
          <c:tx>
            <c:strRef>
              <c:f>'Syphilis prev KP'!$A$7</c:f>
              <c:strCache>
                <c:ptCount val="1"/>
                <c:pt idx="0">
                  <c:v>Male STI clients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KP'!$B$3:$F$3</c:f>
              <c:numCache>
                <c:formatCode>General</c:formatCode>
                <c:ptCount val="5"/>
                <c:pt idx="0">
                  <c:v>2009</c:v>
                </c:pt>
                <c:pt idx="1">
                  <c:v>2012</c:v>
                </c:pt>
                <c:pt idx="2">
                  <c:v>2014</c:v>
                </c:pt>
                <c:pt idx="3">
                  <c:v>2019</c:v>
                </c:pt>
                <c:pt idx="4">
                  <c:v>2022</c:v>
                </c:pt>
              </c:numCache>
            </c:numRef>
          </c:cat>
          <c:val>
            <c:numRef>
              <c:f>'Syphilis prev KP'!$B$7:$F$7</c:f>
              <c:numCache>
                <c:formatCode>General</c:formatCode>
                <c:ptCount val="5"/>
                <c:pt idx="0" formatCode="0">
                  <c:v>6.9</c:v>
                </c:pt>
                <c:pt idx="2" formatCode="0">
                  <c:v>15.8</c:v>
                </c:pt>
              </c:numCache>
            </c:numRef>
          </c:val>
          <c:extLst>
            <c:ext xmlns:c16="http://schemas.microsoft.com/office/drawing/2014/chart" uri="{C3380CC4-5D6E-409C-BE32-E72D297353CC}">
              <c16:uniqueId val="{00000006-685D-4D5A-B94F-C85529E87014}"/>
            </c:ext>
          </c:extLst>
        </c:ser>
        <c:ser>
          <c:idx val="4"/>
          <c:order val="4"/>
          <c:tx>
            <c:strRef>
              <c:f>'Syphilis prev KP'!$A$8</c:f>
              <c:strCache>
                <c:ptCount val="1"/>
                <c:pt idx="0">
                  <c:v>Mobile men</c:v>
                </c:pt>
              </c:strCache>
            </c:strRef>
          </c:tx>
          <c:invertIfNegative val="0"/>
          <c:cat>
            <c:numRef>
              <c:f>'Syphilis prev KP'!$B$3:$F$3</c:f>
              <c:numCache>
                <c:formatCode>General</c:formatCode>
                <c:ptCount val="5"/>
                <c:pt idx="0">
                  <c:v>2009</c:v>
                </c:pt>
                <c:pt idx="1">
                  <c:v>2012</c:v>
                </c:pt>
                <c:pt idx="2">
                  <c:v>2014</c:v>
                </c:pt>
                <c:pt idx="3">
                  <c:v>2019</c:v>
                </c:pt>
                <c:pt idx="4">
                  <c:v>2022</c:v>
                </c:pt>
              </c:numCache>
            </c:numRef>
          </c:cat>
          <c:val>
            <c:numRef>
              <c:f>'Syphilis prev KP'!$B$8:$F$8</c:f>
              <c:numCache>
                <c:formatCode>General</c:formatCode>
                <c:ptCount val="5"/>
                <c:pt idx="0" formatCode="0">
                  <c:v>1.7</c:v>
                </c:pt>
                <c:pt idx="2" formatCode="0">
                  <c:v>5.0999999999999996</c:v>
                </c:pt>
              </c:numCache>
            </c:numRef>
          </c:val>
          <c:extLst>
            <c:ext xmlns:c16="http://schemas.microsoft.com/office/drawing/2014/chart" uri="{C3380CC4-5D6E-409C-BE32-E72D297353CC}">
              <c16:uniqueId val="{00000003-8827-4F52-8E9B-69423106C766}"/>
            </c:ext>
          </c:extLst>
        </c:ser>
        <c:dLbls>
          <c:showLegendKey val="0"/>
          <c:showVal val="0"/>
          <c:showCatName val="0"/>
          <c:showSerName val="0"/>
          <c:showPercent val="0"/>
          <c:showBubbleSize val="0"/>
        </c:dLbls>
        <c:gapWidth val="150"/>
        <c:overlap val="-10"/>
        <c:axId val="133432064"/>
        <c:axId val="133433600"/>
      </c:barChart>
      <c:catAx>
        <c:axId val="133432064"/>
        <c:scaling>
          <c:orientation val="minMax"/>
        </c:scaling>
        <c:delete val="0"/>
        <c:axPos val="b"/>
        <c:numFmt formatCode="General" sourceLinked="1"/>
        <c:majorTickMark val="out"/>
        <c:minorTickMark val="none"/>
        <c:tickLblPos val="nextTo"/>
        <c:crossAx val="133433600"/>
        <c:crosses val="autoZero"/>
        <c:auto val="1"/>
        <c:lblAlgn val="ctr"/>
        <c:lblOffset val="100"/>
        <c:noMultiLvlLbl val="0"/>
      </c:catAx>
      <c:valAx>
        <c:axId val="133433600"/>
        <c:scaling>
          <c:orientation val="minMax"/>
          <c:max val="50"/>
          <c:min val="0"/>
        </c:scaling>
        <c:delete val="0"/>
        <c:axPos val="l"/>
        <c:title>
          <c:tx>
            <c:rich>
              <a:bodyPr rot="0" vert="horz"/>
              <a:lstStyle/>
              <a:p>
                <a:pPr>
                  <a:defRPr/>
                </a:pPr>
                <a:r>
                  <a:rPr lang="en-US"/>
                  <a:t>%</a:t>
                </a:r>
              </a:p>
            </c:rich>
          </c:tx>
          <c:layout>
            <c:manualLayout>
              <c:xMode val="edge"/>
              <c:yMode val="edge"/>
              <c:x val="6.7669172932330823E-2"/>
              <c:y val="0.11094956568726252"/>
            </c:manualLayout>
          </c:layout>
          <c:overlay val="0"/>
        </c:title>
        <c:numFmt formatCode="0" sourceLinked="1"/>
        <c:majorTickMark val="out"/>
        <c:minorTickMark val="none"/>
        <c:tickLblPos val="nextTo"/>
        <c:crossAx val="133432064"/>
        <c:crosses val="autoZero"/>
        <c:crossBetween val="between"/>
        <c:majorUnit val="10"/>
      </c:valAx>
    </c:plotArea>
    <c:legend>
      <c:legendPos val="b"/>
      <c:layout>
        <c:manualLayout>
          <c:xMode val="edge"/>
          <c:yMode val="edge"/>
          <c:x val="3.2436104298438101E-2"/>
          <c:y val="0.85552879356158962"/>
          <c:w val="0.88458123574717085"/>
          <c:h val="0.1227151900066222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0.58278</cdr:x>
      <cdr:y>0.08814</cdr:y>
    </cdr:from>
    <cdr:to>
      <cdr:x>0.99083</cdr:x>
      <cdr:y>0.20754</cdr:y>
    </cdr:to>
    <cdr:sp macro="" textlink="">
      <cdr:nvSpPr>
        <cdr:cNvPr id="4" name="TextBox 7">
          <a:extLst xmlns:a="http://schemas.openxmlformats.org/drawingml/2006/main">
            <a:ext uri="{FF2B5EF4-FFF2-40B4-BE49-F238E27FC236}">
              <a16:creationId xmlns:a16="http://schemas.microsoft.com/office/drawing/2014/main" id="{212A17E5-8F07-42A1-9CA1-EE406FA42E19}"/>
            </a:ext>
          </a:extLst>
        </cdr:cNvPr>
        <cdr:cNvSpPr txBox="1"/>
      </cdr:nvSpPr>
      <cdr:spPr>
        <a:xfrm xmlns:a="http://schemas.openxmlformats.org/drawingml/2006/main">
          <a:off x="2540617" y="304683"/>
          <a:ext cx="1778905" cy="41275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Other AIDS expenditures</a:t>
          </a: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31%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23/02/2024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489" rtl="0" eaLnBrk="1" latinLnBrk="0" hangingPunct="1">
      <a:defRPr sz="1200" kern="1200">
        <a:solidFill>
          <a:schemeClr val="tx1"/>
        </a:solidFill>
        <a:latin typeface="+mn-lt"/>
        <a:ea typeface="+mn-ea"/>
        <a:cs typeface="+mn-cs"/>
      </a:defRPr>
    </a:lvl1pPr>
    <a:lvl2pPr marL="455747" algn="l" defTabSz="911489" rtl="0" eaLnBrk="1" latinLnBrk="0" hangingPunct="1">
      <a:defRPr sz="1200" kern="1200">
        <a:solidFill>
          <a:schemeClr val="tx1"/>
        </a:solidFill>
        <a:latin typeface="+mn-lt"/>
        <a:ea typeface="+mn-ea"/>
        <a:cs typeface="+mn-cs"/>
      </a:defRPr>
    </a:lvl2pPr>
    <a:lvl3pPr marL="911489" algn="l" defTabSz="911489" rtl="0" eaLnBrk="1" latinLnBrk="0" hangingPunct="1">
      <a:defRPr sz="1200" kern="1200">
        <a:solidFill>
          <a:schemeClr val="tx1"/>
        </a:solidFill>
        <a:latin typeface="+mn-lt"/>
        <a:ea typeface="+mn-ea"/>
        <a:cs typeface="+mn-cs"/>
      </a:defRPr>
    </a:lvl3pPr>
    <a:lvl4pPr marL="1367234" algn="l" defTabSz="911489" rtl="0" eaLnBrk="1" latinLnBrk="0" hangingPunct="1">
      <a:defRPr sz="1200" kern="1200">
        <a:solidFill>
          <a:schemeClr val="tx1"/>
        </a:solidFill>
        <a:latin typeface="+mn-lt"/>
        <a:ea typeface="+mn-ea"/>
        <a:cs typeface="+mn-cs"/>
      </a:defRPr>
    </a:lvl4pPr>
    <a:lvl5pPr marL="1822954" algn="l" defTabSz="911489" rtl="0" eaLnBrk="1" latinLnBrk="0" hangingPunct="1">
      <a:defRPr sz="1200" kern="1200">
        <a:solidFill>
          <a:schemeClr val="tx1"/>
        </a:solidFill>
        <a:latin typeface="+mn-lt"/>
        <a:ea typeface="+mn-ea"/>
        <a:cs typeface="+mn-cs"/>
      </a:defRPr>
    </a:lvl5pPr>
    <a:lvl6pPr marL="2278715" algn="l" defTabSz="911489" rtl="0" eaLnBrk="1" latinLnBrk="0" hangingPunct="1">
      <a:defRPr sz="1200" kern="1200">
        <a:solidFill>
          <a:schemeClr val="tx1"/>
        </a:solidFill>
        <a:latin typeface="+mn-lt"/>
        <a:ea typeface="+mn-ea"/>
        <a:cs typeface="+mn-cs"/>
      </a:defRPr>
    </a:lvl6pPr>
    <a:lvl7pPr marL="2734470" algn="l" defTabSz="911489" rtl="0" eaLnBrk="1" latinLnBrk="0" hangingPunct="1">
      <a:defRPr sz="1200" kern="1200">
        <a:solidFill>
          <a:schemeClr val="tx1"/>
        </a:solidFill>
        <a:latin typeface="+mn-lt"/>
        <a:ea typeface="+mn-ea"/>
        <a:cs typeface="+mn-cs"/>
      </a:defRPr>
    </a:lvl7pPr>
    <a:lvl8pPr marL="3190198" algn="l" defTabSz="911489" rtl="0" eaLnBrk="1" latinLnBrk="0" hangingPunct="1">
      <a:defRPr sz="1200" kern="1200">
        <a:solidFill>
          <a:schemeClr val="tx1"/>
        </a:solidFill>
        <a:latin typeface="+mn-lt"/>
        <a:ea typeface="+mn-ea"/>
        <a:cs typeface="+mn-cs"/>
      </a:defRPr>
    </a:lvl8pPr>
    <a:lvl9pPr marL="3645916" algn="l" defTabSz="9114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348761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32</a:t>
            </a:fld>
            <a:endParaRPr lang="en-US"/>
          </a:p>
        </p:txBody>
      </p:sp>
    </p:spTree>
    <p:extLst>
      <p:ext uri="{BB962C8B-B14F-4D97-AF65-F5344CB8AC3E}">
        <p14:creationId xmlns:p14="http://schemas.microsoft.com/office/powerpoint/2010/main" val="331364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34</a:t>
            </a:fld>
            <a:endParaRPr lang="en-US"/>
          </a:p>
        </p:txBody>
      </p:sp>
    </p:spTree>
    <p:extLst>
      <p:ext uri="{BB962C8B-B14F-4D97-AF65-F5344CB8AC3E}">
        <p14:creationId xmlns:p14="http://schemas.microsoft.com/office/powerpoint/2010/main" val="332818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348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9:notes"/>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9:notes"/>
          <p:cNvSpPr txBox="1">
            <a:spLocks noGrp="1"/>
          </p:cNvSpPr>
          <p:nvPr>
            <p:ph type="body" idx="1"/>
          </p:nvPr>
        </p:nvSpPr>
        <p:spPr>
          <a:xfrm>
            <a:off x="709613" y="4860925"/>
            <a:ext cx="5683250" cy="4605338"/>
          </a:xfrm>
          <a:prstGeom prst="rect">
            <a:avLst/>
          </a:prstGeom>
          <a:noFill/>
          <a:ln>
            <a:noFill/>
          </a:ln>
        </p:spPr>
        <p:txBody>
          <a:bodyPr spcFirstLastPara="1" wrap="square" lIns="94650" tIns="47325" rIns="94650" bIns="4732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4" name="Google Shape;474;p9:notes"/>
          <p:cNvSpPr txBox="1">
            <a:spLocks noGrp="1"/>
          </p:cNvSpPr>
          <p:nvPr>
            <p:ph type="sldNum" idx="12"/>
          </p:nvPr>
        </p:nvSpPr>
        <p:spPr>
          <a:xfrm>
            <a:off x="4022725" y="9721850"/>
            <a:ext cx="3078163" cy="511175"/>
          </a:xfrm>
          <a:prstGeom prst="rect">
            <a:avLst/>
          </a:prstGeom>
          <a:noFill/>
          <a:ln>
            <a:noFill/>
          </a:ln>
        </p:spPr>
        <p:txBody>
          <a:bodyPr spcFirstLastPara="1" wrap="square" lIns="94650" tIns="47325" rIns="94650" bIns="47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1761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312156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202399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202399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620D2-4AE9-CA5D-719A-BF0FA9D02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DCF75-FF02-1DE4-D5EE-A0EDCB5E740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1CF01E1-9C41-0721-03F0-E449D6E5E842}"/>
              </a:ext>
            </a:extLst>
          </p:cNvPr>
          <p:cNvSpPr>
            <a:spLocks noGrp="1"/>
          </p:cNvSpPr>
          <p:nvPr>
            <p:ph type="body" idx="1"/>
          </p:nvPr>
        </p:nvSpPr>
        <p:spPr/>
        <p:txBody>
          <a:bodyPr/>
          <a:lstStyle/>
          <a:p>
            <a:endParaRPr lang="en-GB" strike="noStrike" dirty="0"/>
          </a:p>
        </p:txBody>
      </p:sp>
      <p:sp>
        <p:nvSpPr>
          <p:cNvPr id="4" name="Slide Number Placeholder 3">
            <a:extLst>
              <a:ext uri="{FF2B5EF4-FFF2-40B4-BE49-F238E27FC236}">
                <a16:creationId xmlns:a16="http://schemas.microsoft.com/office/drawing/2014/main" id="{D35F419E-59A1-6BD1-45D2-C2BB44FABBC6}"/>
              </a:ext>
            </a:extLst>
          </p:cNvPr>
          <p:cNvSpPr>
            <a:spLocks noGrp="1"/>
          </p:cNvSpPr>
          <p:nvPr>
            <p:ph type="sldNum" sz="quarter" idx="10"/>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62266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23</a:t>
            </a:fld>
            <a:endParaRPr lang="en-US"/>
          </a:p>
        </p:txBody>
      </p:sp>
    </p:spTree>
    <p:extLst>
      <p:ext uri="{BB962C8B-B14F-4D97-AF65-F5344CB8AC3E}">
        <p14:creationId xmlns:p14="http://schemas.microsoft.com/office/powerpoint/2010/main" val="303161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27</a:t>
            </a:fld>
            <a:endParaRPr lang="en-US"/>
          </a:p>
        </p:txBody>
      </p:sp>
    </p:spTree>
    <p:extLst>
      <p:ext uri="{BB962C8B-B14F-4D97-AF65-F5344CB8AC3E}">
        <p14:creationId xmlns:p14="http://schemas.microsoft.com/office/powerpoint/2010/main" val="337775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93"/>
            <a:ext cx="8189383" cy="6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1" tIns="49642" rIns="99261" bIns="4964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2"/>
            <a:ext cx="8191500" cy="638863"/>
          </a:xfrm>
          <a:prstGeom prst="rect">
            <a:avLst/>
          </a:prstGeom>
          <a:noFill/>
        </p:spPr>
        <p:txBody>
          <a:bodyPr lIns="99261" tIns="49642" rIns="99261" bIns="49642">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38"/>
            <a:ext cx="8191500" cy="500363"/>
          </a:xfrm>
          <a:prstGeom prst="rect">
            <a:avLst/>
          </a:prstGeom>
          <a:noFill/>
        </p:spPr>
        <p:txBody>
          <a:bodyPr lIns="99261" tIns="49642" rIns="99261" bIns="49642">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43" tIns="45578" rIns="91143" bIns="45578"/>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08356336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300791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1844043"/>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6775782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3790858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0346928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225162"/>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4"/>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62569542"/>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08884660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251801314"/>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269511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09010"/>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657670678"/>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94988086"/>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4203549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03896938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73716661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57424059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684288143"/>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291908852"/>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0070382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6859330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0965891"/>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290314404"/>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911957301"/>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25975188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78415860"/>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530198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8449970"/>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0694909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0539660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15660505"/>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664571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0168271"/>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347002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58475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0778604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265344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56954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118110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18081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43" tIns="45578" rIns="91143" bIns="45578"/>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272348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095278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80767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930186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9933622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909552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163949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2734078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06084445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3646996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66217550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34128185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73729092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71271128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5798970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07270605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5"/>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33" name="Google Shape;33;p5"/>
          <p:cNvSpPr txBox="1">
            <a:spLocks noGrp="1"/>
          </p:cNvSpPr>
          <p:nvPr>
            <p:ph type="subTitle" idx="1"/>
          </p:nvPr>
        </p:nvSpPr>
        <p:spPr>
          <a:xfrm>
            <a:off x="660338" y="1978296"/>
            <a:ext cx="10769700" cy="3448055"/>
          </a:xfrm>
          <a:prstGeom prst="rect">
            <a:avLst/>
          </a:prstGeom>
          <a:noFill/>
          <a:ln>
            <a:noFill/>
          </a:ln>
        </p:spPr>
        <p:txBody>
          <a:bodyPr spcFirstLastPara="1" wrap="square" lIns="91128" tIns="45556" rIns="91128" bIns="45556"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34" name="Google Shape;34;p5"/>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5" name="Google Shape;35;p5"/>
          <p:cNvSpPr txBox="1">
            <a:spLocks noGrp="1"/>
          </p:cNvSpPr>
          <p:nvPr>
            <p:ph type="body" idx="2"/>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21831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6"/>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39" name="Google Shape;39;p6"/>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1269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1"/>
        <p:cNvGrpSpPr/>
        <p:nvPr/>
      </p:nvGrpSpPr>
      <p:grpSpPr>
        <a:xfrm>
          <a:off x="0" y="0"/>
          <a:ext cx="0" cy="0"/>
          <a:chOff x="0" y="0"/>
          <a:chExt cx="0" cy="0"/>
        </a:xfrm>
      </p:grpSpPr>
      <p:sp>
        <p:nvSpPr>
          <p:cNvPr id="42" name="Google Shape;42;p7"/>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96620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43"/>
        <p:cNvGrpSpPr/>
        <p:nvPr/>
      </p:nvGrpSpPr>
      <p:grpSpPr>
        <a:xfrm>
          <a:off x="0" y="0"/>
          <a:ext cx="0" cy="0"/>
          <a:chOff x="0" y="0"/>
          <a:chExt cx="0" cy="0"/>
        </a:xfrm>
      </p:grpSpPr>
      <p:sp>
        <p:nvSpPr>
          <p:cNvPr id="44" name="Google Shape;44;p8"/>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45" name="Google Shape;45;p8"/>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body" idx="1"/>
          </p:nvPr>
        </p:nvSpPr>
        <p:spPr>
          <a:xfrm>
            <a:off x="660338" y="1978289"/>
            <a:ext cx="10769700" cy="3448056"/>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47" name="Google Shape;47;p8"/>
          <p:cNvSpPr txBox="1">
            <a:spLocks noGrp="1"/>
          </p:cNvSpPr>
          <p:nvPr>
            <p:ph type="body" idx="2"/>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5453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9"/>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51" name="Google Shape;51;p9"/>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body" idx="1"/>
          </p:nvPr>
        </p:nvSpPr>
        <p:spPr>
          <a:xfrm>
            <a:off x="660335" y="1978289"/>
            <a:ext cx="5280000" cy="3448056"/>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53" name="Google Shape;53;p9"/>
          <p:cNvSpPr txBox="1">
            <a:spLocks noGrp="1"/>
          </p:cNvSpPr>
          <p:nvPr>
            <p:ph type="body" idx="2"/>
          </p:nvPr>
        </p:nvSpPr>
        <p:spPr>
          <a:xfrm>
            <a:off x="6150037" y="1978289"/>
            <a:ext cx="5280000" cy="3448056"/>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body" idx="3"/>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55" name="Google Shape;55;p9"/>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254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2711956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0"/>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58" name="Google Shape;58;p10"/>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9" name="Google Shape;59;p10"/>
          <p:cNvSpPr txBox="1">
            <a:spLocks noGrp="1"/>
          </p:cNvSpPr>
          <p:nvPr>
            <p:ph type="body" idx="1"/>
          </p:nvPr>
        </p:nvSpPr>
        <p:spPr>
          <a:xfrm>
            <a:off x="660335" y="2500313"/>
            <a:ext cx="5280000" cy="2926039"/>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0" name="Google Shape;60;p10"/>
          <p:cNvSpPr txBox="1">
            <a:spLocks noGrp="1"/>
          </p:cNvSpPr>
          <p:nvPr>
            <p:ph type="body" idx="2"/>
          </p:nvPr>
        </p:nvSpPr>
        <p:spPr>
          <a:xfrm>
            <a:off x="660335" y="1978289"/>
            <a:ext cx="5280000" cy="522000"/>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1" name="Google Shape;61;p10"/>
          <p:cNvSpPr txBox="1">
            <a:spLocks noGrp="1"/>
          </p:cNvSpPr>
          <p:nvPr>
            <p:ph type="body" idx="3"/>
          </p:nvPr>
        </p:nvSpPr>
        <p:spPr>
          <a:xfrm>
            <a:off x="6150037" y="2500313"/>
            <a:ext cx="5280000" cy="2926039"/>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2" name="Google Shape;62;p10"/>
          <p:cNvSpPr txBox="1">
            <a:spLocks noGrp="1"/>
          </p:cNvSpPr>
          <p:nvPr>
            <p:ph type="body" idx="4"/>
          </p:nvPr>
        </p:nvSpPr>
        <p:spPr>
          <a:xfrm>
            <a:off x="6150037" y="1978289"/>
            <a:ext cx="5280000" cy="522000"/>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body" idx="5"/>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3853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5"/>
        <p:cNvGrpSpPr/>
        <p:nvPr/>
      </p:nvGrpSpPr>
      <p:grpSpPr>
        <a:xfrm>
          <a:off x="0" y="0"/>
          <a:ext cx="0" cy="0"/>
          <a:chOff x="0" y="0"/>
          <a:chExt cx="0" cy="0"/>
        </a:xfrm>
      </p:grpSpPr>
      <p:sp>
        <p:nvSpPr>
          <p:cNvPr id="66" name="Google Shape;66;p11"/>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67" name="Google Shape;67;p11"/>
          <p:cNvSpPr txBox="1">
            <a:spLocks noGrp="1"/>
          </p:cNvSpPr>
          <p:nvPr>
            <p:ph type="title"/>
          </p:nvPr>
        </p:nvSpPr>
        <p:spPr>
          <a:xfrm>
            <a:off x="226476" y="1571612"/>
            <a:ext cx="4440765" cy="1214446"/>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68" name="Google Shape;68;p11"/>
          <p:cNvSpPr txBox="1">
            <a:spLocks noGrp="1"/>
          </p:cNvSpPr>
          <p:nvPr>
            <p:ph type="body" idx="1"/>
          </p:nvPr>
        </p:nvSpPr>
        <p:spPr>
          <a:xfrm>
            <a:off x="4857741" y="1571613"/>
            <a:ext cx="6572296" cy="3854734"/>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body" idx="2"/>
          </p:nvPr>
        </p:nvSpPr>
        <p:spPr>
          <a:xfrm>
            <a:off x="660339" y="2857496"/>
            <a:ext cx="4006905" cy="2571768"/>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body" idx="3"/>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4271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660339" y="5929450"/>
            <a:ext cx="10198197" cy="788737"/>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4" name="Google Shape;74;p12"/>
          <p:cNvSpPr txBox="1">
            <a:spLocks noGrp="1"/>
          </p:cNvSpPr>
          <p:nvPr>
            <p:ph type="body" idx="2"/>
          </p:nvPr>
        </p:nvSpPr>
        <p:spPr>
          <a:xfrm>
            <a:off x="660338" y="1571615"/>
            <a:ext cx="10769700" cy="4000528"/>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body" idx="3"/>
          </p:nvPr>
        </p:nvSpPr>
        <p:spPr>
          <a:xfrm>
            <a:off x="660333" y="5572140"/>
            <a:ext cx="10769704" cy="357190"/>
          </a:xfrm>
          <a:prstGeom prst="rect">
            <a:avLst/>
          </a:prstGeom>
          <a:noFill/>
          <a:ln>
            <a:noFill/>
          </a:ln>
        </p:spPr>
        <p:txBody>
          <a:bodyPr spcFirstLastPara="1" wrap="square" lIns="91128" tIns="45556" rIns="91128" bIns="45556" anchor="t" anchorCtr="0"/>
          <a:lstStyle>
            <a:lvl1pPr marL="455747" marR="0" lvl="0" indent="-227882"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6" name="Google Shape;76;p12"/>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51686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89" tIns="58436" rIns="116889" bIns="58436">
            <a:normAutofit/>
          </a:bodyPr>
          <a:lstStyle>
            <a:lvl1pPr marL="681802" marR="0" indent="-681802" algn="l" defTabSz="116880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13" indent="0" algn="ctr">
              <a:buNone/>
              <a:defRPr>
                <a:solidFill>
                  <a:schemeClr val="tx1">
                    <a:tint val="75000"/>
                  </a:schemeClr>
                </a:solidFill>
              </a:defRPr>
            </a:lvl2pPr>
            <a:lvl3pPr marL="1168805" indent="0" algn="ctr">
              <a:buNone/>
              <a:defRPr>
                <a:solidFill>
                  <a:schemeClr val="tx1">
                    <a:tint val="75000"/>
                  </a:schemeClr>
                </a:solidFill>
              </a:defRPr>
            </a:lvl3pPr>
            <a:lvl4pPr marL="1753177" indent="0" algn="ctr">
              <a:buNone/>
              <a:defRPr>
                <a:solidFill>
                  <a:schemeClr val="tx1">
                    <a:tint val="75000"/>
                  </a:schemeClr>
                </a:solidFill>
              </a:defRPr>
            </a:lvl4pPr>
            <a:lvl5pPr marL="2337595" indent="0" algn="ctr">
              <a:buNone/>
              <a:defRPr>
                <a:solidFill>
                  <a:schemeClr val="tx1">
                    <a:tint val="75000"/>
                  </a:schemeClr>
                </a:solidFill>
              </a:defRPr>
            </a:lvl5pPr>
            <a:lvl6pPr marL="2921992" indent="0" algn="ctr">
              <a:buNone/>
              <a:defRPr>
                <a:solidFill>
                  <a:schemeClr val="tx1">
                    <a:tint val="75000"/>
                  </a:schemeClr>
                </a:solidFill>
              </a:defRPr>
            </a:lvl6pPr>
            <a:lvl7pPr marL="3506353" indent="0" algn="ctr">
              <a:buNone/>
              <a:defRPr>
                <a:solidFill>
                  <a:schemeClr val="tx1">
                    <a:tint val="75000"/>
                  </a:schemeClr>
                </a:solidFill>
              </a:defRPr>
            </a:lvl7pPr>
            <a:lvl8pPr marL="4090789" indent="0" algn="ctr">
              <a:buNone/>
              <a:defRPr>
                <a:solidFill>
                  <a:schemeClr val="tx1">
                    <a:tint val="75000"/>
                  </a:schemeClr>
                </a:solidFill>
              </a:defRPr>
            </a:lvl8pPr>
            <a:lvl9pPr marL="467518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254568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16763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005208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89" tIns="58436" rIns="116889" bIns="5843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89" tIns="58436" rIns="116889" bIns="5843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979231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5389333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1620797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89" tIns="58436" rIns="116889" bIns="5843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13737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9965999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2"/>
            <a:ext cx="10198197" cy="788737"/>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89" tIns="58436" rIns="116889" bIns="5843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89" tIns="58436" rIns="116889" bIns="5843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690838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017160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16376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155329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700776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919079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8426402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984248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3"/>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839352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6" tIns="58477" rIns="116966" bIns="58477">
            <a:normAutofit/>
          </a:bodyPr>
          <a:lstStyle>
            <a:lvl1pPr marL="682266" marR="0" indent="-682266" algn="l" defTabSz="116959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06" indent="0" algn="ctr">
              <a:buNone/>
              <a:defRPr>
                <a:solidFill>
                  <a:schemeClr val="tx1">
                    <a:tint val="75000"/>
                  </a:schemeClr>
                </a:solidFill>
              </a:defRPr>
            </a:lvl2pPr>
            <a:lvl3pPr marL="1169593" indent="0" algn="ctr">
              <a:buNone/>
              <a:defRPr>
                <a:solidFill>
                  <a:schemeClr val="tx1">
                    <a:tint val="75000"/>
                  </a:schemeClr>
                </a:solidFill>
              </a:defRPr>
            </a:lvl3pPr>
            <a:lvl4pPr marL="1754375" indent="0" algn="ctr">
              <a:buNone/>
              <a:defRPr>
                <a:solidFill>
                  <a:schemeClr val="tx1">
                    <a:tint val="75000"/>
                  </a:schemeClr>
                </a:solidFill>
              </a:defRPr>
            </a:lvl4pPr>
            <a:lvl5pPr marL="2339186" indent="0" algn="ctr">
              <a:buNone/>
              <a:defRPr>
                <a:solidFill>
                  <a:schemeClr val="tx1">
                    <a:tint val="75000"/>
                  </a:schemeClr>
                </a:solidFill>
              </a:defRPr>
            </a:lvl5pPr>
            <a:lvl6pPr marL="2923975" indent="0" algn="ctr">
              <a:buNone/>
              <a:defRPr>
                <a:solidFill>
                  <a:schemeClr val="tx1">
                    <a:tint val="75000"/>
                  </a:schemeClr>
                </a:solidFill>
              </a:defRPr>
            </a:lvl6pPr>
            <a:lvl7pPr marL="3508748" indent="0" algn="ctr">
              <a:buNone/>
              <a:defRPr>
                <a:solidFill>
                  <a:schemeClr val="tx1">
                    <a:tint val="75000"/>
                  </a:schemeClr>
                </a:solidFill>
              </a:defRPr>
            </a:lvl7pPr>
            <a:lvl8pPr marL="4093571" indent="0" algn="ctr">
              <a:buNone/>
              <a:defRPr>
                <a:solidFill>
                  <a:schemeClr val="tx1">
                    <a:tint val="75000"/>
                  </a:schemeClr>
                </a:solidFill>
              </a:defRPr>
            </a:lvl8pPr>
            <a:lvl9pPr marL="467836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55585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9854986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21741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3556838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5510122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7628819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7892002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6" tIns="58477" rIns="116966" bIns="584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233204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2"/>
            <a:ext cx="10198197" cy="788737"/>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6" tIns="58477" rIns="116966" bIns="584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6" tIns="58477" rIns="116966" bIns="584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8181470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7" tIns="58498" rIns="117007" bIns="58498">
            <a:normAutofit/>
          </a:bodyPr>
          <a:lstStyle>
            <a:lvl1pPr marL="682511" marR="0" indent="-682511" algn="l" defTabSz="11700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15" indent="0" algn="ctr">
              <a:buNone/>
              <a:defRPr>
                <a:solidFill>
                  <a:schemeClr val="tx1">
                    <a:tint val="75000"/>
                  </a:schemeClr>
                </a:solidFill>
              </a:defRPr>
            </a:lvl2pPr>
            <a:lvl3pPr marL="1170013" indent="0" algn="ctr">
              <a:buNone/>
              <a:defRPr>
                <a:solidFill>
                  <a:schemeClr val="tx1">
                    <a:tint val="75000"/>
                  </a:schemeClr>
                </a:solidFill>
              </a:defRPr>
            </a:lvl3pPr>
            <a:lvl4pPr marL="1755009" indent="0" algn="ctr">
              <a:buNone/>
              <a:defRPr>
                <a:solidFill>
                  <a:schemeClr val="tx1">
                    <a:tint val="75000"/>
                  </a:schemeClr>
                </a:solidFill>
              </a:defRPr>
            </a:lvl4pPr>
            <a:lvl5pPr marL="2340028" indent="0" algn="ctr">
              <a:buNone/>
              <a:defRPr>
                <a:solidFill>
                  <a:schemeClr val="tx1">
                    <a:tint val="75000"/>
                  </a:schemeClr>
                </a:solidFill>
              </a:defRPr>
            </a:lvl5pPr>
            <a:lvl6pPr marL="2925025" indent="0" algn="ctr">
              <a:buNone/>
              <a:defRPr>
                <a:solidFill>
                  <a:schemeClr val="tx1">
                    <a:tint val="75000"/>
                  </a:schemeClr>
                </a:solidFill>
              </a:defRPr>
            </a:lvl6pPr>
            <a:lvl7pPr marL="3510016" indent="0" algn="ctr">
              <a:buNone/>
              <a:defRPr>
                <a:solidFill>
                  <a:schemeClr val="tx1">
                    <a:tint val="75000"/>
                  </a:schemeClr>
                </a:solidFill>
              </a:defRPr>
            </a:lvl7pPr>
            <a:lvl8pPr marL="4095043" indent="0" algn="ctr">
              <a:buNone/>
              <a:defRPr>
                <a:solidFill>
                  <a:schemeClr val="tx1">
                    <a:tint val="75000"/>
                  </a:schemeClr>
                </a:solidFill>
              </a:defRPr>
            </a:lvl8pPr>
            <a:lvl9pPr marL="468005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14067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0822048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964139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26800138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703064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79144336"/>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2020482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7" tIns="58498" rIns="117007" bIns="5849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744534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7" tIns="58498" rIns="117007" bIns="5849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7" tIns="58498" rIns="117007" bIns="5849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337146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52" tIns="58523" rIns="117052" bIns="58523">
            <a:normAutofit/>
          </a:bodyPr>
          <a:lstStyle>
            <a:lvl1pPr marL="682784" marR="0" indent="-682784" algn="l" defTabSz="11704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47" indent="0" algn="ctr">
              <a:buNone/>
              <a:defRPr>
                <a:solidFill>
                  <a:schemeClr val="tx1">
                    <a:tint val="75000"/>
                  </a:schemeClr>
                </a:solidFill>
              </a:defRPr>
            </a:lvl2pPr>
            <a:lvl3pPr marL="1170479" indent="0" algn="ctr">
              <a:buNone/>
              <a:defRPr>
                <a:solidFill>
                  <a:schemeClr val="tx1">
                    <a:tint val="75000"/>
                  </a:schemeClr>
                </a:solidFill>
              </a:defRPr>
            </a:lvl3pPr>
            <a:lvl4pPr marL="1755714" indent="0" algn="ctr">
              <a:buNone/>
              <a:defRPr>
                <a:solidFill>
                  <a:schemeClr val="tx1">
                    <a:tint val="75000"/>
                  </a:schemeClr>
                </a:solidFill>
              </a:defRPr>
            </a:lvl4pPr>
            <a:lvl5pPr marL="2340964" indent="0" algn="ctr">
              <a:buNone/>
              <a:defRPr>
                <a:solidFill>
                  <a:schemeClr val="tx1">
                    <a:tint val="75000"/>
                  </a:schemeClr>
                </a:solidFill>
              </a:defRPr>
            </a:lvl5pPr>
            <a:lvl6pPr marL="2926192" indent="0" algn="ctr">
              <a:buNone/>
              <a:defRPr>
                <a:solidFill>
                  <a:schemeClr val="tx1">
                    <a:tint val="75000"/>
                  </a:schemeClr>
                </a:solidFill>
              </a:defRPr>
            </a:lvl6pPr>
            <a:lvl7pPr marL="3511425" indent="0" algn="ctr">
              <a:buNone/>
              <a:defRPr>
                <a:solidFill>
                  <a:schemeClr val="tx1">
                    <a:tint val="75000"/>
                  </a:schemeClr>
                </a:solidFill>
              </a:defRPr>
            </a:lvl7pPr>
            <a:lvl8pPr marL="4096680" indent="0" algn="ctr">
              <a:buNone/>
              <a:defRPr>
                <a:solidFill>
                  <a:schemeClr val="tx1">
                    <a:tint val="75000"/>
                  </a:schemeClr>
                </a:solidFill>
              </a:defRPr>
            </a:lvl8pPr>
            <a:lvl9pPr marL="468192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203707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727046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257316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52" tIns="58523" rIns="117052" bIns="585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52" tIns="58523" rIns="117052" bIns="585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1051060"/>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208178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04716642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2292211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52" tIns="58523" rIns="117052" bIns="5852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944829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52" tIns="58523" rIns="117052" bIns="5852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52" tIns="58523" rIns="117052" bIns="5852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11385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07" tIns="58550" rIns="117107" bIns="58550">
            <a:normAutofit/>
          </a:bodyPr>
          <a:lstStyle>
            <a:lvl1pPr marL="683111" marR="0" indent="-683111" algn="l" defTabSz="117104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27" indent="0" algn="ctr">
              <a:buNone/>
              <a:defRPr>
                <a:solidFill>
                  <a:schemeClr val="tx1">
                    <a:tint val="75000"/>
                  </a:schemeClr>
                </a:solidFill>
              </a:defRPr>
            </a:lvl2pPr>
            <a:lvl3pPr marL="1171042" indent="0" algn="ctr">
              <a:buNone/>
              <a:defRPr>
                <a:solidFill>
                  <a:schemeClr val="tx1">
                    <a:tint val="75000"/>
                  </a:schemeClr>
                </a:solidFill>
              </a:defRPr>
            </a:lvl3pPr>
            <a:lvl4pPr marL="1756559" indent="0" algn="ctr">
              <a:buNone/>
              <a:defRPr>
                <a:solidFill>
                  <a:schemeClr val="tx1">
                    <a:tint val="75000"/>
                  </a:schemeClr>
                </a:solidFill>
              </a:defRPr>
            </a:lvl4pPr>
            <a:lvl5pPr marL="2342087" indent="0" algn="ctr">
              <a:buNone/>
              <a:defRPr>
                <a:solidFill>
                  <a:schemeClr val="tx1">
                    <a:tint val="75000"/>
                  </a:schemeClr>
                </a:solidFill>
              </a:defRPr>
            </a:lvl5pPr>
            <a:lvl6pPr marL="2927594" indent="0" algn="ctr">
              <a:buNone/>
              <a:defRPr>
                <a:solidFill>
                  <a:schemeClr val="tx1">
                    <a:tint val="75000"/>
                  </a:schemeClr>
                </a:solidFill>
              </a:defRPr>
            </a:lvl6pPr>
            <a:lvl7pPr marL="3513116" indent="0" algn="ctr">
              <a:buNone/>
              <a:defRPr>
                <a:solidFill>
                  <a:schemeClr val="tx1">
                    <a:tint val="75000"/>
                  </a:schemeClr>
                </a:solidFill>
              </a:defRPr>
            </a:lvl7pPr>
            <a:lvl8pPr marL="4098646" indent="0" algn="ctr">
              <a:buNone/>
              <a:defRPr>
                <a:solidFill>
                  <a:schemeClr val="tx1">
                    <a:tint val="75000"/>
                  </a:schemeClr>
                </a:solidFill>
              </a:defRPr>
            </a:lvl8pPr>
            <a:lvl9pPr marL="468416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6700338"/>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3324023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257498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3256504"/>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757447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04807602"/>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07" tIns="58550" rIns="117107" bIns="5855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85255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80755205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5"/>
            <a:ext cx="10198197" cy="788737"/>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07" tIns="58550" rIns="117107" bIns="5855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07" tIns="58550" rIns="117107" bIns="5855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9472400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1" tIns="58580" rIns="117161" bIns="58580">
            <a:normAutofit/>
          </a:bodyPr>
          <a:lstStyle>
            <a:lvl1pPr marL="683438" marR="0" indent="-683438" algn="l" defTabSz="1171604"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05" indent="0" algn="ctr">
              <a:buNone/>
              <a:defRPr>
                <a:solidFill>
                  <a:schemeClr val="tx1">
                    <a:tint val="75000"/>
                  </a:schemeClr>
                </a:solidFill>
              </a:defRPr>
            </a:lvl2pPr>
            <a:lvl3pPr marL="1171604" indent="0" algn="ctr">
              <a:buNone/>
              <a:defRPr>
                <a:solidFill>
                  <a:schemeClr val="tx1">
                    <a:tint val="75000"/>
                  </a:schemeClr>
                </a:solidFill>
              </a:defRPr>
            </a:lvl3pPr>
            <a:lvl4pPr marL="1757405" indent="0" algn="ctr">
              <a:buNone/>
              <a:defRPr>
                <a:solidFill>
                  <a:schemeClr val="tx1">
                    <a:tint val="75000"/>
                  </a:schemeClr>
                </a:solidFill>
              </a:defRPr>
            </a:lvl4pPr>
            <a:lvl5pPr marL="2343210" indent="0" algn="ctr">
              <a:buNone/>
              <a:defRPr>
                <a:solidFill>
                  <a:schemeClr val="tx1">
                    <a:tint val="75000"/>
                  </a:schemeClr>
                </a:solidFill>
              </a:defRPr>
            </a:lvl5pPr>
            <a:lvl6pPr marL="2929007" indent="0" algn="ctr">
              <a:buNone/>
              <a:defRPr>
                <a:solidFill>
                  <a:schemeClr val="tx1">
                    <a:tint val="75000"/>
                  </a:schemeClr>
                </a:solidFill>
              </a:defRPr>
            </a:lvl6pPr>
            <a:lvl7pPr marL="3514808" indent="0" algn="ctr">
              <a:buNone/>
              <a:defRPr>
                <a:solidFill>
                  <a:schemeClr val="tx1">
                    <a:tint val="75000"/>
                  </a:schemeClr>
                </a:solidFill>
              </a:defRPr>
            </a:lvl7pPr>
            <a:lvl8pPr marL="4100615" indent="0" algn="ctr">
              <a:buNone/>
              <a:defRPr>
                <a:solidFill>
                  <a:schemeClr val="tx1">
                    <a:tint val="75000"/>
                  </a:schemeClr>
                </a:solidFill>
              </a:defRPr>
            </a:lvl8pPr>
            <a:lvl9pPr marL="468641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510275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802792"/>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255878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1" tIns="58580" rIns="117161" bIns="5858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1" tIns="58580" rIns="117161" bIns="5858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640894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3417884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2234047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1" tIns="58580" rIns="117161" bIns="5858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574356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0"/>
            <a:ext cx="10198197" cy="788737"/>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1" tIns="58580" rIns="117161" bIns="5858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1" tIns="58580" rIns="117161" bIns="5858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628318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37288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4.png"/><Relationship Id="rId5" Type="http://schemas.openxmlformats.org/officeDocument/2006/relationships/slideLayout" Target="../slideLayouts/slideLayout119.xml"/><Relationship Id="rId10" Type="http://schemas.openxmlformats.org/officeDocument/2006/relationships/image" Target="../media/image3.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7.png"/><Relationship Id="rId5" Type="http://schemas.openxmlformats.org/officeDocument/2006/relationships/slideLayout" Target="../slideLayouts/slideLayout127.xml"/><Relationship Id="rId10" Type="http://schemas.openxmlformats.org/officeDocument/2006/relationships/image" Target="../media/image6.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sp>
        <p:nvSpPr>
          <p:cNvPr id="14" name="TextBox 13"/>
          <p:cNvSpPr txBox="1"/>
          <p:nvPr userDrawn="1"/>
        </p:nvSpPr>
        <p:spPr>
          <a:xfrm>
            <a:off x="9340851" y="6508787"/>
            <a:ext cx="2286000" cy="284920"/>
          </a:xfrm>
          <a:prstGeom prst="rect">
            <a:avLst/>
          </a:prstGeom>
          <a:noFill/>
        </p:spPr>
        <p:txBody>
          <a:bodyPr lIns="99261" tIns="49642" rIns="99261" bIns="49642">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47" algn="ctr" rtl="0" fontAlgn="base">
        <a:spcBef>
          <a:spcPct val="0"/>
        </a:spcBef>
        <a:spcAft>
          <a:spcPct val="0"/>
        </a:spcAft>
        <a:defRPr sz="4400">
          <a:solidFill>
            <a:schemeClr val="tx1"/>
          </a:solidFill>
          <a:latin typeface="Arial" pitchFamily="34" charset="0"/>
          <a:cs typeface="Cordia New" pitchFamily="34" charset="-34"/>
        </a:defRPr>
      </a:lvl6pPr>
      <a:lvl7pPr marL="911489" algn="ctr" rtl="0" fontAlgn="base">
        <a:spcBef>
          <a:spcPct val="0"/>
        </a:spcBef>
        <a:spcAft>
          <a:spcPct val="0"/>
        </a:spcAft>
        <a:defRPr sz="4400">
          <a:solidFill>
            <a:schemeClr val="tx1"/>
          </a:solidFill>
          <a:latin typeface="Arial" pitchFamily="34" charset="0"/>
          <a:cs typeface="Cordia New" pitchFamily="34" charset="-34"/>
        </a:defRPr>
      </a:lvl7pPr>
      <a:lvl8pPr marL="1367234" algn="ctr" rtl="0" fontAlgn="base">
        <a:spcBef>
          <a:spcPct val="0"/>
        </a:spcBef>
        <a:spcAft>
          <a:spcPct val="0"/>
        </a:spcAft>
        <a:defRPr sz="4400">
          <a:solidFill>
            <a:schemeClr val="tx1"/>
          </a:solidFill>
          <a:latin typeface="Arial" pitchFamily="34" charset="0"/>
          <a:cs typeface="Cordia New" pitchFamily="34" charset="-34"/>
        </a:defRPr>
      </a:lvl8pPr>
      <a:lvl9pPr marL="1822954"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07" indent="-341807"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88" indent="-284827"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361" indent="-227882"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084" indent="-22788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835" indent="-22788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9"/>
            <a:ext cx="723900" cy="365125"/>
          </a:xfrm>
          <a:prstGeom prst="rect">
            <a:avLst/>
          </a:prstGeom>
        </p:spPr>
        <p:txBody>
          <a:bodyPr vert="horz" lIns="117007" tIns="58498" rIns="117007" bIns="5849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13">
              <a:defRPr/>
            </a:pPr>
            <a:fld id="{79C0BFF6-9B14-4446-AF07-628EFEB400B0}" type="slidenum">
              <a:rPr lang="th-TH" smtClean="0">
                <a:solidFill>
                  <a:prstClr val="black">
                    <a:tint val="75000"/>
                  </a:prstClr>
                </a:solidFill>
              </a:rPr>
              <a:pPr defTabSz="11700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1" tIns="63701" rIns="127401" bIns="637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1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5" y="800123"/>
            <a:ext cx="4948767" cy="559533"/>
          </a:xfrm>
          <a:prstGeom prst="rect">
            <a:avLst/>
          </a:prstGeom>
          <a:noFill/>
        </p:spPr>
        <p:txBody>
          <a:bodyPr lIns="127401" tIns="63701" rIns="127401" bIns="63701">
            <a:spAutoFit/>
          </a:bodyPr>
          <a:lstStyle/>
          <a:p>
            <a:pPr defTabSz="117001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sp>
        <p:nvSpPr>
          <p:cNvPr id="12" name="TextBox 11"/>
          <p:cNvSpPr txBox="1"/>
          <p:nvPr/>
        </p:nvSpPr>
        <p:spPr>
          <a:xfrm>
            <a:off x="9290131" y="301651"/>
            <a:ext cx="2220383" cy="518248"/>
          </a:xfrm>
          <a:prstGeom prst="rect">
            <a:avLst/>
          </a:prstGeom>
          <a:noFill/>
          <a:effectLst>
            <a:outerShdw blurRad="50800" dist="38100" dir="5400000" algn="t" rotWithShape="0">
              <a:prstClr val="black">
                <a:alpha val="40000"/>
              </a:prstClr>
            </a:outerShdw>
          </a:effectLst>
        </p:spPr>
        <p:txBody>
          <a:bodyPr lIns="117007" tIns="58498" rIns="117007" bIns="58498">
            <a:spAutoFit/>
          </a:bodyPr>
          <a:lstStyle/>
          <a:p>
            <a:pPr algn="r" defTabSz="117001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1465863"/>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15" algn="ctr" rtl="0" fontAlgn="base">
        <a:spcBef>
          <a:spcPct val="0"/>
        </a:spcBef>
        <a:spcAft>
          <a:spcPct val="0"/>
        </a:spcAft>
        <a:defRPr sz="5600">
          <a:solidFill>
            <a:schemeClr val="tx1"/>
          </a:solidFill>
          <a:latin typeface="Arial" pitchFamily="34" charset="0"/>
          <a:cs typeface="Cordia New" pitchFamily="34" charset="-34"/>
        </a:defRPr>
      </a:lvl6pPr>
      <a:lvl7pPr marL="1170013" algn="ctr" rtl="0" fontAlgn="base">
        <a:spcBef>
          <a:spcPct val="0"/>
        </a:spcBef>
        <a:spcAft>
          <a:spcPct val="0"/>
        </a:spcAft>
        <a:defRPr sz="5600">
          <a:solidFill>
            <a:schemeClr val="tx1"/>
          </a:solidFill>
          <a:latin typeface="Arial" pitchFamily="34" charset="0"/>
          <a:cs typeface="Cordia New" pitchFamily="34" charset="-34"/>
        </a:defRPr>
      </a:lvl7pPr>
      <a:lvl8pPr marL="1755009" algn="ctr" rtl="0" fontAlgn="base">
        <a:spcBef>
          <a:spcPct val="0"/>
        </a:spcBef>
        <a:spcAft>
          <a:spcPct val="0"/>
        </a:spcAft>
        <a:defRPr sz="5600">
          <a:solidFill>
            <a:schemeClr val="tx1"/>
          </a:solidFill>
          <a:latin typeface="Arial" pitchFamily="34" charset="0"/>
          <a:cs typeface="Cordia New" pitchFamily="34" charset="-34"/>
        </a:defRPr>
      </a:lvl8pPr>
      <a:lvl9pPr marL="234002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40" indent="-4387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27" indent="-3656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99" indent="-2925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518"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533"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542"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53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548"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51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13" rtl="0" eaLnBrk="1" latinLnBrk="0" hangingPunct="1">
        <a:defRPr sz="3600" kern="1200">
          <a:solidFill>
            <a:schemeClr val="tx1"/>
          </a:solidFill>
          <a:latin typeface="+mn-lt"/>
          <a:ea typeface="+mn-ea"/>
          <a:cs typeface="+mn-cs"/>
        </a:defRPr>
      </a:lvl1pPr>
      <a:lvl2pPr marL="585015" algn="l" defTabSz="1170013" rtl="0" eaLnBrk="1" latinLnBrk="0" hangingPunct="1">
        <a:defRPr sz="3600" kern="1200">
          <a:solidFill>
            <a:schemeClr val="tx1"/>
          </a:solidFill>
          <a:latin typeface="+mn-lt"/>
          <a:ea typeface="+mn-ea"/>
          <a:cs typeface="+mn-cs"/>
        </a:defRPr>
      </a:lvl2pPr>
      <a:lvl3pPr marL="1170013" algn="l" defTabSz="1170013" rtl="0" eaLnBrk="1" latinLnBrk="0" hangingPunct="1">
        <a:defRPr sz="3600" kern="1200">
          <a:solidFill>
            <a:schemeClr val="tx1"/>
          </a:solidFill>
          <a:latin typeface="+mn-lt"/>
          <a:ea typeface="+mn-ea"/>
          <a:cs typeface="+mn-cs"/>
        </a:defRPr>
      </a:lvl3pPr>
      <a:lvl4pPr marL="1755009" algn="l" defTabSz="1170013" rtl="0" eaLnBrk="1" latinLnBrk="0" hangingPunct="1">
        <a:defRPr sz="3600" kern="1200">
          <a:solidFill>
            <a:schemeClr val="tx1"/>
          </a:solidFill>
          <a:latin typeface="+mn-lt"/>
          <a:ea typeface="+mn-ea"/>
          <a:cs typeface="+mn-cs"/>
        </a:defRPr>
      </a:lvl4pPr>
      <a:lvl5pPr marL="2340028" algn="l" defTabSz="1170013" rtl="0" eaLnBrk="1" latinLnBrk="0" hangingPunct="1">
        <a:defRPr sz="3600" kern="1200">
          <a:solidFill>
            <a:schemeClr val="tx1"/>
          </a:solidFill>
          <a:latin typeface="+mn-lt"/>
          <a:ea typeface="+mn-ea"/>
          <a:cs typeface="+mn-cs"/>
        </a:defRPr>
      </a:lvl5pPr>
      <a:lvl6pPr marL="2925025" algn="l" defTabSz="1170013" rtl="0" eaLnBrk="1" latinLnBrk="0" hangingPunct="1">
        <a:defRPr sz="3600" kern="1200">
          <a:solidFill>
            <a:schemeClr val="tx1"/>
          </a:solidFill>
          <a:latin typeface="+mn-lt"/>
          <a:ea typeface="+mn-ea"/>
          <a:cs typeface="+mn-cs"/>
        </a:defRPr>
      </a:lvl6pPr>
      <a:lvl7pPr marL="3510016" algn="l" defTabSz="1170013" rtl="0" eaLnBrk="1" latinLnBrk="0" hangingPunct="1">
        <a:defRPr sz="3600" kern="1200">
          <a:solidFill>
            <a:schemeClr val="tx1"/>
          </a:solidFill>
          <a:latin typeface="+mn-lt"/>
          <a:ea typeface="+mn-ea"/>
          <a:cs typeface="+mn-cs"/>
        </a:defRPr>
      </a:lvl7pPr>
      <a:lvl8pPr marL="4095043" algn="l" defTabSz="1170013" rtl="0" eaLnBrk="1" latinLnBrk="0" hangingPunct="1">
        <a:defRPr sz="3600" kern="1200">
          <a:solidFill>
            <a:schemeClr val="tx1"/>
          </a:solidFill>
          <a:latin typeface="+mn-lt"/>
          <a:ea typeface="+mn-ea"/>
          <a:cs typeface="+mn-cs"/>
        </a:defRPr>
      </a:lvl8pPr>
      <a:lvl9pPr marL="4680051" algn="l" defTabSz="1170013"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7"/>
            <a:ext cx="723900" cy="365125"/>
          </a:xfrm>
          <a:prstGeom prst="rect">
            <a:avLst/>
          </a:prstGeom>
        </p:spPr>
        <p:txBody>
          <a:bodyPr vert="horz" lIns="117052" tIns="58523" rIns="117052" bIns="5852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479">
              <a:defRPr/>
            </a:pPr>
            <a:fld id="{79C0BFF6-9B14-4446-AF07-628EFEB400B0}" type="slidenum">
              <a:rPr lang="th-TH" smtClean="0">
                <a:solidFill>
                  <a:prstClr val="black">
                    <a:tint val="75000"/>
                  </a:prstClr>
                </a:solidFill>
              </a:rPr>
              <a:pPr defTabSz="11704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53" tIns="63727" rIns="127453" bIns="63727" anchor="ctr"/>
          <a:lstStyle/>
          <a:p>
            <a:pPr algn="ctr" defTabSz="11704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2"/>
            <a:ext cx="4341284" cy="83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53" tIns="63727" rIns="127453" bIns="6372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4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1" y="800117"/>
            <a:ext cx="4948767" cy="559586"/>
          </a:xfrm>
          <a:prstGeom prst="rect">
            <a:avLst/>
          </a:prstGeom>
          <a:noFill/>
        </p:spPr>
        <p:txBody>
          <a:bodyPr lIns="127453" tIns="63727" rIns="127453" bIns="63727">
            <a:spAutoFit/>
          </a:bodyPr>
          <a:lstStyle/>
          <a:p>
            <a:pPr defTabSz="11704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53" tIns="63727" rIns="127453" bIns="63727" anchor="ctr"/>
          <a:lstStyle/>
          <a:p>
            <a:pPr algn="ctr" defTabSz="1170479">
              <a:defRPr/>
            </a:pPr>
            <a:endParaRPr lang="th-TH" sz="3600" dirty="0">
              <a:solidFill>
                <a:prstClr val="white"/>
              </a:solidFill>
            </a:endParaRPr>
          </a:p>
        </p:txBody>
      </p:sp>
      <p:sp>
        <p:nvSpPr>
          <p:cNvPr id="12" name="TextBox 11"/>
          <p:cNvSpPr txBox="1"/>
          <p:nvPr/>
        </p:nvSpPr>
        <p:spPr>
          <a:xfrm>
            <a:off x="9290118" y="301651"/>
            <a:ext cx="2220383" cy="518299"/>
          </a:xfrm>
          <a:prstGeom prst="rect">
            <a:avLst/>
          </a:prstGeom>
          <a:noFill/>
          <a:effectLst>
            <a:outerShdw blurRad="50800" dist="38100" dir="5400000" algn="t" rotWithShape="0">
              <a:prstClr val="black">
                <a:alpha val="40000"/>
              </a:prstClr>
            </a:outerShdw>
          </a:effectLst>
        </p:spPr>
        <p:txBody>
          <a:bodyPr lIns="117052" tIns="58523" rIns="117052" bIns="58523">
            <a:spAutoFit/>
          </a:bodyPr>
          <a:lstStyle/>
          <a:p>
            <a:pPr algn="r" defTabSz="11704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892872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47" algn="ctr" rtl="0" fontAlgn="base">
        <a:spcBef>
          <a:spcPct val="0"/>
        </a:spcBef>
        <a:spcAft>
          <a:spcPct val="0"/>
        </a:spcAft>
        <a:defRPr sz="5600">
          <a:solidFill>
            <a:schemeClr val="tx1"/>
          </a:solidFill>
          <a:latin typeface="Arial" pitchFamily="34" charset="0"/>
          <a:cs typeface="Cordia New" pitchFamily="34" charset="-34"/>
        </a:defRPr>
      </a:lvl6pPr>
      <a:lvl7pPr marL="1170479" algn="ctr" rtl="0" fontAlgn="base">
        <a:spcBef>
          <a:spcPct val="0"/>
        </a:spcBef>
        <a:spcAft>
          <a:spcPct val="0"/>
        </a:spcAft>
        <a:defRPr sz="5600">
          <a:solidFill>
            <a:schemeClr val="tx1"/>
          </a:solidFill>
          <a:latin typeface="Arial" pitchFamily="34" charset="0"/>
          <a:cs typeface="Cordia New" pitchFamily="34" charset="-34"/>
        </a:defRPr>
      </a:lvl7pPr>
      <a:lvl8pPr marL="1755714" algn="ctr" rtl="0" fontAlgn="base">
        <a:spcBef>
          <a:spcPct val="0"/>
        </a:spcBef>
        <a:spcAft>
          <a:spcPct val="0"/>
        </a:spcAft>
        <a:defRPr sz="5600">
          <a:solidFill>
            <a:schemeClr val="tx1"/>
          </a:solidFill>
          <a:latin typeface="Arial" pitchFamily="34" charset="0"/>
          <a:cs typeface="Cordia New" pitchFamily="34" charset="-34"/>
        </a:defRPr>
      </a:lvl8pPr>
      <a:lvl9pPr marL="234096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18" indent="-4389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09" indent="-3657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086" indent="-2926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339" indent="-2926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584" indent="-2926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828"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059"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304"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516"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479" rtl="0" eaLnBrk="1" latinLnBrk="0" hangingPunct="1">
        <a:defRPr sz="3600" kern="1200">
          <a:solidFill>
            <a:schemeClr val="tx1"/>
          </a:solidFill>
          <a:latin typeface="+mn-lt"/>
          <a:ea typeface="+mn-ea"/>
          <a:cs typeface="+mn-cs"/>
        </a:defRPr>
      </a:lvl1pPr>
      <a:lvl2pPr marL="585247" algn="l" defTabSz="1170479" rtl="0" eaLnBrk="1" latinLnBrk="0" hangingPunct="1">
        <a:defRPr sz="3600" kern="1200">
          <a:solidFill>
            <a:schemeClr val="tx1"/>
          </a:solidFill>
          <a:latin typeface="+mn-lt"/>
          <a:ea typeface="+mn-ea"/>
          <a:cs typeface="+mn-cs"/>
        </a:defRPr>
      </a:lvl2pPr>
      <a:lvl3pPr marL="1170479" algn="l" defTabSz="1170479" rtl="0" eaLnBrk="1" latinLnBrk="0" hangingPunct="1">
        <a:defRPr sz="3600" kern="1200">
          <a:solidFill>
            <a:schemeClr val="tx1"/>
          </a:solidFill>
          <a:latin typeface="+mn-lt"/>
          <a:ea typeface="+mn-ea"/>
          <a:cs typeface="+mn-cs"/>
        </a:defRPr>
      </a:lvl3pPr>
      <a:lvl4pPr marL="1755714" algn="l" defTabSz="1170479" rtl="0" eaLnBrk="1" latinLnBrk="0" hangingPunct="1">
        <a:defRPr sz="3600" kern="1200">
          <a:solidFill>
            <a:schemeClr val="tx1"/>
          </a:solidFill>
          <a:latin typeface="+mn-lt"/>
          <a:ea typeface="+mn-ea"/>
          <a:cs typeface="+mn-cs"/>
        </a:defRPr>
      </a:lvl4pPr>
      <a:lvl5pPr marL="2340964" algn="l" defTabSz="1170479" rtl="0" eaLnBrk="1" latinLnBrk="0" hangingPunct="1">
        <a:defRPr sz="3600" kern="1200">
          <a:solidFill>
            <a:schemeClr val="tx1"/>
          </a:solidFill>
          <a:latin typeface="+mn-lt"/>
          <a:ea typeface="+mn-ea"/>
          <a:cs typeface="+mn-cs"/>
        </a:defRPr>
      </a:lvl5pPr>
      <a:lvl6pPr marL="2926192" algn="l" defTabSz="1170479" rtl="0" eaLnBrk="1" latinLnBrk="0" hangingPunct="1">
        <a:defRPr sz="3600" kern="1200">
          <a:solidFill>
            <a:schemeClr val="tx1"/>
          </a:solidFill>
          <a:latin typeface="+mn-lt"/>
          <a:ea typeface="+mn-ea"/>
          <a:cs typeface="+mn-cs"/>
        </a:defRPr>
      </a:lvl6pPr>
      <a:lvl7pPr marL="3511425" algn="l" defTabSz="1170479" rtl="0" eaLnBrk="1" latinLnBrk="0" hangingPunct="1">
        <a:defRPr sz="3600" kern="1200">
          <a:solidFill>
            <a:schemeClr val="tx1"/>
          </a:solidFill>
          <a:latin typeface="+mn-lt"/>
          <a:ea typeface="+mn-ea"/>
          <a:cs typeface="+mn-cs"/>
        </a:defRPr>
      </a:lvl7pPr>
      <a:lvl8pPr marL="4096680" algn="l" defTabSz="1170479" rtl="0" eaLnBrk="1" latinLnBrk="0" hangingPunct="1">
        <a:defRPr sz="3600" kern="1200">
          <a:solidFill>
            <a:schemeClr val="tx1"/>
          </a:solidFill>
          <a:latin typeface="+mn-lt"/>
          <a:ea typeface="+mn-ea"/>
          <a:cs typeface="+mn-cs"/>
        </a:defRPr>
      </a:lvl8pPr>
      <a:lvl9pPr marL="4681923" algn="l" defTabSz="1170479"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2"/>
            <a:ext cx="723900" cy="365125"/>
          </a:xfrm>
          <a:prstGeom prst="rect">
            <a:avLst/>
          </a:prstGeom>
        </p:spPr>
        <p:txBody>
          <a:bodyPr vert="horz" lIns="117107" tIns="58550" rIns="117107" bIns="5855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42">
              <a:defRPr/>
            </a:pPr>
            <a:fld id="{79C0BFF6-9B14-4446-AF07-628EFEB400B0}" type="slidenum">
              <a:rPr lang="th-TH" smtClean="0">
                <a:solidFill>
                  <a:prstClr val="black">
                    <a:tint val="75000"/>
                  </a:prstClr>
                </a:solidFill>
              </a:rPr>
              <a:pPr defTabSz="117104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0"/>
            <a:ext cx="4341284" cy="8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4" tIns="63758" rIns="127514" bIns="6375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4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5" y="800107"/>
            <a:ext cx="4948767" cy="559648"/>
          </a:xfrm>
          <a:prstGeom prst="rect">
            <a:avLst/>
          </a:prstGeom>
          <a:noFill/>
        </p:spPr>
        <p:txBody>
          <a:bodyPr lIns="127514" tIns="63758" rIns="127514" bIns="63758">
            <a:spAutoFit/>
          </a:bodyPr>
          <a:lstStyle/>
          <a:p>
            <a:pPr defTabSz="117104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sp>
        <p:nvSpPr>
          <p:cNvPr id="12" name="TextBox 11"/>
          <p:cNvSpPr txBox="1"/>
          <p:nvPr/>
        </p:nvSpPr>
        <p:spPr>
          <a:xfrm>
            <a:off x="9290102" y="301646"/>
            <a:ext cx="2220383" cy="518353"/>
          </a:xfrm>
          <a:prstGeom prst="rect">
            <a:avLst/>
          </a:prstGeom>
          <a:noFill/>
          <a:effectLst>
            <a:outerShdw blurRad="50800" dist="38100" dir="5400000" algn="t" rotWithShape="0">
              <a:prstClr val="black">
                <a:alpha val="40000"/>
              </a:prstClr>
            </a:outerShdw>
          </a:effectLst>
        </p:spPr>
        <p:txBody>
          <a:bodyPr lIns="117107" tIns="58550" rIns="117107" bIns="58550">
            <a:spAutoFit/>
          </a:bodyPr>
          <a:lstStyle/>
          <a:p>
            <a:pPr algn="r" defTabSz="117104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97398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27" algn="ctr" rtl="0" fontAlgn="base">
        <a:spcBef>
          <a:spcPct val="0"/>
        </a:spcBef>
        <a:spcAft>
          <a:spcPct val="0"/>
        </a:spcAft>
        <a:defRPr sz="5600">
          <a:solidFill>
            <a:schemeClr val="tx1"/>
          </a:solidFill>
          <a:latin typeface="Arial" pitchFamily="34" charset="0"/>
          <a:cs typeface="Cordia New" pitchFamily="34" charset="-34"/>
        </a:defRPr>
      </a:lvl6pPr>
      <a:lvl7pPr marL="1171042" algn="ctr" rtl="0" fontAlgn="base">
        <a:spcBef>
          <a:spcPct val="0"/>
        </a:spcBef>
        <a:spcAft>
          <a:spcPct val="0"/>
        </a:spcAft>
        <a:defRPr sz="5600">
          <a:solidFill>
            <a:schemeClr val="tx1"/>
          </a:solidFill>
          <a:latin typeface="Arial" pitchFamily="34" charset="0"/>
          <a:cs typeface="Cordia New" pitchFamily="34" charset="-34"/>
        </a:defRPr>
      </a:lvl7pPr>
      <a:lvl8pPr marL="1756559" algn="ctr" rtl="0" fontAlgn="base">
        <a:spcBef>
          <a:spcPct val="0"/>
        </a:spcBef>
        <a:spcAft>
          <a:spcPct val="0"/>
        </a:spcAft>
        <a:defRPr sz="5600">
          <a:solidFill>
            <a:schemeClr val="tx1"/>
          </a:solidFill>
          <a:latin typeface="Arial" pitchFamily="34" charset="0"/>
          <a:cs typeface="Cordia New" pitchFamily="34" charset="-34"/>
        </a:defRPr>
      </a:lvl8pPr>
      <a:lvl9pPr marL="234208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32" indent="-43913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468" indent="-3659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794" indent="-2927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323"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848"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370"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886"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4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9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42" rtl="0" eaLnBrk="1" latinLnBrk="0" hangingPunct="1">
        <a:defRPr sz="3600" kern="1200">
          <a:solidFill>
            <a:schemeClr val="tx1"/>
          </a:solidFill>
          <a:latin typeface="+mn-lt"/>
          <a:ea typeface="+mn-ea"/>
          <a:cs typeface="+mn-cs"/>
        </a:defRPr>
      </a:lvl1pPr>
      <a:lvl2pPr marL="585527" algn="l" defTabSz="1171042" rtl="0" eaLnBrk="1" latinLnBrk="0" hangingPunct="1">
        <a:defRPr sz="3600" kern="1200">
          <a:solidFill>
            <a:schemeClr val="tx1"/>
          </a:solidFill>
          <a:latin typeface="+mn-lt"/>
          <a:ea typeface="+mn-ea"/>
          <a:cs typeface="+mn-cs"/>
        </a:defRPr>
      </a:lvl2pPr>
      <a:lvl3pPr marL="1171042" algn="l" defTabSz="1171042" rtl="0" eaLnBrk="1" latinLnBrk="0" hangingPunct="1">
        <a:defRPr sz="3600" kern="1200">
          <a:solidFill>
            <a:schemeClr val="tx1"/>
          </a:solidFill>
          <a:latin typeface="+mn-lt"/>
          <a:ea typeface="+mn-ea"/>
          <a:cs typeface="+mn-cs"/>
        </a:defRPr>
      </a:lvl3pPr>
      <a:lvl4pPr marL="1756559" algn="l" defTabSz="1171042" rtl="0" eaLnBrk="1" latinLnBrk="0" hangingPunct="1">
        <a:defRPr sz="3600" kern="1200">
          <a:solidFill>
            <a:schemeClr val="tx1"/>
          </a:solidFill>
          <a:latin typeface="+mn-lt"/>
          <a:ea typeface="+mn-ea"/>
          <a:cs typeface="+mn-cs"/>
        </a:defRPr>
      </a:lvl4pPr>
      <a:lvl5pPr marL="2342087" algn="l" defTabSz="1171042" rtl="0" eaLnBrk="1" latinLnBrk="0" hangingPunct="1">
        <a:defRPr sz="3600" kern="1200">
          <a:solidFill>
            <a:schemeClr val="tx1"/>
          </a:solidFill>
          <a:latin typeface="+mn-lt"/>
          <a:ea typeface="+mn-ea"/>
          <a:cs typeface="+mn-cs"/>
        </a:defRPr>
      </a:lvl5pPr>
      <a:lvl6pPr marL="2927594" algn="l" defTabSz="1171042" rtl="0" eaLnBrk="1" latinLnBrk="0" hangingPunct="1">
        <a:defRPr sz="3600" kern="1200">
          <a:solidFill>
            <a:schemeClr val="tx1"/>
          </a:solidFill>
          <a:latin typeface="+mn-lt"/>
          <a:ea typeface="+mn-ea"/>
          <a:cs typeface="+mn-cs"/>
        </a:defRPr>
      </a:lvl6pPr>
      <a:lvl7pPr marL="3513116" algn="l" defTabSz="1171042" rtl="0" eaLnBrk="1" latinLnBrk="0" hangingPunct="1">
        <a:defRPr sz="3600" kern="1200">
          <a:solidFill>
            <a:schemeClr val="tx1"/>
          </a:solidFill>
          <a:latin typeface="+mn-lt"/>
          <a:ea typeface="+mn-ea"/>
          <a:cs typeface="+mn-cs"/>
        </a:defRPr>
      </a:lvl7pPr>
      <a:lvl8pPr marL="4098646" algn="l" defTabSz="1171042" rtl="0" eaLnBrk="1" latinLnBrk="0" hangingPunct="1">
        <a:defRPr sz="3600" kern="1200">
          <a:solidFill>
            <a:schemeClr val="tx1"/>
          </a:solidFill>
          <a:latin typeface="+mn-lt"/>
          <a:ea typeface="+mn-ea"/>
          <a:cs typeface="+mn-cs"/>
        </a:defRPr>
      </a:lvl8pPr>
      <a:lvl9pPr marL="4684169" algn="l" defTabSz="1171042"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8"/>
            <a:ext cx="723900" cy="365125"/>
          </a:xfrm>
          <a:prstGeom prst="rect">
            <a:avLst/>
          </a:prstGeom>
        </p:spPr>
        <p:txBody>
          <a:bodyPr vert="horz" lIns="117161" tIns="58580" rIns="117161" bIns="5858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04">
              <a:defRPr/>
            </a:pPr>
            <a:fld id="{79C0BFF6-9B14-4446-AF07-628EFEB400B0}" type="slidenum">
              <a:rPr lang="th-TH" smtClean="0">
                <a:solidFill>
                  <a:prstClr val="black">
                    <a:tint val="75000"/>
                  </a:prstClr>
                </a:solidFill>
              </a:rPr>
              <a:pPr defTabSz="1171604">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76" tIns="63788" rIns="127576" bIns="63788" anchor="ctr"/>
          <a:lstStyle/>
          <a:p>
            <a:pPr algn="ctr" defTabSz="1171604">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76" tIns="63788" rIns="127576" bIns="637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04"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9" y="800109"/>
            <a:ext cx="4948767" cy="559709"/>
          </a:xfrm>
          <a:prstGeom prst="rect">
            <a:avLst/>
          </a:prstGeom>
          <a:noFill/>
        </p:spPr>
        <p:txBody>
          <a:bodyPr lIns="127576" tIns="63788" rIns="127576" bIns="63788">
            <a:spAutoFit/>
          </a:bodyPr>
          <a:lstStyle/>
          <a:p>
            <a:pPr defTabSz="1171604">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76" tIns="63788" rIns="127576" bIns="63788" anchor="ctr"/>
          <a:lstStyle/>
          <a:p>
            <a:pPr algn="ctr" defTabSz="1171604">
              <a:defRPr/>
            </a:pPr>
            <a:endParaRPr lang="th-TH" sz="3600" dirty="0">
              <a:solidFill>
                <a:prstClr val="white"/>
              </a:solidFill>
            </a:endParaRPr>
          </a:p>
        </p:txBody>
      </p:sp>
      <p:sp>
        <p:nvSpPr>
          <p:cNvPr id="12" name="TextBox 11"/>
          <p:cNvSpPr txBox="1"/>
          <p:nvPr/>
        </p:nvSpPr>
        <p:spPr>
          <a:xfrm>
            <a:off x="9290086" y="301633"/>
            <a:ext cx="2220383" cy="518414"/>
          </a:xfrm>
          <a:prstGeom prst="rect">
            <a:avLst/>
          </a:prstGeom>
          <a:noFill/>
          <a:effectLst>
            <a:outerShdw blurRad="50800" dist="38100" dir="5400000" algn="t" rotWithShape="0">
              <a:prstClr val="black">
                <a:alpha val="40000"/>
              </a:prstClr>
            </a:outerShdw>
          </a:effectLst>
        </p:spPr>
        <p:txBody>
          <a:bodyPr lIns="117161" tIns="58580" rIns="117161" bIns="58580">
            <a:spAutoFit/>
          </a:bodyPr>
          <a:lstStyle/>
          <a:p>
            <a:pPr algn="r" defTabSz="1171604">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330625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05" algn="ctr" rtl="0" fontAlgn="base">
        <a:spcBef>
          <a:spcPct val="0"/>
        </a:spcBef>
        <a:spcAft>
          <a:spcPct val="0"/>
        </a:spcAft>
        <a:defRPr sz="5600">
          <a:solidFill>
            <a:schemeClr val="tx1"/>
          </a:solidFill>
          <a:latin typeface="Arial" pitchFamily="34" charset="0"/>
          <a:cs typeface="Cordia New" pitchFamily="34" charset="-34"/>
        </a:defRPr>
      </a:lvl6pPr>
      <a:lvl7pPr marL="1171604" algn="ctr" rtl="0" fontAlgn="base">
        <a:spcBef>
          <a:spcPct val="0"/>
        </a:spcBef>
        <a:spcAft>
          <a:spcPct val="0"/>
        </a:spcAft>
        <a:defRPr sz="5600">
          <a:solidFill>
            <a:schemeClr val="tx1"/>
          </a:solidFill>
          <a:latin typeface="Arial" pitchFamily="34" charset="0"/>
          <a:cs typeface="Cordia New" pitchFamily="34" charset="-34"/>
        </a:defRPr>
      </a:lvl7pPr>
      <a:lvl8pPr marL="1757405" algn="ctr" rtl="0" fontAlgn="base">
        <a:spcBef>
          <a:spcPct val="0"/>
        </a:spcBef>
        <a:spcAft>
          <a:spcPct val="0"/>
        </a:spcAft>
        <a:defRPr sz="5600">
          <a:solidFill>
            <a:schemeClr val="tx1"/>
          </a:solidFill>
          <a:latin typeface="Arial" pitchFamily="34" charset="0"/>
          <a:cs typeface="Cordia New" pitchFamily="34" charset="-34"/>
        </a:defRPr>
      </a:lvl8pPr>
      <a:lvl9pPr marL="234321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47" indent="-439347"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26" indent="-3661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00" indent="-2929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08" indent="-2929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113" indent="-2929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1913"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713"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519"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310"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04" rtl="0" eaLnBrk="1" latinLnBrk="0" hangingPunct="1">
        <a:defRPr sz="3600" kern="1200">
          <a:solidFill>
            <a:schemeClr val="tx1"/>
          </a:solidFill>
          <a:latin typeface="+mn-lt"/>
          <a:ea typeface="+mn-ea"/>
          <a:cs typeface="+mn-cs"/>
        </a:defRPr>
      </a:lvl1pPr>
      <a:lvl2pPr marL="585805" algn="l" defTabSz="1171604" rtl="0" eaLnBrk="1" latinLnBrk="0" hangingPunct="1">
        <a:defRPr sz="3600" kern="1200">
          <a:solidFill>
            <a:schemeClr val="tx1"/>
          </a:solidFill>
          <a:latin typeface="+mn-lt"/>
          <a:ea typeface="+mn-ea"/>
          <a:cs typeface="+mn-cs"/>
        </a:defRPr>
      </a:lvl2pPr>
      <a:lvl3pPr marL="1171604" algn="l" defTabSz="1171604" rtl="0" eaLnBrk="1" latinLnBrk="0" hangingPunct="1">
        <a:defRPr sz="3600" kern="1200">
          <a:solidFill>
            <a:schemeClr val="tx1"/>
          </a:solidFill>
          <a:latin typeface="+mn-lt"/>
          <a:ea typeface="+mn-ea"/>
          <a:cs typeface="+mn-cs"/>
        </a:defRPr>
      </a:lvl3pPr>
      <a:lvl4pPr marL="1757405" algn="l" defTabSz="1171604" rtl="0" eaLnBrk="1" latinLnBrk="0" hangingPunct="1">
        <a:defRPr sz="3600" kern="1200">
          <a:solidFill>
            <a:schemeClr val="tx1"/>
          </a:solidFill>
          <a:latin typeface="+mn-lt"/>
          <a:ea typeface="+mn-ea"/>
          <a:cs typeface="+mn-cs"/>
        </a:defRPr>
      </a:lvl4pPr>
      <a:lvl5pPr marL="2343210" algn="l" defTabSz="1171604" rtl="0" eaLnBrk="1" latinLnBrk="0" hangingPunct="1">
        <a:defRPr sz="3600" kern="1200">
          <a:solidFill>
            <a:schemeClr val="tx1"/>
          </a:solidFill>
          <a:latin typeface="+mn-lt"/>
          <a:ea typeface="+mn-ea"/>
          <a:cs typeface="+mn-cs"/>
        </a:defRPr>
      </a:lvl5pPr>
      <a:lvl6pPr marL="2929007" algn="l" defTabSz="1171604" rtl="0" eaLnBrk="1" latinLnBrk="0" hangingPunct="1">
        <a:defRPr sz="3600" kern="1200">
          <a:solidFill>
            <a:schemeClr val="tx1"/>
          </a:solidFill>
          <a:latin typeface="+mn-lt"/>
          <a:ea typeface="+mn-ea"/>
          <a:cs typeface="+mn-cs"/>
        </a:defRPr>
      </a:lvl6pPr>
      <a:lvl7pPr marL="3514808" algn="l" defTabSz="1171604" rtl="0" eaLnBrk="1" latinLnBrk="0" hangingPunct="1">
        <a:defRPr sz="3600" kern="1200">
          <a:solidFill>
            <a:schemeClr val="tx1"/>
          </a:solidFill>
          <a:latin typeface="+mn-lt"/>
          <a:ea typeface="+mn-ea"/>
          <a:cs typeface="+mn-cs"/>
        </a:defRPr>
      </a:lvl7pPr>
      <a:lvl8pPr marL="4100615" algn="l" defTabSz="1171604" rtl="0" eaLnBrk="1" latinLnBrk="0" hangingPunct="1">
        <a:defRPr sz="3600" kern="1200">
          <a:solidFill>
            <a:schemeClr val="tx1"/>
          </a:solidFill>
          <a:latin typeface="+mn-lt"/>
          <a:ea typeface="+mn-ea"/>
          <a:cs typeface="+mn-cs"/>
        </a:defRPr>
      </a:lvl8pPr>
      <a:lvl9pPr marL="4686419" algn="l" defTabSz="1171604"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1"/>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7"/>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7"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86570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41282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41632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47961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wrap="square" lIns="91143" tIns="45578" rIns="91143" bIns="4557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697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lIns="91143" tIns="45578" rIns="91143" bIns="45578"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6998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lIns="91143" tIns="45578" rIns="91143" bIns="45578"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3938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wrap="square" lIns="91143" tIns="45578" rIns="91143" bIns="4557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6957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4"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25" name="Google Shape;25;p4"/>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 name="Google Shape;26;p4"/>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42" tIns="49633" rIns="99242" bIns="49633"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7" name="Google Shape;27;p4"/>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28" name="Google Shape;28;p4"/>
          <p:cNvSpPr txBox="1"/>
          <p:nvPr/>
        </p:nvSpPr>
        <p:spPr>
          <a:xfrm>
            <a:off x="3048003" y="642939"/>
            <a:ext cx="4341284" cy="654050"/>
          </a:xfrm>
          <a:prstGeom prst="rect">
            <a:avLst/>
          </a:prstGeom>
          <a:noFill/>
          <a:ln>
            <a:noFill/>
          </a:ln>
        </p:spPr>
        <p:txBody>
          <a:bodyPr spcFirstLastPara="1" wrap="square" lIns="99242" tIns="49633" rIns="99242" bIns="49633"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9" name="Google Shape;29;p4"/>
          <p:cNvSpPr txBox="1"/>
          <p:nvPr/>
        </p:nvSpPr>
        <p:spPr>
          <a:xfrm>
            <a:off x="7148100" y="800104"/>
            <a:ext cx="4948767" cy="438150"/>
          </a:xfrm>
          <a:prstGeom prst="rect">
            <a:avLst/>
          </a:prstGeom>
          <a:noFill/>
          <a:ln>
            <a:noFill/>
          </a:ln>
        </p:spPr>
        <p:txBody>
          <a:bodyPr spcFirstLastPara="1" wrap="square" lIns="99242" tIns="49633" rIns="99242" bIns="49633"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30" name="Google Shape;30;p4"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657465012"/>
      </p:ext>
    </p:extLst>
  </p:cSld>
  <p:clrMap bg1="lt1" tx1="dk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0"/>
            <a:ext cx="723900" cy="365125"/>
          </a:xfrm>
          <a:prstGeom prst="rect">
            <a:avLst/>
          </a:prstGeom>
        </p:spPr>
        <p:txBody>
          <a:bodyPr vert="horz" lIns="116889" tIns="58436" rIns="116889" bIns="5843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05">
              <a:defRPr/>
            </a:pPr>
            <a:fld id="{79C0BFF6-9B14-4446-AF07-628EFEB400B0}" type="slidenum">
              <a:rPr lang="th-TH" smtClean="0">
                <a:solidFill>
                  <a:prstClr val="black">
                    <a:tint val="75000"/>
                  </a:prstClr>
                </a:solidFill>
              </a:rPr>
              <a:pPr defTabSz="116880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68" tIns="63635" rIns="127268" bIns="63635" anchor="ctr"/>
          <a:lstStyle/>
          <a:p>
            <a:pPr algn="ctr" defTabSz="116880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68" tIns="63635" rIns="127268" bIns="6363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0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9" y="800131"/>
            <a:ext cx="4948767" cy="559400"/>
          </a:xfrm>
          <a:prstGeom prst="rect">
            <a:avLst/>
          </a:prstGeom>
          <a:noFill/>
        </p:spPr>
        <p:txBody>
          <a:bodyPr lIns="127268" tIns="63635" rIns="127268" bIns="63635">
            <a:spAutoFit/>
          </a:bodyPr>
          <a:lstStyle/>
          <a:p>
            <a:pPr defTabSz="116880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68" tIns="63635" rIns="127268" bIns="63635" anchor="ctr"/>
          <a:lstStyle/>
          <a:p>
            <a:pPr algn="ctr" defTabSz="1168805">
              <a:defRPr/>
            </a:pPr>
            <a:endParaRPr lang="th-TH" sz="3600" dirty="0">
              <a:solidFill>
                <a:prstClr val="white"/>
              </a:solidFill>
            </a:endParaRPr>
          </a:p>
        </p:txBody>
      </p:sp>
      <p:sp>
        <p:nvSpPr>
          <p:cNvPr id="12" name="TextBox 11"/>
          <p:cNvSpPr txBox="1"/>
          <p:nvPr/>
        </p:nvSpPr>
        <p:spPr>
          <a:xfrm>
            <a:off x="9290166" y="301670"/>
            <a:ext cx="2220383" cy="518123"/>
          </a:xfrm>
          <a:prstGeom prst="rect">
            <a:avLst/>
          </a:prstGeom>
          <a:noFill/>
          <a:effectLst>
            <a:outerShdw blurRad="50800" dist="38100" dir="5400000" algn="t" rotWithShape="0">
              <a:prstClr val="black">
                <a:alpha val="40000"/>
              </a:prstClr>
            </a:outerShdw>
          </a:effectLst>
        </p:spPr>
        <p:txBody>
          <a:bodyPr lIns="116889" tIns="58436" rIns="116889" bIns="58436">
            <a:spAutoFit/>
          </a:bodyPr>
          <a:lstStyle/>
          <a:p>
            <a:pPr algn="r" defTabSz="116880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76218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13" algn="ctr" rtl="0" fontAlgn="base">
        <a:spcBef>
          <a:spcPct val="0"/>
        </a:spcBef>
        <a:spcAft>
          <a:spcPct val="0"/>
        </a:spcAft>
        <a:defRPr sz="5600">
          <a:solidFill>
            <a:schemeClr val="tx1"/>
          </a:solidFill>
          <a:latin typeface="Arial" pitchFamily="34" charset="0"/>
          <a:cs typeface="Cordia New" pitchFamily="34" charset="-34"/>
        </a:defRPr>
      </a:lvl6pPr>
      <a:lvl7pPr marL="1168805" algn="ctr" rtl="0" fontAlgn="base">
        <a:spcBef>
          <a:spcPct val="0"/>
        </a:spcBef>
        <a:spcAft>
          <a:spcPct val="0"/>
        </a:spcAft>
        <a:defRPr sz="5600">
          <a:solidFill>
            <a:schemeClr val="tx1"/>
          </a:solidFill>
          <a:latin typeface="Arial" pitchFamily="34" charset="0"/>
          <a:cs typeface="Cordia New" pitchFamily="34" charset="-34"/>
        </a:defRPr>
      </a:lvl7pPr>
      <a:lvl8pPr marL="1753177" algn="ctr" rtl="0" fontAlgn="base">
        <a:spcBef>
          <a:spcPct val="0"/>
        </a:spcBef>
        <a:spcAft>
          <a:spcPct val="0"/>
        </a:spcAft>
        <a:defRPr sz="5600">
          <a:solidFill>
            <a:schemeClr val="tx1"/>
          </a:solidFill>
          <a:latin typeface="Arial" pitchFamily="34" charset="0"/>
          <a:cs typeface="Cordia New" pitchFamily="34" charset="-34"/>
        </a:defRPr>
      </a:lvl8pPr>
      <a:lvl9pPr marL="233759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76" indent="-43827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633" indent="-3652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968" indent="-2922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389" indent="-2922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800" indent="-2922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200"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588"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986"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346"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05" rtl="0" eaLnBrk="1" latinLnBrk="0" hangingPunct="1">
        <a:defRPr sz="3600" kern="1200">
          <a:solidFill>
            <a:schemeClr val="tx1"/>
          </a:solidFill>
          <a:latin typeface="+mn-lt"/>
          <a:ea typeface="+mn-ea"/>
          <a:cs typeface="+mn-cs"/>
        </a:defRPr>
      </a:lvl1pPr>
      <a:lvl2pPr marL="584413" algn="l" defTabSz="1168805" rtl="0" eaLnBrk="1" latinLnBrk="0" hangingPunct="1">
        <a:defRPr sz="3600" kern="1200">
          <a:solidFill>
            <a:schemeClr val="tx1"/>
          </a:solidFill>
          <a:latin typeface="+mn-lt"/>
          <a:ea typeface="+mn-ea"/>
          <a:cs typeface="+mn-cs"/>
        </a:defRPr>
      </a:lvl2pPr>
      <a:lvl3pPr marL="1168805" algn="l" defTabSz="1168805" rtl="0" eaLnBrk="1" latinLnBrk="0" hangingPunct="1">
        <a:defRPr sz="3600" kern="1200">
          <a:solidFill>
            <a:schemeClr val="tx1"/>
          </a:solidFill>
          <a:latin typeface="+mn-lt"/>
          <a:ea typeface="+mn-ea"/>
          <a:cs typeface="+mn-cs"/>
        </a:defRPr>
      </a:lvl3pPr>
      <a:lvl4pPr marL="1753177" algn="l" defTabSz="1168805" rtl="0" eaLnBrk="1" latinLnBrk="0" hangingPunct="1">
        <a:defRPr sz="3600" kern="1200">
          <a:solidFill>
            <a:schemeClr val="tx1"/>
          </a:solidFill>
          <a:latin typeface="+mn-lt"/>
          <a:ea typeface="+mn-ea"/>
          <a:cs typeface="+mn-cs"/>
        </a:defRPr>
      </a:lvl4pPr>
      <a:lvl5pPr marL="2337595" algn="l" defTabSz="1168805" rtl="0" eaLnBrk="1" latinLnBrk="0" hangingPunct="1">
        <a:defRPr sz="3600" kern="1200">
          <a:solidFill>
            <a:schemeClr val="tx1"/>
          </a:solidFill>
          <a:latin typeface="+mn-lt"/>
          <a:ea typeface="+mn-ea"/>
          <a:cs typeface="+mn-cs"/>
        </a:defRPr>
      </a:lvl5pPr>
      <a:lvl6pPr marL="2921992" algn="l" defTabSz="1168805" rtl="0" eaLnBrk="1" latinLnBrk="0" hangingPunct="1">
        <a:defRPr sz="3600" kern="1200">
          <a:solidFill>
            <a:schemeClr val="tx1"/>
          </a:solidFill>
          <a:latin typeface="+mn-lt"/>
          <a:ea typeface="+mn-ea"/>
          <a:cs typeface="+mn-cs"/>
        </a:defRPr>
      </a:lvl6pPr>
      <a:lvl7pPr marL="3506353" algn="l" defTabSz="1168805" rtl="0" eaLnBrk="1" latinLnBrk="0" hangingPunct="1">
        <a:defRPr sz="3600" kern="1200">
          <a:solidFill>
            <a:schemeClr val="tx1"/>
          </a:solidFill>
          <a:latin typeface="+mn-lt"/>
          <a:ea typeface="+mn-ea"/>
          <a:cs typeface="+mn-cs"/>
        </a:defRPr>
      </a:lvl7pPr>
      <a:lvl8pPr marL="4090789" algn="l" defTabSz="1168805" rtl="0" eaLnBrk="1" latinLnBrk="0" hangingPunct="1">
        <a:defRPr sz="3600" kern="1200">
          <a:solidFill>
            <a:schemeClr val="tx1"/>
          </a:solidFill>
          <a:latin typeface="+mn-lt"/>
          <a:ea typeface="+mn-ea"/>
          <a:cs typeface="+mn-cs"/>
        </a:defRPr>
      </a:lvl8pPr>
      <a:lvl9pPr marL="4675185" algn="l" defTabSz="1168805"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0"/>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1"/>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9"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55" y="301661"/>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00347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0"/>
            <a:ext cx="723900" cy="365125"/>
          </a:xfrm>
          <a:prstGeom prst="rect">
            <a:avLst/>
          </a:prstGeom>
        </p:spPr>
        <p:txBody>
          <a:bodyPr vert="horz" lIns="116966" tIns="58477" rIns="116966" bIns="584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93">
              <a:defRPr/>
            </a:pPr>
            <a:fld id="{79C0BFF6-9B14-4446-AF07-628EFEB400B0}" type="slidenum">
              <a:rPr lang="th-TH" smtClean="0">
                <a:solidFill>
                  <a:prstClr val="black">
                    <a:tint val="75000"/>
                  </a:prstClr>
                </a:solidFill>
              </a:rPr>
              <a:pPr defTabSz="116959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5" tIns="63678" rIns="127355" bIns="6367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9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7" y="800134"/>
            <a:ext cx="4948767" cy="559487"/>
          </a:xfrm>
          <a:prstGeom prst="rect">
            <a:avLst/>
          </a:prstGeom>
          <a:noFill/>
        </p:spPr>
        <p:txBody>
          <a:bodyPr lIns="127355" tIns="63678" rIns="127355" bIns="63678">
            <a:spAutoFit/>
          </a:bodyPr>
          <a:lstStyle/>
          <a:p>
            <a:pPr defTabSz="116959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sp>
        <p:nvSpPr>
          <p:cNvPr id="12" name="TextBox 11"/>
          <p:cNvSpPr txBox="1"/>
          <p:nvPr/>
        </p:nvSpPr>
        <p:spPr>
          <a:xfrm>
            <a:off x="9290143" y="301652"/>
            <a:ext cx="2220383" cy="518206"/>
          </a:xfrm>
          <a:prstGeom prst="rect">
            <a:avLst/>
          </a:prstGeom>
          <a:noFill/>
          <a:effectLst>
            <a:outerShdw blurRad="50800" dist="38100" dir="5400000" algn="t" rotWithShape="0">
              <a:prstClr val="black">
                <a:alpha val="40000"/>
              </a:prstClr>
            </a:outerShdw>
          </a:effectLst>
        </p:spPr>
        <p:txBody>
          <a:bodyPr lIns="116966" tIns="58477" rIns="116966" bIns="58477">
            <a:spAutoFit/>
          </a:bodyPr>
          <a:lstStyle/>
          <a:p>
            <a:pPr algn="r" defTabSz="116959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96373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06" algn="ctr" rtl="0" fontAlgn="base">
        <a:spcBef>
          <a:spcPct val="0"/>
        </a:spcBef>
        <a:spcAft>
          <a:spcPct val="0"/>
        </a:spcAft>
        <a:defRPr sz="5600">
          <a:solidFill>
            <a:schemeClr val="tx1"/>
          </a:solidFill>
          <a:latin typeface="Arial" pitchFamily="34" charset="0"/>
          <a:cs typeface="Cordia New" pitchFamily="34" charset="-34"/>
        </a:defRPr>
      </a:lvl6pPr>
      <a:lvl7pPr marL="1169593" algn="ctr" rtl="0" fontAlgn="base">
        <a:spcBef>
          <a:spcPct val="0"/>
        </a:spcBef>
        <a:spcAft>
          <a:spcPct val="0"/>
        </a:spcAft>
        <a:defRPr sz="5600">
          <a:solidFill>
            <a:schemeClr val="tx1"/>
          </a:solidFill>
          <a:latin typeface="Arial" pitchFamily="34" charset="0"/>
          <a:cs typeface="Cordia New" pitchFamily="34" charset="-34"/>
        </a:defRPr>
      </a:lvl7pPr>
      <a:lvl8pPr marL="1754375" algn="ctr" rtl="0" fontAlgn="base">
        <a:spcBef>
          <a:spcPct val="0"/>
        </a:spcBef>
        <a:spcAft>
          <a:spcPct val="0"/>
        </a:spcAft>
        <a:defRPr sz="5600">
          <a:solidFill>
            <a:schemeClr val="tx1"/>
          </a:solidFill>
          <a:latin typeface="Arial" pitchFamily="34" charset="0"/>
          <a:cs typeface="Cordia New" pitchFamily="34" charset="-34"/>
        </a:defRPr>
      </a:lvl8pPr>
      <a:lvl9pPr marL="233918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80" indent="-4385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83" indent="-3655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68" indent="-2924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780"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587"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385"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170"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967"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724"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93" rtl="0" eaLnBrk="1" latinLnBrk="0" hangingPunct="1">
        <a:defRPr sz="3600" kern="1200">
          <a:solidFill>
            <a:schemeClr val="tx1"/>
          </a:solidFill>
          <a:latin typeface="+mn-lt"/>
          <a:ea typeface="+mn-ea"/>
          <a:cs typeface="+mn-cs"/>
        </a:defRPr>
      </a:lvl1pPr>
      <a:lvl2pPr marL="584806" algn="l" defTabSz="1169593" rtl="0" eaLnBrk="1" latinLnBrk="0" hangingPunct="1">
        <a:defRPr sz="3600" kern="1200">
          <a:solidFill>
            <a:schemeClr val="tx1"/>
          </a:solidFill>
          <a:latin typeface="+mn-lt"/>
          <a:ea typeface="+mn-ea"/>
          <a:cs typeface="+mn-cs"/>
        </a:defRPr>
      </a:lvl2pPr>
      <a:lvl3pPr marL="1169593" algn="l" defTabSz="1169593" rtl="0" eaLnBrk="1" latinLnBrk="0" hangingPunct="1">
        <a:defRPr sz="3600" kern="1200">
          <a:solidFill>
            <a:schemeClr val="tx1"/>
          </a:solidFill>
          <a:latin typeface="+mn-lt"/>
          <a:ea typeface="+mn-ea"/>
          <a:cs typeface="+mn-cs"/>
        </a:defRPr>
      </a:lvl3pPr>
      <a:lvl4pPr marL="1754375" algn="l" defTabSz="1169593" rtl="0" eaLnBrk="1" latinLnBrk="0" hangingPunct="1">
        <a:defRPr sz="3600" kern="1200">
          <a:solidFill>
            <a:schemeClr val="tx1"/>
          </a:solidFill>
          <a:latin typeface="+mn-lt"/>
          <a:ea typeface="+mn-ea"/>
          <a:cs typeface="+mn-cs"/>
        </a:defRPr>
      </a:lvl4pPr>
      <a:lvl5pPr marL="2339186" algn="l" defTabSz="1169593" rtl="0" eaLnBrk="1" latinLnBrk="0" hangingPunct="1">
        <a:defRPr sz="3600" kern="1200">
          <a:solidFill>
            <a:schemeClr val="tx1"/>
          </a:solidFill>
          <a:latin typeface="+mn-lt"/>
          <a:ea typeface="+mn-ea"/>
          <a:cs typeface="+mn-cs"/>
        </a:defRPr>
      </a:lvl5pPr>
      <a:lvl6pPr marL="2923975" algn="l" defTabSz="1169593" rtl="0" eaLnBrk="1" latinLnBrk="0" hangingPunct="1">
        <a:defRPr sz="3600" kern="1200">
          <a:solidFill>
            <a:schemeClr val="tx1"/>
          </a:solidFill>
          <a:latin typeface="+mn-lt"/>
          <a:ea typeface="+mn-ea"/>
          <a:cs typeface="+mn-cs"/>
        </a:defRPr>
      </a:lvl6pPr>
      <a:lvl7pPr marL="3508748" algn="l" defTabSz="1169593" rtl="0" eaLnBrk="1" latinLnBrk="0" hangingPunct="1">
        <a:defRPr sz="3600" kern="1200">
          <a:solidFill>
            <a:schemeClr val="tx1"/>
          </a:solidFill>
          <a:latin typeface="+mn-lt"/>
          <a:ea typeface="+mn-ea"/>
          <a:cs typeface="+mn-cs"/>
        </a:defRPr>
      </a:lvl7pPr>
      <a:lvl8pPr marL="4093571" algn="l" defTabSz="1169593" rtl="0" eaLnBrk="1" latinLnBrk="0" hangingPunct="1">
        <a:defRPr sz="3600" kern="1200">
          <a:solidFill>
            <a:schemeClr val="tx1"/>
          </a:solidFill>
          <a:latin typeface="+mn-lt"/>
          <a:ea typeface="+mn-ea"/>
          <a:cs typeface="+mn-cs"/>
        </a:defRPr>
      </a:lvl8pPr>
      <a:lvl9pPr marL="4678367" algn="l" defTabSz="1169593"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26.xml"/><Relationship Id="rId5" Type="http://schemas.openxmlformats.org/officeDocument/2006/relationships/slide" Target="slide22.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127.xml"/></Relationships>
</file>

<file path=ppt/slides/_rels/slide4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81003" y="42894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dirty="0">
                <a:cs typeface="Cordia New" pitchFamily="34" charset="-34"/>
              </a:rPr>
              <a:t>Mongolia</a:t>
            </a:r>
            <a:endParaRPr lang="th-TH" dirty="0"/>
          </a:p>
        </p:txBody>
      </p:sp>
      <p:sp>
        <p:nvSpPr>
          <p:cNvPr id="2" name="TextBox 1">
            <a:extLst>
              <a:ext uri="{FF2B5EF4-FFF2-40B4-BE49-F238E27FC236}">
                <a16:creationId xmlns:a16="http://schemas.microsoft.com/office/drawing/2014/main" id="{5F2EF114-DC06-40B8-9B48-38F21A48C826}"/>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February 2024</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506200" cy="504000"/>
          </a:xfrm>
        </p:spPr>
        <p:txBody>
          <a:bodyPr/>
          <a:lstStyle/>
          <a:p>
            <a:r>
              <a:rPr lang="en-US" dirty="0"/>
              <a:t>Syphilis prevalence among key populations and other surveyed populations, 2009-2022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10</a:t>
            </a:fld>
            <a:endParaRPr lang="th-TH" dirty="0">
              <a:solidFill>
                <a:prstClr val="black">
                  <a:tint val="75000"/>
                </a:prstClr>
              </a:solidFill>
            </a:endParaRPr>
          </a:p>
        </p:txBody>
      </p:sp>
      <p:sp>
        <p:nvSpPr>
          <p:cNvPr id="4" name="TextBox 1"/>
          <p:cNvSpPr txBox="1"/>
          <p:nvPr/>
        </p:nvSpPr>
        <p:spPr>
          <a:xfrm>
            <a:off x="152400" y="6452086"/>
            <a:ext cx="11049000"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a:t>
            </a:r>
            <a:r>
              <a:rPr lang="en-US" sz="900" dirty="0">
                <a:latin typeface="Arial" pitchFamily="34" charset="0"/>
                <a:cs typeface="Arial" pitchFamily="34" charset="0"/>
              </a:rPr>
              <a:t>Global HIV/AIDS Response - Epidemic Update and Health Sector Progress Towards Universal Access - Progress Report, 2011; 2) </a:t>
            </a:r>
            <a:r>
              <a:rPr lang="en-US" sz="900" dirty="0"/>
              <a:t>Second Generation Surveillance Surveys cited in Mongolia Global AIDS Response Progress Report 2015 (Country Narrative Report); and IBBS 2022</a:t>
            </a:r>
            <a:endParaRPr lang="en-GB"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208129959"/>
              </p:ext>
            </p:extLst>
          </p:nvPr>
        </p:nvGraphicFramePr>
        <p:xfrm>
          <a:off x="914400" y="2362201"/>
          <a:ext cx="10134600" cy="40862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865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32" y="1524000"/>
            <a:ext cx="11887200" cy="504000"/>
          </a:xfrm>
        </p:spPr>
        <p:txBody>
          <a:bodyPr/>
          <a:lstStyle/>
          <a:p>
            <a:r>
              <a:rPr lang="en-US" dirty="0"/>
              <a:t>Syphilis prevalence among female sex workers and men who have sex with men by survey location, 2022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sp>
        <p:nvSpPr>
          <p:cNvPr id="4" name="TextBox 1"/>
          <p:cNvSpPr txBox="1"/>
          <p:nvPr/>
        </p:nvSpPr>
        <p:spPr>
          <a:xfrm>
            <a:off x="152400" y="6436960"/>
            <a:ext cx="10820400" cy="365125"/>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National Center for Communicable Diseases, Mongolia (2022). </a:t>
            </a:r>
            <a:r>
              <a:rPr lang="en-US" sz="900" dirty="0">
                <a:latin typeface="Arial" pitchFamily="34" charset="0"/>
                <a:cs typeface="Arial" pitchFamily="34" charset="0"/>
              </a:rPr>
              <a:t>Integrated biological and behavioral survey among high-risk population in Mongolia, 2022</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313433156"/>
              </p:ext>
            </p:extLst>
          </p:nvPr>
        </p:nvGraphicFramePr>
        <p:xfrm>
          <a:off x="838200" y="2438405"/>
          <a:ext cx="10363200" cy="3931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216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9CEF-E56C-326D-ABCA-5934E1041E9A}"/>
              </a:ext>
            </a:extLst>
          </p:cNvPr>
          <p:cNvSpPr>
            <a:spLocks noGrp="1"/>
          </p:cNvSpPr>
          <p:nvPr>
            <p:ph type="title"/>
          </p:nvPr>
        </p:nvSpPr>
        <p:spPr/>
        <p:txBody>
          <a:bodyPr/>
          <a:lstStyle/>
          <a:p>
            <a:r>
              <a:rPr lang="en-US" dirty="0"/>
              <a:t>Annual and cumulative reported HIV cases, 1992 – Mar 2023</a:t>
            </a:r>
          </a:p>
        </p:txBody>
      </p:sp>
      <p:sp>
        <p:nvSpPr>
          <p:cNvPr id="3" name="Slide Number Placeholder 2">
            <a:extLst>
              <a:ext uri="{FF2B5EF4-FFF2-40B4-BE49-F238E27FC236}">
                <a16:creationId xmlns:a16="http://schemas.microsoft.com/office/drawing/2014/main" id="{742CFD4D-FE97-F530-C7F5-FA6AD997FD70}"/>
              </a:ext>
            </a:extLst>
          </p:cNvPr>
          <p:cNvSpPr>
            <a:spLocks noGrp="1"/>
          </p:cNvSpPr>
          <p:nvPr>
            <p:ph type="sldNum" sz="quarter" idx="10"/>
          </p:nvPr>
        </p:nvSpPr>
        <p:spPr/>
        <p:txBody>
          <a:bodyPr/>
          <a:lstStyle/>
          <a:p>
            <a:fld id="{8800C79D-0615-AF41-9AB4-7D5AEAE4FA5F}" type="slidenum">
              <a:rPr lang="th-TH" smtClean="0"/>
              <a:pPr/>
              <a:t>12</a:t>
            </a:fld>
            <a:endParaRPr lang="th-TH"/>
          </a:p>
        </p:txBody>
      </p:sp>
      <p:grpSp>
        <p:nvGrpSpPr>
          <p:cNvPr id="8" name="Group 7">
            <a:extLst>
              <a:ext uri="{FF2B5EF4-FFF2-40B4-BE49-F238E27FC236}">
                <a16:creationId xmlns:a16="http://schemas.microsoft.com/office/drawing/2014/main" id="{F087530C-5008-D65C-B9FC-494D1CAF8E0D}"/>
              </a:ext>
            </a:extLst>
          </p:cNvPr>
          <p:cNvGrpSpPr/>
          <p:nvPr/>
        </p:nvGrpSpPr>
        <p:grpSpPr>
          <a:xfrm>
            <a:off x="1295401" y="2514600"/>
            <a:ext cx="8915400" cy="3429000"/>
            <a:chOff x="1531143" y="2514600"/>
            <a:chExt cx="8017989" cy="3429000"/>
          </a:xfrm>
        </p:grpSpPr>
        <p:pic>
          <p:nvPicPr>
            <p:cNvPr id="4" name="Picture 3">
              <a:extLst>
                <a:ext uri="{FF2B5EF4-FFF2-40B4-BE49-F238E27FC236}">
                  <a16:creationId xmlns:a16="http://schemas.microsoft.com/office/drawing/2014/main" id="{C36E673B-D9D7-EF61-B4E1-B9F8C1752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143" y="2514600"/>
              <a:ext cx="801798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3271224-0148-B98F-E70A-37DA9D0C5521}"/>
                </a:ext>
              </a:extLst>
            </p:cNvPr>
            <p:cNvSpPr txBox="1"/>
            <p:nvPr/>
          </p:nvSpPr>
          <p:spPr>
            <a:xfrm>
              <a:off x="3393280" y="5529264"/>
              <a:ext cx="976293" cy="307777"/>
            </a:xfrm>
            <a:prstGeom prst="rect">
              <a:avLst/>
            </a:prstGeom>
            <a:solidFill>
              <a:schemeClr val="bg1"/>
            </a:solidFill>
          </p:spPr>
          <p:txBody>
            <a:bodyPr wrap="none" rtlCol="0">
              <a:spAutoFit/>
            </a:bodyPr>
            <a:lstStyle/>
            <a:p>
              <a:r>
                <a:rPr lang="en-US" sz="1400" dirty="0">
                  <a:latin typeface="Arial Nova" panose="020B0504020202020204" pitchFamily="34" charset="0"/>
                </a:rPr>
                <a:t>HIV cases</a:t>
              </a:r>
            </a:p>
          </p:txBody>
        </p:sp>
        <p:sp>
          <p:nvSpPr>
            <p:cNvPr id="6" name="TextBox 5">
              <a:extLst>
                <a:ext uri="{FF2B5EF4-FFF2-40B4-BE49-F238E27FC236}">
                  <a16:creationId xmlns:a16="http://schemas.microsoft.com/office/drawing/2014/main" id="{E570EFEF-C75C-24A8-2ECB-C40EDDB75D5A}"/>
                </a:ext>
              </a:extLst>
            </p:cNvPr>
            <p:cNvSpPr txBox="1"/>
            <p:nvPr/>
          </p:nvSpPr>
          <p:spPr>
            <a:xfrm>
              <a:off x="4802976" y="5543595"/>
              <a:ext cx="1435878" cy="307777"/>
            </a:xfrm>
            <a:prstGeom prst="rect">
              <a:avLst/>
            </a:prstGeom>
            <a:solidFill>
              <a:schemeClr val="bg1"/>
            </a:solidFill>
          </p:spPr>
          <p:txBody>
            <a:bodyPr wrap="square" rtlCol="0">
              <a:spAutoFit/>
            </a:bodyPr>
            <a:lstStyle/>
            <a:p>
              <a:r>
                <a:rPr lang="en-US" sz="1400" dirty="0">
                  <a:latin typeface="Arial Nova" panose="020B0504020202020204" pitchFamily="34" charset="0"/>
                </a:rPr>
                <a:t>AIDS cases</a:t>
              </a:r>
            </a:p>
          </p:txBody>
        </p:sp>
        <p:sp>
          <p:nvSpPr>
            <p:cNvPr id="7" name="TextBox 6">
              <a:extLst>
                <a:ext uri="{FF2B5EF4-FFF2-40B4-BE49-F238E27FC236}">
                  <a16:creationId xmlns:a16="http://schemas.microsoft.com/office/drawing/2014/main" id="{0E0BD2C1-663C-E60E-B5C8-95C0FF4D4989}"/>
                </a:ext>
              </a:extLst>
            </p:cNvPr>
            <p:cNvSpPr txBox="1"/>
            <p:nvPr/>
          </p:nvSpPr>
          <p:spPr>
            <a:xfrm>
              <a:off x="6772018" y="5543594"/>
              <a:ext cx="1579022" cy="307777"/>
            </a:xfrm>
            <a:prstGeom prst="rect">
              <a:avLst/>
            </a:prstGeom>
            <a:solidFill>
              <a:schemeClr val="bg1"/>
            </a:solidFill>
          </p:spPr>
          <p:txBody>
            <a:bodyPr wrap="none" rtlCol="0">
              <a:spAutoFit/>
            </a:bodyPr>
            <a:lstStyle/>
            <a:p>
              <a:r>
                <a:rPr lang="en-US" sz="1400" dirty="0">
                  <a:latin typeface="Arial Nova" panose="020B0504020202020204" pitchFamily="34" charset="0"/>
                </a:rPr>
                <a:t>Annual HIV cases</a:t>
              </a:r>
            </a:p>
          </p:txBody>
        </p:sp>
      </p:grpSp>
      <p:sp>
        <p:nvSpPr>
          <p:cNvPr id="9" name="TextBox 1">
            <a:extLst>
              <a:ext uri="{FF2B5EF4-FFF2-40B4-BE49-F238E27FC236}">
                <a16:creationId xmlns:a16="http://schemas.microsoft.com/office/drawing/2014/main" id="{F9BD75B4-DCC6-7FD8-8D4B-C420F7E060FC}"/>
              </a:ext>
            </a:extLst>
          </p:cNvPr>
          <p:cNvSpPr txBox="1"/>
          <p:nvPr/>
        </p:nvSpPr>
        <p:spPr>
          <a:xfrm>
            <a:off x="76200" y="6528286"/>
            <a:ext cx="10439400"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National Center for Communicable Diseases, Mongolia (2023). Dr J </a:t>
            </a:r>
            <a:r>
              <a:rPr lang="en-GB" sz="900" dirty="0" err="1">
                <a:latin typeface="Arial" pitchFamily="34" charset="0"/>
                <a:cs typeface="Arial" pitchFamily="34" charset="0"/>
              </a:rPr>
              <a:t>Davaakham</a:t>
            </a:r>
            <a:r>
              <a:rPr lang="en-GB" sz="900" dirty="0">
                <a:latin typeface="Arial" pitchFamily="34" charset="0"/>
                <a:cs typeface="Arial" pitchFamily="34" charset="0"/>
              </a:rPr>
              <a:t> - </a:t>
            </a:r>
            <a:r>
              <a:rPr lang="en-US" sz="900" dirty="0">
                <a:latin typeface="Arial" pitchFamily="34" charset="0"/>
                <a:cs typeface="Arial" pitchFamily="34" charset="0"/>
              </a:rPr>
              <a:t>The current situation of STI and HIV/AIDS in Mongolia</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403453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Cumulative HIV cases among males by population, 2023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graphicFrame>
        <p:nvGraphicFramePr>
          <p:cNvPr id="2" name="Chart 1">
            <a:extLst>
              <a:ext uri="{FF2B5EF4-FFF2-40B4-BE49-F238E27FC236}">
                <a16:creationId xmlns:a16="http://schemas.microsoft.com/office/drawing/2014/main" id="{9C966F81-D9A5-4209-3679-4771563EB748}"/>
              </a:ext>
            </a:extLst>
          </p:cNvPr>
          <p:cNvGraphicFramePr>
            <a:graphicFrameLocks/>
          </p:cNvGraphicFramePr>
          <p:nvPr>
            <p:extLst>
              <p:ext uri="{D42A27DB-BD31-4B8C-83A1-F6EECF244321}">
                <p14:modId xmlns:p14="http://schemas.microsoft.com/office/powerpoint/2010/main" val="1076023394"/>
              </p:ext>
            </p:extLst>
          </p:nvPr>
        </p:nvGraphicFramePr>
        <p:xfrm>
          <a:off x="2971800" y="2819400"/>
          <a:ext cx="6248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a:extLst>
              <a:ext uri="{FF2B5EF4-FFF2-40B4-BE49-F238E27FC236}">
                <a16:creationId xmlns:a16="http://schemas.microsoft.com/office/drawing/2014/main" id="{E245B391-727E-35C5-2F25-CC7CE7B42883}"/>
              </a:ext>
            </a:extLst>
          </p:cNvPr>
          <p:cNvSpPr txBox="1"/>
          <p:nvPr/>
        </p:nvSpPr>
        <p:spPr>
          <a:xfrm>
            <a:off x="76200" y="6528286"/>
            <a:ext cx="10439400"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89"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National Center for Communicable Diseases, Mongolia (2023). Dr J </a:t>
            </a:r>
            <a:r>
              <a:rPr kumimoji="0" lang="en-GB"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Davaakham</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current situation of STI and HIV/AIDS in Mongolia</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8" name="Group 7">
            <a:extLst>
              <a:ext uri="{FF2B5EF4-FFF2-40B4-BE49-F238E27FC236}">
                <a16:creationId xmlns:a16="http://schemas.microsoft.com/office/drawing/2014/main" id="{9BBD757B-B40B-AC34-31A4-32BC8D70B193}"/>
              </a:ext>
            </a:extLst>
          </p:cNvPr>
          <p:cNvGrpSpPr/>
          <p:nvPr/>
        </p:nvGrpSpPr>
        <p:grpSpPr>
          <a:xfrm>
            <a:off x="3960930" y="3636470"/>
            <a:ext cx="1906470" cy="1011730"/>
            <a:chOff x="1824683" y="3690729"/>
            <a:chExt cx="1906470" cy="1011730"/>
          </a:xfrm>
        </p:grpSpPr>
        <p:sp>
          <p:nvSpPr>
            <p:cNvPr id="9" name="TextBox 8">
              <a:extLst>
                <a:ext uri="{FF2B5EF4-FFF2-40B4-BE49-F238E27FC236}">
                  <a16:creationId xmlns:a16="http://schemas.microsoft.com/office/drawing/2014/main" id="{F3F93600-24F7-5051-8AC0-C86306A0F3FE}"/>
                </a:ext>
              </a:extLst>
            </p:cNvPr>
            <p:cNvSpPr txBox="1"/>
            <p:nvPr/>
          </p:nvSpPr>
          <p:spPr>
            <a:xfrm>
              <a:off x="1824683" y="4179239"/>
              <a:ext cx="1836000" cy="523220"/>
            </a:xfrm>
            <a:prstGeom prst="rect">
              <a:avLst/>
            </a:prstGeom>
            <a:noFill/>
          </p:spPr>
          <p:txBody>
            <a:bodyPr wrap="square" rtlCol="0">
              <a:spAutoFit/>
            </a:bodyPr>
            <a:lstStyle/>
            <a:p>
              <a:pPr algn="ctr" defTabSz="914400">
                <a:defRPr/>
              </a:pPr>
              <a:r>
                <a:rPr lang="en-US" sz="1400" dirty="0">
                  <a:solidFill>
                    <a:prstClr val="black"/>
                  </a:solidFill>
                  <a:cs typeface="Arial" panose="020B0604020202020204" pitchFamily="34" charset="0"/>
                </a:rPr>
                <a:t>of cumulative reported HIV cases</a:t>
              </a:r>
            </a:p>
          </p:txBody>
        </p:sp>
        <p:sp>
          <p:nvSpPr>
            <p:cNvPr id="10" name="TextBox 10">
              <a:extLst>
                <a:ext uri="{FF2B5EF4-FFF2-40B4-BE49-F238E27FC236}">
                  <a16:creationId xmlns:a16="http://schemas.microsoft.com/office/drawing/2014/main" id="{172468E0-33C2-7703-9511-A047693CF549}"/>
                </a:ext>
              </a:extLst>
            </p:cNvPr>
            <p:cNvSpPr txBox="1"/>
            <p:nvPr/>
          </p:nvSpPr>
          <p:spPr>
            <a:xfrm>
              <a:off x="1836816" y="3690729"/>
              <a:ext cx="189433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lang="en-US" sz="3600" b="1" dirty="0">
                  <a:solidFill>
                    <a:srgbClr val="FF5050"/>
                  </a:solidFill>
                  <a:cs typeface="Arial" pitchFamily="34" charset="0"/>
                </a:rPr>
                <a:t>309</a:t>
              </a:r>
              <a:endParaRPr lang="en-GB" sz="2800" b="1" dirty="0">
                <a:solidFill>
                  <a:srgbClr val="FF5050"/>
                </a:solidFill>
                <a:cs typeface="Arial" pitchFamily="34" charset="0"/>
              </a:endParaRPr>
            </a:p>
          </p:txBody>
        </p:sp>
      </p:grpSp>
    </p:spTree>
    <p:extLst>
      <p:ext uri="{BB962C8B-B14F-4D97-AF65-F5344CB8AC3E}">
        <p14:creationId xmlns:p14="http://schemas.microsoft.com/office/powerpoint/2010/main" val="412547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8F2B2-C9BF-4F76-C2A1-9A86D76F3B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D7B583-56B4-CE09-A99A-98EB9A19ECB5}"/>
              </a:ext>
            </a:extLst>
          </p:cNvPr>
          <p:cNvSpPr>
            <a:spLocks noGrp="1"/>
          </p:cNvSpPr>
          <p:nvPr>
            <p:ph type="title"/>
          </p:nvPr>
        </p:nvSpPr>
        <p:spPr/>
        <p:txBody>
          <a:bodyPr/>
          <a:lstStyle/>
          <a:p>
            <a:r>
              <a:rPr lang="en-US" dirty="0"/>
              <a:t>Reported STI cases, 2013 – 2023</a:t>
            </a:r>
          </a:p>
        </p:txBody>
      </p:sp>
      <p:sp>
        <p:nvSpPr>
          <p:cNvPr id="3" name="Slide Number Placeholder 2">
            <a:extLst>
              <a:ext uri="{FF2B5EF4-FFF2-40B4-BE49-F238E27FC236}">
                <a16:creationId xmlns:a16="http://schemas.microsoft.com/office/drawing/2014/main" id="{FCEE0713-A551-3D67-D11D-95F4C5356C6F}"/>
              </a:ext>
            </a:extLst>
          </p:cNvPr>
          <p:cNvSpPr>
            <a:spLocks noGrp="1"/>
          </p:cNvSpPr>
          <p:nvPr>
            <p:ph type="sldNum" sz="quarter" idx="10"/>
          </p:nvPr>
        </p:nvSpPr>
        <p:spPr/>
        <p:txBody>
          <a:bodyPr/>
          <a:lstStyle/>
          <a:p>
            <a:pPr marL="0" marR="0" lvl="0" indent="0" algn="r" defTabSz="911489" rtl="0" eaLnBrk="1" fontAlgn="auto" latinLnBrk="0" hangingPunct="1">
              <a:lnSpc>
                <a:spcPct val="100000"/>
              </a:lnSpc>
              <a:spcBef>
                <a:spcPts val="0"/>
              </a:spcBef>
              <a:spcAft>
                <a:spcPts val="0"/>
              </a:spcAft>
              <a:buClrTx/>
              <a:buSzTx/>
              <a:buFontTx/>
              <a:buNone/>
              <a:tabLst/>
              <a:defRPr/>
            </a:pPr>
            <a:fld id="{8800C79D-0615-AF41-9AB4-7D5AEAE4FA5F}"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1489" rtl="0" eaLnBrk="1" fontAlgn="auto" latinLnBrk="0" hangingPunct="1">
                <a:lnSpc>
                  <a:spcPct val="100000"/>
                </a:lnSpc>
                <a:spcBef>
                  <a:spcPts val="0"/>
                </a:spcBef>
                <a:spcAft>
                  <a:spcPts val="0"/>
                </a:spcAft>
                <a:buClrTx/>
                <a:buSzTx/>
                <a:buFontTx/>
                <a:buNone/>
                <a:tabLst/>
                <a:defRPr/>
              </a:pPr>
              <a:t>14</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sp>
        <p:nvSpPr>
          <p:cNvPr id="9" name="TextBox 1">
            <a:extLst>
              <a:ext uri="{FF2B5EF4-FFF2-40B4-BE49-F238E27FC236}">
                <a16:creationId xmlns:a16="http://schemas.microsoft.com/office/drawing/2014/main" id="{8218B446-9760-BF35-236D-0AE6A1063727}"/>
              </a:ext>
            </a:extLst>
          </p:cNvPr>
          <p:cNvSpPr txBox="1"/>
          <p:nvPr/>
        </p:nvSpPr>
        <p:spPr>
          <a:xfrm>
            <a:off x="76200" y="6528286"/>
            <a:ext cx="10439400"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89"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National Center for Communicable Diseases, Mongolia (2023). Dr J </a:t>
            </a:r>
            <a:r>
              <a:rPr kumimoji="0" lang="en-GB"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Davaakham</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current situation of STI and HIV/AIDS in Mongolia</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0" name="Chart 9">
            <a:extLst>
              <a:ext uri="{FF2B5EF4-FFF2-40B4-BE49-F238E27FC236}">
                <a16:creationId xmlns:a16="http://schemas.microsoft.com/office/drawing/2014/main" id="{B305C04C-A7D6-34EA-D8F1-5AC471D2D8CC}"/>
              </a:ext>
            </a:extLst>
          </p:cNvPr>
          <p:cNvGraphicFramePr>
            <a:graphicFrameLocks/>
          </p:cNvGraphicFramePr>
          <p:nvPr>
            <p:extLst>
              <p:ext uri="{D42A27DB-BD31-4B8C-83A1-F6EECF244321}">
                <p14:modId xmlns:p14="http://schemas.microsoft.com/office/powerpoint/2010/main" val="3230018107"/>
              </p:ext>
            </p:extLst>
          </p:nvPr>
        </p:nvGraphicFramePr>
        <p:xfrm>
          <a:off x="501651" y="2209800"/>
          <a:ext cx="10852150" cy="41197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138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39C61-E2D4-153E-3466-BEC01E640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BD0C9-0AE5-A84D-0F75-E4CEB5ECE316}"/>
              </a:ext>
            </a:extLst>
          </p:cNvPr>
          <p:cNvSpPr>
            <a:spLocks noGrp="1"/>
          </p:cNvSpPr>
          <p:nvPr>
            <p:ph type="title"/>
          </p:nvPr>
        </p:nvSpPr>
        <p:spPr>
          <a:xfrm>
            <a:off x="304800" y="1571612"/>
            <a:ext cx="10134600" cy="504000"/>
          </a:xfrm>
        </p:spPr>
        <p:txBody>
          <a:bodyPr/>
          <a:lstStyle/>
          <a:p>
            <a:r>
              <a:rPr lang="en-US" dirty="0"/>
              <a:t>Trends in condom use at last sex among key populations, 2007-2022</a:t>
            </a:r>
            <a:br>
              <a:rPr lang="en-US" dirty="0"/>
            </a:br>
            <a:endParaRPr lang="en-US" dirty="0"/>
          </a:p>
        </p:txBody>
      </p:sp>
      <p:sp>
        <p:nvSpPr>
          <p:cNvPr id="3" name="Slide Number Placeholder 2">
            <a:extLst>
              <a:ext uri="{FF2B5EF4-FFF2-40B4-BE49-F238E27FC236}">
                <a16:creationId xmlns:a16="http://schemas.microsoft.com/office/drawing/2014/main" id="{AAFBE360-90AE-678F-4DA8-6FFC0CAC33BF}"/>
              </a:ext>
            </a:extLst>
          </p:cNvPr>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a:extLst>
              <a:ext uri="{FF2B5EF4-FFF2-40B4-BE49-F238E27FC236}">
                <a16:creationId xmlns:a16="http://schemas.microsoft.com/office/drawing/2014/main" id="{F99806A3-7B6F-46D1-C822-B276AE260FE5}"/>
              </a:ext>
            </a:extLst>
          </p:cNvPr>
          <p:cNvSpPr txBox="1"/>
          <p:nvPr/>
        </p:nvSpPr>
        <p:spPr>
          <a:xfrm>
            <a:off x="-1" y="6474142"/>
            <a:ext cx="11582403"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a:t>
            </a:r>
            <a:r>
              <a:rPr lang="en-US" sz="900" dirty="0">
                <a:latin typeface="Arial" pitchFamily="34" charset="0"/>
                <a:cs typeface="Arial" pitchFamily="34" charset="0"/>
              </a:rPr>
              <a:t>Ministry of Health and NCCD. (2012). Second Generation HIV and STI surveillance Report, 2012. Mongolia; 2) Mongolia Global AIDS Response Progress Report 2015 (Country Narrative Report); 3) Global AIDS Monitoring (GAM) and 4) </a:t>
            </a:r>
            <a:r>
              <a:rPr lang="en-GB" sz="900" dirty="0">
                <a:latin typeface="Arial" pitchFamily="34" charset="0"/>
                <a:cs typeface="Arial" pitchFamily="34" charset="0"/>
              </a:rPr>
              <a:t>National Center for Communicable Diseases, Mongolia (2022). </a:t>
            </a:r>
            <a:r>
              <a:rPr lang="en-US" sz="900" dirty="0">
                <a:latin typeface="Arial" pitchFamily="34" charset="0"/>
                <a:cs typeface="Arial" pitchFamily="34" charset="0"/>
              </a:rPr>
              <a:t>Integrated biological and behavioral survey among high-risk population in Mongolia, 2022</a:t>
            </a:r>
            <a:endParaRPr lang="en-GB" sz="9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EEABAB1-A5FE-1902-CB74-05E88D6AAFCE}"/>
              </a:ext>
            </a:extLst>
          </p:cNvPr>
          <p:cNvGraphicFramePr>
            <a:graphicFrameLocks noGrp="1"/>
          </p:cNvGraphicFramePr>
          <p:nvPr>
            <p:extLst>
              <p:ext uri="{D42A27DB-BD31-4B8C-83A1-F6EECF244321}">
                <p14:modId xmlns:p14="http://schemas.microsoft.com/office/powerpoint/2010/main" val="1632842919"/>
              </p:ext>
            </p:extLst>
          </p:nvPr>
        </p:nvGraphicFramePr>
        <p:xfrm>
          <a:off x="838200" y="2209800"/>
          <a:ext cx="103632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748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9A60-3CFD-7B9B-0D19-93A1D7A737EE}"/>
              </a:ext>
            </a:extLst>
          </p:cNvPr>
          <p:cNvSpPr>
            <a:spLocks noGrp="1"/>
          </p:cNvSpPr>
          <p:nvPr>
            <p:ph type="title"/>
          </p:nvPr>
        </p:nvSpPr>
        <p:spPr/>
        <p:txBody>
          <a:bodyPr/>
          <a:lstStyle/>
          <a:p>
            <a:r>
              <a:rPr lang="en-US" dirty="0"/>
              <a:t>Proportion of female sex workers who reported condom use with their clients, 2022</a:t>
            </a:r>
          </a:p>
        </p:txBody>
      </p:sp>
      <p:sp>
        <p:nvSpPr>
          <p:cNvPr id="3" name="Slide Number Placeholder 2">
            <a:extLst>
              <a:ext uri="{FF2B5EF4-FFF2-40B4-BE49-F238E27FC236}">
                <a16:creationId xmlns:a16="http://schemas.microsoft.com/office/drawing/2014/main" id="{66A6BBCC-4A6C-CC69-E02D-30CBA4388DB4}"/>
              </a:ext>
            </a:extLst>
          </p:cNvPr>
          <p:cNvSpPr>
            <a:spLocks noGrp="1"/>
          </p:cNvSpPr>
          <p:nvPr>
            <p:ph type="sldNum" sz="quarter" idx="10"/>
          </p:nvPr>
        </p:nvSpPr>
        <p:spPr/>
        <p:txBody>
          <a:bodyPr/>
          <a:lstStyle/>
          <a:p>
            <a:fld id="{8800C79D-0615-AF41-9AB4-7D5AEAE4FA5F}" type="slidenum">
              <a:rPr lang="th-TH" smtClean="0"/>
              <a:pPr/>
              <a:t>17</a:t>
            </a:fld>
            <a:endParaRPr lang="th-TH"/>
          </a:p>
        </p:txBody>
      </p:sp>
      <p:graphicFrame>
        <p:nvGraphicFramePr>
          <p:cNvPr id="4" name="Chart 3">
            <a:extLst>
              <a:ext uri="{FF2B5EF4-FFF2-40B4-BE49-F238E27FC236}">
                <a16:creationId xmlns:a16="http://schemas.microsoft.com/office/drawing/2014/main" id="{8B48F4EB-ED16-D923-D58D-2519EB71F250}"/>
              </a:ext>
            </a:extLst>
          </p:cNvPr>
          <p:cNvGraphicFramePr>
            <a:graphicFrameLocks/>
          </p:cNvGraphicFramePr>
          <p:nvPr>
            <p:extLst>
              <p:ext uri="{D42A27DB-BD31-4B8C-83A1-F6EECF244321}">
                <p14:modId xmlns:p14="http://schemas.microsoft.com/office/powerpoint/2010/main" val="4000734822"/>
              </p:ext>
            </p:extLst>
          </p:nvPr>
        </p:nvGraphicFramePr>
        <p:xfrm>
          <a:off x="1676400" y="2590800"/>
          <a:ext cx="8534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EBF3567B-6EC7-B417-666D-71C4773C3770}"/>
              </a:ext>
            </a:extLst>
          </p:cNvPr>
          <p:cNvSpPr txBox="1"/>
          <p:nvPr/>
        </p:nvSpPr>
        <p:spPr>
          <a:xfrm>
            <a:off x="-1" y="6474142"/>
            <a:ext cx="11582403"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National Center for Communicable Diseases, Mongolia (2022). </a:t>
            </a:r>
            <a:r>
              <a:rPr lang="en-US" sz="900" dirty="0">
                <a:latin typeface="Arial" pitchFamily="34" charset="0"/>
                <a:cs typeface="Arial" pitchFamily="34" charset="0"/>
              </a:rPr>
              <a:t>Integrated biological and behavioral survey among high-risk population in Mongolia, 2022</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253892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5BEF-0152-4883-C81D-0F381084E6E4}"/>
              </a:ext>
            </a:extLst>
          </p:cNvPr>
          <p:cNvSpPr>
            <a:spLocks noGrp="1"/>
          </p:cNvSpPr>
          <p:nvPr>
            <p:ph type="title"/>
          </p:nvPr>
        </p:nvSpPr>
        <p:spPr/>
        <p:txBody>
          <a:bodyPr/>
          <a:lstStyle/>
          <a:p>
            <a:r>
              <a:rPr lang="en-US" dirty="0"/>
              <a:t>Proportion of men who have sex with men who reported condom use at last sex by partner type, 2022</a:t>
            </a:r>
          </a:p>
        </p:txBody>
      </p:sp>
      <p:sp>
        <p:nvSpPr>
          <p:cNvPr id="3" name="Slide Number Placeholder 2">
            <a:extLst>
              <a:ext uri="{FF2B5EF4-FFF2-40B4-BE49-F238E27FC236}">
                <a16:creationId xmlns:a16="http://schemas.microsoft.com/office/drawing/2014/main" id="{77B412B1-9E01-BEC6-FC13-86255F9FBE9B}"/>
              </a:ext>
            </a:extLst>
          </p:cNvPr>
          <p:cNvSpPr>
            <a:spLocks noGrp="1"/>
          </p:cNvSpPr>
          <p:nvPr>
            <p:ph type="sldNum" sz="quarter" idx="10"/>
          </p:nvPr>
        </p:nvSpPr>
        <p:spPr/>
        <p:txBody>
          <a:bodyPr/>
          <a:lstStyle/>
          <a:p>
            <a:fld id="{8800C79D-0615-AF41-9AB4-7D5AEAE4FA5F}" type="slidenum">
              <a:rPr lang="th-TH" smtClean="0"/>
              <a:pPr/>
              <a:t>18</a:t>
            </a:fld>
            <a:endParaRPr lang="th-TH"/>
          </a:p>
        </p:txBody>
      </p:sp>
      <p:graphicFrame>
        <p:nvGraphicFramePr>
          <p:cNvPr id="4" name="Chart 3">
            <a:extLst>
              <a:ext uri="{FF2B5EF4-FFF2-40B4-BE49-F238E27FC236}">
                <a16:creationId xmlns:a16="http://schemas.microsoft.com/office/drawing/2014/main" id="{C7140FF9-C014-DE64-FD6D-8DAD6A875BB9}"/>
              </a:ext>
            </a:extLst>
          </p:cNvPr>
          <p:cNvGraphicFramePr>
            <a:graphicFrameLocks/>
          </p:cNvGraphicFramePr>
          <p:nvPr>
            <p:extLst>
              <p:ext uri="{D42A27DB-BD31-4B8C-83A1-F6EECF244321}">
                <p14:modId xmlns:p14="http://schemas.microsoft.com/office/powerpoint/2010/main" val="27816830"/>
              </p:ext>
            </p:extLst>
          </p:nvPr>
        </p:nvGraphicFramePr>
        <p:xfrm>
          <a:off x="2818358" y="2971800"/>
          <a:ext cx="6706642"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78AA1ED2-D373-CAA1-E61B-DB9339BEE471}"/>
              </a:ext>
            </a:extLst>
          </p:cNvPr>
          <p:cNvSpPr txBox="1"/>
          <p:nvPr/>
        </p:nvSpPr>
        <p:spPr>
          <a:xfrm>
            <a:off x="-1" y="6474142"/>
            <a:ext cx="11582403"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National Center for Communicable Diseases, Mongolia (2022). </a:t>
            </a:r>
            <a:r>
              <a:rPr lang="en-US" sz="900" dirty="0">
                <a:latin typeface="Arial" pitchFamily="34" charset="0"/>
                <a:cs typeface="Arial" pitchFamily="34" charset="0"/>
              </a:rPr>
              <a:t>Integrated biological and behavioral survey among high-risk population in Mongolia, 2022</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1943173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73866-4546-6E50-7172-B2B828DA2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3E590-6913-3787-0E4D-BA3BF34A9B15}"/>
              </a:ext>
            </a:extLst>
          </p:cNvPr>
          <p:cNvSpPr>
            <a:spLocks noGrp="1"/>
          </p:cNvSpPr>
          <p:nvPr>
            <p:ph type="title"/>
          </p:nvPr>
        </p:nvSpPr>
        <p:spPr/>
        <p:txBody>
          <a:bodyPr/>
          <a:lstStyle/>
          <a:p>
            <a:r>
              <a:rPr lang="en-US" dirty="0"/>
              <a:t>Proportion of men who have sex with men who reported consistent condom use in the last 12 months by partner type, 2022</a:t>
            </a:r>
          </a:p>
        </p:txBody>
      </p:sp>
      <p:sp>
        <p:nvSpPr>
          <p:cNvPr id="3" name="Slide Number Placeholder 2">
            <a:extLst>
              <a:ext uri="{FF2B5EF4-FFF2-40B4-BE49-F238E27FC236}">
                <a16:creationId xmlns:a16="http://schemas.microsoft.com/office/drawing/2014/main" id="{14B723CA-3FA4-9CAC-906A-27AE6CDC2F2A}"/>
              </a:ext>
            </a:extLst>
          </p:cNvPr>
          <p:cNvSpPr>
            <a:spLocks noGrp="1"/>
          </p:cNvSpPr>
          <p:nvPr>
            <p:ph type="sldNum" sz="quarter" idx="10"/>
          </p:nvPr>
        </p:nvSpPr>
        <p:spPr/>
        <p:txBody>
          <a:bodyPr/>
          <a:lstStyle/>
          <a:p>
            <a:pPr marL="0" marR="0" lvl="0" indent="0" algn="r" defTabSz="911489" rtl="0" eaLnBrk="1" fontAlgn="auto" latinLnBrk="0" hangingPunct="1">
              <a:lnSpc>
                <a:spcPct val="100000"/>
              </a:lnSpc>
              <a:spcBef>
                <a:spcPts val="0"/>
              </a:spcBef>
              <a:spcAft>
                <a:spcPts val="0"/>
              </a:spcAft>
              <a:buClrTx/>
              <a:buSzTx/>
              <a:buFontTx/>
              <a:buNone/>
              <a:tabLst/>
              <a:defRPr/>
            </a:pPr>
            <a:fld id="{8800C79D-0615-AF41-9AB4-7D5AEAE4FA5F}"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1489" rtl="0" eaLnBrk="1" fontAlgn="auto" latinLnBrk="0" hangingPunct="1">
                <a:lnSpc>
                  <a:spcPct val="100000"/>
                </a:lnSpc>
                <a:spcBef>
                  <a:spcPts val="0"/>
                </a:spcBef>
                <a:spcAft>
                  <a:spcPts val="0"/>
                </a:spcAft>
                <a:buClrTx/>
                <a:buSzTx/>
                <a:buFontTx/>
                <a:buNone/>
                <a:tabLst/>
                <a:defRPr/>
              </a:pPr>
              <a:t>19</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sp>
        <p:nvSpPr>
          <p:cNvPr id="5" name="TextBox 1">
            <a:extLst>
              <a:ext uri="{FF2B5EF4-FFF2-40B4-BE49-F238E27FC236}">
                <a16:creationId xmlns:a16="http://schemas.microsoft.com/office/drawing/2014/main" id="{EBCDBDD0-64A4-D0F8-9DA2-28D6519A7626}"/>
              </a:ext>
            </a:extLst>
          </p:cNvPr>
          <p:cNvSpPr txBox="1"/>
          <p:nvPr/>
        </p:nvSpPr>
        <p:spPr>
          <a:xfrm>
            <a:off x="-1" y="6474142"/>
            <a:ext cx="11582403"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89"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National Center for Communicable Diseases, Mongolia (2022).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Integrated biological and behavioral survey among high-risk population in Mongolia, 2022</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Chart 5">
            <a:extLst>
              <a:ext uri="{FF2B5EF4-FFF2-40B4-BE49-F238E27FC236}">
                <a16:creationId xmlns:a16="http://schemas.microsoft.com/office/drawing/2014/main" id="{C7140FF9-C014-DE64-FD6D-8DAD6A875BB9}"/>
              </a:ext>
            </a:extLst>
          </p:cNvPr>
          <p:cNvGraphicFramePr>
            <a:graphicFrameLocks/>
          </p:cNvGraphicFramePr>
          <p:nvPr>
            <p:extLst>
              <p:ext uri="{D42A27DB-BD31-4B8C-83A1-F6EECF244321}">
                <p14:modId xmlns:p14="http://schemas.microsoft.com/office/powerpoint/2010/main" val="399215160"/>
              </p:ext>
            </p:extLst>
          </p:nvPr>
        </p:nvGraphicFramePr>
        <p:xfrm>
          <a:off x="2742679" y="2895600"/>
          <a:ext cx="6706642" cy="304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913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1F6EC90D-D193-43D9-945C-0B7DD61B0144}"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276476"/>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97585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8774-16DF-373A-6A90-92EF92400763}"/>
              </a:ext>
            </a:extLst>
          </p:cNvPr>
          <p:cNvSpPr>
            <a:spLocks noGrp="1"/>
          </p:cNvSpPr>
          <p:nvPr>
            <p:ph type="title"/>
          </p:nvPr>
        </p:nvSpPr>
        <p:spPr/>
        <p:txBody>
          <a:bodyPr/>
          <a:lstStyle/>
          <a:p>
            <a:r>
              <a:rPr lang="en-US" dirty="0"/>
              <a:t>Proportion of transgender women who reported condom use at last sex by partner type, 2022</a:t>
            </a:r>
          </a:p>
        </p:txBody>
      </p:sp>
      <p:sp>
        <p:nvSpPr>
          <p:cNvPr id="3" name="Slide Number Placeholder 2">
            <a:extLst>
              <a:ext uri="{FF2B5EF4-FFF2-40B4-BE49-F238E27FC236}">
                <a16:creationId xmlns:a16="http://schemas.microsoft.com/office/drawing/2014/main" id="{3804996B-62EC-9ECF-CFD7-C3569838143D}"/>
              </a:ext>
            </a:extLst>
          </p:cNvPr>
          <p:cNvSpPr>
            <a:spLocks noGrp="1"/>
          </p:cNvSpPr>
          <p:nvPr>
            <p:ph type="sldNum" sz="quarter" idx="10"/>
          </p:nvPr>
        </p:nvSpPr>
        <p:spPr/>
        <p:txBody>
          <a:bodyPr/>
          <a:lstStyle/>
          <a:p>
            <a:fld id="{8800C79D-0615-AF41-9AB4-7D5AEAE4FA5F}" type="slidenum">
              <a:rPr lang="th-TH" smtClean="0"/>
              <a:pPr/>
              <a:t>20</a:t>
            </a:fld>
            <a:endParaRPr lang="th-TH"/>
          </a:p>
        </p:txBody>
      </p:sp>
      <p:graphicFrame>
        <p:nvGraphicFramePr>
          <p:cNvPr id="4" name="Chart 3">
            <a:extLst>
              <a:ext uri="{FF2B5EF4-FFF2-40B4-BE49-F238E27FC236}">
                <a16:creationId xmlns:a16="http://schemas.microsoft.com/office/drawing/2014/main" id="{92A5C9EC-0257-E1BB-4FE4-B04F2DCE7C84}"/>
              </a:ext>
            </a:extLst>
          </p:cNvPr>
          <p:cNvGraphicFramePr>
            <a:graphicFrameLocks/>
          </p:cNvGraphicFramePr>
          <p:nvPr>
            <p:extLst>
              <p:ext uri="{D42A27DB-BD31-4B8C-83A1-F6EECF244321}">
                <p14:modId xmlns:p14="http://schemas.microsoft.com/office/powerpoint/2010/main" val="4198386035"/>
              </p:ext>
            </p:extLst>
          </p:nvPr>
        </p:nvGraphicFramePr>
        <p:xfrm>
          <a:off x="2819400" y="2667000"/>
          <a:ext cx="65532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FFA0591D-4663-E45E-CFB7-76EC048A8DDB}"/>
              </a:ext>
            </a:extLst>
          </p:cNvPr>
          <p:cNvSpPr txBox="1"/>
          <p:nvPr/>
        </p:nvSpPr>
        <p:spPr>
          <a:xfrm>
            <a:off x="-1" y="6474142"/>
            <a:ext cx="11582403"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89"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National Center for Communicable Diseases, Mongolia (2022).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Integrated biological and behavioral survey among high-risk population in Mongolia, 2022</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9044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80F56-26F9-6A68-8B1D-457D547FB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0F37-B4FD-F377-C1A7-76911064DCF4}"/>
              </a:ext>
            </a:extLst>
          </p:cNvPr>
          <p:cNvSpPr>
            <a:spLocks noGrp="1"/>
          </p:cNvSpPr>
          <p:nvPr>
            <p:ph type="title"/>
          </p:nvPr>
        </p:nvSpPr>
        <p:spPr/>
        <p:txBody>
          <a:bodyPr/>
          <a:lstStyle/>
          <a:p>
            <a:r>
              <a:rPr lang="en-US" dirty="0"/>
              <a:t>Proportion of transgender women who reported consistent condom use in the last 12 months by partner type, 2022</a:t>
            </a:r>
          </a:p>
        </p:txBody>
      </p:sp>
      <p:sp>
        <p:nvSpPr>
          <p:cNvPr id="3" name="Slide Number Placeholder 2">
            <a:extLst>
              <a:ext uri="{FF2B5EF4-FFF2-40B4-BE49-F238E27FC236}">
                <a16:creationId xmlns:a16="http://schemas.microsoft.com/office/drawing/2014/main" id="{C4D0C619-C4DF-B35C-3999-A38CB1EDC13C}"/>
              </a:ext>
            </a:extLst>
          </p:cNvPr>
          <p:cNvSpPr>
            <a:spLocks noGrp="1"/>
          </p:cNvSpPr>
          <p:nvPr>
            <p:ph type="sldNum" sz="quarter" idx="10"/>
          </p:nvPr>
        </p:nvSpPr>
        <p:spPr/>
        <p:txBody>
          <a:bodyPr/>
          <a:lstStyle/>
          <a:p>
            <a:fld id="{8800C79D-0615-AF41-9AB4-7D5AEAE4FA5F}" type="slidenum">
              <a:rPr lang="th-TH" smtClean="0"/>
              <a:pPr/>
              <a:t>21</a:t>
            </a:fld>
            <a:endParaRPr lang="th-TH"/>
          </a:p>
        </p:txBody>
      </p:sp>
      <p:sp>
        <p:nvSpPr>
          <p:cNvPr id="5" name="TextBox 1">
            <a:extLst>
              <a:ext uri="{FF2B5EF4-FFF2-40B4-BE49-F238E27FC236}">
                <a16:creationId xmlns:a16="http://schemas.microsoft.com/office/drawing/2014/main" id="{A0008846-3482-6B5E-FF98-B6003771EEDE}"/>
              </a:ext>
            </a:extLst>
          </p:cNvPr>
          <p:cNvSpPr txBox="1"/>
          <p:nvPr/>
        </p:nvSpPr>
        <p:spPr>
          <a:xfrm>
            <a:off x="-1" y="6474142"/>
            <a:ext cx="11582403"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89"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National Center for Communicable Diseases, Mongolia (2022).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Integrated biological and behavioral survey among high-risk population in Mongolia, 2022</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Chart 5">
            <a:extLst>
              <a:ext uri="{FF2B5EF4-FFF2-40B4-BE49-F238E27FC236}">
                <a16:creationId xmlns:a16="http://schemas.microsoft.com/office/drawing/2014/main" id="{8E9B022E-5FCE-4EBF-B15F-BFB3A00DA7F5}"/>
              </a:ext>
            </a:extLst>
          </p:cNvPr>
          <p:cNvGraphicFramePr>
            <a:graphicFrameLocks/>
          </p:cNvGraphicFramePr>
          <p:nvPr>
            <p:extLst>
              <p:ext uri="{D42A27DB-BD31-4B8C-83A1-F6EECF244321}">
                <p14:modId xmlns:p14="http://schemas.microsoft.com/office/powerpoint/2010/main" val="185988448"/>
              </p:ext>
            </p:extLst>
          </p:nvPr>
        </p:nvGraphicFramePr>
        <p:xfrm>
          <a:off x="2362200" y="2913022"/>
          <a:ext cx="70104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071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xfrm>
            <a:off x="228600" y="1524000"/>
            <a:ext cx="11658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cs typeface="Cordia New" pitchFamily="34" charset="-34"/>
              </a:rPr>
              <a:t>Proportion of key populations, mobile men and male STI patients with comprehensive HIV knowledge, 2005-2022</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60668FC4-1CE6-43BC-B6D9-2E6070BC9B40}" type="slidenum">
              <a:rPr lang="th-TH" smtClean="0">
                <a:solidFill>
                  <a:prstClr val="black">
                    <a:tint val="75000"/>
                  </a:prstClr>
                </a:solidFill>
              </a:rPr>
              <a:pPr>
                <a:defRPr/>
              </a:pPr>
              <a:t>23</a:t>
            </a:fld>
            <a:endParaRPr lang="th-TH" dirty="0">
              <a:solidFill>
                <a:prstClr val="black">
                  <a:tint val="75000"/>
                </a:prstClr>
              </a:solidFill>
            </a:endParaRPr>
          </a:p>
        </p:txBody>
      </p:sp>
      <p:sp>
        <p:nvSpPr>
          <p:cNvPr id="65541" name="Text Box 5"/>
          <p:cNvSpPr txBox="1">
            <a:spLocks noChangeArrowheads="1"/>
          </p:cNvSpPr>
          <p:nvPr/>
        </p:nvSpPr>
        <p:spPr bwMode="auto">
          <a:xfrm>
            <a:off x="152400" y="6373649"/>
            <a:ext cx="10972800" cy="50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3" tIns="45578" rIns="91143" bIns="45578">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50000"/>
              </a:spcBef>
              <a:spcAft>
                <a:spcPct val="0"/>
              </a:spcAft>
            </a:pPr>
            <a:r>
              <a:rPr lang="en-US" sz="900" dirty="0">
                <a:solidFill>
                  <a:prstClr val="black"/>
                </a:solidFill>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1. </a:t>
            </a:r>
            <a:r>
              <a:rPr lang="en-US" sz="900" dirty="0">
                <a:solidFill>
                  <a:prstClr val="black"/>
                </a:solidFill>
              </a:rPr>
              <a:t>Ministry of Health Mongolia, WHO, et al. (2008). Second Generation HIV/STI  Surveillance Report, 2007 Mongolia. 2. </a:t>
            </a:r>
            <a:r>
              <a:rPr lang="en-US" sz="900" dirty="0">
                <a:solidFill>
                  <a:srgbClr val="000000"/>
                </a:solidFill>
                <a:cs typeface="Arial" charset="0"/>
              </a:rPr>
              <a:t>Preliminary Data from Second Generation Sentinel Surveillance 2009 cited in </a:t>
            </a:r>
            <a:r>
              <a:rPr lang="en-US" sz="900" dirty="0">
                <a:solidFill>
                  <a:prstClr val="black"/>
                </a:solidFill>
              </a:rPr>
              <a:t>National Committee on HIV/AIDS. (2010). UNGASS Country Progress Report: Mongolia; 3. Ministry of Health and NCCD. (2012). Second Generation HIV and STI surveillance Report 2012; and 4 </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National Center for Communicable Diseases, Mongolia (2022).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Integrated biological and behavioral survey among high-risk population in Mongolia, 2022</a:t>
            </a:r>
            <a:endParaRPr lang="th-TH" sz="9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2265979305"/>
              </p:ext>
            </p:extLst>
          </p:nvPr>
        </p:nvGraphicFramePr>
        <p:xfrm>
          <a:off x="609600" y="2590800"/>
          <a:ext cx="10248903" cy="36687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7946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CE9A-A785-4C43-EAF7-CE6CEBC8E48A}"/>
              </a:ext>
            </a:extLst>
          </p:cNvPr>
          <p:cNvSpPr>
            <a:spLocks noGrp="1"/>
          </p:cNvSpPr>
          <p:nvPr>
            <p:ph type="title"/>
          </p:nvPr>
        </p:nvSpPr>
        <p:spPr/>
        <p:txBody>
          <a:bodyPr/>
          <a:lstStyle/>
          <a:p>
            <a:r>
              <a:rPr lang="en-US" dirty="0"/>
              <a:t>Proportion of key populations who have heard about PrEP, 2022</a:t>
            </a:r>
          </a:p>
        </p:txBody>
      </p:sp>
      <p:sp>
        <p:nvSpPr>
          <p:cNvPr id="3" name="Slide Number Placeholder 2">
            <a:extLst>
              <a:ext uri="{FF2B5EF4-FFF2-40B4-BE49-F238E27FC236}">
                <a16:creationId xmlns:a16="http://schemas.microsoft.com/office/drawing/2014/main" id="{A15D7208-42D1-D2F7-8663-461BE024BD5C}"/>
              </a:ext>
            </a:extLst>
          </p:cNvPr>
          <p:cNvSpPr>
            <a:spLocks noGrp="1"/>
          </p:cNvSpPr>
          <p:nvPr>
            <p:ph type="sldNum" sz="quarter" idx="10"/>
          </p:nvPr>
        </p:nvSpPr>
        <p:spPr/>
        <p:txBody>
          <a:bodyPr/>
          <a:lstStyle/>
          <a:p>
            <a:fld id="{8800C79D-0615-AF41-9AB4-7D5AEAE4FA5F}" type="slidenum">
              <a:rPr lang="th-TH" smtClean="0"/>
              <a:pPr/>
              <a:t>24</a:t>
            </a:fld>
            <a:endParaRPr lang="th-TH"/>
          </a:p>
        </p:txBody>
      </p:sp>
      <p:graphicFrame>
        <p:nvGraphicFramePr>
          <p:cNvPr id="4" name="Chart 3">
            <a:extLst>
              <a:ext uri="{FF2B5EF4-FFF2-40B4-BE49-F238E27FC236}">
                <a16:creationId xmlns:a16="http://schemas.microsoft.com/office/drawing/2014/main" id="{3675C92D-733F-A96B-F72C-9B37FD696C68}"/>
              </a:ext>
            </a:extLst>
          </p:cNvPr>
          <p:cNvGraphicFramePr>
            <a:graphicFrameLocks/>
          </p:cNvGraphicFramePr>
          <p:nvPr>
            <p:extLst>
              <p:ext uri="{D42A27DB-BD31-4B8C-83A1-F6EECF244321}">
                <p14:modId xmlns:p14="http://schemas.microsoft.com/office/powerpoint/2010/main" val="2658360134"/>
              </p:ext>
            </p:extLst>
          </p:nvPr>
        </p:nvGraphicFramePr>
        <p:xfrm>
          <a:off x="2895600" y="2819400"/>
          <a:ext cx="63246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EDC8CCC5-891F-96F6-3FA3-E9201EDEAED4}"/>
              </a:ext>
            </a:extLst>
          </p:cNvPr>
          <p:cNvSpPr txBox="1"/>
          <p:nvPr/>
        </p:nvSpPr>
        <p:spPr>
          <a:xfrm>
            <a:off x="-1" y="6474142"/>
            <a:ext cx="11582403"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89"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National Center for Communicable Diseases, Mongolia (2022).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Integrated biological and behavioral survey among high-risk population in Mongolia, 2022</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45678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F9E2-A547-DBA1-94FE-E09D75D44304}"/>
              </a:ext>
            </a:extLst>
          </p:cNvPr>
          <p:cNvSpPr>
            <a:spLocks noGrp="1"/>
          </p:cNvSpPr>
          <p:nvPr>
            <p:ph type="title"/>
          </p:nvPr>
        </p:nvSpPr>
        <p:spPr/>
        <p:txBody>
          <a:bodyPr/>
          <a:lstStyle/>
          <a:p>
            <a:r>
              <a:rPr lang="en-US" dirty="0"/>
              <a:t>Key populations who avoided seeking healthcare in the last 12 months</a:t>
            </a:r>
            <a:br>
              <a:rPr lang="en-US" dirty="0"/>
            </a:br>
            <a:r>
              <a:rPr lang="en-US" dirty="0"/>
              <a:t>due to fear of stigma and discrimination, 2022</a:t>
            </a:r>
          </a:p>
        </p:txBody>
      </p:sp>
      <p:sp>
        <p:nvSpPr>
          <p:cNvPr id="3" name="Slide Number Placeholder 2">
            <a:extLst>
              <a:ext uri="{FF2B5EF4-FFF2-40B4-BE49-F238E27FC236}">
                <a16:creationId xmlns:a16="http://schemas.microsoft.com/office/drawing/2014/main" id="{BCE2FDE9-2202-5D4A-A38F-D3CDD520309B}"/>
              </a:ext>
            </a:extLst>
          </p:cNvPr>
          <p:cNvSpPr>
            <a:spLocks noGrp="1"/>
          </p:cNvSpPr>
          <p:nvPr>
            <p:ph type="sldNum" sz="quarter" idx="10"/>
          </p:nvPr>
        </p:nvSpPr>
        <p:spPr/>
        <p:txBody>
          <a:bodyPr/>
          <a:lstStyle/>
          <a:p>
            <a:fld id="{8800C79D-0615-AF41-9AB4-7D5AEAE4FA5F}" type="slidenum">
              <a:rPr lang="th-TH" smtClean="0"/>
              <a:pPr/>
              <a:t>25</a:t>
            </a:fld>
            <a:endParaRPr lang="th-TH"/>
          </a:p>
        </p:txBody>
      </p:sp>
      <p:graphicFrame>
        <p:nvGraphicFramePr>
          <p:cNvPr id="4" name="Chart 3">
            <a:extLst>
              <a:ext uri="{FF2B5EF4-FFF2-40B4-BE49-F238E27FC236}">
                <a16:creationId xmlns:a16="http://schemas.microsoft.com/office/drawing/2014/main" id="{A0992377-DCF2-76C4-54CB-04D0D763F0B5}"/>
              </a:ext>
            </a:extLst>
          </p:cNvPr>
          <p:cNvGraphicFramePr>
            <a:graphicFrameLocks/>
          </p:cNvGraphicFramePr>
          <p:nvPr>
            <p:extLst>
              <p:ext uri="{D42A27DB-BD31-4B8C-83A1-F6EECF244321}">
                <p14:modId xmlns:p14="http://schemas.microsoft.com/office/powerpoint/2010/main" val="3000208641"/>
              </p:ext>
            </p:extLst>
          </p:nvPr>
        </p:nvGraphicFramePr>
        <p:xfrm>
          <a:off x="1600200" y="2667000"/>
          <a:ext cx="90678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
            <a:extLst>
              <a:ext uri="{FF2B5EF4-FFF2-40B4-BE49-F238E27FC236}">
                <a16:creationId xmlns:a16="http://schemas.microsoft.com/office/drawing/2014/main" id="{0AE69EBC-A5E6-9890-9E67-37A7444F1BED}"/>
              </a:ext>
            </a:extLst>
          </p:cNvPr>
          <p:cNvSpPr txBox="1"/>
          <p:nvPr/>
        </p:nvSpPr>
        <p:spPr>
          <a:xfrm>
            <a:off x="-1" y="6474142"/>
            <a:ext cx="11582403"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89"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National Center for Communicable Diseases, Mongolia (2022).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Integrated biological and behavioral survey among high-risk population in Mongolia, 2022</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71082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financing, 2021</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TextBox 1"/>
          <p:cNvSpPr txBox="1"/>
          <p:nvPr/>
        </p:nvSpPr>
        <p:spPr>
          <a:xfrm>
            <a:off x="0" y="6600969"/>
            <a:ext cx="7600715" cy="244196"/>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UNAIDS HIV Financial Dashboard</a:t>
            </a:r>
            <a:endParaRPr lang="en-GB" sz="900" dirty="0">
              <a:latin typeface="Arial" pitchFamily="34" charset="0"/>
              <a:cs typeface="Arial" pitchFamily="34" charset="0"/>
            </a:endParaRPr>
          </a:p>
        </p:txBody>
      </p:sp>
      <p:cxnSp>
        <p:nvCxnSpPr>
          <p:cNvPr id="28" name="Straight Connector 27">
            <a:extLst>
              <a:ext uri="{FF2B5EF4-FFF2-40B4-BE49-F238E27FC236}">
                <a16:creationId xmlns:a16="http://schemas.microsoft.com/office/drawing/2014/main" id="{99860F6D-3E94-45D2-A5AD-CA446FF6E383}"/>
              </a:ext>
            </a:extLst>
          </p:cNvPr>
          <p:cNvCxnSpPr>
            <a:cxnSpLocks/>
          </p:cNvCxnSpPr>
          <p:nvPr/>
        </p:nvCxnSpPr>
        <p:spPr>
          <a:xfrm rot="5400000">
            <a:off x="7901939" y="4946572"/>
            <a:ext cx="0" cy="1188720"/>
          </a:xfrm>
          <a:prstGeom prst="line">
            <a:avLst/>
          </a:prstGeom>
          <a:noFill/>
          <a:ln w="12700" cap="flat" cmpd="sng" algn="ctr">
            <a:solidFill>
              <a:sysClr val="windowText" lastClr="000000"/>
            </a:solidFill>
            <a:prstDash val="solid"/>
          </a:ln>
          <a:effectLst/>
        </p:spPr>
      </p:cxnSp>
      <p:cxnSp>
        <p:nvCxnSpPr>
          <p:cNvPr id="29" name="Straight Connector 28">
            <a:extLst>
              <a:ext uri="{FF2B5EF4-FFF2-40B4-BE49-F238E27FC236}">
                <a16:creationId xmlns:a16="http://schemas.microsoft.com/office/drawing/2014/main" id="{821B9E37-D8A7-4EBD-B7C5-F0487B9D05A3}"/>
              </a:ext>
            </a:extLst>
          </p:cNvPr>
          <p:cNvCxnSpPr/>
          <p:nvPr/>
        </p:nvCxnSpPr>
        <p:spPr>
          <a:xfrm>
            <a:off x="7315200" y="5337385"/>
            <a:ext cx="0" cy="182880"/>
          </a:xfrm>
          <a:prstGeom prst="line">
            <a:avLst/>
          </a:prstGeom>
          <a:noFill/>
          <a:ln w="12700" cap="flat" cmpd="sng" algn="ctr">
            <a:solidFill>
              <a:sysClr val="windowText" lastClr="000000"/>
            </a:solidFill>
            <a:prstDash val="solid"/>
          </a:ln>
          <a:effectLst/>
        </p:spPr>
      </p:cxnSp>
      <p:grpSp>
        <p:nvGrpSpPr>
          <p:cNvPr id="4" name="Group 3">
            <a:extLst>
              <a:ext uri="{FF2B5EF4-FFF2-40B4-BE49-F238E27FC236}">
                <a16:creationId xmlns:a16="http://schemas.microsoft.com/office/drawing/2014/main" id="{8B751B8E-D912-4B30-8266-76060ECA3695}"/>
              </a:ext>
            </a:extLst>
          </p:cNvPr>
          <p:cNvGrpSpPr/>
          <p:nvPr/>
        </p:nvGrpSpPr>
        <p:grpSpPr>
          <a:xfrm>
            <a:off x="1066800" y="2362200"/>
            <a:ext cx="4531380" cy="3533200"/>
            <a:chOff x="0" y="0"/>
            <a:chExt cx="4475817" cy="3639034"/>
          </a:xfrm>
        </p:grpSpPr>
        <p:graphicFrame>
          <p:nvGraphicFramePr>
            <p:cNvPr id="34" name="Chart 33">
              <a:extLst>
                <a:ext uri="{FF2B5EF4-FFF2-40B4-BE49-F238E27FC236}">
                  <a16:creationId xmlns:a16="http://schemas.microsoft.com/office/drawing/2014/main" id="{D14935B6-5CE8-9EAA-B1BC-8BABD894BB8D}"/>
                </a:ext>
              </a:extLst>
            </p:cNvPr>
            <p:cNvGraphicFramePr>
              <a:graphicFrameLocks/>
            </p:cNvGraphicFramePr>
            <p:nvPr/>
          </p:nvGraphicFramePr>
          <p:xfrm>
            <a:off x="0" y="190187"/>
            <a:ext cx="4353166" cy="3448847"/>
          </p:xfrm>
          <a:graphic>
            <a:graphicData uri="http://schemas.openxmlformats.org/drawingml/2006/chart">
              <c:chart xmlns:c="http://schemas.openxmlformats.org/drawingml/2006/chart" xmlns:r="http://schemas.openxmlformats.org/officeDocument/2006/relationships" r:id="rId4"/>
            </a:graphicData>
          </a:graphic>
        </p:graphicFrame>
        <p:grpSp>
          <p:nvGrpSpPr>
            <p:cNvPr id="35" name="Group 34">
              <a:extLst>
                <a:ext uri="{FF2B5EF4-FFF2-40B4-BE49-F238E27FC236}">
                  <a16:creationId xmlns:a16="http://schemas.microsoft.com/office/drawing/2014/main" id="{0B7422FB-FC22-E1D7-FB39-DD5917E5D391}"/>
                </a:ext>
              </a:extLst>
            </p:cNvPr>
            <p:cNvGrpSpPr/>
            <p:nvPr/>
          </p:nvGrpSpPr>
          <p:grpSpPr>
            <a:xfrm>
              <a:off x="1094934" y="2527859"/>
              <a:ext cx="1580093" cy="998223"/>
              <a:chOff x="1094934" y="2527859"/>
              <a:chExt cx="1512000" cy="984660"/>
            </a:xfrm>
          </p:grpSpPr>
          <p:sp>
            <p:nvSpPr>
              <p:cNvPr id="42" name="TextBox 5">
                <a:extLst>
                  <a:ext uri="{FF2B5EF4-FFF2-40B4-BE49-F238E27FC236}">
                    <a16:creationId xmlns:a16="http://schemas.microsoft.com/office/drawing/2014/main" id="{A5763940-B8A5-EA05-EA9D-8740A06EFE8F}"/>
                  </a:ext>
                </a:extLst>
              </p:cNvPr>
              <p:cNvSpPr txBox="1"/>
              <p:nvPr/>
            </p:nvSpPr>
            <p:spPr>
              <a:xfrm>
                <a:off x="1094934" y="3048175"/>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52%</a:t>
                </a:r>
              </a:p>
            </p:txBody>
          </p:sp>
          <p:cxnSp>
            <p:nvCxnSpPr>
              <p:cNvPr id="43" name="Straight Connector 42">
                <a:extLst>
                  <a:ext uri="{FF2B5EF4-FFF2-40B4-BE49-F238E27FC236}">
                    <a16:creationId xmlns:a16="http://schemas.microsoft.com/office/drawing/2014/main" id="{F902629F-10FC-6DDE-86F5-512E6A4C4253}"/>
                  </a:ext>
                </a:extLst>
              </p:cNvPr>
              <p:cNvCxnSpPr/>
              <p:nvPr/>
            </p:nvCxnSpPr>
            <p:spPr>
              <a:xfrm rot="5400000">
                <a:off x="928530" y="2797859"/>
                <a:ext cx="540000" cy="0"/>
              </a:xfrm>
              <a:prstGeom prst="line">
                <a:avLst/>
              </a:prstGeom>
              <a:noFill/>
              <a:ln w="12700" cap="flat" cmpd="sng" algn="ctr">
                <a:solidFill>
                  <a:sysClr val="windowText" lastClr="000000"/>
                </a:solidFill>
                <a:prstDash val="solid"/>
              </a:ln>
              <a:effectLst/>
            </p:spPr>
          </p:cxnSp>
        </p:grpSp>
        <p:grpSp>
          <p:nvGrpSpPr>
            <p:cNvPr id="36" name="Group 35">
              <a:extLst>
                <a:ext uri="{FF2B5EF4-FFF2-40B4-BE49-F238E27FC236}">
                  <a16:creationId xmlns:a16="http://schemas.microsoft.com/office/drawing/2014/main" id="{DDB3D098-7B68-9B7C-10B3-21B5107C97F7}"/>
                </a:ext>
              </a:extLst>
            </p:cNvPr>
            <p:cNvGrpSpPr/>
            <p:nvPr/>
          </p:nvGrpSpPr>
          <p:grpSpPr>
            <a:xfrm>
              <a:off x="1082489" y="521381"/>
              <a:ext cx="1735854" cy="482989"/>
              <a:chOff x="1082489" y="521381"/>
              <a:chExt cx="1654972" cy="466869"/>
            </a:xfrm>
          </p:grpSpPr>
          <p:sp>
            <p:nvSpPr>
              <p:cNvPr id="40" name="TextBox 5">
                <a:extLst>
                  <a:ext uri="{FF2B5EF4-FFF2-40B4-BE49-F238E27FC236}">
                    <a16:creationId xmlns:a16="http://schemas.microsoft.com/office/drawing/2014/main" id="{5C39EF00-A8A3-15D1-9D6A-48015B3E2AE3}"/>
                  </a:ext>
                </a:extLst>
              </p:cNvPr>
              <p:cNvSpPr txBox="1"/>
              <p:nvPr/>
            </p:nvSpPr>
            <p:spPr>
              <a:xfrm>
                <a:off x="1082489" y="521381"/>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48%</a:t>
                </a:r>
              </a:p>
            </p:txBody>
          </p:sp>
          <p:cxnSp>
            <p:nvCxnSpPr>
              <p:cNvPr id="41" name="Straight Connector 40">
                <a:extLst>
                  <a:ext uri="{FF2B5EF4-FFF2-40B4-BE49-F238E27FC236}">
                    <a16:creationId xmlns:a16="http://schemas.microsoft.com/office/drawing/2014/main" id="{D7A47E8D-F700-38B4-6107-BD699D7479AA}"/>
                  </a:ext>
                </a:extLst>
              </p:cNvPr>
              <p:cNvCxnSpPr/>
              <p:nvPr/>
            </p:nvCxnSpPr>
            <p:spPr>
              <a:xfrm rot="5400000">
                <a:off x="2575461" y="826251"/>
                <a:ext cx="323999" cy="0"/>
              </a:xfrm>
              <a:prstGeom prst="line">
                <a:avLst/>
              </a:prstGeom>
              <a:noFill/>
              <a:ln w="12700" cap="flat" cmpd="sng" algn="ctr">
                <a:solidFill>
                  <a:sysClr val="windowText" lastClr="000000"/>
                </a:solidFill>
                <a:prstDash val="solid"/>
              </a:ln>
              <a:effectLst/>
            </p:spPr>
          </p:cxnSp>
        </p:grpSp>
        <p:cxnSp>
          <p:nvCxnSpPr>
            <p:cNvPr id="37" name="Straight Connector 36">
              <a:extLst>
                <a:ext uri="{FF2B5EF4-FFF2-40B4-BE49-F238E27FC236}">
                  <a16:creationId xmlns:a16="http://schemas.microsoft.com/office/drawing/2014/main" id="{42A62F05-2D96-95EA-81EA-79A20596944E}"/>
                </a:ext>
              </a:extLst>
            </p:cNvPr>
            <p:cNvCxnSpPr/>
            <p:nvPr/>
          </p:nvCxnSpPr>
          <p:spPr>
            <a:xfrm>
              <a:off x="2354796" y="671633"/>
              <a:ext cx="445105" cy="0"/>
            </a:xfrm>
            <a:prstGeom prst="line">
              <a:avLst/>
            </a:prstGeom>
            <a:noFill/>
            <a:ln w="12700" cap="flat" cmpd="sng" algn="ctr">
              <a:solidFill>
                <a:sysClr val="windowText" lastClr="000000"/>
              </a:solidFill>
              <a:prstDash val="solid"/>
            </a:ln>
            <a:effectLst/>
          </p:spPr>
        </p:cxnSp>
        <p:sp>
          <p:nvSpPr>
            <p:cNvPr id="38" name="Rectangle 37">
              <a:extLst>
                <a:ext uri="{FF2B5EF4-FFF2-40B4-BE49-F238E27FC236}">
                  <a16:creationId xmlns:a16="http://schemas.microsoft.com/office/drawing/2014/main" id="{AC385261-0835-75EB-F5E9-3132FD2301EC}"/>
                </a:ext>
              </a:extLst>
            </p:cNvPr>
            <p:cNvSpPr/>
            <p:nvPr/>
          </p:nvSpPr>
          <p:spPr>
            <a:xfrm>
              <a:off x="238998" y="0"/>
              <a:ext cx="4236819"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39" name="TextBox 3">
              <a:extLst>
                <a:ext uri="{FF2B5EF4-FFF2-40B4-BE49-F238E27FC236}">
                  <a16:creationId xmlns:a16="http://schemas.microsoft.com/office/drawing/2014/main" id="{F9345AA3-412A-799F-217A-B4046B6AE9CE}"/>
                </a:ext>
              </a:extLst>
            </p:cNvPr>
            <p:cNvSpPr txBox="1"/>
            <p:nvPr/>
          </p:nvSpPr>
          <p:spPr>
            <a:xfrm>
              <a:off x="1558294" y="1507398"/>
              <a:ext cx="1198601" cy="84267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2.5</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grpSp>
      <p:sp>
        <p:nvSpPr>
          <p:cNvPr id="7" name="Rectangle 6">
            <a:extLst>
              <a:ext uri="{FF2B5EF4-FFF2-40B4-BE49-F238E27FC236}">
                <a16:creationId xmlns:a16="http://schemas.microsoft.com/office/drawing/2014/main" id="{D6178A32-9DE1-48D7-8E69-9CC14D9E0B72}"/>
              </a:ext>
            </a:extLst>
          </p:cNvPr>
          <p:cNvSpPr/>
          <p:nvPr/>
        </p:nvSpPr>
        <p:spPr>
          <a:xfrm>
            <a:off x="5971835" y="2362200"/>
            <a:ext cx="4012526" cy="309359"/>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grpSp>
        <p:nvGrpSpPr>
          <p:cNvPr id="30" name="Group 29">
            <a:extLst>
              <a:ext uri="{FF2B5EF4-FFF2-40B4-BE49-F238E27FC236}">
                <a16:creationId xmlns:a16="http://schemas.microsoft.com/office/drawing/2014/main" id="{068A68BF-2D79-0FC1-D8D7-202B888FE39B}"/>
              </a:ext>
            </a:extLst>
          </p:cNvPr>
          <p:cNvGrpSpPr/>
          <p:nvPr/>
        </p:nvGrpSpPr>
        <p:grpSpPr>
          <a:xfrm>
            <a:off x="5791265" y="2539051"/>
            <a:ext cx="4411903" cy="3356348"/>
            <a:chOff x="4724465" y="176851"/>
            <a:chExt cx="4411903" cy="3356348"/>
          </a:xfrm>
        </p:grpSpPr>
        <p:graphicFrame>
          <p:nvGraphicFramePr>
            <p:cNvPr id="31" name="Chart 30">
              <a:extLst>
                <a:ext uri="{FF2B5EF4-FFF2-40B4-BE49-F238E27FC236}">
                  <a16:creationId xmlns:a16="http://schemas.microsoft.com/office/drawing/2014/main" id="{4D143111-7F68-48D8-8D30-63C12F9D70D8}"/>
                </a:ext>
              </a:extLst>
            </p:cNvPr>
            <p:cNvGraphicFramePr>
              <a:graphicFrameLocks/>
            </p:cNvGraphicFramePr>
            <p:nvPr>
              <p:extLst>
                <p:ext uri="{D42A27DB-BD31-4B8C-83A1-F6EECF244321}">
                  <p14:modId xmlns:p14="http://schemas.microsoft.com/office/powerpoint/2010/main" val="2110686076"/>
                </p:ext>
              </p:extLst>
            </p:nvPr>
          </p:nvGraphicFramePr>
          <p:xfrm>
            <a:off x="4724465" y="176851"/>
            <a:ext cx="4411903" cy="3356348"/>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7">
              <a:extLst>
                <a:ext uri="{FF2B5EF4-FFF2-40B4-BE49-F238E27FC236}">
                  <a16:creationId xmlns:a16="http://schemas.microsoft.com/office/drawing/2014/main" id="{F03972D6-4079-4396-B905-234338419FEE}"/>
                </a:ext>
              </a:extLst>
            </p:cNvPr>
            <p:cNvSpPr txBox="1"/>
            <p:nvPr/>
          </p:nvSpPr>
          <p:spPr>
            <a:xfrm>
              <a:off x="7429499" y="2397125"/>
              <a:ext cx="1529351" cy="38893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a:t>
              </a:r>
            </a:p>
          </p:txBody>
        </p:sp>
        <p:cxnSp>
          <p:nvCxnSpPr>
            <p:cNvPr id="33" name="Straight Connector 32">
              <a:extLst>
                <a:ext uri="{FF2B5EF4-FFF2-40B4-BE49-F238E27FC236}">
                  <a16:creationId xmlns:a16="http://schemas.microsoft.com/office/drawing/2014/main" id="{8A314965-B40E-40A9-AE2A-304731A88034}"/>
                </a:ext>
              </a:extLst>
            </p:cNvPr>
            <p:cNvCxnSpPr/>
            <p:nvPr/>
          </p:nvCxnSpPr>
          <p:spPr>
            <a:xfrm>
              <a:off x="7029429" y="2541395"/>
              <a:ext cx="432000" cy="0"/>
            </a:xfrm>
            <a:prstGeom prst="line">
              <a:avLst/>
            </a:prstGeom>
            <a:noFill/>
            <a:ln w="12700" cap="flat" cmpd="sng" algn="ctr">
              <a:solidFill>
                <a:sysClr val="windowText" lastClr="000000"/>
              </a:solidFill>
              <a:prstDash val="solid"/>
            </a:ln>
            <a:effectLst/>
          </p:spPr>
        </p:cxnSp>
      </p:grpSp>
      <p:sp>
        <p:nvSpPr>
          <p:cNvPr id="44" name="TextBox 7">
            <a:extLst>
              <a:ext uri="{FF2B5EF4-FFF2-40B4-BE49-F238E27FC236}">
                <a16:creationId xmlns:a16="http://schemas.microsoft.com/office/drawing/2014/main" id="{E35368AE-BDEA-594B-BDDA-47A75A0F522A}"/>
              </a:ext>
            </a:extLst>
          </p:cNvPr>
          <p:cNvSpPr txBox="1"/>
          <p:nvPr/>
        </p:nvSpPr>
        <p:spPr>
          <a:xfrm>
            <a:off x="8404341" y="3785695"/>
            <a:ext cx="1800277" cy="580961"/>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Key populations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25%</a:t>
            </a:r>
          </a:p>
        </p:txBody>
      </p:sp>
      <p:sp>
        <p:nvSpPr>
          <p:cNvPr id="45" name="TextBox 7">
            <a:extLst>
              <a:ext uri="{FF2B5EF4-FFF2-40B4-BE49-F238E27FC236}">
                <a16:creationId xmlns:a16="http://schemas.microsoft.com/office/drawing/2014/main" id="{E35368AE-BDEA-594B-BDDA-47A75A0F522A}"/>
              </a:ext>
            </a:extLst>
          </p:cNvPr>
          <p:cNvSpPr txBox="1"/>
          <p:nvPr/>
        </p:nvSpPr>
        <p:spPr>
          <a:xfrm>
            <a:off x="8497168" y="5373921"/>
            <a:ext cx="1800277" cy="40074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kern="0" dirty="0">
                <a:solidFill>
                  <a:sysClr val="windowText" lastClr="000000"/>
                </a:solidFill>
                <a:latin typeface="Arial" pitchFamily="34" charset="0"/>
                <a:cs typeface="Arial" pitchFamily="34" charset="0"/>
              </a:rPr>
              <a:t>40</a:t>
            </a:r>
            <a:r>
              <a:rPr kumimoji="0" lang="en-GB" sz="11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t>
            </a:r>
          </a:p>
        </p:txBody>
      </p:sp>
      <p:cxnSp>
        <p:nvCxnSpPr>
          <p:cNvPr id="46" name="Straight Connector 45">
            <a:extLst>
              <a:ext uri="{FF2B5EF4-FFF2-40B4-BE49-F238E27FC236}">
                <a16:creationId xmlns:a16="http://schemas.microsoft.com/office/drawing/2014/main" id="{AC492784-CEBE-541E-FF45-323A6491EF4B}"/>
              </a:ext>
            </a:extLst>
          </p:cNvPr>
          <p:cNvCxnSpPr>
            <a:cxnSpLocks/>
          </p:cNvCxnSpPr>
          <p:nvPr/>
        </p:nvCxnSpPr>
        <p:spPr>
          <a:xfrm rot="16200000">
            <a:off x="8366760" y="3837092"/>
            <a:ext cx="0" cy="182880"/>
          </a:xfrm>
          <a:prstGeom prst="line">
            <a:avLst/>
          </a:prstGeom>
          <a:noFill/>
          <a:ln w="12700" cap="flat" cmpd="sng" algn="ctr">
            <a:solidFill>
              <a:sysClr val="windowText" lastClr="000000"/>
            </a:solidFill>
            <a:prstDash val="solid"/>
          </a:ln>
          <a:effectLst/>
        </p:spPr>
      </p:cxnSp>
      <p:cxnSp>
        <p:nvCxnSpPr>
          <p:cNvPr id="47" name="Straight Connector 46">
            <a:extLst>
              <a:ext uri="{FF2B5EF4-FFF2-40B4-BE49-F238E27FC236}">
                <a16:creationId xmlns:a16="http://schemas.microsoft.com/office/drawing/2014/main" id="{907A1308-CF0B-0B7B-AE19-E1859A3DBB46}"/>
              </a:ext>
            </a:extLst>
          </p:cNvPr>
          <p:cNvCxnSpPr>
            <a:cxnSpLocks/>
          </p:cNvCxnSpPr>
          <p:nvPr/>
        </p:nvCxnSpPr>
        <p:spPr>
          <a:xfrm rot="16200000">
            <a:off x="7879080" y="2468881"/>
            <a:ext cx="0" cy="1005840"/>
          </a:xfrm>
          <a:prstGeom prst="line">
            <a:avLst/>
          </a:prstGeom>
          <a:noFill/>
          <a:ln w="12700" cap="flat" cmpd="sng" algn="ctr">
            <a:solidFill>
              <a:sysClr val="windowText" lastClr="000000"/>
            </a:solidFill>
            <a:prstDash val="solid"/>
          </a:ln>
          <a:effectLst/>
        </p:spPr>
      </p:cxnSp>
      <p:cxnSp>
        <p:nvCxnSpPr>
          <p:cNvPr id="48" name="Straight Connector 47">
            <a:extLst>
              <a:ext uri="{FF2B5EF4-FFF2-40B4-BE49-F238E27FC236}">
                <a16:creationId xmlns:a16="http://schemas.microsoft.com/office/drawing/2014/main" id="{2DB6FB29-2C9F-0BCA-2769-B0E091FF9D16}"/>
              </a:ext>
            </a:extLst>
          </p:cNvPr>
          <p:cNvCxnSpPr>
            <a:cxnSpLocks/>
          </p:cNvCxnSpPr>
          <p:nvPr/>
        </p:nvCxnSpPr>
        <p:spPr>
          <a:xfrm rot="10800000">
            <a:off x="7374466" y="2971800"/>
            <a:ext cx="0" cy="182880"/>
          </a:xfrm>
          <a:prstGeom prst="line">
            <a:avLst/>
          </a:prstGeom>
          <a:noFill/>
          <a:ln w="12700" cap="flat" cmpd="sng" algn="ctr">
            <a:solidFill>
              <a:sysClr val="windowText" lastClr="000000"/>
            </a:solidFill>
            <a:prstDash val="solid"/>
          </a:ln>
          <a:effectLst/>
        </p:spPr>
      </p:cxnSp>
    </p:spTree>
    <p:extLst>
      <p:ext uri="{BB962C8B-B14F-4D97-AF65-F5344CB8AC3E}">
        <p14:creationId xmlns:p14="http://schemas.microsoft.com/office/powerpoint/2010/main" val="4030905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2007 - 2021</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TextBox 1"/>
          <p:cNvSpPr txBox="1"/>
          <p:nvPr/>
        </p:nvSpPr>
        <p:spPr>
          <a:xfrm>
            <a:off x="0" y="6600969"/>
            <a:ext cx="7600715" cy="244196"/>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UNAIDS HIV Financial Dashboard and NASA 2017-2021</a:t>
            </a:r>
            <a:endParaRPr lang="en-GB" sz="900"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0888F6C5-A894-49E6-88D2-5E4C2AC71B3C}"/>
              </a:ext>
            </a:extLst>
          </p:cNvPr>
          <p:cNvGraphicFramePr>
            <a:graphicFrameLocks/>
          </p:cNvGraphicFramePr>
          <p:nvPr>
            <p:extLst>
              <p:ext uri="{D42A27DB-BD31-4B8C-83A1-F6EECF244321}">
                <p14:modId xmlns:p14="http://schemas.microsoft.com/office/powerpoint/2010/main" val="1144492349"/>
              </p:ext>
            </p:extLst>
          </p:nvPr>
        </p:nvGraphicFramePr>
        <p:xfrm>
          <a:off x="1295400" y="2590800"/>
          <a:ext cx="90678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5635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2EDE-7DFE-ACCF-FB97-597D355511B9}"/>
              </a:ext>
            </a:extLst>
          </p:cNvPr>
          <p:cNvSpPr>
            <a:spLocks noGrp="1"/>
          </p:cNvSpPr>
          <p:nvPr>
            <p:ph type="title"/>
          </p:nvPr>
        </p:nvSpPr>
        <p:spPr/>
        <p:txBody>
          <a:bodyPr/>
          <a:lstStyle/>
          <a:p>
            <a:r>
              <a:rPr lang="en-US" dirty="0"/>
              <a:t>HIV spending in Mongolia by AIDS Spending Category in 2017-2021 </a:t>
            </a:r>
          </a:p>
        </p:txBody>
      </p:sp>
      <p:sp>
        <p:nvSpPr>
          <p:cNvPr id="3" name="Slide Number Placeholder 2">
            <a:extLst>
              <a:ext uri="{FF2B5EF4-FFF2-40B4-BE49-F238E27FC236}">
                <a16:creationId xmlns:a16="http://schemas.microsoft.com/office/drawing/2014/main" id="{BDD001AD-500E-161A-52FE-43122DAF7DE3}"/>
              </a:ext>
            </a:extLst>
          </p:cNvPr>
          <p:cNvSpPr>
            <a:spLocks noGrp="1"/>
          </p:cNvSpPr>
          <p:nvPr>
            <p:ph type="sldNum" sz="quarter" idx="10"/>
          </p:nvPr>
        </p:nvSpPr>
        <p:spPr/>
        <p:txBody>
          <a:bodyPr/>
          <a:lstStyle/>
          <a:p>
            <a:fld id="{8800C79D-0615-AF41-9AB4-7D5AEAE4FA5F}" type="slidenum">
              <a:rPr lang="th-TH" smtClean="0"/>
              <a:pPr/>
              <a:t>29</a:t>
            </a:fld>
            <a:endParaRPr lang="th-TH"/>
          </a:p>
        </p:txBody>
      </p:sp>
      <p:graphicFrame>
        <p:nvGraphicFramePr>
          <p:cNvPr id="4" name="Chart 3">
            <a:extLst>
              <a:ext uri="{FF2B5EF4-FFF2-40B4-BE49-F238E27FC236}">
                <a16:creationId xmlns:a16="http://schemas.microsoft.com/office/drawing/2014/main" id="{FD3A7B6D-8A45-4EA8-95E9-5BBFEE21B0AC}"/>
              </a:ext>
            </a:extLst>
          </p:cNvPr>
          <p:cNvGraphicFramePr/>
          <p:nvPr>
            <p:extLst>
              <p:ext uri="{D42A27DB-BD31-4B8C-83A1-F6EECF244321}">
                <p14:modId xmlns:p14="http://schemas.microsoft.com/office/powerpoint/2010/main" val="2378445818"/>
              </p:ext>
            </p:extLst>
          </p:nvPr>
        </p:nvGraphicFramePr>
        <p:xfrm>
          <a:off x="914400" y="2286000"/>
          <a:ext cx="9944103"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9CCB1FCA-0F84-7225-E7EF-F0315B512E4B}"/>
              </a:ext>
            </a:extLst>
          </p:cNvPr>
          <p:cNvSpPr txBox="1"/>
          <p:nvPr/>
        </p:nvSpPr>
        <p:spPr>
          <a:xfrm>
            <a:off x="0" y="6600969"/>
            <a:ext cx="7600715" cy="244196"/>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NASA 2017-2021</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373867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19215408"/>
              </p:ext>
            </p:extLst>
          </p:nvPr>
        </p:nvGraphicFramePr>
        <p:xfrm>
          <a:off x="1847529" y="1988842"/>
          <a:ext cx="8352930" cy="4104462"/>
        </p:xfrm>
        <a:graphic>
          <a:graphicData uri="http://schemas.openxmlformats.org/drawingml/2006/table">
            <a:tbl>
              <a:tblPr/>
              <a:tblGrid>
                <a:gridCol w="6504891">
                  <a:extLst>
                    <a:ext uri="{9D8B030D-6E8A-4147-A177-3AD203B41FA5}">
                      <a16:colId xmlns:a16="http://schemas.microsoft.com/office/drawing/2014/main" val="20000"/>
                    </a:ext>
                  </a:extLst>
                </a:gridCol>
                <a:gridCol w="1848039">
                  <a:extLst>
                    <a:ext uri="{9D8B030D-6E8A-4147-A177-3AD203B41FA5}">
                      <a16:colId xmlns:a16="http://schemas.microsoft.com/office/drawing/2014/main" val="20001"/>
                    </a:ext>
                  </a:extLst>
                </a:gridCol>
              </a:tblGrid>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2,959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1,672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72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98.7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23.9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90/0.727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65/73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98 (2010)</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511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0.98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12,189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530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18492" y="6218183"/>
            <a:ext cx="11811000" cy="584489"/>
          </a:xfrm>
          <a:prstGeom prst="rect">
            <a:avLst/>
          </a:prstGeom>
        </p:spPr>
        <p:txBody>
          <a:bodyPr wrap="square" lIns="91143" tIns="45578" rIns="91143" bIns="45578">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98634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81A0-B2F0-FD42-E90E-6E416BDC649B}"/>
              </a:ext>
            </a:extLst>
          </p:cNvPr>
          <p:cNvSpPr>
            <a:spLocks noGrp="1"/>
          </p:cNvSpPr>
          <p:nvPr>
            <p:ph type="title"/>
          </p:nvPr>
        </p:nvSpPr>
        <p:spPr/>
        <p:txBody>
          <a:bodyPr/>
          <a:lstStyle/>
          <a:p>
            <a:r>
              <a:rPr lang="en-US" dirty="0"/>
              <a:t>HIV expenditure by spending category and financing source, 2021</a:t>
            </a:r>
          </a:p>
        </p:txBody>
      </p:sp>
      <p:sp>
        <p:nvSpPr>
          <p:cNvPr id="3" name="Slide Number Placeholder 2">
            <a:extLst>
              <a:ext uri="{FF2B5EF4-FFF2-40B4-BE49-F238E27FC236}">
                <a16:creationId xmlns:a16="http://schemas.microsoft.com/office/drawing/2014/main" id="{AB5928E2-62BA-23E2-369B-2DF41E4A0B84}"/>
              </a:ext>
            </a:extLst>
          </p:cNvPr>
          <p:cNvSpPr>
            <a:spLocks noGrp="1"/>
          </p:cNvSpPr>
          <p:nvPr>
            <p:ph type="sldNum" sz="quarter" idx="10"/>
          </p:nvPr>
        </p:nvSpPr>
        <p:spPr/>
        <p:txBody>
          <a:bodyPr/>
          <a:lstStyle/>
          <a:p>
            <a:fld id="{8800C79D-0615-AF41-9AB4-7D5AEAE4FA5F}" type="slidenum">
              <a:rPr lang="th-TH" smtClean="0"/>
              <a:pPr/>
              <a:t>30</a:t>
            </a:fld>
            <a:endParaRPr lang="th-TH"/>
          </a:p>
        </p:txBody>
      </p:sp>
      <p:graphicFrame>
        <p:nvGraphicFramePr>
          <p:cNvPr id="4" name="Chart 3">
            <a:extLst>
              <a:ext uri="{FF2B5EF4-FFF2-40B4-BE49-F238E27FC236}">
                <a16:creationId xmlns:a16="http://schemas.microsoft.com/office/drawing/2014/main" id="{EFFDE3EB-899B-4669-AA0D-BBF67317E2EA}"/>
              </a:ext>
            </a:extLst>
          </p:cNvPr>
          <p:cNvGraphicFramePr/>
          <p:nvPr>
            <p:extLst>
              <p:ext uri="{D42A27DB-BD31-4B8C-83A1-F6EECF244321}">
                <p14:modId xmlns:p14="http://schemas.microsoft.com/office/powerpoint/2010/main" val="2590993750"/>
              </p:ext>
            </p:extLst>
          </p:nvPr>
        </p:nvGraphicFramePr>
        <p:xfrm>
          <a:off x="1371600" y="2362200"/>
          <a:ext cx="88392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29B8FA33-CA05-C843-D533-86C7DA3C9B94}"/>
              </a:ext>
            </a:extLst>
          </p:cNvPr>
          <p:cNvSpPr txBox="1"/>
          <p:nvPr/>
        </p:nvSpPr>
        <p:spPr>
          <a:xfrm>
            <a:off x="0" y="6600969"/>
            <a:ext cx="7600715" cy="244196"/>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NASA 2017-2021</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2740320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1" y="1477898"/>
            <a:ext cx="10972800" cy="504000"/>
          </a:xfrm>
        </p:spPr>
        <p:txBody>
          <a:bodyPr/>
          <a:lstStyle/>
          <a:p>
            <a:r>
              <a:rPr lang="en-US" dirty="0"/>
              <a:t>Proportion of female sex workers and men who have sex with men reached with HIV prevention programmes, 2005-2022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152400" y="6357388"/>
            <a:ext cx="10439400" cy="500635"/>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t>Second Generation Surveillance  Reports 2005-2014 cited in Mongolia Global AIDS Response Progress Reporting 2015 (Country Narrative Report), Global AIDS Monitoring Reporting and IBBS 2019 and 2022</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082290057"/>
              </p:ext>
            </p:extLst>
          </p:nvPr>
        </p:nvGraphicFramePr>
        <p:xfrm>
          <a:off x="1600200" y="2514600"/>
          <a:ext cx="8763000" cy="3586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0779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6D3C-19E1-FAA1-D71B-2875505FCDA2}"/>
              </a:ext>
            </a:extLst>
          </p:cNvPr>
          <p:cNvSpPr>
            <a:spLocks noGrp="1"/>
          </p:cNvSpPr>
          <p:nvPr>
            <p:ph type="title"/>
          </p:nvPr>
        </p:nvSpPr>
        <p:spPr/>
        <p:txBody>
          <a:bodyPr/>
          <a:lstStyle/>
          <a:p>
            <a:r>
              <a:rPr lang="en-US" dirty="0"/>
              <a:t>Proportion of key populations reached with HIV prevention </a:t>
            </a:r>
            <a:r>
              <a:rPr lang="en-US" dirty="0" err="1"/>
              <a:t>programmes</a:t>
            </a:r>
            <a:r>
              <a:rPr lang="en-US" dirty="0"/>
              <a:t>, 2022</a:t>
            </a:r>
          </a:p>
        </p:txBody>
      </p:sp>
      <p:sp>
        <p:nvSpPr>
          <p:cNvPr id="3" name="Slide Number Placeholder 2">
            <a:extLst>
              <a:ext uri="{FF2B5EF4-FFF2-40B4-BE49-F238E27FC236}">
                <a16:creationId xmlns:a16="http://schemas.microsoft.com/office/drawing/2014/main" id="{E0BA2966-BF7F-2CFE-311B-D11A7D96DA8B}"/>
              </a:ext>
            </a:extLst>
          </p:cNvPr>
          <p:cNvSpPr>
            <a:spLocks noGrp="1"/>
          </p:cNvSpPr>
          <p:nvPr>
            <p:ph type="sldNum" sz="quarter" idx="10"/>
          </p:nvPr>
        </p:nvSpPr>
        <p:spPr/>
        <p:txBody>
          <a:bodyPr/>
          <a:lstStyle/>
          <a:p>
            <a:fld id="{8800C79D-0615-AF41-9AB4-7D5AEAE4FA5F}" type="slidenum">
              <a:rPr lang="th-TH" smtClean="0"/>
              <a:pPr/>
              <a:t>33</a:t>
            </a:fld>
            <a:endParaRPr lang="th-TH"/>
          </a:p>
        </p:txBody>
      </p:sp>
      <p:graphicFrame>
        <p:nvGraphicFramePr>
          <p:cNvPr id="4" name="Chart 3">
            <a:extLst>
              <a:ext uri="{FF2B5EF4-FFF2-40B4-BE49-F238E27FC236}">
                <a16:creationId xmlns:a16="http://schemas.microsoft.com/office/drawing/2014/main" id="{9AB8E981-576B-4A9E-A2C1-82A0DD01EC19}"/>
              </a:ext>
            </a:extLst>
          </p:cNvPr>
          <p:cNvGraphicFramePr>
            <a:graphicFrameLocks/>
          </p:cNvGraphicFramePr>
          <p:nvPr>
            <p:extLst>
              <p:ext uri="{D42A27DB-BD31-4B8C-83A1-F6EECF244321}">
                <p14:modId xmlns:p14="http://schemas.microsoft.com/office/powerpoint/2010/main" val="3259101445"/>
              </p:ext>
            </p:extLst>
          </p:nvPr>
        </p:nvGraphicFramePr>
        <p:xfrm>
          <a:off x="1981200" y="2667000"/>
          <a:ext cx="83058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425EADA3-00C8-7AC5-B0E1-CC34708B82AC}"/>
              </a:ext>
            </a:extLst>
          </p:cNvPr>
          <p:cNvSpPr txBox="1"/>
          <p:nvPr/>
        </p:nvSpPr>
        <p:spPr>
          <a:xfrm>
            <a:off x="-1" y="6474142"/>
            <a:ext cx="11582403"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89"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National Center for Communicable Diseases, Mongolia (2022).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Integrated biological and behavioral survey among high-risk population in Mongolia, 2022</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44458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447800"/>
            <a:ext cx="11584523" cy="504000"/>
          </a:xfrm>
        </p:spPr>
        <p:txBody>
          <a:bodyPr/>
          <a:lstStyle/>
          <a:p>
            <a:r>
              <a:rPr lang="en-US" dirty="0"/>
              <a:t>Proportion of key populations who received an HIV test in the last 12 months and know their results, 2009-2022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4063847433"/>
              </p:ext>
            </p:extLst>
          </p:nvPr>
        </p:nvGraphicFramePr>
        <p:xfrm>
          <a:off x="1447800" y="2362200"/>
          <a:ext cx="8801100" cy="37623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CAE261F-623A-8C0B-718A-B8BD3186B33C}"/>
              </a:ext>
            </a:extLst>
          </p:cNvPr>
          <p:cNvSpPr txBox="1"/>
          <p:nvPr/>
        </p:nvSpPr>
        <p:spPr>
          <a:xfrm>
            <a:off x="152400" y="6357388"/>
            <a:ext cx="10439400" cy="500635"/>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4"/>
              </a:rPr>
              <a:t>www.aidsdatahub.org</a:t>
            </a:r>
            <a:r>
              <a:rPr lang="en-GB" sz="900" dirty="0">
                <a:latin typeface="Arial" pitchFamily="34" charset="0"/>
                <a:cs typeface="Arial" pitchFamily="34" charset="0"/>
              </a:rPr>
              <a:t>  based on </a:t>
            </a:r>
            <a:r>
              <a:rPr lang="en-US" sz="900" dirty="0"/>
              <a:t>Second Generation Surveillance  Reports 2005-2014 cited in Mongolia Global AIDS Response Progress Reporting 2015 (Country Narrative Report), Global AIDS Monitoring Reporting and IBBS 2019 and 2022</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770307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4" y="1525892"/>
            <a:ext cx="11203563" cy="504000"/>
          </a:xfrm>
        </p:spPr>
        <p:txBody>
          <a:bodyPr/>
          <a:lstStyle/>
          <a:p>
            <a:r>
              <a:rPr lang="en-US" dirty="0"/>
              <a:t>Annual number of people on ART, 2005-2022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Rectangle 4"/>
          <p:cNvSpPr/>
          <p:nvPr/>
        </p:nvSpPr>
        <p:spPr>
          <a:xfrm>
            <a:off x="0" y="6510302"/>
            <a:ext cx="11582400" cy="215444"/>
          </a:xfrm>
          <a:prstGeom prst="rect">
            <a:avLst/>
          </a:prstGeom>
        </p:spPr>
        <p:txBody>
          <a:bodyPr wrap="square">
            <a:spAutoFit/>
          </a:bodyPr>
          <a:lstStyle/>
          <a:p>
            <a:pPr defTabSz="914400"/>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UNAIDS HIV Estimates 2023</a:t>
            </a:r>
          </a:p>
        </p:txBody>
      </p:sp>
      <p:graphicFrame>
        <p:nvGraphicFramePr>
          <p:cNvPr id="7" name="Chart 6">
            <a:extLst>
              <a:ext uri="{FF2B5EF4-FFF2-40B4-BE49-F238E27FC236}">
                <a16:creationId xmlns:a16="http://schemas.microsoft.com/office/drawing/2014/main" id="{2987F44B-AD41-4BEB-A576-2F86737EE2A1}"/>
              </a:ext>
            </a:extLst>
          </p:cNvPr>
          <p:cNvGraphicFramePr>
            <a:graphicFrameLocks noGrp="1"/>
          </p:cNvGraphicFramePr>
          <p:nvPr>
            <p:extLst>
              <p:ext uri="{D42A27DB-BD31-4B8C-83A1-F6EECF244321}">
                <p14:modId xmlns:p14="http://schemas.microsoft.com/office/powerpoint/2010/main" val="3807141798"/>
              </p:ext>
            </p:extLst>
          </p:nvPr>
        </p:nvGraphicFramePr>
        <p:xfrm>
          <a:off x="914400" y="2153302"/>
          <a:ext cx="10134600" cy="41877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6358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9F4569C7-DC59-4B44-ADE2-C18E64D29D50}"/>
              </a:ext>
            </a:extLst>
          </p:cNvPr>
          <p:cNvGraphicFramePr>
            <a:graphicFrameLocks noGrp="1"/>
          </p:cNvGraphicFramePr>
          <p:nvPr>
            <p:extLst>
              <p:ext uri="{D42A27DB-BD31-4B8C-83A1-F6EECF244321}">
                <p14:modId xmlns:p14="http://schemas.microsoft.com/office/powerpoint/2010/main" val="3339624689"/>
              </p:ext>
            </p:extLst>
          </p:nvPr>
        </p:nvGraphicFramePr>
        <p:xfrm>
          <a:off x="1127571" y="2324099"/>
          <a:ext cx="9730931" cy="4033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8289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39F90C97-BB63-46FB-B961-5C32BCE4CE27}"/>
              </a:ext>
            </a:extLst>
          </p:cNvPr>
          <p:cNvGraphicFramePr>
            <a:graphicFrameLocks/>
          </p:cNvGraphicFramePr>
          <p:nvPr>
            <p:extLst>
              <p:ext uri="{D42A27DB-BD31-4B8C-83A1-F6EECF244321}">
                <p14:modId xmlns:p14="http://schemas.microsoft.com/office/powerpoint/2010/main" val="874524909"/>
              </p:ext>
            </p:extLst>
          </p:nvPr>
        </p:nvGraphicFramePr>
        <p:xfrm>
          <a:off x="1066800" y="2590800"/>
          <a:ext cx="9369425"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1">
            <a:extLst>
              <a:ext uri="{FF2B5EF4-FFF2-40B4-BE49-F238E27FC236}">
                <a16:creationId xmlns:a16="http://schemas.microsoft.com/office/drawing/2014/main" id="{DFDF9242-EC20-4E6C-A499-838A55A51973}"/>
              </a:ext>
            </a:extLst>
          </p:cNvPr>
          <p:cNvSpPr txBox="1"/>
          <p:nvPr/>
        </p:nvSpPr>
        <p:spPr>
          <a:xfrm>
            <a:off x="1981200" y="5869516"/>
            <a:ext cx="5950585" cy="45296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377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FB53AC2A-6EFF-4CBB-842D-6FDFDF77B339}"/>
              </a:ext>
            </a:extLst>
          </p:cNvPr>
          <p:cNvGraphicFramePr>
            <a:graphicFrameLocks/>
          </p:cNvGraphicFramePr>
          <p:nvPr>
            <p:extLst>
              <p:ext uri="{D42A27DB-BD31-4B8C-83A1-F6EECF244321}">
                <p14:modId xmlns:p14="http://schemas.microsoft.com/office/powerpoint/2010/main" val="2958199090"/>
              </p:ext>
            </p:extLst>
          </p:nvPr>
        </p:nvGraphicFramePr>
        <p:xfrm>
          <a:off x="2139209" y="2285999"/>
          <a:ext cx="7386320" cy="4156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2863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242466185"/>
              </p:ext>
            </p:extLst>
          </p:nvPr>
        </p:nvGraphicFramePr>
        <p:xfrm>
          <a:off x="1324304" y="2517936"/>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715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64">
            <a:extLst>
              <a:ext uri="{FF2B5EF4-FFF2-40B4-BE49-F238E27FC236}">
                <a16:creationId xmlns:a16="http://schemas.microsoft.com/office/drawing/2014/main" id="{7C7848F6-072E-491B-A78C-55F398DBB394}"/>
              </a:ext>
            </a:extLst>
          </p:cNvPr>
          <p:cNvSpPr txBox="1"/>
          <p:nvPr/>
        </p:nvSpPr>
        <p:spPr>
          <a:xfrm>
            <a:off x="7793131" y="5225649"/>
            <a:ext cx="1704842" cy="307885"/>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For adolescents &lt;18 yr</a:t>
            </a:r>
          </a:p>
        </p:txBody>
      </p:sp>
      <p:sp>
        <p:nvSpPr>
          <p:cNvPr id="20" name="TextBox 162">
            <a:extLst>
              <a:ext uri="{FF2B5EF4-FFF2-40B4-BE49-F238E27FC236}">
                <a16:creationId xmlns:a16="http://schemas.microsoft.com/office/drawing/2014/main" id="{CFF9FA44-A646-4DF8-AE9F-F6FB7EE3B872}"/>
              </a:ext>
            </a:extLst>
          </p:cNvPr>
          <p:cNvSpPr txBox="1"/>
          <p:nvPr/>
        </p:nvSpPr>
        <p:spPr>
          <a:xfrm>
            <a:off x="5940450" y="4225415"/>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
        <p:nvSpPr>
          <p:cNvPr id="8" name="Rectangle 7">
            <a:extLst>
              <a:ext uri="{FF2B5EF4-FFF2-40B4-BE49-F238E27FC236}">
                <a16:creationId xmlns:a16="http://schemas.microsoft.com/office/drawing/2014/main" id="{89E02A87-4DF9-329B-E5AD-861504A6E7B6}"/>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1755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29024E9-E84C-460C-8B74-2DFB673BC398}" type="slidenum">
              <a:rPr lang="th-TH" smtClean="0">
                <a:solidFill>
                  <a:prstClr val="black">
                    <a:tint val="75000"/>
                  </a:prstClr>
                </a:solidFill>
              </a:rPr>
              <a:pPr>
                <a:defRPr/>
              </a:pPr>
              <a:t>41</a:t>
            </a:fld>
            <a:endParaRPr lang="th-TH" dirty="0">
              <a:solidFill>
                <a:prstClr val="black">
                  <a:tint val="75000"/>
                </a:prstClr>
              </a:solidFill>
            </a:endParaRPr>
          </a:p>
        </p:txBody>
      </p:sp>
      <p:sp>
        <p:nvSpPr>
          <p:cNvPr id="110595" name="Rectangle 2"/>
          <p:cNvSpPr txBox="1">
            <a:spLocks noChangeArrowheads="1"/>
          </p:cNvSpPr>
          <p:nvPr/>
        </p:nvSpPr>
        <p:spPr bwMode="auto">
          <a:xfrm>
            <a:off x="1981200"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3" tIns="45578" rIns="91143" bIns="45578"/>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400">
                <a:solidFill>
                  <a:srgbClr val="C00000"/>
                </a:solidFill>
              </a:rPr>
              <a:t>THANK YOU</a:t>
            </a:r>
          </a:p>
          <a:p>
            <a:pPr algn="ctr" eaLnBrk="1" fontAlgn="base" hangingPunct="1">
              <a:spcBef>
                <a:spcPct val="20000"/>
              </a:spcBef>
              <a:spcAft>
                <a:spcPct val="0"/>
              </a:spcAft>
            </a:pPr>
            <a:endParaRPr lang="en-US" sz="32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sz="1000" u="sng">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1400">
              <a:solidFill>
                <a:srgbClr val="C00000"/>
              </a:solidFill>
            </a:endParaRPr>
          </a:p>
        </p:txBody>
      </p:sp>
    </p:spTree>
    <p:extLst>
      <p:ext uri="{BB962C8B-B14F-4D97-AF65-F5344CB8AC3E}">
        <p14:creationId xmlns:p14="http://schemas.microsoft.com/office/powerpoint/2010/main" val="224230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DED57FC7-91CA-4133-AF12-987F7EFB0745}"/>
              </a:ext>
            </a:extLst>
          </p:cNvPr>
          <p:cNvGraphicFramePr>
            <a:graphicFrameLocks/>
          </p:cNvGraphicFramePr>
          <p:nvPr>
            <p:extLst>
              <p:ext uri="{D42A27DB-BD31-4B8C-83A1-F6EECF244321}">
                <p14:modId xmlns:p14="http://schemas.microsoft.com/office/powerpoint/2010/main" val="3341451497"/>
              </p:ext>
            </p:extLst>
          </p:nvPr>
        </p:nvGraphicFramePr>
        <p:xfrm>
          <a:off x="575664"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708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469AB0CE-8C83-472C-9781-51E508ADC5DD}"/>
              </a:ext>
            </a:extLst>
          </p:cNvPr>
          <p:cNvGraphicFramePr>
            <a:graphicFrameLocks/>
          </p:cNvGraphicFramePr>
          <p:nvPr>
            <p:extLst>
              <p:ext uri="{D42A27DB-BD31-4B8C-83A1-F6EECF244321}">
                <p14:modId xmlns:p14="http://schemas.microsoft.com/office/powerpoint/2010/main" val="2448466891"/>
              </p:ext>
            </p:extLst>
          </p:nvPr>
        </p:nvGraphicFramePr>
        <p:xfrm>
          <a:off x="922911" y="2424375"/>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552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5"/>
          <p:cNvSpPr txBox="1">
            <a:spLocks noGrp="1"/>
          </p:cNvSpPr>
          <p:nvPr>
            <p:ph type="title"/>
          </p:nvPr>
        </p:nvSpPr>
        <p:spPr>
          <a:xfrm>
            <a:off x="304800" y="1633795"/>
            <a:ext cx="8402672" cy="504000"/>
          </a:xfrm>
          <a:prstGeom prst="rect">
            <a:avLst/>
          </a:prstGeom>
          <a:noFill/>
          <a:ln>
            <a:noFill/>
          </a:ln>
        </p:spPr>
        <p:txBody>
          <a:bodyPr spcFirstLastPara="1" wrap="square" lIns="91128" tIns="45556" rIns="91128" bIns="45556" anchor="t" anchorCtr="0">
            <a:noAutofit/>
          </a:bodyPr>
          <a:lstStyle/>
          <a:p>
            <a:r>
              <a:rPr lang="en-US" dirty="0"/>
              <a:t>Key population size estimates, 2021-2022</a:t>
            </a:r>
            <a:endParaRPr dirty="0"/>
          </a:p>
        </p:txBody>
      </p:sp>
      <p:sp>
        <p:nvSpPr>
          <p:cNvPr id="477" name="Google Shape;477;p75"/>
          <p:cNvSpPr txBox="1">
            <a:spLocks noGrp="1"/>
          </p:cNvSpPr>
          <p:nvPr>
            <p:ph type="sldNum" idx="12"/>
          </p:nvPr>
        </p:nvSpPr>
        <p:spPr>
          <a:xfrm>
            <a:off x="9667876" y="6358057"/>
            <a:ext cx="542925" cy="365125"/>
          </a:xfrm>
          <a:prstGeom prst="rect">
            <a:avLst/>
          </a:prstGeom>
          <a:noFill/>
          <a:ln>
            <a:noFill/>
          </a:ln>
        </p:spPr>
        <p:txBody>
          <a:bodyPr spcFirstLastPara="1" wrap="square" lIns="91128" tIns="45556" rIns="91128" bIns="45556" anchor="b" anchorCtr="0">
            <a:noAutofit/>
          </a:bodyPr>
          <a:lstStyle/>
          <a:p>
            <a:pPr>
              <a:buClr>
                <a:srgbClr val="000000"/>
              </a:buClr>
              <a:defRPr/>
            </a:pPr>
            <a:fld id="{00000000-1234-1234-1234-123412341234}" type="slidenum">
              <a:rPr lang="en-US" kern="0"/>
              <a:pPr>
                <a:buClr>
                  <a:srgbClr val="000000"/>
                </a:buClr>
                <a:defRPr/>
              </a:pPr>
              <a:t>7</a:t>
            </a:fld>
            <a:endParaRPr kern="0"/>
          </a:p>
        </p:txBody>
      </p:sp>
      <p:graphicFrame>
        <p:nvGraphicFramePr>
          <p:cNvPr id="479" name="Google Shape;479;p75"/>
          <p:cNvGraphicFramePr/>
          <p:nvPr>
            <p:extLst>
              <p:ext uri="{D42A27DB-BD31-4B8C-83A1-F6EECF244321}">
                <p14:modId xmlns:p14="http://schemas.microsoft.com/office/powerpoint/2010/main" val="3390455305"/>
              </p:ext>
            </p:extLst>
          </p:nvPr>
        </p:nvGraphicFramePr>
        <p:xfrm>
          <a:off x="2092084" y="2428134"/>
          <a:ext cx="7847254" cy="3457141"/>
        </p:xfrm>
        <a:graphic>
          <a:graphicData uri="http://schemas.openxmlformats.org/drawingml/2006/table">
            <a:tbl>
              <a:tblPr>
                <a:noFill/>
              </a:tblPr>
              <a:tblGrid>
                <a:gridCol w="3665551">
                  <a:extLst>
                    <a:ext uri="{9D8B030D-6E8A-4147-A177-3AD203B41FA5}">
                      <a16:colId xmlns:a16="http://schemas.microsoft.com/office/drawing/2014/main" val="20000"/>
                    </a:ext>
                  </a:extLst>
                </a:gridCol>
                <a:gridCol w="1905988">
                  <a:extLst>
                    <a:ext uri="{9D8B030D-6E8A-4147-A177-3AD203B41FA5}">
                      <a16:colId xmlns:a16="http://schemas.microsoft.com/office/drawing/2014/main" val="20001"/>
                    </a:ext>
                  </a:extLst>
                </a:gridCol>
                <a:gridCol w="2275715">
                  <a:extLst>
                    <a:ext uri="{9D8B030D-6E8A-4147-A177-3AD203B41FA5}">
                      <a16:colId xmlns:a16="http://schemas.microsoft.com/office/drawing/2014/main" val="20002"/>
                    </a:ext>
                  </a:extLst>
                </a:gridCol>
              </a:tblGrid>
              <a:tr h="89511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 </a:t>
                      </a:r>
                      <a:endParaRPr sz="1800" b="1" i="0" u="none" strike="noStrike" cap="none" dirty="0">
                        <a:solidFill>
                          <a:srgbClr val="FFFFFF"/>
                        </a:solidFill>
                        <a:latin typeface="Arial"/>
                        <a:ea typeface="Arial"/>
                        <a:cs typeface="Arial"/>
                        <a:sym typeface="Arial"/>
                      </a:endParaRPr>
                    </a:p>
                  </a:txBody>
                  <a:tcPr marL="0" marR="0" marT="0" marB="0" anchor="ctr">
                    <a:lnL w="12700" cap="flat" cmpd="sng">
                      <a:solidFill>
                        <a:srgbClr val="92D05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2D050"/>
                      </a:solidFill>
                      <a:prstDash val="solid"/>
                      <a:round/>
                      <a:headEnd type="none" w="sm" len="sm"/>
                      <a:tailEnd type="none" w="sm" len="sm"/>
                    </a:lnT>
                    <a:lnB w="9525" cap="flat" cmpd="sng">
                      <a:noFill/>
                      <a:prstDash val="solid"/>
                      <a:round/>
                      <a:headEnd type="none" w="sm" len="sm"/>
                      <a:tailEnd type="none" w="sm" len="sm"/>
                    </a:lnB>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8153">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03982">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7333</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4944">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7481</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94944">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(TG)</a:t>
                      </a:r>
                    </a:p>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(Ulaanbaatar)</a:t>
                      </a: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800</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2021</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7460453"/>
                  </a:ext>
                </a:extLst>
              </a:tr>
            </a:tbl>
          </a:graphicData>
        </a:graphic>
      </p:graphicFrame>
      <p:sp>
        <p:nvSpPr>
          <p:cNvPr id="6" name="Google Shape;580;p98">
            <a:extLst>
              <a:ext uri="{FF2B5EF4-FFF2-40B4-BE49-F238E27FC236}">
                <a16:creationId xmlns:a16="http://schemas.microsoft.com/office/drawing/2014/main" id="{C387B1C0-7337-4F0F-A5FC-DBDFCCE5833C}"/>
              </a:ext>
            </a:extLst>
          </p:cNvPr>
          <p:cNvSpPr/>
          <p:nvPr/>
        </p:nvSpPr>
        <p:spPr>
          <a:xfrm>
            <a:off x="151222" y="6476999"/>
            <a:ext cx="10745377" cy="297311"/>
          </a:xfrm>
          <a:prstGeom prst="rect">
            <a:avLst/>
          </a:prstGeom>
          <a:noFill/>
          <a:ln>
            <a:noFill/>
          </a:ln>
        </p:spPr>
        <p:txBody>
          <a:bodyPr spcFirstLastPara="1" wrap="square" lIns="91128" tIns="45556" rIns="91128" bIns="45556"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and National Center for Communicable Diseases, Mongolia (2023). Population size estimation of female sex workers and men who have sex with men in Mongolia, 2022</a:t>
            </a:r>
          </a:p>
        </p:txBody>
      </p:sp>
    </p:spTree>
    <p:extLst>
      <p:ext uri="{BB962C8B-B14F-4D97-AF65-F5344CB8AC3E}">
        <p14:creationId xmlns:p14="http://schemas.microsoft.com/office/powerpoint/2010/main" val="138948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89" y="1638530"/>
            <a:ext cx="8402672" cy="504000"/>
          </a:xfrm>
        </p:spPr>
        <p:txBody>
          <a:bodyPr/>
          <a:lstStyle/>
          <a:p>
            <a:r>
              <a:rPr lang="en-US" dirty="0"/>
              <a:t>HIV prevalence among key populations, 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6680" y="6503965"/>
            <a:ext cx="8839200" cy="304800"/>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a:t>
            </a:r>
          </a:p>
        </p:txBody>
      </p:sp>
      <p:grpSp>
        <p:nvGrpSpPr>
          <p:cNvPr id="6" name="Group 5">
            <a:extLst>
              <a:ext uri="{FF2B5EF4-FFF2-40B4-BE49-F238E27FC236}">
                <a16:creationId xmlns:a16="http://schemas.microsoft.com/office/drawing/2014/main" id="{4D18C1DE-2745-47E6-8719-5E74DA1FF9D0}"/>
              </a:ext>
            </a:extLst>
          </p:cNvPr>
          <p:cNvGrpSpPr/>
          <p:nvPr/>
        </p:nvGrpSpPr>
        <p:grpSpPr>
          <a:xfrm>
            <a:off x="3657600" y="2407208"/>
            <a:ext cx="4553709" cy="3764344"/>
            <a:chOff x="3175" y="3175"/>
            <a:chExt cx="4529930" cy="3817412"/>
          </a:xfrm>
        </p:grpSpPr>
        <p:grpSp>
          <p:nvGrpSpPr>
            <p:cNvPr id="7" name="Group 6">
              <a:extLst>
                <a:ext uri="{FF2B5EF4-FFF2-40B4-BE49-F238E27FC236}">
                  <a16:creationId xmlns:a16="http://schemas.microsoft.com/office/drawing/2014/main" id="{D3F1DCCF-756E-29DF-C529-2820D6014A9F}"/>
                </a:ext>
              </a:extLst>
            </p:cNvPr>
            <p:cNvGrpSpPr/>
            <p:nvPr/>
          </p:nvGrpSpPr>
          <p:grpSpPr>
            <a:xfrm>
              <a:off x="3175" y="3175"/>
              <a:ext cx="4529930" cy="3817412"/>
              <a:chOff x="3175" y="3175"/>
              <a:chExt cx="4484673" cy="3937147"/>
            </a:xfrm>
          </p:grpSpPr>
          <p:graphicFrame>
            <p:nvGraphicFramePr>
              <p:cNvPr id="11" name="Chart 10">
                <a:extLst>
                  <a:ext uri="{FF2B5EF4-FFF2-40B4-BE49-F238E27FC236}">
                    <a16:creationId xmlns:a16="http://schemas.microsoft.com/office/drawing/2014/main" id="{7FD16013-4FDC-3B1C-7693-44116084E928}"/>
                  </a:ext>
                </a:extLst>
              </p:cNvPr>
              <p:cNvGraphicFramePr/>
              <p:nvPr/>
            </p:nvGraphicFramePr>
            <p:xfrm>
              <a:off x="1419451" y="3175"/>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C3C6DF94-B938-EA63-159A-7BB4AF34D8F6}"/>
                  </a:ext>
                </a:extLst>
              </p:cNvPr>
              <p:cNvGraphicFramePr>
                <a:graphicFrameLocks/>
              </p:cNvGraphicFramePr>
              <p:nvPr/>
            </p:nvGraphicFramePr>
            <p:xfrm>
              <a:off x="1400400" y="997170"/>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57CE3C42-B606-7330-E441-ED48231A9995}"/>
                  </a:ext>
                </a:extLst>
              </p:cNvPr>
              <p:cNvGraphicFramePr>
                <a:graphicFrameLocks/>
              </p:cNvGraphicFramePr>
              <p:nvPr/>
            </p:nvGraphicFramePr>
            <p:xfrm>
              <a:off x="1400403" y="2019973"/>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1B37CF75-690D-5C61-6737-33A5DB7D2321}"/>
                  </a:ext>
                </a:extLst>
              </p:cNvPr>
              <p:cNvGraphicFramePr>
                <a:graphicFrameLocks/>
              </p:cNvGraphicFramePr>
              <p:nvPr/>
            </p:nvGraphicFramePr>
            <p:xfrm>
              <a:off x="1400403" y="3033180"/>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27">
                <a:extLst>
                  <a:ext uri="{FF2B5EF4-FFF2-40B4-BE49-F238E27FC236}">
                    <a16:creationId xmlns:a16="http://schemas.microsoft.com/office/drawing/2014/main" id="{EEEA1A4A-1B32-1815-0656-A35FA9256280}"/>
                  </a:ext>
                </a:extLst>
              </p:cNvPr>
              <p:cNvSpPr txBox="1"/>
              <p:nvPr/>
            </p:nvSpPr>
            <p:spPr>
              <a:xfrm>
                <a:off x="3176" y="2248536"/>
                <a:ext cx="1783961" cy="73389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a:t>
                </a:r>
              </a:p>
            </p:txBody>
          </p:sp>
          <p:sp>
            <p:nvSpPr>
              <p:cNvPr id="18" name="TextBox 28">
                <a:extLst>
                  <a:ext uri="{FF2B5EF4-FFF2-40B4-BE49-F238E27FC236}">
                    <a16:creationId xmlns:a16="http://schemas.microsoft.com/office/drawing/2014/main" id="{9D4FFD28-44F7-DF3A-2BD0-068FE9FF7783}"/>
                  </a:ext>
                </a:extLst>
              </p:cNvPr>
              <p:cNvSpPr txBox="1"/>
              <p:nvPr/>
            </p:nvSpPr>
            <p:spPr>
              <a:xfrm>
                <a:off x="3175" y="1241324"/>
                <a:ext cx="1346496" cy="68650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(2022)</a:t>
                </a:r>
              </a:p>
            </p:txBody>
          </p:sp>
          <p:sp>
            <p:nvSpPr>
              <p:cNvPr id="19" name="TextBox 29">
                <a:extLst>
                  <a:ext uri="{FF2B5EF4-FFF2-40B4-BE49-F238E27FC236}">
                    <a16:creationId xmlns:a16="http://schemas.microsoft.com/office/drawing/2014/main" id="{933C1F20-D665-61A4-8FF2-A140790F7C96}"/>
                  </a:ext>
                </a:extLst>
              </p:cNvPr>
              <p:cNvSpPr txBox="1"/>
              <p:nvPr/>
            </p:nvSpPr>
            <p:spPr>
              <a:xfrm>
                <a:off x="3175" y="235158"/>
                <a:ext cx="1542632" cy="59087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(2022)</a:t>
                </a:r>
              </a:p>
            </p:txBody>
          </p:sp>
          <p:sp>
            <p:nvSpPr>
              <p:cNvPr id="20" name="TextBox 30">
                <a:extLst>
                  <a:ext uri="{FF2B5EF4-FFF2-40B4-BE49-F238E27FC236}">
                    <a16:creationId xmlns:a16="http://schemas.microsoft.com/office/drawing/2014/main" id="{24EF6415-94C2-CD1C-9FCE-EE84BD0127CA}"/>
                  </a:ext>
                </a:extLst>
              </p:cNvPr>
              <p:cNvSpPr txBox="1"/>
              <p:nvPr/>
            </p:nvSpPr>
            <p:spPr>
              <a:xfrm>
                <a:off x="3175" y="3273036"/>
                <a:ext cx="1390825" cy="66099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(2022)</a:t>
                </a:r>
              </a:p>
            </p:txBody>
          </p:sp>
        </p:grpSp>
        <p:cxnSp>
          <p:nvCxnSpPr>
            <p:cNvPr id="8" name="Straight Connector 7">
              <a:extLst>
                <a:ext uri="{FF2B5EF4-FFF2-40B4-BE49-F238E27FC236}">
                  <a16:creationId xmlns:a16="http://schemas.microsoft.com/office/drawing/2014/main" id="{DAA8B0F3-A8F5-337A-6D31-375562DD47AB}"/>
                </a:ext>
              </a:extLst>
            </p:cNvPr>
            <p:cNvCxnSpPr/>
            <p:nvPr/>
          </p:nvCxnSpPr>
          <p:spPr>
            <a:xfrm>
              <a:off x="93138" y="905623"/>
              <a:ext cx="4385566" cy="0"/>
            </a:xfrm>
            <a:prstGeom prst="line">
              <a:avLst/>
            </a:prstGeom>
            <a:noFill/>
            <a:ln w="15875" cap="flat" cmpd="sng" algn="ctr">
              <a:solidFill>
                <a:sysClr val="window" lastClr="FFFFFF">
                  <a:lumMod val="75000"/>
                </a:sysClr>
              </a:solidFill>
              <a:prstDash val="sysDot"/>
              <a:miter lim="800000"/>
            </a:ln>
            <a:effectLst/>
          </p:spPr>
        </p:cxnSp>
        <p:cxnSp>
          <p:nvCxnSpPr>
            <p:cNvPr id="9" name="Straight Connector 8">
              <a:extLst>
                <a:ext uri="{FF2B5EF4-FFF2-40B4-BE49-F238E27FC236}">
                  <a16:creationId xmlns:a16="http://schemas.microsoft.com/office/drawing/2014/main" id="{A45DC257-BEFC-1A34-3F5A-426F32177957}"/>
                </a:ext>
              </a:extLst>
            </p:cNvPr>
            <p:cNvCxnSpPr/>
            <p:nvPr/>
          </p:nvCxnSpPr>
          <p:spPr>
            <a:xfrm>
              <a:off x="93138" y="1900307"/>
              <a:ext cx="4385566" cy="0"/>
            </a:xfrm>
            <a:prstGeom prst="line">
              <a:avLst/>
            </a:prstGeom>
            <a:noFill/>
            <a:ln w="15875" cap="flat" cmpd="sng" algn="ctr">
              <a:solidFill>
                <a:sysClr val="window" lastClr="FFFFFF">
                  <a:lumMod val="75000"/>
                </a:sysClr>
              </a:solidFill>
              <a:prstDash val="sysDot"/>
              <a:miter lim="800000"/>
            </a:ln>
            <a:effectLst/>
          </p:spPr>
        </p:cxnSp>
        <p:cxnSp>
          <p:nvCxnSpPr>
            <p:cNvPr id="10" name="Straight Connector 9">
              <a:extLst>
                <a:ext uri="{FF2B5EF4-FFF2-40B4-BE49-F238E27FC236}">
                  <a16:creationId xmlns:a16="http://schemas.microsoft.com/office/drawing/2014/main" id="{F6B09333-3F65-7764-6537-DBB876D7C3C8}"/>
                </a:ext>
              </a:extLst>
            </p:cNvPr>
            <p:cNvCxnSpPr/>
            <p:nvPr/>
          </p:nvCxnSpPr>
          <p:spPr>
            <a:xfrm>
              <a:off x="93138" y="2894985"/>
              <a:ext cx="4385566"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423994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498971"/>
            <a:ext cx="11203563" cy="504000"/>
          </a:xfrm>
        </p:spPr>
        <p:txBody>
          <a:bodyPr/>
          <a:lstStyle/>
          <a:p>
            <a:r>
              <a:rPr lang="en-US" dirty="0"/>
              <a:t>HIV prevalence among key populations, 2007-2022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TextBox 1"/>
          <p:cNvSpPr txBox="1"/>
          <p:nvPr/>
        </p:nvSpPr>
        <p:spPr>
          <a:xfrm>
            <a:off x="226475" y="6446711"/>
            <a:ext cx="11051125" cy="411292"/>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Second </a:t>
            </a:r>
            <a:r>
              <a:rPr lang="en-US" sz="900" dirty="0">
                <a:latin typeface="Arial" pitchFamily="34" charset="0"/>
                <a:cs typeface="Arial" pitchFamily="34" charset="0"/>
              </a:rPr>
              <a:t>Generation HIV and STI Surveillance Report s; 2) HIV/STI Surveillance Survey 2014 cited in Mongolia Global AIDS Response Progress Report 2015 (Country Narrative Report); 3 Global AIDS Monitoring (GAM) and 4) IBBS 2019, 2021 and 2022</a:t>
            </a:r>
            <a:endParaRPr lang="en-GB" sz="9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700339337"/>
              </p:ext>
            </p:extLst>
          </p:nvPr>
        </p:nvGraphicFramePr>
        <p:xfrm>
          <a:off x="12496800" y="1981200"/>
          <a:ext cx="9144000" cy="4465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406D8413-15B6-C5D1-3040-F8450F45EADB}"/>
              </a:ext>
            </a:extLst>
          </p:cNvPr>
          <p:cNvGraphicFramePr>
            <a:graphicFrameLocks/>
          </p:cNvGraphicFramePr>
          <p:nvPr>
            <p:extLst>
              <p:ext uri="{D42A27DB-BD31-4B8C-83A1-F6EECF244321}">
                <p14:modId xmlns:p14="http://schemas.microsoft.com/office/powerpoint/2010/main" val="3749650783"/>
              </p:ext>
            </p:extLst>
          </p:nvPr>
        </p:nvGraphicFramePr>
        <p:xfrm>
          <a:off x="1066800" y="2438399"/>
          <a:ext cx="9296400" cy="300593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3">
            <a:extLst>
              <a:ext uri="{FF2B5EF4-FFF2-40B4-BE49-F238E27FC236}">
                <a16:creationId xmlns:a16="http://schemas.microsoft.com/office/drawing/2014/main" id="{8671AF8F-BDA8-DA52-446A-F6515A30D20A}"/>
              </a:ext>
            </a:extLst>
          </p:cNvPr>
          <p:cNvSpPr txBox="1"/>
          <p:nvPr/>
        </p:nvSpPr>
        <p:spPr>
          <a:xfrm>
            <a:off x="6845180" y="5752578"/>
            <a:ext cx="5118239" cy="470658"/>
          </a:xfrm>
          <a:prstGeom prst="rect">
            <a:avLst/>
          </a:prstGeom>
          <a:noFill/>
          <a:ln>
            <a:noFill/>
          </a:ln>
          <a:effectLst>
            <a:outerShdw dist="23000" sx="1000" sy="1000" rotWithShape="0">
              <a:srgbClr val="000000"/>
            </a:outerShdw>
          </a:effectLst>
        </p:spPr>
        <p:style>
          <a:lnRef idx="1">
            <a:schemeClr val="accent6"/>
          </a:lnRef>
          <a:fillRef idx="3">
            <a:schemeClr val="accent6"/>
          </a:fillRef>
          <a:effectRef idx="2">
            <a:schemeClr val="accent6"/>
          </a:effectRef>
          <a:fontRef idx="minor">
            <a:schemeClr val="lt1"/>
          </a:fontRef>
        </p:style>
        <p:txBody>
          <a:bodyPr wrap="square" rtlCol="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50" dirty="0">
                <a:solidFill>
                  <a:schemeClr val="tx1"/>
                </a:solidFill>
                <a:latin typeface="Arial" pitchFamily="34" charset="0"/>
                <a:cs typeface="Arial" pitchFamily="34" charset="0"/>
              </a:rPr>
              <a:t>2012  &amp; 2014 surveys in used a different methodology and data should be interpreted with caution when the results are compared with earlier rounds</a:t>
            </a:r>
            <a:endParaRPr lang="en-GB" sz="105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6606</TotalTime>
  <Words>2291</Words>
  <Application>Microsoft Office PowerPoint</Application>
  <PresentationFormat>Widescreen</PresentationFormat>
  <Paragraphs>284</Paragraphs>
  <Slides>41</Slides>
  <Notes>13</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41</vt:i4>
      </vt:variant>
    </vt:vector>
  </HeadingPairs>
  <TitlesOfParts>
    <vt:vector size="66" baseType="lpstr">
      <vt:lpstr>ＭＳ Ｐゴシック</vt:lpstr>
      <vt:lpstr>Angsana New</vt:lpstr>
      <vt:lpstr>Arial</vt:lpstr>
      <vt:lpstr>Arial Narrow</vt:lpstr>
      <vt:lpstr>Arial Nova</vt:lpstr>
      <vt:lpstr>Calibri</vt:lpstr>
      <vt:lpstr>Cordia New</vt:lpstr>
      <vt:lpstr>Times New Roman</vt:lpstr>
      <vt:lpstr>1_Cover Design</vt:lpstr>
      <vt:lpstr>Layout</vt:lpstr>
      <vt:lpstr>1_Layout</vt:lpstr>
      <vt:lpstr>3_Layout</vt:lpstr>
      <vt:lpstr>5_Layout</vt:lpstr>
      <vt:lpstr>8_Layout</vt:lpstr>
      <vt:lpstr>2_Layout with Latest!</vt:lpstr>
      <vt:lpstr>6_Layout with Latest!</vt:lpstr>
      <vt:lpstr>7_Layout with Latest!</vt:lpstr>
      <vt:lpstr>8_Layout with Latest!</vt:lpstr>
      <vt:lpstr>9_Layout with Latest!</vt:lpstr>
      <vt:lpstr>11_Layout with Latest!</vt:lpstr>
      <vt:lpstr>12_Layout with Latest!</vt:lpstr>
      <vt:lpstr>13_Layout with Latest!</vt:lpstr>
      <vt:lpstr>11_Layout</vt:lpstr>
      <vt:lpstr>2_Layout</vt:lpstr>
      <vt:lpstr>4_Layout</vt:lpstr>
      <vt:lpstr>Mongolia</vt:lpstr>
      <vt:lpstr>CONTENT</vt:lpstr>
      <vt:lpstr>BASIC SOCIO-DEMOGRAPHIC INDICATORS</vt:lpstr>
      <vt:lpstr>HIV prevalence and  epidemiology </vt:lpstr>
      <vt:lpstr>Estimated people living with HIV, new HIV infections and AIDS-related deaths, 1990-2022</vt:lpstr>
      <vt:lpstr>Estimated number of adults (15+) living with HIV and women (15+) living with HIV, 1990-2022</vt:lpstr>
      <vt:lpstr>Key population size estimates, 2021-2022</vt:lpstr>
      <vt:lpstr>HIV prevalence among key populations, 2022 </vt:lpstr>
      <vt:lpstr>HIV prevalence among key populations, 2007-2022 </vt:lpstr>
      <vt:lpstr>Syphilis prevalence among key populations and other surveyed populations, 2009-2022</vt:lpstr>
      <vt:lpstr>Syphilis prevalence among female sex workers and men who have sex with men by survey location, 2022</vt:lpstr>
      <vt:lpstr>Annual and cumulative reported HIV cases, 1992 – Mar 2023</vt:lpstr>
      <vt:lpstr>Cumulative HIV cases among males by population, 2023</vt:lpstr>
      <vt:lpstr>Reported STI cases, 2013 – 2023</vt:lpstr>
      <vt:lpstr>Risk behaviours </vt:lpstr>
      <vt:lpstr>Trends in condom use at last sex among key populations, 2007-2022 </vt:lpstr>
      <vt:lpstr>Proportion of female sex workers who reported condom use with their clients, 2022</vt:lpstr>
      <vt:lpstr>Proportion of men who have sex with men who reported condom use at last sex by partner type, 2022</vt:lpstr>
      <vt:lpstr>Proportion of men who have sex with men who reported consistent condom use in the last 12 months by partner type, 2022</vt:lpstr>
      <vt:lpstr>Proportion of transgender women who reported condom use at last sex by partner type, 2022</vt:lpstr>
      <vt:lpstr>Proportion of transgender women who reported consistent condom use in the last 12 months by partner type, 2022</vt:lpstr>
      <vt:lpstr>Vulnerability and  HIV knowledge</vt:lpstr>
      <vt:lpstr>Proportion of key populations, mobile men and male STI patients with comprehensive HIV knowledge, 2005-2022 </vt:lpstr>
      <vt:lpstr>Proportion of key populations who have heard about PrEP, 2022</vt:lpstr>
      <vt:lpstr>Key populations who avoided seeking healthcare in the last 12 months due to fear of stigma and discrimination, 2022</vt:lpstr>
      <vt:lpstr>HIV expenditure </vt:lpstr>
      <vt:lpstr>AIDS financing, 2021 </vt:lpstr>
      <vt:lpstr>AIDS spending by financing source, 2007 - 2021 </vt:lpstr>
      <vt:lpstr>HIV spending in Mongolia by AIDS Spending Category in 2017-2021 </vt:lpstr>
      <vt:lpstr>HIV expenditure by spending category and financing source, 2021</vt:lpstr>
      <vt:lpstr>National response </vt:lpstr>
      <vt:lpstr>Proportion of female sex workers and men who have sex with men reached with HIV prevention programmes, 2005-2022 </vt:lpstr>
      <vt:lpstr>Proportion of key populations reached with HIV prevention programmes, 2022</vt:lpstr>
      <vt:lpstr>Proportion of key populations who received an HIV test in the last 12 months and know their results, 2009-2022</vt:lpstr>
      <vt:lpstr>Annual number of people on ART, 2005-2022</vt:lpstr>
      <vt:lpstr>ART scale-up, 2000 - 2022</vt:lpstr>
      <vt:lpstr>Treatment cascade, 2022</vt:lpstr>
      <vt:lpstr>HIV testing and treatment cascade, 2022</vt:lpstr>
      <vt:lpstr>HIV testing and treatment cascade, women (aged 15+ years) compared to men (aged 15+ years), 2022  </vt:lpstr>
      <vt:lpstr>Punitive and discriminatory laws, 2022</vt:lpstr>
      <vt:lpstr>PowerPoint Presentation</vt:lpstr>
    </vt:vector>
  </TitlesOfParts>
  <Manager/>
  <Company>HIV and AIDS Data Hub for Asia-Pacific</Company>
  <LinksUpToDate>false</LinksUpToDate>
  <SharedDoc>false</SharedDoc>
  <HyperlinkBase>https://www.aidsdatahub.org/resource/mongolia-country-slides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Mongolia</dc:title>
  <dc:subject>Get an overview of the HIV/AIDS situation in Mongolia. Browse and view charts and graphs illustrating data on the country's basic socio-demographic indicators, HIV prevalence and epidemiology, risk behaviors, vulnerability and HIV knowledge, HIV expenditu</dc:subject>
  <dc:creator>HIV and AIDS Data Hub for Asia-Pacific</dc:creator>
  <cp:keywords>hiv, aids, socio-demographic indicators, prevalence, epidemiology, risk behaviors, vulnerability, hiv knowledge, national response</cp:keywords>
  <dc:description/>
  <cp:lastModifiedBy>SHWE, Ye Yu</cp:lastModifiedBy>
  <cp:revision>567</cp:revision>
  <dcterms:created xsi:type="dcterms:W3CDTF">2013-01-31T02:09:13Z</dcterms:created>
  <dcterms:modified xsi:type="dcterms:W3CDTF">2024-02-23T04:39:42Z</dcterms:modified>
  <cp:category/>
</cp:coreProperties>
</file>