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5.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6.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7.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8.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9.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10.xml" ContentType="application/vnd.openxmlformats-officedocument.theme+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11.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12.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9.xml" ContentType="application/vnd.openxmlformats-officedocument.themeOverride+xml"/>
  <Override PartName="/ppt/charts/chart2.xml" ContentType="application/vnd.openxmlformats-officedocument.drawingml.chart+xml"/>
  <Override PartName="/ppt/theme/themeOverride10.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1.xml" ContentType="application/vnd.openxmlformats-officedocument.themeOverride+xml"/>
  <Override PartName="/ppt/charts/chart4.xml" ContentType="application/vnd.openxmlformats-officedocument.drawingml.chart+xml"/>
  <Override PartName="/ppt/theme/themeOverride12.xml" ContentType="application/vnd.openxmlformats-officedocument.themeOverride+xml"/>
  <Override PartName="/ppt/charts/chart5.xml" ContentType="application/vnd.openxmlformats-officedocument.drawingml.chart+xml"/>
  <Override PartName="/ppt/theme/themeOverride13.xml" ContentType="application/vnd.openxmlformats-officedocument.themeOverride+xml"/>
  <Override PartName="/ppt/charts/chart6.xml" ContentType="application/vnd.openxmlformats-officedocument.drawingml.chart+xml"/>
  <Override PartName="/ppt/theme/themeOverride14.xml" ContentType="application/vnd.openxmlformats-officedocument.themeOverride+xml"/>
  <Override PartName="/ppt/charts/chart7.xml" ContentType="application/vnd.openxmlformats-officedocument.drawingml.chart+xml"/>
  <Override PartName="/ppt/theme/themeOverride15.xml" ContentType="application/vnd.openxmlformats-officedocument.themeOverride+xml"/>
  <Override PartName="/ppt/charts/chart8.xml" ContentType="application/vnd.openxmlformats-officedocument.drawingml.chart+xml"/>
  <Override PartName="/ppt/theme/themeOverride16.xml" ContentType="application/vnd.openxmlformats-officedocument.themeOverride+xml"/>
  <Override PartName="/ppt/charts/chart9.xml" ContentType="application/vnd.openxmlformats-officedocument.drawingml.chart+xml"/>
  <Override PartName="/ppt/theme/themeOverride17.xml" ContentType="application/vnd.openxmlformats-officedocument.themeOverride+xml"/>
  <Override PartName="/ppt/charts/chart10.xml" ContentType="application/vnd.openxmlformats-officedocument.drawingml.chart+xml"/>
  <Override PartName="/ppt/theme/themeOverride18.xml" ContentType="application/vnd.openxmlformats-officedocument.themeOverride+xml"/>
  <Override PartName="/ppt/charts/chart11.xml" ContentType="application/vnd.openxmlformats-officedocument.drawingml.chart+xml"/>
  <Override PartName="/ppt/theme/themeOverride19.xml" ContentType="application/vnd.openxmlformats-officedocument.themeOverride+xml"/>
  <Override PartName="/ppt/charts/chart12.xml" ContentType="application/vnd.openxmlformats-officedocument.drawingml.chart+xml"/>
  <Override PartName="/ppt/theme/themeOverride20.xml" ContentType="application/vnd.openxmlformats-officedocument.themeOverride+xml"/>
  <Override PartName="/ppt/notesSlides/notesSlide4.xml" ContentType="application/vnd.openxmlformats-officedocument.presentationml.notesSlide+xml"/>
  <Override PartName="/ppt/charts/chart13.xml" ContentType="application/vnd.openxmlformats-officedocument.drawingml.chart+xml"/>
  <Override PartName="/ppt/theme/themeOverride21.xml" ContentType="application/vnd.openxmlformats-officedocument.themeOverride+xml"/>
  <Override PartName="/ppt/notesSlides/notesSlide5.xml" ContentType="application/vnd.openxmlformats-officedocument.presentationml.notesSlide+xml"/>
  <Override PartName="/ppt/charts/chart14.xml" ContentType="application/vnd.openxmlformats-officedocument.drawingml.chart+xml"/>
  <Override PartName="/ppt/theme/themeOverride22.xml" ContentType="application/vnd.openxmlformats-officedocument.themeOverride+xml"/>
  <Override PartName="/ppt/notesSlides/notesSlide6.xml" ContentType="application/vnd.openxmlformats-officedocument.presentationml.notesSlide+xml"/>
  <Override PartName="/ppt/charts/chart15.xml" ContentType="application/vnd.openxmlformats-officedocument.drawingml.chart+xml"/>
  <Override PartName="/ppt/theme/themeOverride23.xml" ContentType="application/vnd.openxmlformats-officedocument.themeOverride+xml"/>
  <Override PartName="/ppt/charts/chart16.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4.xml" ContentType="application/vnd.openxmlformats-officedocument.themeOverride+xml"/>
  <Override PartName="/ppt/notesSlides/notesSlide7.xml" ContentType="application/vnd.openxmlformats-officedocument.presentationml.notesSlide+xml"/>
  <Override PartName="/ppt/charts/chart17.xml" ContentType="application/vnd.openxmlformats-officedocument.drawingml.chart+xml"/>
  <Override PartName="/ppt/theme/themeOverride25.xml" ContentType="application/vnd.openxmlformats-officedocument.themeOverride+xml"/>
  <Override PartName="/ppt/drawings/drawing1.xml" ContentType="application/vnd.openxmlformats-officedocument.drawingml.chartshapes+xml"/>
  <Override PartName="/ppt/notesSlides/notesSlide8.xml" ContentType="application/vnd.openxmlformats-officedocument.presentationml.notesSlide+xml"/>
  <Override PartName="/ppt/charts/chart18.xml" ContentType="application/vnd.openxmlformats-officedocument.drawingml.chart+xml"/>
  <Override PartName="/ppt/theme/themeOverride26.xml" ContentType="application/vnd.openxmlformats-officedocument.themeOverride+xml"/>
  <Override PartName="/ppt/charts/chart19.xml" ContentType="application/vnd.openxmlformats-officedocument.drawingml.chart+xml"/>
  <Override PartName="/ppt/theme/themeOverride27.xml" ContentType="application/vnd.openxmlformats-officedocument.themeOverride+xml"/>
  <Override PartName="/ppt/notesSlides/notesSlide9.xml" ContentType="application/vnd.openxmlformats-officedocument.presentationml.notesSlide+xml"/>
  <Override PartName="/ppt/charts/chart20.xml" ContentType="application/vnd.openxmlformats-officedocument.drawingml.chart+xml"/>
  <Override PartName="/ppt/theme/themeOverride28.xml" ContentType="application/vnd.openxmlformats-officedocument.themeOverride+xml"/>
  <Override PartName="/ppt/charts/chart21.xml" ContentType="application/vnd.openxmlformats-officedocument.drawingml.chart+xml"/>
  <Override PartName="/ppt/theme/themeOverride29.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3905" r:id="rId4"/>
    <p:sldMasterId id="2147483914" r:id="rId5"/>
    <p:sldMasterId id="2147483923" r:id="rId6"/>
    <p:sldMasterId id="2147483932" r:id="rId7"/>
    <p:sldMasterId id="2147483941" r:id="rId8"/>
    <p:sldMasterId id="2147483950" r:id="rId9"/>
    <p:sldMasterId id="2147483968" r:id="rId10"/>
    <p:sldMasterId id="2147483977" r:id="rId11"/>
    <p:sldMasterId id="2147483986" r:id="rId12"/>
    <p:sldMasterId id="2147483995" r:id="rId13"/>
  </p:sldMasterIdLst>
  <p:notesMasterIdLst>
    <p:notesMasterId r:id="rId47"/>
  </p:notesMasterIdLst>
  <p:handoutMasterIdLst>
    <p:handoutMasterId r:id="rId48"/>
  </p:handoutMasterIdLst>
  <p:sldIdLst>
    <p:sldId id="266" r:id="rId14"/>
    <p:sldId id="268" r:id="rId15"/>
    <p:sldId id="361" r:id="rId16"/>
    <p:sldId id="271" r:id="rId17"/>
    <p:sldId id="2993" r:id="rId18"/>
    <p:sldId id="3004" r:id="rId19"/>
    <p:sldId id="369" r:id="rId20"/>
    <p:sldId id="275" r:id="rId21"/>
    <p:sldId id="273" r:id="rId22"/>
    <p:sldId id="3005" r:id="rId23"/>
    <p:sldId id="280" r:id="rId24"/>
    <p:sldId id="3006" r:id="rId25"/>
    <p:sldId id="3007" r:id="rId26"/>
    <p:sldId id="3008" r:id="rId27"/>
    <p:sldId id="3009" r:id="rId28"/>
    <p:sldId id="3010" r:id="rId29"/>
    <p:sldId id="3011" r:id="rId30"/>
    <p:sldId id="298" r:id="rId31"/>
    <p:sldId id="3012" r:id="rId32"/>
    <p:sldId id="3013" r:id="rId33"/>
    <p:sldId id="3014" r:id="rId34"/>
    <p:sldId id="316" r:id="rId35"/>
    <p:sldId id="358" r:id="rId36"/>
    <p:sldId id="359" r:id="rId37"/>
    <p:sldId id="317" r:id="rId38"/>
    <p:sldId id="3015" r:id="rId39"/>
    <p:sldId id="372" r:id="rId40"/>
    <p:sldId id="295" r:id="rId41"/>
    <p:sldId id="318" r:id="rId42"/>
    <p:sldId id="3016" r:id="rId43"/>
    <p:sldId id="3017" r:id="rId44"/>
    <p:sldId id="2991" r:id="rId45"/>
    <p:sldId id="348" r:id="rId46"/>
  </p:sldIdLst>
  <p:sldSz cx="12192000" cy="6858000"/>
  <p:notesSz cx="7102475" cy="10234613"/>
  <p:defaultTextStyle>
    <a:defPPr>
      <a:defRPr lang="th-TH"/>
    </a:defPPr>
    <a:lvl1pPr algn="l" rtl="0" fontAlgn="base">
      <a:spcBef>
        <a:spcPct val="0"/>
      </a:spcBef>
      <a:spcAft>
        <a:spcPct val="0"/>
      </a:spcAft>
      <a:defRPr sz="2800" kern="1200">
        <a:solidFill>
          <a:schemeClr val="tx1"/>
        </a:solidFill>
        <a:latin typeface="Arial" charset="0"/>
        <a:ea typeface="+mn-ea"/>
        <a:cs typeface="Cordia New" pitchFamily="34" charset="-34"/>
      </a:defRPr>
    </a:lvl1pPr>
    <a:lvl2pPr marL="457200" algn="l" rtl="0" fontAlgn="base">
      <a:spcBef>
        <a:spcPct val="0"/>
      </a:spcBef>
      <a:spcAft>
        <a:spcPct val="0"/>
      </a:spcAft>
      <a:defRPr sz="2800" kern="1200">
        <a:solidFill>
          <a:schemeClr val="tx1"/>
        </a:solidFill>
        <a:latin typeface="Arial" charset="0"/>
        <a:ea typeface="+mn-ea"/>
        <a:cs typeface="Cordia New" pitchFamily="34" charset="-34"/>
      </a:defRPr>
    </a:lvl2pPr>
    <a:lvl3pPr marL="914400" algn="l" rtl="0" fontAlgn="base">
      <a:spcBef>
        <a:spcPct val="0"/>
      </a:spcBef>
      <a:spcAft>
        <a:spcPct val="0"/>
      </a:spcAft>
      <a:defRPr sz="2800" kern="1200">
        <a:solidFill>
          <a:schemeClr val="tx1"/>
        </a:solidFill>
        <a:latin typeface="Arial" charset="0"/>
        <a:ea typeface="+mn-ea"/>
        <a:cs typeface="Cordia New" pitchFamily="34" charset="-34"/>
      </a:defRPr>
    </a:lvl3pPr>
    <a:lvl4pPr marL="1371600" algn="l" rtl="0" fontAlgn="base">
      <a:spcBef>
        <a:spcPct val="0"/>
      </a:spcBef>
      <a:spcAft>
        <a:spcPct val="0"/>
      </a:spcAft>
      <a:defRPr sz="2800" kern="1200">
        <a:solidFill>
          <a:schemeClr val="tx1"/>
        </a:solidFill>
        <a:latin typeface="Arial" charset="0"/>
        <a:ea typeface="+mn-ea"/>
        <a:cs typeface="Cordia New" pitchFamily="34" charset="-34"/>
      </a:defRPr>
    </a:lvl4pPr>
    <a:lvl5pPr marL="1828800" algn="l" rtl="0" fontAlgn="base">
      <a:spcBef>
        <a:spcPct val="0"/>
      </a:spcBef>
      <a:spcAft>
        <a:spcPct val="0"/>
      </a:spcAft>
      <a:defRPr sz="2800" kern="1200">
        <a:solidFill>
          <a:schemeClr val="tx1"/>
        </a:solidFill>
        <a:latin typeface="Arial" charset="0"/>
        <a:ea typeface="+mn-ea"/>
        <a:cs typeface="Cordia New" pitchFamily="34" charset="-34"/>
      </a:defRPr>
    </a:lvl5pPr>
    <a:lvl6pPr marL="2286000" algn="l" defTabSz="914400" rtl="0" eaLnBrk="1" latinLnBrk="0" hangingPunct="1">
      <a:defRPr sz="2800" kern="1200">
        <a:solidFill>
          <a:schemeClr val="tx1"/>
        </a:solidFill>
        <a:latin typeface="Arial" charset="0"/>
        <a:ea typeface="+mn-ea"/>
        <a:cs typeface="Cordia New" pitchFamily="34" charset="-34"/>
      </a:defRPr>
    </a:lvl6pPr>
    <a:lvl7pPr marL="2743200" algn="l" defTabSz="914400" rtl="0" eaLnBrk="1" latinLnBrk="0" hangingPunct="1">
      <a:defRPr sz="2800" kern="1200">
        <a:solidFill>
          <a:schemeClr val="tx1"/>
        </a:solidFill>
        <a:latin typeface="Arial" charset="0"/>
        <a:ea typeface="+mn-ea"/>
        <a:cs typeface="Cordia New" pitchFamily="34" charset="-34"/>
      </a:defRPr>
    </a:lvl7pPr>
    <a:lvl8pPr marL="3200400" algn="l" defTabSz="914400" rtl="0" eaLnBrk="1" latinLnBrk="0" hangingPunct="1">
      <a:defRPr sz="2800" kern="1200">
        <a:solidFill>
          <a:schemeClr val="tx1"/>
        </a:solidFill>
        <a:latin typeface="Arial" charset="0"/>
        <a:ea typeface="+mn-ea"/>
        <a:cs typeface="Cordia New" pitchFamily="34" charset="-34"/>
      </a:defRPr>
    </a:lvl8pPr>
    <a:lvl9pPr marL="3657600" algn="l" defTabSz="914400" rtl="0" eaLnBrk="1" latinLnBrk="0" hangingPunct="1">
      <a:defRPr sz="2800" kern="1200">
        <a:solidFill>
          <a:schemeClr val="tx1"/>
        </a:solidFill>
        <a:latin typeface="Arial" charset="0"/>
        <a:ea typeface="+mn-ea"/>
        <a:cs typeface="Cordia New" pitchFamily="34" charset="-34"/>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8E1E"/>
    <a:srgbClr val="7F7F7F"/>
    <a:srgbClr val="33CCCC"/>
    <a:srgbClr val="FF99FF"/>
    <a:srgbClr val="3399FF"/>
    <a:srgbClr val="00AEEF"/>
    <a:srgbClr val="F78E31"/>
    <a:srgbClr val="FF5050"/>
    <a:srgbClr val="00999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425" autoAdjust="0"/>
    <p:restoredTop sz="86455" autoAdjust="0"/>
  </p:normalViewPr>
  <p:slideViewPr>
    <p:cSldViewPr>
      <p:cViewPr varScale="1">
        <p:scale>
          <a:sx n="86" d="100"/>
          <a:sy n="86" d="100"/>
        </p:scale>
        <p:origin x="528"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handoutMaster" Target="handoutMasters/handoutMaster1.xml"/><Relationship Id="rId8" Type="http://schemas.openxmlformats.org/officeDocument/2006/relationships/slideMaster" Target="slideMasters/slideMaster8.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20" Type="http://schemas.openxmlformats.org/officeDocument/2006/relationships/slide" Target="slides/slide7.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charts/_rels/chart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9.xml"/></Relationships>
</file>

<file path=ppt/charts/_rels/chart10.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8.xml"/></Relationships>
</file>

<file path=ppt/charts/_rels/chart1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9.xml"/></Relationships>
</file>

<file path=ppt/charts/_rels/chart12.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0.xml"/></Relationships>
</file>

<file path=ppt/charts/_rels/chart13.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1.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2.xml"/></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3.xm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24.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25.xml"/></Relationships>
</file>

<file path=ppt/charts/_rels/chart18.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6.xml"/></Relationships>
</file>

<file path=ppt/charts/_rels/chart19.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7.xml"/></Relationships>
</file>

<file path=ppt/charts/_rels/chart2.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0.xml"/></Relationships>
</file>

<file path=ppt/charts/_rels/chart20.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8.xml"/></Relationships>
</file>

<file path=ppt/charts/_rels/chart2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2.xml"/></Relationships>
</file>

<file path=ppt/charts/_rels/chart5.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3.xml"/></Relationships>
</file>

<file path=ppt/charts/_rels/chart6.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4.xml"/></Relationships>
</file>

<file path=ppt/charts/_rels/chart7.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5.xml"/></Relationships>
</file>

<file path=ppt/charts/_rels/chart8.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6.xml"/></Relationships>
</file>

<file path=ppt/charts/_rels/chart9.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5305063110827542E-2"/>
          <c:y val="4.9980491479642224E-2"/>
          <c:w val="0.83223681469569077"/>
          <c:h val="0.62782198896012231"/>
        </c:manualLayout>
      </c:layout>
      <c:lineChart>
        <c:grouping val="standard"/>
        <c:varyColors val="0"/>
        <c:ser>
          <c:idx val="0"/>
          <c:order val="0"/>
          <c:tx>
            <c:strRef>
              <c:f>PLHIV_NI_Deaths!$D$378</c:f>
              <c:strCache>
                <c:ptCount val="1"/>
                <c:pt idx="0">
                  <c:v> People living with HIV </c:v>
                </c:pt>
              </c:strCache>
            </c:strRef>
          </c:tx>
          <c:spPr>
            <a:ln w="38100">
              <a:solidFill>
                <a:srgbClr val="63CDF6"/>
              </a:solidFill>
            </a:ln>
          </c:spPr>
          <c:marker>
            <c:symbol val="none"/>
          </c:marker>
          <c:dLbls>
            <c:dLbl>
              <c:idx val="32"/>
              <c:tx>
                <c:rich>
                  <a:bodyPr wrap="square" lIns="38100" tIns="19050" rIns="38100" bIns="19050" anchor="ctr">
                    <a:spAutoFit/>
                  </a:bodyPr>
                  <a:lstStyle/>
                  <a:p>
                    <a:pPr>
                      <a:defRPr b="1">
                        <a:solidFill>
                          <a:srgbClr val="00AEEF"/>
                        </a:solidFill>
                      </a:defRPr>
                    </a:pPr>
                    <a:r>
                      <a:rPr lang="en-US" sz="1400" b="1" i="0" u="none" strike="noStrike" kern="1200" baseline="0" dirty="0">
                        <a:solidFill>
                          <a:srgbClr val="00AEEF"/>
                        </a:solidFill>
                        <a:latin typeface="Arial Nova" panose="020B0504020202020204" pitchFamily="34" charset="0"/>
                        <a:cs typeface="Arial" pitchFamily="34" charset="0"/>
                      </a:rPr>
                      <a:t>&lt;100</a:t>
                    </a:r>
                  </a:p>
                </c:rich>
              </c:tx>
              <c:spPr>
                <a:noFill/>
                <a:ln>
                  <a:noFill/>
                </a:ln>
                <a:effectLst/>
              </c:sp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270-495E-BCFA-97A2CB9D16A6}"/>
                </c:ext>
              </c:extLst>
            </c:dLbl>
            <c:spPr>
              <a:noFill/>
              <a:ln>
                <a:noFill/>
              </a:ln>
              <a:effectLst/>
            </c:spPr>
            <c:txPr>
              <a:bodyPr wrap="square" lIns="38100" tIns="19050" rIns="38100" bIns="19050" anchor="ctr">
                <a:spAutoFit/>
              </a:bodyPr>
              <a:lstStyle/>
              <a:p>
                <a:pPr>
                  <a:defRPr>
                    <a:solidFill>
                      <a:srgbClr val="00AEEF"/>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PLHIV_NI_Deaths!$D$379:$D$411</c:f>
              <c:numCache>
                <c:formatCode>_-* #,##0_-;\-* #,##0_-;_-* "-"??_-;_-@_-</c:formatCode>
                <c:ptCount val="33"/>
                <c:pt idx="0">
                  <c:v>1</c:v>
                </c:pt>
                <c:pt idx="1">
                  <c:v>1</c:v>
                </c:pt>
                <c:pt idx="2">
                  <c:v>1</c:v>
                </c:pt>
                <c:pt idx="3">
                  <c:v>1</c:v>
                </c:pt>
                <c:pt idx="4">
                  <c:v>2</c:v>
                </c:pt>
                <c:pt idx="5">
                  <c:v>3</c:v>
                </c:pt>
                <c:pt idx="6">
                  <c:v>4</c:v>
                </c:pt>
                <c:pt idx="7">
                  <c:v>5</c:v>
                </c:pt>
                <c:pt idx="8">
                  <c:v>7</c:v>
                </c:pt>
                <c:pt idx="9">
                  <c:v>8</c:v>
                </c:pt>
                <c:pt idx="10">
                  <c:v>9</c:v>
                </c:pt>
                <c:pt idx="11">
                  <c:v>9</c:v>
                </c:pt>
                <c:pt idx="12">
                  <c:v>10</c:v>
                </c:pt>
                <c:pt idx="13">
                  <c:v>11</c:v>
                </c:pt>
                <c:pt idx="14">
                  <c:v>11</c:v>
                </c:pt>
                <c:pt idx="15">
                  <c:v>12</c:v>
                </c:pt>
                <c:pt idx="16">
                  <c:v>13</c:v>
                </c:pt>
                <c:pt idx="17">
                  <c:v>14</c:v>
                </c:pt>
                <c:pt idx="18">
                  <c:v>16</c:v>
                </c:pt>
                <c:pt idx="19">
                  <c:v>18</c:v>
                </c:pt>
                <c:pt idx="20">
                  <c:v>20</c:v>
                </c:pt>
                <c:pt idx="21">
                  <c:v>22</c:v>
                </c:pt>
                <c:pt idx="22">
                  <c:v>24</c:v>
                </c:pt>
                <c:pt idx="23">
                  <c:v>26</c:v>
                </c:pt>
                <c:pt idx="24">
                  <c:v>29</c:v>
                </c:pt>
                <c:pt idx="25">
                  <c:v>32</c:v>
                </c:pt>
                <c:pt idx="26">
                  <c:v>36</c:v>
                </c:pt>
                <c:pt idx="27">
                  <c:v>40</c:v>
                </c:pt>
                <c:pt idx="28">
                  <c:v>44</c:v>
                </c:pt>
                <c:pt idx="29">
                  <c:v>48</c:v>
                </c:pt>
                <c:pt idx="30">
                  <c:v>52</c:v>
                </c:pt>
                <c:pt idx="31">
                  <c:v>56</c:v>
                </c:pt>
                <c:pt idx="32">
                  <c:v>60</c:v>
                </c:pt>
              </c:numCache>
            </c:numRef>
          </c:val>
          <c:smooth val="0"/>
          <c:extLst>
            <c:ext xmlns:c16="http://schemas.microsoft.com/office/drawing/2014/chart" uri="{C3380CC4-5D6E-409C-BE32-E72D297353CC}">
              <c16:uniqueId val="{00000000-E270-495E-BCFA-97A2CB9D16A6}"/>
            </c:ext>
          </c:extLst>
        </c:ser>
        <c:ser>
          <c:idx val="1"/>
          <c:order val="1"/>
          <c:tx>
            <c:strRef>
              <c:f>PLHIV_NI_Deaths!$E$378</c:f>
              <c:strCache>
                <c:ptCount val="1"/>
                <c:pt idx="0">
                  <c:v> PLHIV Lower bound </c:v>
                </c:pt>
              </c:strCache>
            </c:strRef>
          </c:tx>
          <c:spPr>
            <a:ln w="22225">
              <a:solidFill>
                <a:srgbClr val="63CDF6"/>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PLHIV_NI_Deaths!$E$379:$E$411</c:f>
              <c:numCache>
                <c:formatCode>_-* #,##0_-;\-* #,##0_-;_-* "-"??_-;_-@_-</c:formatCode>
                <c:ptCount val="33"/>
                <c:pt idx="0">
                  <c:v>0.41942000000000002</c:v>
                </c:pt>
                <c:pt idx="1">
                  <c:v>0.57511999999999996</c:v>
                </c:pt>
                <c:pt idx="2">
                  <c:v>0.81293000000000004</c:v>
                </c:pt>
                <c:pt idx="3">
                  <c:v>1</c:v>
                </c:pt>
                <c:pt idx="4">
                  <c:v>1</c:v>
                </c:pt>
                <c:pt idx="5">
                  <c:v>2</c:v>
                </c:pt>
                <c:pt idx="6">
                  <c:v>2</c:v>
                </c:pt>
                <c:pt idx="7">
                  <c:v>3</c:v>
                </c:pt>
                <c:pt idx="8">
                  <c:v>4</c:v>
                </c:pt>
                <c:pt idx="9">
                  <c:v>5</c:v>
                </c:pt>
                <c:pt idx="10">
                  <c:v>6</c:v>
                </c:pt>
                <c:pt idx="11">
                  <c:v>7</c:v>
                </c:pt>
                <c:pt idx="12">
                  <c:v>8</c:v>
                </c:pt>
                <c:pt idx="13">
                  <c:v>9</c:v>
                </c:pt>
                <c:pt idx="14">
                  <c:v>9</c:v>
                </c:pt>
                <c:pt idx="15">
                  <c:v>10</c:v>
                </c:pt>
                <c:pt idx="16">
                  <c:v>11</c:v>
                </c:pt>
                <c:pt idx="17">
                  <c:v>12</c:v>
                </c:pt>
                <c:pt idx="18">
                  <c:v>14</c:v>
                </c:pt>
                <c:pt idx="19">
                  <c:v>16</c:v>
                </c:pt>
                <c:pt idx="20">
                  <c:v>18</c:v>
                </c:pt>
                <c:pt idx="21">
                  <c:v>19</c:v>
                </c:pt>
                <c:pt idx="22">
                  <c:v>21</c:v>
                </c:pt>
                <c:pt idx="23">
                  <c:v>23</c:v>
                </c:pt>
                <c:pt idx="24">
                  <c:v>25</c:v>
                </c:pt>
                <c:pt idx="25">
                  <c:v>28</c:v>
                </c:pt>
                <c:pt idx="26">
                  <c:v>31</c:v>
                </c:pt>
                <c:pt idx="27">
                  <c:v>34</c:v>
                </c:pt>
                <c:pt idx="28">
                  <c:v>38</c:v>
                </c:pt>
                <c:pt idx="29">
                  <c:v>42</c:v>
                </c:pt>
                <c:pt idx="30">
                  <c:v>45</c:v>
                </c:pt>
                <c:pt idx="31">
                  <c:v>48</c:v>
                </c:pt>
                <c:pt idx="32">
                  <c:v>51</c:v>
                </c:pt>
              </c:numCache>
            </c:numRef>
          </c:val>
          <c:smooth val="0"/>
          <c:extLst>
            <c:ext xmlns:c16="http://schemas.microsoft.com/office/drawing/2014/chart" uri="{C3380CC4-5D6E-409C-BE32-E72D297353CC}">
              <c16:uniqueId val="{00000001-E270-495E-BCFA-97A2CB9D16A6}"/>
            </c:ext>
          </c:extLst>
        </c:ser>
        <c:ser>
          <c:idx val="2"/>
          <c:order val="2"/>
          <c:tx>
            <c:strRef>
              <c:f>PLHIV_NI_Deaths!$F$378</c:f>
              <c:strCache>
                <c:ptCount val="1"/>
                <c:pt idx="0">
                  <c:v> PLHIV Upper bound </c:v>
                </c:pt>
              </c:strCache>
            </c:strRef>
          </c:tx>
          <c:spPr>
            <a:ln w="22225">
              <a:solidFill>
                <a:srgbClr val="63CDF6"/>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PLHIV_NI_Deaths!$F$379:$F$411</c:f>
              <c:numCache>
                <c:formatCode>_-* #,##0_-;\-* #,##0_-;_-* "-"??_-;_-@_-</c:formatCode>
                <c:ptCount val="33"/>
                <c:pt idx="0">
                  <c:v>0.71926000000000001</c:v>
                </c:pt>
                <c:pt idx="1">
                  <c:v>1</c:v>
                </c:pt>
                <c:pt idx="2">
                  <c:v>2</c:v>
                </c:pt>
                <c:pt idx="3">
                  <c:v>4</c:v>
                </c:pt>
                <c:pt idx="4">
                  <c:v>11</c:v>
                </c:pt>
                <c:pt idx="5">
                  <c:v>16</c:v>
                </c:pt>
                <c:pt idx="6">
                  <c:v>18</c:v>
                </c:pt>
                <c:pt idx="7">
                  <c:v>19</c:v>
                </c:pt>
                <c:pt idx="8">
                  <c:v>19</c:v>
                </c:pt>
                <c:pt idx="9">
                  <c:v>19</c:v>
                </c:pt>
                <c:pt idx="10">
                  <c:v>19</c:v>
                </c:pt>
                <c:pt idx="11">
                  <c:v>19</c:v>
                </c:pt>
                <c:pt idx="12">
                  <c:v>19</c:v>
                </c:pt>
                <c:pt idx="13">
                  <c:v>21</c:v>
                </c:pt>
                <c:pt idx="14">
                  <c:v>21</c:v>
                </c:pt>
                <c:pt idx="15">
                  <c:v>21</c:v>
                </c:pt>
                <c:pt idx="16">
                  <c:v>20</c:v>
                </c:pt>
                <c:pt idx="17">
                  <c:v>22</c:v>
                </c:pt>
                <c:pt idx="18">
                  <c:v>23</c:v>
                </c:pt>
                <c:pt idx="19">
                  <c:v>24</c:v>
                </c:pt>
                <c:pt idx="20">
                  <c:v>27</c:v>
                </c:pt>
                <c:pt idx="21">
                  <c:v>29</c:v>
                </c:pt>
                <c:pt idx="22">
                  <c:v>31</c:v>
                </c:pt>
                <c:pt idx="23">
                  <c:v>34</c:v>
                </c:pt>
                <c:pt idx="24">
                  <c:v>37</c:v>
                </c:pt>
                <c:pt idx="25">
                  <c:v>41</c:v>
                </c:pt>
                <c:pt idx="26">
                  <c:v>45</c:v>
                </c:pt>
                <c:pt idx="27">
                  <c:v>50</c:v>
                </c:pt>
                <c:pt idx="28">
                  <c:v>56</c:v>
                </c:pt>
                <c:pt idx="29">
                  <c:v>63</c:v>
                </c:pt>
                <c:pt idx="30">
                  <c:v>69</c:v>
                </c:pt>
                <c:pt idx="31">
                  <c:v>76</c:v>
                </c:pt>
                <c:pt idx="32">
                  <c:v>82</c:v>
                </c:pt>
              </c:numCache>
            </c:numRef>
          </c:val>
          <c:smooth val="0"/>
          <c:extLst>
            <c:ext xmlns:c16="http://schemas.microsoft.com/office/drawing/2014/chart" uri="{C3380CC4-5D6E-409C-BE32-E72D297353CC}">
              <c16:uniqueId val="{00000002-E270-495E-BCFA-97A2CB9D16A6}"/>
            </c:ext>
          </c:extLst>
        </c:ser>
        <c:ser>
          <c:idx val="3"/>
          <c:order val="3"/>
          <c:tx>
            <c:strRef>
              <c:f>PLHIV_NI_Deaths!$G$378</c:f>
              <c:strCache>
                <c:ptCount val="1"/>
                <c:pt idx="0">
                  <c:v> New HIV infections </c:v>
                </c:pt>
              </c:strCache>
            </c:strRef>
          </c:tx>
          <c:spPr>
            <a:ln w="38100">
              <a:solidFill>
                <a:srgbClr val="F26B73"/>
              </a:solidFill>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PLHIV_NI_Deaths!$G$379:$G$411</c:f>
              <c:numCache>
                <c:formatCode>_-* #,##0_-;\-* #,##0_-;_-* "-"??_-;_-@_-</c:formatCode>
                <c:ptCount val="33"/>
                <c:pt idx="0">
                  <c:v>0</c:v>
                </c:pt>
                <c:pt idx="1">
                  <c:v>0</c:v>
                </c:pt>
                <c:pt idx="2">
                  <c:v>0</c:v>
                </c:pt>
                <c:pt idx="3">
                  <c:v>0</c:v>
                </c:pt>
                <c:pt idx="4">
                  <c:v>1</c:v>
                </c:pt>
                <c:pt idx="5">
                  <c:v>1</c:v>
                </c:pt>
                <c:pt idx="6">
                  <c:v>1</c:v>
                </c:pt>
                <c:pt idx="7">
                  <c:v>2</c:v>
                </c:pt>
                <c:pt idx="8">
                  <c:v>2</c:v>
                </c:pt>
                <c:pt idx="9">
                  <c:v>1</c:v>
                </c:pt>
                <c:pt idx="10">
                  <c:v>1</c:v>
                </c:pt>
                <c:pt idx="11">
                  <c:v>1</c:v>
                </c:pt>
                <c:pt idx="12">
                  <c:v>1</c:v>
                </c:pt>
                <c:pt idx="13">
                  <c:v>1</c:v>
                </c:pt>
                <c:pt idx="14">
                  <c:v>1</c:v>
                </c:pt>
                <c:pt idx="15">
                  <c:v>1</c:v>
                </c:pt>
                <c:pt idx="16">
                  <c:v>1</c:v>
                </c:pt>
                <c:pt idx="17">
                  <c:v>1</c:v>
                </c:pt>
                <c:pt idx="18">
                  <c:v>2</c:v>
                </c:pt>
                <c:pt idx="19">
                  <c:v>2</c:v>
                </c:pt>
                <c:pt idx="20">
                  <c:v>2</c:v>
                </c:pt>
                <c:pt idx="21">
                  <c:v>1</c:v>
                </c:pt>
                <c:pt idx="22">
                  <c:v>2</c:v>
                </c:pt>
                <c:pt idx="23">
                  <c:v>2</c:v>
                </c:pt>
                <c:pt idx="24">
                  <c:v>2</c:v>
                </c:pt>
                <c:pt idx="25">
                  <c:v>3</c:v>
                </c:pt>
                <c:pt idx="26">
                  <c:v>3</c:v>
                </c:pt>
                <c:pt idx="27">
                  <c:v>3</c:v>
                </c:pt>
                <c:pt idx="28">
                  <c:v>4</c:v>
                </c:pt>
                <c:pt idx="29">
                  <c:v>4</c:v>
                </c:pt>
                <c:pt idx="30">
                  <c:v>4</c:v>
                </c:pt>
                <c:pt idx="31">
                  <c:v>5</c:v>
                </c:pt>
                <c:pt idx="32">
                  <c:v>5</c:v>
                </c:pt>
              </c:numCache>
            </c:numRef>
          </c:val>
          <c:smooth val="0"/>
          <c:extLst>
            <c:ext xmlns:c16="http://schemas.microsoft.com/office/drawing/2014/chart" uri="{C3380CC4-5D6E-409C-BE32-E72D297353CC}">
              <c16:uniqueId val="{00000003-E270-495E-BCFA-97A2CB9D16A6}"/>
            </c:ext>
          </c:extLst>
        </c:ser>
        <c:ser>
          <c:idx val="4"/>
          <c:order val="4"/>
          <c:tx>
            <c:strRef>
              <c:f>PLHIV_NI_Deaths!$H$378</c:f>
              <c:strCache>
                <c:ptCount val="1"/>
                <c:pt idx="0">
                  <c:v> New HIV infections Lower bound </c:v>
                </c:pt>
              </c:strCache>
            </c:strRef>
          </c:tx>
          <c:spPr>
            <a:ln w="22225">
              <a:solidFill>
                <a:srgbClr val="E31837"/>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PLHIV_NI_Deaths!$H$379:$H$411</c:f>
              <c:numCache>
                <c:formatCode>_-* #,##0_-;\-* #,##0_-;_-* "-"??_-;_-@_-</c:formatCode>
                <c:ptCount val="33"/>
                <c:pt idx="0">
                  <c:v>0.12817000000000001</c:v>
                </c:pt>
                <c:pt idx="1">
                  <c:v>0.13888</c:v>
                </c:pt>
                <c:pt idx="2">
                  <c:v>0.22313</c:v>
                </c:pt>
                <c:pt idx="3">
                  <c:v>0.26354</c:v>
                </c:pt>
                <c:pt idx="4">
                  <c:v>0.34461000000000003</c:v>
                </c:pt>
                <c:pt idx="5">
                  <c:v>0.44514999999999999</c:v>
                </c:pt>
                <c:pt idx="6">
                  <c:v>0.60046999999999995</c:v>
                </c:pt>
                <c:pt idx="7">
                  <c:v>0.93374999999999997</c:v>
                </c:pt>
                <c:pt idx="8">
                  <c:v>1</c:v>
                </c:pt>
                <c:pt idx="9">
                  <c:v>0.92825999999999997</c:v>
                </c:pt>
                <c:pt idx="10">
                  <c:v>0.82367000000000001</c:v>
                </c:pt>
                <c:pt idx="11">
                  <c:v>0.82430999999999999</c:v>
                </c:pt>
                <c:pt idx="12">
                  <c:v>0.96296000000000004</c:v>
                </c:pt>
                <c:pt idx="13">
                  <c:v>0.98</c:v>
                </c:pt>
                <c:pt idx="14">
                  <c:v>1</c:v>
                </c:pt>
                <c:pt idx="15">
                  <c:v>1</c:v>
                </c:pt>
                <c:pt idx="16">
                  <c:v>1</c:v>
                </c:pt>
                <c:pt idx="17">
                  <c:v>1</c:v>
                </c:pt>
                <c:pt idx="18">
                  <c:v>1</c:v>
                </c:pt>
                <c:pt idx="19">
                  <c:v>1</c:v>
                </c:pt>
                <c:pt idx="20">
                  <c:v>2</c:v>
                </c:pt>
                <c:pt idx="21">
                  <c:v>1</c:v>
                </c:pt>
                <c:pt idx="22">
                  <c:v>1</c:v>
                </c:pt>
                <c:pt idx="23">
                  <c:v>1</c:v>
                </c:pt>
                <c:pt idx="24">
                  <c:v>2</c:v>
                </c:pt>
                <c:pt idx="25">
                  <c:v>2</c:v>
                </c:pt>
                <c:pt idx="26">
                  <c:v>2</c:v>
                </c:pt>
                <c:pt idx="27">
                  <c:v>3</c:v>
                </c:pt>
                <c:pt idx="28">
                  <c:v>3</c:v>
                </c:pt>
                <c:pt idx="29">
                  <c:v>3</c:v>
                </c:pt>
                <c:pt idx="30">
                  <c:v>3</c:v>
                </c:pt>
                <c:pt idx="31">
                  <c:v>4</c:v>
                </c:pt>
                <c:pt idx="32">
                  <c:v>4</c:v>
                </c:pt>
              </c:numCache>
            </c:numRef>
          </c:val>
          <c:smooth val="0"/>
          <c:extLst>
            <c:ext xmlns:c16="http://schemas.microsoft.com/office/drawing/2014/chart" uri="{C3380CC4-5D6E-409C-BE32-E72D297353CC}">
              <c16:uniqueId val="{00000004-E270-495E-BCFA-97A2CB9D16A6}"/>
            </c:ext>
          </c:extLst>
        </c:ser>
        <c:ser>
          <c:idx val="5"/>
          <c:order val="5"/>
          <c:tx>
            <c:strRef>
              <c:f>PLHIV_NI_Deaths!$I$378</c:f>
              <c:strCache>
                <c:ptCount val="1"/>
                <c:pt idx="0">
                  <c:v> New HIV infections Upper bound </c:v>
                </c:pt>
              </c:strCache>
            </c:strRef>
          </c:tx>
          <c:spPr>
            <a:ln w="22225">
              <a:solidFill>
                <a:srgbClr val="F26B73"/>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PLHIV_NI_Deaths!$I$379:$I$411</c:f>
              <c:numCache>
                <c:formatCode>_-* #,##0_-;\-* #,##0_-;_-* "-"??_-;_-@_-</c:formatCode>
                <c:ptCount val="33"/>
                <c:pt idx="0">
                  <c:v>0.78524000000000005</c:v>
                </c:pt>
                <c:pt idx="1">
                  <c:v>0.44786999999999999</c:v>
                </c:pt>
                <c:pt idx="2">
                  <c:v>1</c:v>
                </c:pt>
                <c:pt idx="3">
                  <c:v>3</c:v>
                </c:pt>
                <c:pt idx="4">
                  <c:v>4</c:v>
                </c:pt>
                <c:pt idx="5">
                  <c:v>3</c:v>
                </c:pt>
                <c:pt idx="6">
                  <c:v>3</c:v>
                </c:pt>
                <c:pt idx="7">
                  <c:v>3</c:v>
                </c:pt>
                <c:pt idx="8">
                  <c:v>3</c:v>
                </c:pt>
                <c:pt idx="9">
                  <c:v>2</c:v>
                </c:pt>
                <c:pt idx="10">
                  <c:v>2</c:v>
                </c:pt>
                <c:pt idx="11">
                  <c:v>2</c:v>
                </c:pt>
                <c:pt idx="12">
                  <c:v>2</c:v>
                </c:pt>
                <c:pt idx="13">
                  <c:v>2</c:v>
                </c:pt>
                <c:pt idx="14">
                  <c:v>2</c:v>
                </c:pt>
                <c:pt idx="15">
                  <c:v>2</c:v>
                </c:pt>
                <c:pt idx="16">
                  <c:v>2</c:v>
                </c:pt>
                <c:pt idx="17">
                  <c:v>2</c:v>
                </c:pt>
                <c:pt idx="18">
                  <c:v>2</c:v>
                </c:pt>
                <c:pt idx="19">
                  <c:v>2</c:v>
                </c:pt>
                <c:pt idx="20">
                  <c:v>2</c:v>
                </c:pt>
                <c:pt idx="21">
                  <c:v>2</c:v>
                </c:pt>
                <c:pt idx="22">
                  <c:v>2</c:v>
                </c:pt>
                <c:pt idx="23">
                  <c:v>2</c:v>
                </c:pt>
                <c:pt idx="24">
                  <c:v>3</c:v>
                </c:pt>
                <c:pt idx="25">
                  <c:v>3</c:v>
                </c:pt>
                <c:pt idx="26">
                  <c:v>4</c:v>
                </c:pt>
                <c:pt idx="27">
                  <c:v>5</c:v>
                </c:pt>
                <c:pt idx="28">
                  <c:v>5</c:v>
                </c:pt>
                <c:pt idx="29">
                  <c:v>6</c:v>
                </c:pt>
                <c:pt idx="30">
                  <c:v>7</c:v>
                </c:pt>
                <c:pt idx="31">
                  <c:v>7</c:v>
                </c:pt>
                <c:pt idx="32">
                  <c:v>8</c:v>
                </c:pt>
              </c:numCache>
            </c:numRef>
          </c:val>
          <c:smooth val="0"/>
          <c:extLst>
            <c:ext xmlns:c16="http://schemas.microsoft.com/office/drawing/2014/chart" uri="{C3380CC4-5D6E-409C-BE32-E72D297353CC}">
              <c16:uniqueId val="{00000005-E270-495E-BCFA-97A2CB9D16A6}"/>
            </c:ext>
          </c:extLst>
        </c:ser>
        <c:ser>
          <c:idx val="6"/>
          <c:order val="6"/>
          <c:tx>
            <c:strRef>
              <c:f>PLHIV_NI_Deaths!$J$378</c:f>
              <c:strCache>
                <c:ptCount val="1"/>
                <c:pt idx="0">
                  <c:v> AIDS-related deaths </c:v>
                </c:pt>
              </c:strCache>
            </c:strRef>
          </c:tx>
          <c:spPr>
            <a:ln w="38100">
              <a:solidFill>
                <a:srgbClr val="00A99A"/>
              </a:solidFill>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PLHIV_NI_Deaths!$J$379:$J$411</c:f>
              <c:numCache>
                <c:formatCode>_-* #,##0_-;\-* #,##0_-;_-* "-"??_-;_-@_-</c:formatCode>
                <c:ptCount val="33"/>
                <c:pt idx="0">
                  <c:v>0</c:v>
                </c:pt>
                <c:pt idx="1">
                  <c:v>0</c:v>
                </c:pt>
                <c:pt idx="2">
                  <c:v>0</c:v>
                </c:pt>
                <c:pt idx="3">
                  <c:v>0</c:v>
                </c:pt>
                <c:pt idx="4">
                  <c:v>0</c:v>
                </c:pt>
                <c:pt idx="5">
                  <c:v>0</c:v>
                </c:pt>
                <c:pt idx="6">
                  <c:v>0</c:v>
                </c:pt>
                <c:pt idx="7">
                  <c:v>0</c:v>
                </c:pt>
                <c:pt idx="8">
                  <c:v>0</c:v>
                </c:pt>
                <c:pt idx="9">
                  <c:v>0</c:v>
                </c:pt>
                <c:pt idx="10">
                  <c:v>0</c:v>
                </c:pt>
                <c:pt idx="11">
                  <c:v>0</c:v>
                </c:pt>
                <c:pt idx="12">
                  <c:v>1</c:v>
                </c:pt>
                <c:pt idx="13">
                  <c:v>1</c:v>
                </c:pt>
                <c:pt idx="14">
                  <c:v>1</c:v>
                </c:pt>
                <c:pt idx="15">
                  <c:v>1</c:v>
                </c:pt>
                <c:pt idx="16">
                  <c:v>1</c:v>
                </c:pt>
                <c:pt idx="17">
                  <c:v>1</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1</c:v>
                </c:pt>
              </c:numCache>
            </c:numRef>
          </c:val>
          <c:smooth val="0"/>
          <c:extLst>
            <c:ext xmlns:c16="http://schemas.microsoft.com/office/drawing/2014/chart" uri="{C3380CC4-5D6E-409C-BE32-E72D297353CC}">
              <c16:uniqueId val="{00000006-E270-495E-BCFA-97A2CB9D16A6}"/>
            </c:ext>
          </c:extLst>
        </c:ser>
        <c:ser>
          <c:idx val="7"/>
          <c:order val="7"/>
          <c:tx>
            <c:strRef>
              <c:f>PLHIV_NI_Deaths!$K$378</c:f>
              <c:strCache>
                <c:ptCount val="1"/>
                <c:pt idx="0">
                  <c:v> AIDS-related deaths Lower bound </c:v>
                </c:pt>
              </c:strCache>
            </c:strRef>
          </c:tx>
          <c:spPr>
            <a:ln w="22225">
              <a:solidFill>
                <a:srgbClr val="00A99A"/>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PLHIV_NI_Deaths!$K$379:$K$411</c:f>
              <c:numCache>
                <c:formatCode>_-* #,##0_-;\-* #,##0_-;_-* "-"??_-;_-@_-</c:formatCode>
                <c:ptCount val="33"/>
                <c:pt idx="0">
                  <c:v>0.41714000000000001</c:v>
                </c:pt>
                <c:pt idx="1">
                  <c:v>0.41714000000000001</c:v>
                </c:pt>
                <c:pt idx="2">
                  <c:v>0.41714000000000001</c:v>
                </c:pt>
                <c:pt idx="3">
                  <c:v>0.41714000000000001</c:v>
                </c:pt>
                <c:pt idx="4">
                  <c:v>0.41714000000000001</c:v>
                </c:pt>
                <c:pt idx="5">
                  <c:v>0.41714000000000001</c:v>
                </c:pt>
                <c:pt idx="6">
                  <c:v>0.41714000000000001</c:v>
                </c:pt>
                <c:pt idx="7">
                  <c:v>0.41714000000000001</c:v>
                </c:pt>
                <c:pt idx="8">
                  <c:v>0.41714000000000001</c:v>
                </c:pt>
                <c:pt idx="9">
                  <c:v>0.41714000000000001</c:v>
                </c:pt>
                <c:pt idx="10">
                  <c:v>0.41714000000000001</c:v>
                </c:pt>
                <c:pt idx="11">
                  <c:v>0.41714000000000001</c:v>
                </c:pt>
                <c:pt idx="12">
                  <c:v>0.41714000000000001</c:v>
                </c:pt>
                <c:pt idx="13">
                  <c:v>0.41714000000000001</c:v>
                </c:pt>
                <c:pt idx="14">
                  <c:v>0.41714000000000001</c:v>
                </c:pt>
                <c:pt idx="15">
                  <c:v>0.41714000000000001</c:v>
                </c:pt>
                <c:pt idx="16">
                  <c:v>0.41714000000000001</c:v>
                </c:pt>
                <c:pt idx="17">
                  <c:v>0.41714000000000001</c:v>
                </c:pt>
                <c:pt idx="18">
                  <c:v>0.41714000000000001</c:v>
                </c:pt>
                <c:pt idx="19">
                  <c:v>0.41714000000000001</c:v>
                </c:pt>
                <c:pt idx="20">
                  <c:v>0.41714000000000001</c:v>
                </c:pt>
                <c:pt idx="21">
                  <c:v>0.41714000000000001</c:v>
                </c:pt>
                <c:pt idx="22">
                  <c:v>0.41714000000000001</c:v>
                </c:pt>
                <c:pt idx="23">
                  <c:v>0.41714000000000001</c:v>
                </c:pt>
                <c:pt idx="24">
                  <c:v>0.41714000000000001</c:v>
                </c:pt>
                <c:pt idx="25">
                  <c:v>0.41714000000000001</c:v>
                </c:pt>
                <c:pt idx="26">
                  <c:v>0.41714000000000001</c:v>
                </c:pt>
                <c:pt idx="27">
                  <c:v>0.41714000000000001</c:v>
                </c:pt>
                <c:pt idx="28">
                  <c:v>0.41714000000000001</c:v>
                </c:pt>
                <c:pt idx="29">
                  <c:v>0.41714000000000001</c:v>
                </c:pt>
                <c:pt idx="30">
                  <c:v>0.41714000000000001</c:v>
                </c:pt>
                <c:pt idx="31">
                  <c:v>0.41714000000000001</c:v>
                </c:pt>
                <c:pt idx="32">
                  <c:v>0.41714000000000001</c:v>
                </c:pt>
              </c:numCache>
            </c:numRef>
          </c:val>
          <c:smooth val="0"/>
          <c:extLst>
            <c:ext xmlns:c16="http://schemas.microsoft.com/office/drawing/2014/chart" uri="{C3380CC4-5D6E-409C-BE32-E72D297353CC}">
              <c16:uniqueId val="{00000007-E270-495E-BCFA-97A2CB9D16A6}"/>
            </c:ext>
          </c:extLst>
        </c:ser>
        <c:ser>
          <c:idx val="8"/>
          <c:order val="8"/>
          <c:tx>
            <c:strRef>
              <c:f>PLHIV_NI_Deaths!$L$378</c:f>
              <c:strCache>
                <c:ptCount val="1"/>
                <c:pt idx="0">
                  <c:v> AIDS-related deaths Upper bound </c:v>
                </c:pt>
              </c:strCache>
            </c:strRef>
          </c:tx>
          <c:spPr>
            <a:ln w="22225">
              <a:solidFill>
                <a:srgbClr val="00A99A"/>
              </a:solidFill>
              <a:prstDash val="sysDot"/>
            </a:ln>
          </c:spPr>
          <c:marker>
            <c:symbol val="none"/>
          </c:marker>
          <c:cat>
            <c:numRef>
              <c:f>PLHIV_NI_Deaths!$C$379:$C$411</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PLHIV_NI_Deaths!$L$379:$L$411</c:f>
              <c:numCache>
                <c:formatCode>_-* #,##0_-;\-* #,##0_-;_-* "-"??_-;_-@_-</c:formatCode>
                <c:ptCount val="33"/>
                <c:pt idx="0">
                  <c:v>0.41714000000000001</c:v>
                </c:pt>
                <c:pt idx="1">
                  <c:v>0.41714000000000001</c:v>
                </c:pt>
                <c:pt idx="2">
                  <c:v>0.41714000000000001</c:v>
                </c:pt>
                <c:pt idx="3">
                  <c:v>0.41714000000000001</c:v>
                </c:pt>
                <c:pt idx="4">
                  <c:v>0.41714000000000001</c:v>
                </c:pt>
                <c:pt idx="5">
                  <c:v>0.41714000000000001</c:v>
                </c:pt>
                <c:pt idx="6">
                  <c:v>0.41714000000000001</c:v>
                </c:pt>
                <c:pt idx="7">
                  <c:v>0.41714000000000001</c:v>
                </c:pt>
                <c:pt idx="8">
                  <c:v>0.41714000000000001</c:v>
                </c:pt>
                <c:pt idx="9">
                  <c:v>0.41714000000000001</c:v>
                </c:pt>
                <c:pt idx="10">
                  <c:v>0.41714000000000001</c:v>
                </c:pt>
                <c:pt idx="11">
                  <c:v>0.41714000000000001</c:v>
                </c:pt>
                <c:pt idx="12">
                  <c:v>0.41714000000000001</c:v>
                </c:pt>
                <c:pt idx="13">
                  <c:v>0.41714000000000001</c:v>
                </c:pt>
                <c:pt idx="14">
                  <c:v>0.41714000000000001</c:v>
                </c:pt>
                <c:pt idx="15">
                  <c:v>0.41714000000000001</c:v>
                </c:pt>
                <c:pt idx="16">
                  <c:v>0.41714000000000001</c:v>
                </c:pt>
                <c:pt idx="17">
                  <c:v>0.41714000000000001</c:v>
                </c:pt>
                <c:pt idx="18">
                  <c:v>0.41714000000000001</c:v>
                </c:pt>
                <c:pt idx="19">
                  <c:v>0.41714000000000001</c:v>
                </c:pt>
                <c:pt idx="20">
                  <c:v>0.41714000000000001</c:v>
                </c:pt>
                <c:pt idx="21">
                  <c:v>0.41714000000000001</c:v>
                </c:pt>
                <c:pt idx="22">
                  <c:v>0.41714000000000001</c:v>
                </c:pt>
                <c:pt idx="23">
                  <c:v>0.41714000000000001</c:v>
                </c:pt>
                <c:pt idx="24">
                  <c:v>0.41714000000000001</c:v>
                </c:pt>
                <c:pt idx="25">
                  <c:v>0.41714000000000001</c:v>
                </c:pt>
                <c:pt idx="26">
                  <c:v>0.41714000000000001</c:v>
                </c:pt>
                <c:pt idx="27">
                  <c:v>0.41714000000000001</c:v>
                </c:pt>
                <c:pt idx="28">
                  <c:v>0.41714000000000001</c:v>
                </c:pt>
                <c:pt idx="29">
                  <c:v>0.41714000000000001</c:v>
                </c:pt>
                <c:pt idx="30">
                  <c:v>0.41714000000000001</c:v>
                </c:pt>
                <c:pt idx="31">
                  <c:v>0.41714000000000001</c:v>
                </c:pt>
                <c:pt idx="32">
                  <c:v>0.41714000000000001</c:v>
                </c:pt>
              </c:numCache>
            </c:numRef>
          </c:val>
          <c:smooth val="0"/>
          <c:extLst>
            <c:ext xmlns:c16="http://schemas.microsoft.com/office/drawing/2014/chart" uri="{C3380CC4-5D6E-409C-BE32-E72D297353CC}">
              <c16:uniqueId val="{00000008-E270-495E-BCFA-97A2CB9D16A6}"/>
            </c:ext>
          </c:extLst>
        </c:ser>
        <c:dLbls>
          <c:showLegendKey val="0"/>
          <c:showVal val="0"/>
          <c:showCatName val="0"/>
          <c:showSerName val="0"/>
          <c:showPercent val="0"/>
          <c:showBubbleSize val="0"/>
        </c:dLbls>
        <c:smooth val="0"/>
        <c:axId val="504498816"/>
        <c:axId val="504537856"/>
      </c:lineChart>
      <c:catAx>
        <c:axId val="504498816"/>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504537856"/>
        <c:crosses val="autoZero"/>
        <c:auto val="1"/>
        <c:lblAlgn val="ctr"/>
        <c:lblOffset val="100"/>
        <c:noMultiLvlLbl val="0"/>
      </c:catAx>
      <c:valAx>
        <c:axId val="504537856"/>
        <c:scaling>
          <c:orientation val="minMax"/>
          <c:max val="100"/>
        </c:scaling>
        <c:delete val="0"/>
        <c:axPos val="l"/>
        <c:title>
          <c:tx>
            <c:rich>
              <a:bodyPr rot="-5400000" vert="horz"/>
              <a:lstStyle/>
              <a:p>
                <a:pPr>
                  <a:defRPr/>
                </a:pPr>
                <a:r>
                  <a:rPr lang="en-US"/>
                  <a:t>Number</a:t>
                </a:r>
              </a:p>
            </c:rich>
          </c:tx>
          <c:overlay val="0"/>
        </c:title>
        <c:numFmt formatCode="_-* #,##0_-;\-* #,##0_-;_-* &quot;-&quot;??_-;_-@_-" sourceLinked="1"/>
        <c:majorTickMark val="out"/>
        <c:minorTickMark val="none"/>
        <c:tickLblPos val="nextTo"/>
        <c:crossAx val="504498816"/>
        <c:crosses val="autoZero"/>
        <c:crossBetween val="midCat"/>
        <c:majorUnit val="20"/>
      </c:valAx>
    </c:plotArea>
    <c:legend>
      <c:legendPos val="b"/>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6.3389017746428383E-2"/>
          <c:y val="0.87178678030285051"/>
          <c:w val="0.87824903412321575"/>
          <c:h val="0.10676249183398108"/>
        </c:manualLayout>
      </c:layout>
      <c:overlay val="0"/>
    </c:legend>
    <c:plotVisOnly val="1"/>
    <c:dispBlanksAs val="gap"/>
    <c:showDLblsOverMax val="0"/>
  </c:chart>
  <c:txPr>
    <a:bodyPr/>
    <a:lstStyle/>
    <a:p>
      <a:pPr>
        <a:defRPr sz="1400" b="0">
          <a:latin typeface="Arial Nova" panose="020B0504020202020204" pitchFamily="34" charset="0"/>
          <a:cs typeface="Arial"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7410941475826972"/>
        </c:manualLayout>
      </c:layout>
      <c:barChart>
        <c:barDir val="col"/>
        <c:grouping val="clustered"/>
        <c:varyColors val="0"/>
        <c:ser>
          <c:idx val="0"/>
          <c:order val="0"/>
          <c:spPr>
            <a:solidFill>
              <a:srgbClr val="3399FF"/>
            </a:solidFill>
            <a:ln>
              <a:noFill/>
            </a:ln>
          </c:spPr>
          <c:invertIfNegative val="0"/>
          <c:dPt>
            <c:idx val="0"/>
            <c:invertIfNegative val="0"/>
            <c:bubble3D val="0"/>
            <c:extLst>
              <c:ext xmlns:c16="http://schemas.microsoft.com/office/drawing/2014/chart" uri="{C3380CC4-5D6E-409C-BE32-E72D297353CC}">
                <c16:uniqueId val="{00000000-2EE5-44CA-B54B-56C5C6C42DC6}"/>
              </c:ext>
            </c:extLst>
          </c:dPt>
          <c:dPt>
            <c:idx val="1"/>
            <c:invertIfNegative val="0"/>
            <c:bubble3D val="0"/>
            <c:extLst>
              <c:ext xmlns:c16="http://schemas.microsoft.com/office/drawing/2014/chart" uri="{C3380CC4-5D6E-409C-BE32-E72D297353CC}">
                <c16:uniqueId val="{00000001-2EE5-44CA-B54B-56C5C6C42DC6}"/>
              </c:ext>
            </c:extLst>
          </c:dPt>
          <c:dPt>
            <c:idx val="2"/>
            <c:invertIfNegative val="0"/>
            <c:bubble3D val="0"/>
            <c:extLst>
              <c:ext xmlns:c16="http://schemas.microsoft.com/office/drawing/2014/chart" uri="{C3380CC4-5D6E-409C-BE32-E72D297353CC}">
                <c16:uniqueId val="{00000002-2EE5-44CA-B54B-56C5C6C42DC6}"/>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'Condom use BSS19-20'!$B$48:$D$48</c:f>
              <c:strCache>
                <c:ptCount val="3"/>
                <c:pt idx="0">
                  <c:v>a female sex worker</c:v>
                </c:pt>
                <c:pt idx="1">
                  <c:v>a casual partner</c:v>
                </c:pt>
                <c:pt idx="2">
                  <c:v>a regular partner</c:v>
                </c:pt>
              </c:strCache>
            </c:strRef>
          </c:cat>
          <c:val>
            <c:numRef>
              <c:f>'Condom use BSS19-20'!$B$49:$D$49</c:f>
              <c:numCache>
                <c:formatCode>0</c:formatCode>
                <c:ptCount val="3"/>
                <c:pt idx="0">
                  <c:v>7.4</c:v>
                </c:pt>
                <c:pt idx="1">
                  <c:v>14.8</c:v>
                </c:pt>
                <c:pt idx="2">
                  <c:v>8.6</c:v>
                </c:pt>
              </c:numCache>
            </c:numRef>
          </c:val>
          <c:extLst>
            <c:ext xmlns:c16="http://schemas.microsoft.com/office/drawing/2014/chart" uri="{C3380CC4-5D6E-409C-BE32-E72D297353CC}">
              <c16:uniqueId val="{00000003-2EE5-44CA-B54B-56C5C6C42DC6}"/>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5970672278197638"/>
          <c:y val="7.5216014727072081E-2"/>
          <c:w val="0.37661780112842896"/>
          <c:h val="0.81055352486000598"/>
        </c:manualLayout>
      </c:layout>
      <c:barChart>
        <c:barDir val="bar"/>
        <c:grouping val="clustered"/>
        <c:varyColors val="0"/>
        <c:ser>
          <c:idx val="0"/>
          <c:order val="0"/>
          <c:spPr>
            <a:solidFill>
              <a:srgbClr val="FF5050"/>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Violence!$B$2:$D$2</c:f>
              <c:strCache>
                <c:ptCount val="3"/>
                <c:pt idx="0">
                  <c:v>Female sex workers</c:v>
                </c:pt>
                <c:pt idx="1">
                  <c:v>Men who have sex with men</c:v>
                </c:pt>
                <c:pt idx="2">
                  <c:v>People who inject drugs</c:v>
                </c:pt>
              </c:strCache>
            </c:strRef>
          </c:cat>
          <c:val>
            <c:numRef>
              <c:f>Violence!$B$3:$D$3</c:f>
              <c:numCache>
                <c:formatCode>General</c:formatCode>
                <c:ptCount val="3"/>
                <c:pt idx="0">
                  <c:v>28</c:v>
                </c:pt>
                <c:pt idx="1">
                  <c:v>18</c:v>
                </c:pt>
                <c:pt idx="2">
                  <c:v>9</c:v>
                </c:pt>
              </c:numCache>
            </c:numRef>
          </c:val>
          <c:extLst>
            <c:ext xmlns:c16="http://schemas.microsoft.com/office/drawing/2014/chart" uri="{C3380CC4-5D6E-409C-BE32-E72D297353CC}">
              <c16:uniqueId val="{00000000-84C1-41FE-8895-9C3FC54A3ACB}"/>
            </c:ext>
          </c:extLst>
        </c:ser>
        <c:dLbls>
          <c:showLegendKey val="0"/>
          <c:showVal val="0"/>
          <c:showCatName val="0"/>
          <c:showSerName val="0"/>
          <c:showPercent val="0"/>
          <c:showBubbleSize val="0"/>
        </c:dLbls>
        <c:gapWidth val="103"/>
        <c:overlap val="100"/>
        <c:axId val="168480128"/>
        <c:axId val="168486016"/>
      </c:barChart>
      <c:catAx>
        <c:axId val="168480128"/>
        <c:scaling>
          <c:orientation val="maxMin"/>
        </c:scaling>
        <c:delete val="0"/>
        <c:axPos val="l"/>
        <c:majorGridlines>
          <c:spPr>
            <a:ln>
              <a:prstDash val="sysDot"/>
            </a:ln>
          </c:spPr>
        </c:majorGridlines>
        <c:numFmt formatCode="General" sourceLinked="0"/>
        <c:majorTickMark val="none"/>
        <c:minorTickMark val="none"/>
        <c:tickLblPos val="nextTo"/>
        <c:crossAx val="168486016"/>
        <c:crosses val="autoZero"/>
        <c:auto val="1"/>
        <c:lblAlgn val="ctr"/>
        <c:lblOffset val="100"/>
        <c:noMultiLvlLbl val="0"/>
      </c:catAx>
      <c:valAx>
        <c:axId val="168486016"/>
        <c:scaling>
          <c:orientation val="minMax"/>
          <c:max val="50"/>
        </c:scaling>
        <c:delete val="0"/>
        <c:axPos val="t"/>
        <c:majorGridlines>
          <c:spPr>
            <a:ln>
              <a:prstDash val="sysDot"/>
            </a:ln>
          </c:spPr>
        </c:majorGridlines>
        <c:title>
          <c:tx>
            <c:rich>
              <a:bodyPr rot="0" vert="horz"/>
              <a:lstStyle/>
              <a:p>
                <a:pPr>
                  <a:defRPr/>
                </a:pPr>
                <a:r>
                  <a:rPr lang="en-US"/>
                  <a:t>%</a:t>
                </a:r>
              </a:p>
            </c:rich>
          </c:tx>
          <c:layout>
            <c:manualLayout>
              <c:xMode val="edge"/>
              <c:yMode val="edge"/>
              <c:x val="0.85036071260899315"/>
              <c:y val="2.5510731365765548E-3"/>
            </c:manualLayout>
          </c:layout>
          <c:overlay val="0"/>
        </c:title>
        <c:numFmt formatCode="General" sourceLinked="1"/>
        <c:majorTickMark val="out"/>
        <c:minorTickMark val="none"/>
        <c:tickLblPos val="nextTo"/>
        <c:spPr>
          <a:ln>
            <a:noFill/>
          </a:ln>
        </c:spPr>
        <c:crossAx val="168480128"/>
        <c:crosses val="autoZero"/>
        <c:crossBetween val="between"/>
      </c:valAx>
    </c:plotArea>
    <c:plotVisOnly val="1"/>
    <c:dispBlanksAs val="gap"/>
    <c:showDLblsOverMax val="0"/>
  </c:chart>
  <c:txPr>
    <a:bodyPr/>
    <a:lstStyle/>
    <a:p>
      <a:pPr>
        <a:defRPr sz="1200" b="0">
          <a:latin typeface="Arial Nova" panose="020B0504020202020204" pitchFamily="34" charset="0"/>
          <a:cs typeface="Arial"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557571575867787"/>
          <c:y val="9.9286280209146205E-2"/>
          <c:w val="0.76311976544516491"/>
          <c:h val="0.59896918410546085"/>
        </c:manualLayout>
      </c:layout>
      <c:barChart>
        <c:barDir val="col"/>
        <c:grouping val="clustered"/>
        <c:varyColors val="0"/>
        <c:ser>
          <c:idx val="0"/>
          <c:order val="0"/>
          <c:tx>
            <c:strRef>
              <c:f>Violence!$B$27</c:f>
              <c:strCache>
                <c:ptCount val="1"/>
                <c:pt idx="0">
                  <c:v>Female sex workers</c:v>
                </c:pt>
              </c:strCache>
            </c:strRef>
          </c:tx>
          <c:spPr>
            <a:solidFill>
              <a:srgbClr val="33CCCC"/>
            </a:solidFill>
            <a:ln>
              <a:noFill/>
            </a:ln>
          </c:spPr>
          <c:invertIfNegative val="0"/>
          <c:dPt>
            <c:idx val="0"/>
            <c:invertIfNegative val="0"/>
            <c:bubble3D val="0"/>
            <c:extLst>
              <c:ext xmlns:c16="http://schemas.microsoft.com/office/drawing/2014/chart" uri="{C3380CC4-5D6E-409C-BE32-E72D297353CC}">
                <c16:uniqueId val="{00000000-F164-4840-9EE6-3C0399651A7A}"/>
              </c:ext>
            </c:extLst>
          </c:dPt>
          <c:dPt>
            <c:idx val="1"/>
            <c:invertIfNegative val="0"/>
            <c:bubble3D val="0"/>
            <c:extLst>
              <c:ext xmlns:c16="http://schemas.microsoft.com/office/drawing/2014/chart" uri="{C3380CC4-5D6E-409C-BE32-E72D297353CC}">
                <c16:uniqueId val="{00000001-F164-4840-9EE6-3C0399651A7A}"/>
              </c:ext>
            </c:extLst>
          </c:dPt>
          <c:dPt>
            <c:idx val="2"/>
            <c:invertIfNegative val="0"/>
            <c:bubble3D val="0"/>
            <c:extLst>
              <c:ext xmlns:c16="http://schemas.microsoft.com/office/drawing/2014/chart" uri="{C3380CC4-5D6E-409C-BE32-E72D297353CC}">
                <c16:uniqueId val="{00000002-F164-4840-9EE6-3C0399651A7A}"/>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Violence!$A$28:$A$30</c:f>
              <c:strCache>
                <c:ptCount val="3"/>
                <c:pt idx="0">
                  <c:v>Being treated disrespectfully by family, friends and neighbours</c:v>
                </c:pt>
                <c:pt idx="1">
                  <c:v>Being treated differently at health facilities and hospitals</c:v>
                </c:pt>
                <c:pt idx="2">
                  <c:v>Being forced to have sex in last 12 months</c:v>
                </c:pt>
              </c:strCache>
            </c:strRef>
          </c:cat>
          <c:val>
            <c:numRef>
              <c:f>Violence!$B$28:$B$30</c:f>
              <c:numCache>
                <c:formatCode>0</c:formatCode>
                <c:ptCount val="3"/>
                <c:pt idx="0">
                  <c:v>42.9</c:v>
                </c:pt>
                <c:pt idx="1">
                  <c:v>47.2</c:v>
                </c:pt>
                <c:pt idx="2">
                  <c:v>39.299999999999997</c:v>
                </c:pt>
              </c:numCache>
            </c:numRef>
          </c:val>
          <c:extLst>
            <c:ext xmlns:c16="http://schemas.microsoft.com/office/drawing/2014/chart" uri="{C3380CC4-5D6E-409C-BE32-E72D297353CC}">
              <c16:uniqueId val="{00000003-F164-4840-9EE6-3C0399651A7A}"/>
            </c:ext>
          </c:extLst>
        </c:ser>
        <c:ser>
          <c:idx val="1"/>
          <c:order val="1"/>
          <c:tx>
            <c:strRef>
              <c:f>Violence!$C$27</c:f>
              <c:strCache>
                <c:ptCount val="1"/>
                <c:pt idx="0">
                  <c:v>Men who have sex with men</c:v>
                </c:pt>
              </c:strCache>
            </c:strRef>
          </c:tx>
          <c:spPr>
            <a:solidFill>
              <a:srgbClr val="CC99FF"/>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Violence!$A$28:$A$30</c:f>
              <c:strCache>
                <c:ptCount val="3"/>
                <c:pt idx="0">
                  <c:v>Being treated disrespectfully by family, friends and neighbours</c:v>
                </c:pt>
                <c:pt idx="1">
                  <c:v>Being treated differently at health facilities and hospitals</c:v>
                </c:pt>
                <c:pt idx="2">
                  <c:v>Being forced to have sex in last 12 months</c:v>
                </c:pt>
              </c:strCache>
            </c:strRef>
          </c:cat>
          <c:val>
            <c:numRef>
              <c:f>Violence!$C$28:$C$30</c:f>
              <c:numCache>
                <c:formatCode>0</c:formatCode>
                <c:ptCount val="3"/>
                <c:pt idx="0">
                  <c:v>35.1</c:v>
                </c:pt>
                <c:pt idx="1">
                  <c:v>7.1</c:v>
                </c:pt>
                <c:pt idx="2">
                  <c:v>6.5</c:v>
                </c:pt>
              </c:numCache>
            </c:numRef>
          </c:val>
          <c:extLst>
            <c:ext xmlns:c16="http://schemas.microsoft.com/office/drawing/2014/chart" uri="{C3380CC4-5D6E-409C-BE32-E72D297353CC}">
              <c16:uniqueId val="{00000004-F164-4840-9EE6-3C0399651A7A}"/>
            </c:ext>
          </c:extLst>
        </c:ser>
        <c:dLbls>
          <c:showLegendKey val="0"/>
          <c:showVal val="0"/>
          <c:showCatName val="0"/>
          <c:showSerName val="0"/>
          <c:showPercent val="0"/>
          <c:showBubbleSize val="0"/>
        </c:dLbls>
        <c:gapWidth val="150"/>
        <c:overlap val="-1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0.10515997735144439"/>
              <c:y val="5.3032011493018505E-2"/>
            </c:manualLayout>
          </c:layout>
          <c:overlay val="0"/>
        </c:title>
        <c:numFmt formatCode="0" sourceLinked="1"/>
        <c:majorTickMark val="out"/>
        <c:minorTickMark val="none"/>
        <c:tickLblPos val="nextTo"/>
        <c:spPr>
          <a:ln>
            <a:noFill/>
          </a:ln>
        </c:spPr>
        <c:crossAx val="41936768"/>
        <c:crosses val="autoZero"/>
        <c:crossBetween val="between"/>
        <c:majorUnit val="100"/>
      </c:valAx>
    </c:plotArea>
    <c:legend>
      <c:legendPos val="b"/>
      <c:layout>
        <c:manualLayout>
          <c:xMode val="edge"/>
          <c:yMode val="edge"/>
          <c:x val="0.2086656550831584"/>
          <c:y val="0.91218291318804234"/>
          <c:w val="0.63372283683879183"/>
          <c:h val="6.6884907074307595E-2"/>
        </c:manualLayout>
      </c:layout>
      <c:overlay val="0"/>
    </c:legend>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7410941475826972"/>
        </c:manualLayout>
      </c:layout>
      <c:barChart>
        <c:barDir val="col"/>
        <c:grouping val="clustered"/>
        <c:varyColors val="0"/>
        <c:ser>
          <c:idx val="0"/>
          <c:order val="0"/>
          <c:spPr>
            <a:solidFill>
              <a:srgbClr val="33CCCC"/>
            </a:solidFill>
            <a:ln>
              <a:noFill/>
            </a:ln>
          </c:spPr>
          <c:invertIfNegative val="0"/>
          <c:dPt>
            <c:idx val="0"/>
            <c:invertIfNegative val="0"/>
            <c:bubble3D val="0"/>
            <c:spPr>
              <a:solidFill>
                <a:srgbClr val="FFC000"/>
              </a:solidFill>
              <a:ln>
                <a:noFill/>
              </a:ln>
            </c:spPr>
            <c:extLst>
              <c:ext xmlns:c16="http://schemas.microsoft.com/office/drawing/2014/chart" uri="{C3380CC4-5D6E-409C-BE32-E72D297353CC}">
                <c16:uniqueId val="{00000001-A16C-4B2A-BC0B-83C94AC03670}"/>
              </c:ext>
            </c:extLst>
          </c:dPt>
          <c:dPt>
            <c:idx val="1"/>
            <c:invertIfNegative val="0"/>
            <c:bubble3D val="0"/>
            <c:spPr>
              <a:solidFill>
                <a:srgbClr val="FF0000"/>
              </a:solidFill>
              <a:ln>
                <a:noFill/>
              </a:ln>
            </c:spPr>
            <c:extLst>
              <c:ext xmlns:c16="http://schemas.microsoft.com/office/drawing/2014/chart" uri="{C3380CC4-5D6E-409C-BE32-E72D297353CC}">
                <c16:uniqueId val="{00000003-A16C-4B2A-BC0B-83C94AC03670}"/>
              </c:ext>
            </c:extLst>
          </c:dPt>
          <c:dPt>
            <c:idx val="2"/>
            <c:invertIfNegative val="0"/>
            <c:bubble3D val="0"/>
            <c:spPr>
              <a:solidFill>
                <a:srgbClr val="FF7C80"/>
              </a:solidFill>
              <a:ln>
                <a:noFill/>
              </a:ln>
            </c:spPr>
            <c:extLst>
              <c:ext xmlns:c16="http://schemas.microsoft.com/office/drawing/2014/chart" uri="{C3380CC4-5D6E-409C-BE32-E72D297353CC}">
                <c16:uniqueId val="{00000005-A16C-4B2A-BC0B-83C94AC03670}"/>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'Vulnerability (DHS)'!$C$3:$C$6</c:f>
              <c:strCache>
                <c:ptCount val="4"/>
                <c:pt idx="0">
                  <c:v>Men (15-49)</c:v>
                </c:pt>
                <c:pt idx="1">
                  <c:v>Women (15-49)</c:v>
                </c:pt>
                <c:pt idx="2">
                  <c:v>Young men 
(15-24)</c:v>
                </c:pt>
                <c:pt idx="3">
                  <c:v>Young women 
(15-24)</c:v>
                </c:pt>
              </c:strCache>
            </c:strRef>
          </c:cat>
          <c:val>
            <c:numRef>
              <c:f>'Vulnerability (DHS)'!$D$3:$D$6</c:f>
              <c:numCache>
                <c:formatCode>0</c:formatCode>
                <c:ptCount val="4"/>
                <c:pt idx="0">
                  <c:v>41.2</c:v>
                </c:pt>
                <c:pt idx="1">
                  <c:v>40.700000000000003</c:v>
                </c:pt>
                <c:pt idx="2" formatCode="General">
                  <c:v>26</c:v>
                </c:pt>
                <c:pt idx="3" formatCode="General">
                  <c:v>29</c:v>
                </c:pt>
              </c:numCache>
            </c:numRef>
          </c:val>
          <c:extLst>
            <c:ext xmlns:c16="http://schemas.microsoft.com/office/drawing/2014/chart" uri="{C3380CC4-5D6E-409C-BE32-E72D297353CC}">
              <c16:uniqueId val="{00000006-A16C-4B2A-BC0B-83C94AC03670}"/>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5650623885918001E-3"/>
          <c:y val="0"/>
          <c:w val="0.62025797577441855"/>
          <c:h val="1"/>
        </c:manualLayout>
      </c:layout>
      <c:doughnutChart>
        <c:varyColors val="1"/>
        <c:ser>
          <c:idx val="0"/>
          <c:order val="0"/>
          <c:explosion val="25"/>
          <c:dPt>
            <c:idx val="0"/>
            <c:bubble3D val="0"/>
            <c:spPr>
              <a:solidFill>
                <a:srgbClr val="00AEEF"/>
              </a:solidFill>
              <a:ln>
                <a:noFill/>
              </a:ln>
            </c:spPr>
            <c:extLst>
              <c:ext xmlns:c16="http://schemas.microsoft.com/office/drawing/2014/chart" uri="{C3380CC4-5D6E-409C-BE32-E72D297353CC}">
                <c16:uniqueId val="{00000001-50CE-40CF-ACF7-FB4894ABD8E7}"/>
              </c:ext>
            </c:extLst>
          </c:dPt>
          <c:dPt>
            <c:idx val="1"/>
            <c:bubble3D val="0"/>
            <c:spPr>
              <a:solidFill>
                <a:srgbClr val="E31837"/>
              </a:solidFill>
              <a:ln>
                <a:noFill/>
              </a:ln>
            </c:spPr>
            <c:extLst>
              <c:ext xmlns:c16="http://schemas.microsoft.com/office/drawing/2014/chart" uri="{C3380CC4-5D6E-409C-BE32-E72D297353CC}">
                <c16:uniqueId val="{00000003-50CE-40CF-ACF7-FB4894ABD8E7}"/>
              </c:ext>
            </c:extLst>
          </c:dPt>
          <c:dPt>
            <c:idx val="2"/>
            <c:bubble3D val="0"/>
            <c:spPr>
              <a:solidFill>
                <a:srgbClr val="88C540"/>
              </a:solidFill>
              <a:ln>
                <a:noFill/>
              </a:ln>
            </c:spPr>
            <c:extLst>
              <c:ext xmlns:c16="http://schemas.microsoft.com/office/drawing/2014/chart" uri="{C3380CC4-5D6E-409C-BE32-E72D297353CC}">
                <c16:uniqueId val="{00000005-50CE-40CF-ACF7-FB4894ABD8E7}"/>
              </c:ext>
            </c:extLst>
          </c:dPt>
          <c:dPt>
            <c:idx val="3"/>
            <c:bubble3D val="0"/>
            <c:spPr>
              <a:solidFill>
                <a:srgbClr val="EC008C"/>
              </a:solidFill>
              <a:ln>
                <a:noFill/>
              </a:ln>
            </c:spPr>
            <c:extLst>
              <c:ext xmlns:c16="http://schemas.microsoft.com/office/drawing/2014/chart" uri="{C3380CC4-5D6E-409C-BE32-E72D297353CC}">
                <c16:uniqueId val="{00000007-50CE-40CF-ACF7-FB4894ABD8E7}"/>
              </c:ext>
            </c:extLst>
          </c:dPt>
          <c:dPt>
            <c:idx val="4"/>
            <c:bubble3D val="0"/>
            <c:spPr>
              <a:solidFill>
                <a:schemeClr val="bg1">
                  <a:lumMod val="50000"/>
                </a:schemeClr>
              </a:solidFill>
            </c:spPr>
            <c:extLst>
              <c:ext xmlns:c16="http://schemas.microsoft.com/office/drawing/2014/chart" uri="{C3380CC4-5D6E-409C-BE32-E72D297353CC}">
                <c16:uniqueId val="{00000009-50CE-40CF-ACF7-FB4894ABD8E7}"/>
              </c:ext>
            </c:extLst>
          </c:dPt>
          <c:dPt>
            <c:idx val="5"/>
            <c:bubble3D val="0"/>
            <c:spPr>
              <a:solidFill>
                <a:srgbClr val="F78E1E"/>
              </a:solidFill>
              <a:ln>
                <a:noFill/>
              </a:ln>
            </c:spPr>
            <c:extLst>
              <c:ext xmlns:c16="http://schemas.microsoft.com/office/drawing/2014/chart" uri="{C3380CC4-5D6E-409C-BE32-E72D297353CC}">
                <c16:uniqueId val="{0000000B-50CE-40CF-ACF7-FB4894ABD8E7}"/>
              </c:ext>
            </c:extLst>
          </c:dPt>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Sheet1!$A$3:$A$8</c:f>
              <c:strCache>
                <c:ptCount val="6"/>
                <c:pt idx="0">
                  <c:v>HIV/STI prevention</c:v>
                </c:pt>
                <c:pt idx="1">
                  <c:v>Care and support</c:v>
                </c:pt>
                <c:pt idx="2">
                  <c:v>Other interventions</c:v>
                </c:pt>
                <c:pt idx="3">
                  <c:v>Surveillance</c:v>
                </c:pt>
                <c:pt idx="4">
                  <c:v>Monitoring and evaluation</c:v>
                </c:pt>
                <c:pt idx="5">
                  <c:v>Management</c:v>
                </c:pt>
              </c:strCache>
            </c:strRef>
          </c:cat>
          <c:val>
            <c:numRef>
              <c:f>Sheet1!$B$3:$B$8</c:f>
              <c:numCache>
                <c:formatCode>General</c:formatCode>
                <c:ptCount val="6"/>
                <c:pt idx="0">
                  <c:v>50</c:v>
                </c:pt>
                <c:pt idx="1">
                  <c:v>23</c:v>
                </c:pt>
                <c:pt idx="2">
                  <c:v>12</c:v>
                </c:pt>
                <c:pt idx="3">
                  <c:v>7</c:v>
                </c:pt>
                <c:pt idx="4">
                  <c:v>2</c:v>
                </c:pt>
                <c:pt idx="5">
                  <c:v>6</c:v>
                </c:pt>
              </c:numCache>
            </c:numRef>
          </c:val>
          <c:extLst>
            <c:ext xmlns:c16="http://schemas.microsoft.com/office/drawing/2014/chart" uri="{C3380CC4-5D6E-409C-BE32-E72D297353CC}">
              <c16:uniqueId val="{0000000C-50CE-40CF-ACF7-FB4894ABD8E7}"/>
            </c:ext>
          </c:extLst>
        </c:ser>
        <c:dLbls>
          <c:showLegendKey val="0"/>
          <c:showVal val="0"/>
          <c:showCatName val="0"/>
          <c:showSerName val="0"/>
          <c:showPercent val="1"/>
          <c:showBubbleSize val="0"/>
          <c:showLeaderLines val="1"/>
        </c:dLbls>
        <c:firstSliceAng val="0"/>
        <c:holeSize val="50"/>
      </c:doughnutChart>
    </c:plotArea>
    <c:legend>
      <c:legendPos val="r"/>
      <c:layout>
        <c:manualLayout>
          <c:xMode val="edge"/>
          <c:yMode val="edge"/>
          <c:x val="0.66714601953550501"/>
          <c:y val="5.6018348388640574E-2"/>
          <c:w val="0.32069058099547049"/>
          <c:h val="0.92527219197866917"/>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601219066274202E-2"/>
          <c:y val="0.1214392210350245"/>
          <c:w val="0.44867992013832336"/>
          <c:h val="0.81283365510125916"/>
        </c:manualLayout>
      </c:layout>
      <c:pieChart>
        <c:varyColors val="1"/>
        <c:ser>
          <c:idx val="0"/>
          <c:order val="0"/>
          <c:explosion val="25"/>
          <c:dPt>
            <c:idx val="0"/>
            <c:bubble3D val="0"/>
            <c:spPr>
              <a:solidFill>
                <a:srgbClr val="00AEEF"/>
              </a:solidFill>
              <a:ln>
                <a:noFill/>
              </a:ln>
            </c:spPr>
            <c:extLst>
              <c:ext xmlns:c16="http://schemas.microsoft.com/office/drawing/2014/chart" uri="{C3380CC4-5D6E-409C-BE32-E72D297353CC}">
                <c16:uniqueId val="{00000001-B703-485F-B21C-AD24EEE7A00E}"/>
              </c:ext>
            </c:extLst>
          </c:dPt>
          <c:dPt>
            <c:idx val="1"/>
            <c:bubble3D val="0"/>
            <c:spPr>
              <a:solidFill>
                <a:srgbClr val="E31837"/>
              </a:solidFill>
              <a:ln>
                <a:noFill/>
              </a:ln>
            </c:spPr>
            <c:extLst>
              <c:ext xmlns:c16="http://schemas.microsoft.com/office/drawing/2014/chart" uri="{C3380CC4-5D6E-409C-BE32-E72D297353CC}">
                <c16:uniqueId val="{00000003-B703-485F-B21C-AD24EEE7A00E}"/>
              </c:ext>
            </c:extLst>
          </c:dPt>
          <c:dPt>
            <c:idx val="2"/>
            <c:bubble3D val="0"/>
            <c:spPr>
              <a:solidFill>
                <a:srgbClr val="88C540"/>
              </a:solidFill>
            </c:spPr>
            <c:extLst>
              <c:ext xmlns:c16="http://schemas.microsoft.com/office/drawing/2014/chart" uri="{C3380CC4-5D6E-409C-BE32-E72D297353CC}">
                <c16:uniqueId val="{00000005-B703-485F-B21C-AD24EEE7A00E}"/>
              </c:ext>
            </c:extLst>
          </c:dPt>
          <c:dPt>
            <c:idx val="3"/>
            <c:bubble3D val="0"/>
            <c:spPr>
              <a:solidFill>
                <a:srgbClr val="EC008C"/>
              </a:solidFill>
              <a:ln>
                <a:noFill/>
              </a:ln>
            </c:spPr>
            <c:extLst>
              <c:ext xmlns:c16="http://schemas.microsoft.com/office/drawing/2014/chart" uri="{C3380CC4-5D6E-409C-BE32-E72D297353CC}">
                <c16:uniqueId val="{00000007-B703-485F-B21C-AD24EEE7A00E}"/>
              </c:ext>
            </c:extLst>
          </c:dPt>
          <c:dPt>
            <c:idx val="4"/>
            <c:bubble3D val="0"/>
            <c:spPr>
              <a:solidFill>
                <a:srgbClr val="F78E1E"/>
              </a:solidFill>
            </c:spPr>
            <c:extLst>
              <c:ext xmlns:c16="http://schemas.microsoft.com/office/drawing/2014/chart" uri="{C3380CC4-5D6E-409C-BE32-E72D297353CC}">
                <c16:uniqueId val="{00000009-B703-485F-B21C-AD24EEE7A00E}"/>
              </c:ext>
            </c:extLst>
          </c:dPt>
          <c:dPt>
            <c:idx val="5"/>
            <c:bubble3D val="0"/>
            <c:spPr>
              <a:solidFill>
                <a:srgbClr val="00B050"/>
              </a:solidFill>
            </c:spPr>
            <c:extLst>
              <c:ext xmlns:c16="http://schemas.microsoft.com/office/drawing/2014/chart" uri="{C3380CC4-5D6E-409C-BE32-E72D297353CC}">
                <c16:uniqueId val="{0000000B-B703-485F-B21C-AD24EEE7A00E}"/>
              </c:ext>
            </c:extLst>
          </c:dPt>
          <c:dPt>
            <c:idx val="6"/>
            <c:bubble3D val="0"/>
            <c:spPr>
              <a:solidFill>
                <a:schemeClr val="bg1">
                  <a:lumMod val="50000"/>
                </a:schemeClr>
              </a:solidFill>
              <a:ln>
                <a:noFill/>
              </a:ln>
            </c:spPr>
            <c:extLst>
              <c:ext xmlns:c16="http://schemas.microsoft.com/office/drawing/2014/chart" uri="{C3380CC4-5D6E-409C-BE32-E72D297353CC}">
                <c16:uniqueId val="{0000000D-B703-485F-B21C-AD24EEE7A00E}"/>
              </c:ext>
            </c:extLst>
          </c:dPt>
          <c:dPt>
            <c:idx val="7"/>
            <c:bubble3D val="0"/>
            <c:spPr>
              <a:solidFill>
                <a:srgbClr val="002060"/>
              </a:solidFill>
              <a:ln>
                <a:noFill/>
              </a:ln>
            </c:spPr>
            <c:extLst>
              <c:ext xmlns:c16="http://schemas.microsoft.com/office/drawing/2014/chart" uri="{C3380CC4-5D6E-409C-BE32-E72D297353CC}">
                <c16:uniqueId val="{0000000F-B703-485F-B21C-AD24EEE7A00E}"/>
              </c:ext>
            </c:extLst>
          </c:dPt>
          <c:dPt>
            <c:idx val="8"/>
            <c:bubble3D val="0"/>
            <c:spPr>
              <a:solidFill>
                <a:schemeClr val="accent3">
                  <a:lumMod val="50000"/>
                </a:schemeClr>
              </a:solidFill>
            </c:spPr>
            <c:extLst>
              <c:ext xmlns:c16="http://schemas.microsoft.com/office/drawing/2014/chart" uri="{C3380CC4-5D6E-409C-BE32-E72D297353CC}">
                <c16:uniqueId val="{00000011-B703-485F-B21C-AD24EEE7A00E}"/>
              </c:ext>
            </c:extLst>
          </c:dPt>
          <c:dPt>
            <c:idx val="10"/>
            <c:bubble3D val="0"/>
            <c:spPr>
              <a:solidFill>
                <a:srgbClr val="FFFF00"/>
              </a:solidFill>
            </c:spPr>
            <c:extLst>
              <c:ext xmlns:c16="http://schemas.microsoft.com/office/drawing/2014/chart" uri="{C3380CC4-5D6E-409C-BE32-E72D297353CC}">
                <c16:uniqueId val="{00000013-B703-485F-B21C-AD24EEE7A00E}"/>
              </c:ext>
            </c:extLst>
          </c:dPt>
          <c:dPt>
            <c:idx val="11"/>
            <c:bubble3D val="0"/>
            <c:spPr>
              <a:solidFill>
                <a:schemeClr val="tx1">
                  <a:lumMod val="95000"/>
                  <a:lumOff val="5000"/>
                </a:schemeClr>
              </a:solidFill>
            </c:spPr>
            <c:extLst>
              <c:ext xmlns:c16="http://schemas.microsoft.com/office/drawing/2014/chart" uri="{C3380CC4-5D6E-409C-BE32-E72D297353CC}">
                <c16:uniqueId val="{00000015-B703-485F-B21C-AD24EEE7A00E}"/>
              </c:ext>
            </c:extLst>
          </c:dPt>
          <c:dLbls>
            <c:dLbl>
              <c:idx val="7"/>
              <c:layout>
                <c:manualLayout>
                  <c:x val="-2.0180403364027513E-2"/>
                  <c:y val="3.3429505467449334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B703-485F-B21C-AD24EEE7A00E}"/>
                </c:ext>
              </c:extLst>
            </c:dLbl>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Sheet2!$A$3:$A$14</c:f>
              <c:strCache>
                <c:ptCount val="12"/>
                <c:pt idx="0">
                  <c:v>Youth (Awareness)</c:v>
                </c:pt>
                <c:pt idx="1">
                  <c:v>Other care</c:v>
                </c:pt>
                <c:pt idx="2">
                  <c:v>MSM</c:v>
                </c:pt>
                <c:pt idx="3">
                  <c:v>FSW</c:v>
                </c:pt>
                <c:pt idx="4">
                  <c:v>Youth (Life skills)</c:v>
                </c:pt>
                <c:pt idx="5">
                  <c:v>PWID  </c:v>
                </c:pt>
                <c:pt idx="6">
                  <c:v>VCT</c:v>
                </c:pt>
                <c:pt idx="7">
                  <c:v>PWID (OS)</c:v>
                </c:pt>
                <c:pt idx="8">
                  <c:v>ARV</c:v>
                </c:pt>
                <c:pt idx="9">
                  <c:v>OI</c:v>
                </c:pt>
                <c:pt idx="10">
                  <c:v>MTCT</c:v>
                </c:pt>
                <c:pt idx="11">
                  <c:v>Prisoner</c:v>
                </c:pt>
              </c:strCache>
            </c:strRef>
          </c:cat>
          <c:val>
            <c:numRef>
              <c:f>Sheet2!$B$3:$B$14</c:f>
              <c:numCache>
                <c:formatCode>General</c:formatCode>
                <c:ptCount val="12"/>
                <c:pt idx="0">
                  <c:v>22</c:v>
                </c:pt>
                <c:pt idx="1">
                  <c:v>19</c:v>
                </c:pt>
                <c:pt idx="2">
                  <c:v>12</c:v>
                </c:pt>
                <c:pt idx="3">
                  <c:v>12</c:v>
                </c:pt>
                <c:pt idx="4">
                  <c:v>10</c:v>
                </c:pt>
                <c:pt idx="5">
                  <c:v>8</c:v>
                </c:pt>
                <c:pt idx="6">
                  <c:v>7</c:v>
                </c:pt>
                <c:pt idx="7">
                  <c:v>6</c:v>
                </c:pt>
                <c:pt idx="8">
                  <c:v>2</c:v>
                </c:pt>
                <c:pt idx="9">
                  <c:v>2</c:v>
                </c:pt>
                <c:pt idx="10">
                  <c:v>0</c:v>
                </c:pt>
                <c:pt idx="11">
                  <c:v>0</c:v>
                </c:pt>
              </c:numCache>
            </c:numRef>
          </c:val>
          <c:extLst>
            <c:ext xmlns:c16="http://schemas.microsoft.com/office/drawing/2014/chart" uri="{C3380CC4-5D6E-409C-BE32-E72D297353CC}">
              <c16:uniqueId val="{00000016-B703-485F-B21C-AD24EEE7A00E}"/>
            </c:ext>
          </c:extLst>
        </c:ser>
        <c:dLbls>
          <c:showLegendKey val="0"/>
          <c:showVal val="0"/>
          <c:showCatName val="0"/>
          <c:showSerName val="0"/>
          <c:showPercent val="1"/>
          <c:showBubbleSize val="0"/>
          <c:showLeaderLines val="1"/>
        </c:dLbls>
        <c:firstSliceAng val="0"/>
      </c:pieChart>
    </c:plotArea>
    <c:legend>
      <c:legendPos val="r"/>
      <c:layout>
        <c:manualLayout>
          <c:xMode val="edge"/>
          <c:yMode val="edge"/>
          <c:x val="0.60012956379332338"/>
          <c:y val="0.10013854258670148"/>
          <c:w val="0.31495188806182028"/>
          <c:h val="0.79972291482659708"/>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284806017224637"/>
          <c:y val="0.11094572539469272"/>
          <c:w val="0.79721336878874927"/>
          <c:h val="0.68861694371536897"/>
        </c:manualLayout>
      </c:layout>
      <c:lineChart>
        <c:grouping val="standard"/>
        <c:varyColors val="0"/>
        <c:ser>
          <c:idx val="0"/>
          <c:order val="0"/>
          <c:spPr>
            <a:ln w="28575" cap="rnd">
              <a:noFill/>
              <a:round/>
            </a:ln>
            <a:effectLst/>
          </c:spPr>
          <c:marker>
            <c:symbol val="circle"/>
            <c:size val="22"/>
            <c:spPr>
              <a:solidFill>
                <a:srgbClr val="FF5050"/>
              </a:solidFill>
              <a:ln w="9525">
                <a:noFill/>
              </a:ln>
              <a:effectLst/>
            </c:spPr>
          </c:marker>
          <c:dPt>
            <c:idx val="0"/>
            <c:marker>
              <c:symbol val="circle"/>
              <c:size val="22"/>
              <c:spPr>
                <a:solidFill>
                  <a:srgbClr val="FF66FF"/>
                </a:solidFill>
                <a:ln w="9525">
                  <a:noFill/>
                </a:ln>
                <a:effectLst/>
              </c:spPr>
            </c:marker>
            <c:bubble3D val="0"/>
            <c:extLst>
              <c:ext xmlns:c16="http://schemas.microsoft.com/office/drawing/2014/chart" uri="{C3380CC4-5D6E-409C-BE32-E72D297353CC}">
                <c16:uniqueId val="{00000000-926C-4BB0-B69F-F45A4A5778FE}"/>
              </c:ext>
            </c:extLst>
          </c:dPt>
          <c:dPt>
            <c:idx val="1"/>
            <c:marker>
              <c:symbol val="circle"/>
              <c:size val="22"/>
              <c:spPr>
                <a:solidFill>
                  <a:srgbClr val="FF9933"/>
                </a:solidFill>
                <a:ln w="9525">
                  <a:noFill/>
                </a:ln>
                <a:effectLst/>
              </c:spPr>
            </c:marker>
            <c:bubble3D val="0"/>
            <c:extLst>
              <c:ext xmlns:c16="http://schemas.microsoft.com/office/drawing/2014/chart" uri="{C3380CC4-5D6E-409C-BE32-E72D297353CC}">
                <c16:uniqueId val="{00000001-926C-4BB0-B69F-F45A4A5778FE}"/>
              </c:ext>
            </c:extLst>
          </c:dPt>
          <c:dPt>
            <c:idx val="3"/>
            <c:marker>
              <c:symbol val="circle"/>
              <c:size val="22"/>
              <c:spPr>
                <a:solidFill>
                  <a:srgbClr val="00CCFF"/>
                </a:solidFill>
                <a:ln w="9525">
                  <a:noFill/>
                </a:ln>
                <a:effectLst/>
              </c:spPr>
            </c:marker>
            <c:bubble3D val="0"/>
            <c:extLst>
              <c:ext xmlns:c16="http://schemas.microsoft.com/office/drawing/2014/chart" uri="{C3380CC4-5D6E-409C-BE32-E72D297353CC}">
                <c16:uniqueId val="{00000002-926C-4BB0-B69F-F45A4A5778FE}"/>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Nova" panose="020B05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'HIV testing and treatment'!$B$2:$D$2</c:f>
              <c:strCache>
                <c:ptCount val="3"/>
                <c:pt idx="0">
                  <c:v>Female sex workers</c:v>
                </c:pt>
                <c:pt idx="1">
                  <c:v>Men who have sex with men</c:v>
                </c:pt>
                <c:pt idx="2">
                  <c:v>People who inject drugs</c:v>
                </c:pt>
              </c:strCache>
            </c:strRef>
          </c:cat>
          <c:val>
            <c:numRef>
              <c:f>'HIV testing and treatment'!$B$3:$D$3</c:f>
              <c:numCache>
                <c:formatCode>General</c:formatCode>
                <c:ptCount val="3"/>
                <c:pt idx="0">
                  <c:v>59.5</c:v>
                </c:pt>
                <c:pt idx="1">
                  <c:v>62.3</c:v>
                </c:pt>
                <c:pt idx="2">
                  <c:v>45.5</c:v>
                </c:pt>
              </c:numCache>
            </c:numRef>
          </c:val>
          <c:smooth val="0"/>
          <c:extLst>
            <c:ext xmlns:c16="http://schemas.microsoft.com/office/drawing/2014/chart" uri="{C3380CC4-5D6E-409C-BE32-E72D297353CC}">
              <c16:uniqueId val="{00000003-926C-4BB0-B69F-F45A4A5778FE}"/>
            </c:ext>
          </c:extLst>
        </c:ser>
        <c:dLbls>
          <c:showLegendKey val="0"/>
          <c:showVal val="0"/>
          <c:showCatName val="0"/>
          <c:showSerName val="0"/>
          <c:showPercent val="0"/>
          <c:showBubbleSize val="0"/>
        </c:dLbls>
        <c:marker val="1"/>
        <c:smooth val="0"/>
        <c:axId val="699060528"/>
        <c:axId val="699059544"/>
      </c:lineChart>
      <c:catAx>
        <c:axId val="699060528"/>
        <c:scaling>
          <c:orientation val="minMax"/>
        </c:scaling>
        <c:delete val="0"/>
        <c:axPos val="b"/>
        <c:majorGridlines>
          <c:spPr>
            <a:ln w="12700" cap="flat" cmpd="sng" algn="ctr">
              <a:solidFill>
                <a:schemeClr val="accent6">
                  <a:lumMod val="40000"/>
                  <a:lumOff val="60000"/>
                </a:schemeClr>
              </a:solidFill>
              <a:prstDash val="sysDot"/>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panose="020B0504020202020204" pitchFamily="34" charset="0"/>
                <a:ea typeface="+mn-ea"/>
                <a:cs typeface="+mn-cs"/>
              </a:defRPr>
            </a:pPr>
            <a:endParaRPr lang="en-US"/>
          </a:p>
        </c:txPr>
        <c:crossAx val="699059544"/>
        <c:crosses val="autoZero"/>
        <c:auto val="1"/>
        <c:lblAlgn val="ctr"/>
        <c:lblOffset val="100"/>
        <c:noMultiLvlLbl val="0"/>
      </c:catAx>
      <c:valAx>
        <c:axId val="699059544"/>
        <c:scaling>
          <c:orientation val="minMax"/>
          <c:max val="100"/>
        </c:scaling>
        <c:delete val="0"/>
        <c:axPos val="l"/>
        <c:majorGridlines>
          <c:spPr>
            <a:ln w="12700" cap="flat" cmpd="sng" algn="ctr">
              <a:solidFill>
                <a:schemeClr val="accent6">
                  <a:lumMod val="40000"/>
                  <a:lumOff val="60000"/>
                </a:schemeClr>
              </a:solidFill>
              <a:prstDash val="sysDot"/>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ova" panose="020B0504020202020204" pitchFamily="34" charset="0"/>
                <a:ea typeface="+mn-ea"/>
                <a:cs typeface="+mn-cs"/>
              </a:defRPr>
            </a:pPr>
            <a:endParaRPr lang="en-US"/>
          </a:p>
        </c:txPr>
        <c:crossAx val="699060528"/>
        <c:crosses val="autoZero"/>
        <c:crossBetween val="between"/>
        <c:majorUnit val="20"/>
      </c:valAx>
      <c:spPr>
        <a:noFill/>
        <a:ln>
          <a:noFill/>
        </a:ln>
        <a:effectLst/>
      </c:spPr>
    </c:plotArea>
    <c:plotVisOnly val="1"/>
    <c:dispBlanksAs val="gap"/>
    <c:showDLblsOverMax val="0"/>
    <c:extLst/>
  </c:chart>
  <c:spPr>
    <a:noFill/>
    <a:ln w="9525" cap="flat" cmpd="sng" algn="ctr">
      <a:noFill/>
      <a:round/>
    </a:ln>
    <a:effectLst/>
  </c:spPr>
  <c:txPr>
    <a:bodyPr/>
    <a:lstStyle/>
    <a:p>
      <a:pPr>
        <a:defRPr sz="1400">
          <a:latin typeface="Arial Nova" panose="020B0504020202020204" pitchFamily="34" charset="0"/>
        </a:defRPr>
      </a:pPr>
      <a:endParaRPr lang="en-US"/>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10677431477451"/>
          <c:y val="5.1862712320879661E-2"/>
          <c:w val="0.83205951635864739"/>
          <c:h val="0.64469081121804217"/>
        </c:manualLayout>
      </c:layout>
      <c:barChart>
        <c:barDir val="col"/>
        <c:grouping val="clustered"/>
        <c:varyColors val="0"/>
        <c:ser>
          <c:idx val="1"/>
          <c:order val="0"/>
          <c:tx>
            <c:strRef>
              <c:f>MDV!$A$2</c:f>
              <c:strCache>
                <c:ptCount val="1"/>
                <c:pt idx="0">
                  <c:v>Maldives</c:v>
                </c:pt>
              </c:strCache>
            </c:strRef>
          </c:tx>
          <c:spPr>
            <a:solidFill>
              <a:srgbClr val="E31837"/>
            </a:solidFill>
            <a:ln>
              <a:noFill/>
            </a:ln>
          </c:spPr>
          <c:invertIfNegative val="0"/>
          <c:dPt>
            <c:idx val="0"/>
            <c:invertIfNegative val="0"/>
            <c:bubble3D val="0"/>
            <c:spPr>
              <a:solidFill>
                <a:srgbClr val="63CDF6"/>
              </a:solidFill>
              <a:ln>
                <a:noFill/>
              </a:ln>
            </c:spPr>
            <c:extLst>
              <c:ext xmlns:c16="http://schemas.microsoft.com/office/drawing/2014/chart" uri="{C3380CC4-5D6E-409C-BE32-E72D297353CC}">
                <c16:uniqueId val="{00000001-4420-40BA-AA5C-F521A07AF493}"/>
              </c:ext>
            </c:extLst>
          </c:dPt>
          <c:dPt>
            <c:idx val="1"/>
            <c:invertIfNegative val="0"/>
            <c:bubble3D val="0"/>
            <c:spPr>
              <a:solidFill>
                <a:srgbClr val="F26B73"/>
              </a:solidFill>
              <a:ln>
                <a:noFill/>
              </a:ln>
            </c:spPr>
            <c:extLst>
              <c:ext xmlns:c16="http://schemas.microsoft.com/office/drawing/2014/chart" uri="{C3380CC4-5D6E-409C-BE32-E72D297353CC}">
                <c16:uniqueId val="{00000003-4420-40BA-AA5C-F521A07AF493}"/>
              </c:ext>
            </c:extLst>
          </c:dPt>
          <c:dPt>
            <c:idx val="3"/>
            <c:invertIfNegative val="0"/>
            <c:bubble3D val="0"/>
            <c:spPr>
              <a:solidFill>
                <a:srgbClr val="00A99A"/>
              </a:solidFill>
              <a:ln>
                <a:noFill/>
              </a:ln>
            </c:spPr>
            <c:extLst>
              <c:ext xmlns:c16="http://schemas.microsoft.com/office/drawing/2014/chart" uri="{C3380CC4-5D6E-409C-BE32-E72D297353CC}">
                <c16:uniqueId val="{00000005-4420-40BA-AA5C-F521A07AF493}"/>
              </c:ext>
            </c:extLst>
          </c:dPt>
          <c:dPt>
            <c:idx val="4"/>
            <c:invertIfNegative val="0"/>
            <c:bubble3D val="0"/>
            <c:spPr>
              <a:solidFill>
                <a:srgbClr val="78A7B7"/>
              </a:solidFill>
              <a:ln>
                <a:noFill/>
              </a:ln>
            </c:spPr>
            <c:extLst>
              <c:ext xmlns:c16="http://schemas.microsoft.com/office/drawing/2014/chart" uri="{C3380CC4-5D6E-409C-BE32-E72D297353CC}">
                <c16:uniqueId val="{00000007-4420-40BA-AA5C-F521A07AF493}"/>
              </c:ext>
            </c:extLst>
          </c:dPt>
          <c:dPt>
            <c:idx val="5"/>
            <c:invertIfNegative val="0"/>
            <c:bubble3D val="0"/>
            <c:spPr>
              <a:solidFill>
                <a:srgbClr val="CDC884"/>
              </a:solidFill>
              <a:ln>
                <a:noFill/>
              </a:ln>
            </c:spPr>
            <c:extLst>
              <c:ext xmlns:c16="http://schemas.microsoft.com/office/drawing/2014/chart" uri="{C3380CC4-5D6E-409C-BE32-E72D297353CC}">
                <c16:uniqueId val="{00000009-4420-40BA-AA5C-F521A07AF493}"/>
              </c:ext>
            </c:extLst>
          </c:dPt>
          <c:dLbls>
            <c:dLbl>
              <c:idx val="0"/>
              <c:tx>
                <c:rich>
                  <a:bodyPr/>
                  <a:lstStyle/>
                  <a:p>
                    <a:r>
                      <a:rPr lang="en-US" dirty="0"/>
                      <a:t>&lt;100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420-40BA-AA5C-F521A07AF493}"/>
                </c:ext>
              </c:extLst>
            </c:dLbl>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MDV!$B$1:$F$1</c:f>
              <c:strCache>
                <c:ptCount val="5"/>
                <c:pt idx="0">
                  <c:v>Estimated 
PLHIV</c:v>
                </c:pt>
                <c:pt idx="1">
                  <c:v>PLHIV who know
 their HIV status</c:v>
                </c:pt>
                <c:pt idx="2">
                  <c:v>People on ART</c:v>
                </c:pt>
                <c:pt idx="3">
                  <c:v>Tested for viral load</c:v>
                </c:pt>
                <c:pt idx="4">
                  <c:v>Suppressed viral
load *</c:v>
                </c:pt>
              </c:strCache>
            </c:strRef>
          </c:cat>
          <c:val>
            <c:numRef>
              <c:f>MDV!$B$2:$F$2</c:f>
              <c:numCache>
                <c:formatCode>General</c:formatCode>
                <c:ptCount val="5"/>
                <c:pt idx="0">
                  <c:v>60</c:v>
                </c:pt>
                <c:pt idx="1">
                  <c:v>40</c:v>
                </c:pt>
                <c:pt idx="2">
                  <c:v>40</c:v>
                </c:pt>
                <c:pt idx="3">
                  <c:v>23</c:v>
                </c:pt>
                <c:pt idx="4">
                  <c:v>22</c:v>
                </c:pt>
              </c:numCache>
            </c:numRef>
          </c:val>
          <c:extLst>
            <c:ext xmlns:c16="http://schemas.microsoft.com/office/drawing/2014/chart" uri="{C3380CC4-5D6E-409C-BE32-E72D297353CC}">
              <c16:uniqueId val="{0000000B-4420-40BA-AA5C-F521A07AF493}"/>
            </c:ext>
          </c:extLst>
        </c:ser>
        <c:dLbls>
          <c:showLegendKey val="0"/>
          <c:showVal val="0"/>
          <c:showCatName val="0"/>
          <c:showSerName val="0"/>
          <c:showPercent val="0"/>
          <c:showBubbleSize val="0"/>
        </c:dLbls>
        <c:gapWidth val="100"/>
        <c:overlap val="100"/>
        <c:axId val="140464128"/>
        <c:axId val="140465664"/>
      </c:barChart>
      <c:catAx>
        <c:axId val="140464128"/>
        <c:scaling>
          <c:orientation val="minMax"/>
        </c:scaling>
        <c:delete val="0"/>
        <c:axPos val="b"/>
        <c:majorGridlines>
          <c:spPr>
            <a:ln>
              <a:solidFill>
                <a:srgbClr val="F79646">
                  <a:lumMod val="20000"/>
                  <a:lumOff val="80000"/>
                </a:srgbClr>
              </a:solidFill>
              <a:prstDash val="sysDot"/>
            </a:ln>
          </c:spPr>
        </c:majorGridlines>
        <c:numFmt formatCode="General" sourceLinked="1"/>
        <c:majorTickMark val="out"/>
        <c:minorTickMark val="none"/>
        <c:tickLblPos val="nextTo"/>
        <c:crossAx val="140465664"/>
        <c:crosses val="autoZero"/>
        <c:auto val="1"/>
        <c:lblAlgn val="ctr"/>
        <c:lblOffset val="100"/>
        <c:noMultiLvlLbl val="0"/>
      </c:catAx>
      <c:valAx>
        <c:axId val="140465664"/>
        <c:scaling>
          <c:orientation val="minMax"/>
          <c:max val="100"/>
        </c:scaling>
        <c:delete val="0"/>
        <c:axPos val="l"/>
        <c:minorGridlines>
          <c:spPr>
            <a:ln>
              <a:solidFill>
                <a:srgbClr val="F79646">
                  <a:lumMod val="20000"/>
                  <a:lumOff val="80000"/>
                </a:srgbClr>
              </a:solidFill>
              <a:prstDash val="sysDot"/>
            </a:ln>
          </c:spPr>
        </c:minorGridlines>
        <c:title>
          <c:tx>
            <c:rich>
              <a:bodyPr rot="-5400000" vert="horz"/>
              <a:lstStyle/>
              <a:p>
                <a:pPr>
                  <a:defRPr/>
                </a:pPr>
                <a:r>
                  <a:rPr lang="en-GB"/>
                  <a:t>Number of people</a:t>
                </a:r>
              </a:p>
            </c:rich>
          </c:tx>
          <c:layout>
            <c:manualLayout>
              <c:xMode val="edge"/>
              <c:yMode val="edge"/>
              <c:x val="1.4483218259176268E-2"/>
              <c:y val="0.19604767282660301"/>
            </c:manualLayout>
          </c:layout>
          <c:overlay val="0"/>
        </c:title>
        <c:numFmt formatCode="General" sourceLinked="1"/>
        <c:majorTickMark val="out"/>
        <c:minorTickMark val="none"/>
        <c:tickLblPos val="nextTo"/>
        <c:crossAx val="140464128"/>
        <c:crosses val="autoZero"/>
        <c:crossBetween val="between"/>
        <c:majorUnit val="100"/>
      </c:valAx>
    </c:plotArea>
    <c:plotVisOnly val="1"/>
    <c:dispBlanksAs val="gap"/>
    <c:showDLblsOverMax val="0"/>
  </c:chart>
  <c:spPr>
    <a:ln>
      <a:noFill/>
    </a:ln>
  </c:spPr>
  <c:txPr>
    <a:bodyPr/>
    <a:lstStyle/>
    <a:p>
      <a:pPr>
        <a:defRPr sz="1400" b="0">
          <a:latin typeface="Arial" pitchFamily="34" charset="0"/>
          <a:cs typeface="Arial" pitchFamily="34" charset="0"/>
        </a:defRPr>
      </a:pPr>
      <a:endParaRPr lang="en-US"/>
    </a:p>
  </c:tx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530724794927213E-2"/>
          <c:y val="0.10649009886771407"/>
          <c:w val="0.85857384573584028"/>
          <c:h val="0.61019729070406303"/>
        </c:manualLayout>
      </c:layout>
      <c:barChart>
        <c:barDir val="col"/>
        <c:grouping val="clustered"/>
        <c:varyColors val="0"/>
        <c:ser>
          <c:idx val="0"/>
          <c:order val="0"/>
          <c:tx>
            <c:strRef>
              <c:f>ART!$C$2</c:f>
              <c:strCache>
                <c:ptCount val="1"/>
                <c:pt idx="0">
                  <c:v>Number of people on ART</c:v>
                </c:pt>
              </c:strCache>
            </c:strRef>
          </c:tx>
          <c:spPr>
            <a:solidFill>
              <a:srgbClr val="FF9999"/>
            </a:solidFill>
            <a:ln w="38100">
              <a:noFill/>
            </a:ln>
          </c:spPr>
          <c:invertIfNegative val="0"/>
          <c:cat>
            <c:numRef>
              <c:f>ART!$B$3:$B$18</c:f>
              <c:numCache>
                <c:formatCode>General</c:formatCode>
                <c:ptCount val="1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numCache>
            </c:numRef>
          </c:cat>
          <c:val>
            <c:numRef>
              <c:f>ART!$C$3:$C$18</c:f>
              <c:numCache>
                <c:formatCode>#,##0</c:formatCode>
                <c:ptCount val="16"/>
                <c:pt idx="0">
                  <c:v>12</c:v>
                </c:pt>
                <c:pt idx="1">
                  <c:v>13</c:v>
                </c:pt>
                <c:pt idx="2">
                  <c:v>14</c:v>
                </c:pt>
                <c:pt idx="3">
                  <c:v>14</c:v>
                </c:pt>
                <c:pt idx="4">
                  <c:v>15</c:v>
                </c:pt>
                <c:pt idx="5">
                  <c:v>18</c:v>
                </c:pt>
                <c:pt idx="6">
                  <c:v>19</c:v>
                </c:pt>
                <c:pt idx="7">
                  <c:v>21</c:v>
                </c:pt>
                <c:pt idx="8">
                  <c:v>23</c:v>
                </c:pt>
                <c:pt idx="9">
                  <c:v>23</c:v>
                </c:pt>
                <c:pt idx="10">
                  <c:v>25</c:v>
                </c:pt>
                <c:pt idx="11">
                  <c:v>25</c:v>
                </c:pt>
                <c:pt idx="12">
                  <c:v>34</c:v>
                </c:pt>
                <c:pt idx="13">
                  <c:v>37</c:v>
                </c:pt>
                <c:pt idx="14">
                  <c:v>39</c:v>
                </c:pt>
                <c:pt idx="15">
                  <c:v>40</c:v>
                </c:pt>
              </c:numCache>
            </c:numRef>
          </c:val>
          <c:extLst>
            <c:ext xmlns:c16="http://schemas.microsoft.com/office/drawing/2014/chart" uri="{C3380CC4-5D6E-409C-BE32-E72D297353CC}">
              <c16:uniqueId val="{00000000-78C2-40A5-889C-C8FFCB713645}"/>
            </c:ext>
          </c:extLst>
        </c:ser>
        <c:dLbls>
          <c:showLegendKey val="0"/>
          <c:showVal val="0"/>
          <c:showCatName val="0"/>
          <c:showSerName val="0"/>
          <c:showPercent val="0"/>
          <c:showBubbleSize val="0"/>
        </c:dLbls>
        <c:gapWidth val="150"/>
        <c:axId val="133689728"/>
        <c:axId val="133722880"/>
      </c:barChart>
      <c:catAx>
        <c:axId val="133689728"/>
        <c:scaling>
          <c:orientation val="minMax"/>
        </c:scaling>
        <c:delete val="0"/>
        <c:axPos val="b"/>
        <c:numFmt formatCode="General" sourceLinked="1"/>
        <c:majorTickMark val="out"/>
        <c:minorTickMark val="none"/>
        <c:tickLblPos val="nextTo"/>
        <c:crossAx val="133722880"/>
        <c:crosses val="autoZero"/>
        <c:auto val="1"/>
        <c:lblAlgn val="ctr"/>
        <c:lblOffset val="100"/>
        <c:noMultiLvlLbl val="0"/>
      </c:catAx>
      <c:valAx>
        <c:axId val="133722880"/>
        <c:scaling>
          <c:orientation val="minMax"/>
          <c:max val="50"/>
        </c:scaling>
        <c:delete val="0"/>
        <c:axPos val="l"/>
        <c:majorGridlines>
          <c:spPr>
            <a:ln>
              <a:solidFill>
                <a:sysClr val="window" lastClr="FFFFFF">
                  <a:lumMod val="85000"/>
                  <a:alpha val="50000"/>
                </a:sysClr>
              </a:solidFill>
              <a:prstDash val="sysDot"/>
            </a:ln>
          </c:spPr>
        </c:majorGridlines>
        <c:title>
          <c:tx>
            <c:rich>
              <a:bodyPr rot="-5400000" vert="horz"/>
              <a:lstStyle/>
              <a:p>
                <a:pPr>
                  <a:defRPr/>
                </a:pPr>
                <a:r>
                  <a:rPr lang="en-US"/>
                  <a:t>Number</a:t>
                </a:r>
              </a:p>
            </c:rich>
          </c:tx>
          <c:layout>
            <c:manualLayout>
              <c:xMode val="edge"/>
              <c:yMode val="edge"/>
              <c:x val="2.445983314585681E-3"/>
              <c:y val="0.27348490393497393"/>
            </c:manualLayout>
          </c:layout>
          <c:overlay val="0"/>
        </c:title>
        <c:numFmt formatCode="#,##0" sourceLinked="0"/>
        <c:majorTickMark val="out"/>
        <c:minorTickMark val="none"/>
        <c:tickLblPos val="nextTo"/>
        <c:crossAx val="133689728"/>
        <c:crosses val="autoZero"/>
        <c:crossBetween val="between"/>
        <c:majorUnit val="10"/>
      </c:valAx>
    </c:plotArea>
    <c:legend>
      <c:legendPos val="b"/>
      <c:layout>
        <c:manualLayout>
          <c:xMode val="edge"/>
          <c:yMode val="edge"/>
          <c:x val="0.33838450270477061"/>
          <c:y val="0.86620245506202509"/>
          <c:w val="0.32323099459045873"/>
          <c:h val="0.11614755943783175"/>
        </c:manualLayout>
      </c:layout>
      <c:overlay val="0"/>
    </c:legend>
    <c:plotVisOnly val="1"/>
    <c:dispBlanksAs val="gap"/>
    <c:showDLblsOverMax val="0"/>
  </c:chart>
  <c:txPr>
    <a:bodyPr/>
    <a:lstStyle/>
    <a:p>
      <a:pPr>
        <a:defRPr sz="1400" b="0">
          <a:latin typeface="Arial" panose="020B0604020202020204" pitchFamily="34" charset="0"/>
          <a:cs typeface="Arial" panose="020B0604020202020204"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85019340785899"/>
          <c:y val="6.9297074147299839E-2"/>
          <c:w val="0.86783237151000003"/>
          <c:h val="0.65210703671926484"/>
        </c:manualLayout>
      </c:layout>
      <c:barChart>
        <c:barDir val="col"/>
        <c:grouping val="stacked"/>
        <c:varyColors val="0"/>
        <c:ser>
          <c:idx val="0"/>
          <c:order val="0"/>
          <c:tx>
            <c:strRef>
              <c:f>'3 95s'!$C$2</c:f>
              <c:strCache>
                <c:ptCount val="1"/>
                <c:pt idx="0">
                  <c:v>Progress (%)</c:v>
                </c:pt>
              </c:strCache>
            </c:strRef>
          </c:tx>
          <c:spPr>
            <a:solidFill>
              <a:srgbClr val="009999"/>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Arial" panose="020B0604020202020204" pitchFamily="34" charset="0"/>
                        <a:ea typeface="+mn-ea"/>
                        <a:cs typeface="Arial" panose="020B0604020202020204" pitchFamily="34" charset="0"/>
                      </a:defRPr>
                    </a:pPr>
                    <a:r>
                      <a:rPr lang="en-US">
                        <a:solidFill>
                          <a:schemeClr val="tx1"/>
                        </a:solidFill>
                      </a:rPr>
                      <a:t>n/a</a:t>
                    </a:r>
                  </a:p>
                </c:rich>
              </c:tx>
              <c:spPr>
                <a:noFill/>
                <a:ln>
                  <a:noFill/>
                </a:ln>
                <a:effectLst/>
              </c:spPr>
              <c:dLblPos val="inBase"/>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F7D-4EEC-9F4C-DBC94E7028D1}"/>
                </c:ext>
              </c:extLst>
            </c:dLbl>
            <c:dLbl>
              <c:idx val="2"/>
              <c:tx>
                <c:rich>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Arial" panose="020B0604020202020204" pitchFamily="34" charset="0"/>
                        <a:ea typeface="+mn-ea"/>
                        <a:cs typeface="Arial" panose="020B0604020202020204" pitchFamily="34" charset="0"/>
                      </a:defRPr>
                    </a:pPr>
                    <a:r>
                      <a:rPr lang="en-US">
                        <a:solidFill>
                          <a:schemeClr val="tx1"/>
                        </a:solidFill>
                      </a:rPr>
                      <a:t>n/a</a:t>
                    </a:r>
                  </a:p>
                </c:rich>
              </c:tx>
              <c:spPr>
                <a:noFill/>
                <a:ln>
                  <a:noFill/>
                </a:ln>
                <a:effectLst/>
              </c:spPr>
              <c:dLblPos val="inBase"/>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F7D-4EEC-9F4C-DBC94E7028D1}"/>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95s'!$B$3:$B$5</c:f>
              <c:strCache>
                <c:ptCount val="3"/>
                <c:pt idx="0">
                  <c:v>PLHIV who know their status</c:v>
                </c:pt>
                <c:pt idx="1">
                  <c:v>PLHIV on 
treatment</c:v>
                </c:pt>
                <c:pt idx="2">
                  <c:v>PLHIV who have suppressed viral load</c:v>
                </c:pt>
              </c:strCache>
            </c:strRef>
          </c:cat>
          <c:val>
            <c:numRef>
              <c:f>'3 95s'!$C$3:$C$5</c:f>
              <c:numCache>
                <c:formatCode>General</c:formatCode>
                <c:ptCount val="3"/>
                <c:pt idx="0">
                  <c:v>0</c:v>
                </c:pt>
                <c:pt idx="1">
                  <c:v>67</c:v>
                </c:pt>
                <c:pt idx="2">
                  <c:v>0</c:v>
                </c:pt>
              </c:numCache>
            </c:numRef>
          </c:val>
          <c:extLst>
            <c:ext xmlns:c16="http://schemas.microsoft.com/office/drawing/2014/chart" uri="{C3380CC4-5D6E-409C-BE32-E72D297353CC}">
              <c16:uniqueId val="{00000000-EF7D-4EEC-9F4C-DBC94E7028D1}"/>
            </c:ext>
          </c:extLst>
        </c:ser>
        <c:ser>
          <c:idx val="1"/>
          <c:order val="1"/>
          <c:tx>
            <c:strRef>
              <c:f>'3 95s'!$D$2</c:f>
              <c:strCache>
                <c:ptCount val="1"/>
                <c:pt idx="0">
                  <c:v>Gap</c:v>
                </c:pt>
              </c:strCache>
            </c:strRef>
          </c:tx>
          <c:spPr>
            <a:pattFill prst="dkDnDiag">
              <a:fgClr>
                <a:srgbClr val="BFBFBF"/>
              </a:fgClr>
              <a:bgClr>
                <a:schemeClr val="bg1"/>
              </a:bgClr>
            </a:pattFill>
            <a:ln>
              <a:noFill/>
            </a:ln>
            <a:effectLst/>
          </c:spPr>
          <c:invertIfNegative val="0"/>
          <c:cat>
            <c:strRef>
              <c:f>'3 95s'!$B$3:$B$5</c:f>
              <c:strCache>
                <c:ptCount val="3"/>
                <c:pt idx="0">
                  <c:v>PLHIV who know their status</c:v>
                </c:pt>
                <c:pt idx="1">
                  <c:v>PLHIV on 
treatment</c:v>
                </c:pt>
                <c:pt idx="2">
                  <c:v>PLHIV who have suppressed viral load</c:v>
                </c:pt>
              </c:strCache>
            </c:strRef>
          </c:cat>
          <c:val>
            <c:numRef>
              <c:f>'3 95s'!$D$3:$D$5</c:f>
              <c:numCache>
                <c:formatCode>General</c:formatCode>
                <c:ptCount val="3"/>
                <c:pt idx="0">
                  <c:v>95</c:v>
                </c:pt>
                <c:pt idx="1">
                  <c:v>23</c:v>
                </c:pt>
                <c:pt idx="2">
                  <c:v>86</c:v>
                </c:pt>
              </c:numCache>
            </c:numRef>
          </c:val>
          <c:extLst>
            <c:ext xmlns:c16="http://schemas.microsoft.com/office/drawing/2014/chart" uri="{C3380CC4-5D6E-409C-BE32-E72D297353CC}">
              <c16:uniqueId val="{00000001-EF7D-4EEC-9F4C-DBC94E7028D1}"/>
            </c:ext>
          </c:extLst>
        </c:ser>
        <c:dLbls>
          <c:showLegendKey val="0"/>
          <c:showVal val="0"/>
          <c:showCatName val="0"/>
          <c:showSerName val="0"/>
          <c:showPercent val="0"/>
          <c:showBubbleSize val="0"/>
        </c:dLbls>
        <c:gapWidth val="230"/>
        <c:overlap val="100"/>
        <c:axId val="138899840"/>
        <c:axId val="138901376"/>
      </c:barChart>
      <c:scatterChart>
        <c:scatterStyle val="lineMarker"/>
        <c:varyColors val="0"/>
        <c:ser>
          <c:idx val="2"/>
          <c:order val="2"/>
          <c:tx>
            <c:strRef>
              <c:f>'3 95s'!$E$2</c:f>
              <c:strCache>
                <c:ptCount val="1"/>
                <c:pt idx="0">
                  <c:v>Target</c:v>
                </c:pt>
              </c:strCache>
            </c:strRef>
          </c:tx>
          <c:spPr>
            <a:ln w="25400" cap="rnd">
              <a:noFill/>
              <a:round/>
            </a:ln>
            <a:effectLst/>
          </c:spPr>
          <c:marker>
            <c:symbol val="dash"/>
            <c:size val="22"/>
            <c:spPr>
              <a:solidFill>
                <a:srgbClr val="FF5050"/>
              </a:solidFill>
              <a:ln w="12700" cap="rnd" cmpd="dbl">
                <a:solidFill>
                  <a:srgbClr val="FF5050"/>
                </a:solidFill>
                <a:headEnd type="oval" w="lg" len="lg"/>
                <a:tailEnd type="oval" w="lg" len="lg"/>
              </a:ln>
              <a:effectLst/>
            </c:spPr>
          </c:marker>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rgbClr val="FF5050"/>
                    </a:solidFill>
                    <a:latin typeface="Arial" panose="020B0604020202020204" pitchFamily="34" charset="0"/>
                    <a:ea typeface="+mn-ea"/>
                    <a:cs typeface="Arial" panose="020B0604020202020204" pitchFamily="34" charset="0"/>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'3 95s'!$B$3:$B$5</c:f>
              <c:strCache>
                <c:ptCount val="3"/>
                <c:pt idx="0">
                  <c:v>PLHIV who know their status</c:v>
                </c:pt>
                <c:pt idx="1">
                  <c:v>PLHIV on 
treatment</c:v>
                </c:pt>
                <c:pt idx="2">
                  <c:v>PLHIV who have suppressed viral load</c:v>
                </c:pt>
              </c:strCache>
            </c:strRef>
          </c:xVal>
          <c:yVal>
            <c:numRef>
              <c:f>'3 95s'!$E$3:$E$5</c:f>
              <c:numCache>
                <c:formatCode>General</c:formatCode>
                <c:ptCount val="3"/>
                <c:pt idx="0">
                  <c:v>95</c:v>
                </c:pt>
                <c:pt idx="1">
                  <c:v>90</c:v>
                </c:pt>
                <c:pt idx="2">
                  <c:v>86</c:v>
                </c:pt>
              </c:numCache>
            </c:numRef>
          </c:yVal>
          <c:smooth val="0"/>
          <c:extLst>
            <c:ext xmlns:c16="http://schemas.microsoft.com/office/drawing/2014/chart" uri="{C3380CC4-5D6E-409C-BE32-E72D297353CC}">
              <c16:uniqueId val="{00000002-EF7D-4EEC-9F4C-DBC94E7028D1}"/>
            </c:ext>
          </c:extLst>
        </c:ser>
        <c:dLbls>
          <c:showLegendKey val="0"/>
          <c:showVal val="0"/>
          <c:showCatName val="0"/>
          <c:showSerName val="0"/>
          <c:showPercent val="0"/>
          <c:showBubbleSize val="0"/>
        </c:dLbls>
        <c:axId val="138899840"/>
        <c:axId val="138901376"/>
      </c:scatterChart>
      <c:catAx>
        <c:axId val="138899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38901376"/>
        <c:crosses val="autoZero"/>
        <c:auto val="1"/>
        <c:lblAlgn val="ctr"/>
        <c:lblOffset val="100"/>
        <c:noMultiLvlLbl val="0"/>
      </c:catAx>
      <c:valAx>
        <c:axId val="138901376"/>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b" anchorCtr="0"/>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a:t>
                </a:r>
              </a:p>
            </c:rich>
          </c:tx>
          <c:layout>
            <c:manualLayout>
              <c:xMode val="edge"/>
              <c:yMode val="edge"/>
              <c:x val="8.055113937466879E-2"/>
              <c:y val="9.3223167731836212E-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38899840"/>
        <c:crosses val="autoZero"/>
        <c:crossBetween val="between"/>
        <c:majorUnit val="20"/>
      </c:valAx>
      <c:spPr>
        <a:noFill/>
        <a:ln>
          <a:noFill/>
        </a:ln>
        <a:effectLst/>
      </c:spPr>
    </c:plotArea>
    <c:legend>
      <c:legendPos val="b"/>
      <c:layout>
        <c:manualLayout>
          <c:xMode val="edge"/>
          <c:yMode val="edge"/>
          <c:x val="0.27121183865174747"/>
          <c:y val="0.91963853202560208"/>
          <c:w val="0.52628977298890267"/>
          <c:h val="6.281760832527512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ln w="9525" cap="flat" cmpd="sng" algn="ctr">
      <a:noFill/>
      <a:round/>
    </a:ln>
    <a:effectLst/>
  </c:spPr>
  <c:txPr>
    <a:bodyPr/>
    <a:lstStyle/>
    <a:p>
      <a:pPr>
        <a:defRPr sz="1400" b="1">
          <a:latin typeface="Arial" panose="020B0604020202020204" pitchFamily="34" charset="0"/>
          <a:cs typeface="Arial" panose="020B060402020202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459422016537424"/>
          <c:y val="0.12810293805738754"/>
          <c:w val="0.84413781110973396"/>
          <c:h val="0.5762354687862965"/>
        </c:manualLayout>
      </c:layout>
      <c:lineChart>
        <c:grouping val="standard"/>
        <c:varyColors val="0"/>
        <c:ser>
          <c:idx val="0"/>
          <c:order val="0"/>
          <c:tx>
            <c:strRef>
              <c:f>Lao!$D$1</c:f>
              <c:strCache>
                <c:ptCount val="1"/>
                <c:pt idx="0">
                  <c:v> Adults  (15+) living with HIV </c:v>
                </c:pt>
              </c:strCache>
            </c:strRef>
          </c:tx>
          <c:spPr>
            <a:ln w="38100">
              <a:solidFill>
                <a:srgbClr val="63CDF6"/>
              </a:solidFill>
            </a:ln>
          </c:spPr>
          <c:marker>
            <c:symbol val="none"/>
          </c:marker>
          <c:dLbls>
            <c:dLbl>
              <c:idx val="32"/>
              <c:tx>
                <c:rich>
                  <a:bodyPr/>
                  <a:lstStyle/>
                  <a:p>
                    <a:r>
                      <a:rPr lang="en-US" dirty="0"/>
                      <a:t>&lt;100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482C-4FB5-B7C3-84AC314641D5}"/>
                </c:ext>
              </c:extLst>
            </c:dLbl>
            <c:spPr>
              <a:noFill/>
              <a:ln>
                <a:noFill/>
              </a:ln>
              <a:effectLst/>
            </c:spPr>
            <c:txPr>
              <a:bodyPr wrap="square" lIns="38100" tIns="19050" rIns="38100" bIns="19050" anchor="ctr">
                <a:spAutoFit/>
              </a:bodyPr>
              <a:lstStyle/>
              <a:p>
                <a:pPr>
                  <a:defRPr b="1">
                    <a:solidFill>
                      <a:srgbClr val="00AEEF"/>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Lao!$D$2:$D$34</c:f>
              <c:numCache>
                <c:formatCode>_-* #,##0_-;\-* #,##0_-;_-* "-"??_-;_-@_-</c:formatCode>
                <c:ptCount val="33"/>
                <c:pt idx="0">
                  <c:v>1</c:v>
                </c:pt>
                <c:pt idx="1">
                  <c:v>1</c:v>
                </c:pt>
                <c:pt idx="2">
                  <c:v>1</c:v>
                </c:pt>
                <c:pt idx="3">
                  <c:v>1</c:v>
                </c:pt>
                <c:pt idx="4">
                  <c:v>2</c:v>
                </c:pt>
                <c:pt idx="5">
                  <c:v>3</c:v>
                </c:pt>
                <c:pt idx="6">
                  <c:v>4</c:v>
                </c:pt>
                <c:pt idx="7">
                  <c:v>5</c:v>
                </c:pt>
                <c:pt idx="8">
                  <c:v>7</c:v>
                </c:pt>
                <c:pt idx="9">
                  <c:v>8</c:v>
                </c:pt>
                <c:pt idx="10">
                  <c:v>9</c:v>
                </c:pt>
                <c:pt idx="11">
                  <c:v>9</c:v>
                </c:pt>
                <c:pt idx="12">
                  <c:v>10</c:v>
                </c:pt>
                <c:pt idx="13">
                  <c:v>11</c:v>
                </c:pt>
                <c:pt idx="14">
                  <c:v>11</c:v>
                </c:pt>
                <c:pt idx="15">
                  <c:v>12</c:v>
                </c:pt>
                <c:pt idx="16">
                  <c:v>12</c:v>
                </c:pt>
                <c:pt idx="17">
                  <c:v>14</c:v>
                </c:pt>
                <c:pt idx="18">
                  <c:v>15</c:v>
                </c:pt>
                <c:pt idx="19">
                  <c:v>17</c:v>
                </c:pt>
                <c:pt idx="20">
                  <c:v>19</c:v>
                </c:pt>
                <c:pt idx="21">
                  <c:v>21</c:v>
                </c:pt>
                <c:pt idx="22">
                  <c:v>23</c:v>
                </c:pt>
                <c:pt idx="23">
                  <c:v>25</c:v>
                </c:pt>
                <c:pt idx="24">
                  <c:v>28</c:v>
                </c:pt>
                <c:pt idx="25">
                  <c:v>31</c:v>
                </c:pt>
                <c:pt idx="26">
                  <c:v>35</c:v>
                </c:pt>
                <c:pt idx="27">
                  <c:v>39</c:v>
                </c:pt>
                <c:pt idx="28">
                  <c:v>43</c:v>
                </c:pt>
                <c:pt idx="29">
                  <c:v>47</c:v>
                </c:pt>
                <c:pt idx="30">
                  <c:v>51</c:v>
                </c:pt>
                <c:pt idx="31">
                  <c:v>56</c:v>
                </c:pt>
                <c:pt idx="32">
                  <c:v>59</c:v>
                </c:pt>
              </c:numCache>
            </c:numRef>
          </c:val>
          <c:smooth val="0"/>
          <c:extLst>
            <c:ext xmlns:c16="http://schemas.microsoft.com/office/drawing/2014/chart" uri="{C3380CC4-5D6E-409C-BE32-E72D297353CC}">
              <c16:uniqueId val="{00000001-482C-4FB5-B7C3-84AC314641D5}"/>
            </c:ext>
          </c:extLst>
        </c:ser>
        <c:ser>
          <c:idx val="1"/>
          <c:order val="1"/>
          <c:tx>
            <c:strRef>
              <c:f>Lao!$E$1</c:f>
              <c:strCache>
                <c:ptCount val="1"/>
                <c:pt idx="0">
                  <c:v> Adults Lower bound </c:v>
                </c:pt>
              </c:strCache>
            </c:strRef>
          </c:tx>
          <c:spPr>
            <a:ln w="22225">
              <a:solidFill>
                <a:srgbClr val="63CDF6"/>
              </a:solidFill>
              <a:prstDash val="sysDot"/>
            </a:ln>
          </c:spPr>
          <c:marker>
            <c:symbol val="none"/>
          </c:marker>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Lao!$E$2:$E$34</c:f>
              <c:numCache>
                <c:formatCode>_-* #,##0_-;\-* #,##0_-;_-* "-"??_-;_-@_-</c:formatCode>
                <c:ptCount val="33"/>
                <c:pt idx="0">
                  <c:v>0.40956999999999999</c:v>
                </c:pt>
                <c:pt idx="1">
                  <c:v>0.55847000000000002</c:v>
                </c:pt>
                <c:pt idx="2">
                  <c:v>0.78310000000000002</c:v>
                </c:pt>
                <c:pt idx="3">
                  <c:v>1</c:v>
                </c:pt>
                <c:pt idx="4">
                  <c:v>1</c:v>
                </c:pt>
                <c:pt idx="5">
                  <c:v>2</c:v>
                </c:pt>
                <c:pt idx="6">
                  <c:v>2</c:v>
                </c:pt>
                <c:pt idx="7">
                  <c:v>3</c:v>
                </c:pt>
                <c:pt idx="8">
                  <c:v>4</c:v>
                </c:pt>
                <c:pt idx="9">
                  <c:v>5</c:v>
                </c:pt>
                <c:pt idx="10">
                  <c:v>6</c:v>
                </c:pt>
                <c:pt idx="11">
                  <c:v>7</c:v>
                </c:pt>
                <c:pt idx="12">
                  <c:v>8</c:v>
                </c:pt>
                <c:pt idx="13">
                  <c:v>8</c:v>
                </c:pt>
                <c:pt idx="14">
                  <c:v>9</c:v>
                </c:pt>
                <c:pt idx="15">
                  <c:v>10</c:v>
                </c:pt>
                <c:pt idx="16">
                  <c:v>11</c:v>
                </c:pt>
                <c:pt idx="17">
                  <c:v>12</c:v>
                </c:pt>
                <c:pt idx="18">
                  <c:v>13</c:v>
                </c:pt>
                <c:pt idx="19">
                  <c:v>15</c:v>
                </c:pt>
                <c:pt idx="20">
                  <c:v>17</c:v>
                </c:pt>
                <c:pt idx="21">
                  <c:v>19</c:v>
                </c:pt>
                <c:pt idx="22">
                  <c:v>21</c:v>
                </c:pt>
                <c:pt idx="23">
                  <c:v>22</c:v>
                </c:pt>
                <c:pt idx="24">
                  <c:v>25</c:v>
                </c:pt>
                <c:pt idx="25">
                  <c:v>27</c:v>
                </c:pt>
                <c:pt idx="26">
                  <c:v>30</c:v>
                </c:pt>
                <c:pt idx="27">
                  <c:v>34</c:v>
                </c:pt>
                <c:pt idx="28">
                  <c:v>37</c:v>
                </c:pt>
                <c:pt idx="29">
                  <c:v>41</c:v>
                </c:pt>
                <c:pt idx="30">
                  <c:v>44</c:v>
                </c:pt>
                <c:pt idx="31">
                  <c:v>47</c:v>
                </c:pt>
                <c:pt idx="32">
                  <c:v>50</c:v>
                </c:pt>
              </c:numCache>
            </c:numRef>
          </c:val>
          <c:smooth val="0"/>
          <c:extLst>
            <c:ext xmlns:c16="http://schemas.microsoft.com/office/drawing/2014/chart" uri="{C3380CC4-5D6E-409C-BE32-E72D297353CC}">
              <c16:uniqueId val="{00000002-482C-4FB5-B7C3-84AC314641D5}"/>
            </c:ext>
          </c:extLst>
        </c:ser>
        <c:ser>
          <c:idx val="2"/>
          <c:order val="2"/>
          <c:tx>
            <c:strRef>
              <c:f>Lao!$F$1</c:f>
              <c:strCache>
                <c:ptCount val="1"/>
                <c:pt idx="0">
                  <c:v> Adults Upper bound </c:v>
                </c:pt>
              </c:strCache>
            </c:strRef>
          </c:tx>
          <c:spPr>
            <a:ln w="22225">
              <a:solidFill>
                <a:srgbClr val="63CDF6"/>
              </a:solidFill>
              <a:prstDash val="sysDot"/>
            </a:ln>
          </c:spPr>
          <c:marker>
            <c:symbol val="none"/>
          </c:marker>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Lao!$F$2:$F$34</c:f>
              <c:numCache>
                <c:formatCode>_-* #,##0_-;\-* #,##0_-;_-* "-"??_-;_-@_-</c:formatCode>
                <c:ptCount val="33"/>
                <c:pt idx="0">
                  <c:v>0.69535000000000002</c:v>
                </c:pt>
                <c:pt idx="1">
                  <c:v>0.97729999999999995</c:v>
                </c:pt>
                <c:pt idx="2">
                  <c:v>2</c:v>
                </c:pt>
                <c:pt idx="3">
                  <c:v>4</c:v>
                </c:pt>
                <c:pt idx="4">
                  <c:v>10</c:v>
                </c:pt>
                <c:pt idx="5">
                  <c:v>15</c:v>
                </c:pt>
                <c:pt idx="6">
                  <c:v>17</c:v>
                </c:pt>
                <c:pt idx="7">
                  <c:v>18</c:v>
                </c:pt>
                <c:pt idx="8">
                  <c:v>19</c:v>
                </c:pt>
                <c:pt idx="9">
                  <c:v>19</c:v>
                </c:pt>
                <c:pt idx="10">
                  <c:v>18</c:v>
                </c:pt>
                <c:pt idx="11">
                  <c:v>18</c:v>
                </c:pt>
                <c:pt idx="12">
                  <c:v>18</c:v>
                </c:pt>
                <c:pt idx="13">
                  <c:v>21</c:v>
                </c:pt>
                <c:pt idx="14">
                  <c:v>21</c:v>
                </c:pt>
                <c:pt idx="15">
                  <c:v>20</c:v>
                </c:pt>
                <c:pt idx="16">
                  <c:v>20</c:v>
                </c:pt>
                <c:pt idx="17">
                  <c:v>21</c:v>
                </c:pt>
                <c:pt idx="18">
                  <c:v>22</c:v>
                </c:pt>
                <c:pt idx="19">
                  <c:v>23</c:v>
                </c:pt>
                <c:pt idx="20">
                  <c:v>26</c:v>
                </c:pt>
                <c:pt idx="21">
                  <c:v>28</c:v>
                </c:pt>
                <c:pt idx="22">
                  <c:v>31</c:v>
                </c:pt>
                <c:pt idx="23">
                  <c:v>34</c:v>
                </c:pt>
                <c:pt idx="24">
                  <c:v>36</c:v>
                </c:pt>
                <c:pt idx="25">
                  <c:v>40</c:v>
                </c:pt>
                <c:pt idx="26">
                  <c:v>44</c:v>
                </c:pt>
                <c:pt idx="27">
                  <c:v>49</c:v>
                </c:pt>
                <c:pt idx="28">
                  <c:v>56</c:v>
                </c:pt>
                <c:pt idx="29">
                  <c:v>62</c:v>
                </c:pt>
                <c:pt idx="30">
                  <c:v>69</c:v>
                </c:pt>
                <c:pt idx="31">
                  <c:v>75</c:v>
                </c:pt>
                <c:pt idx="32">
                  <c:v>81</c:v>
                </c:pt>
              </c:numCache>
            </c:numRef>
          </c:val>
          <c:smooth val="0"/>
          <c:extLst>
            <c:ext xmlns:c16="http://schemas.microsoft.com/office/drawing/2014/chart" uri="{C3380CC4-5D6E-409C-BE32-E72D297353CC}">
              <c16:uniqueId val="{00000003-482C-4FB5-B7C3-84AC314641D5}"/>
            </c:ext>
          </c:extLst>
        </c:ser>
        <c:ser>
          <c:idx val="3"/>
          <c:order val="3"/>
          <c:tx>
            <c:strRef>
              <c:f>Lao!$G$1</c:f>
              <c:strCache>
                <c:ptCount val="1"/>
                <c:pt idx="0">
                  <c:v> Women  (15+) living with HIV </c:v>
                </c:pt>
              </c:strCache>
            </c:strRef>
          </c:tx>
          <c:spPr>
            <a:ln w="38100">
              <a:solidFill>
                <a:srgbClr val="F78E31"/>
              </a:solidFill>
            </a:ln>
          </c:spPr>
          <c:marker>
            <c:symbol val="none"/>
          </c:marker>
          <c:dLbls>
            <c:dLbl>
              <c:idx val="32"/>
              <c:tx>
                <c:rich>
                  <a:bodyPr/>
                  <a:lstStyle/>
                  <a:p>
                    <a:r>
                      <a:rPr lang="en-US" dirty="0"/>
                      <a:t>&lt;100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482C-4FB5-B7C3-84AC314641D5}"/>
                </c:ext>
              </c:extLst>
            </c:dLbl>
            <c:spPr>
              <a:noFill/>
              <a:ln>
                <a:noFill/>
              </a:ln>
              <a:effectLst/>
            </c:spPr>
            <c:txPr>
              <a:bodyPr wrap="square" lIns="38100" tIns="19050" rIns="38100" bIns="19050" anchor="ctr">
                <a:spAutoFit/>
              </a:bodyPr>
              <a:lstStyle/>
              <a:p>
                <a:pPr>
                  <a:defRPr b="1">
                    <a:solidFill>
                      <a:srgbClr val="F78E31"/>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Lao!$G$2:$G$34</c:f>
              <c:numCache>
                <c:formatCode>_-* #,##0_-;\-* #,##0_-;_-* "-"??_-;_-@_-</c:formatCode>
                <c:ptCount val="33"/>
                <c:pt idx="0">
                  <c:v>0</c:v>
                </c:pt>
                <c:pt idx="1">
                  <c:v>0</c:v>
                </c:pt>
                <c:pt idx="2">
                  <c:v>0</c:v>
                </c:pt>
                <c:pt idx="3">
                  <c:v>0</c:v>
                </c:pt>
                <c:pt idx="4">
                  <c:v>1</c:v>
                </c:pt>
                <c:pt idx="5">
                  <c:v>1</c:v>
                </c:pt>
                <c:pt idx="6">
                  <c:v>1</c:v>
                </c:pt>
                <c:pt idx="7">
                  <c:v>1</c:v>
                </c:pt>
                <c:pt idx="8">
                  <c:v>2</c:v>
                </c:pt>
                <c:pt idx="9">
                  <c:v>2</c:v>
                </c:pt>
                <c:pt idx="10">
                  <c:v>2</c:v>
                </c:pt>
                <c:pt idx="11">
                  <c:v>3</c:v>
                </c:pt>
                <c:pt idx="12">
                  <c:v>3</c:v>
                </c:pt>
                <c:pt idx="13">
                  <c:v>3</c:v>
                </c:pt>
                <c:pt idx="14">
                  <c:v>3</c:v>
                </c:pt>
                <c:pt idx="15">
                  <c:v>3</c:v>
                </c:pt>
                <c:pt idx="16">
                  <c:v>4</c:v>
                </c:pt>
                <c:pt idx="17">
                  <c:v>4</c:v>
                </c:pt>
                <c:pt idx="18">
                  <c:v>4</c:v>
                </c:pt>
                <c:pt idx="19">
                  <c:v>5</c:v>
                </c:pt>
                <c:pt idx="20">
                  <c:v>5</c:v>
                </c:pt>
                <c:pt idx="21">
                  <c:v>5</c:v>
                </c:pt>
                <c:pt idx="22">
                  <c:v>6</c:v>
                </c:pt>
                <c:pt idx="23">
                  <c:v>6</c:v>
                </c:pt>
                <c:pt idx="24">
                  <c:v>6</c:v>
                </c:pt>
                <c:pt idx="25">
                  <c:v>7</c:v>
                </c:pt>
                <c:pt idx="26">
                  <c:v>8</c:v>
                </c:pt>
                <c:pt idx="27">
                  <c:v>9</c:v>
                </c:pt>
                <c:pt idx="28">
                  <c:v>10</c:v>
                </c:pt>
                <c:pt idx="29">
                  <c:v>10</c:v>
                </c:pt>
                <c:pt idx="30">
                  <c:v>11</c:v>
                </c:pt>
                <c:pt idx="31">
                  <c:v>12</c:v>
                </c:pt>
                <c:pt idx="32">
                  <c:v>13</c:v>
                </c:pt>
              </c:numCache>
            </c:numRef>
          </c:val>
          <c:smooth val="0"/>
          <c:extLst>
            <c:ext xmlns:c16="http://schemas.microsoft.com/office/drawing/2014/chart" uri="{C3380CC4-5D6E-409C-BE32-E72D297353CC}">
              <c16:uniqueId val="{00000005-482C-4FB5-B7C3-84AC314641D5}"/>
            </c:ext>
          </c:extLst>
        </c:ser>
        <c:ser>
          <c:idx val="4"/>
          <c:order val="4"/>
          <c:tx>
            <c:strRef>
              <c:f>Lao!$H$1</c:f>
              <c:strCache>
                <c:ptCount val="1"/>
                <c:pt idx="0">
                  <c:v> Women Lower bound </c:v>
                </c:pt>
              </c:strCache>
            </c:strRef>
          </c:tx>
          <c:spPr>
            <a:ln w="22225">
              <a:solidFill>
                <a:srgbClr val="F26B73"/>
              </a:solidFill>
              <a:prstDash val="sysDot"/>
            </a:ln>
          </c:spPr>
          <c:marker>
            <c:symbol val="none"/>
          </c:marker>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Lao!$H$2:$H$34</c:f>
              <c:numCache>
                <c:formatCode>_-* #,##0_-;\-* #,##0_-;_-* "-"??_-;_-@_-</c:formatCode>
                <c:ptCount val="33"/>
                <c:pt idx="0">
                  <c:v>0.10443</c:v>
                </c:pt>
                <c:pt idx="1">
                  <c:v>0.14262</c:v>
                </c:pt>
                <c:pt idx="2">
                  <c:v>0.19907</c:v>
                </c:pt>
                <c:pt idx="3">
                  <c:v>0.27017000000000002</c:v>
                </c:pt>
                <c:pt idx="4">
                  <c:v>0.37378</c:v>
                </c:pt>
                <c:pt idx="5">
                  <c:v>0.48368</c:v>
                </c:pt>
                <c:pt idx="6">
                  <c:v>0.63700999999999997</c:v>
                </c:pt>
                <c:pt idx="7">
                  <c:v>0.83438999999999997</c:v>
                </c:pt>
                <c:pt idx="8">
                  <c:v>1</c:v>
                </c:pt>
                <c:pt idx="9">
                  <c:v>1</c:v>
                </c:pt>
                <c:pt idx="10">
                  <c:v>2</c:v>
                </c:pt>
                <c:pt idx="11">
                  <c:v>2</c:v>
                </c:pt>
                <c:pt idx="12">
                  <c:v>2</c:v>
                </c:pt>
                <c:pt idx="13">
                  <c:v>2</c:v>
                </c:pt>
                <c:pt idx="14">
                  <c:v>3</c:v>
                </c:pt>
                <c:pt idx="15">
                  <c:v>3</c:v>
                </c:pt>
                <c:pt idx="16">
                  <c:v>3</c:v>
                </c:pt>
                <c:pt idx="17">
                  <c:v>3</c:v>
                </c:pt>
                <c:pt idx="18">
                  <c:v>4</c:v>
                </c:pt>
                <c:pt idx="19">
                  <c:v>4</c:v>
                </c:pt>
                <c:pt idx="20">
                  <c:v>4</c:v>
                </c:pt>
                <c:pt idx="21">
                  <c:v>5</c:v>
                </c:pt>
                <c:pt idx="22">
                  <c:v>5</c:v>
                </c:pt>
                <c:pt idx="23">
                  <c:v>5</c:v>
                </c:pt>
                <c:pt idx="24">
                  <c:v>6</c:v>
                </c:pt>
                <c:pt idx="25">
                  <c:v>6</c:v>
                </c:pt>
                <c:pt idx="26">
                  <c:v>7</c:v>
                </c:pt>
                <c:pt idx="27">
                  <c:v>8</c:v>
                </c:pt>
                <c:pt idx="28">
                  <c:v>8</c:v>
                </c:pt>
                <c:pt idx="29">
                  <c:v>9</c:v>
                </c:pt>
                <c:pt idx="30">
                  <c:v>10</c:v>
                </c:pt>
                <c:pt idx="31">
                  <c:v>10</c:v>
                </c:pt>
                <c:pt idx="32">
                  <c:v>11</c:v>
                </c:pt>
              </c:numCache>
            </c:numRef>
          </c:val>
          <c:smooth val="0"/>
          <c:extLst>
            <c:ext xmlns:c16="http://schemas.microsoft.com/office/drawing/2014/chart" uri="{C3380CC4-5D6E-409C-BE32-E72D297353CC}">
              <c16:uniqueId val="{00000006-482C-4FB5-B7C3-84AC314641D5}"/>
            </c:ext>
          </c:extLst>
        </c:ser>
        <c:ser>
          <c:idx val="5"/>
          <c:order val="5"/>
          <c:tx>
            <c:strRef>
              <c:f>Lao!$I$1</c:f>
              <c:strCache>
                <c:ptCount val="1"/>
                <c:pt idx="0">
                  <c:v> Women Upper bound </c:v>
                </c:pt>
              </c:strCache>
            </c:strRef>
          </c:tx>
          <c:spPr>
            <a:ln w="22225">
              <a:solidFill>
                <a:srgbClr val="F26B73"/>
              </a:solidFill>
              <a:prstDash val="sysDot"/>
            </a:ln>
          </c:spPr>
          <c:marker>
            <c:symbol val="none"/>
          </c:marker>
          <c:cat>
            <c:numRef>
              <c:f>Lao!$C$2:$C$34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numCache>
            </c:numRef>
          </c:cat>
          <c:val>
            <c:numRef>
              <c:f>Lao!$I$2:$I$34</c:f>
              <c:numCache>
                <c:formatCode>_-* #,##0_-;\-* #,##0_-;_-* "-"??_-;_-@_-</c:formatCode>
                <c:ptCount val="33"/>
                <c:pt idx="0">
                  <c:v>0.17127999999999999</c:v>
                </c:pt>
                <c:pt idx="1">
                  <c:v>0.23785999999999999</c:v>
                </c:pt>
                <c:pt idx="2">
                  <c:v>0.44869999999999999</c:v>
                </c:pt>
                <c:pt idx="3">
                  <c:v>1</c:v>
                </c:pt>
                <c:pt idx="4">
                  <c:v>3</c:v>
                </c:pt>
                <c:pt idx="5">
                  <c:v>4</c:v>
                </c:pt>
                <c:pt idx="6">
                  <c:v>5</c:v>
                </c:pt>
                <c:pt idx="7">
                  <c:v>5</c:v>
                </c:pt>
                <c:pt idx="8">
                  <c:v>5</c:v>
                </c:pt>
                <c:pt idx="9">
                  <c:v>5</c:v>
                </c:pt>
                <c:pt idx="10">
                  <c:v>5</c:v>
                </c:pt>
                <c:pt idx="11">
                  <c:v>5</c:v>
                </c:pt>
                <c:pt idx="12">
                  <c:v>5</c:v>
                </c:pt>
                <c:pt idx="13">
                  <c:v>6</c:v>
                </c:pt>
                <c:pt idx="14">
                  <c:v>6</c:v>
                </c:pt>
                <c:pt idx="15">
                  <c:v>6</c:v>
                </c:pt>
                <c:pt idx="16">
                  <c:v>6</c:v>
                </c:pt>
                <c:pt idx="17">
                  <c:v>6</c:v>
                </c:pt>
                <c:pt idx="18">
                  <c:v>6</c:v>
                </c:pt>
                <c:pt idx="19">
                  <c:v>6</c:v>
                </c:pt>
                <c:pt idx="20">
                  <c:v>7</c:v>
                </c:pt>
                <c:pt idx="21">
                  <c:v>7</c:v>
                </c:pt>
                <c:pt idx="22">
                  <c:v>8</c:v>
                </c:pt>
                <c:pt idx="23">
                  <c:v>8</c:v>
                </c:pt>
                <c:pt idx="24">
                  <c:v>9</c:v>
                </c:pt>
                <c:pt idx="25">
                  <c:v>9</c:v>
                </c:pt>
                <c:pt idx="26">
                  <c:v>10</c:v>
                </c:pt>
                <c:pt idx="27">
                  <c:v>11</c:v>
                </c:pt>
                <c:pt idx="28">
                  <c:v>12</c:v>
                </c:pt>
                <c:pt idx="29">
                  <c:v>13</c:v>
                </c:pt>
                <c:pt idx="30">
                  <c:v>15</c:v>
                </c:pt>
                <c:pt idx="31">
                  <c:v>16</c:v>
                </c:pt>
                <c:pt idx="32">
                  <c:v>17</c:v>
                </c:pt>
              </c:numCache>
            </c:numRef>
          </c:val>
          <c:smooth val="0"/>
          <c:extLst>
            <c:ext xmlns:c16="http://schemas.microsoft.com/office/drawing/2014/chart" uri="{C3380CC4-5D6E-409C-BE32-E72D297353CC}">
              <c16:uniqueId val="{00000007-482C-4FB5-B7C3-84AC314641D5}"/>
            </c:ext>
          </c:extLst>
        </c:ser>
        <c:dLbls>
          <c:showLegendKey val="0"/>
          <c:showVal val="0"/>
          <c:showCatName val="0"/>
          <c:showSerName val="0"/>
          <c:showPercent val="0"/>
          <c:showBubbleSize val="0"/>
        </c:dLbls>
        <c:smooth val="0"/>
        <c:axId val="137368704"/>
        <c:axId val="137370240"/>
      </c:lineChart>
      <c:catAx>
        <c:axId val="137368704"/>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137370240"/>
        <c:crosses val="autoZero"/>
        <c:auto val="1"/>
        <c:lblAlgn val="ctr"/>
        <c:lblOffset val="100"/>
        <c:tickLblSkip val="1"/>
        <c:noMultiLvlLbl val="0"/>
      </c:catAx>
      <c:valAx>
        <c:axId val="137370240"/>
        <c:scaling>
          <c:orientation val="minMax"/>
          <c:max val="100"/>
        </c:scaling>
        <c:delete val="0"/>
        <c:axPos val="l"/>
        <c:title>
          <c:tx>
            <c:rich>
              <a:bodyPr rot="-5400000" vert="horz"/>
              <a:lstStyle/>
              <a:p>
                <a:pPr>
                  <a:defRPr/>
                </a:pPr>
                <a:r>
                  <a:rPr lang="en-US"/>
                  <a:t>Number </a:t>
                </a:r>
              </a:p>
            </c:rich>
          </c:tx>
          <c:overlay val="0"/>
        </c:title>
        <c:numFmt formatCode="_-* #,##0_-;\-* #,##0_-;_-* &quot;-&quot;??_-;_-@_-" sourceLinked="1"/>
        <c:majorTickMark val="out"/>
        <c:minorTickMark val="none"/>
        <c:tickLblPos val="nextTo"/>
        <c:crossAx val="137368704"/>
        <c:crosses val="autoZero"/>
        <c:crossBetween val="midCat"/>
        <c:majorUnit val="20"/>
      </c:valAx>
    </c:plotArea>
    <c:legend>
      <c:legendPos val="b"/>
      <c:legendEntry>
        <c:idx val="1"/>
        <c:delete val="1"/>
      </c:legendEntry>
      <c:legendEntry>
        <c:idx val="2"/>
        <c:delete val="1"/>
      </c:legendEntry>
      <c:legendEntry>
        <c:idx val="4"/>
        <c:delete val="1"/>
      </c:legendEntry>
      <c:legendEntry>
        <c:idx val="5"/>
        <c:delete val="1"/>
      </c:legendEntry>
      <c:layout>
        <c:manualLayout>
          <c:xMode val="edge"/>
          <c:yMode val="edge"/>
          <c:x val="0.11866214086298731"/>
          <c:y val="0.90756431103614754"/>
          <c:w val="0.77696946842622638"/>
          <c:h val="9.24356889638525E-2"/>
        </c:manualLayout>
      </c:layout>
      <c:overlay val="0"/>
    </c:legend>
    <c:plotVisOnly val="1"/>
    <c:dispBlanksAs val="gap"/>
    <c:showDLblsOverMax val="0"/>
  </c:chart>
  <c:txPr>
    <a:bodyPr/>
    <a:lstStyle/>
    <a:p>
      <a:pPr>
        <a:defRPr sz="1400" b="0">
          <a:latin typeface="Arial" pitchFamily="34" charset="0"/>
          <a:cs typeface="Arial" pitchFamily="34" charset="0"/>
        </a:defRPr>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083355205599301"/>
          <c:y val="6.3981481481481486E-2"/>
          <c:w val="0.79541426071741017"/>
          <c:h val="0.67178878681831433"/>
        </c:manualLayout>
      </c:layout>
      <c:lineChart>
        <c:grouping val="standard"/>
        <c:varyColors val="0"/>
        <c:ser>
          <c:idx val="0"/>
          <c:order val="0"/>
          <c:tx>
            <c:strRef>
              <c:f>'Pregnant W HIV&amp;Syphilis test'!$A$4</c:f>
              <c:strCache>
                <c:ptCount val="1"/>
                <c:pt idx="0">
                  <c:v>HIV testing coverage</c:v>
                </c:pt>
              </c:strCache>
            </c:strRef>
          </c:tx>
          <c:spPr>
            <a:ln w="38100">
              <a:solidFill>
                <a:srgbClr val="FF7C80"/>
              </a:solidFill>
            </a:ln>
          </c:spPr>
          <c:marker>
            <c:symbol val="circle"/>
            <c:size val="11"/>
            <c:spPr>
              <a:solidFill>
                <a:srgbClr val="FF0000"/>
              </a:solidFill>
              <a:ln>
                <a:solidFill>
                  <a:sysClr val="window" lastClr="FFFFFF"/>
                </a:solidFill>
              </a:ln>
            </c:spPr>
          </c:marker>
          <c:dLbls>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343-45A5-AE11-6AD902E635DA}"/>
                </c:ext>
              </c:extLst>
            </c:dLbl>
            <c:dLbl>
              <c:idx val="4"/>
              <c:layout>
                <c:manualLayout>
                  <c:x val="-3.0063444196856758E-2"/>
                  <c:y val="-2.92974575145672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343-45A5-AE11-6AD902E635DA}"/>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343-45A5-AE11-6AD902E635DA}"/>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strRef>
              <c:f>'Pregnant W HIV&amp;Syphilis test'!$B$3:$D$3</c:f>
              <c:strCache>
                <c:ptCount val="3"/>
                <c:pt idx="0">
                  <c:v>2019</c:v>
                </c:pt>
                <c:pt idx="1">
                  <c:v>2020</c:v>
                </c:pt>
                <c:pt idx="2">
                  <c:v>2021</c:v>
                </c:pt>
              </c:strCache>
            </c:strRef>
          </c:cat>
          <c:val>
            <c:numRef>
              <c:f>'Pregnant W HIV&amp;Syphilis test'!$B$4:$D$4</c:f>
              <c:numCache>
                <c:formatCode>General</c:formatCode>
                <c:ptCount val="3"/>
                <c:pt idx="0">
                  <c:v>96</c:v>
                </c:pt>
                <c:pt idx="1">
                  <c:v>98</c:v>
                </c:pt>
                <c:pt idx="2">
                  <c:v>95.5</c:v>
                </c:pt>
              </c:numCache>
            </c:numRef>
          </c:val>
          <c:smooth val="0"/>
          <c:extLst>
            <c:ext xmlns:c16="http://schemas.microsoft.com/office/drawing/2014/chart" uri="{C3380CC4-5D6E-409C-BE32-E72D297353CC}">
              <c16:uniqueId val="{00000002-6343-45A5-AE11-6AD902E635DA}"/>
            </c:ext>
          </c:extLst>
        </c:ser>
        <c:dLbls>
          <c:showLegendKey val="0"/>
          <c:showVal val="0"/>
          <c:showCatName val="0"/>
          <c:showSerName val="0"/>
          <c:showPercent val="0"/>
          <c:showBubbleSize val="0"/>
        </c:dLbls>
        <c:marker val="1"/>
        <c:smooth val="0"/>
        <c:axId val="84644608"/>
        <c:axId val="84646144"/>
      </c:lineChart>
      <c:catAx>
        <c:axId val="84644608"/>
        <c:scaling>
          <c:orientation val="minMax"/>
        </c:scaling>
        <c:delete val="0"/>
        <c:axPos val="b"/>
        <c:numFmt formatCode="General" sourceLinked="1"/>
        <c:majorTickMark val="out"/>
        <c:minorTickMark val="none"/>
        <c:tickLblPos val="nextTo"/>
        <c:crossAx val="84646144"/>
        <c:crosses val="autoZero"/>
        <c:auto val="1"/>
        <c:lblAlgn val="ctr"/>
        <c:lblOffset val="100"/>
        <c:noMultiLvlLbl val="0"/>
      </c:catAx>
      <c:valAx>
        <c:axId val="84646144"/>
        <c:scaling>
          <c:orientation val="minMax"/>
          <c:max val="100"/>
          <c:min val="0"/>
        </c:scaling>
        <c:delete val="0"/>
        <c:axPos val="l"/>
        <c:majorGridlines>
          <c:spPr>
            <a:ln>
              <a:solidFill>
                <a:schemeClr val="bg1">
                  <a:lumMod val="85000"/>
                </a:schemeClr>
              </a:solidFill>
              <a:prstDash val="sysDash"/>
            </a:ln>
          </c:spPr>
        </c:majorGridlines>
        <c:title>
          <c:tx>
            <c:rich>
              <a:bodyPr rot="-5400000" vert="horz"/>
              <a:lstStyle/>
              <a:p>
                <a:pPr>
                  <a:defRPr/>
                </a:pPr>
                <a:r>
                  <a:rPr lang="en-US"/>
                  <a:t>Percent</a:t>
                </a:r>
              </a:p>
            </c:rich>
          </c:tx>
          <c:overlay val="0"/>
        </c:title>
        <c:numFmt formatCode="0" sourceLinked="0"/>
        <c:majorTickMark val="out"/>
        <c:minorTickMark val="none"/>
        <c:tickLblPos val="nextTo"/>
        <c:crossAx val="84644608"/>
        <c:crosses val="autoZero"/>
        <c:crossBetween val="between"/>
        <c:majorUnit val="20"/>
      </c:valAx>
    </c:plotArea>
    <c:legend>
      <c:legendPos val="b"/>
      <c:overlay val="0"/>
    </c:legend>
    <c:plotVisOnly val="1"/>
    <c:dispBlanksAs val="span"/>
    <c:showDLblsOverMax val="0"/>
  </c:chart>
  <c:txPr>
    <a:bodyPr/>
    <a:lstStyle/>
    <a:p>
      <a:pPr>
        <a:defRPr sz="1400" b="0">
          <a:latin typeface="Arial" panose="020B0604020202020204" pitchFamily="34" charset="0"/>
          <a:cs typeface="Arial" panose="020B0604020202020204"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138910761154858"/>
          <c:y val="6.3981481481481486E-2"/>
          <c:w val="0.82596981627296573"/>
          <c:h val="0.67178878681831433"/>
        </c:manualLayout>
      </c:layout>
      <c:lineChart>
        <c:grouping val="standard"/>
        <c:varyColors val="0"/>
        <c:ser>
          <c:idx val="0"/>
          <c:order val="0"/>
          <c:tx>
            <c:strRef>
              <c:f>'Pregnant W HIV&amp;Syphilis test'!$A$17</c:f>
              <c:strCache>
                <c:ptCount val="1"/>
                <c:pt idx="0">
                  <c:v>Syphilis testing coverage</c:v>
                </c:pt>
              </c:strCache>
            </c:strRef>
          </c:tx>
          <c:spPr>
            <a:ln w="38100">
              <a:solidFill>
                <a:srgbClr val="88C540"/>
              </a:solidFill>
            </a:ln>
          </c:spPr>
          <c:marker>
            <c:symbol val="circle"/>
            <c:size val="11"/>
            <c:spPr>
              <a:solidFill>
                <a:srgbClr val="00B050"/>
              </a:solidFill>
              <a:ln>
                <a:solidFill>
                  <a:sysClr val="window" lastClr="FFFFFF"/>
                </a:solidFill>
              </a:ln>
            </c:spPr>
          </c:marker>
          <c:dLbls>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9DD-4A86-9A34-EFB78EAEDD9D}"/>
                </c:ext>
              </c:extLst>
            </c:dLbl>
            <c:dLbl>
              <c:idx val="4"/>
              <c:layout>
                <c:manualLayout>
                  <c:x val="-3.0063444196856758E-2"/>
                  <c:y val="-2.92974575145672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9DD-4A86-9A34-EFB78EAEDD9D}"/>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9DD-4A86-9A34-EFB78EAEDD9D}"/>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strRef>
              <c:f>'Pregnant W HIV&amp;Syphilis test'!$B$16:$D$16</c:f>
              <c:strCache>
                <c:ptCount val="3"/>
                <c:pt idx="0">
                  <c:v>2019</c:v>
                </c:pt>
                <c:pt idx="1">
                  <c:v>2020</c:v>
                </c:pt>
                <c:pt idx="2">
                  <c:v>2021</c:v>
                </c:pt>
              </c:strCache>
            </c:strRef>
          </c:cat>
          <c:val>
            <c:numRef>
              <c:f>'Pregnant W HIV&amp;Syphilis test'!$B$17:$D$17</c:f>
              <c:numCache>
                <c:formatCode>General</c:formatCode>
                <c:ptCount val="3"/>
                <c:pt idx="0">
                  <c:v>97</c:v>
                </c:pt>
                <c:pt idx="1">
                  <c:v>99.4</c:v>
                </c:pt>
                <c:pt idx="2">
                  <c:v>97</c:v>
                </c:pt>
              </c:numCache>
            </c:numRef>
          </c:val>
          <c:smooth val="0"/>
          <c:extLst>
            <c:ext xmlns:c16="http://schemas.microsoft.com/office/drawing/2014/chart" uri="{C3380CC4-5D6E-409C-BE32-E72D297353CC}">
              <c16:uniqueId val="{00000002-D9DD-4A86-9A34-EFB78EAEDD9D}"/>
            </c:ext>
          </c:extLst>
        </c:ser>
        <c:dLbls>
          <c:showLegendKey val="0"/>
          <c:showVal val="0"/>
          <c:showCatName val="0"/>
          <c:showSerName val="0"/>
          <c:showPercent val="0"/>
          <c:showBubbleSize val="0"/>
        </c:dLbls>
        <c:marker val="1"/>
        <c:smooth val="0"/>
        <c:axId val="84644608"/>
        <c:axId val="84646144"/>
      </c:lineChart>
      <c:catAx>
        <c:axId val="84644608"/>
        <c:scaling>
          <c:orientation val="minMax"/>
        </c:scaling>
        <c:delete val="0"/>
        <c:axPos val="b"/>
        <c:numFmt formatCode="General" sourceLinked="1"/>
        <c:majorTickMark val="out"/>
        <c:minorTickMark val="none"/>
        <c:tickLblPos val="nextTo"/>
        <c:crossAx val="84646144"/>
        <c:crosses val="autoZero"/>
        <c:auto val="1"/>
        <c:lblAlgn val="ctr"/>
        <c:lblOffset val="100"/>
        <c:noMultiLvlLbl val="0"/>
      </c:catAx>
      <c:valAx>
        <c:axId val="84646144"/>
        <c:scaling>
          <c:orientation val="minMax"/>
          <c:max val="100"/>
          <c:min val="0"/>
        </c:scaling>
        <c:delete val="0"/>
        <c:axPos val="l"/>
        <c:majorGridlines>
          <c:spPr>
            <a:ln>
              <a:solidFill>
                <a:schemeClr val="bg1">
                  <a:lumMod val="85000"/>
                </a:schemeClr>
              </a:solidFill>
              <a:prstDash val="sysDash"/>
            </a:ln>
          </c:spPr>
        </c:majorGridlines>
        <c:title>
          <c:tx>
            <c:rich>
              <a:bodyPr rot="-5400000" vert="horz"/>
              <a:lstStyle/>
              <a:p>
                <a:pPr>
                  <a:defRPr/>
                </a:pPr>
                <a:r>
                  <a:rPr lang="en-US"/>
                  <a:t>Percent</a:t>
                </a:r>
              </a:p>
            </c:rich>
          </c:tx>
          <c:overlay val="0"/>
        </c:title>
        <c:numFmt formatCode="0" sourceLinked="0"/>
        <c:majorTickMark val="out"/>
        <c:minorTickMark val="none"/>
        <c:tickLblPos val="nextTo"/>
        <c:crossAx val="84644608"/>
        <c:crosses val="autoZero"/>
        <c:crossBetween val="between"/>
        <c:majorUnit val="20"/>
      </c:valAx>
    </c:plotArea>
    <c:legend>
      <c:legendPos val="b"/>
      <c:overlay val="0"/>
    </c:legend>
    <c:plotVisOnly val="1"/>
    <c:dispBlanksAs val="span"/>
    <c:showDLblsOverMax val="0"/>
  </c:chart>
  <c:txPr>
    <a:bodyPr/>
    <a:lstStyle/>
    <a:p>
      <a:pPr>
        <a:defRPr sz="1400" b="0">
          <a:latin typeface="Arial" panose="020B0604020202020204" pitchFamily="34" charset="0"/>
          <a:cs typeface="Arial" panose="020B060402020202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18346597804308E-2"/>
          <c:y val="0.12918824303712567"/>
          <c:w val="0.8994060092286853"/>
          <c:h val="0.65515180526180983"/>
        </c:manualLayout>
      </c:layout>
      <c:barChart>
        <c:barDir val="col"/>
        <c:grouping val="clustered"/>
        <c:varyColors val="0"/>
        <c:ser>
          <c:idx val="2"/>
          <c:order val="2"/>
          <c:tx>
            <c:strRef>
              <c:f>Sheet2!$D$11</c:f>
              <c:strCache>
                <c:ptCount val="1"/>
                <c:pt idx="0">
                  <c:v>Total</c:v>
                </c:pt>
              </c:strCache>
            </c:strRef>
          </c:tx>
          <c:spPr>
            <a:solidFill>
              <a:srgbClr val="53B9FF"/>
            </a:solidFill>
            <a:ln w="31750" cmpd="sng">
              <a:noFill/>
            </a:ln>
            <a:effectLst>
              <a:innerShdw>
                <a:srgbClr val="9BBB59"/>
              </a:innerShdw>
            </a:effectLst>
          </c:spPr>
          <c:invertIfNegative val="0"/>
          <c:cat>
            <c:numRef>
              <c:f>Sheet2!$A$12:$A$24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Sheet2!$D$12:$D$24</c:f>
              <c:numCache>
                <c:formatCode>General</c:formatCode>
                <c:ptCount val="13"/>
                <c:pt idx="0">
                  <c:v>14</c:v>
                </c:pt>
                <c:pt idx="1">
                  <c:v>15</c:v>
                </c:pt>
                <c:pt idx="2">
                  <c:v>18</c:v>
                </c:pt>
                <c:pt idx="3">
                  <c:v>19</c:v>
                </c:pt>
                <c:pt idx="4">
                  <c:v>21</c:v>
                </c:pt>
                <c:pt idx="5">
                  <c:v>23</c:v>
                </c:pt>
                <c:pt idx="6">
                  <c:v>23</c:v>
                </c:pt>
                <c:pt idx="7">
                  <c:v>25</c:v>
                </c:pt>
                <c:pt idx="8">
                  <c:v>25</c:v>
                </c:pt>
                <c:pt idx="9">
                  <c:v>34</c:v>
                </c:pt>
                <c:pt idx="10">
                  <c:v>37</c:v>
                </c:pt>
                <c:pt idx="11">
                  <c:v>39</c:v>
                </c:pt>
                <c:pt idx="12">
                  <c:v>40</c:v>
                </c:pt>
              </c:numCache>
            </c:numRef>
          </c:val>
          <c:extLst>
            <c:ext xmlns:c16="http://schemas.microsoft.com/office/drawing/2014/chart" uri="{C3380CC4-5D6E-409C-BE32-E72D297353CC}">
              <c16:uniqueId val="{00000000-1D93-4549-9B06-9348F107CDFA}"/>
            </c:ext>
          </c:extLst>
        </c:ser>
        <c:dLbls>
          <c:showLegendKey val="0"/>
          <c:showVal val="0"/>
          <c:showCatName val="0"/>
          <c:showSerName val="0"/>
          <c:showPercent val="0"/>
          <c:showBubbleSize val="0"/>
        </c:dLbls>
        <c:gapWidth val="150"/>
        <c:axId val="669248672"/>
        <c:axId val="669242144"/>
      </c:barChart>
      <c:lineChart>
        <c:grouping val="standard"/>
        <c:varyColors val="0"/>
        <c:ser>
          <c:idx val="0"/>
          <c:order val="0"/>
          <c:tx>
            <c:strRef>
              <c:f>Sheet2!$B$11</c:f>
              <c:strCache>
                <c:ptCount val="1"/>
                <c:pt idx="0">
                  <c:v>Male (15+ yr)</c:v>
                </c:pt>
              </c:strCache>
            </c:strRef>
          </c:tx>
          <c:spPr>
            <a:ln w="28575" cap="rnd">
              <a:solidFill>
                <a:srgbClr val="00B050"/>
              </a:solidFill>
              <a:round/>
            </a:ln>
            <a:effectLst/>
          </c:spPr>
          <c:marker>
            <c:symbol val="circle"/>
            <c:size val="9"/>
            <c:spPr>
              <a:solidFill>
                <a:sysClr val="window" lastClr="FFFFFF"/>
              </a:solidFill>
              <a:ln w="12700">
                <a:solidFill>
                  <a:srgbClr val="92D050"/>
                </a:solidFill>
              </a:ln>
              <a:effectLst/>
            </c:spPr>
          </c:marker>
          <c:cat>
            <c:numRef>
              <c:f>Sheet2!$A$12:$A$24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Sheet2!$B$12:$B$24</c:f>
              <c:numCache>
                <c:formatCode>General</c:formatCode>
                <c:ptCount val="13"/>
                <c:pt idx="0">
                  <c:v>12</c:v>
                </c:pt>
                <c:pt idx="1">
                  <c:v>13</c:v>
                </c:pt>
                <c:pt idx="2">
                  <c:v>15</c:v>
                </c:pt>
                <c:pt idx="3">
                  <c:v>16</c:v>
                </c:pt>
                <c:pt idx="4">
                  <c:v>17</c:v>
                </c:pt>
                <c:pt idx="5">
                  <c:v>19</c:v>
                </c:pt>
                <c:pt idx="6">
                  <c:v>19</c:v>
                </c:pt>
                <c:pt idx="7">
                  <c:v>21</c:v>
                </c:pt>
                <c:pt idx="8">
                  <c:v>21</c:v>
                </c:pt>
                <c:pt idx="9">
                  <c:v>28</c:v>
                </c:pt>
                <c:pt idx="10">
                  <c:v>31</c:v>
                </c:pt>
                <c:pt idx="11">
                  <c:v>33</c:v>
                </c:pt>
                <c:pt idx="12">
                  <c:v>34</c:v>
                </c:pt>
              </c:numCache>
            </c:numRef>
          </c:val>
          <c:smooth val="0"/>
          <c:extLst>
            <c:ext xmlns:c16="http://schemas.microsoft.com/office/drawing/2014/chart" uri="{C3380CC4-5D6E-409C-BE32-E72D297353CC}">
              <c16:uniqueId val="{00000001-1D93-4549-9B06-9348F107CDFA}"/>
            </c:ext>
          </c:extLst>
        </c:ser>
        <c:ser>
          <c:idx val="1"/>
          <c:order val="1"/>
          <c:tx>
            <c:strRef>
              <c:f>Sheet2!$C$11</c:f>
              <c:strCache>
                <c:ptCount val="1"/>
                <c:pt idx="0">
                  <c:v>Female (15+ yr)</c:v>
                </c:pt>
              </c:strCache>
            </c:strRef>
          </c:tx>
          <c:spPr>
            <a:ln w="31750" cap="rnd">
              <a:solidFill>
                <a:srgbClr val="FF0000"/>
              </a:solidFill>
              <a:round/>
            </a:ln>
            <a:effectLst/>
          </c:spPr>
          <c:marker>
            <c:symbol val="circle"/>
            <c:size val="9"/>
            <c:spPr>
              <a:solidFill>
                <a:sysClr val="window" lastClr="FFFFFF"/>
              </a:solidFill>
              <a:ln>
                <a:solidFill>
                  <a:srgbClr val="FF0000"/>
                </a:solidFill>
              </a:ln>
              <a:effectLst/>
            </c:spPr>
          </c:marker>
          <c:cat>
            <c:numRef>
              <c:f>Sheet2!$A$12:$A$24</c:f>
              <c:numCache>
                <c:formatCode>General</c:formatCode>
                <c:ptCount val="13"/>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numCache>
            </c:numRef>
          </c:cat>
          <c:val>
            <c:numRef>
              <c:f>Sheet2!$C$12:$C$24</c:f>
              <c:numCache>
                <c:formatCode>General</c:formatCode>
                <c:ptCount val="13"/>
                <c:pt idx="0">
                  <c:v>2</c:v>
                </c:pt>
                <c:pt idx="1">
                  <c:v>2</c:v>
                </c:pt>
                <c:pt idx="2">
                  <c:v>3</c:v>
                </c:pt>
                <c:pt idx="3">
                  <c:v>3</c:v>
                </c:pt>
                <c:pt idx="4">
                  <c:v>4</c:v>
                </c:pt>
                <c:pt idx="5">
                  <c:v>4</c:v>
                </c:pt>
                <c:pt idx="6">
                  <c:v>4</c:v>
                </c:pt>
                <c:pt idx="7">
                  <c:v>4</c:v>
                </c:pt>
                <c:pt idx="8">
                  <c:v>4</c:v>
                </c:pt>
                <c:pt idx="9">
                  <c:v>6</c:v>
                </c:pt>
                <c:pt idx="10">
                  <c:v>6</c:v>
                </c:pt>
                <c:pt idx="11">
                  <c:v>6</c:v>
                </c:pt>
                <c:pt idx="12">
                  <c:v>6</c:v>
                </c:pt>
              </c:numCache>
            </c:numRef>
          </c:val>
          <c:smooth val="0"/>
          <c:extLst>
            <c:ext xmlns:c16="http://schemas.microsoft.com/office/drawing/2014/chart" uri="{C3380CC4-5D6E-409C-BE32-E72D297353CC}">
              <c16:uniqueId val="{00000002-1D93-4549-9B06-9348F107CDFA}"/>
            </c:ext>
          </c:extLst>
        </c:ser>
        <c:dLbls>
          <c:showLegendKey val="0"/>
          <c:showVal val="0"/>
          <c:showCatName val="0"/>
          <c:showSerName val="0"/>
          <c:showPercent val="0"/>
          <c:showBubbleSize val="0"/>
        </c:dLbls>
        <c:marker val="1"/>
        <c:smooth val="0"/>
        <c:axId val="669248672"/>
        <c:axId val="669242144"/>
      </c:lineChart>
      <c:catAx>
        <c:axId val="669248672"/>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75000"/>
                    <a:lumOff val="25000"/>
                  </a:schemeClr>
                </a:solidFill>
                <a:latin typeface="Arial Nova" panose="020B0504020202020204" pitchFamily="34" charset="0"/>
                <a:ea typeface="Phetsarath OT" panose="02000500000000000001" pitchFamily="2" charset="2"/>
                <a:cs typeface="Phetsarath OT" panose="02000500000000000001" pitchFamily="2" charset="2"/>
              </a:defRPr>
            </a:pPr>
            <a:endParaRPr lang="en-US"/>
          </a:p>
        </c:txPr>
        <c:crossAx val="669242144"/>
        <c:crosses val="autoZero"/>
        <c:auto val="1"/>
        <c:lblAlgn val="ctr"/>
        <c:lblOffset val="100"/>
        <c:noMultiLvlLbl val="0"/>
      </c:catAx>
      <c:valAx>
        <c:axId val="669242144"/>
        <c:scaling>
          <c:orientation val="minMax"/>
          <c:max val="50"/>
        </c:scaling>
        <c:delete val="0"/>
        <c:axPos val="l"/>
        <c:numFmt formatCode="General"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75000"/>
                    <a:lumOff val="25000"/>
                  </a:schemeClr>
                </a:solidFill>
                <a:latin typeface="Arial Nova" panose="020B0504020202020204" pitchFamily="34" charset="0"/>
                <a:ea typeface="Phetsarath OT" panose="02000500000000000001" pitchFamily="2" charset="2"/>
                <a:cs typeface="Phetsarath OT" panose="02000500000000000001" pitchFamily="2" charset="2"/>
              </a:defRPr>
            </a:pPr>
            <a:endParaRPr lang="en-US"/>
          </a:p>
        </c:txPr>
        <c:crossAx val="669248672"/>
        <c:crosses val="autoZero"/>
        <c:crossBetween val="between"/>
        <c:majorUnit val="10"/>
      </c:valAx>
      <c:spPr>
        <a:noFill/>
        <a:ln>
          <a:noFill/>
        </a:ln>
        <a:effectLst/>
      </c:spPr>
    </c:plotArea>
    <c:legend>
      <c:legendPos val="b"/>
      <c:layout>
        <c:manualLayout>
          <c:xMode val="edge"/>
          <c:yMode val="edge"/>
          <c:x val="0.3232605374932972"/>
          <c:y val="7.0835493096506705E-2"/>
          <c:w val="0.4982348728586346"/>
          <c:h val="6.7566434800783295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Arial Nova" panose="020B0504020202020204" pitchFamily="34" charset="0"/>
              <a:ea typeface="Phetsarath OT" panose="02000500000000000001" pitchFamily="2" charset="2"/>
              <a:cs typeface="Phetsarath OT" panose="02000500000000000001" pitchFamily="2" charset="2"/>
            </a:defRPr>
          </a:pPr>
          <a:endParaRPr lang="en-US"/>
        </a:p>
      </c:txPr>
    </c:legend>
    <c:plotVisOnly val="1"/>
    <c:dispBlanksAs val="gap"/>
    <c:showDLblsOverMax val="0"/>
  </c:chart>
  <c:spPr>
    <a:noFill/>
    <a:ln>
      <a:noFill/>
    </a:ln>
    <a:effectLst/>
  </c:spPr>
  <c:txPr>
    <a:bodyPr/>
    <a:lstStyle/>
    <a:p>
      <a:pPr>
        <a:defRPr sz="1600">
          <a:solidFill>
            <a:schemeClr val="tx1">
              <a:lumMod val="75000"/>
              <a:lumOff val="25000"/>
            </a:schemeClr>
          </a:solidFill>
          <a:latin typeface="Arial Nova" panose="020B0504020202020204" pitchFamily="34" charset="0"/>
          <a:ea typeface="Phetsarath OT" panose="02000500000000000001" pitchFamily="2" charset="2"/>
          <a:cs typeface="Phetsarath OT" panose="02000500000000000001" pitchFamily="2" charset="2"/>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67936479280079987"/>
        </c:manualLayout>
      </c:layout>
      <c:barChart>
        <c:barDir val="col"/>
        <c:grouping val="clustered"/>
        <c:varyColors val="0"/>
        <c:ser>
          <c:idx val="0"/>
          <c:order val="0"/>
          <c:spPr>
            <a:solidFill>
              <a:srgbClr val="33CCCC"/>
            </a:solidFill>
            <a:ln>
              <a:noFill/>
            </a:ln>
          </c:spPr>
          <c:invertIfNegative val="0"/>
          <c:dPt>
            <c:idx val="0"/>
            <c:invertIfNegative val="0"/>
            <c:bubble3D val="0"/>
            <c:extLst>
              <c:ext xmlns:c16="http://schemas.microsoft.com/office/drawing/2014/chart" uri="{C3380CC4-5D6E-409C-BE32-E72D297353CC}">
                <c16:uniqueId val="{00000000-E199-419F-B810-64776E5B0706}"/>
              </c:ext>
            </c:extLst>
          </c:dPt>
          <c:dPt>
            <c:idx val="1"/>
            <c:invertIfNegative val="0"/>
            <c:bubble3D val="0"/>
            <c:spPr>
              <a:solidFill>
                <a:srgbClr val="FFC000"/>
              </a:solidFill>
              <a:ln>
                <a:noFill/>
              </a:ln>
            </c:spPr>
            <c:extLst>
              <c:ext xmlns:c16="http://schemas.microsoft.com/office/drawing/2014/chart" uri="{C3380CC4-5D6E-409C-BE32-E72D297353CC}">
                <c16:uniqueId val="{00000002-E199-419F-B810-64776E5B0706}"/>
              </c:ext>
            </c:extLst>
          </c:dPt>
          <c:dPt>
            <c:idx val="2"/>
            <c:invertIfNegative val="0"/>
            <c:bubble3D val="0"/>
            <c:spPr>
              <a:solidFill>
                <a:srgbClr val="FF7C80"/>
              </a:solidFill>
              <a:ln>
                <a:noFill/>
              </a:ln>
            </c:spPr>
            <c:extLst>
              <c:ext xmlns:c16="http://schemas.microsoft.com/office/drawing/2014/chart" uri="{C3380CC4-5D6E-409C-BE32-E72D297353CC}">
                <c16:uniqueId val="{00000004-E199-419F-B810-64776E5B0706}"/>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'Condom use BSS19-20'!$B$2:$D$2</c:f>
              <c:strCache>
                <c:ptCount val="3"/>
                <c:pt idx="0">
                  <c:v>condom use at last sex with a client</c:v>
                </c:pt>
                <c:pt idx="1">
                  <c:v>consistent condom use* with occasional clients</c:v>
                </c:pt>
                <c:pt idx="2">
                  <c:v>consistent condom use* with regular clients</c:v>
                </c:pt>
              </c:strCache>
            </c:strRef>
          </c:cat>
          <c:val>
            <c:numRef>
              <c:f>'Condom use BSS19-20'!$B$3:$D$3</c:f>
              <c:numCache>
                <c:formatCode>General</c:formatCode>
                <c:ptCount val="3"/>
                <c:pt idx="0" formatCode="0">
                  <c:v>63.1</c:v>
                </c:pt>
                <c:pt idx="1">
                  <c:v>47</c:v>
                </c:pt>
                <c:pt idx="2">
                  <c:v>38</c:v>
                </c:pt>
              </c:numCache>
            </c:numRef>
          </c:val>
          <c:extLst>
            <c:ext xmlns:c16="http://schemas.microsoft.com/office/drawing/2014/chart" uri="{C3380CC4-5D6E-409C-BE32-E72D297353CC}">
              <c16:uniqueId val="{00000005-E199-419F-B810-64776E5B0706}"/>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dirty="0"/>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5970672278197638"/>
          <c:y val="0.11989555361057444"/>
          <c:w val="0.47922266941702935"/>
          <c:h val="0.79334680970407079"/>
        </c:manualLayout>
      </c:layout>
      <c:barChart>
        <c:barDir val="bar"/>
        <c:grouping val="clustered"/>
        <c:varyColors val="0"/>
        <c:ser>
          <c:idx val="0"/>
          <c:order val="0"/>
          <c:spPr>
            <a:solidFill>
              <a:srgbClr val="FF5050"/>
            </a:solidFill>
            <a:ln>
              <a:noFill/>
            </a:ln>
          </c:spPr>
          <c:invertIfNegative val="0"/>
          <c:dPt>
            <c:idx val="0"/>
            <c:invertIfNegative val="0"/>
            <c:bubble3D val="0"/>
            <c:spPr>
              <a:solidFill>
                <a:srgbClr val="00AEEF"/>
              </a:solidFill>
              <a:ln>
                <a:noFill/>
              </a:ln>
            </c:spPr>
            <c:extLst>
              <c:ext xmlns:c16="http://schemas.microsoft.com/office/drawing/2014/chart" uri="{C3380CC4-5D6E-409C-BE32-E72D297353CC}">
                <c16:uniqueId val="{00000009-55AA-453F-8F15-F6ACC26BFFE7}"/>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'SW who DUIDU'!$C$2:$D$2</c:f>
              <c:strCache>
                <c:ptCount val="2"/>
                <c:pt idx="0">
                  <c:v>Used drugs in the last 12 months</c:v>
                </c:pt>
                <c:pt idx="1">
                  <c:v>Injected drugs in last 12 months</c:v>
                </c:pt>
              </c:strCache>
            </c:strRef>
          </c:cat>
          <c:val>
            <c:numRef>
              <c:f>'SW who DUIDU'!$C$3:$D$3</c:f>
              <c:numCache>
                <c:formatCode>0</c:formatCode>
                <c:ptCount val="2"/>
                <c:pt idx="0">
                  <c:v>39.299999999999997</c:v>
                </c:pt>
                <c:pt idx="1">
                  <c:v>10.7</c:v>
                </c:pt>
              </c:numCache>
            </c:numRef>
          </c:val>
          <c:extLst>
            <c:ext xmlns:c16="http://schemas.microsoft.com/office/drawing/2014/chart" uri="{C3380CC4-5D6E-409C-BE32-E72D297353CC}">
              <c16:uniqueId val="{00000000-27AB-45CB-85AC-113E6AB43E6A}"/>
            </c:ext>
          </c:extLst>
        </c:ser>
        <c:dLbls>
          <c:showLegendKey val="0"/>
          <c:showVal val="0"/>
          <c:showCatName val="0"/>
          <c:showSerName val="0"/>
          <c:showPercent val="0"/>
          <c:showBubbleSize val="0"/>
        </c:dLbls>
        <c:gapWidth val="103"/>
        <c:overlap val="100"/>
        <c:axId val="168480128"/>
        <c:axId val="168486016"/>
      </c:barChart>
      <c:catAx>
        <c:axId val="168480128"/>
        <c:scaling>
          <c:orientation val="maxMin"/>
        </c:scaling>
        <c:delete val="0"/>
        <c:axPos val="l"/>
        <c:majorGridlines>
          <c:spPr>
            <a:ln>
              <a:prstDash val="sysDot"/>
            </a:ln>
          </c:spPr>
        </c:majorGridlines>
        <c:numFmt formatCode="General" sourceLinked="0"/>
        <c:majorTickMark val="none"/>
        <c:minorTickMark val="none"/>
        <c:tickLblPos val="nextTo"/>
        <c:crossAx val="168486016"/>
        <c:crosses val="autoZero"/>
        <c:auto val="1"/>
        <c:lblAlgn val="ctr"/>
        <c:lblOffset val="100"/>
        <c:noMultiLvlLbl val="0"/>
      </c:catAx>
      <c:valAx>
        <c:axId val="168486016"/>
        <c:scaling>
          <c:orientation val="minMax"/>
          <c:max val="100"/>
        </c:scaling>
        <c:delete val="0"/>
        <c:axPos val="t"/>
        <c:majorGridlines>
          <c:spPr>
            <a:ln>
              <a:prstDash val="sysDot"/>
            </a:ln>
          </c:spPr>
        </c:majorGridlines>
        <c:title>
          <c:tx>
            <c:rich>
              <a:bodyPr rot="0" vert="horz"/>
              <a:lstStyle/>
              <a:p>
                <a:pPr>
                  <a:defRPr/>
                </a:pPr>
                <a:r>
                  <a:rPr lang="en-US" dirty="0"/>
                  <a:t>%</a:t>
                </a:r>
              </a:p>
            </c:rich>
          </c:tx>
          <c:layout>
            <c:manualLayout>
              <c:xMode val="edge"/>
              <c:yMode val="edge"/>
              <c:x val="0.95980959160322388"/>
              <c:y val="1.8557219929492927E-2"/>
            </c:manualLayout>
          </c:layout>
          <c:overlay val="0"/>
        </c:title>
        <c:numFmt formatCode="0" sourceLinked="1"/>
        <c:majorTickMark val="out"/>
        <c:minorTickMark val="none"/>
        <c:tickLblPos val="nextTo"/>
        <c:spPr>
          <a:ln>
            <a:noFill/>
          </a:ln>
        </c:spPr>
        <c:crossAx val="168480128"/>
        <c:crosses val="autoZero"/>
        <c:crossBetween val="between"/>
      </c:valAx>
    </c:plotArea>
    <c:plotVisOnly val="1"/>
    <c:dispBlanksAs val="gap"/>
    <c:showDLblsOverMax val="0"/>
  </c:chart>
  <c:txPr>
    <a:bodyPr/>
    <a:lstStyle/>
    <a:p>
      <a:pPr>
        <a:defRPr sz="1200" b="0">
          <a:latin typeface="Arial Nova" panose="020B0504020202020204"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7410941475826972"/>
        </c:manualLayout>
      </c:layout>
      <c:barChart>
        <c:barDir val="col"/>
        <c:grouping val="clustered"/>
        <c:varyColors val="0"/>
        <c:ser>
          <c:idx val="0"/>
          <c:order val="0"/>
          <c:spPr>
            <a:solidFill>
              <a:srgbClr val="FF9900"/>
            </a:solidFill>
            <a:ln>
              <a:noFill/>
            </a:ln>
          </c:spPr>
          <c:invertIfNegative val="0"/>
          <c:dPt>
            <c:idx val="0"/>
            <c:invertIfNegative val="0"/>
            <c:bubble3D val="0"/>
            <c:extLst>
              <c:ext xmlns:c16="http://schemas.microsoft.com/office/drawing/2014/chart" uri="{C3380CC4-5D6E-409C-BE32-E72D297353CC}">
                <c16:uniqueId val="{00000000-CF40-48A3-9DA5-9C325BA68194}"/>
              </c:ext>
            </c:extLst>
          </c:dPt>
          <c:dPt>
            <c:idx val="1"/>
            <c:invertIfNegative val="0"/>
            <c:bubble3D val="0"/>
            <c:extLst>
              <c:ext xmlns:c16="http://schemas.microsoft.com/office/drawing/2014/chart" uri="{C3380CC4-5D6E-409C-BE32-E72D297353CC}">
                <c16:uniqueId val="{00000001-CF40-48A3-9DA5-9C325BA68194}"/>
              </c:ext>
            </c:extLst>
          </c:dPt>
          <c:dPt>
            <c:idx val="2"/>
            <c:invertIfNegative val="0"/>
            <c:bubble3D val="0"/>
            <c:extLst>
              <c:ext xmlns:c16="http://schemas.microsoft.com/office/drawing/2014/chart" uri="{C3380CC4-5D6E-409C-BE32-E72D297353CC}">
                <c16:uniqueId val="{00000002-CF40-48A3-9DA5-9C325BA68194}"/>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'Condom use BSS19-20'!$B$27:$E$27</c:f>
              <c:strCache>
                <c:ptCount val="4"/>
                <c:pt idx="0">
                  <c:v> a male partner</c:v>
                </c:pt>
                <c:pt idx="1">
                  <c:v>a paying male client</c:v>
                </c:pt>
                <c:pt idx="2">
                  <c:v>a casual partner</c:v>
                </c:pt>
                <c:pt idx="3">
                  <c:v>a regular partner</c:v>
                </c:pt>
              </c:strCache>
            </c:strRef>
          </c:cat>
          <c:val>
            <c:numRef>
              <c:f>'Condom use BSS19-20'!$B$28:$E$28</c:f>
              <c:numCache>
                <c:formatCode>0</c:formatCode>
                <c:ptCount val="4"/>
                <c:pt idx="0">
                  <c:v>40.299999999999997</c:v>
                </c:pt>
                <c:pt idx="1">
                  <c:v>69.2</c:v>
                </c:pt>
                <c:pt idx="2">
                  <c:v>43.9</c:v>
                </c:pt>
                <c:pt idx="3">
                  <c:v>25</c:v>
                </c:pt>
              </c:numCache>
            </c:numRef>
          </c:val>
          <c:extLst>
            <c:ext xmlns:c16="http://schemas.microsoft.com/office/drawing/2014/chart" uri="{C3380CC4-5D6E-409C-BE32-E72D297353CC}">
              <c16:uniqueId val="{00000003-CF40-48A3-9DA5-9C325BA68194}"/>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575787401574803"/>
          <c:y val="9.5498101817027364E-2"/>
          <c:w val="0.78733727034120737"/>
          <c:h val="0.7410941475826972"/>
        </c:manualLayout>
      </c:layout>
      <c:barChart>
        <c:barDir val="col"/>
        <c:grouping val="clustered"/>
        <c:varyColors val="0"/>
        <c:ser>
          <c:idx val="0"/>
          <c:order val="0"/>
          <c:spPr>
            <a:solidFill>
              <a:srgbClr val="33CCCC"/>
            </a:solidFill>
            <a:ln>
              <a:noFill/>
            </a:ln>
          </c:spPr>
          <c:invertIfNegative val="0"/>
          <c:dPt>
            <c:idx val="0"/>
            <c:invertIfNegative val="0"/>
            <c:bubble3D val="0"/>
            <c:spPr>
              <a:solidFill>
                <a:srgbClr val="FFC000"/>
              </a:solidFill>
              <a:ln>
                <a:noFill/>
              </a:ln>
            </c:spPr>
            <c:extLst>
              <c:ext xmlns:c16="http://schemas.microsoft.com/office/drawing/2014/chart" uri="{C3380CC4-5D6E-409C-BE32-E72D297353CC}">
                <c16:uniqueId val="{00000001-7A5B-4F62-9063-58A128AFF1E6}"/>
              </c:ext>
            </c:extLst>
          </c:dPt>
          <c:dPt>
            <c:idx val="1"/>
            <c:invertIfNegative val="0"/>
            <c:bubble3D val="0"/>
            <c:spPr>
              <a:solidFill>
                <a:srgbClr val="FF0000"/>
              </a:solidFill>
              <a:ln>
                <a:noFill/>
              </a:ln>
            </c:spPr>
            <c:extLst>
              <c:ext xmlns:c16="http://schemas.microsoft.com/office/drawing/2014/chart" uri="{C3380CC4-5D6E-409C-BE32-E72D297353CC}">
                <c16:uniqueId val="{00000003-7A5B-4F62-9063-58A128AFF1E6}"/>
              </c:ext>
            </c:extLst>
          </c:dPt>
          <c:dPt>
            <c:idx val="2"/>
            <c:invertIfNegative val="0"/>
            <c:bubble3D val="0"/>
            <c:spPr>
              <a:solidFill>
                <a:srgbClr val="FF7C80"/>
              </a:solidFill>
              <a:ln>
                <a:noFill/>
              </a:ln>
            </c:spPr>
            <c:extLst>
              <c:ext xmlns:c16="http://schemas.microsoft.com/office/drawing/2014/chart" uri="{C3380CC4-5D6E-409C-BE32-E72D297353CC}">
                <c16:uniqueId val="{00000005-7A5B-4F62-9063-58A128AFF1E6}"/>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'MSM who DUIDU'!$C$2:$D$2</c:f>
              <c:strCache>
                <c:ptCount val="2"/>
                <c:pt idx="0">
                  <c:v>Used drugs in the last 12 months</c:v>
                </c:pt>
                <c:pt idx="1">
                  <c:v>Injected drugs in last 12 months</c:v>
                </c:pt>
              </c:strCache>
            </c:strRef>
          </c:cat>
          <c:val>
            <c:numRef>
              <c:f>'MSM who DUIDU'!$C$3:$D$3</c:f>
              <c:numCache>
                <c:formatCode>0</c:formatCode>
                <c:ptCount val="2"/>
                <c:pt idx="0">
                  <c:v>46.8</c:v>
                </c:pt>
                <c:pt idx="1">
                  <c:v>5.2</c:v>
                </c:pt>
              </c:numCache>
            </c:numRef>
          </c:val>
          <c:extLst>
            <c:ext xmlns:c16="http://schemas.microsoft.com/office/drawing/2014/chart" uri="{C3380CC4-5D6E-409C-BE32-E72D297353CC}">
              <c16:uniqueId val="{00000006-7A5B-4F62-9063-58A128AFF1E6}"/>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dirty="0"/>
                  <a:t>%</a:t>
                </a:r>
              </a:p>
            </c:rich>
          </c:tx>
          <c:layout>
            <c:manualLayout>
              <c:xMode val="edge"/>
              <c:yMode val="edge"/>
              <c:x val="9.3311023622047254E-2"/>
              <c:y val="6.578794814709633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7410941475826972"/>
        </c:manualLayout>
      </c:layout>
      <c:barChart>
        <c:barDir val="col"/>
        <c:grouping val="clustered"/>
        <c:varyColors val="0"/>
        <c:ser>
          <c:idx val="0"/>
          <c:order val="0"/>
          <c:spPr>
            <a:solidFill>
              <a:srgbClr val="33CCCC"/>
            </a:solidFill>
            <a:ln>
              <a:noFill/>
            </a:ln>
          </c:spPr>
          <c:invertIfNegative val="0"/>
          <c:dPt>
            <c:idx val="0"/>
            <c:invertIfNegative val="0"/>
            <c:bubble3D val="0"/>
            <c:spPr>
              <a:solidFill>
                <a:srgbClr val="FFC000"/>
              </a:solidFill>
              <a:ln>
                <a:noFill/>
              </a:ln>
            </c:spPr>
            <c:extLst>
              <c:ext xmlns:c16="http://schemas.microsoft.com/office/drawing/2014/chart" uri="{C3380CC4-5D6E-409C-BE32-E72D297353CC}">
                <c16:uniqueId val="{00000001-A665-405F-A35D-F8C00D679160}"/>
              </c:ext>
            </c:extLst>
          </c:dPt>
          <c:dPt>
            <c:idx val="1"/>
            <c:invertIfNegative val="0"/>
            <c:bubble3D val="0"/>
            <c:spPr>
              <a:solidFill>
                <a:srgbClr val="FF0000"/>
              </a:solidFill>
              <a:ln>
                <a:noFill/>
              </a:ln>
            </c:spPr>
            <c:extLst>
              <c:ext xmlns:c16="http://schemas.microsoft.com/office/drawing/2014/chart" uri="{C3380CC4-5D6E-409C-BE32-E72D297353CC}">
                <c16:uniqueId val="{00000003-A665-405F-A35D-F8C00D679160}"/>
              </c:ext>
            </c:extLst>
          </c:dPt>
          <c:dPt>
            <c:idx val="2"/>
            <c:invertIfNegative val="0"/>
            <c:bubble3D val="0"/>
            <c:spPr>
              <a:solidFill>
                <a:srgbClr val="FF7C80"/>
              </a:solidFill>
              <a:ln>
                <a:noFill/>
              </a:ln>
            </c:spPr>
            <c:extLst>
              <c:ext xmlns:c16="http://schemas.microsoft.com/office/drawing/2014/chart" uri="{C3380CC4-5D6E-409C-BE32-E72D297353CC}">
                <c16:uniqueId val="{00000005-A665-405F-A35D-F8C00D679160}"/>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PWID!$C$2:$E$2</c:f>
              <c:strCache>
                <c:ptCount val="3"/>
                <c:pt idx="0">
                  <c:v>lent used needle/syringe to a fellow PWID</c:v>
                </c:pt>
                <c:pt idx="1">
                  <c:v>borrowed used needle/syringe from a fellow PWID</c:v>
                </c:pt>
                <c:pt idx="2">
                  <c:v>injected drugs in groups</c:v>
                </c:pt>
              </c:strCache>
            </c:strRef>
          </c:cat>
          <c:val>
            <c:numRef>
              <c:f>PWID!$C$3:$E$3</c:f>
              <c:numCache>
                <c:formatCode>0</c:formatCode>
                <c:ptCount val="3"/>
                <c:pt idx="0">
                  <c:v>57.9</c:v>
                </c:pt>
                <c:pt idx="1">
                  <c:v>51.7</c:v>
                </c:pt>
                <c:pt idx="2">
                  <c:v>48.3</c:v>
                </c:pt>
              </c:numCache>
            </c:numRef>
          </c:val>
          <c:extLst>
            <c:ext xmlns:c16="http://schemas.microsoft.com/office/drawing/2014/chart" uri="{C3380CC4-5D6E-409C-BE32-E72D297353CC}">
              <c16:uniqueId val="{00000006-A665-405F-A35D-F8C00D679160}"/>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9646805355181269E-2"/>
          <c:y val="9.5498101817027364E-2"/>
          <c:w val="0.89289287500223413"/>
          <c:h val="0.7410941475826972"/>
        </c:manualLayout>
      </c:layout>
      <c:barChart>
        <c:barDir val="col"/>
        <c:grouping val="clustered"/>
        <c:varyColors val="0"/>
        <c:ser>
          <c:idx val="0"/>
          <c:order val="0"/>
          <c:spPr>
            <a:solidFill>
              <a:srgbClr val="33CCCC"/>
            </a:solidFill>
            <a:ln>
              <a:noFill/>
            </a:ln>
          </c:spPr>
          <c:invertIfNegative val="0"/>
          <c:dPt>
            <c:idx val="0"/>
            <c:invertIfNegative val="0"/>
            <c:bubble3D val="0"/>
            <c:spPr>
              <a:solidFill>
                <a:srgbClr val="FFC000"/>
              </a:solidFill>
              <a:ln>
                <a:noFill/>
              </a:ln>
            </c:spPr>
            <c:extLst>
              <c:ext xmlns:c16="http://schemas.microsoft.com/office/drawing/2014/chart" uri="{C3380CC4-5D6E-409C-BE32-E72D297353CC}">
                <c16:uniqueId val="{00000001-D9DF-4249-AA18-B9FFCEEF72F8}"/>
              </c:ext>
            </c:extLst>
          </c:dPt>
          <c:dPt>
            <c:idx val="1"/>
            <c:invertIfNegative val="0"/>
            <c:bubble3D val="0"/>
            <c:spPr>
              <a:solidFill>
                <a:srgbClr val="FF0000"/>
              </a:solidFill>
              <a:ln>
                <a:noFill/>
              </a:ln>
            </c:spPr>
            <c:extLst>
              <c:ext xmlns:c16="http://schemas.microsoft.com/office/drawing/2014/chart" uri="{C3380CC4-5D6E-409C-BE32-E72D297353CC}">
                <c16:uniqueId val="{00000003-D9DF-4249-AA18-B9FFCEEF72F8}"/>
              </c:ext>
            </c:extLst>
          </c:dPt>
          <c:dPt>
            <c:idx val="2"/>
            <c:invertIfNegative val="0"/>
            <c:bubble3D val="0"/>
            <c:spPr>
              <a:solidFill>
                <a:srgbClr val="92D050"/>
              </a:solidFill>
              <a:ln>
                <a:noFill/>
              </a:ln>
            </c:spPr>
            <c:extLst>
              <c:ext xmlns:c16="http://schemas.microsoft.com/office/drawing/2014/chart" uri="{C3380CC4-5D6E-409C-BE32-E72D297353CC}">
                <c16:uniqueId val="{00000005-D9DF-4249-AA18-B9FFCEEF72F8}"/>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PWID!$C$21:$E$21</c:f>
              <c:strCache>
                <c:ptCount val="3"/>
                <c:pt idx="0">
                  <c:v>lent used needle/syringe to a fellow PWID</c:v>
                </c:pt>
                <c:pt idx="1">
                  <c:v>borrowed used needle/syringe from a fellow PWID</c:v>
                </c:pt>
                <c:pt idx="2">
                  <c:v>used a sterile needle/syringe</c:v>
                </c:pt>
              </c:strCache>
            </c:strRef>
          </c:cat>
          <c:val>
            <c:numRef>
              <c:f>PWID!$C$22:$E$22</c:f>
              <c:numCache>
                <c:formatCode>0</c:formatCode>
                <c:ptCount val="3"/>
                <c:pt idx="0">
                  <c:v>51.2</c:v>
                </c:pt>
                <c:pt idx="1">
                  <c:v>43.1</c:v>
                </c:pt>
                <c:pt idx="2">
                  <c:v>57.8</c:v>
                </c:pt>
              </c:numCache>
            </c:numRef>
          </c:val>
          <c:extLst>
            <c:ext xmlns:c16="http://schemas.microsoft.com/office/drawing/2014/chart" uri="{C3380CC4-5D6E-409C-BE32-E72D297353CC}">
              <c16:uniqueId val="{00000006-D9DF-4249-AA18-B9FFCEEF72F8}"/>
            </c:ext>
          </c:extLst>
        </c:ser>
        <c:dLbls>
          <c:showLegendKey val="0"/>
          <c:showVal val="0"/>
          <c:showCatName val="0"/>
          <c:showSerName val="0"/>
          <c:showPercent val="0"/>
          <c:showBubbleSize val="0"/>
        </c:dLbls>
        <c:gapWidth val="150"/>
        <c:axId val="41936768"/>
        <c:axId val="41938304"/>
      </c:barChart>
      <c:catAx>
        <c:axId val="41936768"/>
        <c:scaling>
          <c:orientation val="minMax"/>
        </c:scaling>
        <c:delete val="0"/>
        <c:axPos val="b"/>
        <c:majorGridlines>
          <c:spPr>
            <a:ln w="3175">
              <a:solidFill>
                <a:srgbClr val="ED7D31">
                  <a:lumMod val="20000"/>
                  <a:lumOff val="80000"/>
                </a:srgbClr>
              </a:solidFill>
              <a:prstDash val="sysDash"/>
            </a:ln>
          </c:spPr>
        </c:majorGridlines>
        <c:numFmt formatCode="General" sourceLinked="0"/>
        <c:majorTickMark val="out"/>
        <c:minorTickMark val="none"/>
        <c:tickLblPos val="nextTo"/>
        <c:spPr>
          <a:ln>
            <a:noFill/>
          </a:ln>
        </c:spPr>
        <c:crossAx val="41938304"/>
        <c:crosses val="autoZero"/>
        <c:auto val="1"/>
        <c:lblAlgn val="ctr"/>
        <c:lblOffset val="100"/>
        <c:noMultiLvlLbl val="0"/>
      </c:catAx>
      <c:valAx>
        <c:axId val="41938304"/>
        <c:scaling>
          <c:orientation val="minMax"/>
          <c:max val="100"/>
          <c:min val="0"/>
        </c:scaling>
        <c:delete val="0"/>
        <c:axPos val="l"/>
        <c:minorGridlines>
          <c:spPr>
            <a:ln w="3175">
              <a:solidFill>
                <a:srgbClr val="ED7D31">
                  <a:lumMod val="20000"/>
                  <a:lumOff val="80000"/>
                </a:srgbClr>
              </a:solidFill>
              <a:prstDash val="sysDash"/>
            </a:ln>
          </c:spPr>
        </c:minorGridlines>
        <c:title>
          <c:tx>
            <c:rich>
              <a:bodyPr rot="0" vert="horz"/>
              <a:lstStyle/>
              <a:p>
                <a:pPr>
                  <a:defRPr/>
                </a:pPr>
                <a:r>
                  <a:rPr lang="en-US"/>
                  <a:t>%</a:t>
                </a:r>
              </a:p>
            </c:rich>
          </c:tx>
          <c:layout>
            <c:manualLayout>
              <c:xMode val="edge"/>
              <c:yMode val="edge"/>
              <c:x val="5.9977674738107507E-2"/>
              <c:y val="4.9243426632739624E-2"/>
            </c:manualLayout>
          </c:layout>
          <c:overlay val="0"/>
        </c:title>
        <c:numFmt formatCode="0" sourceLinked="1"/>
        <c:majorTickMark val="out"/>
        <c:minorTickMark val="none"/>
        <c:tickLblPos val="nextTo"/>
        <c:spPr>
          <a:ln>
            <a:noFill/>
          </a:ln>
        </c:spPr>
        <c:crossAx val="41936768"/>
        <c:crosses val="autoZero"/>
        <c:crossBetween val="between"/>
        <c:majorUnit val="100"/>
      </c:valAx>
    </c:plotArea>
    <c:plotVisOnly val="1"/>
    <c:dispBlanksAs val="gap"/>
    <c:showDLblsOverMax val="0"/>
  </c:chart>
  <c:txPr>
    <a:bodyPr/>
    <a:lstStyle/>
    <a:p>
      <a:pPr>
        <a:defRPr sz="1100" b="0">
          <a:latin typeface="Arial Nova" panose="020B0504020202020204" pitchFamily="34" charset="0"/>
          <a:cs typeface="Arial"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0.9</cdr:y>
    </cdr:from>
    <cdr:to>
      <cdr:x>1</cdr:x>
      <cdr:y>0.98644</cdr:y>
    </cdr:to>
    <cdr:sp macro="" textlink="">
      <cdr:nvSpPr>
        <cdr:cNvPr id="2" name="TextBox 1"/>
        <cdr:cNvSpPr txBox="1"/>
      </cdr:nvSpPr>
      <cdr:spPr>
        <a:xfrm xmlns:a="http://schemas.openxmlformats.org/drawingml/2006/main">
          <a:off x="0" y="3783740"/>
          <a:ext cx="8669482" cy="363408"/>
        </a:xfrm>
        <a:prstGeom xmlns:a="http://schemas.openxmlformats.org/drawingml/2006/main" prst="rect">
          <a:avLst/>
        </a:prstGeom>
        <a:ln xmlns:a="http://schemas.openxmlformats.org/drawingml/2006/main">
          <a:noFill/>
          <a:prstDash val="sysDash"/>
        </a:ln>
      </cdr:spPr>
      <cdr:txBody>
        <a:bodyPr xmlns:a="http://schemas.openxmlformats.org/drawingml/2006/main" wrap="non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0" dirty="0">
              <a:latin typeface="Arial" pitchFamily="34" charset="0"/>
              <a:cs typeface="Arial" pitchFamily="34" charset="0"/>
            </a:rPr>
            <a:t>*</a:t>
          </a:r>
          <a:r>
            <a:rPr lang="en-US" sz="1100" b="0" baseline="0" dirty="0">
              <a:latin typeface="Arial" pitchFamily="34" charset="0"/>
              <a:cs typeface="Arial" pitchFamily="34" charset="0"/>
            </a:rPr>
            <a:t> </a:t>
          </a:r>
          <a:r>
            <a:rPr lang="en-US" sz="1100" b="0" dirty="0">
              <a:latin typeface="Arial" pitchFamily="34" charset="0"/>
              <a:cs typeface="Arial" pitchFamily="34" charset="0"/>
            </a:rPr>
            <a:t>Number of people on ART who received a viral load test in the past year and have VL of &lt;1000copies/ml</a:t>
          </a:r>
          <a:endParaRPr lang="th-TH" sz="1100" b="0" dirty="0">
            <a:latin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DDC3BD28-5D22-4457-BFAC-4F7E9F48A42C}" type="datetimeFigureOut">
              <a:rPr lang="th-TH"/>
              <a:pPr>
                <a:defRPr/>
              </a:pPr>
              <a:t>20/02/67</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650E4F56-F7EA-47BA-A246-B361FF0DB905}" type="slidenum">
              <a:rPr lang="th-TH"/>
              <a:pPr>
                <a:defRPr/>
              </a:pPr>
              <a:t>‹#›</a:t>
            </a:fld>
            <a:endParaRPr lang="th-TH"/>
          </a:p>
        </p:txBody>
      </p:sp>
    </p:spTree>
    <p:extLst>
      <p:ext uri="{BB962C8B-B14F-4D97-AF65-F5344CB8AC3E}">
        <p14:creationId xmlns:p14="http://schemas.microsoft.com/office/powerpoint/2010/main" val="35313309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lIns="94668" tIns="47334" rIns="94668" bIns="47334" rtlCol="0"/>
          <a:lstStyle>
            <a:lvl1pPr algn="r" fontAlgn="auto">
              <a:spcBef>
                <a:spcPts val="0"/>
              </a:spcBef>
              <a:spcAft>
                <a:spcPts val="0"/>
              </a:spcAft>
              <a:defRPr sz="1200">
                <a:latin typeface="+mn-lt"/>
                <a:cs typeface="+mn-cs"/>
              </a:defRPr>
            </a:lvl1pPr>
          </a:lstStyle>
          <a:p>
            <a:pPr>
              <a:defRPr/>
            </a:pPr>
            <a:fld id="{E0296760-513F-4D79-84E4-9F85029531B8}" type="datetimeFigureOut">
              <a:rPr lang="th-TH"/>
              <a:pPr>
                <a:defRPr/>
              </a:pPr>
              <a:t>20/02/67</a:t>
            </a:fld>
            <a:endParaRPr lang="th-TH"/>
          </a:p>
        </p:txBody>
      </p:sp>
      <p:sp>
        <p:nvSpPr>
          <p:cNvPr id="4" name="Slide Image Placeholder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4668" tIns="47334" rIns="94668" bIns="47334" rtlCol="0" anchor="b"/>
          <a:lstStyle>
            <a:lvl1pPr algn="r" fontAlgn="auto">
              <a:spcBef>
                <a:spcPts val="0"/>
              </a:spcBef>
              <a:spcAft>
                <a:spcPts val="0"/>
              </a:spcAft>
              <a:defRPr sz="1200">
                <a:latin typeface="+mn-lt"/>
                <a:cs typeface="+mn-cs"/>
              </a:defRPr>
            </a:lvl1pPr>
          </a:lstStyle>
          <a:p>
            <a:pPr>
              <a:defRPr/>
            </a:pPr>
            <a:fld id="{DB312F06-BD2D-49E5-82DD-CE038FE64C0A}" type="slidenum">
              <a:rPr lang="th-TH"/>
              <a:pPr>
                <a:defRPr/>
              </a:pPr>
              <a:t>‹#›</a:t>
            </a:fld>
            <a:endParaRPr lang="th-TH"/>
          </a:p>
        </p:txBody>
      </p:sp>
    </p:spTree>
    <p:extLst>
      <p:ext uri="{BB962C8B-B14F-4D97-AF65-F5344CB8AC3E}">
        <p14:creationId xmlns:p14="http://schemas.microsoft.com/office/powerpoint/2010/main" val="1651222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mn-lt"/>
        <a:ea typeface="+mn-ea"/>
        <a:cs typeface="+mn-cs"/>
      </a:defRPr>
    </a:lvl1pPr>
    <a:lvl2pPr marL="457200" algn="l" rtl="0" eaLnBrk="0" fontAlgn="base" hangingPunct="0">
      <a:spcBef>
        <a:spcPct val="30000"/>
      </a:spcBef>
      <a:spcAft>
        <a:spcPct val="0"/>
      </a:spcAft>
      <a:defRPr kern="1200">
        <a:solidFill>
          <a:schemeClr val="tx1"/>
        </a:solidFill>
        <a:latin typeface="+mn-lt"/>
        <a:ea typeface="+mn-ea"/>
        <a:cs typeface="+mn-cs"/>
      </a:defRPr>
    </a:lvl2pPr>
    <a:lvl3pPr marL="914400" algn="l" rtl="0" eaLnBrk="0" fontAlgn="base" hangingPunct="0">
      <a:spcBef>
        <a:spcPct val="30000"/>
      </a:spcBef>
      <a:spcAft>
        <a:spcPct val="0"/>
      </a:spcAft>
      <a:defRPr kern="1200">
        <a:solidFill>
          <a:schemeClr val="tx1"/>
        </a:solidFill>
        <a:latin typeface="+mn-lt"/>
        <a:ea typeface="+mn-ea"/>
        <a:cs typeface="+mn-cs"/>
      </a:defRPr>
    </a:lvl3pPr>
    <a:lvl4pPr marL="1371600" algn="l" rtl="0" eaLnBrk="0" fontAlgn="base" hangingPunct="0">
      <a:spcBef>
        <a:spcPct val="30000"/>
      </a:spcBef>
      <a:spcAft>
        <a:spcPct val="0"/>
      </a:spcAft>
      <a:defRPr kern="1200">
        <a:solidFill>
          <a:schemeClr val="tx1"/>
        </a:solidFill>
        <a:latin typeface="+mn-lt"/>
        <a:ea typeface="+mn-ea"/>
        <a:cs typeface="+mn-cs"/>
      </a:defRPr>
    </a:lvl4pPr>
    <a:lvl5pPr marL="1828800" algn="l" rtl="0" eaLnBrk="0" fontAlgn="base" hangingPunct="0">
      <a:spcBef>
        <a:spcPct val="30000"/>
      </a:spcBef>
      <a:spcAft>
        <a:spcPct val="0"/>
      </a:spcAft>
      <a:defRPr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xfrm>
            <a:off x="142875" y="768350"/>
            <a:ext cx="6818313" cy="38369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cs typeface="Cordia New" pitchFamily="34" charset="-34"/>
            </a:endParaRPr>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700">
                <a:solidFill>
                  <a:schemeClr val="tx1"/>
                </a:solidFill>
                <a:latin typeface="Arial" charset="0"/>
                <a:cs typeface="Cordia New" pitchFamily="34" charset="-34"/>
              </a:defRPr>
            </a:lvl1pPr>
            <a:lvl2pPr marL="712959" indent="-274215" eaLnBrk="0" hangingPunct="0">
              <a:defRPr sz="2700">
                <a:solidFill>
                  <a:schemeClr val="tx1"/>
                </a:solidFill>
                <a:latin typeface="Arial" charset="0"/>
                <a:cs typeface="Cordia New" pitchFamily="34" charset="-34"/>
              </a:defRPr>
            </a:lvl2pPr>
            <a:lvl3pPr marL="1096859" indent="-219372" eaLnBrk="0" hangingPunct="0">
              <a:defRPr sz="2700">
                <a:solidFill>
                  <a:schemeClr val="tx1"/>
                </a:solidFill>
                <a:latin typeface="Arial" charset="0"/>
                <a:cs typeface="Cordia New" pitchFamily="34" charset="-34"/>
              </a:defRPr>
            </a:lvl3pPr>
            <a:lvl4pPr marL="1535603" indent="-219372" eaLnBrk="0" hangingPunct="0">
              <a:defRPr sz="2700">
                <a:solidFill>
                  <a:schemeClr val="tx1"/>
                </a:solidFill>
                <a:latin typeface="Arial" charset="0"/>
                <a:cs typeface="Cordia New" pitchFamily="34" charset="-34"/>
              </a:defRPr>
            </a:lvl4pPr>
            <a:lvl5pPr marL="1974345" indent="-219372" eaLnBrk="0" hangingPunct="0">
              <a:defRPr sz="2700">
                <a:solidFill>
                  <a:schemeClr val="tx1"/>
                </a:solidFill>
                <a:latin typeface="Arial" charset="0"/>
                <a:cs typeface="Cordia New" pitchFamily="34" charset="-34"/>
              </a:defRPr>
            </a:lvl5pPr>
            <a:lvl6pPr marL="2413089" indent="-219372" eaLnBrk="0" fontAlgn="base" hangingPunct="0">
              <a:spcBef>
                <a:spcPct val="0"/>
              </a:spcBef>
              <a:spcAft>
                <a:spcPct val="0"/>
              </a:spcAft>
              <a:defRPr sz="2700">
                <a:solidFill>
                  <a:schemeClr val="tx1"/>
                </a:solidFill>
                <a:latin typeface="Arial" charset="0"/>
                <a:cs typeface="Cordia New" pitchFamily="34" charset="-34"/>
              </a:defRPr>
            </a:lvl6pPr>
            <a:lvl7pPr marL="2851832" indent="-219372" eaLnBrk="0" fontAlgn="base" hangingPunct="0">
              <a:spcBef>
                <a:spcPct val="0"/>
              </a:spcBef>
              <a:spcAft>
                <a:spcPct val="0"/>
              </a:spcAft>
              <a:defRPr sz="2700">
                <a:solidFill>
                  <a:schemeClr val="tx1"/>
                </a:solidFill>
                <a:latin typeface="Arial" charset="0"/>
                <a:cs typeface="Cordia New" pitchFamily="34" charset="-34"/>
              </a:defRPr>
            </a:lvl7pPr>
            <a:lvl8pPr marL="3290576" indent="-219372" eaLnBrk="0" fontAlgn="base" hangingPunct="0">
              <a:spcBef>
                <a:spcPct val="0"/>
              </a:spcBef>
              <a:spcAft>
                <a:spcPct val="0"/>
              </a:spcAft>
              <a:defRPr sz="2700">
                <a:solidFill>
                  <a:schemeClr val="tx1"/>
                </a:solidFill>
                <a:latin typeface="Arial" charset="0"/>
                <a:cs typeface="Cordia New" pitchFamily="34" charset="-34"/>
              </a:defRPr>
            </a:lvl8pPr>
            <a:lvl9pPr marL="3729320" indent="-219372" eaLnBrk="0" fontAlgn="base" hangingPunct="0">
              <a:spcBef>
                <a:spcPct val="0"/>
              </a:spcBef>
              <a:spcAft>
                <a:spcPct val="0"/>
              </a:spcAft>
              <a:defRPr sz="2700">
                <a:solidFill>
                  <a:schemeClr val="tx1"/>
                </a:solidFill>
                <a:latin typeface="Arial" charset="0"/>
                <a:cs typeface="Cordia New" pitchFamily="34" charset="-34"/>
              </a:defRPr>
            </a:lvl9pPr>
          </a:lstStyle>
          <a:p>
            <a:pPr eaLnBrk="1" fontAlgn="base" hangingPunct="1">
              <a:spcBef>
                <a:spcPct val="0"/>
              </a:spcBef>
              <a:spcAft>
                <a:spcPct val="0"/>
              </a:spcAft>
            </a:pPr>
            <a:fld id="{5570B21A-94DB-40A3-A87B-52C3D6B3A749}" type="slidenum">
              <a:rPr lang="th-TH" sz="1100">
                <a:solidFill>
                  <a:prstClr val="black"/>
                </a:solidFill>
                <a:latin typeface="Calibri" pitchFamily="34" charset="0"/>
              </a:rPr>
              <a:pPr eaLnBrk="1" fontAlgn="base" hangingPunct="1">
                <a:spcBef>
                  <a:spcPct val="0"/>
                </a:spcBef>
                <a:spcAft>
                  <a:spcPct val="0"/>
                </a:spcAft>
              </a:pPr>
              <a:t>3</a:t>
            </a:fld>
            <a:endParaRPr lang="th-TH" sz="1100">
              <a:solidFill>
                <a:prstClr val="black"/>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B312F06-BD2D-49E5-82DD-CE038FE64C0A}" type="slidenum">
              <a:rPr lang="th-TH" smtClean="0"/>
              <a:pPr>
                <a:defRPr/>
              </a:pPr>
              <a:t>31</a:t>
            </a:fld>
            <a:endParaRPr lang="th-TH"/>
          </a:p>
        </p:txBody>
      </p:sp>
    </p:spTree>
    <p:extLst>
      <p:ext uri="{BB962C8B-B14F-4D97-AF65-F5344CB8AC3E}">
        <p14:creationId xmlns:p14="http://schemas.microsoft.com/office/powerpoint/2010/main" val="1287489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5155D2-FE66-43E9-A760-AE978E3D3911}"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7863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p9:notes"/>
          <p:cNvSpPr>
            <a:spLocks noGrp="1" noRot="1" noChangeAspect="1"/>
          </p:cNvSpPr>
          <p:nvPr>
            <p:ph type="sldImg" idx="2"/>
          </p:nvPr>
        </p:nvSpPr>
        <p:spPr>
          <a:xfrm>
            <a:off x="142875" y="768350"/>
            <a:ext cx="6818313"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3" name="Google Shape;473;p9:notes"/>
          <p:cNvSpPr txBox="1">
            <a:spLocks noGrp="1"/>
          </p:cNvSpPr>
          <p:nvPr>
            <p:ph type="body" idx="1"/>
          </p:nvPr>
        </p:nvSpPr>
        <p:spPr>
          <a:xfrm>
            <a:off x="709613" y="4860925"/>
            <a:ext cx="5683250" cy="4605338"/>
          </a:xfrm>
          <a:prstGeom prst="rect">
            <a:avLst/>
          </a:prstGeom>
          <a:noFill/>
          <a:ln>
            <a:noFill/>
          </a:ln>
        </p:spPr>
        <p:txBody>
          <a:bodyPr spcFirstLastPara="1" wrap="square" lIns="94650" tIns="47325" rIns="94650" bIns="47325" anchor="t" anchorCtr="0">
            <a:noAutofit/>
          </a:bodyPr>
          <a:lstStyle/>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474" name="Google Shape;474;p9:notes"/>
          <p:cNvSpPr txBox="1">
            <a:spLocks noGrp="1"/>
          </p:cNvSpPr>
          <p:nvPr>
            <p:ph type="sldNum" idx="12"/>
          </p:nvPr>
        </p:nvSpPr>
        <p:spPr>
          <a:xfrm>
            <a:off x="4022725" y="9721850"/>
            <a:ext cx="3078163" cy="511175"/>
          </a:xfrm>
          <a:prstGeom prst="rect">
            <a:avLst/>
          </a:prstGeom>
          <a:noFill/>
          <a:ln>
            <a:noFill/>
          </a:ln>
        </p:spPr>
        <p:txBody>
          <a:bodyPr spcFirstLastPara="1" wrap="square" lIns="94650" tIns="47325" rIns="94650" bIns="47325"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875" y="768350"/>
            <a:ext cx="6818313" cy="3836988"/>
          </a:xfrm>
        </p:spPr>
      </p:sp>
      <p:sp>
        <p:nvSpPr>
          <p:cNvPr id="3" name="Notes Placeholder 2"/>
          <p:cNvSpPr>
            <a:spLocks noGrp="1"/>
          </p:cNvSpPr>
          <p:nvPr>
            <p:ph type="body" idx="1"/>
          </p:nvPr>
        </p:nvSpPr>
        <p:spPr/>
        <p:txBody>
          <a:bodyPr/>
          <a:lstStyle/>
          <a:p>
            <a:endParaRPr lang="th-TH" strike="noStrike" dirty="0"/>
          </a:p>
        </p:txBody>
      </p:sp>
      <p:sp>
        <p:nvSpPr>
          <p:cNvPr id="4" name="Slide Number Placeholder 3"/>
          <p:cNvSpPr>
            <a:spLocks noGrp="1"/>
          </p:cNvSpPr>
          <p:nvPr>
            <p:ph type="sldNum" sz="quarter" idx="10"/>
          </p:nvPr>
        </p:nvSpPr>
        <p:spPr/>
        <p:txBody>
          <a:bodyPr/>
          <a:lstStyle/>
          <a:p>
            <a:pPr>
              <a:defRPr/>
            </a:pPr>
            <a:fld id="{DB312F06-BD2D-49E5-82DD-CE038FE64C0A}" type="slidenum">
              <a:rPr lang="th-TH" smtClean="0"/>
              <a:pPr>
                <a:defRPr/>
              </a:pPr>
              <a:t>9</a:t>
            </a:fld>
            <a:endParaRPr lang="th-TH"/>
          </a:p>
        </p:txBody>
      </p:sp>
    </p:spTree>
    <p:extLst>
      <p:ext uri="{BB962C8B-B14F-4D97-AF65-F5344CB8AC3E}">
        <p14:creationId xmlns:p14="http://schemas.microsoft.com/office/powerpoint/2010/main" val="455641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9E905-B24C-6F9E-0B5F-3C225D56F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6E1E20-1713-8593-2CF1-88202856CEA1}"/>
              </a:ext>
            </a:extLst>
          </p:cNvPr>
          <p:cNvSpPr>
            <a:spLocks noGrp="1" noRot="1" noChangeAspect="1"/>
          </p:cNvSpPr>
          <p:nvPr>
            <p:ph type="sldImg"/>
          </p:nvPr>
        </p:nvSpPr>
        <p:spPr>
          <a:xfrm>
            <a:off x="142875" y="768350"/>
            <a:ext cx="6818313" cy="3836988"/>
          </a:xfrm>
        </p:spPr>
      </p:sp>
      <p:sp>
        <p:nvSpPr>
          <p:cNvPr id="3" name="Notes Placeholder 2">
            <a:extLst>
              <a:ext uri="{FF2B5EF4-FFF2-40B4-BE49-F238E27FC236}">
                <a16:creationId xmlns:a16="http://schemas.microsoft.com/office/drawing/2014/main" id="{0F73835A-B5A2-CE16-210F-A59285F22C3D}"/>
              </a:ext>
            </a:extLst>
          </p:cNvPr>
          <p:cNvSpPr>
            <a:spLocks noGrp="1"/>
          </p:cNvSpPr>
          <p:nvPr>
            <p:ph type="body" idx="1"/>
          </p:nvPr>
        </p:nvSpPr>
        <p:spPr/>
        <p:txBody>
          <a:bodyPr/>
          <a:lstStyle/>
          <a:p>
            <a:endParaRPr lang="th-TH" dirty="0"/>
          </a:p>
        </p:txBody>
      </p:sp>
      <p:sp>
        <p:nvSpPr>
          <p:cNvPr id="4" name="Slide Number Placeholder 3">
            <a:extLst>
              <a:ext uri="{FF2B5EF4-FFF2-40B4-BE49-F238E27FC236}">
                <a16:creationId xmlns:a16="http://schemas.microsoft.com/office/drawing/2014/main" id="{51C8AB5B-9533-E89D-CF10-B5B30E12E2E4}"/>
              </a:ext>
            </a:extLst>
          </p:cNvPr>
          <p:cNvSpPr>
            <a:spLocks noGrp="1"/>
          </p:cNvSpPr>
          <p:nvPr>
            <p:ph type="sldNum" sz="quarter" idx="10"/>
          </p:nvPr>
        </p:nvSpPr>
        <p:spPr/>
        <p:txBody>
          <a:bodyPr/>
          <a:lstStyle/>
          <a:p>
            <a:pPr>
              <a:defRPr/>
            </a:pPr>
            <a:fld id="{DB312F06-BD2D-49E5-82DD-CE038FE64C0A}" type="slidenum">
              <a:rPr lang="th-TH" smtClean="0"/>
              <a:pPr>
                <a:defRPr/>
              </a:pPr>
              <a:t>21</a:t>
            </a:fld>
            <a:endParaRPr lang="th-TH"/>
          </a:p>
        </p:txBody>
      </p:sp>
    </p:spTree>
    <p:extLst>
      <p:ext uri="{BB962C8B-B14F-4D97-AF65-F5344CB8AC3E}">
        <p14:creationId xmlns:p14="http://schemas.microsoft.com/office/powerpoint/2010/main" val="2826273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875" y="768350"/>
            <a:ext cx="6818313" cy="3836988"/>
          </a:xfrm>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DB312F06-BD2D-49E5-82DD-CE038FE64C0A}" type="slidenum">
              <a:rPr lang="th-TH" smtClean="0">
                <a:solidFill>
                  <a:prstClr val="black"/>
                </a:solidFill>
              </a:rPr>
              <a:pPr>
                <a:defRPr/>
              </a:pPr>
              <a:t>23</a:t>
            </a:fld>
            <a:endParaRPr lang="th-TH">
              <a:solidFill>
                <a:prstClr val="black"/>
              </a:solidFill>
            </a:endParaRPr>
          </a:p>
        </p:txBody>
      </p:sp>
    </p:spTree>
    <p:extLst>
      <p:ext uri="{BB962C8B-B14F-4D97-AF65-F5344CB8AC3E}">
        <p14:creationId xmlns:p14="http://schemas.microsoft.com/office/powerpoint/2010/main" val="2895834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875" y="768350"/>
            <a:ext cx="6818313" cy="3836988"/>
          </a:xfrm>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a:defRPr/>
            </a:pPr>
            <a:fld id="{DB312F06-BD2D-49E5-82DD-CE038FE64C0A}" type="slidenum">
              <a:rPr lang="th-TH" smtClean="0">
                <a:solidFill>
                  <a:prstClr val="black"/>
                </a:solidFill>
              </a:rPr>
              <a:pPr>
                <a:defRPr/>
              </a:pPr>
              <a:t>24</a:t>
            </a:fld>
            <a:endParaRPr lang="th-TH">
              <a:solidFill>
                <a:prstClr val="black"/>
              </a:solidFill>
            </a:endParaRPr>
          </a:p>
        </p:txBody>
      </p:sp>
    </p:spTree>
    <p:extLst>
      <p:ext uri="{BB962C8B-B14F-4D97-AF65-F5344CB8AC3E}">
        <p14:creationId xmlns:p14="http://schemas.microsoft.com/office/powerpoint/2010/main" val="2895834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4459">
              <a:defRPr/>
            </a:pPr>
            <a:endParaRPr lang="en-GB" b="0"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625898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4459">
              <a:defRPr/>
            </a:pPr>
            <a:endParaRPr lang="en-GB" b="0"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625898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312F06-BD2D-49E5-82DD-CE038FE64C0A}"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2051227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9.xml"/><Relationship Id="rId1" Type="http://schemas.openxmlformats.org/officeDocument/2006/relationships/themeOverride" Target="../theme/themeOverride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2.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3.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4.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5.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7.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357718" y="3082925"/>
            <a:ext cx="818938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cs typeface="Arial" charset="0"/>
              </a:rPr>
              <a:t>HIV and AIDS</a:t>
            </a:r>
            <a:endParaRPr lang="th-TH" sz="3600" b="1">
              <a:solidFill>
                <a:schemeClr val="bg1"/>
              </a:solidFill>
            </a:endParaRPr>
          </a:p>
        </p:txBody>
      </p:sp>
      <p:sp>
        <p:nvSpPr>
          <p:cNvPr id="5" name="TextBox 4"/>
          <p:cNvSpPr txBox="1"/>
          <p:nvPr userDrawn="1"/>
        </p:nvSpPr>
        <p:spPr>
          <a:xfrm>
            <a:off x="359834" y="3570288"/>
            <a:ext cx="8191500"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latin typeface="Arial" pitchFamily="34" charset="0"/>
                <a:cs typeface="Arial" pitchFamily="34" charset="0"/>
              </a:rPr>
              <a:t>Data Hub for Asia-Pacific</a:t>
            </a:r>
            <a:endParaRPr lang="th-TH" sz="3500" kern="700" dirty="0">
              <a:solidFill>
                <a:srgbClr val="21416C"/>
              </a:solidFill>
              <a:latin typeface="Arial" pitchFamily="34" charset="0"/>
              <a:cs typeface="+mn-cs"/>
            </a:endParaRPr>
          </a:p>
        </p:txBody>
      </p:sp>
      <p:sp>
        <p:nvSpPr>
          <p:cNvPr id="6" name="TextBox 5"/>
          <p:cNvSpPr txBox="1"/>
          <p:nvPr userDrawn="1"/>
        </p:nvSpPr>
        <p:spPr>
          <a:xfrm>
            <a:off x="359834" y="4025900"/>
            <a:ext cx="8191500"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latin typeface="Arial" pitchFamily="34" charset="0"/>
                <a:cs typeface="Arial" pitchFamily="34" charset="0"/>
              </a:rPr>
              <a:t>Review in slides</a:t>
            </a:r>
            <a:endParaRPr lang="th-TH" sz="2600" kern="700" dirty="0">
              <a:solidFill>
                <a:srgbClr val="21416C"/>
              </a:solidFill>
              <a:latin typeface="Arial" pitchFamily="34" charset="0"/>
              <a:cs typeface="+mn-cs"/>
            </a:endParaRPr>
          </a:p>
        </p:txBody>
      </p:sp>
      <p:sp>
        <p:nvSpPr>
          <p:cNvPr id="7" name="Rectangle 6"/>
          <p:cNvSpPr/>
          <p:nvPr userDrawn="1"/>
        </p:nvSpPr>
        <p:spPr>
          <a:xfrm>
            <a:off x="0" y="3089275"/>
            <a:ext cx="239184"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3634" y="609601"/>
            <a:ext cx="324273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300763" y="4289395"/>
            <a:ext cx="10820437" cy="1357200"/>
          </a:xfrm>
          <a:prstGeom prst="rect">
            <a:avLst/>
          </a:prstGeom>
        </p:spPr>
        <p:txBody>
          <a:bodyPr/>
          <a:lstStyle>
            <a:lvl1pPr algn="l">
              <a:defRPr sz="6700" b="1" baseline="0">
                <a:solidFill>
                  <a:schemeClr val="bg1"/>
                </a:solidFill>
              </a:defRPr>
            </a:lvl1pPr>
          </a:lstStyle>
          <a:p>
            <a:r>
              <a:rPr lang="en-US" dirty="0"/>
              <a:t>Click to edit</a:t>
            </a:r>
            <a:endParaRPr lang="th-TH" dirty="0"/>
          </a:p>
        </p:txBody>
      </p:sp>
    </p:spTree>
    <p:extLst>
      <p:ext uri="{BB962C8B-B14F-4D97-AF65-F5344CB8AC3E}">
        <p14:creationId xmlns:p14="http://schemas.microsoft.com/office/powerpoint/2010/main" val="1509671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FDCD2B5F-1EC4-4B16-B223-134B2E2BDBE5}" type="slidenum">
              <a:rPr lang="th-TH"/>
              <a:pPr>
                <a:defRPr/>
              </a:pPr>
              <a:t>‹#›</a:t>
            </a:fld>
            <a:endParaRPr lang="th-TH"/>
          </a:p>
        </p:txBody>
      </p:sp>
    </p:spTree>
    <p:extLst>
      <p:ext uri="{BB962C8B-B14F-4D97-AF65-F5344CB8AC3E}">
        <p14:creationId xmlns:p14="http://schemas.microsoft.com/office/powerpoint/2010/main" val="205286839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F120A0C4-5B00-4A18-8382-0F7CDC1A1E91}" type="slidenum">
              <a:rPr lang="th-TH"/>
              <a:pPr>
                <a:defRPr/>
              </a:pPr>
              <a:t>‹#›</a:t>
            </a:fld>
            <a:endParaRPr lang="th-TH"/>
          </a:p>
        </p:txBody>
      </p:sp>
    </p:spTree>
    <p:extLst>
      <p:ext uri="{BB962C8B-B14F-4D97-AF65-F5344CB8AC3E}">
        <p14:creationId xmlns:p14="http://schemas.microsoft.com/office/powerpoint/2010/main" val="198293089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25D8994D-BF3B-48DE-B7B1-A9D289398F93}" type="slidenum">
              <a:rPr lang="th-TH"/>
              <a:pPr>
                <a:defRPr/>
              </a:pPr>
              <a:t>‹#›</a:t>
            </a:fld>
            <a:endParaRPr lang="th-TH"/>
          </a:p>
        </p:txBody>
      </p:sp>
    </p:spTree>
    <p:extLst>
      <p:ext uri="{BB962C8B-B14F-4D97-AF65-F5344CB8AC3E}">
        <p14:creationId xmlns:p14="http://schemas.microsoft.com/office/powerpoint/2010/main" val="169551888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558F57A3-D861-4207-9C07-1CC5CED33AE4}" type="slidenum">
              <a:rPr lang="th-TH"/>
              <a:pPr>
                <a:defRPr/>
              </a:pPr>
              <a:t>‹#›</a:t>
            </a:fld>
            <a:endParaRPr lang="th-TH"/>
          </a:p>
        </p:txBody>
      </p:sp>
    </p:spTree>
    <p:extLst>
      <p:ext uri="{BB962C8B-B14F-4D97-AF65-F5344CB8AC3E}">
        <p14:creationId xmlns:p14="http://schemas.microsoft.com/office/powerpoint/2010/main" val="310314389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7335EDC5-EADA-429C-B2D6-8AC18A6A8372}" type="slidenum">
              <a:rPr lang="th-TH"/>
              <a:pPr>
                <a:defRPr/>
              </a:pPr>
              <a:t>‹#›</a:t>
            </a:fld>
            <a:endParaRPr lang="th-TH"/>
          </a:p>
        </p:txBody>
      </p:sp>
    </p:spTree>
    <p:extLst>
      <p:ext uri="{BB962C8B-B14F-4D97-AF65-F5344CB8AC3E}">
        <p14:creationId xmlns:p14="http://schemas.microsoft.com/office/powerpoint/2010/main" val="417664148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1EB2BC41-BB6A-42D1-9267-386302774EB9}" type="slidenum">
              <a:rPr lang="th-TH"/>
              <a:pPr>
                <a:defRPr/>
              </a:pPr>
              <a:t>‹#›</a:t>
            </a:fld>
            <a:endParaRPr lang="th-TH" dirty="0"/>
          </a:p>
        </p:txBody>
      </p:sp>
    </p:spTree>
    <p:extLst>
      <p:ext uri="{BB962C8B-B14F-4D97-AF65-F5344CB8AC3E}">
        <p14:creationId xmlns:p14="http://schemas.microsoft.com/office/powerpoint/2010/main" val="214613971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FD4BD34F-6B16-4CE9-B807-9B3F98F31BD5}" type="slidenum">
              <a:rPr lang="th-TH"/>
              <a:pPr>
                <a:defRPr/>
              </a:pPr>
              <a:t>‹#›</a:t>
            </a:fld>
            <a:endParaRPr lang="th-TH" dirty="0"/>
          </a:p>
        </p:txBody>
      </p:sp>
    </p:spTree>
    <p:extLst>
      <p:ext uri="{BB962C8B-B14F-4D97-AF65-F5344CB8AC3E}">
        <p14:creationId xmlns:p14="http://schemas.microsoft.com/office/powerpoint/2010/main" val="259459109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588D5BCD-1297-4EBF-B79F-F56C7C7BC001}" type="slidenum">
              <a:rPr lang="th-TH"/>
              <a:pPr>
                <a:defRPr/>
              </a:pPr>
              <a:t>‹#›</a:t>
            </a:fld>
            <a:endParaRPr lang="th-TH"/>
          </a:p>
        </p:txBody>
      </p:sp>
    </p:spTree>
    <p:extLst>
      <p:ext uri="{BB962C8B-B14F-4D97-AF65-F5344CB8AC3E}">
        <p14:creationId xmlns:p14="http://schemas.microsoft.com/office/powerpoint/2010/main" val="408646476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553BF663-BC1F-4F4C-A239-6FA30681B2C0}" type="slidenum">
              <a:rPr lang="th-TH"/>
              <a:pPr>
                <a:defRPr/>
              </a:pPr>
              <a:t>‹#›</a:t>
            </a:fld>
            <a:endParaRPr lang="th-TH"/>
          </a:p>
        </p:txBody>
      </p:sp>
    </p:spTree>
    <p:extLst>
      <p:ext uri="{BB962C8B-B14F-4D97-AF65-F5344CB8AC3E}">
        <p14:creationId xmlns:p14="http://schemas.microsoft.com/office/powerpoint/2010/main" val="48592880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D28469CE-FC5C-4D6E-80E4-512E060AFF1D}"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7448315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239184"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a:p>
        </p:txBody>
      </p:sp>
      <p:sp>
        <p:nvSpPr>
          <p:cNvPr id="3" name="Title 6"/>
          <p:cNvSpPr>
            <a:spLocks noGrp="1"/>
          </p:cNvSpPr>
          <p:nvPr>
            <p:ph type="title"/>
          </p:nvPr>
        </p:nvSpPr>
        <p:spPr>
          <a:xfrm>
            <a:off x="300763" y="3390900"/>
            <a:ext cx="10820437" cy="1747850"/>
          </a:xfrm>
          <a:prstGeom prst="rect">
            <a:avLst/>
          </a:prstGeom>
        </p:spPr>
        <p:txBody>
          <a:bodyPr/>
          <a:lstStyle>
            <a:lvl1pPr algn="l">
              <a:defRPr sz="5000" b="1" baseline="0">
                <a:solidFill>
                  <a:schemeClr val="bg1"/>
                </a:solidFill>
              </a:defRPr>
            </a:lvl1pPr>
          </a:lstStyle>
          <a:p>
            <a:r>
              <a:rPr lang="en-US"/>
              <a:t>Click to edit Master title style</a:t>
            </a:r>
            <a:endParaRPr lang="th-TH" dirty="0"/>
          </a:p>
        </p:txBody>
      </p:sp>
    </p:spTree>
    <p:extLst>
      <p:ext uri="{BB962C8B-B14F-4D97-AF65-F5344CB8AC3E}">
        <p14:creationId xmlns:p14="http://schemas.microsoft.com/office/powerpoint/2010/main" val="34842247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2958FA9D-7B59-4CBA-AAD0-8FB7A1885F6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06205772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9B8022BE-F9F3-4CE6-A402-963C86ECDD22}"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393300495"/>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43C0E5C8-F25D-49FC-92B6-43A94241757D}"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247698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6D8C4C79-0DA3-445F-BE35-50F2E0D25F13}"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05370371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3EA8FC1A-92E1-4C2E-8EA6-85C15AC9BB12}"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118370796"/>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73A352E-300A-455F-BE58-00B9F6B5EE23}"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03758775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B8E4B084-4E34-4B2A-A9DC-30708052DD6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37878281"/>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7F853C88-FEFC-4D1A-86AD-D58070686AAD}"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293780120"/>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CED3F08B-F754-4FDE-978D-315E67D7FBC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132526683"/>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9AA7C378-7858-4CCA-B329-754C917296E8}"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3090758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D5CB107-226F-4968-A10E-8CE9A56A0696}" type="slidenum">
              <a:rPr lang="th-TH"/>
              <a:pPr>
                <a:defRPr/>
              </a:pPr>
              <a:t>‹#›</a:t>
            </a:fld>
            <a:endParaRPr lang="th-TH"/>
          </a:p>
        </p:txBody>
      </p:sp>
    </p:spTree>
    <p:extLst>
      <p:ext uri="{BB962C8B-B14F-4D97-AF65-F5344CB8AC3E}">
        <p14:creationId xmlns:p14="http://schemas.microsoft.com/office/powerpoint/2010/main" val="2886026254"/>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BCDDADE4-F281-431C-846C-1C3EB28D6738}"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317127661"/>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7C5EE3DE-282A-4C42-824B-21F751D72708}"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911637665"/>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AD0BD9F-6776-4381-8E12-C01C124FBD93}"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907928981"/>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A1656286-BD82-4BC7-BB65-42779E20B88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276042210"/>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E0820D86-6454-4CD7-9CB9-B4E0BD195D85}"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65835827"/>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83972147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2773284573"/>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1802957581"/>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3794511190"/>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127360655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6684DCE5-4144-4EBE-BAF9-F5330D57429F}" type="slidenum">
              <a:rPr lang="th-TH"/>
              <a:pPr>
                <a:defRPr/>
              </a:pPr>
              <a:t>‹#›</a:t>
            </a:fld>
            <a:endParaRPr lang="th-TH"/>
          </a:p>
        </p:txBody>
      </p:sp>
    </p:spTree>
    <p:extLst>
      <p:ext uri="{BB962C8B-B14F-4D97-AF65-F5344CB8AC3E}">
        <p14:creationId xmlns:p14="http://schemas.microsoft.com/office/powerpoint/2010/main" val="2316985554"/>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695607674"/>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3291809140"/>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171829005"/>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3219628146"/>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1000267798"/>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3100610131"/>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2314000467"/>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2247575877"/>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3682949789"/>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339766160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6A2C1498-B74F-4184-BA29-4B15C2725C3C}" type="slidenum">
              <a:rPr lang="th-TH"/>
              <a:pPr>
                <a:defRPr/>
              </a:pPr>
              <a:t>‹#›</a:t>
            </a:fld>
            <a:endParaRPr lang="th-TH"/>
          </a:p>
        </p:txBody>
      </p:sp>
    </p:spTree>
    <p:extLst>
      <p:ext uri="{BB962C8B-B14F-4D97-AF65-F5344CB8AC3E}">
        <p14:creationId xmlns:p14="http://schemas.microsoft.com/office/powerpoint/2010/main" val="4144128049"/>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789876664"/>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2791825319"/>
      </p:ext>
    </p:extLst>
  </p:cSld>
  <p:clrMapOvr>
    <a:overrideClrMapping bg1="lt1" tx1="dk1" bg2="lt2" tx2="dk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4170895687"/>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2386908744"/>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1236352125"/>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1964179667"/>
      </p:ext>
    </p:extLst>
  </p:cSld>
  <p:clrMapOvr>
    <a:overrideClrMapping bg1="lt1" tx1="dk1" bg2="lt2" tx2="dk2" accent1="accent1" accent2="accent2" accent3="accent3" accent4="accent4" accent5="accent5" accent6="accent6" hlink="hlink" folHlink="folHlink"/>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3529096690"/>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493389009"/>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4261398631"/>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3"/>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533400" marR="0" lvl="0" indent="-533400" algn="l" defTabSz="914400" rtl="0" eaLnBrk="1" fontAlgn="auto" latinLnBrk="0" hangingPunct="1">
              <a:lnSpc>
                <a:spcPct val="150000"/>
              </a:lnSpc>
              <a:spcBef>
                <a:spcPct val="20000"/>
              </a:spcBef>
              <a:spcAft>
                <a:spcPts val="0"/>
              </a:spcAft>
              <a:buClrTx/>
              <a:buSzPct val="250000"/>
              <a:buFontTx/>
              <a:buBlip>
                <a:blip r:embed="rId3"/>
              </a:buBlip>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Click to edit Master subtitle style</a:t>
            </a:r>
            <a:endParaRPr kumimoji="0" lang="th-TH"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Tree>
    <p:extLst>
      <p:ext uri="{BB962C8B-B14F-4D97-AF65-F5344CB8AC3E}">
        <p14:creationId xmlns:p14="http://schemas.microsoft.com/office/powerpoint/2010/main" val="120381085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DB833961-3EE3-4300-A98E-6230A1F9BE99}" type="slidenum">
              <a:rPr lang="th-TH"/>
              <a:pPr>
                <a:defRPr/>
              </a:pPr>
              <a:t>‹#›</a:t>
            </a:fld>
            <a:endParaRPr lang="th-TH"/>
          </a:p>
        </p:txBody>
      </p:sp>
    </p:spTree>
    <p:extLst>
      <p:ext uri="{BB962C8B-B14F-4D97-AF65-F5344CB8AC3E}">
        <p14:creationId xmlns:p14="http://schemas.microsoft.com/office/powerpoint/2010/main" val="323186590"/>
      </p:ext>
    </p:extLst>
  </p:cSld>
  <p:clrMapOvr>
    <a:overrideClrMapping bg1="lt1" tx1="dk1" bg2="lt2" tx2="dk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Object">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Tree>
    <p:extLst>
      <p:ext uri="{BB962C8B-B14F-4D97-AF65-F5344CB8AC3E}">
        <p14:creationId xmlns:p14="http://schemas.microsoft.com/office/powerpoint/2010/main" val="3499261562"/>
      </p:ext>
    </p:extLst>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wo Content">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Tree>
    <p:extLst>
      <p:ext uri="{BB962C8B-B14F-4D97-AF65-F5344CB8AC3E}">
        <p14:creationId xmlns:p14="http://schemas.microsoft.com/office/powerpoint/2010/main" val="3094081615"/>
      </p:ext>
    </p:extLst>
  </p:cSld>
  <p:clrMapOvr>
    <a:overrideClrMapping bg1="lt1" tx1="dk1" bg2="lt2" tx2="dk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mparison">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Tree>
    <p:extLst>
      <p:ext uri="{BB962C8B-B14F-4D97-AF65-F5344CB8AC3E}">
        <p14:creationId xmlns:p14="http://schemas.microsoft.com/office/powerpoint/2010/main" val="3915962728"/>
      </p:ext>
    </p:extLst>
  </p:cSld>
  <p:clrMapOvr>
    <a:overrideClrMapping bg1="lt1" tx1="dk1" bg2="lt2" tx2="dk2" accent1="accent1" accent2="accent2" accent3="accent3" accent4="accent4" accent5="accent5" accent6="accent6" hlink="hlink" folHlink="folHlink"/>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Only">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dirty="0">
              <a:solidFill>
                <a:prstClr val="black">
                  <a:tint val="75000"/>
                </a:prstClr>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Tree>
    <p:extLst>
      <p:ext uri="{BB962C8B-B14F-4D97-AF65-F5344CB8AC3E}">
        <p14:creationId xmlns:p14="http://schemas.microsoft.com/office/powerpoint/2010/main" val="2151004206"/>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lank">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dirty="0">
              <a:solidFill>
                <a:prstClr val="black">
                  <a:tint val="75000"/>
                </a:prstClr>
              </a:solidFill>
            </a:endParaRPr>
          </a:p>
        </p:txBody>
      </p:sp>
    </p:spTree>
    <p:extLst>
      <p:ext uri="{BB962C8B-B14F-4D97-AF65-F5344CB8AC3E}">
        <p14:creationId xmlns:p14="http://schemas.microsoft.com/office/powerpoint/2010/main" val="1243529408"/>
      </p:ext>
    </p:extLst>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ontent with Caption">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8" name="Rectangle 7"/>
          <p:cNvSpPr/>
          <p:nvPr userDrawn="1"/>
        </p:nvSpPr>
        <p:spPr>
          <a:xfrm>
            <a:off x="0" y="1629030"/>
            <a:ext cx="240000" cy="649273"/>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2800" dirty="0">
                <a:solidFill>
                  <a:prstClr val="white"/>
                </a:solidFill>
              </a:rPr>
              <a:t> </a:t>
            </a:r>
            <a:endParaRPr lang="th-TH" sz="2800" dirty="0">
              <a:solidFill>
                <a:prstClr val="white"/>
              </a:solidFill>
            </a:endParaRPr>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hasCustomPrompt="1"/>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dirty="0"/>
              <a:t>Click to add text</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Tree>
    <p:extLst>
      <p:ext uri="{BB962C8B-B14F-4D97-AF65-F5344CB8AC3E}">
        <p14:creationId xmlns:p14="http://schemas.microsoft.com/office/powerpoint/2010/main" val="766807892"/>
      </p:ext>
    </p:extLst>
  </p:cSld>
  <p:clrMapOvr>
    <a:overrideClrMapping bg1="lt1" tx1="dk1" bg2="lt2" tx2="dk2" accent1="accent1" accent2="accent2" accent3="accent3" accent4="accent4" accent5="accent5" accent6="accent6" hlink="hlink" folHlink="folHlink"/>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Picture with Caption">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6C2CD33-3677-460D-89D1-390D86E77732}" type="slidenum">
              <a:rPr lang="th-TH" smtClean="0">
                <a:solidFill>
                  <a:prstClr val="black">
                    <a:tint val="75000"/>
                  </a:prstClr>
                </a:solidFill>
              </a:rPr>
              <a:pPr/>
              <a:t>‹#›</a:t>
            </a:fld>
            <a:endParaRPr lang="th-TH">
              <a:solidFill>
                <a:prstClr val="black">
                  <a:tint val="75000"/>
                </a:prstClr>
              </a:solidFill>
            </a:endParaRPr>
          </a:p>
        </p:txBody>
      </p:sp>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hasCustomPrompt="1"/>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dirty="0"/>
              <a:t>Click to add text</a:t>
            </a:r>
            <a:endParaRPr lang="th-TH" dirty="0"/>
          </a:p>
        </p:txBody>
      </p:sp>
    </p:spTree>
    <p:extLst>
      <p:ext uri="{BB962C8B-B14F-4D97-AF65-F5344CB8AC3E}">
        <p14:creationId xmlns:p14="http://schemas.microsoft.com/office/powerpoint/2010/main" val="3028730107"/>
      </p:ext>
    </p:extLst>
  </p:cSld>
  <p:clrMapOvr>
    <a:overrideClrMapping bg1="lt1" tx1="dk1" bg2="lt2" tx2="dk2" accent1="accent1" accent2="accent2" accent3="accent3" accent4="accent4" accent5="accent5" accent6="accent6" hlink="hlink" folHlink="folHlink"/>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5"/>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33" name="Google Shape;33;p5"/>
          <p:cNvSpPr txBox="1">
            <a:spLocks noGrp="1"/>
          </p:cNvSpPr>
          <p:nvPr>
            <p:ph type="subTitle" idx="1"/>
          </p:nvPr>
        </p:nvSpPr>
        <p:spPr>
          <a:xfrm>
            <a:off x="660338" y="1978291"/>
            <a:ext cx="10769700" cy="3448055"/>
          </a:xfrm>
          <a:prstGeom prst="rect">
            <a:avLst/>
          </a:prstGeom>
          <a:noFill/>
          <a:ln>
            <a:noFill/>
          </a:ln>
        </p:spPr>
        <p:txBody>
          <a:bodyPr spcFirstLastPara="1" wrap="square" lIns="91425" tIns="45700" rIns="91425" bIns="45700" anchor="t" anchorCtr="0"/>
          <a:lstStyle>
            <a:lvl1pPr marR="0" lvl="0" algn="l" rtl="0">
              <a:lnSpc>
                <a:spcPct val="150000"/>
              </a:lnSpc>
              <a:spcBef>
                <a:spcPts val="360"/>
              </a:spcBef>
              <a:spcAft>
                <a:spcPts val="0"/>
              </a:spcAft>
              <a:buClr>
                <a:schemeClr val="dk1"/>
              </a:buClr>
              <a:buSzPts val="4500"/>
              <a:buFont typeface="Arial"/>
              <a:buChar char="•"/>
              <a:defRPr sz="1800" b="1" i="0" u="none" strike="noStrike" cap="none">
                <a:solidFill>
                  <a:schemeClr val="dk1"/>
                </a:solidFill>
                <a:latin typeface="Arial"/>
                <a:ea typeface="Arial"/>
                <a:cs typeface="Arial"/>
                <a:sym typeface="Arial"/>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Arial"/>
                <a:ea typeface="Arial"/>
                <a:cs typeface="Arial"/>
                <a:sym typeface="Arial"/>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Arial"/>
                <a:ea typeface="Arial"/>
                <a:cs typeface="Arial"/>
                <a:sym typeface="Arial"/>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sp>
        <p:nvSpPr>
          <p:cNvPr id="34" name="Google Shape;34;p5"/>
          <p:cNvSpPr txBox="1">
            <a:spLocks noGrp="1"/>
          </p:cNvSpPr>
          <p:nvPr>
            <p:ph type="title"/>
          </p:nvPr>
        </p:nvSpPr>
        <p:spPr>
          <a:xfrm>
            <a:off x="226475" y="1571612"/>
            <a:ext cx="11203563" cy="5040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35" name="Google Shape;35;p5"/>
          <p:cNvSpPr txBox="1">
            <a:spLocks noGrp="1"/>
          </p:cNvSpPr>
          <p:nvPr>
            <p:ph type="body" idx="2"/>
          </p:nvPr>
        </p:nvSpPr>
        <p:spPr>
          <a:xfrm>
            <a:off x="660338" y="5429265"/>
            <a:ext cx="10198196" cy="1288803"/>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6" name="Google Shape;36;p5"/>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9082519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7"/>
        <p:cNvGrpSpPr/>
        <p:nvPr/>
      </p:nvGrpSpPr>
      <p:grpSpPr>
        <a:xfrm>
          <a:off x="0" y="0"/>
          <a:ext cx="0" cy="0"/>
          <a:chOff x="0" y="0"/>
          <a:chExt cx="0" cy="0"/>
        </a:xfrm>
      </p:grpSpPr>
      <p:sp>
        <p:nvSpPr>
          <p:cNvPr id="38" name="Google Shape;38;p6"/>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39" name="Google Shape;39;p6"/>
          <p:cNvSpPr txBox="1">
            <a:spLocks noGrp="1"/>
          </p:cNvSpPr>
          <p:nvPr>
            <p:ph type="title"/>
          </p:nvPr>
        </p:nvSpPr>
        <p:spPr>
          <a:xfrm>
            <a:off x="226475" y="1571612"/>
            <a:ext cx="11203563" cy="5040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40" name="Google Shape;40;p6"/>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16276227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1"/>
        <p:cNvGrpSpPr/>
        <p:nvPr/>
      </p:nvGrpSpPr>
      <p:grpSpPr>
        <a:xfrm>
          <a:off x="0" y="0"/>
          <a:ext cx="0" cy="0"/>
          <a:chOff x="0" y="0"/>
          <a:chExt cx="0" cy="0"/>
        </a:xfrm>
      </p:grpSpPr>
      <p:sp>
        <p:nvSpPr>
          <p:cNvPr id="42" name="Google Shape;42;p7"/>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792257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04EE7AFA-7847-4A81-9C47-081B462AC751}" type="slidenum">
              <a:rPr lang="th-TH"/>
              <a:pPr>
                <a:defRPr/>
              </a:pPr>
              <a:t>‹#›</a:t>
            </a:fld>
            <a:endParaRPr lang="th-TH" dirty="0"/>
          </a:p>
        </p:txBody>
      </p:sp>
    </p:spTree>
    <p:extLst>
      <p:ext uri="{BB962C8B-B14F-4D97-AF65-F5344CB8AC3E}">
        <p14:creationId xmlns:p14="http://schemas.microsoft.com/office/powerpoint/2010/main" val="2196856873"/>
      </p:ext>
    </p:extLst>
  </p:cSld>
  <p:clrMapOvr>
    <a:overrideClrMapping bg1="lt1" tx1="dk1" bg2="lt2" tx2="dk2" accent1="accent1" accent2="accent2" accent3="accent3" accent4="accent4" accent5="accent5" accent6="accent6" hlink="hlink" folHlink="folHlink"/>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Title and Object">
  <p:cSld name="Title and Object">
    <p:spTree>
      <p:nvGrpSpPr>
        <p:cNvPr id="1" name="Shape 43"/>
        <p:cNvGrpSpPr/>
        <p:nvPr/>
      </p:nvGrpSpPr>
      <p:grpSpPr>
        <a:xfrm>
          <a:off x="0" y="0"/>
          <a:ext cx="0" cy="0"/>
          <a:chOff x="0" y="0"/>
          <a:chExt cx="0" cy="0"/>
        </a:xfrm>
      </p:grpSpPr>
      <p:sp>
        <p:nvSpPr>
          <p:cNvPr id="44" name="Google Shape;44;p8"/>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45" name="Google Shape;45;p8"/>
          <p:cNvSpPr txBox="1">
            <a:spLocks noGrp="1"/>
          </p:cNvSpPr>
          <p:nvPr>
            <p:ph type="title"/>
          </p:nvPr>
        </p:nvSpPr>
        <p:spPr>
          <a:xfrm>
            <a:off x="226475" y="1571612"/>
            <a:ext cx="11203563" cy="5040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46" name="Google Shape;46;p8"/>
          <p:cNvSpPr txBox="1">
            <a:spLocks noGrp="1"/>
          </p:cNvSpPr>
          <p:nvPr>
            <p:ph type="body" idx="1"/>
          </p:nvPr>
        </p:nvSpPr>
        <p:spPr>
          <a:xfrm>
            <a:off x="660338" y="1978289"/>
            <a:ext cx="10769700" cy="3448056"/>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7" name="Google Shape;47;p8"/>
          <p:cNvSpPr txBox="1">
            <a:spLocks noGrp="1"/>
          </p:cNvSpPr>
          <p:nvPr>
            <p:ph type="body" idx="2"/>
          </p:nvPr>
        </p:nvSpPr>
        <p:spPr>
          <a:xfrm>
            <a:off x="660338" y="5429265"/>
            <a:ext cx="10198196" cy="1288803"/>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8" name="Google Shape;48;p8"/>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416023386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9"/>
        <p:cNvGrpSpPr/>
        <p:nvPr/>
      </p:nvGrpSpPr>
      <p:grpSpPr>
        <a:xfrm>
          <a:off x="0" y="0"/>
          <a:ext cx="0" cy="0"/>
          <a:chOff x="0" y="0"/>
          <a:chExt cx="0" cy="0"/>
        </a:xfrm>
      </p:grpSpPr>
      <p:sp>
        <p:nvSpPr>
          <p:cNvPr id="50" name="Google Shape;50;p9"/>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51" name="Google Shape;51;p9"/>
          <p:cNvSpPr txBox="1">
            <a:spLocks noGrp="1"/>
          </p:cNvSpPr>
          <p:nvPr>
            <p:ph type="title"/>
          </p:nvPr>
        </p:nvSpPr>
        <p:spPr>
          <a:xfrm>
            <a:off x="226475" y="1571612"/>
            <a:ext cx="11203563" cy="5040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52" name="Google Shape;52;p9"/>
          <p:cNvSpPr txBox="1">
            <a:spLocks noGrp="1"/>
          </p:cNvSpPr>
          <p:nvPr>
            <p:ph type="body" idx="1"/>
          </p:nvPr>
        </p:nvSpPr>
        <p:spPr>
          <a:xfrm>
            <a:off x="660335" y="1978289"/>
            <a:ext cx="5280000" cy="3448056"/>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3" name="Google Shape;53;p9"/>
          <p:cNvSpPr txBox="1">
            <a:spLocks noGrp="1"/>
          </p:cNvSpPr>
          <p:nvPr>
            <p:ph type="body" idx="2"/>
          </p:nvPr>
        </p:nvSpPr>
        <p:spPr>
          <a:xfrm>
            <a:off x="6150037" y="1978289"/>
            <a:ext cx="5280000" cy="3448056"/>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4" name="Google Shape;54;p9"/>
          <p:cNvSpPr txBox="1">
            <a:spLocks noGrp="1"/>
          </p:cNvSpPr>
          <p:nvPr>
            <p:ph type="body" idx="3"/>
          </p:nvPr>
        </p:nvSpPr>
        <p:spPr>
          <a:xfrm>
            <a:off x="660338" y="5429265"/>
            <a:ext cx="10198196" cy="1288803"/>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5" name="Google Shape;55;p9"/>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201962832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6"/>
        <p:cNvGrpSpPr/>
        <p:nvPr/>
      </p:nvGrpSpPr>
      <p:grpSpPr>
        <a:xfrm>
          <a:off x="0" y="0"/>
          <a:ext cx="0" cy="0"/>
          <a:chOff x="0" y="0"/>
          <a:chExt cx="0" cy="0"/>
        </a:xfrm>
      </p:grpSpPr>
      <p:sp>
        <p:nvSpPr>
          <p:cNvPr id="57" name="Google Shape;57;p10"/>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58" name="Google Shape;58;p10"/>
          <p:cNvSpPr txBox="1">
            <a:spLocks noGrp="1"/>
          </p:cNvSpPr>
          <p:nvPr>
            <p:ph type="title"/>
          </p:nvPr>
        </p:nvSpPr>
        <p:spPr>
          <a:xfrm>
            <a:off x="226475" y="1571612"/>
            <a:ext cx="11203563" cy="5040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59" name="Google Shape;59;p10"/>
          <p:cNvSpPr txBox="1">
            <a:spLocks noGrp="1"/>
          </p:cNvSpPr>
          <p:nvPr>
            <p:ph type="body" idx="1"/>
          </p:nvPr>
        </p:nvSpPr>
        <p:spPr>
          <a:xfrm>
            <a:off x="660335" y="2500305"/>
            <a:ext cx="5280000" cy="2926039"/>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0" name="Google Shape;60;p10"/>
          <p:cNvSpPr txBox="1">
            <a:spLocks noGrp="1"/>
          </p:cNvSpPr>
          <p:nvPr>
            <p:ph type="body" idx="2"/>
          </p:nvPr>
        </p:nvSpPr>
        <p:spPr>
          <a:xfrm>
            <a:off x="660335" y="1978289"/>
            <a:ext cx="5280000" cy="522000"/>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1" name="Google Shape;61;p10"/>
          <p:cNvSpPr txBox="1">
            <a:spLocks noGrp="1"/>
          </p:cNvSpPr>
          <p:nvPr>
            <p:ph type="body" idx="3"/>
          </p:nvPr>
        </p:nvSpPr>
        <p:spPr>
          <a:xfrm>
            <a:off x="6150037" y="2500305"/>
            <a:ext cx="5280000" cy="2926039"/>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2" name="Google Shape;62;p10"/>
          <p:cNvSpPr txBox="1">
            <a:spLocks noGrp="1"/>
          </p:cNvSpPr>
          <p:nvPr>
            <p:ph type="body" idx="4"/>
          </p:nvPr>
        </p:nvSpPr>
        <p:spPr>
          <a:xfrm>
            <a:off x="6150037" y="1978289"/>
            <a:ext cx="5280000" cy="522000"/>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3" name="Google Shape;63;p10"/>
          <p:cNvSpPr txBox="1">
            <a:spLocks noGrp="1"/>
          </p:cNvSpPr>
          <p:nvPr>
            <p:ph type="body" idx="5"/>
          </p:nvPr>
        </p:nvSpPr>
        <p:spPr>
          <a:xfrm>
            <a:off x="660338" y="5429265"/>
            <a:ext cx="10198196" cy="1288803"/>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4" name="Google Shape;64;p10"/>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23212897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sp>
        <p:nvSpPr>
          <p:cNvPr id="66" name="Google Shape;66;p11"/>
          <p:cNvSpPr/>
          <p:nvPr/>
        </p:nvSpPr>
        <p:spPr>
          <a:xfrm>
            <a:off x="0" y="1628775"/>
            <a:ext cx="239184" cy="649288"/>
          </a:xfrm>
          <a:prstGeom prst="rect">
            <a:avLst/>
          </a:prstGeom>
          <a:solidFill>
            <a:srgbClr val="C1001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a:solidFill>
                  <a:schemeClr val="lt1"/>
                </a:solidFill>
                <a:latin typeface="Arial"/>
                <a:ea typeface="Arial"/>
                <a:cs typeface="Arial"/>
                <a:sym typeface="Arial"/>
              </a:rPr>
              <a:t> </a:t>
            </a:r>
            <a:endParaRPr sz="2800">
              <a:solidFill>
                <a:schemeClr val="lt1"/>
              </a:solidFill>
              <a:latin typeface="Arial"/>
              <a:ea typeface="Arial"/>
              <a:cs typeface="Arial"/>
              <a:sym typeface="Arial"/>
            </a:endParaRPr>
          </a:p>
        </p:txBody>
      </p:sp>
      <p:sp>
        <p:nvSpPr>
          <p:cNvPr id="67" name="Google Shape;67;p11"/>
          <p:cNvSpPr txBox="1">
            <a:spLocks noGrp="1"/>
          </p:cNvSpPr>
          <p:nvPr>
            <p:ph type="title"/>
          </p:nvPr>
        </p:nvSpPr>
        <p:spPr>
          <a:xfrm>
            <a:off x="226475" y="1571612"/>
            <a:ext cx="4440765" cy="1214446"/>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2400" b="1" i="0" u="none" strike="noStrike" cap="none">
                <a:solidFill>
                  <a:srgbClr val="C00000"/>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1"/>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1"/>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1"/>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1"/>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1"/>
                </a:solidFill>
                <a:latin typeface="Arial"/>
                <a:ea typeface="Arial"/>
                <a:cs typeface="Arial"/>
                <a:sym typeface="Arial"/>
              </a:defRPr>
            </a:lvl9pPr>
          </a:lstStyle>
          <a:p>
            <a:endParaRPr/>
          </a:p>
        </p:txBody>
      </p:sp>
      <p:sp>
        <p:nvSpPr>
          <p:cNvPr id="68" name="Google Shape;68;p11"/>
          <p:cNvSpPr txBox="1">
            <a:spLocks noGrp="1"/>
          </p:cNvSpPr>
          <p:nvPr>
            <p:ph type="body" idx="1"/>
          </p:nvPr>
        </p:nvSpPr>
        <p:spPr>
          <a:xfrm>
            <a:off x="4857741" y="1571613"/>
            <a:ext cx="6572296" cy="3854733"/>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9" name="Google Shape;69;p11"/>
          <p:cNvSpPr txBox="1">
            <a:spLocks noGrp="1"/>
          </p:cNvSpPr>
          <p:nvPr>
            <p:ph type="body" idx="2"/>
          </p:nvPr>
        </p:nvSpPr>
        <p:spPr>
          <a:xfrm>
            <a:off x="660334" y="2857496"/>
            <a:ext cx="4006905" cy="2571768"/>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0" name="Google Shape;70;p11"/>
          <p:cNvSpPr txBox="1">
            <a:spLocks noGrp="1"/>
          </p:cNvSpPr>
          <p:nvPr>
            <p:ph type="body" idx="3"/>
          </p:nvPr>
        </p:nvSpPr>
        <p:spPr>
          <a:xfrm>
            <a:off x="660338" y="5429265"/>
            <a:ext cx="10198196" cy="1288803"/>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1"/>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86952899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2"/>
        <p:cNvGrpSpPr/>
        <p:nvPr/>
      </p:nvGrpSpPr>
      <p:grpSpPr>
        <a:xfrm>
          <a:off x="0" y="0"/>
          <a:ext cx="0" cy="0"/>
          <a:chOff x="0" y="0"/>
          <a:chExt cx="0" cy="0"/>
        </a:xfrm>
      </p:grpSpPr>
      <p:sp>
        <p:nvSpPr>
          <p:cNvPr id="73" name="Google Shape;73;p12"/>
          <p:cNvSpPr txBox="1">
            <a:spLocks noGrp="1"/>
          </p:cNvSpPr>
          <p:nvPr>
            <p:ph type="body" idx="1"/>
          </p:nvPr>
        </p:nvSpPr>
        <p:spPr>
          <a:xfrm>
            <a:off x="660338" y="5929331"/>
            <a:ext cx="10198197" cy="788737"/>
          </a:xfrm>
          <a:prstGeom prst="rect">
            <a:avLst/>
          </a:prstGeom>
          <a:noFill/>
          <a:ln>
            <a:noFill/>
          </a:ln>
        </p:spPr>
        <p:txBody>
          <a:bodyPr spcFirstLastPara="1" wrap="square" lIns="91425" tIns="45700" rIns="91425" bIns="45700" anchor="b" anchorCtr="0"/>
          <a:lstStyle>
            <a:lvl1pPr marL="457200" marR="0" lvl="0"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L="914400" marR="0" lvl="1"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2pPr>
            <a:lvl3pPr marL="1371600" marR="0" lvl="2"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3pPr>
            <a:lvl4pPr marL="1828800" marR="0" lvl="3"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4pPr>
            <a:lvl5pPr marL="2286000" marR="0" lvl="4" indent="-273050" algn="l" rtl="0">
              <a:spcBef>
                <a:spcPts val="140"/>
              </a:spcBef>
              <a:spcAft>
                <a:spcPts val="0"/>
              </a:spcAft>
              <a:buClr>
                <a:schemeClr val="dk1"/>
              </a:buClr>
              <a:buSzPts val="700"/>
              <a:buFont typeface="Arial"/>
              <a:buChar char="»"/>
              <a:defRPr sz="7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4" name="Google Shape;74;p12"/>
          <p:cNvSpPr txBox="1">
            <a:spLocks noGrp="1"/>
          </p:cNvSpPr>
          <p:nvPr>
            <p:ph type="body" idx="2"/>
          </p:nvPr>
        </p:nvSpPr>
        <p:spPr>
          <a:xfrm>
            <a:off x="660338" y="1571612"/>
            <a:ext cx="10769700" cy="4000528"/>
          </a:xfrm>
          <a:prstGeom prst="rect">
            <a:avLst/>
          </a:prstGeom>
          <a:noFill/>
          <a:ln>
            <a:noFill/>
          </a:ln>
        </p:spPr>
        <p:txBody>
          <a:bodyPr spcFirstLastPara="1" wrap="square" lIns="91425" tIns="45700" rIns="91425" bIns="45700" anchor="t" anchorCtr="0"/>
          <a:lstStyle>
            <a:lvl1pPr marL="457200" marR="0" lvl="0"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1"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5" name="Google Shape;75;p12"/>
          <p:cNvSpPr txBox="1">
            <a:spLocks noGrp="1"/>
          </p:cNvSpPr>
          <p:nvPr>
            <p:ph type="body" idx="3"/>
          </p:nvPr>
        </p:nvSpPr>
        <p:spPr>
          <a:xfrm>
            <a:off x="660333" y="5572140"/>
            <a:ext cx="10769704" cy="357190"/>
          </a:xfrm>
          <a:prstGeom prst="rect">
            <a:avLst/>
          </a:prstGeom>
          <a:noFill/>
          <a:ln>
            <a:noFill/>
          </a:ln>
        </p:spPr>
        <p:txBody>
          <a:bodyPr spcFirstLastPara="1" wrap="square" lIns="91425" tIns="45700" rIns="91425" bIns="45700" anchor="t" anchorCtr="0"/>
          <a:lstStyle>
            <a:lvl1pPr marL="457200" marR="0" lvl="0" indent="-228600" algn="ctr"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6" name="Google Shape;76;p12"/>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Tree>
    <p:extLst>
      <p:ext uri="{BB962C8B-B14F-4D97-AF65-F5344CB8AC3E}">
        <p14:creationId xmlns:p14="http://schemas.microsoft.com/office/powerpoint/2010/main" val="15360200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778453397"/>
      </p:ext>
    </p:extLst>
  </p:cSld>
  <p:clrMapOvr>
    <a:overrideClrMapping bg1="lt1" tx1="dk1" bg2="lt2" tx2="dk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88600654"/>
      </p:ext>
    </p:extLst>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29151801"/>
      </p:ext>
    </p:extLst>
  </p:cSld>
  <p:clrMapOvr>
    <a:overrideClrMapping bg1="lt1" tx1="dk1" bg2="lt2" tx2="dk2" accent1="accent1" accent2="accent2" accent3="accent3" accent4="accent4" accent5="accent5" accent6="accent6" hlink="hlink" folHlink="folHlink"/>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56863337"/>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70907749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AF54207C-955A-4D5C-8F82-58B1CD4E2FA4}" type="slidenum">
              <a:rPr lang="th-TH"/>
              <a:pPr>
                <a:defRPr/>
              </a:pPr>
              <a:t>‹#›</a:t>
            </a:fld>
            <a:endParaRPr lang="th-TH" dirty="0"/>
          </a:p>
        </p:txBody>
      </p:sp>
    </p:spTree>
    <p:extLst>
      <p:ext uri="{BB962C8B-B14F-4D97-AF65-F5344CB8AC3E}">
        <p14:creationId xmlns:p14="http://schemas.microsoft.com/office/powerpoint/2010/main" val="2557677864"/>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973635206"/>
      </p:ext>
    </p:extLst>
  </p:cSld>
  <p:clrMapOvr>
    <a:overrideClrMapping bg1="lt1" tx1="dk1" bg2="lt2" tx2="dk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92202199"/>
      </p:ext>
    </p:extLst>
  </p:cSld>
  <p:clrMapOvr>
    <a:overrideClrMapping bg1="lt1" tx1="dk1" bg2="lt2" tx2="dk2" accent1="accent1" accent2="accent2" accent3="accent3" accent4="accent4" accent5="accent5" accent6="accent6" hlink="hlink" folHlink="folHlink"/>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63545548"/>
      </p:ext>
    </p:extLst>
  </p:cSld>
  <p:clrMapOvr>
    <a:overrideClrMapping bg1="lt1" tx1="dk1" bg2="lt2" tx2="dk2" accent1="accent1" accent2="accent2" accent3="accent3" accent4="accent4" accent5="accent5" accent6="accent6" hlink="hlink" folHlink="folHlink"/>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6"/>
            <a:ext cx="10769700" cy="3448055"/>
          </a:xfrm>
          <a:prstGeom prst="rect">
            <a:avLst/>
          </a:prstGeom>
        </p:spPr>
        <p:txBody>
          <a:bodyPr lIns="91154" tIns="45583" rIns="91154" bIns="45583">
            <a:normAutofit/>
          </a:bodyPr>
          <a:lstStyle>
            <a:lvl1pPr marL="531751" marR="0" indent="-531751" algn="l" defTabSz="911598"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5802" indent="0" algn="ctr">
              <a:buNone/>
              <a:defRPr>
                <a:solidFill>
                  <a:schemeClr val="tx1">
                    <a:tint val="75000"/>
                  </a:schemeClr>
                </a:solidFill>
              </a:defRPr>
            </a:lvl2pPr>
            <a:lvl3pPr marL="911598" indent="0" algn="ctr">
              <a:buNone/>
              <a:defRPr>
                <a:solidFill>
                  <a:schemeClr val="tx1">
                    <a:tint val="75000"/>
                  </a:schemeClr>
                </a:solidFill>
              </a:defRPr>
            </a:lvl3pPr>
            <a:lvl4pPr marL="1367398" indent="0" algn="ctr">
              <a:buNone/>
              <a:defRPr>
                <a:solidFill>
                  <a:schemeClr val="tx1">
                    <a:tint val="75000"/>
                  </a:schemeClr>
                </a:solidFill>
              </a:defRPr>
            </a:lvl4pPr>
            <a:lvl5pPr marL="1823173" indent="0" algn="ctr">
              <a:buNone/>
              <a:defRPr>
                <a:solidFill>
                  <a:schemeClr val="tx1">
                    <a:tint val="75000"/>
                  </a:schemeClr>
                </a:solidFill>
              </a:defRPr>
            </a:lvl5pPr>
            <a:lvl6pPr marL="2278988" indent="0" algn="ctr">
              <a:buNone/>
              <a:defRPr>
                <a:solidFill>
                  <a:schemeClr val="tx1">
                    <a:tint val="75000"/>
                  </a:schemeClr>
                </a:solidFill>
              </a:defRPr>
            </a:lvl6pPr>
            <a:lvl7pPr marL="2734797" indent="0" algn="ctr">
              <a:buNone/>
              <a:defRPr>
                <a:solidFill>
                  <a:schemeClr val="tx1">
                    <a:tint val="75000"/>
                  </a:schemeClr>
                </a:solidFill>
              </a:defRPr>
            </a:lvl7pPr>
            <a:lvl8pPr marL="3190579" indent="0" algn="ctr">
              <a:buNone/>
              <a:defRPr>
                <a:solidFill>
                  <a:schemeClr val="tx1">
                    <a:tint val="75000"/>
                  </a:schemeClr>
                </a:solidFill>
              </a:defRPr>
            </a:lvl8pPr>
            <a:lvl9pPr marL="3646352"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3953362353"/>
      </p:ext>
    </p:extLst>
  </p:cSld>
  <p:clrMapOvr>
    <a:overrideClrMapping bg1="lt1" tx1="dk1" bg2="lt2" tx2="dk2" accent1="accent1" accent2="accent2" accent3="accent3" accent4="accent4" accent5="accent5" accent6="accent6" hlink="hlink" folHlink="folHlink"/>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1467942312"/>
      </p:ext>
    </p:extLst>
  </p:cSld>
  <p:clrMapOvr>
    <a:overrideClrMapping bg1="lt1" tx1="dk1" bg2="lt2" tx2="dk2" accent1="accent1" accent2="accent2" accent3="accent3" accent4="accent4" accent5="accent5" accent6="accent6" hlink="hlink" folHlink="folHlink"/>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3291103924"/>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13"/>
            <a:ext cx="5280000" cy="2926039"/>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lIns="91154" tIns="45583" rIns="91154" bIns="45583"/>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13"/>
            <a:ext cx="5280000" cy="2926039"/>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lIns="91154" tIns="45583" rIns="91154" bIns="45583"/>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2508597389"/>
      </p:ext>
    </p:extLst>
  </p:cSld>
  <p:clrMapOvr>
    <a:overrideClrMapping bg1="lt1" tx1="dk1" bg2="lt2" tx2="dk2" accent1="accent1" accent2="accent2" accent3="accent3" accent4="accent4" accent5="accent5" accent6="accent6" hlink="hlink" folHlink="folHlink"/>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7" y="1571612"/>
            <a:ext cx="11203563" cy="504000"/>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801345099"/>
      </p:ext>
    </p:extLst>
  </p:cSld>
  <p:clrMapOvr>
    <a:overrideClrMapping bg1="lt1" tx1="dk1" bg2="lt2" tx2="dk2" accent1="accent1" accent2="accent2" accent3="accent3" accent4="accent4" accent5="accent5" accent6="accent6" hlink="hlink" folHlink="folHlink"/>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1088063121"/>
      </p:ext>
    </p:extLst>
  </p:cSld>
  <p:clrMapOvr>
    <a:overrideClrMapping bg1="lt1" tx1="dk1" bg2="lt2" tx2="dk2" accent1="accent1" accent2="accent2" accent3="accent3" accent4="accent4" accent5="accent5" accent6="accent6" hlink="hlink" folHlink="folHlink"/>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7"/>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1154" tIns="45583" rIns="91154" bIns="45583" anchor="ctr"/>
          <a:lstStyle/>
          <a:p>
            <a:pPr algn="ctr">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6" y="1571612"/>
            <a:ext cx="4440765" cy="1214446"/>
          </a:xfrm>
          <a:prstGeom prst="rect">
            <a:avLst/>
          </a:prstGeom>
        </p:spPr>
        <p:txBody>
          <a:bodyPr lIns="91154" tIns="45583" rIns="91154" bIns="45583">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4"/>
          </a:xfrm>
          <a:prstGeom prst="rect">
            <a:avLst/>
          </a:prstGeom>
        </p:spPr>
        <p:txBody>
          <a:bodyPr lIns="91154" tIns="45583" rIns="91154" bIns="45583">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9" y="2857496"/>
            <a:ext cx="4006905" cy="2571768"/>
          </a:xfrm>
          <a:prstGeom prst="rect">
            <a:avLst/>
          </a:prstGeom>
        </p:spPr>
        <p:txBody>
          <a:bodyPr lIns="91154" tIns="45583" rIns="91154" bIns="45583"/>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9" y="5429267"/>
            <a:ext cx="10198196" cy="1288804"/>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360743875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D60A90BC-19BE-4F05-86DC-6364D80021E8}" type="slidenum">
              <a:rPr lang="th-TH"/>
              <a:pPr>
                <a:defRPr/>
              </a:pPr>
              <a:t>‹#›</a:t>
            </a:fld>
            <a:endParaRPr lang="th-TH"/>
          </a:p>
        </p:txBody>
      </p:sp>
    </p:spTree>
    <p:extLst>
      <p:ext uri="{BB962C8B-B14F-4D97-AF65-F5344CB8AC3E}">
        <p14:creationId xmlns:p14="http://schemas.microsoft.com/office/powerpoint/2010/main" val="907793997"/>
      </p:ext>
    </p:extLst>
  </p:cSld>
  <p:clrMapOvr>
    <a:overrideClrMapping bg1="lt1" tx1="dk1" bg2="lt2" tx2="dk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9" y="5929454"/>
            <a:ext cx="10198197" cy="788737"/>
          </a:xfrm>
          <a:prstGeom prst="rect">
            <a:avLst/>
          </a:prstGeom>
        </p:spPr>
        <p:txBody>
          <a:bodyPr lIns="91154" tIns="45583" rIns="91154" bIns="45583" anchor="b" anchorCtr="0">
            <a:normAutofit/>
          </a:bodyPr>
          <a:lstStyle>
            <a:lvl1pPr marL="0" indent="0">
              <a:buNone/>
              <a:defRPr sz="900">
                <a:latin typeface="Arial" pitchFamily="34" charset="0"/>
              </a:defRPr>
            </a:lvl1pPr>
            <a:lvl2pPr>
              <a:defRPr sz="600"/>
            </a:lvl2pPr>
            <a:lvl3pPr>
              <a:defRPr sz="600"/>
            </a:lvl3pPr>
            <a:lvl4pPr>
              <a:defRPr sz="600"/>
            </a:lvl4pPr>
            <a:lvl5pPr>
              <a:defRPr sz="600"/>
            </a:lvl5pPr>
          </a:lstStyle>
          <a:p>
            <a:endParaRPr lang="en-US" dirty="0"/>
          </a:p>
        </p:txBody>
      </p:sp>
      <p:sp>
        <p:nvSpPr>
          <p:cNvPr id="7" name="Content Placeholder 27"/>
          <p:cNvSpPr>
            <a:spLocks noGrp="1"/>
          </p:cNvSpPr>
          <p:nvPr>
            <p:ph sz="quarter" idx="15"/>
          </p:nvPr>
        </p:nvSpPr>
        <p:spPr>
          <a:xfrm>
            <a:off x="660338" y="1571615"/>
            <a:ext cx="10769700" cy="4000528"/>
          </a:xfrm>
          <a:prstGeom prst="rect">
            <a:avLst/>
          </a:prstGeom>
        </p:spPr>
        <p:txBody>
          <a:bodyPr lIns="91154" tIns="45583" rIns="91154" bIns="45583">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lIns="91154" tIns="45583" rIns="91154" bIns="45583"/>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2594992118"/>
      </p:ext>
    </p:extLst>
  </p:cSld>
  <p:clrMapOvr>
    <a:overrideClrMapping bg1="lt1" tx1="dk1" bg2="lt2" tx2="dk2" accent1="accent1" accent2="accent2" accent3="accent3" accent4="accent4" accent5="accent5" accent6="accent6" hlink="hlink" folHlink="folHlink"/>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181668239"/>
      </p:ext>
    </p:extLst>
  </p:cSld>
  <p:clrMapOvr>
    <a:overrideClrMapping bg1="lt1" tx1="dk1" bg2="lt2" tx2="dk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126070711"/>
      </p:ext>
    </p:extLst>
  </p:cSld>
  <p:clrMapOvr>
    <a:overrideClrMapping bg1="lt1" tx1="dk1" bg2="lt2" tx2="dk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225641088"/>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399628643"/>
      </p:ext>
    </p:extLst>
  </p:cSld>
  <p:clrMapOvr>
    <a:overrideClrMapping bg1="lt1" tx1="dk1" bg2="lt2" tx2="dk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3951583319"/>
      </p:ext>
    </p:extLst>
  </p:cSld>
  <p:clrMapOvr>
    <a:overrideClrMapping bg1="lt1" tx1="dk1" bg2="lt2" tx2="dk2" accent1="accent1" accent2="accent2" accent3="accent3" accent4="accent4" accent5="accent5" accent6="accent6" hlink="hlink" folHlink="folHlink"/>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65970531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31555977"/>
      </p:ext>
    </p:extLst>
  </p:cSld>
  <p:clrMapOvr>
    <a:overrideClrMapping bg1="lt1" tx1="dk1" bg2="lt2" tx2="dk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77831297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image" Target="../media/image4.png"/><Relationship Id="rId5" Type="http://schemas.openxmlformats.org/officeDocument/2006/relationships/slideLayout" Target="../slideLayouts/slideLayout71.xml"/><Relationship Id="rId10" Type="http://schemas.openxmlformats.org/officeDocument/2006/relationships/image" Target="../media/image3.png"/><Relationship Id="rId4" Type="http://schemas.openxmlformats.org/officeDocument/2006/relationships/slideLayout" Target="../slideLayouts/slideLayout70.xml"/><Relationship Id="rId9"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82.xml"/><Relationship Id="rId3" Type="http://schemas.openxmlformats.org/officeDocument/2006/relationships/slideLayout" Target="../slideLayouts/slideLayout77.xml"/><Relationship Id="rId7" Type="http://schemas.openxmlformats.org/officeDocument/2006/relationships/slideLayout" Target="../slideLayouts/slideLayout81.xml"/><Relationship Id="rId2" Type="http://schemas.openxmlformats.org/officeDocument/2006/relationships/slideLayout" Target="../slideLayouts/slideLayout76.xml"/><Relationship Id="rId1" Type="http://schemas.openxmlformats.org/officeDocument/2006/relationships/slideLayout" Target="../slideLayouts/slideLayout75.xml"/><Relationship Id="rId6" Type="http://schemas.openxmlformats.org/officeDocument/2006/relationships/slideLayout" Target="../slideLayouts/slideLayout80.xml"/><Relationship Id="rId11" Type="http://schemas.openxmlformats.org/officeDocument/2006/relationships/image" Target="../media/image4.png"/><Relationship Id="rId5" Type="http://schemas.openxmlformats.org/officeDocument/2006/relationships/slideLayout" Target="../slideLayouts/slideLayout79.xml"/><Relationship Id="rId10" Type="http://schemas.openxmlformats.org/officeDocument/2006/relationships/image" Target="../media/image3.png"/><Relationship Id="rId4" Type="http://schemas.openxmlformats.org/officeDocument/2006/relationships/slideLayout" Target="../slideLayouts/slideLayout78.xml"/><Relationship Id="rId9"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90.xml"/><Relationship Id="rId3" Type="http://schemas.openxmlformats.org/officeDocument/2006/relationships/slideLayout" Target="../slideLayouts/slideLayout85.xml"/><Relationship Id="rId7" Type="http://schemas.openxmlformats.org/officeDocument/2006/relationships/slideLayout" Target="../slideLayouts/slideLayout89.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image" Target="../media/image7.png"/><Relationship Id="rId5" Type="http://schemas.openxmlformats.org/officeDocument/2006/relationships/slideLayout" Target="../slideLayouts/slideLayout87.xml"/><Relationship Id="rId10" Type="http://schemas.openxmlformats.org/officeDocument/2006/relationships/image" Target="../media/image6.png"/><Relationship Id="rId4" Type="http://schemas.openxmlformats.org/officeDocument/2006/relationships/slideLayout" Target="../slideLayouts/slideLayout86.xml"/><Relationship Id="rId9"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9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image" Target="../media/image4.png"/><Relationship Id="rId5" Type="http://schemas.openxmlformats.org/officeDocument/2006/relationships/slideLayout" Target="../slideLayouts/slideLayout95.xml"/><Relationship Id="rId10" Type="http://schemas.openxmlformats.org/officeDocument/2006/relationships/image" Target="../media/image3.png"/><Relationship Id="rId4" Type="http://schemas.openxmlformats.org/officeDocument/2006/relationships/slideLayout" Target="../slideLayouts/slideLayout94.xml"/><Relationship Id="rId9" Type="http://schemas.openxmlformats.org/officeDocument/2006/relationships/theme" Target="../theme/theme1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4.png"/><Relationship Id="rId5" Type="http://schemas.openxmlformats.org/officeDocument/2006/relationships/slideLayout" Target="../slideLayouts/slideLayout23.xml"/><Relationship Id="rId10" Type="http://schemas.openxmlformats.org/officeDocument/2006/relationships/image" Target="../media/image3.png"/><Relationship Id="rId4" Type="http://schemas.openxmlformats.org/officeDocument/2006/relationships/slideLayout" Target="../slideLayouts/slideLayout22.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4.png"/><Relationship Id="rId5" Type="http://schemas.openxmlformats.org/officeDocument/2006/relationships/slideLayout" Target="../slideLayouts/slideLayout31.xml"/><Relationship Id="rId10" Type="http://schemas.openxmlformats.org/officeDocument/2006/relationships/image" Target="../media/image3.png"/><Relationship Id="rId4" Type="http://schemas.openxmlformats.org/officeDocument/2006/relationships/slideLayout" Target="../slideLayouts/slideLayout30.xml"/><Relationship Id="rId9"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image" Target="../media/image7.png"/><Relationship Id="rId5" Type="http://schemas.openxmlformats.org/officeDocument/2006/relationships/slideLayout" Target="../slideLayouts/slideLayout39.xml"/><Relationship Id="rId10" Type="http://schemas.openxmlformats.org/officeDocument/2006/relationships/image" Target="../media/image6.png"/><Relationship Id="rId4" Type="http://schemas.openxmlformats.org/officeDocument/2006/relationships/slideLayout" Target="../slideLayouts/slideLayout38.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image" Target="../media/image7.png"/><Relationship Id="rId5" Type="http://schemas.openxmlformats.org/officeDocument/2006/relationships/slideLayout" Target="../slideLayouts/slideLayout47.xml"/><Relationship Id="rId10" Type="http://schemas.openxmlformats.org/officeDocument/2006/relationships/image" Target="../media/image6.png"/><Relationship Id="rId4" Type="http://schemas.openxmlformats.org/officeDocument/2006/relationships/slideLayout" Target="../slideLayouts/slideLayout46.xml"/><Relationship Id="rId9"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image" Target="../media/image7.png"/><Relationship Id="rId5" Type="http://schemas.openxmlformats.org/officeDocument/2006/relationships/slideLayout" Target="../slideLayouts/slideLayout55.xml"/><Relationship Id="rId10" Type="http://schemas.openxmlformats.org/officeDocument/2006/relationships/image" Target="../media/image6.png"/><Relationship Id="rId4" Type="http://schemas.openxmlformats.org/officeDocument/2006/relationships/slideLayout" Target="../slideLayouts/slideLayout54.xml"/><Relationship Id="rId9"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image" Target="../media/image4.png"/><Relationship Id="rId5" Type="http://schemas.openxmlformats.org/officeDocument/2006/relationships/slideLayout" Target="../slideLayouts/slideLayout63.xml"/><Relationship Id="rId10" Type="http://schemas.openxmlformats.org/officeDocument/2006/relationships/image" Target="../media/image3.png"/><Relationship Id="rId4" Type="http://schemas.openxmlformats.org/officeDocument/2006/relationships/slideLayout" Target="../slideLayouts/slideLayout62.xml"/><Relationship Id="rId9"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360363"/>
            <a:ext cx="11715751"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sp>
        <p:nvSpPr>
          <p:cNvPr id="14" name="TextBox 13"/>
          <p:cNvSpPr txBox="1"/>
          <p:nvPr userDrawn="1"/>
        </p:nvSpPr>
        <p:spPr>
          <a:xfrm>
            <a:off x="9340851" y="6508751"/>
            <a:ext cx="22860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latin typeface="Arial" pitchFamily="34" charset="0"/>
                <a:cs typeface="Arial" pitchFamily="34" charset="0"/>
              </a:rPr>
              <a:t>www.aidsdatahub.org</a:t>
            </a:r>
            <a:endParaRPr lang="th-TH" sz="1200" kern="700" dirty="0">
              <a:solidFill>
                <a:srgbClr val="8782AF"/>
              </a:solidFill>
              <a:latin typeface="Arial" pitchFamily="34" charset="0"/>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3327401" y="1189038"/>
            <a:ext cx="7488767"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7" r:id="rId1"/>
    <p:sldLayoutId id="2147483888"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
        <p:cNvGrpSpPr/>
        <p:nvPr/>
      </p:nvGrpSpPr>
      <p:grpSpPr>
        <a:xfrm>
          <a:off x="0" y="0"/>
          <a:ext cx="0" cy="0"/>
          <a:chOff x="0" y="0"/>
          <a:chExt cx="0" cy="0"/>
        </a:xfrm>
      </p:grpSpPr>
      <p:pic>
        <p:nvPicPr>
          <p:cNvPr id="24" name="Google Shape;24;p4" descr="color-02 more red.png"/>
          <p:cNvPicPr preferRelativeResize="0"/>
          <p:nvPr/>
        </p:nvPicPr>
        <p:blipFill rotWithShape="1">
          <a:blip r:embed="rId10">
            <a:alphaModFix/>
          </a:blip>
          <a:srcRect r="8306" b="15314"/>
          <a:stretch/>
        </p:blipFill>
        <p:spPr>
          <a:xfrm>
            <a:off x="4307418" y="1103314"/>
            <a:ext cx="7884583" cy="5754687"/>
          </a:xfrm>
          <a:prstGeom prst="rect">
            <a:avLst/>
          </a:prstGeom>
          <a:noFill/>
          <a:ln>
            <a:noFill/>
          </a:ln>
        </p:spPr>
      </p:pic>
      <p:sp>
        <p:nvSpPr>
          <p:cNvPr id="25" name="Google Shape;25;p4"/>
          <p:cNvSpPr txBox="1">
            <a:spLocks noGrp="1"/>
          </p:cNvSpPr>
          <p:nvPr>
            <p:ph type="sldNum" idx="12"/>
          </p:nvPr>
        </p:nvSpPr>
        <p:spPr>
          <a:xfrm>
            <a:off x="10858501" y="6357939"/>
            <a:ext cx="723900" cy="3651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spcAft>
                <a:spcPts val="0"/>
              </a:spcAft>
              <a:buNone/>
              <a:defRPr sz="1200">
                <a:solidFill>
                  <a:srgbClr val="888888"/>
                </a:solidFill>
                <a:latin typeface="Arial"/>
                <a:ea typeface="Arial"/>
                <a:cs typeface="Arial"/>
                <a:sym typeface="Arial"/>
              </a:defRPr>
            </a:lvl1pPr>
            <a:lvl2pPr marL="0" marR="0" lvl="1" indent="0" algn="r" rtl="0">
              <a:spcBef>
                <a:spcPts val="0"/>
              </a:spcBef>
              <a:spcAft>
                <a:spcPts val="0"/>
              </a:spcAft>
              <a:buNone/>
              <a:defRPr sz="1200">
                <a:solidFill>
                  <a:srgbClr val="888888"/>
                </a:solidFill>
                <a:latin typeface="Arial"/>
                <a:ea typeface="Arial"/>
                <a:cs typeface="Arial"/>
                <a:sym typeface="Arial"/>
              </a:defRPr>
            </a:lvl2pPr>
            <a:lvl3pPr marL="0" marR="0" lvl="2" indent="0" algn="r" rtl="0">
              <a:spcBef>
                <a:spcPts val="0"/>
              </a:spcBef>
              <a:spcAft>
                <a:spcPts val="0"/>
              </a:spcAft>
              <a:buNone/>
              <a:defRPr sz="1200">
                <a:solidFill>
                  <a:srgbClr val="888888"/>
                </a:solidFill>
                <a:latin typeface="Arial"/>
                <a:ea typeface="Arial"/>
                <a:cs typeface="Arial"/>
                <a:sym typeface="Arial"/>
              </a:defRPr>
            </a:lvl3pPr>
            <a:lvl4pPr marL="0" marR="0" lvl="3" indent="0" algn="r" rtl="0">
              <a:spcBef>
                <a:spcPts val="0"/>
              </a:spcBef>
              <a:spcAft>
                <a:spcPts val="0"/>
              </a:spcAft>
              <a:buNone/>
              <a:defRPr sz="1200">
                <a:solidFill>
                  <a:srgbClr val="888888"/>
                </a:solidFill>
                <a:latin typeface="Arial"/>
                <a:ea typeface="Arial"/>
                <a:cs typeface="Arial"/>
                <a:sym typeface="Arial"/>
              </a:defRPr>
            </a:lvl4pPr>
            <a:lvl5pPr marL="0" marR="0" lvl="4" indent="0" algn="r" rtl="0">
              <a:spcBef>
                <a:spcPts val="0"/>
              </a:spcBef>
              <a:spcAft>
                <a:spcPts val="0"/>
              </a:spcAft>
              <a:buNone/>
              <a:defRPr sz="1200">
                <a:solidFill>
                  <a:srgbClr val="888888"/>
                </a:solidFill>
                <a:latin typeface="Arial"/>
                <a:ea typeface="Arial"/>
                <a:cs typeface="Arial"/>
                <a:sym typeface="Arial"/>
              </a:defRPr>
            </a:lvl5pPr>
            <a:lvl6pPr marL="0" marR="0" lvl="5" indent="0" algn="r" rtl="0">
              <a:spcBef>
                <a:spcPts val="0"/>
              </a:spcBef>
              <a:spcAft>
                <a:spcPts val="0"/>
              </a:spcAft>
              <a:buNone/>
              <a:defRPr sz="1200">
                <a:solidFill>
                  <a:srgbClr val="888888"/>
                </a:solidFill>
                <a:latin typeface="Arial"/>
                <a:ea typeface="Arial"/>
                <a:cs typeface="Arial"/>
                <a:sym typeface="Arial"/>
              </a:defRPr>
            </a:lvl6pPr>
            <a:lvl7pPr marL="0" marR="0" lvl="6" indent="0" algn="r" rtl="0">
              <a:spcBef>
                <a:spcPts val="0"/>
              </a:spcBef>
              <a:spcAft>
                <a:spcPts val="0"/>
              </a:spcAft>
              <a:buNone/>
              <a:defRPr sz="1200">
                <a:solidFill>
                  <a:srgbClr val="888888"/>
                </a:solidFill>
                <a:latin typeface="Arial"/>
                <a:ea typeface="Arial"/>
                <a:cs typeface="Arial"/>
                <a:sym typeface="Arial"/>
              </a:defRPr>
            </a:lvl7pPr>
            <a:lvl8pPr marL="0" marR="0" lvl="7" indent="0" algn="r" rtl="0">
              <a:spcBef>
                <a:spcPts val="0"/>
              </a:spcBef>
              <a:spcAft>
                <a:spcPts val="0"/>
              </a:spcAft>
              <a:buNone/>
              <a:defRPr sz="1200">
                <a:solidFill>
                  <a:srgbClr val="888888"/>
                </a:solidFill>
                <a:latin typeface="Arial"/>
                <a:ea typeface="Arial"/>
                <a:cs typeface="Arial"/>
                <a:sym typeface="Arial"/>
              </a:defRPr>
            </a:lvl8pPr>
            <a:lvl9pPr marL="0" marR="0" lvl="8" indent="0" algn="r" rtl="0">
              <a:spcBef>
                <a:spcPts val="0"/>
              </a:spcBef>
              <a:spcAft>
                <a:spcPts val="0"/>
              </a:spcAft>
              <a:buNone/>
              <a:defRPr sz="1200">
                <a:solidFill>
                  <a:srgbClr val="888888"/>
                </a:solidFill>
                <a:latin typeface="Arial"/>
                <a:ea typeface="Arial"/>
                <a:cs typeface="Arial"/>
                <a:sym typeface="Arial"/>
              </a:defRPr>
            </a:lvl9pPr>
          </a:lstStyle>
          <a:p>
            <a:fld id="{00000000-1234-1234-1234-123412341234}" type="slidenum">
              <a:rPr lang="en-US" smtClean="0"/>
              <a:pPr/>
              <a:t>‹#›</a:t>
            </a:fld>
            <a:endParaRPr lang="en-US"/>
          </a:p>
        </p:txBody>
      </p:sp>
      <p:sp>
        <p:nvSpPr>
          <p:cNvPr id="26" name="Google Shape;26;p4"/>
          <p:cNvSpPr/>
          <p:nvPr/>
        </p:nvSpPr>
        <p:spPr>
          <a:xfrm>
            <a:off x="1" y="360363"/>
            <a:ext cx="11715751" cy="889000"/>
          </a:xfrm>
          <a:custGeom>
            <a:avLst/>
            <a:gdLst/>
            <a:ahLst/>
            <a:cxnLst/>
            <a:rect l="0" t="0" r="0" b="0"/>
            <a:pathLst>
              <a:path w="8786842" h="888980" extrusionOk="0">
                <a:moveTo>
                  <a:pt x="0" y="0"/>
                </a:moveTo>
                <a:lnTo>
                  <a:pt x="8786842" y="0"/>
                </a:lnTo>
                <a:lnTo>
                  <a:pt x="8786842" y="888980"/>
                </a:lnTo>
                <a:lnTo>
                  <a:pt x="0" y="888980"/>
                </a:lnTo>
                <a:lnTo>
                  <a:pt x="0" y="0"/>
                </a:lnTo>
                <a:close/>
              </a:path>
            </a:pathLst>
          </a:custGeom>
          <a:solidFill>
            <a:srgbClr val="8782AF"/>
          </a:solidFill>
          <a:ln>
            <a:noFill/>
          </a:ln>
        </p:spPr>
        <p:txBody>
          <a:bodyPr spcFirstLastPara="1" wrap="square" lIns="99550" tIns="49775" rIns="99550" bIns="49775" anchor="ctr" anchorCtr="0">
            <a:noAutofit/>
          </a:bodyPr>
          <a:lstStyle/>
          <a:p>
            <a:pPr marL="0" marR="0" lvl="0" indent="0" algn="ctr" rtl="0">
              <a:spcBef>
                <a:spcPts val="0"/>
              </a:spcBef>
              <a:spcAft>
                <a:spcPts val="0"/>
              </a:spcAft>
              <a:buNone/>
            </a:pPr>
            <a:endParaRPr sz="2800">
              <a:solidFill>
                <a:schemeClr val="lt1"/>
              </a:solidFill>
              <a:latin typeface="Arial"/>
              <a:ea typeface="Arial"/>
              <a:cs typeface="Arial"/>
              <a:sym typeface="Arial"/>
            </a:endParaRPr>
          </a:p>
        </p:txBody>
      </p:sp>
      <p:cxnSp>
        <p:nvCxnSpPr>
          <p:cNvPr id="27" name="Google Shape;27;p4"/>
          <p:cNvCxnSpPr/>
          <p:nvPr/>
        </p:nvCxnSpPr>
        <p:spPr>
          <a:xfrm>
            <a:off x="1" y="1246189"/>
            <a:ext cx="11715751" cy="1587"/>
          </a:xfrm>
          <a:prstGeom prst="straightConnector1">
            <a:avLst/>
          </a:prstGeom>
          <a:noFill/>
          <a:ln w="19050" cap="flat" cmpd="sng">
            <a:solidFill>
              <a:srgbClr val="C1001F"/>
            </a:solidFill>
            <a:prstDash val="solid"/>
            <a:round/>
            <a:headEnd type="none" w="sm" len="sm"/>
            <a:tailEnd type="none" w="sm" len="sm"/>
          </a:ln>
        </p:spPr>
      </p:cxnSp>
      <p:sp>
        <p:nvSpPr>
          <p:cNvPr id="28" name="Google Shape;28;p4"/>
          <p:cNvSpPr txBox="1"/>
          <p:nvPr/>
        </p:nvSpPr>
        <p:spPr>
          <a:xfrm>
            <a:off x="3048001" y="642938"/>
            <a:ext cx="4341284" cy="654050"/>
          </a:xfrm>
          <a:prstGeom prst="rect">
            <a:avLst/>
          </a:prstGeom>
          <a:noFill/>
          <a:ln>
            <a:noFill/>
          </a:ln>
        </p:spPr>
        <p:txBody>
          <a:bodyPr spcFirstLastPara="1" wrap="square" lIns="99550" tIns="49775" rIns="99550" bIns="49775" anchor="t" anchorCtr="0">
            <a:noAutofit/>
          </a:bodyPr>
          <a:lstStyle/>
          <a:p>
            <a:pPr marL="0" marR="0" lvl="0" indent="0" algn="l" rtl="0">
              <a:spcBef>
                <a:spcPts val="0"/>
              </a:spcBef>
              <a:spcAft>
                <a:spcPts val="0"/>
              </a:spcAft>
              <a:buNone/>
            </a:pPr>
            <a:r>
              <a:rPr lang="en-US" sz="3600" b="1">
                <a:solidFill>
                  <a:schemeClr val="lt1"/>
                </a:solidFill>
                <a:latin typeface="Arial"/>
                <a:ea typeface="Arial"/>
                <a:cs typeface="Arial"/>
                <a:sym typeface="Arial"/>
              </a:rPr>
              <a:t>HIV and AIDS</a:t>
            </a:r>
            <a:endParaRPr sz="3600" b="1">
              <a:solidFill>
                <a:schemeClr val="lt1"/>
              </a:solidFill>
              <a:latin typeface="Arial"/>
              <a:ea typeface="Arial"/>
              <a:cs typeface="Arial"/>
              <a:sym typeface="Arial"/>
            </a:endParaRPr>
          </a:p>
        </p:txBody>
      </p:sp>
      <p:sp>
        <p:nvSpPr>
          <p:cNvPr id="29" name="Google Shape;29;p4"/>
          <p:cNvSpPr txBox="1"/>
          <p:nvPr/>
        </p:nvSpPr>
        <p:spPr>
          <a:xfrm>
            <a:off x="7147985" y="800100"/>
            <a:ext cx="4948767" cy="438150"/>
          </a:xfrm>
          <a:prstGeom prst="rect">
            <a:avLst/>
          </a:prstGeom>
          <a:noFill/>
          <a:ln>
            <a:noFill/>
          </a:ln>
        </p:spPr>
        <p:txBody>
          <a:bodyPr spcFirstLastPara="1" wrap="square" lIns="99550" tIns="49775" rIns="99550" bIns="49775" anchor="t" anchorCtr="0">
            <a:noAutofit/>
          </a:bodyPr>
          <a:lstStyle/>
          <a:p>
            <a:pPr marL="0" marR="0" lvl="0" indent="0" algn="l" rtl="0">
              <a:spcBef>
                <a:spcPts val="0"/>
              </a:spcBef>
              <a:spcAft>
                <a:spcPts val="0"/>
              </a:spcAft>
              <a:buNone/>
            </a:pPr>
            <a:r>
              <a:rPr lang="en-US" sz="2200">
                <a:solidFill>
                  <a:schemeClr val="lt1"/>
                </a:solidFill>
                <a:latin typeface="Arial"/>
                <a:ea typeface="Arial"/>
                <a:cs typeface="Arial"/>
                <a:sym typeface="Arial"/>
              </a:rPr>
              <a:t>Data Hub for Asia-Pacific</a:t>
            </a:r>
            <a:endParaRPr sz="2200">
              <a:solidFill>
                <a:schemeClr val="lt1"/>
              </a:solidFill>
              <a:latin typeface="Arial"/>
              <a:ea typeface="Arial"/>
              <a:cs typeface="Arial"/>
              <a:sym typeface="Arial"/>
            </a:endParaRPr>
          </a:p>
        </p:txBody>
      </p:sp>
      <p:pic>
        <p:nvPicPr>
          <p:cNvPr id="30" name="Google Shape;30;p4" descr="Unaid logo_approve.png"/>
          <p:cNvPicPr preferRelativeResize="0"/>
          <p:nvPr/>
        </p:nvPicPr>
        <p:blipFill rotWithShape="1">
          <a:blip r:embed="rId11">
            <a:alphaModFix/>
          </a:blip>
          <a:srcRect b="15549"/>
          <a:stretch/>
        </p:blipFill>
        <p:spPr>
          <a:xfrm>
            <a:off x="67733" y="452438"/>
            <a:ext cx="2787651" cy="804862"/>
          </a:xfrm>
          <a:prstGeom prst="rect">
            <a:avLst/>
          </a:prstGeom>
          <a:noFill/>
          <a:ln>
            <a:noFill/>
          </a:ln>
        </p:spPr>
      </p:pic>
    </p:spTree>
    <p:extLst>
      <p:ext uri="{BB962C8B-B14F-4D97-AF65-F5344CB8AC3E}">
        <p14:creationId xmlns:p14="http://schemas.microsoft.com/office/powerpoint/2010/main" val="2650380432"/>
      </p:ext>
    </p:extLst>
  </p:cSld>
  <p:clrMap bg1="lt1" tx1="dk1" bg2="dk2" tx2="lt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base">
              <a:spcBef>
                <a:spcPct val="0"/>
              </a:spcBef>
              <a:spcAft>
                <a:spcPct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base">
              <a:spcBef>
                <a:spcPct val="0"/>
              </a:spcBef>
              <a:spcAft>
                <a:spcPct val="0"/>
              </a:spcAft>
              <a:defRPr/>
            </a:pPr>
            <a:r>
              <a:rPr lang="en-US" sz="2200" kern="700" dirty="0">
                <a:solidFill>
                  <a:prstClr val="white"/>
                </a:solidFill>
                <a:cs typeface="Arial" pitchFamily="34" charset="0"/>
              </a:rPr>
              <a:t>Data Hub for Asia-Pacific</a:t>
            </a:r>
            <a:endParaRPr lang="th-TH" sz="2200" kern="700" dirty="0">
              <a:solidFill>
                <a:prstClr val="white"/>
              </a:solidFill>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3092873"/>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20" y="1103315"/>
            <a:ext cx="7884583"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3" y="6358062"/>
            <a:ext cx="723900" cy="365125"/>
          </a:xfrm>
          <a:prstGeom prst="rect">
            <a:avLst/>
          </a:prstGeom>
        </p:spPr>
        <p:txBody>
          <a:bodyPr vert="horz" wrap="square" lIns="91154" tIns="45583" rIns="91154" bIns="45583" numCol="1" anchor="b" anchorCtr="0" compatLnSpc="1">
            <a:prstTxWarp prst="textNoShape">
              <a:avLst/>
            </a:prstTxWarp>
          </a:bodyPr>
          <a:lstStyle>
            <a:lvl1pPr algn="r">
              <a:defRPr sz="1200">
                <a:solidFill>
                  <a:srgbClr val="898989"/>
                </a:solidFill>
              </a:defRPr>
            </a:lvl1pPr>
          </a:lstStyle>
          <a:p>
            <a:pPr fontAlgn="base">
              <a:spcBef>
                <a:spcPct val="0"/>
              </a:spcBef>
              <a:spcAft>
                <a:spcPct val="0"/>
              </a:spcAft>
            </a:pPr>
            <a:fld id="{1F8B3E62-EE03-2C4C-8EF5-2BEB3E63236F}" type="slidenum">
              <a:rPr lang="th-TH">
                <a:ea typeface="ＭＳ Ｐゴシック" charset="0"/>
              </a:rPr>
              <a:pPr fontAlgn="base">
                <a:spcBef>
                  <a:spcPct val="0"/>
                </a:spcBef>
                <a:spcAft>
                  <a:spcPct val="0"/>
                </a:spcAft>
              </a:pPr>
              <a:t>‹#›</a:t>
            </a:fld>
            <a:endParaRPr lang="th-TH">
              <a:ea typeface="ＭＳ Ｐゴシック" charset="0"/>
            </a:endParaRPr>
          </a:p>
        </p:txBody>
      </p:sp>
      <p:sp>
        <p:nvSpPr>
          <p:cNvPr id="24" name="Freeform 23"/>
          <p:cNvSpPr/>
          <p:nvPr userDrawn="1"/>
        </p:nvSpPr>
        <p:spPr>
          <a:xfrm>
            <a:off x="4" y="360365"/>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273" tIns="49647" rIns="99273" bIns="49647" anchor="ctr"/>
          <a:lstStyle/>
          <a:p>
            <a:pPr algn="ctr">
              <a:defRPr/>
            </a:pPr>
            <a:endParaRPr lang="th-TH" sz="2800" dirty="0">
              <a:solidFill>
                <a:prstClr val="white"/>
              </a:solidFill>
            </a:endParaRPr>
          </a:p>
        </p:txBody>
      </p:sp>
      <p:cxnSp>
        <p:nvCxnSpPr>
          <p:cNvPr id="25" name="Straight Connector 24"/>
          <p:cNvCxnSpPr/>
          <p:nvPr userDrawn="1"/>
        </p:nvCxnSpPr>
        <p:spPr>
          <a:xfrm>
            <a:off x="4" y="1246193"/>
            <a:ext cx="11715751" cy="1588"/>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3" y="642983"/>
            <a:ext cx="4341284" cy="654261"/>
          </a:xfrm>
          <a:prstGeom prst="rect">
            <a:avLst/>
          </a:prstGeom>
          <a:noFill/>
          <a:ln>
            <a:noFill/>
          </a:ln>
        </p:spPr>
        <p:txBody>
          <a:bodyPr lIns="99273" tIns="49647" rIns="99273" bIns="49647">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3600" b="1">
                <a:solidFill>
                  <a:prstClr val="white"/>
                </a:solidFill>
                <a:ea typeface="ＭＳ Ｐゴシック" charset="0"/>
              </a:rPr>
              <a:t>HIV and AIDS</a:t>
            </a:r>
            <a:endParaRPr lang="th-TH" sz="3600" b="1">
              <a:solidFill>
                <a:prstClr val="white"/>
              </a:solidFill>
              <a:ea typeface="ＭＳ Ｐゴシック" charset="0"/>
            </a:endParaRPr>
          </a:p>
        </p:txBody>
      </p:sp>
      <p:sp>
        <p:nvSpPr>
          <p:cNvPr id="27" name="TextBox 26"/>
          <p:cNvSpPr txBox="1"/>
          <p:nvPr userDrawn="1"/>
        </p:nvSpPr>
        <p:spPr>
          <a:xfrm>
            <a:off x="7148100" y="800139"/>
            <a:ext cx="4948767" cy="438818"/>
          </a:xfrm>
          <a:prstGeom prst="rect">
            <a:avLst/>
          </a:prstGeom>
          <a:noFill/>
        </p:spPr>
        <p:txBody>
          <a:bodyPr lIns="99273" tIns="49647" rIns="99273" bIns="49647">
            <a:spAutoFit/>
          </a:bodyPr>
          <a:lstStyle/>
          <a:p>
            <a:pPr>
              <a:defRPr/>
            </a:pPr>
            <a:r>
              <a:rPr lang="en-US" sz="2200" kern="700" dirty="0">
                <a:solidFill>
                  <a:prstClr val="white"/>
                </a:solidFill>
                <a:ea typeface="ＭＳ Ｐゴシック" charset="0"/>
                <a:cs typeface="Arial" pitchFamily="34" charset="0"/>
              </a:rPr>
              <a:t>Data Hub for Asia-Pacific</a:t>
            </a:r>
            <a:endParaRPr lang="th-TH" sz="2200" kern="700" dirty="0">
              <a:solidFill>
                <a:prstClr val="white"/>
              </a:solidFill>
              <a:ea typeface="ＭＳ Ｐゴシック" charset="0"/>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0322986"/>
      </p:ext>
    </p:extLst>
  </p:cSld>
  <p:clrMap bg1="lt1" tx1="dk1" bg2="lt2" tx2="dk2" accent1="accent1" accent2="accent2" accent3="accent3" accent4="accent4" accent5="accent5" accent6="accent6" hlink="hlink" folHlink="folHlink"/>
  <p:sldLayoutIdLst>
    <p:sldLayoutId id="2147483987" r:id="rId1"/>
    <p:sldLayoutId id="2147483988" r:id="rId2"/>
    <p:sldLayoutId id="2147483989" r:id="rId3"/>
    <p:sldLayoutId id="2147483990" r:id="rId4"/>
    <p:sldLayoutId id="2147483991" r:id="rId5"/>
    <p:sldLayoutId id="2147483992" r:id="rId6"/>
    <p:sldLayoutId id="2147483993" r:id="rId7"/>
    <p:sldLayoutId id="2147483994"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5802" algn="ctr" rtl="0" fontAlgn="base">
        <a:spcBef>
          <a:spcPct val="0"/>
        </a:spcBef>
        <a:spcAft>
          <a:spcPct val="0"/>
        </a:spcAft>
        <a:defRPr sz="4400">
          <a:solidFill>
            <a:schemeClr val="tx1"/>
          </a:solidFill>
          <a:latin typeface="Arial" charset="0"/>
          <a:cs typeface="Cordia New" pitchFamily="34" charset="-34"/>
        </a:defRPr>
      </a:lvl6pPr>
      <a:lvl7pPr marL="911598" algn="ctr" rtl="0" fontAlgn="base">
        <a:spcBef>
          <a:spcPct val="0"/>
        </a:spcBef>
        <a:spcAft>
          <a:spcPct val="0"/>
        </a:spcAft>
        <a:defRPr sz="4400">
          <a:solidFill>
            <a:schemeClr val="tx1"/>
          </a:solidFill>
          <a:latin typeface="Arial" charset="0"/>
          <a:cs typeface="Cordia New" pitchFamily="34" charset="-34"/>
        </a:defRPr>
      </a:lvl7pPr>
      <a:lvl8pPr marL="1367398" algn="ctr" rtl="0" fontAlgn="base">
        <a:spcBef>
          <a:spcPct val="0"/>
        </a:spcBef>
        <a:spcAft>
          <a:spcPct val="0"/>
        </a:spcAft>
        <a:defRPr sz="4400">
          <a:solidFill>
            <a:schemeClr val="tx1"/>
          </a:solidFill>
          <a:latin typeface="Arial" charset="0"/>
          <a:cs typeface="Cordia New" pitchFamily="34" charset="-34"/>
        </a:defRPr>
      </a:lvl8pPr>
      <a:lvl9pPr marL="1823173" algn="ctr" rtl="0" fontAlgn="base">
        <a:spcBef>
          <a:spcPct val="0"/>
        </a:spcBef>
        <a:spcAft>
          <a:spcPct val="0"/>
        </a:spcAft>
        <a:defRPr sz="4400">
          <a:solidFill>
            <a:schemeClr val="tx1"/>
          </a:solidFill>
          <a:latin typeface="Arial" charset="0"/>
          <a:cs typeface="Cordia New" pitchFamily="34" charset="-34"/>
        </a:defRPr>
      </a:lvl9pPr>
    </p:titleStyle>
    <p:bodyStyle>
      <a:lvl1pPr marL="341848" indent="-341848"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0677" indent="-284862"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39498" indent="-227909"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595275" indent="-227909" algn="l" rtl="0" eaLnBrk="0" fontAlgn="base" hangingPunct="0">
        <a:spcBef>
          <a:spcPct val="20000"/>
        </a:spcBef>
        <a:spcAft>
          <a:spcPct val="0"/>
        </a:spcAft>
        <a:buFont typeface="Arial" charset="0"/>
        <a:buChar char="–"/>
        <a:defRPr sz="2100" kern="1200">
          <a:solidFill>
            <a:schemeClr val="tx1"/>
          </a:solidFill>
          <a:latin typeface="Arial" charset="0"/>
          <a:ea typeface="Cordia New" charset="0"/>
          <a:cs typeface="Cordia New" charset="0"/>
        </a:defRPr>
      </a:lvl4pPr>
      <a:lvl5pPr marL="2051081" indent="-227909" algn="l" rtl="0" eaLnBrk="0" fontAlgn="base" hangingPunct="0">
        <a:spcBef>
          <a:spcPct val="20000"/>
        </a:spcBef>
        <a:spcAft>
          <a:spcPct val="0"/>
        </a:spcAft>
        <a:buFont typeface="Arial" charset="0"/>
        <a:buChar char="»"/>
        <a:defRPr sz="2100" kern="1200">
          <a:solidFill>
            <a:schemeClr val="tx1"/>
          </a:solidFill>
          <a:latin typeface="Arial" charset="0"/>
          <a:ea typeface="Cordia New" charset="0"/>
          <a:cs typeface="Cordia New" charset="0"/>
        </a:defRPr>
      </a:lvl5pPr>
      <a:lvl6pPr marL="2506897"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2962697"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418466"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3874253" indent="-227909" algn="l" defTabSz="911598"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th-TH"/>
      </a:defPPr>
      <a:lvl1pPr marL="0" algn="l" defTabSz="911598" rtl="0" eaLnBrk="1" latinLnBrk="0" hangingPunct="1">
        <a:defRPr sz="2800" kern="1200">
          <a:solidFill>
            <a:schemeClr val="tx1"/>
          </a:solidFill>
          <a:latin typeface="+mn-lt"/>
          <a:ea typeface="+mn-ea"/>
          <a:cs typeface="+mn-cs"/>
        </a:defRPr>
      </a:lvl1pPr>
      <a:lvl2pPr marL="455802" algn="l" defTabSz="911598" rtl="0" eaLnBrk="1" latinLnBrk="0" hangingPunct="1">
        <a:defRPr sz="2800" kern="1200">
          <a:solidFill>
            <a:schemeClr val="tx1"/>
          </a:solidFill>
          <a:latin typeface="+mn-lt"/>
          <a:ea typeface="+mn-ea"/>
          <a:cs typeface="+mn-cs"/>
        </a:defRPr>
      </a:lvl2pPr>
      <a:lvl3pPr marL="911598" algn="l" defTabSz="911598" rtl="0" eaLnBrk="1" latinLnBrk="0" hangingPunct="1">
        <a:defRPr sz="2800" kern="1200">
          <a:solidFill>
            <a:schemeClr val="tx1"/>
          </a:solidFill>
          <a:latin typeface="+mn-lt"/>
          <a:ea typeface="+mn-ea"/>
          <a:cs typeface="+mn-cs"/>
        </a:defRPr>
      </a:lvl3pPr>
      <a:lvl4pPr marL="1367398" algn="l" defTabSz="911598" rtl="0" eaLnBrk="1" latinLnBrk="0" hangingPunct="1">
        <a:defRPr sz="2800" kern="1200">
          <a:solidFill>
            <a:schemeClr val="tx1"/>
          </a:solidFill>
          <a:latin typeface="+mn-lt"/>
          <a:ea typeface="+mn-ea"/>
          <a:cs typeface="+mn-cs"/>
        </a:defRPr>
      </a:lvl4pPr>
      <a:lvl5pPr marL="1823173" algn="l" defTabSz="911598" rtl="0" eaLnBrk="1" latinLnBrk="0" hangingPunct="1">
        <a:defRPr sz="2800" kern="1200">
          <a:solidFill>
            <a:schemeClr val="tx1"/>
          </a:solidFill>
          <a:latin typeface="+mn-lt"/>
          <a:ea typeface="+mn-ea"/>
          <a:cs typeface="+mn-cs"/>
        </a:defRPr>
      </a:lvl5pPr>
      <a:lvl6pPr marL="2278988" algn="l" defTabSz="911598" rtl="0" eaLnBrk="1" latinLnBrk="0" hangingPunct="1">
        <a:defRPr sz="2800" kern="1200">
          <a:solidFill>
            <a:schemeClr val="tx1"/>
          </a:solidFill>
          <a:latin typeface="+mn-lt"/>
          <a:ea typeface="+mn-ea"/>
          <a:cs typeface="+mn-cs"/>
        </a:defRPr>
      </a:lvl6pPr>
      <a:lvl7pPr marL="2734797" algn="l" defTabSz="911598" rtl="0" eaLnBrk="1" latinLnBrk="0" hangingPunct="1">
        <a:defRPr sz="2800" kern="1200">
          <a:solidFill>
            <a:schemeClr val="tx1"/>
          </a:solidFill>
          <a:latin typeface="+mn-lt"/>
          <a:ea typeface="+mn-ea"/>
          <a:cs typeface="+mn-cs"/>
        </a:defRPr>
      </a:lvl7pPr>
      <a:lvl8pPr marL="3190579" algn="l" defTabSz="911598" rtl="0" eaLnBrk="1" latinLnBrk="0" hangingPunct="1">
        <a:defRPr sz="2800" kern="1200">
          <a:solidFill>
            <a:schemeClr val="tx1"/>
          </a:solidFill>
          <a:latin typeface="+mn-lt"/>
          <a:ea typeface="+mn-ea"/>
          <a:cs typeface="+mn-cs"/>
        </a:defRPr>
      </a:lvl8pPr>
      <a:lvl9pPr marL="3646352" algn="l" defTabSz="911598" rtl="0" eaLnBrk="1" latinLnBrk="0" hangingPunct="1">
        <a:defRPr sz="2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cs typeface="Arial" pitchFamily="34" charset="0"/>
              </a:rPr>
              <a:t>Data Hub for Asia-Pacific</a:t>
            </a:r>
            <a:endParaRPr lang="th-TH" sz="2200" kern="700" dirty="0">
              <a:solidFill>
                <a:prstClr val="white"/>
              </a:solidFill>
              <a:latin typeface="Aria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9947984"/>
      </p:ext>
    </p:extLst>
  </p:cSld>
  <p:clrMap bg1="lt1" tx1="dk1" bg2="lt2" tx2="dk2" accent1="accent1" accent2="accent2" accent3="accent3" accent4="accent4" accent5="accent5" accent6="accent6" hlink="hlink" folHlink="folHlink"/>
  <p:sldLayoutIdLst>
    <p:sldLayoutId id="2147483996" r:id="rId1"/>
    <p:sldLayoutId id="2147483997" r:id="rId2"/>
    <p:sldLayoutId id="2147483998" r:id="rId3"/>
    <p:sldLayoutId id="2147483999" r:id="rId4"/>
    <p:sldLayoutId id="2147484000" r:id="rId5"/>
    <p:sldLayoutId id="2147484001" r:id="rId6"/>
    <p:sldLayoutId id="2147484002" r:id="rId7"/>
    <p:sldLayoutId id="214748400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A7BF3D94-FF5A-4150-BB5C-FC8FDCB21709}" type="slidenum">
              <a:rPr lang="th-TH"/>
              <a:pPr>
                <a:defRPr/>
              </a:pPr>
              <a:t>‹#›</a:t>
            </a:fld>
            <a:endParaRPr lang="th-TH" dirty="0"/>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rPr>
              <a:t>HIV and AIDS</a:t>
            </a:r>
            <a:endParaRPr lang="th-TH" sz="3600" b="1">
              <a:solidFill>
                <a:schemeClr val="bg1"/>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latin typeface="Arial" pitchFamily="34" charset="0"/>
                <a:cs typeface="Arial" pitchFamily="34" charset="0"/>
              </a:rPr>
              <a:t>Data Hub for Asia-Pacific</a:t>
            </a:r>
            <a:endParaRPr lang="th-TH" sz="2200" kern="700" dirty="0">
              <a:solidFill>
                <a:schemeClr val="bg1"/>
              </a:solidFill>
              <a:latin typeface="Arial" pitchFamily="34" charset="0"/>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11210006-896F-4EB6-871B-C15E035E7702}" type="slidenum">
              <a:rPr lang="th-TH"/>
              <a:pPr>
                <a:defRPr/>
              </a:pPr>
              <a:t>‹#›</a:t>
            </a:fld>
            <a:endParaRPr lang="th-TH" dirty="0"/>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rPr>
              <a:t>HIV and AIDS</a:t>
            </a:r>
            <a:endParaRPr lang="th-TH" sz="3600" b="1">
              <a:solidFill>
                <a:schemeClr val="bg1"/>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latin typeface="Arial" pitchFamily="34" charset="0"/>
                <a:cs typeface="Arial" pitchFamily="34" charset="0"/>
              </a:rPr>
              <a:t>Data Hub for Asia-Pacific</a:t>
            </a:r>
            <a:endParaRPr lang="th-TH" sz="2200" kern="700" dirty="0">
              <a:solidFill>
                <a:schemeClr val="bg1"/>
              </a:solidFill>
              <a:latin typeface="Arial" pitchFamily="34" charset="0"/>
              <a:cs typeface="+mn-cs"/>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sp>
        <p:nvSpPr>
          <p:cNvPr id="12" name="TextBox 11"/>
          <p:cNvSpPr txBox="1"/>
          <p:nvPr userDrawn="1"/>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cs typeface="+mn-cs"/>
            </a:endParaRPr>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18051943-5193-44E4-8772-F867A420804D}"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pitchFamily="34" charset="0"/>
                <a:cs typeface="Arial" pitchFamily="34" charset="0"/>
              </a:rPr>
              <a:t>Data Hub for Asia-Pacific</a:t>
            </a:r>
            <a:endParaRPr lang="th-TH" sz="2200" kern="700" dirty="0">
              <a:solidFill>
                <a:prstClr val="white"/>
              </a:solidFill>
              <a:latin typeface="Arial" pitchFamily="34" charset="0"/>
              <a:cs typeface="Cordia New"/>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sp>
        <p:nvSpPr>
          <p:cNvPr id="12" name="TextBox 11"/>
          <p:cNvSpPr txBox="1"/>
          <p:nvPr userDrawn="1"/>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Arial"/>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Arial"/>
              <a:cs typeface="Cordia New"/>
            </a:endParaRPr>
          </a:p>
        </p:txBody>
      </p:sp>
    </p:spTree>
    <p:extLst>
      <p:ext uri="{BB962C8B-B14F-4D97-AF65-F5344CB8AC3E}">
        <p14:creationId xmlns:p14="http://schemas.microsoft.com/office/powerpoint/2010/main" val="589168438"/>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79C0BFF6-9B14-4446-AF07-628EFEB400B0}"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pitchFamily="34" charset="0"/>
                <a:cs typeface="Cordia New" pitchFamily="34" charset="-34"/>
              </a:defRPr>
            </a:lvl1pPr>
            <a:lvl2pPr marL="742950" indent="-285750">
              <a:defRPr sz="2800">
                <a:solidFill>
                  <a:schemeClr val="tx1"/>
                </a:solidFill>
                <a:latin typeface="Arial" pitchFamily="34" charset="0"/>
                <a:cs typeface="Cordia New" pitchFamily="34" charset="-34"/>
              </a:defRPr>
            </a:lvl2pPr>
            <a:lvl3pPr marL="1143000" indent="-228600">
              <a:defRPr sz="2800">
                <a:solidFill>
                  <a:schemeClr val="tx1"/>
                </a:solidFill>
                <a:latin typeface="Arial" pitchFamily="34" charset="0"/>
                <a:cs typeface="Cordia New" pitchFamily="34" charset="-34"/>
              </a:defRPr>
            </a:lvl3pPr>
            <a:lvl4pPr marL="1600200" indent="-228600">
              <a:defRPr sz="2800">
                <a:solidFill>
                  <a:schemeClr val="tx1"/>
                </a:solidFill>
                <a:latin typeface="Arial" pitchFamily="34" charset="0"/>
                <a:cs typeface="Cordia New" pitchFamily="34" charset="-34"/>
              </a:defRPr>
            </a:lvl4pPr>
            <a:lvl5pPr marL="2057400" indent="-228600">
              <a:defRPr sz="2800">
                <a:solidFill>
                  <a:schemeClr val="tx1"/>
                </a:solidFill>
                <a:latin typeface="Arial" pitchFamily="34" charset="0"/>
                <a:cs typeface="Cordia New" pitchFamily="34" charset="-34"/>
              </a:defRPr>
            </a:lvl5pPr>
            <a:lvl6pPr marL="2514600" indent="-228600" fontAlgn="base">
              <a:spcBef>
                <a:spcPct val="0"/>
              </a:spcBef>
              <a:spcAft>
                <a:spcPct val="0"/>
              </a:spcAft>
              <a:defRPr sz="2800">
                <a:solidFill>
                  <a:schemeClr val="tx1"/>
                </a:solidFill>
                <a:latin typeface="Arial" pitchFamily="34" charset="0"/>
                <a:cs typeface="Cordia New" pitchFamily="34" charset="-34"/>
              </a:defRPr>
            </a:lvl6pPr>
            <a:lvl7pPr marL="2971800" indent="-228600" fontAlgn="base">
              <a:spcBef>
                <a:spcPct val="0"/>
              </a:spcBef>
              <a:spcAft>
                <a:spcPct val="0"/>
              </a:spcAft>
              <a:defRPr sz="2800">
                <a:solidFill>
                  <a:schemeClr val="tx1"/>
                </a:solidFill>
                <a:latin typeface="Arial" pitchFamily="34" charset="0"/>
                <a:cs typeface="Cordia New" pitchFamily="34" charset="-34"/>
              </a:defRPr>
            </a:lvl7pPr>
            <a:lvl8pPr marL="3429000" indent="-228600" fontAlgn="base">
              <a:spcBef>
                <a:spcPct val="0"/>
              </a:spcBef>
              <a:spcAft>
                <a:spcPct val="0"/>
              </a:spcAft>
              <a:defRPr sz="2800">
                <a:solidFill>
                  <a:schemeClr val="tx1"/>
                </a:solidFill>
                <a:latin typeface="Arial" pitchFamily="34" charset="0"/>
                <a:cs typeface="Cordia New" pitchFamily="34" charset="-34"/>
              </a:defRPr>
            </a:lvl8pPr>
            <a:lvl9pPr marL="3886200" indent="-228600" fontAlgn="base">
              <a:spcBef>
                <a:spcPct val="0"/>
              </a:spcBef>
              <a:spcAft>
                <a:spcPct val="0"/>
              </a:spcAft>
              <a:defRPr sz="2800">
                <a:solidFill>
                  <a:schemeClr val="tx1"/>
                </a:solidFill>
                <a:latin typeface="Arial" pitchFamily="34" charset="0"/>
                <a:cs typeface="Cordia New" pitchFamily="34" charset="-34"/>
              </a:defRPr>
            </a:lvl9pPr>
          </a:lstStyle>
          <a:p>
            <a:pPr>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cs typeface="Arial" pitchFamily="34" charset="0"/>
              </a:rPr>
              <a:t>Data Hub for Asia-Pacific</a:t>
            </a:r>
            <a:endParaRPr lang="th-TH" sz="2200" kern="700" dirty="0">
              <a:solidFill>
                <a:prstClr val="white"/>
              </a:solidFill>
              <a:latin typeface="Arial"/>
              <a:cs typeface="Cordia New"/>
            </a:endParaRPr>
          </a:p>
        </p:txBody>
      </p:sp>
      <p:pic>
        <p:nvPicPr>
          <p:cNvPr id="3080"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sp>
        <p:nvSpPr>
          <p:cNvPr id="12" name="TextBox 11"/>
          <p:cNvSpPr txBox="1"/>
          <p:nvPr userDrawn="1"/>
        </p:nvSpPr>
        <p:spPr>
          <a:xfrm>
            <a:off x="9290051" y="301625"/>
            <a:ext cx="2220383" cy="400050"/>
          </a:xfrm>
          <a:prstGeom prst="rect">
            <a:avLst/>
          </a:prstGeom>
          <a:noFill/>
          <a:effectLst>
            <a:outerShdw blurRad="50800" dist="38100" dir="5400000" algn="t" rotWithShape="0">
              <a:prstClr val="black">
                <a:alpha val="40000"/>
              </a:prstClr>
            </a:outerShdw>
          </a:effec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Arial"/>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Arial"/>
              <a:cs typeface="Cordia New"/>
            </a:endParaRPr>
          </a:p>
        </p:txBody>
      </p:sp>
    </p:spTree>
    <p:extLst>
      <p:ext uri="{BB962C8B-B14F-4D97-AF65-F5344CB8AC3E}">
        <p14:creationId xmlns:p14="http://schemas.microsoft.com/office/powerpoint/2010/main" val="268635268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pitchFamily="34" charset="0"/>
          <a:cs typeface="Cordia New" pitchFamily="34" charset="-34"/>
        </a:defRPr>
      </a:lvl2pPr>
      <a:lvl3pPr algn="ctr" rtl="0" eaLnBrk="0" fontAlgn="base" hangingPunct="0">
        <a:spcBef>
          <a:spcPct val="0"/>
        </a:spcBef>
        <a:spcAft>
          <a:spcPct val="0"/>
        </a:spcAft>
        <a:defRPr sz="4400">
          <a:solidFill>
            <a:schemeClr val="tx1"/>
          </a:solidFill>
          <a:latin typeface="Arial" pitchFamily="34" charset="0"/>
          <a:cs typeface="Cordia New" pitchFamily="34" charset="-34"/>
        </a:defRPr>
      </a:lvl3pPr>
      <a:lvl4pPr algn="ctr" rtl="0" eaLnBrk="0" fontAlgn="base" hangingPunct="0">
        <a:spcBef>
          <a:spcPct val="0"/>
        </a:spcBef>
        <a:spcAft>
          <a:spcPct val="0"/>
        </a:spcAft>
        <a:defRPr sz="4400">
          <a:solidFill>
            <a:schemeClr val="tx1"/>
          </a:solidFill>
          <a:latin typeface="Arial" pitchFamily="34" charset="0"/>
          <a:cs typeface="Cordia New" pitchFamily="34" charset="-34"/>
        </a:defRPr>
      </a:lvl4pPr>
      <a:lvl5pPr algn="ctr" rtl="0" eaLnBrk="0" fontAlgn="base" hangingPunct="0">
        <a:spcBef>
          <a:spcPct val="0"/>
        </a:spcBef>
        <a:spcAft>
          <a:spcPct val="0"/>
        </a:spcAft>
        <a:defRPr sz="4400">
          <a:solidFill>
            <a:schemeClr val="tx1"/>
          </a:solidFill>
          <a:latin typeface="Arial" pitchFamily="34" charset="0"/>
          <a:cs typeface="Cordia New" pitchFamily="34" charset="-34"/>
        </a:defRPr>
      </a:lvl5pPr>
      <a:lvl6pPr marL="457200" algn="ctr" rtl="0" fontAlgn="base">
        <a:spcBef>
          <a:spcPct val="0"/>
        </a:spcBef>
        <a:spcAft>
          <a:spcPct val="0"/>
        </a:spcAft>
        <a:defRPr sz="4400">
          <a:solidFill>
            <a:schemeClr val="tx1"/>
          </a:solidFill>
          <a:latin typeface="Arial" pitchFamily="34" charset="0"/>
          <a:cs typeface="Cordia New" pitchFamily="34" charset="-34"/>
        </a:defRPr>
      </a:lvl6pPr>
      <a:lvl7pPr marL="914400" algn="ctr" rtl="0" fontAlgn="base">
        <a:spcBef>
          <a:spcPct val="0"/>
        </a:spcBef>
        <a:spcAft>
          <a:spcPct val="0"/>
        </a:spcAft>
        <a:defRPr sz="4400">
          <a:solidFill>
            <a:schemeClr val="tx1"/>
          </a:solidFill>
          <a:latin typeface="Arial" pitchFamily="34" charset="0"/>
          <a:cs typeface="Cordia New" pitchFamily="34" charset="-34"/>
        </a:defRPr>
      </a:lvl7pPr>
      <a:lvl8pPr marL="1371600" algn="ctr" rtl="0" fontAlgn="base">
        <a:spcBef>
          <a:spcPct val="0"/>
        </a:spcBef>
        <a:spcAft>
          <a:spcPct val="0"/>
        </a:spcAft>
        <a:defRPr sz="4400">
          <a:solidFill>
            <a:schemeClr val="tx1"/>
          </a:solidFill>
          <a:latin typeface="Arial" pitchFamily="34" charset="0"/>
          <a:cs typeface="Cordia New" pitchFamily="34" charset="-34"/>
        </a:defRPr>
      </a:lvl8pPr>
      <a:lvl9pPr marL="1828800" algn="ctr" rtl="0" fontAlgn="base">
        <a:spcBef>
          <a:spcPct val="0"/>
        </a:spcBef>
        <a:spcAft>
          <a:spcPct val="0"/>
        </a:spcAft>
        <a:defRPr sz="4400">
          <a:solidFill>
            <a:schemeClr val="tx1"/>
          </a:solidFill>
          <a:latin typeface="Arial" pitchFamily="34"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1F8B3E62-EE03-2C4C-8EF5-2BEB3E63236F}" type="slidenum">
              <a:rPr lang="th-TH">
                <a:latin typeface="Arial"/>
                <a:ea typeface="ＭＳ Ｐゴシック" charset="0"/>
                <a:cs typeface="Cordia New"/>
              </a:rPr>
              <a:pPr/>
              <a:t>‹#›</a:t>
            </a:fld>
            <a:endParaRPr lang="th-TH">
              <a:latin typeface="Arial"/>
              <a:ea typeface="ＭＳ Ｐゴシック" charset="0"/>
              <a:cs typeface="Cordia New"/>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ea typeface="ＭＳ Ｐゴシック" charset="0"/>
              </a:rPr>
              <a:t>HIV and AIDS</a:t>
            </a:r>
            <a:endParaRPr lang="th-TH" sz="3600" b="1">
              <a:solidFill>
                <a:prstClr val="white"/>
              </a:solidFill>
              <a:ea typeface="ＭＳ Ｐゴシック" charset="0"/>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ea typeface="ＭＳ Ｐゴシック" charset="0"/>
                <a:cs typeface="Arial" pitchFamily="34" charset="0"/>
              </a:rPr>
              <a:t>Data Hub for Asia-Pacific</a:t>
            </a:r>
            <a:endParaRPr lang="th-TH" sz="2200" kern="700" dirty="0">
              <a:solidFill>
                <a:prstClr val="white"/>
              </a:solidFill>
              <a:latin typeface="Arial"/>
              <a:ea typeface="ＭＳ Ｐゴシック" charset="0"/>
              <a:cs typeface="Cordia New"/>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034137"/>
      </p:ext>
    </p:extLst>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1F8B3E62-EE03-2C4C-8EF5-2BEB3E63236F}" type="slidenum">
              <a:rPr lang="th-TH">
                <a:latin typeface="Arial"/>
                <a:ea typeface="ＭＳ Ｐゴシック" charset="0"/>
                <a:cs typeface="Cordia New"/>
              </a:rPr>
              <a:pPr/>
              <a:t>‹#›</a:t>
            </a:fld>
            <a:endParaRPr lang="th-TH">
              <a:latin typeface="Arial"/>
              <a:ea typeface="ＭＳ Ｐゴシック" charset="0"/>
              <a:cs typeface="Cordia New"/>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ea typeface="ＭＳ Ｐゴシック" charset="0"/>
              </a:rPr>
              <a:t>HIV and AIDS</a:t>
            </a:r>
            <a:endParaRPr lang="th-TH" sz="3600" b="1">
              <a:solidFill>
                <a:prstClr val="white"/>
              </a:solidFill>
              <a:ea typeface="ＭＳ Ｐゴシック" charset="0"/>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ea typeface="ＭＳ Ｐゴシック" charset="0"/>
                <a:cs typeface="Arial" pitchFamily="34" charset="0"/>
              </a:rPr>
              <a:t>Data Hub for Asia-Pacific</a:t>
            </a:r>
            <a:endParaRPr lang="th-TH" sz="2200" kern="700" dirty="0">
              <a:solidFill>
                <a:prstClr val="white"/>
              </a:solidFill>
              <a:latin typeface="Arial"/>
              <a:ea typeface="ＭＳ Ｐゴシック" charset="0"/>
              <a:cs typeface="Cordia New"/>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6761158"/>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Lst>
  <p:hf sldNum="0"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1F8B3E62-EE03-2C4C-8EF5-2BEB3E63236F}" type="slidenum">
              <a:rPr lang="th-TH">
                <a:latin typeface="Arial"/>
                <a:ea typeface="ＭＳ Ｐゴシック" charset="0"/>
                <a:cs typeface="Cordia New"/>
              </a:rPr>
              <a:pPr/>
              <a:t>‹#›</a:t>
            </a:fld>
            <a:endParaRPr lang="th-TH">
              <a:latin typeface="Arial"/>
              <a:ea typeface="ＭＳ Ｐゴシック" charset="0"/>
              <a:cs typeface="Cordia New"/>
            </a:endParaRPr>
          </a:p>
        </p:txBody>
      </p:sp>
      <p:sp>
        <p:nvSpPr>
          <p:cNvPr id="24" name="Freeform 23"/>
          <p:cNvSpPr/>
          <p:nvPr/>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ea typeface="ＭＳ Ｐゴシック" charset="0"/>
              </a:rPr>
              <a:t>HIV and AIDS</a:t>
            </a:r>
            <a:endParaRPr lang="th-TH" sz="3600" b="1">
              <a:solidFill>
                <a:prstClr val="white"/>
              </a:solidFill>
              <a:ea typeface="ＭＳ Ｐゴシック" charset="0"/>
            </a:endParaRPr>
          </a:p>
        </p:txBody>
      </p:sp>
      <p:sp>
        <p:nvSpPr>
          <p:cNvPr id="27" name="TextBox 26"/>
          <p:cNvSpPr txBox="1"/>
          <p:nvPr/>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ea typeface="ＭＳ Ｐゴシック" charset="0"/>
                <a:cs typeface="Arial" pitchFamily="34" charset="0"/>
              </a:rPr>
              <a:t>Data Hub for Asia-Pacific</a:t>
            </a:r>
            <a:endParaRPr lang="th-TH" sz="2200" kern="700" dirty="0">
              <a:solidFill>
                <a:prstClr val="white"/>
              </a:solidFill>
              <a:latin typeface="Arial"/>
              <a:ea typeface="ＭＳ Ｐゴシック" charset="0"/>
              <a:cs typeface="Cordia New"/>
            </a:endParaRPr>
          </a:p>
        </p:txBody>
      </p:sp>
      <p:pic>
        <p:nvPicPr>
          <p:cNvPr id="2056" name="Picture 10" descr="Unaid logo_approve.png"/>
          <p:cNvPicPr>
            <a:picLocks noChangeAspect="1"/>
          </p:cNvPicPr>
          <p:nvPr/>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5551747"/>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descr="color-02 more red.png"/>
          <p:cNvPicPr>
            <a:picLocks noChangeAspect="1"/>
          </p:cNvPicPr>
          <p:nvPr/>
        </p:nvPicPr>
        <p:blipFill>
          <a:blip r:embed="rId10" cstate="print"/>
          <a:srcRect r="8307" b="15313"/>
          <a:stretch>
            <a:fillRect/>
          </a:stretch>
        </p:blipFill>
        <p:spPr>
          <a:xfrm>
            <a:off x="4308011" y="1103466"/>
            <a:ext cx="7883989" cy="5754535"/>
          </a:xfrm>
          <a:prstGeom prst="rect">
            <a:avLst/>
          </a:prstGeom>
        </p:spPr>
      </p:pic>
      <p:sp>
        <p:nvSpPr>
          <p:cNvPr id="6" name="Slide Number Placeholder 5"/>
          <p:cNvSpPr>
            <a:spLocks noGrp="1"/>
          </p:cNvSpPr>
          <p:nvPr>
            <p:ph type="sldNum" sz="quarter" idx="4"/>
          </p:nvPr>
        </p:nvSpPr>
        <p:spPr>
          <a:xfrm>
            <a:off x="10858533" y="6358557"/>
            <a:ext cx="723867" cy="365125"/>
          </a:xfrm>
          <a:prstGeom prst="rect">
            <a:avLst/>
          </a:prstGeom>
        </p:spPr>
        <p:txBody>
          <a:bodyPr vert="horz" lIns="91440" tIns="45720" rIns="91440" bIns="45720" rtlCol="0" anchor="b" anchorCtr="0"/>
          <a:lstStyle>
            <a:lvl1pPr algn="r">
              <a:defRPr sz="1200">
                <a:solidFill>
                  <a:schemeClr val="tx1">
                    <a:tint val="75000"/>
                  </a:schemeClr>
                </a:solidFill>
              </a:defRPr>
            </a:lvl1pPr>
          </a:lstStyle>
          <a:p>
            <a:pPr fontAlgn="auto">
              <a:spcBef>
                <a:spcPts val="0"/>
              </a:spcBef>
              <a:spcAft>
                <a:spcPts val="0"/>
              </a:spcAft>
            </a:pPr>
            <a:fld id="{26C2CD33-3677-460D-89D1-390D86E77732}" type="slidenum">
              <a:rPr lang="th-TH" smtClean="0">
                <a:solidFill>
                  <a:prstClr val="black">
                    <a:tint val="75000"/>
                  </a:prstClr>
                </a:solidFill>
                <a:latin typeface="Arial"/>
                <a:cs typeface="Cordia New"/>
              </a:rPr>
              <a:pPr fontAlgn="auto">
                <a:spcBef>
                  <a:spcPts val="0"/>
                </a:spcBef>
                <a:spcAft>
                  <a:spcPts val="0"/>
                </a:spcAft>
              </a:pPr>
              <a:t>‹#›</a:t>
            </a:fld>
            <a:endParaRPr lang="th-TH" dirty="0">
              <a:solidFill>
                <a:prstClr val="black">
                  <a:tint val="75000"/>
                </a:prstClr>
              </a:solidFill>
              <a:latin typeface="Arial"/>
              <a:cs typeface="Cordia New"/>
            </a:endParaRPr>
          </a:p>
        </p:txBody>
      </p:sp>
      <p:sp>
        <p:nvSpPr>
          <p:cNvPr id="24" name="Freeform 23"/>
          <p:cNvSpPr/>
          <p:nvPr/>
        </p:nvSpPr>
        <p:spPr>
          <a:xfrm>
            <a:off x="0" y="360700"/>
            <a:ext cx="11715789" cy="8889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rtlCol="0" anchor="ctr"/>
          <a:lstStyle/>
          <a:p>
            <a:pPr algn="ctr" fontAlgn="auto">
              <a:spcBef>
                <a:spcPts val="0"/>
              </a:spcBef>
              <a:spcAft>
                <a:spcPts val="0"/>
              </a:spcAft>
            </a:pPr>
            <a:endParaRPr lang="th-TH" sz="2800" dirty="0">
              <a:solidFill>
                <a:prstClr val="white"/>
              </a:solidFill>
            </a:endParaRPr>
          </a:p>
        </p:txBody>
      </p:sp>
      <p:cxnSp>
        <p:nvCxnSpPr>
          <p:cNvPr id="25" name="Straight Connector 24"/>
          <p:cNvCxnSpPr/>
          <p:nvPr/>
        </p:nvCxnSpPr>
        <p:spPr>
          <a:xfrm>
            <a:off x="0" y="1246536"/>
            <a:ext cx="11715789" cy="1588"/>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3047979" y="642918"/>
            <a:ext cx="4340840" cy="654540"/>
          </a:xfrm>
          <a:prstGeom prst="rect">
            <a:avLst/>
          </a:prstGeom>
          <a:noFill/>
        </p:spPr>
        <p:txBody>
          <a:bodyPr wrap="square" lIns="99569" tIns="49785" rIns="99569" bIns="49785" rtlCol="0">
            <a:spAutoFit/>
          </a:bodyPr>
          <a:lstStyle/>
          <a:p>
            <a:pPr fontAlgn="auto">
              <a:spcBef>
                <a:spcPts val="0"/>
              </a:spcBef>
              <a:spcAft>
                <a:spcPts val="0"/>
              </a:spcAft>
            </a:pPr>
            <a:r>
              <a:rPr lang="en-US" sz="3600" b="1" dirty="0">
                <a:solidFill>
                  <a:prstClr val="white"/>
                </a:solidFill>
                <a:latin typeface="Arial"/>
                <a:cs typeface="+mn-cs"/>
              </a:rPr>
              <a:t>HIV and AIDS</a:t>
            </a:r>
            <a:endParaRPr lang="th-TH" sz="3600" b="1" dirty="0">
              <a:solidFill>
                <a:prstClr val="white"/>
              </a:solidFill>
              <a:latin typeface="Arial"/>
              <a:cs typeface="Cordia New"/>
            </a:endParaRPr>
          </a:p>
        </p:txBody>
      </p:sp>
      <p:sp>
        <p:nvSpPr>
          <p:cNvPr id="27" name="TextBox 26"/>
          <p:cNvSpPr txBox="1"/>
          <p:nvPr/>
        </p:nvSpPr>
        <p:spPr>
          <a:xfrm>
            <a:off x="7147960" y="799863"/>
            <a:ext cx="4948833" cy="439097"/>
          </a:xfrm>
          <a:prstGeom prst="rect">
            <a:avLst/>
          </a:prstGeom>
          <a:noFill/>
        </p:spPr>
        <p:txBody>
          <a:bodyPr wrap="square" lIns="99569" tIns="49785" rIns="99569" bIns="49785" rtlCol="0">
            <a:spAutoFit/>
          </a:bodyPr>
          <a:lstStyle/>
          <a:p>
            <a:pPr fontAlgn="auto">
              <a:spcBef>
                <a:spcPts val="0"/>
              </a:spcBef>
              <a:spcAft>
                <a:spcPts val="0"/>
              </a:spcAft>
            </a:pPr>
            <a:r>
              <a:rPr lang="en-US" sz="2200" kern="700" dirty="0">
                <a:solidFill>
                  <a:prstClr val="white"/>
                </a:solidFill>
                <a:latin typeface="Arial"/>
                <a:cs typeface="Arial" pitchFamily="34" charset="0"/>
              </a:rPr>
              <a:t>Data Hub for Asia-Pacific</a:t>
            </a:r>
            <a:endParaRPr lang="th-TH" sz="2200" kern="700" dirty="0">
              <a:solidFill>
                <a:prstClr val="white"/>
              </a:solidFill>
              <a:latin typeface="Arial"/>
              <a:cs typeface="Cordia New"/>
            </a:endParaRPr>
          </a:p>
        </p:txBody>
      </p:sp>
      <p:pic>
        <p:nvPicPr>
          <p:cNvPr id="11" name="Picture 10" descr="Unaid logo_approve.png"/>
          <p:cNvPicPr>
            <a:picLocks noChangeAspect="1"/>
          </p:cNvPicPr>
          <p:nvPr/>
        </p:nvPicPr>
        <p:blipFill>
          <a:blip r:embed="rId11" cstate="print"/>
          <a:srcRect b="15549"/>
          <a:stretch>
            <a:fillRect/>
          </a:stretch>
        </p:blipFill>
        <p:spPr>
          <a:xfrm>
            <a:off x="67280" y="452190"/>
            <a:ext cx="2787681" cy="805110"/>
          </a:xfrm>
          <a:prstGeom prst="rect">
            <a:avLst/>
          </a:prstGeom>
        </p:spPr>
      </p:pic>
    </p:spTree>
    <p:extLst>
      <p:ext uri="{BB962C8B-B14F-4D97-AF65-F5344CB8AC3E}">
        <p14:creationId xmlns:p14="http://schemas.microsoft.com/office/powerpoint/2010/main" val="1668470572"/>
      </p:ext>
    </p:extLst>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4" Type="http://schemas.openxmlformats.org/officeDocument/2006/relationships/hyperlink" Target="http://www.aidsdatahub.or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25.xml"/><Relationship Id="rId2" Type="http://schemas.openxmlformats.org/officeDocument/2006/relationships/slide" Target="slide3.xml"/><Relationship Id="rId1" Type="http://schemas.openxmlformats.org/officeDocument/2006/relationships/slideLayout" Target="../slideLayouts/slideLayout3.xml"/><Relationship Id="rId6" Type="http://schemas.openxmlformats.org/officeDocument/2006/relationships/slide" Target="slide22.xml"/><Relationship Id="rId5" Type="http://schemas.openxmlformats.org/officeDocument/2006/relationships/slide" Target="slide18.xml"/><Relationship Id="rId4" Type="http://schemas.openxmlformats.org/officeDocument/2006/relationships/slide" Target="slide11.xml"/></Relationships>
</file>

<file path=ppt/slides/_rels/slide20.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2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chart" Target="../charts/chart16.xml"/><Relationship Id="rId1" Type="http://schemas.openxmlformats.org/officeDocument/2006/relationships/slideLayout" Target="../slideLayouts/slideLayout79.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7.xml"/><Relationship Id="rId1" Type="http://schemas.openxmlformats.org/officeDocument/2006/relationships/slideLayout" Target="../slideLayouts/slideLayout79.xml"/><Relationship Id="rId4" Type="http://schemas.openxmlformats.org/officeDocument/2006/relationships/hyperlink" Target="http://www.aidsdatahub.org/"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8.xml"/><Relationship Id="rId1" Type="http://schemas.openxmlformats.org/officeDocument/2006/relationships/slideLayout" Target="../slideLayouts/slideLayout79.xml"/><Relationship Id="rId4" Type="http://schemas.openxmlformats.org/officeDocument/2006/relationships/chart" Target="../charts/chart18.xml"/></Relationships>
</file>

<file path=ppt/slides/_rels/slide2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hyperlink" Target="http://www.aidsdatahub.org/" TargetMode="External"/><Relationship Id="rId1" Type="http://schemas.openxmlformats.org/officeDocument/2006/relationships/slideLayout" Target="../slideLayouts/slideLayout8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4.xml"/></Relationships>
</file>

<file path=ppt/slides/_rels/slide3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9.xml"/><Relationship Id="rId1" Type="http://schemas.openxmlformats.org/officeDocument/2006/relationships/slideLayout" Target="../slideLayouts/slideLayout79.xml"/><Relationship Id="rId5" Type="http://schemas.openxmlformats.org/officeDocument/2006/relationships/hyperlink" Target="http://www.aidsdatahub.org/" TargetMode="External"/><Relationship Id="rId4" Type="http://schemas.openxmlformats.org/officeDocument/2006/relationships/chart" Target="../charts/chart21.xml"/></Relationships>
</file>

<file path=ppt/slides/_rels/slide31.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10.xml"/><Relationship Id="rId1" Type="http://schemas.openxmlformats.org/officeDocument/2006/relationships/slideLayout" Target="../slideLayouts/slideLayout79.xml"/></Relationships>
</file>

<file path=ppt/slides/_rels/slide32.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11.xml"/><Relationship Id="rId1" Type="http://schemas.openxmlformats.org/officeDocument/2006/relationships/slideLayout" Target="../slideLayouts/slideLayout95.xml"/></Relationships>
</file>

<file path=ppt/slides/_rels/slide33.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aidsdatahub.org/" TargetMode="External"/><Relationship Id="rId1" Type="http://schemas.openxmlformats.org/officeDocument/2006/relationships/slideLayout" Target="../slideLayouts/slideLayout8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hyperlink" Target="http://www.aidsdatahub.org/" TargetMode="External"/><Relationship Id="rId1" Type="http://schemas.openxmlformats.org/officeDocument/2006/relationships/slideLayout" Target="../slideLayouts/slideLayout87.xml"/></Relationships>
</file>

<file path=ppt/slides/_rels/slide7.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2.xml"/><Relationship Id="rId1" Type="http://schemas.openxmlformats.org/officeDocument/2006/relationships/slideLayout" Target="../slideLayouts/slideLayout68.xml"/></Relationships>
</file>

<file path=ppt/slides/_rels/slide8.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bwMode="auto">
          <a:xfrm>
            <a:off x="338535" y="4365104"/>
            <a:ext cx="8115300"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dirty="0">
                <a:cs typeface="Cordia New" pitchFamily="34" charset="-34"/>
              </a:rPr>
              <a:t>Maldives</a:t>
            </a:r>
            <a:endParaRPr lang="th-TH" dirty="0"/>
          </a:p>
        </p:txBody>
      </p:sp>
      <p:sp>
        <p:nvSpPr>
          <p:cNvPr id="2" name="TextBox 1">
            <a:extLst>
              <a:ext uri="{FF2B5EF4-FFF2-40B4-BE49-F238E27FC236}">
                <a16:creationId xmlns:a16="http://schemas.microsoft.com/office/drawing/2014/main" id="{01DC5046-E2A9-4B84-A27D-F089B4FE2D88}"/>
              </a:ext>
            </a:extLst>
          </p:cNvPr>
          <p:cNvSpPr txBox="1"/>
          <p:nvPr/>
        </p:nvSpPr>
        <p:spPr>
          <a:xfrm>
            <a:off x="304800" y="6000747"/>
            <a:ext cx="4495800" cy="415222"/>
          </a:xfrm>
          <a:prstGeom prst="rect">
            <a:avLst/>
          </a:prstGeom>
          <a:noFill/>
        </p:spPr>
        <p:txBody>
          <a:bodyPr wrap="square" lIns="91154" tIns="45583" rIns="91154" bIns="45583" rtlCol="0">
            <a:spAutoFit/>
          </a:bodyPr>
          <a:lstStyle/>
          <a:p>
            <a:r>
              <a:rPr lang="en-US" sz="2100" b="1" dirty="0">
                <a:solidFill>
                  <a:schemeClr val="bg1"/>
                </a:solidFill>
              </a:rPr>
              <a:t>Last updated:  February 2024</a:t>
            </a:r>
            <a:endParaRPr lang="en-GB" sz="21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6EE23-2279-24BB-BA4C-2178E73DC2EE}"/>
            </a:ext>
          </a:extLst>
        </p:cNvPr>
        <p:cNvGrpSpPr/>
        <p:nvPr/>
      </p:nvGrpSpPr>
      <p:grpSpPr>
        <a:xfrm>
          <a:off x="0" y="0"/>
          <a:ext cx="0" cy="0"/>
          <a:chOff x="0" y="0"/>
          <a:chExt cx="0" cy="0"/>
        </a:xfrm>
      </p:grpSpPr>
      <p:sp>
        <p:nvSpPr>
          <p:cNvPr id="29698" name="Title 1">
            <a:extLst>
              <a:ext uri="{FF2B5EF4-FFF2-40B4-BE49-F238E27FC236}">
                <a16:creationId xmlns:a16="http://schemas.microsoft.com/office/drawing/2014/main" id="{EFDDB6F5-CA40-C6B8-A987-DE33AC077D1C}"/>
              </a:ext>
            </a:extLst>
          </p:cNvPr>
          <p:cNvSpPr>
            <a:spLocks noGrp="1"/>
          </p:cNvSpPr>
          <p:nvPr>
            <p:ph type="title"/>
          </p:nvPr>
        </p:nvSpPr>
        <p:spPr bwMode="auto">
          <a:xfrm>
            <a:off x="293037" y="1556792"/>
            <a:ext cx="11635611"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Syphilis, Hepatitis B and Hepatitis C prevalence among key populations, 2020</a:t>
            </a:r>
            <a:br>
              <a:rPr lang="en-US" dirty="0">
                <a:cs typeface="Cordia New" pitchFamily="34" charset="-34"/>
              </a:rPr>
            </a:br>
            <a:endParaRPr lang="en-US" dirty="0">
              <a:cs typeface="Cordia New" pitchFamily="34" charset="-34"/>
            </a:endParaRPr>
          </a:p>
        </p:txBody>
      </p:sp>
      <p:sp>
        <p:nvSpPr>
          <p:cNvPr id="3" name="Slide Number Placeholder 2">
            <a:extLst>
              <a:ext uri="{FF2B5EF4-FFF2-40B4-BE49-F238E27FC236}">
                <a16:creationId xmlns:a16="http://schemas.microsoft.com/office/drawing/2014/main" id="{8221E7C0-4A50-72EF-2F15-B44F9EB50B3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81633-2ED1-49DA-95BA-3CC3A966515D}"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graphicFrame>
        <p:nvGraphicFramePr>
          <p:cNvPr id="5" name="Content Placeholder 4">
            <a:extLst>
              <a:ext uri="{FF2B5EF4-FFF2-40B4-BE49-F238E27FC236}">
                <a16:creationId xmlns:a16="http://schemas.microsoft.com/office/drawing/2014/main" id="{906AC94E-194A-BFCB-6980-AB12C8B278F3}"/>
              </a:ext>
            </a:extLst>
          </p:cNvPr>
          <p:cNvGraphicFramePr>
            <a:graphicFrameLocks/>
          </p:cNvGraphicFramePr>
          <p:nvPr>
            <p:extLst>
              <p:ext uri="{D42A27DB-BD31-4B8C-83A1-F6EECF244321}">
                <p14:modId xmlns:p14="http://schemas.microsoft.com/office/powerpoint/2010/main" val="4263315420"/>
              </p:ext>
            </p:extLst>
          </p:nvPr>
        </p:nvGraphicFramePr>
        <p:xfrm>
          <a:off x="1055440" y="2866145"/>
          <a:ext cx="9601200" cy="2664297"/>
        </p:xfrm>
        <a:graphic>
          <a:graphicData uri="http://schemas.openxmlformats.org/drawingml/2006/table">
            <a:tbl>
              <a:tblPr firstRow="1" bandRow="1">
                <a:tableStyleId>{B301B821-A1FF-4177-AEE7-76D212191A09}</a:tableStyleId>
              </a:tblPr>
              <a:tblGrid>
                <a:gridCol w="2835096">
                  <a:extLst>
                    <a:ext uri="{9D8B030D-6E8A-4147-A177-3AD203B41FA5}">
                      <a16:colId xmlns:a16="http://schemas.microsoft.com/office/drawing/2014/main" val="20000"/>
                    </a:ext>
                  </a:extLst>
                </a:gridCol>
                <a:gridCol w="1855567">
                  <a:extLst>
                    <a:ext uri="{9D8B030D-6E8A-4147-A177-3AD203B41FA5}">
                      <a16:colId xmlns:a16="http://schemas.microsoft.com/office/drawing/2014/main" val="20001"/>
                    </a:ext>
                  </a:extLst>
                </a:gridCol>
                <a:gridCol w="1685707">
                  <a:extLst>
                    <a:ext uri="{9D8B030D-6E8A-4147-A177-3AD203B41FA5}">
                      <a16:colId xmlns:a16="http://schemas.microsoft.com/office/drawing/2014/main" val="20002"/>
                    </a:ext>
                  </a:extLst>
                </a:gridCol>
                <a:gridCol w="1612415">
                  <a:extLst>
                    <a:ext uri="{9D8B030D-6E8A-4147-A177-3AD203B41FA5}">
                      <a16:colId xmlns:a16="http://schemas.microsoft.com/office/drawing/2014/main" val="1269201766"/>
                    </a:ext>
                  </a:extLst>
                </a:gridCol>
                <a:gridCol w="1612415">
                  <a:extLst>
                    <a:ext uri="{9D8B030D-6E8A-4147-A177-3AD203B41FA5}">
                      <a16:colId xmlns:a16="http://schemas.microsoft.com/office/drawing/2014/main" val="3347787706"/>
                    </a:ext>
                  </a:extLst>
                </a:gridCol>
              </a:tblGrid>
              <a:tr h="1029720">
                <a:tc>
                  <a:txBody>
                    <a:bodyPr/>
                    <a:lstStyle/>
                    <a:p>
                      <a:r>
                        <a:rPr lang="en-US" sz="1600" b="1" baseline="0" dirty="0">
                          <a:latin typeface="Arial Nova" panose="020B0504020202020204" pitchFamily="34" charset="0"/>
                          <a:cs typeface="Arial" panose="020B0604020202020204" pitchFamily="34" charset="0"/>
                        </a:rPr>
                        <a:t>Population</a:t>
                      </a:r>
                      <a:endParaRPr lang="en-US" sz="1600" b="1" dirty="0">
                        <a:solidFill>
                          <a:schemeClr val="tx1"/>
                        </a:solidFill>
                        <a:latin typeface="Arial Nova" panose="020B0504020202020204" pitchFamily="34" charset="0"/>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r>
                        <a:rPr lang="en-US" sz="1600" b="1" dirty="0">
                          <a:latin typeface="Arial Nova" panose="020B0504020202020204" pitchFamily="34" charset="0"/>
                          <a:cs typeface="Arial" panose="020B0604020202020204" pitchFamily="34" charset="0"/>
                        </a:rPr>
                        <a:t>Number</a:t>
                      </a:r>
                      <a:r>
                        <a:rPr lang="en-US" sz="1600" b="1" baseline="0" dirty="0">
                          <a:latin typeface="Arial Nova" panose="020B0504020202020204" pitchFamily="34" charset="0"/>
                          <a:cs typeface="Arial" panose="020B0604020202020204" pitchFamily="34" charset="0"/>
                        </a:rPr>
                        <a:t> tested for Syphilis, Hep B and Hep C</a:t>
                      </a:r>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r>
                        <a:rPr lang="en-US" sz="1600" b="1" dirty="0">
                          <a:latin typeface="Arial Nova" panose="020B0504020202020204" pitchFamily="34" charset="0"/>
                          <a:cs typeface="Arial" panose="020B0604020202020204" pitchFamily="34" charset="0"/>
                        </a:rPr>
                        <a:t>Syphilis prevalence (%)</a:t>
                      </a:r>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Arial Nova" panose="020B0504020202020204" pitchFamily="34" charset="0"/>
                          <a:cs typeface="Arial" panose="020B0604020202020204" pitchFamily="34" charset="0"/>
                        </a:rPr>
                        <a:t>Hepatitis B prevalence (%)</a:t>
                      </a:r>
                      <a:endParaRPr lang="en-US" sz="1600" b="1" dirty="0">
                        <a:solidFill>
                          <a:schemeClr val="tx1"/>
                        </a:solidFill>
                        <a:latin typeface="Arial Nova" panose="020B0504020202020204" pitchFamily="34" charset="0"/>
                        <a:cs typeface="Arial" pitchFamily="34" charset="0"/>
                      </a:endParaRPr>
                    </a:p>
                    <a:p>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Arial Nova" panose="020B0504020202020204" pitchFamily="34" charset="0"/>
                          <a:cs typeface="Arial" panose="020B0604020202020204" pitchFamily="34" charset="0"/>
                        </a:rPr>
                        <a:t>Hepatitis C prevalence (%)</a:t>
                      </a:r>
                      <a:endParaRPr lang="en-US" sz="1600" b="1" dirty="0">
                        <a:solidFill>
                          <a:schemeClr val="tx1"/>
                        </a:solidFill>
                        <a:latin typeface="Arial Nova" panose="020B0504020202020204" pitchFamily="34" charset="0"/>
                        <a:cs typeface="Arial" pitchFamily="34" charset="0"/>
                      </a:endParaRPr>
                    </a:p>
                    <a:p>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33CCCC"/>
                    </a:solidFill>
                  </a:tcPr>
                </a:tc>
                <a:extLst>
                  <a:ext uri="{0D108BD9-81ED-4DB2-BD59-A6C34878D82A}">
                    <a16:rowId xmlns:a16="http://schemas.microsoft.com/office/drawing/2014/main" val="10000"/>
                  </a:ext>
                </a:extLst>
              </a:tr>
              <a:tr h="544859">
                <a:tc>
                  <a:txBody>
                    <a:bodyPr/>
                    <a:lstStyle/>
                    <a:p>
                      <a:r>
                        <a:rPr lang="en-US" sz="1400" b="0" dirty="0">
                          <a:latin typeface="Arial Nova" panose="020B0504020202020204" pitchFamily="34" charset="0"/>
                          <a:cs typeface="Arial" panose="020B0604020202020204" pitchFamily="34" charset="0"/>
                        </a:rPr>
                        <a:t>Female</a:t>
                      </a:r>
                      <a:r>
                        <a:rPr lang="en-US" sz="1400" b="0" baseline="0" dirty="0">
                          <a:latin typeface="Arial Nova" panose="020B0504020202020204" pitchFamily="34" charset="0"/>
                          <a:cs typeface="Arial" panose="020B0604020202020204" pitchFamily="34" charset="0"/>
                        </a:rPr>
                        <a:t> sex workers</a:t>
                      </a:r>
                      <a:endParaRPr lang="en-US" sz="1400" b="0" dirty="0">
                        <a:latin typeface="Arial Nova" panose="020B0504020202020204" pitchFamily="34" charset="0"/>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itchFamily="34" charset="0"/>
                        </a:rPr>
                        <a:t>73</a:t>
                      </a: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1"/>
                  </a:ext>
                </a:extLst>
              </a:tr>
              <a:tr h="544859">
                <a:tc>
                  <a:txBody>
                    <a:bodyPr/>
                    <a:lstStyle/>
                    <a:p>
                      <a:pPr marL="0" algn="l" defTabSz="914400" rtl="0" eaLnBrk="1" latinLnBrk="0" hangingPunct="1"/>
                      <a:r>
                        <a:rPr lang="en-US" sz="1400" b="0" kern="1200" dirty="0">
                          <a:latin typeface="Arial Nova" panose="020B0504020202020204" pitchFamily="34" charset="0"/>
                          <a:cs typeface="Arial" panose="020B0604020202020204" pitchFamily="34" charset="0"/>
                        </a:rPr>
                        <a:t>Men who have sex with men</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latin typeface="Arial Nova" panose="020B0504020202020204" pitchFamily="34" charset="0"/>
                          <a:cs typeface="Arial" panose="020B0604020202020204" pitchFamily="34" charset="0"/>
                        </a:rPr>
                        <a:t>67</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latin typeface="Arial Nova" panose="020B0504020202020204" pitchFamily="34" charset="0"/>
                          <a:cs typeface="Arial" panose="020B0604020202020204" pitchFamily="34" charset="0"/>
                        </a:rPr>
                        <a:t>1.5</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solidFill>
                            <a:schemeClr val="tx1"/>
                          </a:solidFill>
                          <a:latin typeface="Arial Nova" panose="020B0504020202020204" pitchFamily="34" charset="0"/>
                          <a:ea typeface="+mn-ea"/>
                          <a:cs typeface="Arial"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solidFill>
                            <a:schemeClr val="tx1"/>
                          </a:solidFill>
                          <a:latin typeface="Arial Nova" panose="020B0504020202020204" pitchFamily="34" charset="0"/>
                          <a:ea typeface="+mn-ea"/>
                          <a:cs typeface="Arial"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44859">
                <a:tc>
                  <a:txBody>
                    <a:bodyPr/>
                    <a:lstStyle/>
                    <a:p>
                      <a:r>
                        <a:rPr lang="en-US" sz="1400" b="0" dirty="0">
                          <a:latin typeface="Arial Nova" panose="020B0504020202020204" pitchFamily="34" charset="0"/>
                          <a:cs typeface="Arial" panose="020B0604020202020204" pitchFamily="34" charset="0"/>
                        </a:rPr>
                        <a:t>People who inject drugs</a:t>
                      </a: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209</a:t>
                      </a: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3"/>
                  </a:ext>
                </a:extLst>
              </a:tr>
            </a:tbl>
          </a:graphicData>
        </a:graphic>
      </p:graphicFrame>
      <p:sp>
        <p:nvSpPr>
          <p:cNvPr id="2" name="Google Shape;478;p75">
            <a:extLst>
              <a:ext uri="{FF2B5EF4-FFF2-40B4-BE49-F238E27FC236}">
                <a16:creationId xmlns:a16="http://schemas.microsoft.com/office/drawing/2014/main" id="{96944B96-D626-E7C4-6B72-4D40224BD308}"/>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2"/>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2493902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263352" y="33909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Risk </a:t>
            </a:r>
            <a:r>
              <a:rPr lang="en-US" sz="5400" dirty="0" err="1">
                <a:cs typeface="Cordia New" pitchFamily="34" charset="-34"/>
              </a:rPr>
              <a:t>behaviours</a:t>
            </a:r>
            <a:endParaRPr lang="en-US" dirty="0">
              <a:cs typeface="Cordia New" pitchFamily="34" charset="-3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13A37-3232-C776-4B90-1DCD49F8B6AC}"/>
              </a:ext>
            </a:extLst>
          </p:cNvPr>
          <p:cNvSpPr>
            <a:spLocks noGrp="1"/>
          </p:cNvSpPr>
          <p:nvPr>
            <p:ph type="title"/>
          </p:nvPr>
        </p:nvSpPr>
        <p:spPr/>
        <p:txBody>
          <a:bodyPr/>
          <a:lstStyle/>
          <a:p>
            <a:r>
              <a:rPr lang="en-US" dirty="0"/>
              <a:t>Proportion of female sex workers who reported condom use with their clients, 2020</a:t>
            </a:r>
          </a:p>
        </p:txBody>
      </p:sp>
      <p:sp>
        <p:nvSpPr>
          <p:cNvPr id="3" name="Slide Number Placeholder 2">
            <a:extLst>
              <a:ext uri="{FF2B5EF4-FFF2-40B4-BE49-F238E27FC236}">
                <a16:creationId xmlns:a16="http://schemas.microsoft.com/office/drawing/2014/main" id="{DFB36212-8B86-93DD-E38F-0F0B21EDC3F5}"/>
              </a:ext>
            </a:extLst>
          </p:cNvPr>
          <p:cNvSpPr>
            <a:spLocks noGrp="1"/>
          </p:cNvSpPr>
          <p:nvPr>
            <p:ph type="sldNum" sz="quarter" idx="10"/>
          </p:nvPr>
        </p:nvSpPr>
        <p:spPr/>
        <p:txBody>
          <a:bodyPr/>
          <a:lstStyle/>
          <a:p>
            <a:pPr>
              <a:defRPr/>
            </a:pPr>
            <a:fld id="{04EE7AFA-7847-4A81-9C47-081B462AC751}" type="slidenum">
              <a:rPr lang="th-TH" smtClean="0"/>
              <a:pPr>
                <a:defRPr/>
              </a:pPr>
              <a:t>12</a:t>
            </a:fld>
            <a:endParaRPr lang="th-TH" dirty="0"/>
          </a:p>
        </p:txBody>
      </p:sp>
      <p:graphicFrame>
        <p:nvGraphicFramePr>
          <p:cNvPr id="4" name="Chart 3">
            <a:extLst>
              <a:ext uri="{FF2B5EF4-FFF2-40B4-BE49-F238E27FC236}">
                <a16:creationId xmlns:a16="http://schemas.microsoft.com/office/drawing/2014/main" id="{D9AFF6BB-8646-96CB-A044-EC7D88948ACC}"/>
              </a:ext>
            </a:extLst>
          </p:cNvPr>
          <p:cNvGraphicFramePr>
            <a:graphicFrameLocks/>
          </p:cNvGraphicFramePr>
          <p:nvPr>
            <p:extLst>
              <p:ext uri="{D42A27DB-BD31-4B8C-83A1-F6EECF244321}">
                <p14:modId xmlns:p14="http://schemas.microsoft.com/office/powerpoint/2010/main" val="3171517177"/>
              </p:ext>
            </p:extLst>
          </p:nvPr>
        </p:nvGraphicFramePr>
        <p:xfrm>
          <a:off x="3215680" y="2492896"/>
          <a:ext cx="5146032" cy="288032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99F16141-A371-4C86-C0DE-B8562CC763F4}"/>
              </a:ext>
            </a:extLst>
          </p:cNvPr>
          <p:cNvSpPr txBox="1"/>
          <p:nvPr/>
        </p:nvSpPr>
        <p:spPr>
          <a:xfrm>
            <a:off x="6240016" y="5539262"/>
            <a:ext cx="2808312" cy="261610"/>
          </a:xfrm>
          <a:prstGeom prst="rect">
            <a:avLst/>
          </a:prstGeom>
          <a:noFill/>
        </p:spPr>
        <p:txBody>
          <a:bodyPr wrap="square">
            <a:spAutoFit/>
          </a:bodyPr>
          <a:lstStyle/>
          <a:p>
            <a:pPr algn="ctr" rtl="0">
              <a:defRPr sz="1100" b="0" i="0" u="none" strike="noStrike" kern="1200" baseline="0">
                <a:solidFill>
                  <a:prstClr val="black"/>
                </a:solidFill>
                <a:latin typeface="Arial Nova" panose="020B0504020202020204" pitchFamily="34" charset="0"/>
                <a:ea typeface="+mn-ea"/>
                <a:cs typeface="Arial" pitchFamily="34" charset="0"/>
              </a:defRPr>
            </a:pPr>
            <a:r>
              <a:rPr lang="en-US" dirty="0"/>
              <a:t>*In the last month</a:t>
            </a:r>
          </a:p>
        </p:txBody>
      </p:sp>
      <p:sp>
        <p:nvSpPr>
          <p:cNvPr id="7" name="Google Shape;478;p75">
            <a:extLst>
              <a:ext uri="{FF2B5EF4-FFF2-40B4-BE49-F238E27FC236}">
                <a16:creationId xmlns:a16="http://schemas.microsoft.com/office/drawing/2014/main" id="{1163331B-42B4-6566-E723-AE6F64FC9CB5}"/>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119618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CC549-FE8F-8B95-B0D8-71C37A958E90}"/>
              </a:ext>
            </a:extLst>
          </p:cNvPr>
          <p:cNvSpPr>
            <a:spLocks noGrp="1"/>
          </p:cNvSpPr>
          <p:nvPr>
            <p:ph type="title"/>
          </p:nvPr>
        </p:nvSpPr>
        <p:spPr/>
        <p:txBody>
          <a:bodyPr/>
          <a:lstStyle/>
          <a:p>
            <a:r>
              <a:rPr lang="en-US" dirty="0"/>
              <a:t>Proportion of female sex workers who used drugs and who injected drugs in the last 12 months, 2020</a:t>
            </a:r>
          </a:p>
        </p:txBody>
      </p:sp>
      <p:sp>
        <p:nvSpPr>
          <p:cNvPr id="3" name="Slide Number Placeholder 2">
            <a:extLst>
              <a:ext uri="{FF2B5EF4-FFF2-40B4-BE49-F238E27FC236}">
                <a16:creationId xmlns:a16="http://schemas.microsoft.com/office/drawing/2014/main" id="{20206755-1979-E8EC-F658-C024E0FC7AC8}"/>
              </a:ext>
            </a:extLst>
          </p:cNvPr>
          <p:cNvSpPr>
            <a:spLocks noGrp="1"/>
          </p:cNvSpPr>
          <p:nvPr>
            <p:ph type="sldNum" sz="quarter" idx="10"/>
          </p:nvPr>
        </p:nvSpPr>
        <p:spPr/>
        <p:txBody>
          <a:bodyPr/>
          <a:lstStyle/>
          <a:p>
            <a:pPr>
              <a:defRPr/>
            </a:pPr>
            <a:fld id="{04EE7AFA-7847-4A81-9C47-081B462AC751}" type="slidenum">
              <a:rPr lang="th-TH" smtClean="0"/>
              <a:pPr>
                <a:defRPr/>
              </a:pPr>
              <a:t>13</a:t>
            </a:fld>
            <a:endParaRPr lang="th-TH" dirty="0"/>
          </a:p>
        </p:txBody>
      </p:sp>
      <p:graphicFrame>
        <p:nvGraphicFramePr>
          <p:cNvPr id="4" name="Chart 3">
            <a:extLst>
              <a:ext uri="{FF2B5EF4-FFF2-40B4-BE49-F238E27FC236}">
                <a16:creationId xmlns:a16="http://schemas.microsoft.com/office/drawing/2014/main" id="{B1B0AD41-78CD-4033-9C58-214C89A7240C}"/>
              </a:ext>
            </a:extLst>
          </p:cNvPr>
          <p:cNvGraphicFramePr>
            <a:graphicFrameLocks/>
          </p:cNvGraphicFramePr>
          <p:nvPr>
            <p:extLst>
              <p:ext uri="{D42A27DB-BD31-4B8C-83A1-F6EECF244321}">
                <p14:modId xmlns:p14="http://schemas.microsoft.com/office/powerpoint/2010/main" val="340110776"/>
              </p:ext>
            </p:extLst>
          </p:nvPr>
        </p:nvGraphicFramePr>
        <p:xfrm>
          <a:off x="1415480" y="3140968"/>
          <a:ext cx="6984776" cy="2952328"/>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48988B23-5D1B-E536-C0F9-AD029E19E291}"/>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157955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5AA2-9AAD-8F73-924C-B34F1F6AD910}"/>
              </a:ext>
            </a:extLst>
          </p:cNvPr>
          <p:cNvSpPr>
            <a:spLocks noGrp="1"/>
          </p:cNvSpPr>
          <p:nvPr>
            <p:ph type="title"/>
          </p:nvPr>
        </p:nvSpPr>
        <p:spPr>
          <a:xfrm>
            <a:off x="226475" y="1571612"/>
            <a:ext cx="11203563" cy="849276"/>
          </a:xfrm>
        </p:spPr>
        <p:txBody>
          <a:bodyPr/>
          <a:lstStyle/>
          <a:p>
            <a:r>
              <a:rPr lang="en-US" dirty="0"/>
              <a:t>Proportion of men who have sex with men who reported condom use at last sex by partner type, 2020</a:t>
            </a:r>
          </a:p>
        </p:txBody>
      </p:sp>
      <p:sp>
        <p:nvSpPr>
          <p:cNvPr id="3" name="Slide Number Placeholder 2">
            <a:extLst>
              <a:ext uri="{FF2B5EF4-FFF2-40B4-BE49-F238E27FC236}">
                <a16:creationId xmlns:a16="http://schemas.microsoft.com/office/drawing/2014/main" id="{EDF0AC89-9016-44DE-877B-3D167DB61001}"/>
              </a:ext>
            </a:extLst>
          </p:cNvPr>
          <p:cNvSpPr>
            <a:spLocks noGrp="1"/>
          </p:cNvSpPr>
          <p:nvPr>
            <p:ph type="sldNum" sz="quarter" idx="10"/>
          </p:nvPr>
        </p:nvSpPr>
        <p:spPr/>
        <p:txBody>
          <a:bodyPr/>
          <a:lstStyle/>
          <a:p>
            <a:pPr>
              <a:defRPr/>
            </a:pPr>
            <a:fld id="{04EE7AFA-7847-4A81-9C47-081B462AC751}" type="slidenum">
              <a:rPr lang="th-TH" smtClean="0"/>
              <a:pPr>
                <a:defRPr/>
              </a:pPr>
              <a:t>14</a:t>
            </a:fld>
            <a:endParaRPr lang="th-TH" dirty="0"/>
          </a:p>
        </p:txBody>
      </p:sp>
      <p:graphicFrame>
        <p:nvGraphicFramePr>
          <p:cNvPr id="4" name="Chart 3">
            <a:extLst>
              <a:ext uri="{FF2B5EF4-FFF2-40B4-BE49-F238E27FC236}">
                <a16:creationId xmlns:a16="http://schemas.microsoft.com/office/drawing/2014/main" id="{BCAEAD3B-0D14-97B4-B82F-2B1684AB6737}"/>
              </a:ext>
            </a:extLst>
          </p:cNvPr>
          <p:cNvGraphicFramePr>
            <a:graphicFrameLocks/>
          </p:cNvGraphicFramePr>
          <p:nvPr>
            <p:extLst>
              <p:ext uri="{D42A27DB-BD31-4B8C-83A1-F6EECF244321}">
                <p14:modId xmlns:p14="http://schemas.microsoft.com/office/powerpoint/2010/main" val="192198403"/>
              </p:ext>
            </p:extLst>
          </p:nvPr>
        </p:nvGraphicFramePr>
        <p:xfrm>
          <a:off x="3431704" y="2996952"/>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0BA8CCB6-E692-E03D-977F-081631BD779A}"/>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3552488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A75B8-F788-3B99-6ADE-050998B29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1A277-01FE-5ADC-7546-B96D22DB0318}"/>
              </a:ext>
            </a:extLst>
          </p:cNvPr>
          <p:cNvSpPr>
            <a:spLocks noGrp="1"/>
          </p:cNvSpPr>
          <p:nvPr>
            <p:ph type="title"/>
          </p:nvPr>
        </p:nvSpPr>
        <p:spPr/>
        <p:txBody>
          <a:bodyPr/>
          <a:lstStyle/>
          <a:p>
            <a:r>
              <a:rPr lang="en-US" dirty="0"/>
              <a:t>Proportion of men who have sex with men who used drugs and who injected drugs in the last 12 months, 2020</a:t>
            </a:r>
          </a:p>
        </p:txBody>
      </p:sp>
      <p:sp>
        <p:nvSpPr>
          <p:cNvPr id="3" name="Slide Number Placeholder 2">
            <a:extLst>
              <a:ext uri="{FF2B5EF4-FFF2-40B4-BE49-F238E27FC236}">
                <a16:creationId xmlns:a16="http://schemas.microsoft.com/office/drawing/2014/main" id="{DC951E73-9BA9-5831-A104-B0B823D54D4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EE7AFA-7847-4A81-9C47-081B462AC751}"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5" name="Google Shape;478;p75">
            <a:extLst>
              <a:ext uri="{FF2B5EF4-FFF2-40B4-BE49-F238E27FC236}">
                <a16:creationId xmlns:a16="http://schemas.microsoft.com/office/drawing/2014/main" id="{EB5EFE05-4977-E082-3C33-8062D1E5AAAC}"/>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2"/>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graphicFrame>
        <p:nvGraphicFramePr>
          <p:cNvPr id="6" name="Chart 5">
            <a:extLst>
              <a:ext uri="{FF2B5EF4-FFF2-40B4-BE49-F238E27FC236}">
                <a16:creationId xmlns:a16="http://schemas.microsoft.com/office/drawing/2014/main" id="{3DBED321-CFA7-4156-ABE7-CA197B517ADB}"/>
              </a:ext>
            </a:extLst>
          </p:cNvPr>
          <p:cNvGraphicFramePr>
            <a:graphicFrameLocks/>
          </p:cNvGraphicFramePr>
          <p:nvPr>
            <p:extLst>
              <p:ext uri="{D42A27DB-BD31-4B8C-83A1-F6EECF244321}">
                <p14:modId xmlns:p14="http://schemas.microsoft.com/office/powerpoint/2010/main" val="1913356733"/>
              </p:ext>
            </p:extLst>
          </p:nvPr>
        </p:nvGraphicFramePr>
        <p:xfrm>
          <a:off x="3287688" y="2878748"/>
          <a:ext cx="4572000" cy="30705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2113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6CFC2-BA4C-7762-1A35-61818DF74AC0}"/>
              </a:ext>
            </a:extLst>
          </p:cNvPr>
          <p:cNvSpPr>
            <a:spLocks noGrp="1"/>
          </p:cNvSpPr>
          <p:nvPr>
            <p:ph type="title"/>
          </p:nvPr>
        </p:nvSpPr>
        <p:spPr/>
        <p:txBody>
          <a:bodyPr/>
          <a:lstStyle/>
          <a:p>
            <a:r>
              <a:rPr lang="en-US" dirty="0"/>
              <a:t>Reported injecting drugs behaviors among people who inject drugs, 2020</a:t>
            </a:r>
          </a:p>
        </p:txBody>
      </p:sp>
      <p:sp>
        <p:nvSpPr>
          <p:cNvPr id="3" name="Slide Number Placeholder 2">
            <a:extLst>
              <a:ext uri="{FF2B5EF4-FFF2-40B4-BE49-F238E27FC236}">
                <a16:creationId xmlns:a16="http://schemas.microsoft.com/office/drawing/2014/main" id="{F2FC3753-6D55-3DF6-25CC-A9A0F0A24F5F}"/>
              </a:ext>
            </a:extLst>
          </p:cNvPr>
          <p:cNvSpPr>
            <a:spLocks noGrp="1"/>
          </p:cNvSpPr>
          <p:nvPr>
            <p:ph type="sldNum" sz="quarter" idx="10"/>
          </p:nvPr>
        </p:nvSpPr>
        <p:spPr/>
        <p:txBody>
          <a:bodyPr/>
          <a:lstStyle/>
          <a:p>
            <a:pPr>
              <a:defRPr/>
            </a:pPr>
            <a:fld id="{04EE7AFA-7847-4A81-9C47-081B462AC751}" type="slidenum">
              <a:rPr lang="th-TH" smtClean="0"/>
              <a:pPr>
                <a:defRPr/>
              </a:pPr>
              <a:t>16</a:t>
            </a:fld>
            <a:endParaRPr lang="th-TH" dirty="0"/>
          </a:p>
        </p:txBody>
      </p:sp>
      <p:graphicFrame>
        <p:nvGraphicFramePr>
          <p:cNvPr id="4" name="Chart 3">
            <a:extLst>
              <a:ext uri="{FF2B5EF4-FFF2-40B4-BE49-F238E27FC236}">
                <a16:creationId xmlns:a16="http://schemas.microsoft.com/office/drawing/2014/main" id="{32B93189-ED81-47B8-98EE-3C67D5199FA4}"/>
              </a:ext>
            </a:extLst>
          </p:cNvPr>
          <p:cNvGraphicFramePr>
            <a:graphicFrameLocks/>
          </p:cNvGraphicFramePr>
          <p:nvPr>
            <p:extLst>
              <p:ext uri="{D42A27DB-BD31-4B8C-83A1-F6EECF244321}">
                <p14:modId xmlns:p14="http://schemas.microsoft.com/office/powerpoint/2010/main" val="279299256"/>
              </p:ext>
            </p:extLst>
          </p:nvPr>
        </p:nvGraphicFramePr>
        <p:xfrm>
          <a:off x="6492552" y="2996952"/>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A28920C8-1836-6A35-D5B1-9004A7360515}"/>
              </a:ext>
            </a:extLst>
          </p:cNvPr>
          <p:cNvGraphicFramePr>
            <a:graphicFrameLocks/>
          </p:cNvGraphicFramePr>
          <p:nvPr>
            <p:extLst>
              <p:ext uri="{D42A27DB-BD31-4B8C-83A1-F6EECF244321}">
                <p14:modId xmlns:p14="http://schemas.microsoft.com/office/powerpoint/2010/main" val="432064971"/>
              </p:ext>
            </p:extLst>
          </p:nvPr>
        </p:nvGraphicFramePr>
        <p:xfrm>
          <a:off x="983432" y="2996952"/>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ABD9911B-38AE-4C47-4841-015FB5A3AF51}"/>
              </a:ext>
            </a:extLst>
          </p:cNvPr>
          <p:cNvSpPr txBox="1"/>
          <p:nvPr/>
        </p:nvSpPr>
        <p:spPr>
          <a:xfrm>
            <a:off x="1775520" y="2303426"/>
            <a:ext cx="2808312" cy="338554"/>
          </a:xfrm>
          <a:prstGeom prst="rect">
            <a:avLst/>
          </a:prstGeom>
          <a:noFill/>
        </p:spPr>
        <p:txBody>
          <a:bodyPr wrap="square">
            <a:spAutoFit/>
          </a:bodyPr>
          <a:lstStyle/>
          <a:p>
            <a:pPr algn="ctr" rtl="0">
              <a:defRPr sz="1100" b="0" i="0" u="none" strike="noStrike" kern="1200" baseline="0">
                <a:solidFill>
                  <a:prstClr val="black"/>
                </a:solidFill>
                <a:latin typeface="Arial Nova" panose="020B0504020202020204" pitchFamily="34" charset="0"/>
                <a:ea typeface="+mn-ea"/>
                <a:cs typeface="Arial" pitchFamily="34" charset="0"/>
              </a:defRPr>
            </a:pPr>
            <a:r>
              <a:rPr lang="en-US" sz="1600" dirty="0"/>
              <a:t>At the last injecting drug use</a:t>
            </a:r>
          </a:p>
        </p:txBody>
      </p:sp>
      <p:sp>
        <p:nvSpPr>
          <p:cNvPr id="8" name="TextBox 7">
            <a:extLst>
              <a:ext uri="{FF2B5EF4-FFF2-40B4-BE49-F238E27FC236}">
                <a16:creationId xmlns:a16="http://schemas.microsoft.com/office/drawing/2014/main" id="{3E43C14E-0B07-67F1-F752-BDDA3E08301E}"/>
              </a:ext>
            </a:extLst>
          </p:cNvPr>
          <p:cNvSpPr txBox="1"/>
          <p:nvPr/>
        </p:nvSpPr>
        <p:spPr>
          <a:xfrm>
            <a:off x="7320136" y="2303426"/>
            <a:ext cx="2808312" cy="338554"/>
          </a:xfrm>
          <a:prstGeom prst="rect">
            <a:avLst/>
          </a:prstGeom>
          <a:noFill/>
        </p:spPr>
        <p:txBody>
          <a:bodyPr wrap="square">
            <a:spAutoFit/>
          </a:bodyPr>
          <a:lstStyle/>
          <a:p>
            <a:pPr algn="ctr" rtl="0">
              <a:defRPr sz="1100" b="0" i="0" u="none" strike="noStrike" kern="1200" baseline="0">
                <a:solidFill>
                  <a:prstClr val="black"/>
                </a:solidFill>
                <a:latin typeface="Arial Nova" panose="020B0504020202020204" pitchFamily="34" charset="0"/>
                <a:ea typeface="+mn-ea"/>
                <a:cs typeface="Arial" pitchFamily="34" charset="0"/>
              </a:defRPr>
            </a:pPr>
            <a:r>
              <a:rPr lang="en-US" sz="1600" dirty="0"/>
              <a:t>In the last 3 month</a:t>
            </a:r>
          </a:p>
        </p:txBody>
      </p:sp>
      <p:sp>
        <p:nvSpPr>
          <p:cNvPr id="9" name="Google Shape;478;p75">
            <a:extLst>
              <a:ext uri="{FF2B5EF4-FFF2-40B4-BE49-F238E27FC236}">
                <a16:creationId xmlns:a16="http://schemas.microsoft.com/office/drawing/2014/main" id="{B9D9E93D-D683-3A72-01FD-6A4F424C7E17}"/>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4"/>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1697253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94DA-03C2-9B1C-6112-D2DF10518879}"/>
              </a:ext>
            </a:extLst>
          </p:cNvPr>
          <p:cNvSpPr>
            <a:spLocks noGrp="1"/>
          </p:cNvSpPr>
          <p:nvPr>
            <p:ph type="title"/>
          </p:nvPr>
        </p:nvSpPr>
        <p:spPr/>
        <p:txBody>
          <a:bodyPr/>
          <a:lstStyle/>
          <a:p>
            <a:r>
              <a:rPr lang="en-US" dirty="0"/>
              <a:t>Proportion of people who inject drugs who reported condom use at last sex by partner type, 2020</a:t>
            </a:r>
          </a:p>
        </p:txBody>
      </p:sp>
      <p:sp>
        <p:nvSpPr>
          <p:cNvPr id="3" name="Slide Number Placeholder 2">
            <a:extLst>
              <a:ext uri="{FF2B5EF4-FFF2-40B4-BE49-F238E27FC236}">
                <a16:creationId xmlns:a16="http://schemas.microsoft.com/office/drawing/2014/main" id="{ECC41131-F230-F455-4214-9D93F657A3A7}"/>
              </a:ext>
            </a:extLst>
          </p:cNvPr>
          <p:cNvSpPr>
            <a:spLocks noGrp="1"/>
          </p:cNvSpPr>
          <p:nvPr>
            <p:ph type="sldNum" sz="quarter" idx="10"/>
          </p:nvPr>
        </p:nvSpPr>
        <p:spPr/>
        <p:txBody>
          <a:bodyPr/>
          <a:lstStyle/>
          <a:p>
            <a:pPr>
              <a:defRPr/>
            </a:pPr>
            <a:fld id="{04EE7AFA-7847-4A81-9C47-081B462AC751}" type="slidenum">
              <a:rPr lang="th-TH" smtClean="0"/>
              <a:pPr>
                <a:defRPr/>
              </a:pPr>
              <a:t>17</a:t>
            </a:fld>
            <a:endParaRPr lang="th-TH" dirty="0"/>
          </a:p>
        </p:txBody>
      </p:sp>
      <p:graphicFrame>
        <p:nvGraphicFramePr>
          <p:cNvPr id="4" name="Chart 3">
            <a:extLst>
              <a:ext uri="{FF2B5EF4-FFF2-40B4-BE49-F238E27FC236}">
                <a16:creationId xmlns:a16="http://schemas.microsoft.com/office/drawing/2014/main" id="{85053230-33B0-4990-8908-453C9F2869FD}"/>
              </a:ext>
            </a:extLst>
          </p:cNvPr>
          <p:cNvGraphicFramePr>
            <a:graphicFrameLocks/>
          </p:cNvGraphicFramePr>
          <p:nvPr>
            <p:extLst>
              <p:ext uri="{D42A27DB-BD31-4B8C-83A1-F6EECF244321}">
                <p14:modId xmlns:p14="http://schemas.microsoft.com/office/powerpoint/2010/main" val="3482757368"/>
              </p:ext>
            </p:extLst>
          </p:nvPr>
        </p:nvGraphicFramePr>
        <p:xfrm>
          <a:off x="3287688" y="2845175"/>
          <a:ext cx="4572000"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FBA6B92B-54F4-F58C-FF76-D13AA3FFA4B8}"/>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2922754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bwMode="auto">
          <a:xfrm>
            <a:off x="335360" y="3356992"/>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Vulnerability and </a:t>
            </a:r>
            <a:br>
              <a:rPr lang="en-US" sz="5400" dirty="0">
                <a:cs typeface="Cordia New" pitchFamily="34" charset="-34"/>
              </a:rPr>
            </a:br>
            <a:r>
              <a:rPr lang="en-US" sz="5400" dirty="0">
                <a:cs typeface="Cordia New" pitchFamily="34" charset="-34"/>
              </a:rPr>
              <a:t>HIV knowledge</a:t>
            </a:r>
            <a:endParaRPr lang="en-US" dirty="0">
              <a:cs typeface="Cordia New" pitchFamily="34" charset="-3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1FDFB-D862-CC32-CCF8-8F6EC41231F8}"/>
              </a:ext>
            </a:extLst>
          </p:cNvPr>
          <p:cNvSpPr>
            <a:spLocks noGrp="1"/>
          </p:cNvSpPr>
          <p:nvPr>
            <p:ph type="title"/>
          </p:nvPr>
        </p:nvSpPr>
        <p:spPr/>
        <p:txBody>
          <a:bodyPr/>
          <a:lstStyle/>
          <a:p>
            <a:r>
              <a:rPr lang="en-US" dirty="0"/>
              <a:t>Proportion of key populations who experienced physical violence, 2020</a:t>
            </a:r>
          </a:p>
        </p:txBody>
      </p:sp>
      <p:sp>
        <p:nvSpPr>
          <p:cNvPr id="3" name="Slide Number Placeholder 2">
            <a:extLst>
              <a:ext uri="{FF2B5EF4-FFF2-40B4-BE49-F238E27FC236}">
                <a16:creationId xmlns:a16="http://schemas.microsoft.com/office/drawing/2014/main" id="{6E2F1DDF-B766-BB3A-6F79-4382B1F600FC}"/>
              </a:ext>
            </a:extLst>
          </p:cNvPr>
          <p:cNvSpPr>
            <a:spLocks noGrp="1"/>
          </p:cNvSpPr>
          <p:nvPr>
            <p:ph type="sldNum" sz="quarter" idx="10"/>
          </p:nvPr>
        </p:nvSpPr>
        <p:spPr/>
        <p:txBody>
          <a:bodyPr/>
          <a:lstStyle/>
          <a:p>
            <a:pPr>
              <a:defRPr/>
            </a:pPr>
            <a:fld id="{04EE7AFA-7847-4A81-9C47-081B462AC751}" type="slidenum">
              <a:rPr lang="th-TH" smtClean="0"/>
              <a:pPr>
                <a:defRPr/>
              </a:pPr>
              <a:t>19</a:t>
            </a:fld>
            <a:endParaRPr lang="th-TH" dirty="0"/>
          </a:p>
        </p:txBody>
      </p:sp>
      <p:graphicFrame>
        <p:nvGraphicFramePr>
          <p:cNvPr id="4" name="Chart 3">
            <a:extLst>
              <a:ext uri="{FF2B5EF4-FFF2-40B4-BE49-F238E27FC236}">
                <a16:creationId xmlns:a16="http://schemas.microsoft.com/office/drawing/2014/main" id="{3D0D7B7F-0E73-943C-B783-0E63310CB7B7}"/>
              </a:ext>
            </a:extLst>
          </p:cNvPr>
          <p:cNvGraphicFramePr>
            <a:graphicFrameLocks/>
          </p:cNvGraphicFramePr>
          <p:nvPr>
            <p:extLst>
              <p:ext uri="{D42A27DB-BD31-4B8C-83A1-F6EECF244321}">
                <p14:modId xmlns:p14="http://schemas.microsoft.com/office/powerpoint/2010/main" val="856326355"/>
              </p:ext>
            </p:extLst>
          </p:nvPr>
        </p:nvGraphicFramePr>
        <p:xfrm>
          <a:off x="2207568" y="2708920"/>
          <a:ext cx="6696744" cy="3096344"/>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02976E21-1595-69FA-5787-D5DA2CF62B3E}"/>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3934900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B1178C96-250B-4855-A71C-388C0E82758F}" type="slidenum">
              <a:rPr lang="th-TH"/>
              <a:pPr>
                <a:defRPr/>
              </a:pPr>
              <a:t>2</a:t>
            </a:fld>
            <a:endParaRPr lang="th-TH" dirty="0"/>
          </a:p>
        </p:txBody>
      </p:sp>
      <p:sp>
        <p:nvSpPr>
          <p:cNvPr id="23555" name="Subtitle 4"/>
          <p:cNvSpPr>
            <a:spLocks noGrp="1"/>
          </p:cNvSpPr>
          <p:nvPr>
            <p:ph type="subTitle" idx="1"/>
          </p:nvPr>
        </p:nvSpPr>
        <p:spPr bwMode="auto">
          <a:xfrm>
            <a:off x="561801" y="2357214"/>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fontAlgn="base">
              <a:spcAft>
                <a:spcPct val="0"/>
              </a:spcAft>
            </a:pPr>
            <a:r>
              <a:rPr lang="en-US" dirty="0">
                <a:cs typeface="Cordia New" pitchFamily="34" charset="-34"/>
                <a:hlinkClick r:id="rId2" action="ppaction://hlinksldjump"/>
              </a:rPr>
              <a:t>Basic socio-demographic indicators</a:t>
            </a:r>
            <a:endParaRPr lang="en-US" dirty="0">
              <a:cs typeface="Cordia New" pitchFamily="34" charset="-34"/>
            </a:endParaRPr>
          </a:p>
          <a:p>
            <a:pPr fontAlgn="base">
              <a:spcAft>
                <a:spcPct val="0"/>
              </a:spcAft>
            </a:pPr>
            <a:r>
              <a:rPr lang="en-US" dirty="0">
                <a:cs typeface="Cordia New" pitchFamily="34" charset="-34"/>
                <a:hlinkClick r:id="rId3" action="ppaction://hlinksldjump"/>
              </a:rPr>
              <a:t>HIV prevalence and epidemiological status</a:t>
            </a:r>
            <a:endParaRPr lang="en-US" dirty="0">
              <a:cs typeface="Cordia New" pitchFamily="34" charset="-34"/>
            </a:endParaRPr>
          </a:p>
          <a:p>
            <a:pPr fontAlgn="base">
              <a:spcAft>
                <a:spcPct val="0"/>
              </a:spcAft>
            </a:pPr>
            <a:r>
              <a:rPr lang="en-US" dirty="0">
                <a:cs typeface="Cordia New" pitchFamily="34" charset="-34"/>
                <a:hlinkClick r:id="rId4" action="ppaction://hlinksldjump"/>
              </a:rPr>
              <a:t>Risk behaviors</a:t>
            </a:r>
            <a:endParaRPr lang="en-US" dirty="0">
              <a:cs typeface="Cordia New" pitchFamily="34" charset="-34"/>
            </a:endParaRPr>
          </a:p>
          <a:p>
            <a:pPr fontAlgn="base">
              <a:spcAft>
                <a:spcPct val="0"/>
              </a:spcAft>
            </a:pPr>
            <a:r>
              <a:rPr lang="en-US" dirty="0">
                <a:cs typeface="Cordia New" pitchFamily="34" charset="-34"/>
                <a:hlinkClick r:id="rId5" action="ppaction://hlinksldjump"/>
              </a:rPr>
              <a:t>Vulnerability and HIV knowledge</a:t>
            </a:r>
            <a:endParaRPr lang="en-US" dirty="0">
              <a:cs typeface="Cordia New" pitchFamily="34" charset="-34"/>
            </a:endParaRPr>
          </a:p>
          <a:p>
            <a:pPr fontAlgn="base">
              <a:spcAft>
                <a:spcPct val="0"/>
              </a:spcAft>
            </a:pPr>
            <a:r>
              <a:rPr lang="en-US" dirty="0">
                <a:cs typeface="Cordia New" pitchFamily="34" charset="-34"/>
                <a:hlinkClick r:id="rId6" action="ppaction://hlinksldjump"/>
              </a:rPr>
              <a:t>HIV expenditure </a:t>
            </a:r>
            <a:endParaRPr lang="en-US" dirty="0">
              <a:cs typeface="Cordia New" pitchFamily="34" charset="-34"/>
            </a:endParaRPr>
          </a:p>
          <a:p>
            <a:pPr fontAlgn="base">
              <a:spcAft>
                <a:spcPct val="0"/>
              </a:spcAft>
            </a:pPr>
            <a:r>
              <a:rPr lang="en-US" dirty="0">
                <a:cs typeface="Cordia New" pitchFamily="34" charset="-34"/>
                <a:hlinkClick r:id="rId7" action="ppaction://hlinksldjump"/>
              </a:rPr>
              <a:t>National response</a:t>
            </a:r>
            <a:endParaRPr lang="en-US" dirty="0">
              <a:cs typeface="Cordia New" pitchFamily="34" charset="-34"/>
            </a:endParaRPr>
          </a:p>
        </p:txBody>
      </p:sp>
      <p:sp>
        <p:nvSpPr>
          <p:cNvPr id="23556" name="Title 3"/>
          <p:cNvSpPr>
            <a:spLocks noGrp="1"/>
          </p:cNvSpPr>
          <p:nvPr>
            <p:ph type="title"/>
          </p:nvPr>
        </p:nvSpPr>
        <p:spPr bwMode="auto">
          <a:xfrm>
            <a:off x="263352" y="1652364"/>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CONTENT</a:t>
            </a:r>
            <a:endParaRPr lang="th-TH"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197CE-2E04-A7C8-566C-987B359332CE}"/>
              </a:ext>
            </a:extLst>
          </p:cNvPr>
          <p:cNvSpPr>
            <a:spLocks noGrp="1"/>
          </p:cNvSpPr>
          <p:nvPr>
            <p:ph type="title"/>
          </p:nvPr>
        </p:nvSpPr>
        <p:spPr/>
        <p:txBody>
          <a:bodyPr/>
          <a:lstStyle/>
          <a:p>
            <a:r>
              <a:rPr lang="en-US" dirty="0"/>
              <a:t>Proportion of key populations who experienced stigma, discrimination and sexual violence, 2020</a:t>
            </a:r>
          </a:p>
        </p:txBody>
      </p:sp>
      <p:sp>
        <p:nvSpPr>
          <p:cNvPr id="3" name="Slide Number Placeholder 2">
            <a:extLst>
              <a:ext uri="{FF2B5EF4-FFF2-40B4-BE49-F238E27FC236}">
                <a16:creationId xmlns:a16="http://schemas.microsoft.com/office/drawing/2014/main" id="{16162CD0-6054-2197-84CE-424FA2EF8BAC}"/>
              </a:ext>
            </a:extLst>
          </p:cNvPr>
          <p:cNvSpPr>
            <a:spLocks noGrp="1"/>
          </p:cNvSpPr>
          <p:nvPr>
            <p:ph type="sldNum" sz="quarter" idx="10"/>
          </p:nvPr>
        </p:nvSpPr>
        <p:spPr/>
        <p:txBody>
          <a:bodyPr/>
          <a:lstStyle/>
          <a:p>
            <a:pPr>
              <a:defRPr/>
            </a:pPr>
            <a:fld id="{04EE7AFA-7847-4A81-9C47-081B462AC751}" type="slidenum">
              <a:rPr lang="th-TH" smtClean="0"/>
              <a:pPr>
                <a:defRPr/>
              </a:pPr>
              <a:t>20</a:t>
            </a:fld>
            <a:endParaRPr lang="th-TH" dirty="0"/>
          </a:p>
        </p:txBody>
      </p:sp>
      <p:graphicFrame>
        <p:nvGraphicFramePr>
          <p:cNvPr id="4" name="Chart 3">
            <a:extLst>
              <a:ext uri="{FF2B5EF4-FFF2-40B4-BE49-F238E27FC236}">
                <a16:creationId xmlns:a16="http://schemas.microsoft.com/office/drawing/2014/main" id="{6F89D891-A659-6B37-0A50-51CBC0A93DB6}"/>
              </a:ext>
            </a:extLst>
          </p:cNvPr>
          <p:cNvGraphicFramePr>
            <a:graphicFrameLocks/>
          </p:cNvGraphicFramePr>
          <p:nvPr>
            <p:extLst>
              <p:ext uri="{D42A27DB-BD31-4B8C-83A1-F6EECF244321}">
                <p14:modId xmlns:p14="http://schemas.microsoft.com/office/powerpoint/2010/main" val="147038954"/>
              </p:ext>
            </p:extLst>
          </p:nvPr>
        </p:nvGraphicFramePr>
        <p:xfrm>
          <a:off x="2207568" y="2524976"/>
          <a:ext cx="7200800" cy="3640328"/>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2A970700-384C-4CFE-6629-8B631D21F8A8}"/>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1091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BFF35-F97C-0111-BAB7-0297D45484E3}"/>
            </a:ext>
          </a:extLst>
        </p:cNvPr>
        <p:cNvGrpSpPr/>
        <p:nvPr/>
      </p:nvGrpSpPr>
      <p:grpSpPr>
        <a:xfrm>
          <a:off x="0" y="0"/>
          <a:ext cx="0" cy="0"/>
          <a:chOff x="0" y="0"/>
          <a:chExt cx="0" cy="0"/>
        </a:xfrm>
      </p:grpSpPr>
      <p:sp>
        <p:nvSpPr>
          <p:cNvPr id="58370" name="Title 1">
            <a:extLst>
              <a:ext uri="{FF2B5EF4-FFF2-40B4-BE49-F238E27FC236}">
                <a16:creationId xmlns:a16="http://schemas.microsoft.com/office/drawing/2014/main" id="{50D1A2E7-5484-291C-3D01-EDDA5D7D86E3}"/>
              </a:ext>
            </a:extLst>
          </p:cNvPr>
          <p:cNvSpPr>
            <a:spLocks noGrp="1"/>
          </p:cNvSpPr>
          <p:nvPr>
            <p:ph type="title"/>
          </p:nvPr>
        </p:nvSpPr>
        <p:spPr bwMode="auto">
          <a:xfrm>
            <a:off x="263351" y="1484784"/>
            <a:ext cx="11319049"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Comprehensive knowledge of HIV among surveyed respondents by age group and sex, 2016-17</a:t>
            </a:r>
            <a:br>
              <a:rPr lang="en-US" dirty="0">
                <a:cs typeface="Cordia New" pitchFamily="34" charset="-34"/>
              </a:rPr>
            </a:br>
            <a:endParaRPr lang="en-US" dirty="0">
              <a:cs typeface="Cordia New" pitchFamily="34" charset="-34"/>
            </a:endParaRPr>
          </a:p>
        </p:txBody>
      </p:sp>
      <p:sp>
        <p:nvSpPr>
          <p:cNvPr id="3" name="Slide Number Placeholder 2">
            <a:extLst>
              <a:ext uri="{FF2B5EF4-FFF2-40B4-BE49-F238E27FC236}">
                <a16:creationId xmlns:a16="http://schemas.microsoft.com/office/drawing/2014/main" id="{83D619EF-BC84-6316-636C-A9E84B9FA81B}"/>
              </a:ext>
            </a:extLst>
          </p:cNvPr>
          <p:cNvSpPr>
            <a:spLocks noGrp="1"/>
          </p:cNvSpPr>
          <p:nvPr>
            <p:ph type="sldNum" sz="quarter" idx="10"/>
          </p:nvPr>
        </p:nvSpPr>
        <p:spPr/>
        <p:txBody>
          <a:bodyPr/>
          <a:lstStyle/>
          <a:p>
            <a:pPr>
              <a:defRPr/>
            </a:pPr>
            <a:fld id="{482D17FF-5324-4BEE-8A01-FC7CEA86E545}" type="slidenum">
              <a:rPr lang="th-TH" smtClean="0"/>
              <a:pPr>
                <a:defRPr/>
              </a:pPr>
              <a:t>21</a:t>
            </a:fld>
            <a:endParaRPr lang="th-TH" dirty="0"/>
          </a:p>
        </p:txBody>
      </p:sp>
      <p:sp>
        <p:nvSpPr>
          <p:cNvPr id="58372" name="Text Box 31">
            <a:extLst>
              <a:ext uri="{FF2B5EF4-FFF2-40B4-BE49-F238E27FC236}">
                <a16:creationId xmlns:a16="http://schemas.microsoft.com/office/drawing/2014/main" id="{0B2C6638-3BCE-7A9A-73FD-9AE55BE6C86E}"/>
              </a:ext>
            </a:extLst>
          </p:cNvPr>
          <p:cNvSpPr txBox="1">
            <a:spLocks noChangeArrowheads="1"/>
          </p:cNvSpPr>
          <p:nvPr/>
        </p:nvSpPr>
        <p:spPr bwMode="auto">
          <a:xfrm>
            <a:off x="191344" y="6318966"/>
            <a:ext cx="83529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eaLnBrk="1" hangingPunct="1"/>
            <a:r>
              <a:rPr lang="en-US" sz="900" dirty="0">
                <a:solidFill>
                  <a:srgbClr val="000000"/>
                </a:solidFill>
                <a:cs typeface="Arial" charset="0"/>
              </a:rPr>
              <a:t>Source: Prepared by </a:t>
            </a:r>
            <a:r>
              <a:rPr lang="en-US" sz="900" dirty="0">
                <a:solidFill>
                  <a:srgbClr val="000000"/>
                </a:solidFill>
                <a:cs typeface="Arial" charset="0"/>
                <a:hlinkClick r:id="rId3"/>
              </a:rPr>
              <a:t>www.aidsdatahub.org</a:t>
            </a:r>
            <a:r>
              <a:rPr lang="en-US" sz="900" dirty="0">
                <a:solidFill>
                  <a:srgbClr val="000000"/>
                </a:solidFill>
                <a:cs typeface="Arial" charset="0"/>
              </a:rPr>
              <a:t> based on Ministry of Health (MOH) [Maldives] and ICF. 2018. Maldives Demographic and Health Survey 2016-17. </a:t>
            </a:r>
            <a:r>
              <a:rPr lang="en-US" sz="900" dirty="0" err="1">
                <a:solidFill>
                  <a:srgbClr val="000000"/>
                </a:solidFill>
                <a:cs typeface="Arial" charset="0"/>
              </a:rPr>
              <a:t>Malé</a:t>
            </a:r>
            <a:r>
              <a:rPr lang="en-US" sz="900" dirty="0">
                <a:solidFill>
                  <a:srgbClr val="000000"/>
                </a:solidFill>
                <a:cs typeface="Arial" charset="0"/>
              </a:rPr>
              <a:t>, Maldives, and Rockville, Maryland, USA: MOH and ICF.</a:t>
            </a:r>
            <a:endParaRPr lang="en-US" sz="900" i="1" dirty="0">
              <a:solidFill>
                <a:srgbClr val="000000"/>
              </a:solidFill>
              <a:cs typeface="Arial" charset="0"/>
            </a:endParaRPr>
          </a:p>
        </p:txBody>
      </p:sp>
      <p:graphicFrame>
        <p:nvGraphicFramePr>
          <p:cNvPr id="2" name="Chart 1">
            <a:extLst>
              <a:ext uri="{FF2B5EF4-FFF2-40B4-BE49-F238E27FC236}">
                <a16:creationId xmlns:a16="http://schemas.microsoft.com/office/drawing/2014/main" id="{695DB91E-0B76-8E91-956D-78621C1D5AF0}"/>
              </a:ext>
            </a:extLst>
          </p:cNvPr>
          <p:cNvGraphicFramePr>
            <a:graphicFrameLocks/>
          </p:cNvGraphicFramePr>
          <p:nvPr>
            <p:extLst>
              <p:ext uri="{D42A27DB-BD31-4B8C-83A1-F6EECF244321}">
                <p14:modId xmlns:p14="http://schemas.microsoft.com/office/powerpoint/2010/main" val="2519377804"/>
              </p:ext>
            </p:extLst>
          </p:nvPr>
        </p:nvGraphicFramePr>
        <p:xfrm>
          <a:off x="2927648" y="2717214"/>
          <a:ext cx="5035550" cy="31369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92355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bwMode="auto">
          <a:xfrm>
            <a:off x="263352" y="3356992"/>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HIV expenditure</a:t>
            </a:r>
            <a:endParaRPr lang="en-US" dirty="0">
              <a:cs typeface="Cordia New" pitchFamily="34" charset="-3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71612"/>
            <a:ext cx="10297144" cy="504000"/>
          </a:xfrm>
        </p:spPr>
        <p:txBody>
          <a:bodyPr/>
          <a:lstStyle/>
          <a:p>
            <a:r>
              <a:rPr lang="en-US" dirty="0"/>
              <a:t>Resource allocation for the National Strategic Plan (NSP) 2014-2016</a:t>
            </a:r>
          </a:p>
        </p:txBody>
      </p:sp>
      <p:sp>
        <p:nvSpPr>
          <p:cNvPr id="3" name="Slide Number Placeholder 2"/>
          <p:cNvSpPr>
            <a:spLocks noGrp="1"/>
          </p:cNvSpPr>
          <p:nvPr>
            <p:ph type="sldNum" sz="quarter" idx="10"/>
          </p:nvPr>
        </p:nvSpPr>
        <p:spPr/>
        <p:txBody>
          <a:bodyPr/>
          <a:lstStyle/>
          <a:p>
            <a:pPr>
              <a:defRPr/>
            </a:pPr>
            <a:fld id="{77F5C28C-2900-4998-ACDD-0BCFC1EC22DA}" type="slidenum">
              <a:rPr lang="th-TH" smtClean="0">
                <a:solidFill>
                  <a:prstClr val="black">
                    <a:tint val="75000"/>
                  </a:prstClr>
                </a:solidFill>
              </a:rPr>
              <a:pPr>
                <a:defRPr/>
              </a:pPr>
              <a:t>23</a:t>
            </a:fld>
            <a:endParaRPr lang="th-TH" dirty="0">
              <a:solidFill>
                <a:prstClr val="black">
                  <a:tint val="75000"/>
                </a:prstClr>
              </a:solidFill>
            </a:endParaRPr>
          </a:p>
        </p:txBody>
      </p:sp>
      <p:sp>
        <p:nvSpPr>
          <p:cNvPr id="4" name="Rectangle 3"/>
          <p:cNvSpPr/>
          <p:nvPr/>
        </p:nvSpPr>
        <p:spPr>
          <a:xfrm>
            <a:off x="191344" y="6559679"/>
            <a:ext cx="8305800" cy="230832"/>
          </a:xfrm>
          <a:prstGeom prst="rect">
            <a:avLst/>
          </a:prstGeom>
        </p:spPr>
        <p:txBody>
          <a:bodyPr wrap="square">
            <a:spAutoFit/>
          </a:bodyPr>
          <a:lstStyle/>
          <a:p>
            <a:pPr fontAlgn="auto">
              <a:spcBef>
                <a:spcPts val="0"/>
              </a:spcBef>
              <a:spcAft>
                <a:spcPts val="0"/>
              </a:spcAft>
            </a:pPr>
            <a:r>
              <a:rPr lang="en-US" sz="900" dirty="0">
                <a:solidFill>
                  <a:prstClr val="black"/>
                </a:solidFill>
                <a:latin typeface="Arial" pitchFamily="34" charset="0"/>
                <a:cs typeface="Arial" pitchFamily="34" charset="0"/>
              </a:rPr>
              <a:t>Source: Prepared by </a:t>
            </a:r>
            <a:r>
              <a:rPr lang="en-US" sz="900" dirty="0">
                <a:solidFill>
                  <a:prstClr val="black"/>
                </a:solidFill>
                <a:latin typeface="Arial" pitchFamily="34" charset="0"/>
                <a:cs typeface="Arial" pitchFamily="34" charset="0"/>
                <a:hlinkClick r:id="rId3"/>
              </a:rPr>
              <a:t>www.aidsdatahub.org</a:t>
            </a:r>
            <a:r>
              <a:rPr lang="en-US" sz="900" dirty="0">
                <a:solidFill>
                  <a:prstClr val="black"/>
                </a:solidFill>
                <a:latin typeface="Arial" pitchFamily="34" charset="0"/>
                <a:cs typeface="Arial" pitchFamily="34" charset="0"/>
              </a:rPr>
              <a:t> based on </a:t>
            </a:r>
            <a:r>
              <a:rPr lang="en-GB" sz="900" dirty="0">
                <a:solidFill>
                  <a:srgbClr val="000000"/>
                </a:solidFill>
              </a:rPr>
              <a:t>Maldives  Country Progress Report 2015 (Narrative Report)</a:t>
            </a:r>
            <a:endParaRPr lang="en-GB" sz="900" dirty="0">
              <a:solidFill>
                <a:prstClr val="black"/>
              </a:solidFill>
              <a:latin typeface="Arial" pitchFamily="34" charset="0"/>
              <a:cs typeface="Arial"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2014636394"/>
              </p:ext>
            </p:extLst>
          </p:nvPr>
        </p:nvGraphicFramePr>
        <p:xfrm>
          <a:off x="2855640" y="2636912"/>
          <a:ext cx="6264696" cy="37444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34292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71612"/>
            <a:ext cx="11203563" cy="504000"/>
          </a:xfrm>
        </p:spPr>
        <p:txBody>
          <a:bodyPr/>
          <a:lstStyle/>
          <a:p>
            <a:r>
              <a:rPr lang="en-US" dirty="0"/>
              <a:t>Resource allocation by target population, 2014-2016</a:t>
            </a:r>
          </a:p>
        </p:txBody>
      </p:sp>
      <p:sp>
        <p:nvSpPr>
          <p:cNvPr id="3" name="Slide Number Placeholder 2"/>
          <p:cNvSpPr>
            <a:spLocks noGrp="1"/>
          </p:cNvSpPr>
          <p:nvPr>
            <p:ph type="sldNum" sz="quarter" idx="10"/>
          </p:nvPr>
        </p:nvSpPr>
        <p:spPr/>
        <p:txBody>
          <a:bodyPr/>
          <a:lstStyle/>
          <a:p>
            <a:pPr>
              <a:defRPr/>
            </a:pPr>
            <a:fld id="{77F5C28C-2900-4998-ACDD-0BCFC1EC22DA}" type="slidenum">
              <a:rPr lang="th-TH" smtClean="0">
                <a:solidFill>
                  <a:prstClr val="black">
                    <a:tint val="75000"/>
                  </a:prstClr>
                </a:solidFill>
              </a:rPr>
              <a:pPr>
                <a:defRPr/>
              </a:pPr>
              <a:t>24</a:t>
            </a:fld>
            <a:endParaRPr lang="th-TH" dirty="0">
              <a:solidFill>
                <a:prstClr val="black">
                  <a:tint val="75000"/>
                </a:prstClr>
              </a:solidFill>
            </a:endParaRPr>
          </a:p>
        </p:txBody>
      </p:sp>
      <p:sp>
        <p:nvSpPr>
          <p:cNvPr id="4" name="Rectangle 3"/>
          <p:cNvSpPr/>
          <p:nvPr/>
        </p:nvSpPr>
        <p:spPr>
          <a:xfrm>
            <a:off x="119336" y="6480544"/>
            <a:ext cx="8305800" cy="230832"/>
          </a:xfrm>
          <a:prstGeom prst="rect">
            <a:avLst/>
          </a:prstGeom>
        </p:spPr>
        <p:txBody>
          <a:bodyPr wrap="square">
            <a:spAutoFit/>
          </a:bodyPr>
          <a:lstStyle/>
          <a:p>
            <a:pPr fontAlgn="auto">
              <a:spcBef>
                <a:spcPts val="0"/>
              </a:spcBef>
              <a:spcAft>
                <a:spcPts val="0"/>
              </a:spcAft>
            </a:pPr>
            <a:r>
              <a:rPr lang="en-US" sz="900" dirty="0">
                <a:solidFill>
                  <a:prstClr val="black"/>
                </a:solidFill>
                <a:latin typeface="Arial" pitchFamily="34" charset="0"/>
                <a:cs typeface="Arial" pitchFamily="34" charset="0"/>
              </a:rPr>
              <a:t>Source: Prepared by </a:t>
            </a:r>
            <a:r>
              <a:rPr lang="en-US" sz="900" dirty="0">
                <a:solidFill>
                  <a:prstClr val="black"/>
                </a:solidFill>
                <a:latin typeface="Arial" pitchFamily="34" charset="0"/>
                <a:cs typeface="Arial" pitchFamily="34" charset="0"/>
                <a:hlinkClick r:id="rId3"/>
              </a:rPr>
              <a:t>www.aidsdatahub.org</a:t>
            </a:r>
            <a:r>
              <a:rPr lang="en-US" sz="900" dirty="0">
                <a:solidFill>
                  <a:prstClr val="black"/>
                </a:solidFill>
                <a:latin typeface="Arial" pitchFamily="34" charset="0"/>
                <a:cs typeface="Arial" pitchFamily="34" charset="0"/>
              </a:rPr>
              <a:t> based on </a:t>
            </a:r>
            <a:r>
              <a:rPr lang="en-GB" sz="900" dirty="0">
                <a:solidFill>
                  <a:srgbClr val="000000"/>
                </a:solidFill>
              </a:rPr>
              <a:t>Maldives  Country Progress Report 2015 (Narrative Report)</a:t>
            </a:r>
            <a:endParaRPr lang="en-GB" sz="900" dirty="0">
              <a:solidFill>
                <a:prstClr val="black"/>
              </a:solidFill>
              <a:latin typeface="Arial" pitchFamily="34" charset="0"/>
              <a:cs typeface="Arial" pitchFamily="34" charset="0"/>
            </a:endParaRPr>
          </a:p>
        </p:txBody>
      </p:sp>
      <p:graphicFrame>
        <p:nvGraphicFramePr>
          <p:cNvPr id="7" name="Chart 6"/>
          <p:cNvGraphicFramePr>
            <a:graphicFrameLocks/>
          </p:cNvGraphicFramePr>
          <p:nvPr>
            <p:extLst>
              <p:ext uri="{D42A27DB-BD31-4B8C-83A1-F6EECF244321}">
                <p14:modId xmlns:p14="http://schemas.microsoft.com/office/powerpoint/2010/main" val="4161958709"/>
              </p:ext>
            </p:extLst>
          </p:nvPr>
        </p:nvGraphicFramePr>
        <p:xfrm>
          <a:off x="2279576" y="2132856"/>
          <a:ext cx="7416824" cy="409404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47305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3429000"/>
            <a:ext cx="8115300" cy="1747838"/>
          </a:xfrm>
        </p:spPr>
        <p:txBody>
          <a:bodyPr/>
          <a:lstStyle/>
          <a:p>
            <a:pPr eaLnBrk="1" hangingPunct="1">
              <a:defRPr/>
            </a:pPr>
            <a:r>
              <a:rPr lang="en-US" sz="5400" kern="0" dirty="0"/>
              <a:t>National response</a:t>
            </a:r>
            <a:br>
              <a:rPr lang="th-TH" sz="5400" kern="0" dirty="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8E9A-3B3F-3B62-EC73-FFE0764CDD12}"/>
              </a:ext>
            </a:extLst>
          </p:cNvPr>
          <p:cNvSpPr>
            <a:spLocks noGrp="1"/>
          </p:cNvSpPr>
          <p:nvPr>
            <p:ph type="title"/>
          </p:nvPr>
        </p:nvSpPr>
        <p:spPr/>
        <p:txBody>
          <a:bodyPr/>
          <a:lstStyle/>
          <a:p>
            <a:r>
              <a:rPr lang="en-US" dirty="0"/>
              <a:t>Proportion of key populations who ever tested for HIV, 2020</a:t>
            </a:r>
          </a:p>
        </p:txBody>
      </p:sp>
      <p:sp>
        <p:nvSpPr>
          <p:cNvPr id="3" name="Slide Number Placeholder 2">
            <a:extLst>
              <a:ext uri="{FF2B5EF4-FFF2-40B4-BE49-F238E27FC236}">
                <a16:creationId xmlns:a16="http://schemas.microsoft.com/office/drawing/2014/main" id="{7D43A898-FE90-1A9B-6E10-660A6735E91F}"/>
              </a:ext>
            </a:extLst>
          </p:cNvPr>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26</a:t>
            </a:fld>
            <a:endParaRPr lang="th-TH" dirty="0">
              <a:solidFill>
                <a:prstClr val="black">
                  <a:tint val="75000"/>
                </a:prstClr>
              </a:solidFill>
            </a:endParaRPr>
          </a:p>
        </p:txBody>
      </p:sp>
      <p:graphicFrame>
        <p:nvGraphicFramePr>
          <p:cNvPr id="4" name="Chart 3">
            <a:extLst>
              <a:ext uri="{FF2B5EF4-FFF2-40B4-BE49-F238E27FC236}">
                <a16:creationId xmlns:a16="http://schemas.microsoft.com/office/drawing/2014/main" id="{BF4D896E-8A44-BC5A-175C-552FB70C5651}"/>
              </a:ext>
            </a:extLst>
          </p:cNvPr>
          <p:cNvGraphicFramePr>
            <a:graphicFrameLocks/>
          </p:cNvGraphicFramePr>
          <p:nvPr>
            <p:extLst>
              <p:ext uri="{D42A27DB-BD31-4B8C-83A1-F6EECF244321}">
                <p14:modId xmlns:p14="http://schemas.microsoft.com/office/powerpoint/2010/main" val="1031842453"/>
              </p:ext>
            </p:extLst>
          </p:nvPr>
        </p:nvGraphicFramePr>
        <p:xfrm>
          <a:off x="3359696" y="2636912"/>
          <a:ext cx="5544616" cy="3168351"/>
        </p:xfrm>
        <a:graphic>
          <a:graphicData uri="http://schemas.openxmlformats.org/drawingml/2006/chart">
            <c:chart xmlns:c="http://schemas.openxmlformats.org/drawingml/2006/chart" xmlns:r="http://schemas.openxmlformats.org/officeDocument/2006/relationships" r:id="rId2"/>
          </a:graphicData>
        </a:graphic>
      </p:graphicFrame>
      <p:sp>
        <p:nvSpPr>
          <p:cNvPr id="5" name="Google Shape;478;p75">
            <a:extLst>
              <a:ext uri="{FF2B5EF4-FFF2-40B4-BE49-F238E27FC236}">
                <a16:creationId xmlns:a16="http://schemas.microsoft.com/office/drawing/2014/main" id="{77852B98-13D0-201B-9CB8-10586414BAEF}"/>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Source: Prepared by </a:t>
            </a:r>
            <a:r>
              <a:rPr kumimoji="0" lang="en-US" sz="900" b="0" i="0" u="sng" strike="noStrike" kern="0" cap="none" spc="0" normalizeH="0" baseline="0" noProof="0" dirty="0">
                <a:ln>
                  <a:noFill/>
                </a:ln>
                <a:solidFill>
                  <a:srgbClr val="0000FF"/>
                </a:solidFill>
                <a:effectLst/>
                <a:uLnTx/>
                <a:uFillTx/>
                <a:latin typeface="Arial"/>
                <a:ea typeface="Arial"/>
                <a:cs typeface="Arial"/>
                <a:sym typeface="Arial"/>
                <a:hlinkClick r:id="rId3"/>
              </a:rPr>
              <a:t>www.aidsdatahub.org</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based on Biological and </a:t>
            </a:r>
            <a:r>
              <a:rPr kumimoji="0" lang="en-US" sz="900" b="0" i="0" u="none" strike="noStrike" kern="0" cap="none" spc="0" normalizeH="0" baseline="0" noProof="0" dirty="0" err="1">
                <a:ln>
                  <a:noFill/>
                </a:ln>
                <a:solidFill>
                  <a:srgbClr val="000000"/>
                </a:solidFill>
                <a:effectLst/>
                <a:uLnTx/>
                <a:uFillTx/>
                <a:latin typeface="Arial"/>
                <a:ea typeface="Arial"/>
                <a:cs typeface="Arial"/>
                <a:sym typeface="Arial"/>
              </a:rPr>
              <a:t>Behavioural</a:t>
            </a:r>
            <a:r>
              <a:rPr kumimoji="0" lang="en-US" sz="900" b="0" i="0" u="none" strike="noStrike" kern="0" cap="none" spc="0" normalizeH="0" baseline="0" noProof="0" dirty="0">
                <a:ln>
                  <a:noFill/>
                </a:ln>
                <a:solidFill>
                  <a:srgbClr val="000000"/>
                </a:solidFill>
                <a:effectLst/>
                <a:uLnTx/>
                <a:uFillTx/>
                <a:latin typeface="Arial"/>
                <a:ea typeface="Arial"/>
                <a:cs typeface="Arial"/>
                <a:sym typeface="Arial"/>
              </a:rPr>
              <a:t> survey (BBS) among Key Populations in the Maldives (2019-2020)</a:t>
            </a:r>
            <a:endParaRPr kumimoji="0" sz="9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3383305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56792"/>
            <a:ext cx="8784976" cy="504000"/>
          </a:xfrm>
        </p:spPr>
        <p:txBody>
          <a:bodyPr/>
          <a:lstStyle/>
          <a:p>
            <a:r>
              <a:rPr lang="en-US" dirty="0"/>
              <a:t>Treatment cascade, 2022</a:t>
            </a:r>
            <a:endParaRPr lang="en-GB" dirty="0">
              <a:solidFill>
                <a:schemeClr val="tx1"/>
              </a:solidFill>
            </a:endParaRPr>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27</a:t>
            </a:fld>
            <a:endParaRPr lang="th-TH" dirty="0">
              <a:solidFill>
                <a:prstClr val="black">
                  <a:tint val="75000"/>
                </a:prstClr>
              </a:solidFill>
              <a:latin typeface="Arial"/>
              <a:cs typeface="Cordia New" panose="020B0304020202020204" pitchFamily="34" charset="-34"/>
            </a:endParaRPr>
          </a:p>
        </p:txBody>
      </p:sp>
      <p:graphicFrame>
        <p:nvGraphicFramePr>
          <p:cNvPr id="7" name="Chart 6"/>
          <p:cNvGraphicFramePr>
            <a:graphicFrameLocks noGrp="1"/>
          </p:cNvGraphicFramePr>
          <p:nvPr>
            <p:extLst>
              <p:ext uri="{D42A27DB-BD31-4B8C-83A1-F6EECF244321}">
                <p14:modId xmlns:p14="http://schemas.microsoft.com/office/powerpoint/2010/main" val="1010811523"/>
              </p:ext>
            </p:extLst>
          </p:nvPr>
        </p:nvGraphicFramePr>
        <p:xfrm>
          <a:off x="1415480" y="2223609"/>
          <a:ext cx="9011344"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64AD0465-C82A-1E2F-4DFA-632372897038}"/>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4"/>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Global AIDS Monitoring and UNAIDS HIV estimates 2023</a:t>
            </a:r>
          </a:p>
        </p:txBody>
      </p:sp>
    </p:spTree>
    <p:extLst>
      <p:ext uri="{BB962C8B-B14F-4D97-AF65-F5344CB8AC3E}">
        <p14:creationId xmlns:p14="http://schemas.microsoft.com/office/powerpoint/2010/main" val="28930272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84144"/>
            <a:ext cx="10153129" cy="504000"/>
          </a:xfrm>
        </p:spPr>
        <p:txBody>
          <a:bodyPr/>
          <a:lstStyle/>
          <a:p>
            <a:r>
              <a:rPr lang="en-US" dirty="0"/>
              <a:t>People on antiretroviral treatment, 2007 - 2022</a:t>
            </a:r>
            <a:endParaRPr lang="en-GB" dirty="0">
              <a:solidFill>
                <a:schemeClr val="tx1"/>
              </a:solidFill>
            </a:endParaRPr>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28</a:t>
            </a:fld>
            <a:endParaRPr lang="th-TH" dirty="0">
              <a:solidFill>
                <a:prstClr val="black">
                  <a:tint val="75000"/>
                </a:prstClr>
              </a:solidFill>
              <a:latin typeface="Arial"/>
              <a:cs typeface="Cordia New" panose="020B0304020202020204" pitchFamily="34" charset="-34"/>
            </a:endParaRPr>
          </a:p>
        </p:txBody>
      </p:sp>
      <p:sp>
        <p:nvSpPr>
          <p:cNvPr id="6" name="Rectangle 5">
            <a:extLst>
              <a:ext uri="{FF2B5EF4-FFF2-40B4-BE49-F238E27FC236}">
                <a16:creationId xmlns:a16="http://schemas.microsoft.com/office/drawing/2014/main" id="{2839E016-BBCE-4E6F-A1CD-643B65CC381B}"/>
              </a:ext>
            </a:extLst>
          </p:cNvPr>
          <p:cNvSpPr/>
          <p:nvPr/>
        </p:nvSpPr>
        <p:spPr>
          <a:xfrm>
            <a:off x="119336" y="6627168"/>
            <a:ext cx="8153400" cy="230832"/>
          </a:xfrm>
          <a:prstGeom prst="rect">
            <a:avLst/>
          </a:prstGeom>
        </p:spPr>
        <p:txBody>
          <a:bodyPr wrap="square">
            <a:spAutoFit/>
          </a:bodyPr>
          <a:lstStyle/>
          <a:p>
            <a:pPr fontAlgn="auto">
              <a:spcBef>
                <a:spcPts val="0"/>
              </a:spcBef>
              <a:spcAft>
                <a:spcPts val="0"/>
              </a:spcAft>
              <a:defRPr/>
            </a:pPr>
            <a:r>
              <a:rPr lang="en-US" sz="900" dirty="0">
                <a:solidFill>
                  <a:prstClr val="black"/>
                </a:solidFill>
                <a:latin typeface="Arial"/>
                <a:cs typeface="Arial" pitchFamily="34" charset="0"/>
              </a:rPr>
              <a:t>Source: </a:t>
            </a:r>
            <a:r>
              <a:rPr lang="en-US" sz="900" dirty="0">
                <a:solidFill>
                  <a:srgbClr val="000000"/>
                </a:solidFill>
                <a:latin typeface="Arial"/>
                <a:cs typeface="Arial" pitchFamily="34" charset="0"/>
              </a:rPr>
              <a:t>Prepared by </a:t>
            </a:r>
            <a:r>
              <a:rPr lang="en-US" sz="900" dirty="0">
                <a:solidFill>
                  <a:srgbClr val="000000"/>
                </a:solidFill>
                <a:latin typeface="Arial"/>
                <a:cs typeface="Arial" pitchFamily="34" charset="0"/>
                <a:hlinkClick r:id="rId3"/>
              </a:rPr>
              <a:t>www.aidsdatahub.org</a:t>
            </a:r>
            <a:r>
              <a:rPr lang="en-US" sz="900" dirty="0">
                <a:solidFill>
                  <a:srgbClr val="000000"/>
                </a:solidFill>
                <a:latin typeface="Arial"/>
                <a:cs typeface="Arial" pitchFamily="34" charset="0"/>
              </a:rPr>
              <a:t>  based on </a:t>
            </a:r>
            <a:r>
              <a:rPr lang="en-US" sz="900" dirty="0">
                <a:solidFill>
                  <a:prstClr val="black"/>
                </a:solidFill>
                <a:latin typeface="Arial"/>
                <a:cs typeface="Arial" pitchFamily="34" charset="0"/>
              </a:rPr>
              <a:t>UNAIDS. (2023) Global AIDS Monitoring Reporting</a:t>
            </a:r>
            <a:endParaRPr lang="en-GB" sz="900" dirty="0">
              <a:solidFill>
                <a:prstClr val="black"/>
              </a:solidFill>
              <a:latin typeface="Arial"/>
            </a:endParaRPr>
          </a:p>
        </p:txBody>
      </p:sp>
      <p:graphicFrame>
        <p:nvGraphicFramePr>
          <p:cNvPr id="4" name="Chart 3">
            <a:extLst>
              <a:ext uri="{FF2B5EF4-FFF2-40B4-BE49-F238E27FC236}">
                <a16:creationId xmlns:a16="http://schemas.microsoft.com/office/drawing/2014/main" id="{15C74790-AD7D-2BA4-22B9-5E32F7E1E424}"/>
              </a:ext>
            </a:extLst>
          </p:cNvPr>
          <p:cNvGraphicFramePr>
            <a:graphicFrameLocks noGrp="1"/>
          </p:cNvGraphicFramePr>
          <p:nvPr>
            <p:extLst>
              <p:ext uri="{D42A27DB-BD31-4B8C-83A1-F6EECF244321}">
                <p14:modId xmlns:p14="http://schemas.microsoft.com/office/powerpoint/2010/main" val="682067559"/>
              </p:ext>
            </p:extLst>
          </p:nvPr>
        </p:nvGraphicFramePr>
        <p:xfrm>
          <a:off x="1487488" y="2176065"/>
          <a:ext cx="8803704" cy="431728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024046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1598" rtl="0" eaLnBrk="1" fontAlgn="auto" latinLnBrk="0" hangingPunct="1">
              <a:lnSpc>
                <a:spcPct val="100000"/>
              </a:lnSpc>
              <a:spcBef>
                <a:spcPts val="0"/>
              </a:spcBef>
              <a:spcAft>
                <a:spcPts val="0"/>
              </a:spcAft>
              <a:buClrTx/>
              <a:buSzTx/>
              <a:buFontTx/>
              <a:buNone/>
              <a:tabLst/>
              <a:defRPr/>
            </a:pPr>
            <a:fld id="{77F5C28C-2900-4998-ACDD-0BCFC1EC22DA}"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1598" rtl="0" eaLnBrk="1" fontAlgn="auto" latinLnBrk="0" hangingPunct="1">
                <a:lnSpc>
                  <a:spcPct val="100000"/>
                </a:lnSpc>
                <a:spcBef>
                  <a:spcPts val="0"/>
                </a:spcBef>
                <a:spcAft>
                  <a:spcPts val="0"/>
                </a:spcAft>
                <a:buClrTx/>
                <a:buSzTx/>
                <a:buFontTx/>
                <a:buNone/>
                <a:tabLst/>
                <a:defRPr/>
              </a:pPr>
              <a:t>29</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9" name="Title 1">
            <a:extLst>
              <a:ext uri="{FF2B5EF4-FFF2-40B4-BE49-F238E27FC236}">
                <a16:creationId xmlns:a16="http://schemas.microsoft.com/office/drawing/2014/main" id="{4F4DA068-467B-42F4-91E6-EE18C9ED0F48}"/>
              </a:ext>
            </a:extLst>
          </p:cNvPr>
          <p:cNvSpPr>
            <a:spLocks noGrp="1"/>
          </p:cNvSpPr>
          <p:nvPr>
            <p:ph type="title"/>
          </p:nvPr>
        </p:nvSpPr>
        <p:spPr>
          <a:xfrm>
            <a:off x="248004" y="1642553"/>
            <a:ext cx="11203563" cy="504000"/>
          </a:xfrm>
        </p:spPr>
        <p:txBody>
          <a:bodyPr/>
          <a:lstStyle/>
          <a:p>
            <a:r>
              <a:rPr lang="en-US" dirty="0"/>
              <a:t>HIV testing and treatment cascade, 2022</a:t>
            </a:r>
          </a:p>
        </p:txBody>
      </p:sp>
      <p:sp>
        <p:nvSpPr>
          <p:cNvPr id="2" name="Rectangle 1">
            <a:extLst>
              <a:ext uri="{FF2B5EF4-FFF2-40B4-BE49-F238E27FC236}">
                <a16:creationId xmlns:a16="http://schemas.microsoft.com/office/drawing/2014/main" id="{1A233382-4423-2012-DD80-86DF5DB0913C}"/>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2"/>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Global AIDS Monitoring 2023</a:t>
            </a:r>
          </a:p>
        </p:txBody>
      </p:sp>
      <p:graphicFrame>
        <p:nvGraphicFramePr>
          <p:cNvPr id="4" name="Chart 3">
            <a:extLst>
              <a:ext uri="{FF2B5EF4-FFF2-40B4-BE49-F238E27FC236}">
                <a16:creationId xmlns:a16="http://schemas.microsoft.com/office/drawing/2014/main" id="{7F989E1C-1054-41EA-ADE1-F6E76CAFF95B}"/>
              </a:ext>
            </a:extLst>
          </p:cNvPr>
          <p:cNvGraphicFramePr>
            <a:graphicFrameLocks/>
          </p:cNvGraphicFramePr>
          <p:nvPr>
            <p:extLst>
              <p:ext uri="{D42A27DB-BD31-4B8C-83A1-F6EECF244321}">
                <p14:modId xmlns:p14="http://schemas.microsoft.com/office/powerpoint/2010/main" val="1273309808"/>
              </p:ext>
            </p:extLst>
          </p:nvPr>
        </p:nvGraphicFramePr>
        <p:xfrm>
          <a:off x="1487488" y="2388605"/>
          <a:ext cx="8280400" cy="40210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318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3"/>
          <p:cNvSpPr>
            <a:spLocks noGrp="1"/>
          </p:cNvSpPr>
          <p:nvPr>
            <p:ph type="title"/>
          </p:nvPr>
        </p:nvSpPr>
        <p:spPr bwMode="auto">
          <a:xfrm>
            <a:off x="285651"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BASIC SOCIO-DEMOGRAPHIC INDICATORS</a:t>
            </a:r>
            <a:endParaRPr lang="th-TH" dirty="0"/>
          </a:p>
        </p:txBody>
      </p:sp>
      <p:graphicFrame>
        <p:nvGraphicFramePr>
          <p:cNvPr id="6" name="Group 358"/>
          <p:cNvGraphicFramePr>
            <a:graphicFrameLocks noGrp="1"/>
          </p:cNvGraphicFramePr>
          <p:nvPr>
            <p:extLst>
              <p:ext uri="{D42A27DB-BD31-4B8C-83A1-F6EECF244321}">
                <p14:modId xmlns:p14="http://schemas.microsoft.com/office/powerpoint/2010/main" val="1234443116"/>
              </p:ext>
            </p:extLst>
          </p:nvPr>
        </p:nvGraphicFramePr>
        <p:xfrm>
          <a:off x="1775520" y="1988840"/>
          <a:ext cx="8352928" cy="4032450"/>
        </p:xfrm>
        <a:graphic>
          <a:graphicData uri="http://schemas.openxmlformats.org/drawingml/2006/table">
            <a:tbl>
              <a:tblPr/>
              <a:tblGrid>
                <a:gridCol w="6491941">
                  <a:extLst>
                    <a:ext uri="{9D8B030D-6E8A-4147-A177-3AD203B41FA5}">
                      <a16:colId xmlns:a16="http://schemas.microsoft.com/office/drawing/2014/main" val="20000"/>
                    </a:ext>
                  </a:extLst>
                </a:gridCol>
                <a:gridCol w="1860987">
                  <a:extLst>
                    <a:ext uri="{9D8B030D-6E8A-4147-A177-3AD203B41FA5}">
                      <a16:colId xmlns:a16="http://schemas.microsoft.com/office/drawing/2014/main" val="20001"/>
                    </a:ext>
                  </a:extLst>
                </a:gridCol>
              </a:tblGrid>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Total population (thousands)</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ctr"/>
                      <a:r>
                        <a:rPr lang="en-US" sz="1400" b="1" i="0" u="none" strike="noStrike" dirty="0">
                          <a:solidFill>
                            <a:schemeClr val="tx1"/>
                          </a:solidFill>
                          <a:latin typeface="Arial"/>
                        </a:rPr>
                        <a:t>364 (2015)</a:t>
                      </a:r>
                      <a:r>
                        <a:rPr lang="en-US" sz="1400" b="1" i="0" u="none" strike="noStrike" baseline="30000" dirty="0">
                          <a:solidFill>
                            <a:schemeClr val="tx1"/>
                          </a:solidFill>
                          <a:latin typeface="Arial"/>
                        </a:rPr>
                        <a:t>1</a:t>
                      </a:r>
                    </a:p>
                  </a:txBody>
                  <a:tcPr marL="72000" marR="72000" marT="35990" marB="35990" anchor="ctr">
                    <a:lnL w="31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0"/>
                  </a:ext>
                </a:extLst>
              </a:tr>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Population aged 15-49 (thousands)</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US" sz="1400" b="1" i="0" u="none" strike="noStrike" kern="1200" dirty="0">
                          <a:solidFill>
                            <a:schemeClr val="tx1"/>
                          </a:solidFill>
                          <a:latin typeface="Arial"/>
                          <a:ea typeface="+mn-ea"/>
                          <a:cs typeface="+mn-cs"/>
                        </a:rPr>
                        <a:t>211 </a:t>
                      </a:r>
                      <a:r>
                        <a:rPr lang="en-GB" sz="1400" b="1" i="0" u="none" strike="noStrike" dirty="0">
                          <a:solidFill>
                            <a:schemeClr val="tx1"/>
                          </a:solidFill>
                          <a:effectLst/>
                          <a:latin typeface="Arial" pitchFamily="34" charset="0"/>
                          <a:cs typeface="Arial" pitchFamily="34" charset="0"/>
                        </a:rPr>
                        <a:t>(2015)</a:t>
                      </a:r>
                      <a:r>
                        <a:rPr lang="en-GB" sz="1400" b="1" i="0" u="none" strike="noStrike" baseline="30000" dirty="0">
                          <a:solidFill>
                            <a:schemeClr val="tx1"/>
                          </a:solidFill>
                          <a:effectLst/>
                          <a:latin typeface="Arial" pitchFamily="34" charset="0"/>
                          <a:cs typeface="Arial" pitchFamily="34" charset="0"/>
                        </a:rPr>
                        <a:t> 1</a:t>
                      </a:r>
                      <a:endParaRPr lang="en-GB" sz="1400" b="1" i="0" u="none" strike="noStrike" dirty="0">
                        <a:solidFill>
                          <a:schemeClr val="tx1"/>
                        </a:solidFill>
                        <a:effectLst/>
                        <a:latin typeface="Arial" pitchFamily="34" charset="0"/>
                        <a:cs typeface="Arial" pitchFamily="34" charset="0"/>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8881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kern="1200" cap="none" normalizeH="0" baseline="0" dirty="0">
                          <a:ln>
                            <a:noFill/>
                          </a:ln>
                          <a:solidFill>
                            <a:schemeClr val="tx1"/>
                          </a:solidFill>
                          <a:effectLst/>
                          <a:latin typeface="Arial" charset="0"/>
                          <a:ea typeface="+mn-ea"/>
                          <a:cs typeface="Arial" charset="0"/>
                        </a:rPr>
                        <a:t>Maternal mortality ratio (per 100 000 live births) </a:t>
                      </a:r>
                    </a:p>
                  </a:txBody>
                  <a:tcPr marT="7056" marB="45719" anchor="ctr"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 68 (2015)</a:t>
                      </a:r>
                      <a:r>
                        <a:rPr lang="en-GB" sz="1400" b="1" i="0" u="none" strike="noStrike" baseline="30000" dirty="0">
                          <a:solidFill>
                            <a:schemeClr val="tx1"/>
                          </a:solidFill>
                          <a:effectLst/>
                          <a:latin typeface="Arial" pitchFamily="34" charset="0"/>
                          <a:cs typeface="Arial" pitchFamily="34" charset="0"/>
                        </a:rPr>
                        <a:t> 5</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Percentage of population in urban areas</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i="0" u="none" strike="noStrike" kern="1200" dirty="0">
                          <a:solidFill>
                            <a:schemeClr val="tx1"/>
                          </a:solidFill>
                          <a:latin typeface="Arial"/>
                          <a:ea typeface="+mn-ea"/>
                          <a:cs typeface="+mn-cs"/>
                        </a:rPr>
                        <a:t>46 </a:t>
                      </a:r>
                      <a:r>
                        <a:rPr lang="en-GB" sz="1400" b="1" i="0" u="none" strike="noStrike" dirty="0">
                          <a:solidFill>
                            <a:schemeClr val="tx1"/>
                          </a:solidFill>
                          <a:effectLst/>
                          <a:latin typeface="Arial" pitchFamily="34" charset="0"/>
                          <a:cs typeface="Arial" pitchFamily="34" charset="0"/>
                        </a:rPr>
                        <a:t>(2015) </a:t>
                      </a:r>
                      <a:r>
                        <a:rPr lang="en-GB" sz="1400" b="1" i="0" u="none" strike="noStrike" kern="1200" baseline="30000" dirty="0">
                          <a:solidFill>
                            <a:schemeClr val="tx1"/>
                          </a:solidFill>
                          <a:effectLst/>
                          <a:latin typeface="Arial" pitchFamily="34" charset="0"/>
                          <a:ea typeface="+mn-ea"/>
                          <a:cs typeface="Arial" pitchFamily="34" charset="0"/>
                        </a:rPr>
                        <a:t>2 </a:t>
                      </a: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95584">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Antenatal care coverage -  At least one visit (%)</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l" defTabSz="914400" rtl="0" eaLnBrk="1" fontAlgn="ctr" latinLnBrk="0" hangingPunct="1"/>
                      <a:r>
                        <a:rPr lang="en-GB" sz="1400" b="1" i="0" u="none" strike="noStrike" dirty="0">
                          <a:solidFill>
                            <a:schemeClr val="tx1"/>
                          </a:solidFill>
                          <a:effectLst/>
                          <a:latin typeface="Arial" pitchFamily="34" charset="0"/>
                          <a:cs typeface="Arial" pitchFamily="34" charset="0"/>
                        </a:rPr>
                        <a:t>99.1 (2009) </a:t>
                      </a:r>
                      <a:r>
                        <a:rPr lang="en-GB" sz="1400" b="1" i="0" u="none" strike="noStrike" kern="1200" baseline="30000" dirty="0">
                          <a:solidFill>
                            <a:schemeClr val="tx1"/>
                          </a:solidFill>
                          <a:effectLst/>
                          <a:latin typeface="Arial" pitchFamily="34" charset="0"/>
                          <a:ea typeface="+mn-ea"/>
                          <a:cs typeface="Arial" pitchFamily="34" charset="0"/>
                        </a:rPr>
                        <a:t>7</a:t>
                      </a:r>
                      <a:endParaRPr lang="en-US" sz="1400" b="1" i="0" u="none" strike="noStrike" kern="1200" baseline="30000" dirty="0">
                        <a:solidFill>
                          <a:schemeClr val="tx1"/>
                        </a:solidFill>
                        <a:latin typeface="Arial"/>
                        <a:ea typeface="+mn-ea"/>
                        <a:cs typeface="+mn-cs"/>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Crude birth rate (births per 1,000 population)</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0" algn="l" defTabSz="914400" rtl="0" eaLnBrk="1" fontAlgn="ctr" latinLnBrk="0" hangingPunct="1"/>
                      <a:r>
                        <a:rPr lang="en-US" sz="1400" b="1" i="0" u="none" strike="noStrike" kern="1200" dirty="0">
                          <a:solidFill>
                            <a:schemeClr val="tx1"/>
                          </a:solidFill>
                          <a:latin typeface="Arial"/>
                          <a:ea typeface="+mn-ea"/>
                          <a:cs typeface="+mn-cs"/>
                        </a:rPr>
                        <a:t>21.2 </a:t>
                      </a:r>
                      <a:r>
                        <a:rPr lang="en-GB" sz="1400" b="1" i="0" u="none" strike="noStrike" dirty="0">
                          <a:solidFill>
                            <a:schemeClr val="tx1"/>
                          </a:solidFill>
                          <a:effectLst/>
                          <a:latin typeface="Arial" pitchFamily="34" charset="0"/>
                          <a:cs typeface="Arial" pitchFamily="34" charset="0"/>
                        </a:rPr>
                        <a:t>(2014) </a:t>
                      </a:r>
                      <a:r>
                        <a:rPr lang="en-GB" sz="1400" b="1" i="0" u="none" strike="noStrike" kern="1200" baseline="30000" dirty="0">
                          <a:solidFill>
                            <a:schemeClr val="tx1"/>
                          </a:solidFill>
                          <a:effectLst/>
                          <a:latin typeface="Arial" pitchFamily="34" charset="0"/>
                          <a:ea typeface="+mn-ea"/>
                          <a:cs typeface="Arial" pitchFamily="34" charset="0"/>
                        </a:rPr>
                        <a:t>2 </a:t>
                      </a:r>
                      <a:endParaRPr lang="en-US" sz="1400" b="1" i="0" u="none" strike="noStrike" kern="1200" baseline="30000" dirty="0">
                        <a:solidFill>
                          <a:schemeClr val="tx1"/>
                        </a:solidFill>
                        <a:latin typeface="Arial"/>
                        <a:ea typeface="+mn-ea"/>
                        <a:cs typeface="+mn-cs"/>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95584">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Under-5 mortality rate (per 1,000 live births)</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l" defTabSz="914400" rtl="0" eaLnBrk="1" fontAlgn="ctr" latinLnBrk="0" hangingPunct="1"/>
                      <a:r>
                        <a:rPr lang="en-US" sz="1400" b="1" i="0" u="none" strike="noStrike" kern="1200" dirty="0">
                          <a:solidFill>
                            <a:schemeClr val="tx1"/>
                          </a:solidFill>
                          <a:latin typeface="Arial"/>
                          <a:ea typeface="+mn-ea"/>
                          <a:cs typeface="+mn-cs"/>
                        </a:rPr>
                        <a:t>9 </a:t>
                      </a:r>
                      <a:r>
                        <a:rPr lang="en-GB" sz="1400" b="1" i="0" u="none" strike="noStrike" dirty="0">
                          <a:solidFill>
                            <a:schemeClr val="tx1"/>
                          </a:solidFill>
                          <a:effectLst/>
                          <a:latin typeface="Arial" pitchFamily="34" charset="0"/>
                          <a:cs typeface="Arial" pitchFamily="34" charset="0"/>
                        </a:rPr>
                        <a:t>(2015)</a:t>
                      </a:r>
                      <a:r>
                        <a:rPr lang="en-GB" sz="1400" b="1" i="0" u="none" strike="noStrike" baseline="30000" dirty="0">
                          <a:solidFill>
                            <a:schemeClr val="tx1"/>
                          </a:solidFill>
                          <a:effectLst/>
                          <a:latin typeface="Arial" pitchFamily="34" charset="0"/>
                          <a:cs typeface="Arial" pitchFamily="34" charset="0"/>
                        </a:rPr>
                        <a:t> 2</a:t>
                      </a:r>
                      <a:endParaRPr lang="en-US" sz="1400" b="1" i="0" u="none" strike="noStrike" kern="1200" baseline="30000" dirty="0">
                        <a:solidFill>
                          <a:schemeClr val="tx1"/>
                        </a:solidFill>
                        <a:latin typeface="Arial"/>
                        <a:ea typeface="+mn-ea"/>
                        <a:cs typeface="+mn-cs"/>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Human Development Index (HDI)- Rank/Value</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US" sz="1400" b="1" i="0" u="none" strike="noStrike" kern="1200" dirty="0">
                          <a:solidFill>
                            <a:schemeClr val="tx1"/>
                          </a:solidFill>
                          <a:latin typeface="Arial"/>
                          <a:ea typeface="+mn-ea"/>
                          <a:cs typeface="+mn-cs"/>
                        </a:rPr>
                        <a:t>104/0.706 </a:t>
                      </a:r>
                      <a:r>
                        <a:rPr lang="en-GB" sz="1400" b="1" i="0" u="none" strike="noStrike" dirty="0">
                          <a:solidFill>
                            <a:schemeClr val="tx1"/>
                          </a:solidFill>
                          <a:effectLst/>
                          <a:latin typeface="Arial" pitchFamily="34" charset="0"/>
                          <a:cs typeface="Arial" pitchFamily="34" charset="0"/>
                        </a:rPr>
                        <a:t>(2014)</a:t>
                      </a:r>
                      <a:r>
                        <a:rPr lang="en-GB" sz="1400" b="1" i="0" u="none" strike="noStrike" baseline="30000" dirty="0">
                          <a:solidFill>
                            <a:schemeClr val="tx1"/>
                          </a:solidFill>
                          <a:effectLst/>
                          <a:latin typeface="Arial" pitchFamily="34" charset="0"/>
                          <a:cs typeface="Arial" pitchFamily="34" charset="0"/>
                        </a:rPr>
                        <a:t> 4</a:t>
                      </a:r>
                      <a:endParaRPr lang="en-GB" sz="1400" b="1" i="0" u="none" strike="noStrike" dirty="0">
                        <a:solidFill>
                          <a:schemeClr val="tx1"/>
                        </a:solidFill>
                        <a:effectLst/>
                        <a:latin typeface="Arial" pitchFamily="34" charset="0"/>
                        <a:cs typeface="Arial" pitchFamily="34" charset="0"/>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295584">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Life expectancy at birth (years) - Male/Female</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l" defTabSz="914400" rtl="0" eaLnBrk="1" fontAlgn="ctr" latinLnBrk="0" hangingPunct="1"/>
                      <a:r>
                        <a:rPr lang="en-US" sz="1400" b="1" i="0" u="none" strike="noStrike" kern="1200" dirty="0">
                          <a:solidFill>
                            <a:schemeClr val="tx1"/>
                          </a:solidFill>
                          <a:latin typeface="Arial"/>
                          <a:ea typeface="+mn-ea"/>
                          <a:cs typeface="+mn-cs"/>
                        </a:rPr>
                        <a:t>77/80 </a:t>
                      </a:r>
                      <a:r>
                        <a:rPr lang="en-GB" sz="1400" b="1" i="0" u="none" strike="noStrike" dirty="0">
                          <a:solidFill>
                            <a:schemeClr val="tx1"/>
                          </a:solidFill>
                          <a:effectLst/>
                          <a:latin typeface="Arial" pitchFamily="34" charset="0"/>
                          <a:cs typeface="Arial" pitchFamily="34" charset="0"/>
                        </a:rPr>
                        <a:t>(2015)</a:t>
                      </a:r>
                      <a:r>
                        <a:rPr lang="en-GB" sz="1400" b="1" i="0" u="none" strike="noStrike" baseline="30000" dirty="0">
                          <a:solidFill>
                            <a:schemeClr val="tx1"/>
                          </a:solidFill>
                          <a:effectLst/>
                          <a:latin typeface="Arial" pitchFamily="34" charset="0"/>
                          <a:cs typeface="Arial" pitchFamily="34" charset="0"/>
                        </a:rPr>
                        <a:t> 5</a:t>
                      </a:r>
                      <a:endParaRPr lang="en-US" sz="1400" b="1" i="0" u="none" strike="noStrike" kern="1200" baseline="30000" dirty="0">
                        <a:solidFill>
                          <a:schemeClr val="tx1"/>
                        </a:solidFill>
                        <a:latin typeface="Arial"/>
                        <a:ea typeface="+mn-ea"/>
                        <a:cs typeface="+mn-cs"/>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r h="2955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ea typeface="SimSun" pitchFamily="2" charset="-122"/>
                          <a:cs typeface="Times New Roman" pitchFamily="18" charset="0"/>
                        </a:rPr>
                        <a:t>Adult literacy rate (%)</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1" i="0" u="none" strike="noStrike" kern="1200" dirty="0">
                          <a:solidFill>
                            <a:schemeClr val="tx1"/>
                          </a:solidFill>
                          <a:latin typeface="+mn-lt"/>
                          <a:ea typeface="+mn-ea"/>
                          <a:cs typeface="+mn-cs"/>
                        </a:rPr>
                        <a:t>98 </a:t>
                      </a:r>
                      <a:r>
                        <a:rPr lang="en-GB" sz="1400" b="1" i="0" u="none" strike="noStrike" dirty="0">
                          <a:solidFill>
                            <a:schemeClr val="tx1"/>
                          </a:solidFill>
                          <a:effectLst/>
                          <a:latin typeface="Arial" pitchFamily="34" charset="0"/>
                          <a:cs typeface="Arial" pitchFamily="34" charset="0"/>
                        </a:rPr>
                        <a:t>(2006)</a:t>
                      </a:r>
                      <a:r>
                        <a:rPr lang="en-GB" sz="1400" b="1" i="0" u="none" strike="noStrike" baseline="30000" dirty="0">
                          <a:solidFill>
                            <a:schemeClr val="tx1"/>
                          </a:solidFill>
                          <a:effectLst/>
                          <a:latin typeface="Arial" pitchFamily="34" charset="0"/>
                          <a:cs typeface="Arial" pitchFamily="34" charset="0"/>
                        </a:rPr>
                        <a:t> 2</a:t>
                      </a:r>
                      <a:endParaRPr lang="en-GB" sz="1400" b="1" i="0" u="none" strike="noStrike" dirty="0">
                        <a:solidFill>
                          <a:schemeClr val="tx1"/>
                        </a:solidFill>
                        <a:effectLst/>
                        <a:latin typeface="Arial" pitchFamily="34" charset="0"/>
                        <a:cs typeface="Arial" pitchFamily="34" charset="0"/>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498974">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Ratio of girls to boys enrolled at primary level in public and </a:t>
                      </a:r>
                    </a:p>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private school (%)</a:t>
                      </a:r>
                    </a:p>
                  </a:txBody>
                  <a:tcPr marL="72000" marR="72000" marT="35990" marB="35990" anchor="ctr"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400" b="1" i="0" u="none" strike="noStrike" kern="1200" dirty="0">
                          <a:solidFill>
                            <a:schemeClr val="tx1"/>
                          </a:solidFill>
                          <a:latin typeface="+mn-lt"/>
                          <a:ea typeface="+mn-ea"/>
                          <a:cs typeface="+mn-cs"/>
                        </a:rPr>
                        <a:t>0.97 (2009) </a:t>
                      </a:r>
                      <a:r>
                        <a:rPr lang="en-US" sz="1400" b="1" i="0" u="none" strike="noStrike" kern="1200" baseline="30000" dirty="0">
                          <a:solidFill>
                            <a:schemeClr val="tx1"/>
                          </a:solidFill>
                          <a:effectLst/>
                          <a:latin typeface="Arial" pitchFamily="34" charset="0"/>
                          <a:ea typeface="+mn-ea"/>
                          <a:cs typeface="Arial" pitchFamily="34" charset="0"/>
                        </a:rPr>
                        <a:t>2</a:t>
                      </a:r>
                    </a:p>
                  </a:txBody>
                  <a:tcPr marL="72000" marR="72000" marT="35990" marB="35990" anchor="ctr">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10"/>
                  </a:ext>
                </a:extLst>
              </a:tr>
              <a:tr h="295584">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cap="none" normalizeH="0" baseline="0" dirty="0">
                          <a:ln>
                            <a:noFill/>
                          </a:ln>
                          <a:solidFill>
                            <a:schemeClr val="tx1"/>
                          </a:solidFill>
                          <a:effectLst/>
                          <a:latin typeface="Arial" charset="0"/>
                          <a:ea typeface="SimSun" pitchFamily="2" charset="-122"/>
                        </a:rPr>
                        <a:t>GDP per capita (PPP, current international $)</a:t>
                      </a:r>
                    </a:p>
                  </a:txBody>
                  <a:tcPr marL="72000" marR="72000" marT="35990" marB="35990"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0" algn="l" defTabSz="914400" rtl="0" eaLnBrk="1" fontAlgn="ctr" latinLnBrk="0" hangingPunct="1"/>
                      <a:r>
                        <a:rPr lang="en-US" sz="1400" b="1" i="0" u="none" strike="noStrike" kern="1200" dirty="0">
                          <a:solidFill>
                            <a:schemeClr val="tx1"/>
                          </a:solidFill>
                          <a:latin typeface="+mn-lt"/>
                          <a:ea typeface="+mn-ea"/>
                          <a:cs typeface="+mn-cs"/>
                        </a:rPr>
                        <a:t>12,637 </a:t>
                      </a:r>
                      <a:r>
                        <a:rPr lang="en-GB" sz="1400" b="1" i="0" u="none" strike="noStrike" dirty="0">
                          <a:solidFill>
                            <a:schemeClr val="tx1"/>
                          </a:solidFill>
                          <a:effectLst/>
                          <a:latin typeface="Arial" pitchFamily="34" charset="0"/>
                          <a:cs typeface="Arial" pitchFamily="34" charset="0"/>
                        </a:rPr>
                        <a:t>(2015) </a:t>
                      </a:r>
                      <a:r>
                        <a:rPr lang="en-GB" sz="1400" b="1" i="0" u="none" strike="noStrike" baseline="30000" dirty="0">
                          <a:solidFill>
                            <a:schemeClr val="tx1"/>
                          </a:solidFill>
                          <a:effectLst/>
                          <a:latin typeface="Arial" pitchFamily="34" charset="0"/>
                          <a:cs typeface="Arial" pitchFamily="34" charset="0"/>
                        </a:rPr>
                        <a:t>2</a:t>
                      </a:r>
                      <a:endParaRPr lang="en-US" sz="1400" b="1" i="0" u="none" strike="noStrike" kern="1200" baseline="30000" dirty="0">
                        <a:solidFill>
                          <a:schemeClr val="tx1"/>
                        </a:solidFill>
                        <a:latin typeface="+mn-lt"/>
                        <a:ea typeface="+mn-ea"/>
                        <a:cs typeface="+mn-cs"/>
                      </a:endParaRPr>
                    </a:p>
                  </a:txBody>
                  <a:tcPr marL="72000" marR="72000" marT="35990" marB="35990">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8881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Per capita total expenditure on health (PPP int. $)</a:t>
                      </a:r>
                    </a:p>
                  </a:txBody>
                  <a:tcPr marT="7056" marB="45719" anchor="ctr" horzOverflow="overflow">
                    <a:lnL w="28575" cap="flat" cmpd="sng" algn="ctr">
                      <a:noFill/>
                      <a:prstDash val="solid"/>
                      <a:round/>
                      <a:headEnd type="none" w="med" len="med"/>
                      <a:tailEnd type="none" w="med" len="med"/>
                    </a:lnL>
                    <a:lnR w="3175" cap="flat" cmpd="sng" algn="ctr">
                      <a:noFill/>
                      <a:prstDash val="solid"/>
                      <a:round/>
                      <a:headEnd type="none" w="med" len="med"/>
                      <a:tailEnd type="none" w="med" len="med"/>
                    </a:lnR>
                    <a:lnT w="9525"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 1,996 (2014)</a:t>
                      </a:r>
                      <a:r>
                        <a:rPr lang="en-GB" sz="1400" b="1" i="0" u="none" strike="noStrike" baseline="30000" dirty="0">
                          <a:solidFill>
                            <a:schemeClr val="tx1"/>
                          </a:solidFill>
                          <a:effectLst/>
                          <a:latin typeface="Arial" pitchFamily="34" charset="0"/>
                          <a:cs typeface="Arial" pitchFamily="34" charset="0"/>
                        </a:rPr>
                        <a:t> 3</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17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12"/>
                  </a:ext>
                </a:extLst>
              </a:tr>
            </a:tbl>
          </a:graphicData>
        </a:graphic>
      </p:graphicFrame>
      <p:sp>
        <p:nvSpPr>
          <p:cNvPr id="5" name="Rectangle 4"/>
          <p:cNvSpPr/>
          <p:nvPr/>
        </p:nvSpPr>
        <p:spPr>
          <a:xfrm>
            <a:off x="119336" y="6105490"/>
            <a:ext cx="11881320" cy="707886"/>
          </a:xfrm>
          <a:prstGeom prst="rect">
            <a:avLst/>
          </a:prstGeom>
        </p:spPr>
        <p:txBody>
          <a:bodyPr wrap="square">
            <a:spAutoFit/>
          </a:bodyPr>
          <a:lstStyle/>
          <a:p>
            <a:r>
              <a:rPr lang="en-US" sz="800" dirty="0">
                <a:solidFill>
                  <a:prstClr val="black"/>
                </a:solidFill>
                <a:latin typeface="Arial"/>
                <a:ea typeface="ＭＳ Ｐゴシック" charset="0"/>
                <a:cs typeface="Cordia New" charset="0"/>
              </a:rPr>
              <a:t>Sources: Prepared by www.aidsdatahub.org based on 1. UN Population Division. (2015). World Population Prospects: The 2015 Revision - Extended Dataset; 2.  World Bank. World Data Bank: World Development Indicators &amp; Global Development Finance. Retrieved July 2016, from http://data.worldbank.org/; 3. WHO. Global Health Observatory Indicator Views: Per Capita Total Expenditure on Health (PPP int. $) (Health Systems), Retrieved July 2016, from http://apps.who.int/gho/data/node.imr.WHS7_105?lang=en; 4. </a:t>
            </a:r>
            <a:r>
              <a:rPr lang="en-US" sz="800" dirty="0" err="1">
                <a:solidFill>
                  <a:prstClr val="black"/>
                </a:solidFill>
                <a:latin typeface="Arial"/>
                <a:cs typeface="+mn-cs"/>
              </a:rPr>
              <a:t>Palanivel</a:t>
            </a:r>
            <a:r>
              <a:rPr lang="en-US" sz="800" dirty="0">
                <a:solidFill>
                  <a:prstClr val="black"/>
                </a:solidFill>
                <a:latin typeface="Arial"/>
                <a:cs typeface="+mn-cs"/>
              </a:rPr>
              <a:t>, T., </a:t>
            </a:r>
            <a:r>
              <a:rPr lang="en-US" sz="800" dirty="0" err="1">
                <a:solidFill>
                  <a:prstClr val="black"/>
                </a:solidFill>
                <a:latin typeface="Arial"/>
                <a:cs typeface="+mn-cs"/>
              </a:rPr>
              <a:t>Mirza</a:t>
            </a:r>
            <a:r>
              <a:rPr lang="en-US" sz="800" dirty="0">
                <a:solidFill>
                  <a:prstClr val="black"/>
                </a:solidFill>
                <a:latin typeface="Arial"/>
                <a:cs typeface="+mn-cs"/>
              </a:rPr>
              <a:t>, T., </a:t>
            </a:r>
            <a:r>
              <a:rPr lang="en-US" sz="800" dirty="0" err="1">
                <a:solidFill>
                  <a:prstClr val="black"/>
                </a:solidFill>
                <a:latin typeface="Arial"/>
                <a:cs typeface="+mn-cs"/>
              </a:rPr>
              <a:t>Tiwari</a:t>
            </a:r>
            <a:r>
              <a:rPr lang="en-US" sz="800" dirty="0">
                <a:solidFill>
                  <a:prstClr val="black"/>
                </a:solidFill>
                <a:latin typeface="Arial"/>
                <a:cs typeface="+mn-cs"/>
              </a:rPr>
              <a:t>, B. N., </a:t>
            </a:r>
            <a:r>
              <a:rPr lang="en-US" sz="800" dirty="0" err="1">
                <a:solidFill>
                  <a:prstClr val="black"/>
                </a:solidFill>
                <a:latin typeface="Arial"/>
                <a:cs typeface="+mn-cs"/>
              </a:rPr>
              <a:t>Standley</a:t>
            </a:r>
            <a:r>
              <a:rPr lang="en-US" sz="800" dirty="0">
                <a:solidFill>
                  <a:prstClr val="black"/>
                </a:solidFill>
                <a:latin typeface="Arial"/>
                <a:cs typeface="+mn-cs"/>
              </a:rPr>
              <a:t>, S., &amp; Nigam, A. (2016). Asia-Pacific Human Development Report - Shaping the Future: How Changing Demographics Can Power Human Development; 5. WHO. (2016). World Health Statistics 2016: Monitoring health for the SDGs; 6. World Bank Group. (2016). World Development Indicators 2016 and 7. UNSD. Millennium Development Goals Database -  Antenatal Care Coverage  Retrieved May 2016, from http://data.un.org/Data.aspx?q=Antenatal+care+coverage&amp;d=MDG&amp;f=seriesRowID%3a762. </a:t>
            </a:r>
            <a:endParaRPr lang="en-GB" sz="800" dirty="0">
              <a:solidFill>
                <a:prstClr val="black"/>
              </a:solidFill>
              <a:latin typeface="Arial"/>
              <a:ea typeface="ＭＳ Ｐゴシック" charset="0"/>
              <a:cs typeface="Cordia New" charset="0"/>
            </a:endParaRPr>
          </a:p>
        </p:txBody>
      </p:sp>
    </p:spTree>
    <p:extLst>
      <p:ext uri="{BB962C8B-B14F-4D97-AF65-F5344CB8AC3E}">
        <p14:creationId xmlns:p14="http://schemas.microsoft.com/office/powerpoint/2010/main" val="33605755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B7854-A167-474D-9764-AD758A24FD20}"/>
              </a:ext>
            </a:extLst>
          </p:cNvPr>
          <p:cNvSpPr>
            <a:spLocks noGrp="1"/>
          </p:cNvSpPr>
          <p:nvPr>
            <p:ph type="title"/>
          </p:nvPr>
        </p:nvSpPr>
        <p:spPr/>
        <p:txBody>
          <a:bodyPr/>
          <a:lstStyle/>
          <a:p>
            <a:r>
              <a:rPr lang="en-US" dirty="0"/>
              <a:t>Coverage of HIV and syphilis testing among pregnant women, 2019-2021</a:t>
            </a:r>
          </a:p>
        </p:txBody>
      </p:sp>
      <p:sp>
        <p:nvSpPr>
          <p:cNvPr id="3" name="Slide Number Placeholder 2">
            <a:extLst>
              <a:ext uri="{FF2B5EF4-FFF2-40B4-BE49-F238E27FC236}">
                <a16:creationId xmlns:a16="http://schemas.microsoft.com/office/drawing/2014/main" id="{5129C1B3-ABFB-7A3C-E6B0-A49B576B894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graphicFrame>
        <p:nvGraphicFramePr>
          <p:cNvPr id="4" name="Chart 3">
            <a:extLst>
              <a:ext uri="{FF2B5EF4-FFF2-40B4-BE49-F238E27FC236}">
                <a16:creationId xmlns:a16="http://schemas.microsoft.com/office/drawing/2014/main" id="{89679750-BA20-0F99-3AAB-FF94A0F17651}"/>
              </a:ext>
            </a:extLst>
          </p:cNvPr>
          <p:cNvGraphicFramePr>
            <a:graphicFrameLocks/>
          </p:cNvGraphicFramePr>
          <p:nvPr/>
        </p:nvGraphicFramePr>
        <p:xfrm>
          <a:off x="911424" y="2996952"/>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1DAA1288-C1E4-57F9-8DC6-EC7B27E6BD67}"/>
              </a:ext>
            </a:extLst>
          </p:cNvPr>
          <p:cNvGraphicFramePr>
            <a:graphicFrameLocks/>
          </p:cNvGraphicFramePr>
          <p:nvPr/>
        </p:nvGraphicFramePr>
        <p:xfrm>
          <a:off x="6286501" y="2996952"/>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5">
            <a:extLst>
              <a:ext uri="{FF2B5EF4-FFF2-40B4-BE49-F238E27FC236}">
                <a16:creationId xmlns:a16="http://schemas.microsoft.com/office/drawing/2014/main" id="{1FA6C68A-A011-C1B4-97C8-435C74944CBC}"/>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5"/>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Ministry of Health, Maldives (2023) Maintenance of validation, EMTCT of HIV and syphilis, Maldives 2019-2021</a:t>
            </a:r>
            <a:endParaRPr kumimoji="0" lang="en-US" sz="1000" b="0" i="0" u="none" strike="noStrike" kern="1200" cap="small" spc="0" normalizeH="0" baseline="0" noProof="0" dirty="0">
              <a:ln>
                <a:noFill/>
              </a:ln>
              <a:solidFill>
                <a:prstClr val="black"/>
              </a:solidFill>
              <a:effectLst/>
              <a:uLnTx/>
              <a:uFillTx/>
              <a:latin typeface="Arial"/>
              <a:ea typeface="+mn-ea"/>
              <a:cs typeface="Arial" pitchFamily="34" charset="0"/>
            </a:endParaRPr>
          </a:p>
        </p:txBody>
      </p:sp>
    </p:spTree>
    <p:extLst>
      <p:ext uri="{BB962C8B-B14F-4D97-AF65-F5344CB8AC3E}">
        <p14:creationId xmlns:p14="http://schemas.microsoft.com/office/powerpoint/2010/main" val="2312659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A5CCD-207E-0E6F-9860-B65B9336225F}"/>
              </a:ext>
            </a:extLst>
          </p:cNvPr>
          <p:cNvSpPr>
            <a:spLocks noGrp="1"/>
          </p:cNvSpPr>
          <p:nvPr>
            <p:ph type="title"/>
          </p:nvPr>
        </p:nvSpPr>
        <p:spPr>
          <a:xfrm>
            <a:off x="191344" y="1484784"/>
            <a:ext cx="11203563" cy="504000"/>
          </a:xfrm>
        </p:spPr>
        <p:txBody>
          <a:bodyPr/>
          <a:lstStyle/>
          <a:p>
            <a:r>
              <a:rPr lang="en-US" dirty="0"/>
              <a:t>Achievement of EMTCT validation and maintenance for HIV and syphilis, 2019 and 2021</a:t>
            </a:r>
          </a:p>
        </p:txBody>
      </p:sp>
      <p:sp>
        <p:nvSpPr>
          <p:cNvPr id="3" name="Slide Number Placeholder 2">
            <a:extLst>
              <a:ext uri="{FF2B5EF4-FFF2-40B4-BE49-F238E27FC236}">
                <a16:creationId xmlns:a16="http://schemas.microsoft.com/office/drawing/2014/main" id="{6831FA7E-F7A8-711E-C680-6B340A6B47A6}"/>
              </a:ext>
            </a:extLst>
          </p:cNvPr>
          <p:cNvSpPr>
            <a:spLocks noGrp="1"/>
          </p:cNvSpPr>
          <p:nvPr>
            <p:ph type="sldNum" sz="quarter" idx="10"/>
          </p:nvPr>
        </p:nvSpPr>
        <p:spPr/>
        <p:txBody>
          <a:bodyPr/>
          <a:lstStyle/>
          <a:p>
            <a:pPr>
              <a:defRPr/>
            </a:pPr>
            <a:fld id="{9D28C68A-2064-4B7C-AFCD-A80A23DCD611}" type="slidenum">
              <a:rPr lang="th-TH" smtClean="0">
                <a:solidFill>
                  <a:prstClr val="black">
                    <a:tint val="75000"/>
                  </a:prstClr>
                </a:solidFill>
              </a:rPr>
              <a:pPr>
                <a:defRPr/>
              </a:pPr>
              <a:t>31</a:t>
            </a:fld>
            <a:endParaRPr lang="th-TH" dirty="0">
              <a:solidFill>
                <a:prstClr val="black">
                  <a:tint val="75000"/>
                </a:prstClr>
              </a:solidFill>
            </a:endParaRPr>
          </a:p>
        </p:txBody>
      </p:sp>
      <p:graphicFrame>
        <p:nvGraphicFramePr>
          <p:cNvPr id="4" name="Table 3">
            <a:extLst>
              <a:ext uri="{FF2B5EF4-FFF2-40B4-BE49-F238E27FC236}">
                <a16:creationId xmlns:a16="http://schemas.microsoft.com/office/drawing/2014/main" id="{18D061AD-44C7-F87D-0BF6-3D603A0A4864}"/>
              </a:ext>
            </a:extLst>
          </p:cNvPr>
          <p:cNvGraphicFramePr>
            <a:graphicFrameLocks noGrp="1"/>
          </p:cNvGraphicFramePr>
          <p:nvPr>
            <p:extLst>
              <p:ext uri="{D42A27DB-BD31-4B8C-83A1-F6EECF244321}">
                <p14:modId xmlns:p14="http://schemas.microsoft.com/office/powerpoint/2010/main" val="16924937"/>
              </p:ext>
            </p:extLst>
          </p:nvPr>
        </p:nvGraphicFramePr>
        <p:xfrm>
          <a:off x="1703512" y="2420888"/>
          <a:ext cx="8412480" cy="3592214"/>
        </p:xfrm>
        <a:graphic>
          <a:graphicData uri="http://schemas.openxmlformats.org/drawingml/2006/table">
            <a:tbl>
              <a:tblPr/>
              <a:tblGrid>
                <a:gridCol w="4206240">
                  <a:extLst>
                    <a:ext uri="{9D8B030D-6E8A-4147-A177-3AD203B41FA5}">
                      <a16:colId xmlns:a16="http://schemas.microsoft.com/office/drawing/2014/main" val="3727556474"/>
                    </a:ext>
                  </a:extLst>
                </a:gridCol>
                <a:gridCol w="2103120">
                  <a:extLst>
                    <a:ext uri="{9D8B030D-6E8A-4147-A177-3AD203B41FA5}">
                      <a16:colId xmlns:a16="http://schemas.microsoft.com/office/drawing/2014/main" val="1059017656"/>
                    </a:ext>
                  </a:extLst>
                </a:gridCol>
                <a:gridCol w="2103120">
                  <a:extLst>
                    <a:ext uri="{9D8B030D-6E8A-4147-A177-3AD203B41FA5}">
                      <a16:colId xmlns:a16="http://schemas.microsoft.com/office/drawing/2014/main" val="4133862026"/>
                    </a:ext>
                  </a:extLst>
                </a:gridCol>
              </a:tblGrid>
              <a:tr h="432048">
                <a:tc>
                  <a:txBody>
                    <a:bodyPr/>
                    <a:lstStyle/>
                    <a:p>
                      <a:pPr algn="ctr" fontAlgn="ctr"/>
                      <a:r>
                        <a:rPr lang="en-US" sz="1600" b="1" i="0" u="none" strike="noStrike" dirty="0">
                          <a:solidFill>
                            <a:srgbClr val="333333"/>
                          </a:solidFill>
                          <a:effectLst/>
                          <a:latin typeface="Arial Nova" panose="020B0504020202020204" pitchFamily="34" charset="0"/>
                        </a:rPr>
                        <a:t>Impact/Process indicator</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8EDE9"/>
                    </a:solidFill>
                  </a:tcPr>
                </a:tc>
                <a:tc>
                  <a:txBody>
                    <a:bodyPr/>
                    <a:lstStyle/>
                    <a:p>
                      <a:pPr algn="ctr" fontAlgn="ctr"/>
                      <a:r>
                        <a:rPr lang="en-US" sz="1600" b="1" i="0" u="none" strike="noStrike">
                          <a:solidFill>
                            <a:srgbClr val="333333"/>
                          </a:solidFill>
                          <a:effectLst/>
                          <a:latin typeface="Arial Nova" panose="020B0504020202020204" pitchFamily="34" charset="0"/>
                        </a:rPr>
                        <a:t>Achievement (2019)</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8EDE9"/>
                    </a:solidFill>
                  </a:tcPr>
                </a:tc>
                <a:tc>
                  <a:txBody>
                    <a:bodyPr/>
                    <a:lstStyle/>
                    <a:p>
                      <a:pPr algn="ctr" fontAlgn="ctr"/>
                      <a:r>
                        <a:rPr lang="en-US" sz="1600" b="1" i="0" u="none" strike="noStrike" dirty="0">
                          <a:solidFill>
                            <a:srgbClr val="333333"/>
                          </a:solidFill>
                          <a:effectLst/>
                          <a:latin typeface="Arial Nova" panose="020B0504020202020204" pitchFamily="34" charset="0"/>
                        </a:rPr>
                        <a:t>Achievement (2021)</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8EDE9"/>
                    </a:solidFill>
                  </a:tcPr>
                </a:tc>
                <a:extLst>
                  <a:ext uri="{0D108BD9-81ED-4DB2-BD59-A6C34878D82A}">
                    <a16:rowId xmlns:a16="http://schemas.microsoft.com/office/drawing/2014/main" val="3647154622"/>
                  </a:ext>
                </a:extLst>
              </a:tr>
              <a:tr h="628434">
                <a:tc>
                  <a:txBody>
                    <a:bodyPr/>
                    <a:lstStyle/>
                    <a:p>
                      <a:pPr algn="l" fontAlgn="ctr"/>
                      <a:r>
                        <a:rPr lang="en-US" sz="1400" b="0" i="0" u="none" strike="noStrike" dirty="0">
                          <a:solidFill>
                            <a:srgbClr val="333333"/>
                          </a:solidFill>
                          <a:effectLst/>
                          <a:latin typeface="Arial Nova" panose="020B0504020202020204" pitchFamily="34" charset="0"/>
                        </a:rPr>
                        <a:t>Percentage of pregnant women attending antenatal care at least once (ANC1)</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CF4DA"/>
                    </a:solidFill>
                  </a:tcPr>
                </a:tc>
                <a:tc>
                  <a:txBody>
                    <a:bodyPr/>
                    <a:lstStyle/>
                    <a:p>
                      <a:pPr algn="ctr" fontAlgn="ctr"/>
                      <a:r>
                        <a:rPr lang="en-US" sz="1400" b="1" i="0" u="none" strike="noStrike">
                          <a:solidFill>
                            <a:srgbClr val="333333"/>
                          </a:solidFill>
                          <a:effectLst/>
                          <a:latin typeface="Arial Nova" panose="020B0504020202020204" pitchFamily="34" charset="0"/>
                        </a:rPr>
                        <a:t>98%</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8B3"/>
                    </a:solidFill>
                  </a:tcPr>
                </a:tc>
                <a:tc>
                  <a:txBody>
                    <a:bodyPr/>
                    <a:lstStyle/>
                    <a:p>
                      <a:pPr algn="ctr" fontAlgn="ctr"/>
                      <a:r>
                        <a:rPr lang="en-US" sz="1400" b="1" i="0" u="none" strike="noStrike">
                          <a:solidFill>
                            <a:srgbClr val="333333"/>
                          </a:solidFill>
                          <a:effectLst/>
                          <a:latin typeface="Arial Nova" panose="020B0504020202020204" pitchFamily="34" charset="0"/>
                        </a:rPr>
                        <a:t>98%</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BE8B3"/>
                    </a:solidFill>
                  </a:tcPr>
                </a:tc>
                <a:extLst>
                  <a:ext uri="{0D108BD9-81ED-4DB2-BD59-A6C34878D82A}">
                    <a16:rowId xmlns:a16="http://schemas.microsoft.com/office/drawing/2014/main" val="3445302632"/>
                  </a:ext>
                </a:extLst>
              </a:tr>
              <a:tr h="628434">
                <a:tc>
                  <a:txBody>
                    <a:bodyPr/>
                    <a:lstStyle/>
                    <a:p>
                      <a:pPr algn="l" fontAlgn="ctr"/>
                      <a:r>
                        <a:rPr lang="en-US" sz="1400" b="0" i="0" u="none" strike="noStrike">
                          <a:solidFill>
                            <a:srgbClr val="333333"/>
                          </a:solidFill>
                          <a:effectLst/>
                          <a:latin typeface="Arial Nova" panose="020B0504020202020204" pitchFamily="34" charset="0"/>
                        </a:rPr>
                        <a:t>Percentage of pregnant women with known HIV status (includes both newly tested and those with known status)</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DEAF9"/>
                    </a:solidFill>
                  </a:tcPr>
                </a:tc>
                <a:tc>
                  <a:txBody>
                    <a:bodyPr/>
                    <a:lstStyle/>
                    <a:p>
                      <a:pPr algn="ctr" fontAlgn="ctr"/>
                      <a:r>
                        <a:rPr lang="en-US" sz="1400" b="1" i="0" u="none" strike="noStrike">
                          <a:solidFill>
                            <a:srgbClr val="333333"/>
                          </a:solidFill>
                          <a:effectLst/>
                          <a:latin typeface="Arial Nova" panose="020B0504020202020204" pitchFamily="34" charset="0"/>
                        </a:rPr>
                        <a:t>98%</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D6F1"/>
                    </a:solidFill>
                  </a:tcPr>
                </a:tc>
                <a:tc>
                  <a:txBody>
                    <a:bodyPr/>
                    <a:lstStyle/>
                    <a:p>
                      <a:pPr algn="ctr" fontAlgn="ctr"/>
                      <a:r>
                        <a:rPr lang="en-US" sz="1400" b="1" i="0" u="none" strike="noStrike">
                          <a:solidFill>
                            <a:srgbClr val="333333"/>
                          </a:solidFill>
                          <a:effectLst/>
                          <a:latin typeface="Arial Nova" panose="020B0504020202020204" pitchFamily="34" charset="0"/>
                        </a:rPr>
                        <a:t>96%</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D6F1"/>
                    </a:solidFill>
                  </a:tcPr>
                </a:tc>
                <a:extLst>
                  <a:ext uri="{0D108BD9-81ED-4DB2-BD59-A6C34878D82A}">
                    <a16:rowId xmlns:a16="http://schemas.microsoft.com/office/drawing/2014/main" val="1786325789"/>
                  </a:ext>
                </a:extLst>
              </a:tr>
              <a:tr h="628434">
                <a:tc>
                  <a:txBody>
                    <a:bodyPr/>
                    <a:lstStyle/>
                    <a:p>
                      <a:pPr algn="l" fontAlgn="ctr"/>
                      <a:r>
                        <a:rPr lang="en-US" sz="1400" b="0" i="0" u="none" strike="noStrike">
                          <a:solidFill>
                            <a:srgbClr val="333333"/>
                          </a:solidFill>
                          <a:effectLst/>
                          <a:latin typeface="Arial Nova" panose="020B0504020202020204" pitchFamily="34" charset="0"/>
                        </a:rPr>
                        <a:t>Percentage of women accessing ANC who were tested for syphilis</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DEAF9"/>
                    </a:solidFill>
                  </a:tcPr>
                </a:tc>
                <a:tc>
                  <a:txBody>
                    <a:bodyPr/>
                    <a:lstStyle/>
                    <a:p>
                      <a:pPr algn="ctr" fontAlgn="ctr"/>
                      <a:r>
                        <a:rPr lang="en-US" sz="1400" b="1" i="0" u="none" strike="noStrike">
                          <a:solidFill>
                            <a:srgbClr val="333333"/>
                          </a:solidFill>
                          <a:effectLst/>
                          <a:latin typeface="Arial Nova" panose="020B0504020202020204" pitchFamily="34" charset="0"/>
                        </a:rPr>
                        <a:t>100%</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D6F1"/>
                    </a:solidFill>
                  </a:tcPr>
                </a:tc>
                <a:tc>
                  <a:txBody>
                    <a:bodyPr/>
                    <a:lstStyle/>
                    <a:p>
                      <a:pPr algn="ctr" fontAlgn="ctr"/>
                      <a:r>
                        <a:rPr lang="en-US" sz="1400" b="1" i="0" u="none" strike="noStrike">
                          <a:solidFill>
                            <a:srgbClr val="333333"/>
                          </a:solidFill>
                          <a:effectLst/>
                          <a:latin typeface="Arial Nova" panose="020B0504020202020204" pitchFamily="34" charset="0"/>
                        </a:rPr>
                        <a:t>97%</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FD6F1"/>
                    </a:solidFill>
                  </a:tcPr>
                </a:tc>
                <a:extLst>
                  <a:ext uri="{0D108BD9-81ED-4DB2-BD59-A6C34878D82A}">
                    <a16:rowId xmlns:a16="http://schemas.microsoft.com/office/drawing/2014/main" val="1564620993"/>
                  </a:ext>
                </a:extLst>
              </a:tr>
              <a:tr h="628434">
                <a:tc>
                  <a:txBody>
                    <a:bodyPr/>
                    <a:lstStyle/>
                    <a:p>
                      <a:pPr algn="l" fontAlgn="ctr"/>
                      <a:r>
                        <a:rPr lang="en-US" sz="1400" b="0" i="0" u="none" strike="noStrike">
                          <a:solidFill>
                            <a:srgbClr val="333333"/>
                          </a:solidFill>
                          <a:effectLst/>
                          <a:latin typeface="Arial Nova" panose="020B0504020202020204" pitchFamily="34" charset="0"/>
                        </a:rPr>
                        <a:t>Percentage of pregnant women living with HIV who received antiretroviral therapy (ART)</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BC4F2"/>
                    </a:solidFill>
                  </a:tcPr>
                </a:tc>
                <a:tc>
                  <a:txBody>
                    <a:bodyPr/>
                    <a:lstStyle/>
                    <a:p>
                      <a:pPr algn="ctr" fontAlgn="ctr"/>
                      <a:r>
                        <a:rPr lang="en-US" sz="1400" b="1" i="0" u="none" strike="noStrike">
                          <a:solidFill>
                            <a:srgbClr val="333333"/>
                          </a:solidFill>
                          <a:effectLst/>
                          <a:latin typeface="Arial Nova" panose="020B0504020202020204" pitchFamily="34" charset="0"/>
                        </a:rPr>
                        <a:t>No case</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759DC"/>
                    </a:solidFill>
                  </a:tcPr>
                </a:tc>
                <a:tc>
                  <a:txBody>
                    <a:bodyPr/>
                    <a:lstStyle/>
                    <a:p>
                      <a:pPr algn="ctr" fontAlgn="ctr"/>
                      <a:r>
                        <a:rPr lang="en-US" sz="1400" b="1" i="0" u="none" strike="noStrike">
                          <a:solidFill>
                            <a:srgbClr val="333333"/>
                          </a:solidFill>
                          <a:effectLst/>
                          <a:latin typeface="Arial Nova" panose="020B0504020202020204" pitchFamily="34" charset="0"/>
                        </a:rPr>
                        <a:t>No case</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759DC"/>
                    </a:solidFill>
                  </a:tcPr>
                </a:tc>
                <a:extLst>
                  <a:ext uri="{0D108BD9-81ED-4DB2-BD59-A6C34878D82A}">
                    <a16:rowId xmlns:a16="http://schemas.microsoft.com/office/drawing/2014/main" val="1864054738"/>
                  </a:ext>
                </a:extLst>
              </a:tr>
              <a:tr h="628434">
                <a:tc>
                  <a:txBody>
                    <a:bodyPr/>
                    <a:lstStyle/>
                    <a:p>
                      <a:pPr algn="l" fontAlgn="ctr"/>
                      <a:r>
                        <a:rPr lang="en-US" sz="1400" b="0" i="0" u="none" strike="noStrike" dirty="0">
                          <a:solidFill>
                            <a:srgbClr val="333333"/>
                          </a:solidFill>
                          <a:effectLst/>
                          <a:latin typeface="Arial Nova" panose="020B0504020202020204" pitchFamily="34" charset="0"/>
                        </a:rPr>
                        <a:t>Percentage of pregnant women living with positive syphilis serology who were treated adequately</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EBC4F2"/>
                    </a:solidFill>
                  </a:tcPr>
                </a:tc>
                <a:tc>
                  <a:txBody>
                    <a:bodyPr/>
                    <a:lstStyle/>
                    <a:p>
                      <a:pPr algn="ctr" fontAlgn="ctr"/>
                      <a:r>
                        <a:rPr lang="en-US" sz="1400" b="1" i="0" u="none" strike="noStrike" dirty="0">
                          <a:solidFill>
                            <a:srgbClr val="333333"/>
                          </a:solidFill>
                          <a:effectLst/>
                          <a:latin typeface="Arial Nova" panose="020B0504020202020204" pitchFamily="34" charset="0"/>
                        </a:rPr>
                        <a:t>100%</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759DC"/>
                    </a:solidFill>
                  </a:tcPr>
                </a:tc>
                <a:tc>
                  <a:txBody>
                    <a:bodyPr/>
                    <a:lstStyle/>
                    <a:p>
                      <a:pPr algn="ctr" fontAlgn="ctr"/>
                      <a:r>
                        <a:rPr lang="en-US" sz="1400" b="1" i="0" u="none" strike="noStrike" dirty="0">
                          <a:solidFill>
                            <a:srgbClr val="333333"/>
                          </a:solidFill>
                          <a:effectLst/>
                          <a:latin typeface="Arial Nova" panose="020B0504020202020204" pitchFamily="34" charset="0"/>
                        </a:rPr>
                        <a:t>100%</a:t>
                      </a:r>
                    </a:p>
                  </a:txBody>
                  <a:tcPr marL="6350" marR="6350" marT="635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759DC"/>
                    </a:solidFill>
                  </a:tcPr>
                </a:tc>
                <a:extLst>
                  <a:ext uri="{0D108BD9-81ED-4DB2-BD59-A6C34878D82A}">
                    <a16:rowId xmlns:a16="http://schemas.microsoft.com/office/drawing/2014/main" val="2665355013"/>
                  </a:ext>
                </a:extLst>
              </a:tr>
            </a:tbl>
          </a:graphicData>
        </a:graphic>
      </p:graphicFrame>
      <p:sp>
        <p:nvSpPr>
          <p:cNvPr id="5" name="Rectangle 4">
            <a:extLst>
              <a:ext uri="{FF2B5EF4-FFF2-40B4-BE49-F238E27FC236}">
                <a16:creationId xmlns:a16="http://schemas.microsoft.com/office/drawing/2014/main" id="{31289FF9-FD37-F748-58CC-0C3E0E818AB9}"/>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3"/>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Ministry of Health, Maldives (2023) Maintenance of validation, EMTCT of HIV and syphilis, Maldives 2019-2021</a:t>
            </a:r>
            <a:endParaRPr kumimoji="0" lang="en-US" sz="1000" b="0" i="0" u="none" strike="noStrike" kern="1200" cap="small" spc="0" normalizeH="0" baseline="0" noProof="0" dirty="0">
              <a:ln>
                <a:noFill/>
              </a:ln>
              <a:solidFill>
                <a:prstClr val="black"/>
              </a:solidFill>
              <a:effectLst/>
              <a:uLnTx/>
              <a:uFillTx/>
              <a:latin typeface="Arial"/>
              <a:ea typeface="+mn-ea"/>
              <a:cs typeface="Arial" pitchFamily="34" charset="0"/>
            </a:endParaRPr>
          </a:p>
        </p:txBody>
      </p:sp>
    </p:spTree>
    <p:extLst>
      <p:ext uri="{BB962C8B-B14F-4D97-AF65-F5344CB8AC3E}">
        <p14:creationId xmlns:p14="http://schemas.microsoft.com/office/powerpoint/2010/main" val="3597978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700808"/>
            <a:ext cx="11116793" cy="504000"/>
          </a:xfrm>
        </p:spPr>
        <p:txBody>
          <a:bodyPr/>
          <a:lstStyle/>
          <a:p>
            <a:r>
              <a:rPr lang="en-US" dirty="0"/>
              <a:t>Punitive and discriminatory laws, 2022</a:t>
            </a:r>
          </a:p>
        </p:txBody>
      </p:sp>
      <p:graphicFrame>
        <p:nvGraphicFramePr>
          <p:cNvPr id="3" name="Table 3">
            <a:extLst>
              <a:ext uri="{FF2B5EF4-FFF2-40B4-BE49-F238E27FC236}">
                <a16:creationId xmlns:a16="http://schemas.microsoft.com/office/drawing/2014/main" id="{3664E1AD-C1B0-4C05-893B-161489BABE96}"/>
              </a:ext>
            </a:extLst>
          </p:cNvPr>
          <p:cNvGraphicFramePr>
            <a:graphicFrameLocks noGrp="1"/>
          </p:cNvGraphicFramePr>
          <p:nvPr/>
        </p:nvGraphicFramePr>
        <p:xfrm>
          <a:off x="370776" y="2440002"/>
          <a:ext cx="10801200" cy="1565062"/>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val="905884813"/>
                    </a:ext>
                  </a:extLst>
                </a:gridCol>
                <a:gridCol w="1800200">
                  <a:extLst>
                    <a:ext uri="{9D8B030D-6E8A-4147-A177-3AD203B41FA5}">
                      <a16:colId xmlns:a16="http://schemas.microsoft.com/office/drawing/2014/main" val="2584309763"/>
                    </a:ext>
                  </a:extLst>
                </a:gridCol>
                <a:gridCol w="1800200">
                  <a:extLst>
                    <a:ext uri="{9D8B030D-6E8A-4147-A177-3AD203B41FA5}">
                      <a16:colId xmlns:a16="http://schemas.microsoft.com/office/drawing/2014/main" val="582424314"/>
                    </a:ext>
                  </a:extLst>
                </a:gridCol>
                <a:gridCol w="1800200">
                  <a:extLst>
                    <a:ext uri="{9D8B030D-6E8A-4147-A177-3AD203B41FA5}">
                      <a16:colId xmlns:a16="http://schemas.microsoft.com/office/drawing/2014/main" val="3389219002"/>
                    </a:ext>
                  </a:extLst>
                </a:gridCol>
                <a:gridCol w="1800200">
                  <a:extLst>
                    <a:ext uri="{9D8B030D-6E8A-4147-A177-3AD203B41FA5}">
                      <a16:colId xmlns:a16="http://schemas.microsoft.com/office/drawing/2014/main" val="3139281094"/>
                    </a:ext>
                  </a:extLst>
                </a:gridCol>
                <a:gridCol w="1800200">
                  <a:extLst>
                    <a:ext uri="{9D8B030D-6E8A-4147-A177-3AD203B41FA5}">
                      <a16:colId xmlns:a16="http://schemas.microsoft.com/office/drawing/2014/main" val="621351089"/>
                    </a:ext>
                  </a:extLst>
                </a:gridCol>
              </a:tblGrid>
              <a:tr h="1565062">
                <a:tc>
                  <a:txBody>
                    <a:bodyPr/>
                    <a:lstStyle/>
                    <a:p>
                      <a:pPr algn="ctr"/>
                      <a:r>
                        <a:rPr lang="en-US" sz="1600" b="0" dirty="0">
                          <a:solidFill>
                            <a:schemeClr val="tx1"/>
                          </a:solidFill>
                        </a:rPr>
                        <a:t>Criminalization</a:t>
                      </a:r>
                    </a:p>
                    <a:p>
                      <a:pPr algn="ctr"/>
                      <a:r>
                        <a:rPr lang="en-US" sz="1600" b="0" dirty="0">
                          <a:solidFill>
                            <a:schemeClr val="tx1"/>
                          </a:solidFill>
                        </a:rPr>
                        <a:t>of  TG people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rPr>
                        <a:t>Criminalization of sex work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0" dirty="0">
                          <a:solidFill>
                            <a:schemeClr val="tx1"/>
                          </a:solidFill>
                        </a:rPr>
                        <a:t>Criminalization of  same-sex sexual acts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eaLnBrk="1" fontAlgn="auto" latinLnBrk="0" hangingPunct="1"/>
                      <a:r>
                        <a:rPr lang="en-US" sz="1600" b="0" i="0" baseline="0" dirty="0">
                          <a:solidFill>
                            <a:schemeClr val="dk1"/>
                          </a:solidFill>
                          <a:effectLst/>
                          <a:latin typeface="Arial" panose="020B0604020202020204" pitchFamily="34" charset="0"/>
                          <a:ea typeface="+mn-ea"/>
                          <a:cs typeface="Arial" panose="020B0604020202020204" pitchFamily="34" charset="0"/>
                        </a:rPr>
                        <a:t>Law allows for possession of a certain limited amount of drugs for personal use</a:t>
                      </a:r>
                      <a:endParaRPr lang="en-US" sz="1600" dirty="0">
                        <a:effectLst/>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eaLnBrk="1" fontAlgn="auto" latinLnBrk="0" hangingPunct="1"/>
                      <a:r>
                        <a:rPr lang="en-US" sz="1600" b="0" i="0" baseline="0" dirty="0">
                          <a:solidFill>
                            <a:schemeClr val="dk1"/>
                          </a:solidFill>
                          <a:effectLst/>
                          <a:latin typeface="Arial" panose="020B0604020202020204" pitchFamily="34" charset="0"/>
                          <a:ea typeface="+mn-ea"/>
                          <a:cs typeface="Arial" panose="020B0604020202020204" pitchFamily="34" charset="0"/>
                        </a:rPr>
                        <a:t>Parental consent for adolescents to access HIV testing</a:t>
                      </a:r>
                      <a:endParaRPr lang="en-US" sz="1600" dirty="0">
                        <a:effectLst/>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eaLnBrk="1" fontAlgn="auto" latinLnBrk="0" hangingPunct="1"/>
                      <a:r>
                        <a:rPr lang="en-US" sz="1600" b="0" dirty="0">
                          <a:solidFill>
                            <a:schemeClr val="tx1"/>
                          </a:solidFill>
                          <a:effectLst/>
                          <a:latin typeface="Arial" panose="020B0604020202020204" pitchFamily="34" charset="0"/>
                          <a:cs typeface="Arial" panose="020B0604020202020204" pitchFamily="34" charset="0"/>
                        </a:rPr>
                        <a:t>Laws or policies restricting the entry, stay and residence of people living with HIV</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13088267"/>
                  </a:ext>
                </a:extLst>
              </a:tr>
            </a:tbl>
          </a:graphicData>
        </a:graphic>
      </p:graphicFrame>
      <p:grpSp>
        <p:nvGrpSpPr>
          <p:cNvPr id="5" name="Group 4">
            <a:extLst>
              <a:ext uri="{FF2B5EF4-FFF2-40B4-BE49-F238E27FC236}">
                <a16:creationId xmlns:a16="http://schemas.microsoft.com/office/drawing/2014/main" id="{AB153221-97D3-40C5-8245-72F52C0104D2}"/>
              </a:ext>
            </a:extLst>
          </p:cNvPr>
          <p:cNvGrpSpPr/>
          <p:nvPr/>
        </p:nvGrpSpPr>
        <p:grpSpPr>
          <a:xfrm>
            <a:off x="658808" y="3968472"/>
            <a:ext cx="10226312" cy="1188720"/>
            <a:chOff x="658808" y="3968472"/>
            <a:chExt cx="10226312" cy="1188720"/>
          </a:xfrm>
        </p:grpSpPr>
        <p:sp>
          <p:nvSpPr>
            <p:cNvPr id="4" name="Oval 3">
              <a:extLst>
                <a:ext uri="{FF2B5EF4-FFF2-40B4-BE49-F238E27FC236}">
                  <a16:creationId xmlns:a16="http://schemas.microsoft.com/office/drawing/2014/main" id="{DBBDF541-6703-430B-9CDE-9EAF9CC31D3F}"/>
                </a:ext>
              </a:extLst>
            </p:cNvPr>
            <p:cNvSpPr/>
            <p:nvPr/>
          </p:nvSpPr>
          <p:spPr>
            <a:xfrm>
              <a:off x="658808" y="3968472"/>
              <a:ext cx="1188720" cy="1188720"/>
            </a:xfrm>
            <a:prstGeom prst="ellipse">
              <a:avLst/>
            </a:prstGeom>
            <a:solidFill>
              <a:srgbClr val="00A9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11" name="Oval 10">
              <a:extLst>
                <a:ext uri="{FF2B5EF4-FFF2-40B4-BE49-F238E27FC236}">
                  <a16:creationId xmlns:a16="http://schemas.microsoft.com/office/drawing/2014/main" id="{D3E17F94-9F05-484E-842C-F2140EBA34A2}"/>
                </a:ext>
              </a:extLst>
            </p:cNvPr>
            <p:cNvSpPr/>
            <p:nvPr/>
          </p:nvSpPr>
          <p:spPr>
            <a:xfrm>
              <a:off x="2466326" y="3968472"/>
              <a:ext cx="1188720" cy="1188720"/>
            </a:xfrm>
            <a:prstGeom prst="ellipse">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12" name="Oval 11">
              <a:extLst>
                <a:ext uri="{FF2B5EF4-FFF2-40B4-BE49-F238E27FC236}">
                  <a16:creationId xmlns:a16="http://schemas.microsoft.com/office/drawing/2014/main" id="{2107AA46-A84F-4E38-BE75-17B0A55FB2D3}"/>
                </a:ext>
              </a:extLst>
            </p:cNvPr>
            <p:cNvSpPr/>
            <p:nvPr/>
          </p:nvSpPr>
          <p:spPr>
            <a:xfrm>
              <a:off x="4273844" y="3968472"/>
              <a:ext cx="1188720" cy="1188720"/>
            </a:xfrm>
            <a:prstGeom prst="ellipse">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13" name="Oval 12">
              <a:extLst>
                <a:ext uri="{FF2B5EF4-FFF2-40B4-BE49-F238E27FC236}">
                  <a16:creationId xmlns:a16="http://schemas.microsoft.com/office/drawing/2014/main" id="{535A40E9-8598-42DC-8D42-0C41152B6C38}"/>
                </a:ext>
              </a:extLst>
            </p:cNvPr>
            <p:cNvSpPr/>
            <p:nvPr/>
          </p:nvSpPr>
          <p:spPr>
            <a:xfrm>
              <a:off x="6081362" y="3968472"/>
              <a:ext cx="1188720" cy="118872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14" name="Oval 13">
              <a:extLst>
                <a:ext uri="{FF2B5EF4-FFF2-40B4-BE49-F238E27FC236}">
                  <a16:creationId xmlns:a16="http://schemas.microsoft.com/office/drawing/2014/main" id="{B680894F-6E7E-44AA-8B28-10846542B273}"/>
                </a:ext>
              </a:extLst>
            </p:cNvPr>
            <p:cNvSpPr/>
            <p:nvPr/>
          </p:nvSpPr>
          <p:spPr>
            <a:xfrm>
              <a:off x="7888880" y="3968472"/>
              <a:ext cx="1188720" cy="1188720"/>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sp>
          <p:nvSpPr>
            <p:cNvPr id="22" name="Oval 21">
              <a:extLst>
                <a:ext uri="{FF2B5EF4-FFF2-40B4-BE49-F238E27FC236}">
                  <a16:creationId xmlns:a16="http://schemas.microsoft.com/office/drawing/2014/main" id="{F00A8540-0F26-44F9-BDAF-D2F810E5D76F}"/>
                </a:ext>
              </a:extLst>
            </p:cNvPr>
            <p:cNvSpPr/>
            <p:nvPr/>
          </p:nvSpPr>
          <p:spPr>
            <a:xfrm>
              <a:off x="9696400" y="3968472"/>
              <a:ext cx="1188720" cy="1188720"/>
            </a:xfrm>
            <a:prstGeom prst="ellipse">
              <a:avLst/>
            </a:prstGeom>
            <a:solidFill>
              <a:srgbClr val="F78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ea typeface="+mn-ea"/>
                <a:cs typeface="+mn-cs"/>
              </a:endParaRPr>
            </a:p>
          </p:txBody>
        </p:sp>
      </p:grpSp>
      <p:sp>
        <p:nvSpPr>
          <p:cNvPr id="7" name="TextBox 6">
            <a:extLst>
              <a:ext uri="{FF2B5EF4-FFF2-40B4-BE49-F238E27FC236}">
                <a16:creationId xmlns:a16="http://schemas.microsoft.com/office/drawing/2014/main" id="{31336AB6-0475-4C90-85AE-2302FF75AC81}"/>
              </a:ext>
            </a:extLst>
          </p:cNvPr>
          <p:cNvSpPr txBox="1"/>
          <p:nvPr/>
        </p:nvSpPr>
        <p:spPr>
          <a:xfrm>
            <a:off x="911424" y="4356430"/>
            <a:ext cx="86409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a:ea typeface="+mn-ea"/>
                <a:cs typeface="+mn-cs"/>
              </a:rPr>
              <a:t>NO</a:t>
            </a:r>
          </a:p>
        </p:txBody>
      </p:sp>
      <p:sp>
        <p:nvSpPr>
          <p:cNvPr id="23" name="TextBox 22">
            <a:extLst>
              <a:ext uri="{FF2B5EF4-FFF2-40B4-BE49-F238E27FC236}">
                <a16:creationId xmlns:a16="http://schemas.microsoft.com/office/drawing/2014/main" id="{2992A9BB-36AD-4E3E-A2E9-B14A1C89FD77}"/>
              </a:ext>
            </a:extLst>
          </p:cNvPr>
          <p:cNvSpPr txBox="1"/>
          <p:nvPr/>
        </p:nvSpPr>
        <p:spPr>
          <a:xfrm>
            <a:off x="2783632" y="4356430"/>
            <a:ext cx="75064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a:ea typeface="+mn-ea"/>
                <a:cs typeface="+mn-cs"/>
              </a:rPr>
              <a:t>YES</a:t>
            </a:r>
          </a:p>
        </p:txBody>
      </p:sp>
      <p:sp>
        <p:nvSpPr>
          <p:cNvPr id="24" name="TextBox 23">
            <a:extLst>
              <a:ext uri="{FF2B5EF4-FFF2-40B4-BE49-F238E27FC236}">
                <a16:creationId xmlns:a16="http://schemas.microsoft.com/office/drawing/2014/main" id="{6EF452C2-0799-4995-9884-D5C492B19E8C}"/>
              </a:ext>
            </a:extLst>
          </p:cNvPr>
          <p:cNvSpPr txBox="1"/>
          <p:nvPr/>
        </p:nvSpPr>
        <p:spPr>
          <a:xfrm>
            <a:off x="4508526" y="4356430"/>
            <a:ext cx="91155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prstClr val="white"/>
                </a:solidFill>
                <a:latin typeface="Arial"/>
                <a:cs typeface="+mn-cs"/>
              </a:rPr>
              <a:t>YES</a:t>
            </a:r>
            <a:endParaRPr kumimoji="0" lang="en-US" sz="1800" b="1" i="0" u="none" strike="noStrike" kern="1200" cap="none" spc="0" normalizeH="0" baseline="0" noProof="0" dirty="0">
              <a:ln>
                <a:noFill/>
              </a:ln>
              <a:solidFill>
                <a:prstClr val="white"/>
              </a:solidFill>
              <a:effectLst/>
              <a:uLnTx/>
              <a:uFillTx/>
              <a:latin typeface="Arial"/>
              <a:ea typeface="+mn-ea"/>
              <a:cs typeface="+mn-cs"/>
            </a:endParaRPr>
          </a:p>
        </p:txBody>
      </p:sp>
      <p:sp>
        <p:nvSpPr>
          <p:cNvPr id="25" name="TextBox 24">
            <a:extLst>
              <a:ext uri="{FF2B5EF4-FFF2-40B4-BE49-F238E27FC236}">
                <a16:creationId xmlns:a16="http://schemas.microsoft.com/office/drawing/2014/main" id="{67A9B65A-74FE-40EA-A13D-60B7F5E01C25}"/>
              </a:ext>
            </a:extLst>
          </p:cNvPr>
          <p:cNvSpPr txBox="1"/>
          <p:nvPr/>
        </p:nvSpPr>
        <p:spPr>
          <a:xfrm>
            <a:off x="6168008" y="4356430"/>
            <a:ext cx="107099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a:ea typeface="+mn-ea"/>
                <a:cs typeface="+mn-cs"/>
              </a:rPr>
              <a:t>No Info</a:t>
            </a:r>
          </a:p>
        </p:txBody>
      </p:sp>
      <p:sp>
        <p:nvSpPr>
          <p:cNvPr id="26" name="TextBox 25">
            <a:extLst>
              <a:ext uri="{FF2B5EF4-FFF2-40B4-BE49-F238E27FC236}">
                <a16:creationId xmlns:a16="http://schemas.microsoft.com/office/drawing/2014/main" id="{7EC1FA02-C96C-4605-97C5-7233CA1F1F1C}"/>
              </a:ext>
            </a:extLst>
          </p:cNvPr>
          <p:cNvSpPr txBox="1"/>
          <p:nvPr/>
        </p:nvSpPr>
        <p:spPr>
          <a:xfrm>
            <a:off x="7968208" y="4356430"/>
            <a:ext cx="10026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a:ea typeface="+mn-ea"/>
                <a:cs typeface="+mn-cs"/>
              </a:rPr>
              <a:t>No Info</a:t>
            </a:r>
          </a:p>
        </p:txBody>
      </p:sp>
      <p:sp>
        <p:nvSpPr>
          <p:cNvPr id="27" name="TextBox 26">
            <a:extLst>
              <a:ext uri="{FF2B5EF4-FFF2-40B4-BE49-F238E27FC236}">
                <a16:creationId xmlns:a16="http://schemas.microsoft.com/office/drawing/2014/main" id="{5162DAB6-EB85-439C-80EA-4BDFBEC0E2C6}"/>
              </a:ext>
            </a:extLst>
          </p:cNvPr>
          <p:cNvSpPr txBox="1"/>
          <p:nvPr/>
        </p:nvSpPr>
        <p:spPr>
          <a:xfrm>
            <a:off x="9984432" y="4356430"/>
            <a:ext cx="90068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Arial"/>
                <a:ea typeface="+mn-ea"/>
                <a:cs typeface="+mn-cs"/>
              </a:rPr>
              <a:t>YES*</a:t>
            </a:r>
          </a:p>
        </p:txBody>
      </p:sp>
      <p:sp>
        <p:nvSpPr>
          <p:cNvPr id="8" name="Rectangle 7">
            <a:extLst>
              <a:ext uri="{FF2B5EF4-FFF2-40B4-BE49-F238E27FC236}">
                <a16:creationId xmlns:a16="http://schemas.microsoft.com/office/drawing/2014/main" id="{9F4E180B-CC98-001E-AA83-BBE14155944D}"/>
              </a:ext>
            </a:extLst>
          </p:cNvPr>
          <p:cNvSpPr/>
          <p:nvPr/>
        </p:nvSpPr>
        <p:spPr>
          <a:xfrm>
            <a:off x="0" y="6489779"/>
            <a:ext cx="12039600"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Sources: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(2023). The path that ends AIDS: UNAIDS Global AIDS Update 2023. Geneva: Joint United Nations </a:t>
            </a:r>
            <a:r>
              <a:rPr kumimoji="0" lang="en-US" sz="9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Programme</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on HIV/AIDS; 2023.</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9" name="TextBox 8">
            <a:extLst>
              <a:ext uri="{FF2B5EF4-FFF2-40B4-BE49-F238E27FC236}">
                <a16:creationId xmlns:a16="http://schemas.microsoft.com/office/drawing/2014/main" id="{FF9732BB-D816-6671-EBC9-5381B7FD45A1}"/>
              </a:ext>
            </a:extLst>
          </p:cNvPr>
          <p:cNvSpPr txBox="1"/>
          <p:nvPr/>
        </p:nvSpPr>
        <p:spPr>
          <a:xfrm>
            <a:off x="5863196" y="5801635"/>
            <a:ext cx="6097314" cy="261610"/>
          </a:xfrm>
          <a:prstGeom prst="rect">
            <a:avLst/>
          </a:prstGeom>
          <a:noFill/>
        </p:spPr>
        <p:txBody>
          <a:bodyPr wrap="square">
            <a:spAutoFit/>
          </a:bodyPr>
          <a:lstStyle/>
          <a:p>
            <a:r>
              <a:rPr lang="en-US" sz="1050" dirty="0"/>
              <a:t>*Prohibit short- and/or long-stay and require HIV testing or disclosure for some permits</a:t>
            </a:r>
          </a:p>
        </p:txBody>
      </p:sp>
    </p:spTree>
    <p:extLst>
      <p:ext uri="{BB962C8B-B14F-4D97-AF65-F5344CB8AC3E}">
        <p14:creationId xmlns:p14="http://schemas.microsoft.com/office/powerpoint/2010/main" val="895492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8E9FE6-5F7B-464D-9B9F-F42FE17E4E4C}" type="slidenum">
              <a:rPr lang="th-TH" smtClean="0"/>
              <a:pPr>
                <a:defRPr/>
              </a:pPr>
              <a:t>33</a:t>
            </a:fld>
            <a:endParaRPr lang="th-TH" dirty="0"/>
          </a:p>
        </p:txBody>
      </p:sp>
      <p:sp>
        <p:nvSpPr>
          <p:cNvPr id="103427" name="Rectangle 2"/>
          <p:cNvSpPr txBox="1">
            <a:spLocks noChangeArrowheads="1"/>
          </p:cNvSpPr>
          <p:nvPr/>
        </p:nvSpPr>
        <p:spPr bwMode="auto">
          <a:xfrm>
            <a:off x="1847850" y="1989138"/>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charset="0"/>
                <a:cs typeface="Cordia New" pitchFamily="34" charset="-34"/>
              </a:defRPr>
            </a:lvl1pPr>
            <a:lvl2pPr marL="742950" indent="-285750" eaLnBrk="0" hangingPunct="0">
              <a:defRPr sz="2800">
                <a:solidFill>
                  <a:schemeClr val="tx1"/>
                </a:solidFill>
                <a:latin typeface="Arial" charset="0"/>
                <a:cs typeface="Cordia New" pitchFamily="34" charset="-34"/>
              </a:defRPr>
            </a:lvl2pPr>
            <a:lvl3pPr marL="1143000" indent="-228600" eaLnBrk="0" hangingPunct="0">
              <a:defRPr sz="2800">
                <a:solidFill>
                  <a:schemeClr val="tx1"/>
                </a:solidFill>
                <a:latin typeface="Arial" charset="0"/>
                <a:cs typeface="Cordia New" pitchFamily="34" charset="-34"/>
              </a:defRPr>
            </a:lvl3pPr>
            <a:lvl4pPr marL="1600200" indent="-228600" eaLnBrk="0" hangingPunct="0">
              <a:defRPr sz="2800">
                <a:solidFill>
                  <a:schemeClr val="tx1"/>
                </a:solidFill>
                <a:latin typeface="Arial" charset="0"/>
                <a:cs typeface="Cordia New" pitchFamily="34" charset="-34"/>
              </a:defRPr>
            </a:lvl4pPr>
            <a:lvl5pPr marL="2057400" indent="-228600" eaLnBrk="0" hangingPunct="0">
              <a:defRPr sz="2800">
                <a:solidFill>
                  <a:schemeClr val="tx1"/>
                </a:solidFill>
                <a:latin typeface="Arial" charset="0"/>
                <a:cs typeface="Cordia New" pitchFamily="34" charset="-34"/>
              </a:defRPr>
            </a:lvl5pPr>
            <a:lvl6pPr marL="2514600" indent="-228600" eaLnBrk="0" fontAlgn="base" hangingPunct="0">
              <a:spcBef>
                <a:spcPct val="0"/>
              </a:spcBef>
              <a:spcAft>
                <a:spcPct val="0"/>
              </a:spcAft>
              <a:defRPr sz="2800">
                <a:solidFill>
                  <a:schemeClr val="tx1"/>
                </a:solidFill>
                <a:latin typeface="Arial" charset="0"/>
                <a:cs typeface="Cordia New" pitchFamily="34" charset="-34"/>
              </a:defRPr>
            </a:lvl6pPr>
            <a:lvl7pPr marL="2971800" indent="-228600" eaLnBrk="0" fontAlgn="base" hangingPunct="0">
              <a:spcBef>
                <a:spcPct val="0"/>
              </a:spcBef>
              <a:spcAft>
                <a:spcPct val="0"/>
              </a:spcAft>
              <a:defRPr sz="2800">
                <a:solidFill>
                  <a:schemeClr val="tx1"/>
                </a:solidFill>
                <a:latin typeface="Arial" charset="0"/>
                <a:cs typeface="Cordia New" pitchFamily="34" charset="-34"/>
              </a:defRPr>
            </a:lvl7pPr>
            <a:lvl8pPr marL="3429000" indent="-228600" eaLnBrk="0" fontAlgn="base" hangingPunct="0">
              <a:spcBef>
                <a:spcPct val="0"/>
              </a:spcBef>
              <a:spcAft>
                <a:spcPct val="0"/>
              </a:spcAft>
              <a:defRPr sz="2800">
                <a:solidFill>
                  <a:schemeClr val="tx1"/>
                </a:solidFill>
                <a:latin typeface="Arial" charset="0"/>
                <a:cs typeface="Cordia New" pitchFamily="34" charset="-34"/>
              </a:defRPr>
            </a:lvl8pPr>
            <a:lvl9pPr marL="3886200" indent="-228600" eaLnBrk="0" fontAlgn="base" hangingPunct="0">
              <a:spcBef>
                <a:spcPct val="0"/>
              </a:spcBef>
              <a:spcAft>
                <a:spcPct val="0"/>
              </a:spcAft>
              <a:defRPr sz="2800">
                <a:solidFill>
                  <a:schemeClr val="tx1"/>
                </a:solidFill>
                <a:latin typeface="Arial" charset="0"/>
                <a:cs typeface="Cordia New" pitchFamily="34" charset="-34"/>
              </a:defRPr>
            </a:lvl9pPr>
          </a:lstStyle>
          <a:p>
            <a:pPr algn="ctr" eaLnBrk="1" hangingPunct="1">
              <a:spcBef>
                <a:spcPct val="20000"/>
              </a:spcBef>
            </a:pPr>
            <a:r>
              <a:rPr lang="en-US" sz="4000">
                <a:solidFill>
                  <a:srgbClr val="C00000"/>
                </a:solidFill>
                <a:cs typeface="Arial" charset="0"/>
              </a:rPr>
              <a:t>THANK YOU</a:t>
            </a:r>
          </a:p>
          <a:p>
            <a:pPr algn="ctr" eaLnBrk="1" hangingPunct="1">
              <a:spcBef>
                <a:spcPct val="20000"/>
              </a:spcBef>
            </a:pPr>
            <a:endParaRPr lang="en-US" sz="5400">
              <a:solidFill>
                <a:srgbClr val="C00000"/>
              </a:solidFill>
              <a:cs typeface="Arial" charset="0"/>
            </a:endParaRPr>
          </a:p>
          <a:p>
            <a:pPr algn="ctr" eaLnBrk="1" hangingPunct="1">
              <a:spcBef>
                <a:spcPct val="20000"/>
              </a:spcBef>
            </a:pPr>
            <a:r>
              <a:rPr lang="en-US" sz="2000">
                <a:solidFill>
                  <a:srgbClr val="C00000"/>
                </a:solidFill>
                <a:cs typeface="Arial" charset="0"/>
              </a:rPr>
              <a:t>slides compiled by </a:t>
            </a:r>
            <a:r>
              <a:rPr lang="en-US" sz="2000" u="sng">
                <a:solidFill>
                  <a:srgbClr val="C00000"/>
                </a:solidFill>
                <a:cs typeface="Arial" charset="0"/>
                <a:hlinkClick r:id="rId2"/>
              </a:rPr>
              <a:t>www.aidsdatahub.org</a:t>
            </a:r>
            <a:endParaRPr lang="en-US" sz="2000" i="1">
              <a:solidFill>
                <a:srgbClr val="C00000"/>
              </a:solidFill>
              <a:cs typeface="Arial" charset="0"/>
            </a:endParaRPr>
          </a:p>
          <a:p>
            <a:pPr algn="ctr" eaLnBrk="1" hangingPunct="1">
              <a:spcBef>
                <a:spcPct val="20000"/>
              </a:spcBef>
            </a:pPr>
            <a:endParaRPr lang="en-US" sz="2000" i="1">
              <a:solidFill>
                <a:srgbClr val="C00000"/>
              </a:solidFill>
              <a:cs typeface="Arial" charset="0"/>
            </a:endParaRPr>
          </a:p>
          <a:p>
            <a:pPr algn="ctr" eaLnBrk="1" hangingPunct="1">
              <a:spcBef>
                <a:spcPct val="20000"/>
              </a:spcBef>
            </a:pPr>
            <a:r>
              <a:rPr lang="en-US" sz="1400" i="1">
                <a:solidFill>
                  <a:srgbClr val="C00000"/>
                </a:solidFill>
                <a:cs typeface="Arial" charset="0"/>
              </a:rPr>
              <a:t>Data shown in this slide set  are comprehensive to the extent they are available from country reports. Please inform us if you know of sources where more recent data can be used.</a:t>
            </a:r>
          </a:p>
          <a:p>
            <a:pPr algn="ctr" eaLnBrk="1" hangingPunct="1">
              <a:spcBef>
                <a:spcPct val="20000"/>
              </a:spcBef>
            </a:pPr>
            <a:r>
              <a:rPr lang="en-US" sz="1400" i="1">
                <a:solidFill>
                  <a:srgbClr val="C00000"/>
                </a:solidFill>
                <a:cs typeface="Arial" charset="0"/>
              </a:rPr>
              <a:t>Please acknowledge </a:t>
            </a:r>
            <a:r>
              <a:rPr lang="en-US" sz="1400" i="1">
                <a:solidFill>
                  <a:srgbClr val="C00000"/>
                </a:solidFill>
                <a:cs typeface="Arial" charset="0"/>
                <a:hlinkClick r:id="rId2"/>
              </a:rPr>
              <a:t>www.aidsdatahub.org</a:t>
            </a:r>
            <a:r>
              <a:rPr lang="en-US" sz="1400" i="1">
                <a:solidFill>
                  <a:srgbClr val="C00000"/>
                </a:solidFill>
                <a:cs typeface="Arial" charset="0"/>
              </a:rPr>
              <a:t> if slides are lifted directly from this site</a:t>
            </a:r>
            <a:endParaRPr lang="en-US" sz="1400">
              <a:solidFill>
                <a:srgbClr val="C00000"/>
              </a:solidFill>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5"/>
          <p:cNvSpPr>
            <a:spLocks noGrp="1"/>
          </p:cNvSpPr>
          <p:nvPr>
            <p:ph type="title"/>
          </p:nvPr>
        </p:nvSpPr>
        <p:spPr bwMode="auto">
          <a:xfrm>
            <a:off x="311051" y="3337346"/>
            <a:ext cx="9601373"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HIV prevalence and </a:t>
            </a:r>
            <a:br>
              <a:rPr lang="en-US" sz="5400" dirty="0">
                <a:cs typeface="Cordia New" pitchFamily="34" charset="-34"/>
              </a:rPr>
            </a:br>
            <a:r>
              <a:rPr lang="en-US" sz="5400" dirty="0">
                <a:cs typeface="Cordia New" pitchFamily="34" charset="-34"/>
              </a:rPr>
              <a:t>epidemiological status</a:t>
            </a:r>
            <a:endParaRPr lang="th-TH" sz="5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1598" rtl="0" eaLnBrk="1" fontAlgn="auto" latinLnBrk="0" hangingPunct="1">
              <a:lnSpc>
                <a:spcPct val="100000"/>
              </a:lnSpc>
              <a:spcBef>
                <a:spcPts val="0"/>
              </a:spcBef>
              <a:spcAft>
                <a:spcPts val="0"/>
              </a:spcAft>
              <a:buClrTx/>
              <a:buSzTx/>
              <a:buFontTx/>
              <a:buNone/>
              <a:tabLst/>
              <a:defRPr/>
            </a:pPr>
            <a:fld id="{77F5C28C-2900-4998-ACDD-0BCFC1EC22DA}"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1598" rtl="0" eaLnBrk="1" fontAlgn="auto" latinLnBrk="0" hangingPunct="1">
                <a:lnSpc>
                  <a:spcPct val="100000"/>
                </a:lnSpc>
                <a:spcBef>
                  <a:spcPts val="0"/>
                </a:spcBef>
                <a:spcAft>
                  <a:spcPts val="0"/>
                </a:spcAft>
                <a:buClrTx/>
                <a:buSzTx/>
                <a:buFontTx/>
                <a:buNone/>
                <a:tabLst/>
                <a:defRPr/>
              </a:pPr>
              <a:t>5</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9" name="Title 1">
            <a:extLst>
              <a:ext uri="{FF2B5EF4-FFF2-40B4-BE49-F238E27FC236}">
                <a16:creationId xmlns:a16="http://schemas.microsoft.com/office/drawing/2014/main" id="{4F4DA068-467B-42F4-91E6-EE18C9ED0F48}"/>
              </a:ext>
            </a:extLst>
          </p:cNvPr>
          <p:cNvSpPr>
            <a:spLocks noGrp="1"/>
          </p:cNvSpPr>
          <p:nvPr>
            <p:ph type="title"/>
          </p:nvPr>
        </p:nvSpPr>
        <p:spPr>
          <a:xfrm>
            <a:off x="213170" y="1355170"/>
            <a:ext cx="11203563" cy="504000"/>
          </a:xfrm>
        </p:spPr>
        <p:txBody>
          <a:bodyPr/>
          <a:lstStyle/>
          <a:p>
            <a:r>
              <a:rPr lang="en-GB" sz="2800" dirty="0"/>
              <a:t>Estimated people living with HIV, new HIV infections and AIDS-related deaths, 1990-2022</a:t>
            </a:r>
            <a:endParaRPr lang="en-US" sz="2800" dirty="0"/>
          </a:p>
        </p:txBody>
      </p:sp>
      <p:sp>
        <p:nvSpPr>
          <p:cNvPr id="6" name="Rectangle 5">
            <a:extLst>
              <a:ext uri="{FF2B5EF4-FFF2-40B4-BE49-F238E27FC236}">
                <a16:creationId xmlns:a16="http://schemas.microsoft.com/office/drawing/2014/main" id="{7567C85D-BDF2-4B79-ACFB-88CA28FB1729}"/>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2"/>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UNAIDS HIV estimates 2023</a:t>
            </a:r>
          </a:p>
        </p:txBody>
      </p:sp>
      <p:grpSp>
        <p:nvGrpSpPr>
          <p:cNvPr id="10" name="Group 9">
            <a:extLst>
              <a:ext uri="{FF2B5EF4-FFF2-40B4-BE49-F238E27FC236}">
                <a16:creationId xmlns:a16="http://schemas.microsoft.com/office/drawing/2014/main" id="{4CF7B26C-0300-4684-8A2A-8C184803168B}"/>
              </a:ext>
            </a:extLst>
          </p:cNvPr>
          <p:cNvGrpSpPr/>
          <p:nvPr/>
        </p:nvGrpSpPr>
        <p:grpSpPr>
          <a:xfrm>
            <a:off x="983433" y="2564904"/>
            <a:ext cx="10081119" cy="3793158"/>
            <a:chOff x="983433" y="2564904"/>
            <a:chExt cx="10081119" cy="3793158"/>
          </a:xfrm>
        </p:grpSpPr>
        <p:graphicFrame>
          <p:nvGraphicFramePr>
            <p:cNvPr id="2" name="Chart 1">
              <a:extLst>
                <a:ext uri="{FF2B5EF4-FFF2-40B4-BE49-F238E27FC236}">
                  <a16:creationId xmlns:a16="http://schemas.microsoft.com/office/drawing/2014/main" id="{2812C77B-D074-4586-B6A5-A66967EACFBB}"/>
                </a:ext>
              </a:extLst>
            </p:cNvPr>
            <p:cNvGraphicFramePr>
              <a:graphicFrameLocks/>
            </p:cNvGraphicFramePr>
            <p:nvPr>
              <p:extLst>
                <p:ext uri="{D42A27DB-BD31-4B8C-83A1-F6EECF244321}">
                  <p14:modId xmlns:p14="http://schemas.microsoft.com/office/powerpoint/2010/main" val="846933577"/>
                </p:ext>
              </p:extLst>
            </p:nvPr>
          </p:nvGraphicFramePr>
          <p:xfrm>
            <a:off x="983433" y="2564904"/>
            <a:ext cx="10080996" cy="379315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D1EFE5E7-775D-FB07-6CA7-31F99DB38238}"/>
                </a:ext>
              </a:extLst>
            </p:cNvPr>
            <p:cNvSpPr txBox="1"/>
            <p:nvPr/>
          </p:nvSpPr>
          <p:spPr>
            <a:xfrm>
              <a:off x="10291640" y="4767416"/>
              <a:ext cx="772912" cy="307777"/>
            </a:xfrm>
            <a:prstGeom prst="rect">
              <a:avLst/>
            </a:prstGeom>
            <a:noFill/>
          </p:spPr>
          <p:txBody>
            <a:bodyPr wrap="square">
              <a:spAutoFit/>
            </a:bodyPr>
            <a:lstStyle/>
            <a:p>
              <a:r>
                <a:rPr lang="en-US" sz="1400" b="1" dirty="0">
                  <a:solidFill>
                    <a:srgbClr val="FF5050"/>
                  </a:solidFill>
                </a:rPr>
                <a:t>&lt;100</a:t>
              </a:r>
            </a:p>
          </p:txBody>
        </p:sp>
        <p:sp>
          <p:nvSpPr>
            <p:cNvPr id="8" name="TextBox 7">
              <a:extLst>
                <a:ext uri="{FF2B5EF4-FFF2-40B4-BE49-F238E27FC236}">
                  <a16:creationId xmlns:a16="http://schemas.microsoft.com/office/drawing/2014/main" id="{6C7332DD-8A34-EB5E-3669-DA8D5C2212A8}"/>
                </a:ext>
              </a:extLst>
            </p:cNvPr>
            <p:cNvSpPr txBox="1"/>
            <p:nvPr/>
          </p:nvSpPr>
          <p:spPr>
            <a:xfrm>
              <a:off x="10291640" y="4980555"/>
              <a:ext cx="772912" cy="307777"/>
            </a:xfrm>
            <a:prstGeom prst="rect">
              <a:avLst/>
            </a:prstGeom>
            <a:noFill/>
          </p:spPr>
          <p:txBody>
            <a:bodyPr wrap="square">
              <a:spAutoFit/>
            </a:bodyPr>
            <a:lstStyle/>
            <a:p>
              <a:r>
                <a:rPr lang="en-US" sz="1400" b="1" dirty="0">
                  <a:solidFill>
                    <a:srgbClr val="009999"/>
                  </a:solidFill>
                </a:rPr>
                <a:t>&lt;100</a:t>
              </a:r>
            </a:p>
          </p:txBody>
        </p:sp>
      </p:grpSp>
    </p:spTree>
    <p:extLst>
      <p:ext uri="{BB962C8B-B14F-4D97-AF65-F5344CB8AC3E}">
        <p14:creationId xmlns:p14="http://schemas.microsoft.com/office/powerpoint/2010/main" val="1332569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marL="0" marR="0" lvl="0" indent="0" algn="r" defTabSz="911598" rtl="0" eaLnBrk="1" fontAlgn="auto" latinLnBrk="0" hangingPunct="1">
              <a:lnSpc>
                <a:spcPct val="100000"/>
              </a:lnSpc>
              <a:spcBef>
                <a:spcPts val="0"/>
              </a:spcBef>
              <a:spcAft>
                <a:spcPts val="0"/>
              </a:spcAft>
              <a:buClrTx/>
              <a:buSzTx/>
              <a:buFontTx/>
              <a:buNone/>
              <a:tabLst/>
              <a:defRPr/>
            </a:pPr>
            <a:fld id="{77F5C28C-2900-4998-ACDD-0BCFC1EC22DA}" type="slidenum">
              <a:rPr kumimoji="0" lang="th-TH" sz="1200" b="0" i="0" u="none" strike="noStrike" kern="1200" cap="none" spc="0" normalizeH="0" baseline="0" noProof="0" smtClean="0">
                <a:ln>
                  <a:noFill/>
                </a:ln>
                <a:solidFill>
                  <a:prstClr val="black">
                    <a:tint val="75000"/>
                  </a:prstClr>
                </a:solidFill>
                <a:effectLst/>
                <a:uLnTx/>
                <a:uFillTx/>
                <a:latin typeface="Arial"/>
                <a:ea typeface="+mn-ea"/>
                <a:cs typeface="Cordia New" panose="020B0304020202020204" pitchFamily="34" charset="-34"/>
              </a:rPr>
              <a:pPr marL="0" marR="0" lvl="0" indent="0" algn="r" defTabSz="911598" rtl="0" eaLnBrk="1" fontAlgn="auto" latinLnBrk="0" hangingPunct="1">
                <a:lnSpc>
                  <a:spcPct val="100000"/>
                </a:lnSpc>
                <a:spcBef>
                  <a:spcPts val="0"/>
                </a:spcBef>
                <a:spcAft>
                  <a:spcPts val="0"/>
                </a:spcAft>
                <a:buClrTx/>
                <a:buSzTx/>
                <a:buFontTx/>
                <a:buNone/>
                <a:tabLst/>
                <a:defRPr/>
              </a:pPr>
              <a:t>6</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9" name="Title 1">
            <a:extLst>
              <a:ext uri="{FF2B5EF4-FFF2-40B4-BE49-F238E27FC236}">
                <a16:creationId xmlns:a16="http://schemas.microsoft.com/office/drawing/2014/main" id="{4F4DA068-467B-42F4-91E6-EE18C9ED0F48}"/>
              </a:ext>
            </a:extLst>
          </p:cNvPr>
          <p:cNvSpPr>
            <a:spLocks noGrp="1"/>
          </p:cNvSpPr>
          <p:nvPr>
            <p:ph type="title"/>
          </p:nvPr>
        </p:nvSpPr>
        <p:spPr>
          <a:xfrm>
            <a:off x="213170" y="1355170"/>
            <a:ext cx="11203563" cy="504000"/>
          </a:xfrm>
        </p:spPr>
        <p:txBody>
          <a:bodyPr/>
          <a:lstStyle/>
          <a:p>
            <a:r>
              <a:rPr lang="en-US" sz="2800" dirty="0"/>
              <a:t>Estimated number of adults (15+) living with HIV and women (15+) living with HIV, 1990-2022</a:t>
            </a:r>
          </a:p>
        </p:txBody>
      </p:sp>
      <p:sp>
        <p:nvSpPr>
          <p:cNvPr id="7" name="Rectangle 6">
            <a:extLst>
              <a:ext uri="{FF2B5EF4-FFF2-40B4-BE49-F238E27FC236}">
                <a16:creationId xmlns:a16="http://schemas.microsoft.com/office/drawing/2014/main" id="{7A0BA696-DA78-42A5-8D15-300345FEAD06}"/>
              </a:ext>
            </a:extLst>
          </p:cNvPr>
          <p:cNvSpPr/>
          <p:nvPr/>
        </p:nvSpPr>
        <p:spPr>
          <a:xfrm>
            <a:off x="0" y="6586111"/>
            <a:ext cx="11064429" cy="271889"/>
          </a:xfrm>
          <a:prstGeom prst="rect">
            <a:avLst/>
          </a:prstGeom>
        </p:spPr>
        <p:txBody>
          <a:bodyPr wrap="square" lIns="116875" tIns="58430" rIns="116875" bIns="58430">
            <a:spAutoFit/>
          </a:bodyPr>
          <a:lstStyle/>
          <a:p>
            <a:pPr marL="0" marR="0" lvl="0" indent="0" algn="l" defTabSz="1168665"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Source: Prepared by </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hlinkClick r:id="rId2"/>
              </a:rPr>
              <a:t>www.aidsdatahub.org</a:t>
            </a:r>
            <a:r>
              <a:rPr kumimoji="0" lang="en-US" sz="1000" b="0" i="0" u="none" strike="noStrike" kern="1200" cap="none" spc="0" normalizeH="0" baseline="0" noProof="0" dirty="0">
                <a:ln>
                  <a:noFill/>
                </a:ln>
                <a:solidFill>
                  <a:prstClr val="black"/>
                </a:solidFill>
                <a:effectLst/>
                <a:uLnTx/>
                <a:uFillTx/>
                <a:latin typeface="Arial"/>
                <a:ea typeface="+mn-ea"/>
                <a:cs typeface="Arial" pitchFamily="34" charset="0"/>
              </a:rPr>
              <a:t>  based on UNAIDS HIV estimates 2023</a:t>
            </a:r>
          </a:p>
        </p:txBody>
      </p:sp>
      <p:graphicFrame>
        <p:nvGraphicFramePr>
          <p:cNvPr id="2" name="Chart 1">
            <a:extLst>
              <a:ext uri="{FF2B5EF4-FFF2-40B4-BE49-F238E27FC236}">
                <a16:creationId xmlns:a16="http://schemas.microsoft.com/office/drawing/2014/main" id="{42C66FC1-7F1E-460F-9A1B-26F5BA5D590E}"/>
              </a:ext>
            </a:extLst>
          </p:cNvPr>
          <p:cNvGraphicFramePr>
            <a:graphicFrameLocks/>
          </p:cNvGraphicFramePr>
          <p:nvPr>
            <p:extLst>
              <p:ext uri="{D42A27DB-BD31-4B8C-83A1-F6EECF244321}">
                <p14:modId xmlns:p14="http://schemas.microsoft.com/office/powerpoint/2010/main" val="2373033149"/>
              </p:ext>
            </p:extLst>
          </p:nvPr>
        </p:nvGraphicFramePr>
        <p:xfrm>
          <a:off x="609597" y="2276872"/>
          <a:ext cx="10454832" cy="396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039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Google Shape;476;p75"/>
          <p:cNvSpPr txBox="1">
            <a:spLocks noGrp="1"/>
          </p:cNvSpPr>
          <p:nvPr>
            <p:ph type="title"/>
          </p:nvPr>
        </p:nvSpPr>
        <p:spPr>
          <a:xfrm>
            <a:off x="263352" y="1628856"/>
            <a:ext cx="8402672" cy="504000"/>
          </a:xfrm>
          <a:prstGeom prst="rect">
            <a:avLst/>
          </a:prstGeom>
          <a:noFill/>
          <a:ln>
            <a:noFill/>
          </a:ln>
        </p:spPr>
        <p:txBody>
          <a:bodyPr spcFirstLastPara="1" wrap="square" lIns="91425" tIns="45700" rIns="91425" bIns="45700" anchor="t" anchorCtr="0">
            <a:noAutofit/>
          </a:bodyPr>
          <a:lstStyle/>
          <a:p>
            <a:r>
              <a:rPr lang="en-US" dirty="0"/>
              <a:t>Key population size estimates, 2011</a:t>
            </a:r>
            <a:endParaRPr dirty="0"/>
          </a:p>
        </p:txBody>
      </p:sp>
      <p:sp>
        <p:nvSpPr>
          <p:cNvPr id="477" name="Google Shape;477;p75"/>
          <p:cNvSpPr txBox="1">
            <a:spLocks noGrp="1"/>
          </p:cNvSpPr>
          <p:nvPr>
            <p:ph type="sldNum" idx="12"/>
          </p:nvPr>
        </p:nvSpPr>
        <p:spPr>
          <a:xfrm>
            <a:off x="9667876" y="6357939"/>
            <a:ext cx="542925" cy="365125"/>
          </a:xfrm>
          <a:prstGeom prst="rect">
            <a:avLst/>
          </a:prstGeom>
          <a:noFill/>
          <a:ln>
            <a:noFill/>
          </a:ln>
        </p:spPr>
        <p:txBody>
          <a:bodyPr spcFirstLastPara="1" wrap="square" lIns="91425" tIns="45700" rIns="91425" bIns="45700" anchor="b" anchorCtr="0">
            <a:noAutofit/>
          </a:bodyPr>
          <a:lstStyle/>
          <a:p>
            <a:pPr fontAlgn="auto">
              <a:buClr>
                <a:srgbClr val="000000"/>
              </a:buClr>
              <a:defRPr/>
            </a:pPr>
            <a:fld id="{00000000-1234-1234-1234-123412341234}" type="slidenum">
              <a:rPr lang="en-US" kern="0"/>
              <a:pPr fontAlgn="auto">
                <a:buClr>
                  <a:srgbClr val="000000"/>
                </a:buClr>
                <a:defRPr/>
              </a:pPr>
              <a:t>7</a:t>
            </a:fld>
            <a:endParaRPr kern="0"/>
          </a:p>
        </p:txBody>
      </p:sp>
      <p:sp>
        <p:nvSpPr>
          <p:cNvPr id="478" name="Google Shape;478;p75"/>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fontAlgn="auto">
              <a:spcBef>
                <a:spcPts val="0"/>
              </a:spcBef>
              <a:spcAft>
                <a:spcPts val="0"/>
              </a:spcAft>
              <a:buClr>
                <a:srgbClr val="000000"/>
              </a:buClr>
              <a:defRPr/>
            </a:pPr>
            <a:r>
              <a:rPr lang="en-US" sz="900" kern="0" dirty="0">
                <a:solidFill>
                  <a:srgbClr val="000000"/>
                </a:solidFill>
                <a:latin typeface="Arial"/>
                <a:ea typeface="Arial"/>
                <a:cs typeface="Arial"/>
                <a:sym typeface="Arial"/>
              </a:rPr>
              <a:t>Source: Prepared by </a:t>
            </a:r>
            <a:r>
              <a:rPr lang="en-US" sz="900" u="sng" kern="0" dirty="0">
                <a:solidFill>
                  <a:srgbClr val="0000FF"/>
                </a:solidFill>
                <a:latin typeface="Arial"/>
                <a:ea typeface="Arial"/>
                <a:cs typeface="Arial"/>
                <a:sym typeface="Arial"/>
                <a:hlinkClick r:id="rId3"/>
              </a:rPr>
              <a:t>www.aidsdatahub.org</a:t>
            </a:r>
            <a:r>
              <a:rPr lang="en-US" sz="900" kern="0" dirty="0">
                <a:solidFill>
                  <a:srgbClr val="000000"/>
                </a:solidFill>
                <a:latin typeface="Arial"/>
                <a:ea typeface="Arial"/>
                <a:cs typeface="Arial"/>
                <a:sym typeface="Arial"/>
              </a:rPr>
              <a:t> based on Biological and </a:t>
            </a:r>
            <a:r>
              <a:rPr lang="en-US" sz="900" kern="0" dirty="0" err="1">
                <a:solidFill>
                  <a:srgbClr val="000000"/>
                </a:solidFill>
                <a:latin typeface="Arial"/>
                <a:ea typeface="Arial"/>
                <a:cs typeface="Arial"/>
                <a:sym typeface="Arial"/>
              </a:rPr>
              <a:t>Behavioural</a:t>
            </a:r>
            <a:r>
              <a:rPr lang="en-US" sz="900" kern="0" dirty="0">
                <a:solidFill>
                  <a:srgbClr val="000000"/>
                </a:solidFill>
                <a:latin typeface="Arial"/>
                <a:ea typeface="Arial"/>
                <a:cs typeface="Arial"/>
                <a:sym typeface="Arial"/>
              </a:rPr>
              <a:t> survey (BBS) among Key Populations in the Maldives (2019-2020)</a:t>
            </a:r>
            <a:endParaRPr sz="900" kern="0" dirty="0">
              <a:solidFill>
                <a:srgbClr val="000000"/>
              </a:solidFill>
              <a:latin typeface="Arial"/>
              <a:ea typeface="Arial"/>
              <a:cs typeface="Arial"/>
              <a:sym typeface="Arial"/>
            </a:endParaRPr>
          </a:p>
        </p:txBody>
      </p:sp>
      <p:graphicFrame>
        <p:nvGraphicFramePr>
          <p:cNvPr id="479" name="Google Shape;479;p75"/>
          <p:cNvGraphicFramePr/>
          <p:nvPr>
            <p:extLst>
              <p:ext uri="{D42A27DB-BD31-4B8C-83A1-F6EECF244321}">
                <p14:modId xmlns:p14="http://schemas.microsoft.com/office/powerpoint/2010/main" val="1297115825"/>
              </p:ext>
            </p:extLst>
          </p:nvPr>
        </p:nvGraphicFramePr>
        <p:xfrm>
          <a:off x="2072641" y="2636912"/>
          <a:ext cx="7847253" cy="3168352"/>
        </p:xfrm>
        <a:graphic>
          <a:graphicData uri="http://schemas.openxmlformats.org/drawingml/2006/table">
            <a:tbl>
              <a:tblPr>
                <a:noFill/>
              </a:tblPr>
              <a:tblGrid>
                <a:gridCol w="3665551">
                  <a:extLst>
                    <a:ext uri="{9D8B030D-6E8A-4147-A177-3AD203B41FA5}">
                      <a16:colId xmlns:a16="http://schemas.microsoft.com/office/drawing/2014/main" val="20000"/>
                    </a:ext>
                  </a:extLst>
                </a:gridCol>
                <a:gridCol w="1905988">
                  <a:extLst>
                    <a:ext uri="{9D8B030D-6E8A-4147-A177-3AD203B41FA5}">
                      <a16:colId xmlns:a16="http://schemas.microsoft.com/office/drawing/2014/main" val="20001"/>
                    </a:ext>
                  </a:extLst>
                </a:gridCol>
                <a:gridCol w="2275714">
                  <a:extLst>
                    <a:ext uri="{9D8B030D-6E8A-4147-A177-3AD203B41FA5}">
                      <a16:colId xmlns:a16="http://schemas.microsoft.com/office/drawing/2014/main" val="20002"/>
                    </a:ext>
                  </a:extLst>
                </a:gridCol>
              </a:tblGrid>
              <a:tr h="727389">
                <a:tc gridSpan="3">
                  <a:txBody>
                    <a:bodyPr/>
                    <a:lstStyle/>
                    <a:p>
                      <a:pPr marL="0" marR="0" lvl="0" indent="0" algn="ctr" rtl="0">
                        <a:spcBef>
                          <a:spcPts val="0"/>
                        </a:spcBef>
                        <a:spcAft>
                          <a:spcPts val="0"/>
                        </a:spcAft>
                        <a:buNone/>
                      </a:pPr>
                      <a:r>
                        <a:rPr lang="en-US" sz="1800" b="1" i="0" u="none" strike="noStrike" cap="none" dirty="0">
                          <a:solidFill>
                            <a:srgbClr val="FFFFFF"/>
                          </a:solidFill>
                          <a:latin typeface="Arial"/>
                          <a:ea typeface="Arial"/>
                          <a:cs typeface="Arial"/>
                          <a:sym typeface="Arial"/>
                        </a:rPr>
                        <a:t>Key population size estimates </a:t>
                      </a:r>
                      <a:endParaRPr sz="1800" b="1" i="0" u="none" strike="noStrike" cap="none" dirty="0">
                        <a:solidFill>
                          <a:srgbClr val="FFFFFF"/>
                        </a:solidFill>
                        <a:latin typeface="Arial"/>
                        <a:ea typeface="Arial"/>
                        <a:cs typeface="Arial"/>
                        <a:sym typeface="Arial"/>
                      </a:endParaRPr>
                    </a:p>
                  </a:txBody>
                  <a:tcPr marL="0" marR="0" marT="0" marB="0" anchor="ctr">
                    <a:lnL w="12700" cap="flat" cmpd="sng">
                      <a:solidFill>
                        <a:srgbClr val="92D050"/>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92D050"/>
                      </a:solidFill>
                      <a:prstDash val="solid"/>
                      <a:round/>
                      <a:headEnd type="none" w="sm" len="sm"/>
                      <a:tailEnd type="none" w="sm" len="sm"/>
                    </a:lnT>
                    <a:lnB w="9525" cap="flat" cmpd="sng">
                      <a:noFill/>
                      <a:prstDash val="solid"/>
                      <a:round/>
                      <a:headEnd type="none" w="sm" len="sm"/>
                      <a:tailEnd type="none" w="sm" len="sm"/>
                    </a:lnB>
                    <a:solidFill>
                      <a:srgbClr val="E3183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73920">
                <a:tc>
                  <a:txBody>
                    <a:bodyPr/>
                    <a:lstStyle/>
                    <a:p>
                      <a:pPr marL="0" marR="0" lvl="0" indent="0" algn="ctr" rtl="0">
                        <a:spcBef>
                          <a:spcPts val="0"/>
                        </a:spcBef>
                        <a:spcAft>
                          <a:spcPts val="0"/>
                        </a:spcAft>
                        <a:buNone/>
                      </a:pPr>
                      <a:r>
                        <a:rPr lang="en-US" sz="1600" b="1" i="0" u="none" strike="noStrike" cap="none" dirty="0">
                          <a:solidFill>
                            <a:srgbClr val="FFFFFF"/>
                          </a:solidFill>
                          <a:latin typeface="Arial"/>
                          <a:ea typeface="Arial"/>
                          <a:cs typeface="Arial"/>
                          <a:sym typeface="Arial"/>
                        </a:rPr>
                        <a:t>Populations</a:t>
                      </a:r>
                      <a:endParaRPr sz="1600" dirty="0"/>
                    </a:p>
                  </a:txBody>
                  <a:tcPr marL="0" marR="0" marT="0" marB="0" anchor="ctr">
                    <a:lnL w="12700"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25400" cap="flat" cmpd="sng">
                      <a:noFill/>
                      <a:prstDash val="solid"/>
                      <a:round/>
                      <a:headEnd type="none" w="sm" len="sm"/>
                      <a:tailEnd type="none" w="sm" len="sm"/>
                    </a:lnB>
                    <a:lnTlToBr w="12700" cmpd="sng">
                      <a:noFill/>
                      <a:prstDash val="solid"/>
                    </a:lnTlToBr>
                    <a:lnBlToTr w="12700" cmpd="sng">
                      <a:noFill/>
                      <a:prstDash val="solid"/>
                    </a:lnBlToTr>
                    <a:solidFill>
                      <a:srgbClr val="33CCCC"/>
                    </a:solidFill>
                  </a:tcPr>
                </a:tc>
                <a:tc>
                  <a:txBody>
                    <a:bodyPr/>
                    <a:lstStyle/>
                    <a:p>
                      <a:pPr marL="0" marR="0" lvl="0" indent="0" algn="ctr" rtl="0">
                        <a:spcBef>
                          <a:spcPts val="0"/>
                        </a:spcBef>
                        <a:spcAft>
                          <a:spcPts val="0"/>
                        </a:spcAft>
                        <a:buNone/>
                      </a:pPr>
                      <a:r>
                        <a:rPr lang="en-US" sz="1600" b="1" i="0" u="none" strike="noStrike" cap="none" dirty="0">
                          <a:solidFill>
                            <a:srgbClr val="FFFFFF"/>
                          </a:solidFill>
                          <a:latin typeface="Arial"/>
                          <a:ea typeface="Arial"/>
                          <a:cs typeface="Arial"/>
                          <a:sym typeface="Arial"/>
                        </a:rPr>
                        <a:t>Estimate</a:t>
                      </a:r>
                      <a:endParaRPr sz="1600" b="1" i="0" u="none" strike="noStrike" cap="none" dirty="0">
                        <a:solidFill>
                          <a:srgbClr val="FFFFFF"/>
                        </a:solidFill>
                        <a:latin typeface="Arial"/>
                        <a:ea typeface="Arial"/>
                        <a:cs typeface="Arial"/>
                        <a:sym typeface="Arial"/>
                      </a:endParaRPr>
                    </a:p>
                  </a:txBody>
                  <a:tcPr marL="0" marR="0" marT="0" marB="0"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25400" cap="flat" cmpd="sng">
                      <a:noFill/>
                      <a:prstDash val="solid"/>
                      <a:round/>
                      <a:headEnd type="none" w="sm" len="sm"/>
                      <a:tailEnd type="none" w="sm" len="sm"/>
                    </a:lnB>
                    <a:lnTlToBr w="12700" cmpd="sng">
                      <a:noFill/>
                      <a:prstDash val="solid"/>
                    </a:lnTlToBr>
                    <a:lnBlToTr w="12700" cmpd="sng">
                      <a:noFill/>
                      <a:prstDash val="solid"/>
                    </a:lnBlToTr>
                    <a:solidFill>
                      <a:srgbClr val="33CCCC"/>
                    </a:solidFill>
                  </a:tcPr>
                </a:tc>
                <a:tc>
                  <a:txBody>
                    <a:bodyPr/>
                    <a:lstStyle/>
                    <a:p>
                      <a:pPr marL="0" marR="0" lvl="0" indent="0" algn="ctr" rtl="0">
                        <a:spcBef>
                          <a:spcPts val="0"/>
                        </a:spcBef>
                        <a:spcAft>
                          <a:spcPts val="0"/>
                        </a:spcAft>
                        <a:buNone/>
                      </a:pPr>
                      <a:r>
                        <a:rPr lang="en-US" sz="1600" b="1" i="0" u="none" strike="noStrike" cap="none" dirty="0">
                          <a:solidFill>
                            <a:srgbClr val="FFFFFF"/>
                          </a:solidFill>
                          <a:latin typeface="Arial"/>
                          <a:ea typeface="Arial"/>
                          <a:cs typeface="Arial"/>
                          <a:sym typeface="Arial"/>
                        </a:rPr>
                        <a:t>Year of estimate</a:t>
                      </a:r>
                      <a:endParaRPr sz="1600" dirty="0"/>
                    </a:p>
                  </a:txBody>
                  <a:tcPr marL="0" marR="0" marT="0" marB="0" anchor="ctr">
                    <a:lnL w="9525" cap="flat" cmpd="sng">
                      <a:noFill/>
                      <a:prstDash val="solid"/>
                      <a:round/>
                      <a:headEnd type="none" w="sm" len="sm"/>
                      <a:tailEnd type="none" w="sm" len="sm"/>
                    </a:lnL>
                    <a:lnR w="12700" cap="flat" cmpd="sng">
                      <a:noFill/>
                      <a:prstDash val="solid"/>
                      <a:round/>
                      <a:headEnd type="none" w="sm" len="sm"/>
                      <a:tailEnd type="none" w="sm" len="sm"/>
                    </a:lnR>
                    <a:lnT w="9525" cap="flat" cmpd="sng">
                      <a:noFill/>
                      <a:prstDash val="solid"/>
                      <a:round/>
                      <a:headEnd type="none" w="sm" len="sm"/>
                      <a:tailEnd type="none" w="sm" len="sm"/>
                    </a:lnT>
                    <a:lnB w="25400" cap="flat" cmpd="sng">
                      <a:noFill/>
                      <a:prstDash val="solid"/>
                      <a:round/>
                      <a:headEnd type="none" w="sm" len="sm"/>
                      <a:tailEnd type="none" w="sm" len="sm"/>
                    </a:lnB>
                    <a:lnTlToBr w="12700" cmpd="sng">
                      <a:noFill/>
                      <a:prstDash val="solid"/>
                    </a:lnTlToBr>
                    <a:lnBlToTr w="12700" cmpd="sng">
                      <a:noFill/>
                      <a:prstDash val="solid"/>
                    </a:lnBlToTr>
                    <a:solidFill>
                      <a:srgbClr val="33CCCC"/>
                    </a:solidFill>
                  </a:tcPr>
                </a:tc>
                <a:extLst>
                  <a:ext uri="{0D108BD9-81ED-4DB2-BD59-A6C34878D82A}">
                    <a16:rowId xmlns:a16="http://schemas.microsoft.com/office/drawing/2014/main" val="10001"/>
                  </a:ext>
                </a:extLst>
              </a:tr>
              <a:tr h="610111">
                <a:tc>
                  <a:txBody>
                    <a:bodyPr/>
                    <a:lstStyle/>
                    <a:p>
                      <a:pPr marL="0" marR="0" lvl="0" indent="0" algn="l" rtl="0">
                        <a:spcBef>
                          <a:spcPts val="0"/>
                        </a:spcBef>
                        <a:spcAft>
                          <a:spcPts val="0"/>
                        </a:spcAft>
                        <a:buNone/>
                      </a:pPr>
                      <a:r>
                        <a:rPr lang="en-US" sz="1600" b="0" i="0" u="none" strike="noStrike" cap="none" dirty="0">
                          <a:solidFill>
                            <a:srgbClr val="000000"/>
                          </a:solidFill>
                          <a:latin typeface="Arial"/>
                          <a:ea typeface="Arial"/>
                          <a:cs typeface="Arial"/>
                          <a:sym typeface="Arial"/>
                        </a:rPr>
                        <a:t>Female sex workers (FSW)</a:t>
                      </a:r>
                      <a:endParaRPr sz="1600" b="0" dirty="0"/>
                    </a:p>
                    <a:p>
                      <a:pPr marL="0" marR="0" lvl="0" indent="0" algn="l" rtl="0">
                        <a:spcBef>
                          <a:spcPts val="0"/>
                        </a:spcBef>
                        <a:spcAft>
                          <a:spcPts val="0"/>
                        </a:spcAft>
                        <a:buNone/>
                      </a:pPr>
                      <a:endParaRPr sz="1600" b="0" i="0" u="none" strike="noStrike" cap="none" dirty="0">
                        <a:solidFill>
                          <a:srgbClr val="000000"/>
                        </a:solidFill>
                        <a:latin typeface="Arial"/>
                        <a:ea typeface="Arial"/>
                        <a:cs typeface="Arial"/>
                        <a:sym typeface="Arial"/>
                      </a:endParaRPr>
                    </a:p>
                  </a:txBody>
                  <a:tcPr marL="107025" marR="0" marT="0" marB="0" anchor="ctr">
                    <a:lnL w="12700" cap="flat" cmpd="sng">
                      <a:noFill/>
                      <a:prstDash val="solid"/>
                      <a:round/>
                      <a:headEnd type="none" w="sm" len="sm"/>
                      <a:tailEnd type="none" w="sm" len="sm"/>
                    </a:lnL>
                    <a:lnR w="25400" cap="flat" cmpd="sng">
                      <a:noFill/>
                      <a:prstDash val="solid"/>
                      <a:round/>
                      <a:headEnd type="none" w="sm" len="sm"/>
                      <a:tailEnd type="none" w="sm" len="sm"/>
                    </a:lnR>
                    <a:lnT w="25400" cap="flat" cmpd="sng">
                      <a:noFill/>
                      <a:prstDash val="solid"/>
                      <a:round/>
                      <a:headEnd type="none" w="sm" len="sm"/>
                      <a:tailEnd type="none" w="sm" len="sm"/>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1139 (1030-1247)</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25400" cap="flat" cmpd="sng">
                      <a:noFill/>
                      <a:prstDash val="solid"/>
                      <a:round/>
                      <a:headEnd type="none" w="sm" len="sm"/>
                      <a:tailEnd type="none" w="sm" len="sm"/>
                    </a:lnR>
                    <a:lnT w="25400" cap="flat" cmpd="sng">
                      <a:noFill/>
                      <a:prstDash val="solid"/>
                      <a:round/>
                      <a:headEnd type="none" w="sm" len="sm"/>
                      <a:tailEnd type="none" w="sm" len="sm"/>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2011</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12700" cap="flat" cmpd="sng">
                      <a:noFill/>
                      <a:prstDash val="solid"/>
                      <a:round/>
                      <a:headEnd type="none" w="sm" len="sm"/>
                      <a:tailEnd type="none" w="sm" len="sm"/>
                    </a:lnR>
                    <a:lnT w="25400" cap="flat" cmpd="sng">
                      <a:noFill/>
                      <a:prstDash val="solid"/>
                      <a:round/>
                      <a:headEnd type="none" w="sm" len="sm"/>
                      <a:tailEnd type="none" w="sm" len="sm"/>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8466">
                <a:tc>
                  <a:txBody>
                    <a:bodyPr/>
                    <a:lstStyle/>
                    <a:p>
                      <a:pPr marL="0" marR="0" lvl="0" indent="0" algn="l" rtl="0">
                        <a:spcBef>
                          <a:spcPts val="0"/>
                        </a:spcBef>
                        <a:spcAft>
                          <a:spcPts val="0"/>
                        </a:spcAft>
                        <a:buNone/>
                      </a:pPr>
                      <a:r>
                        <a:rPr lang="en-US" sz="1600" b="0" i="0" u="none" strike="noStrike" cap="none" dirty="0">
                          <a:solidFill>
                            <a:srgbClr val="000000"/>
                          </a:solidFill>
                          <a:latin typeface="Arial"/>
                          <a:ea typeface="Arial"/>
                          <a:cs typeface="Arial"/>
                          <a:sym typeface="Arial"/>
                        </a:rPr>
                        <a:t>Men who have sex with men (MSM)</a:t>
                      </a:r>
                      <a:endParaRPr sz="1600" b="0" i="0" u="none" strike="noStrike" cap="none" baseline="30000" dirty="0">
                        <a:solidFill>
                          <a:srgbClr val="000000"/>
                        </a:solidFill>
                        <a:latin typeface="Arial"/>
                        <a:ea typeface="Arial"/>
                        <a:cs typeface="Arial"/>
                        <a:sym typeface="Arial"/>
                      </a:endParaRPr>
                    </a:p>
                  </a:txBody>
                  <a:tcPr marL="107025" marR="0" marT="0" marB="0" anchor="ctr">
                    <a:lnL w="12700" cap="flat" cmpd="sng">
                      <a:noFill/>
                      <a:prstDash val="solid"/>
                      <a:round/>
                      <a:headEnd type="none" w="sm" len="sm"/>
                      <a:tailEnd type="none" w="sm" len="sm"/>
                    </a:lnL>
                    <a:lnR w="254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1199</a:t>
                      </a:r>
                      <a:r>
                        <a:rPr lang="en-US" sz="1600" b="0" i="0" u="none" strike="noStrike" cap="none" dirty="0">
                          <a:solidFill>
                            <a:srgbClr val="000000"/>
                          </a:solidFill>
                          <a:latin typeface="+mn-lt"/>
                          <a:ea typeface="Arial"/>
                          <a:cs typeface="Arial"/>
                          <a:sym typeface="Arial"/>
                        </a:rPr>
                        <a:t> (975 – 1408)</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254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2011</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28466">
                <a:tc>
                  <a:txBody>
                    <a:bodyPr/>
                    <a:lstStyle/>
                    <a:p>
                      <a:pPr marL="0" marR="0" lvl="0" indent="0" algn="l" rtl="0">
                        <a:spcBef>
                          <a:spcPts val="0"/>
                        </a:spcBef>
                        <a:spcAft>
                          <a:spcPts val="0"/>
                        </a:spcAft>
                        <a:buNone/>
                      </a:pPr>
                      <a:r>
                        <a:rPr lang="en-US" sz="1600" b="0" i="0" u="none" strike="noStrike" cap="none" dirty="0">
                          <a:solidFill>
                            <a:srgbClr val="000000"/>
                          </a:solidFill>
                          <a:latin typeface="Arial"/>
                          <a:ea typeface="Arial"/>
                          <a:cs typeface="Arial"/>
                          <a:sym typeface="Arial"/>
                        </a:rPr>
                        <a:t>People who inject drugs (PWID)</a:t>
                      </a:r>
                      <a:endParaRPr sz="1600" b="0" i="0" u="none" strike="noStrike" cap="none" dirty="0">
                        <a:solidFill>
                          <a:srgbClr val="000000"/>
                        </a:solidFill>
                        <a:latin typeface="Arial"/>
                        <a:ea typeface="Arial"/>
                        <a:cs typeface="Arial"/>
                        <a:sym typeface="Arial"/>
                      </a:endParaRPr>
                    </a:p>
                  </a:txBody>
                  <a:tcPr marL="107025" marR="0" marT="0" marB="0" anchor="ctr">
                    <a:lnL w="12700" cap="flat" cmpd="sng">
                      <a:noFill/>
                      <a:prstDash val="solid"/>
                      <a:round/>
                      <a:headEnd type="none" w="sm" len="sm"/>
                      <a:tailEnd type="none" w="sm" len="sm"/>
                    </a:lnL>
                    <a:lnR w="254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793</a:t>
                      </a:r>
                      <a:r>
                        <a:rPr lang="en-US" sz="1600" b="0" i="0" u="none" strike="noStrike" cap="none" dirty="0">
                          <a:solidFill>
                            <a:srgbClr val="000000"/>
                          </a:solidFill>
                          <a:latin typeface="+mn-lt"/>
                          <a:ea typeface="Arial"/>
                          <a:cs typeface="Arial"/>
                          <a:sym typeface="Arial"/>
                        </a:rPr>
                        <a:t> (690-896)</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254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spcBef>
                          <a:spcPts val="0"/>
                        </a:spcBef>
                        <a:spcAft>
                          <a:spcPts val="0"/>
                        </a:spcAft>
                        <a:buNone/>
                      </a:pPr>
                      <a:r>
                        <a:rPr lang="en-US" sz="1600" b="0" i="0" u="none" strike="noStrike" cap="none" dirty="0">
                          <a:solidFill>
                            <a:srgbClr val="000000"/>
                          </a:solidFill>
                          <a:latin typeface="Arial"/>
                          <a:ea typeface="Arial"/>
                          <a:cs typeface="Arial"/>
                          <a:sym typeface="Arial"/>
                        </a:rPr>
                        <a:t>2011</a:t>
                      </a:r>
                      <a:endParaRPr sz="1600" b="0" i="0" u="none" strike="noStrike" cap="none" dirty="0">
                        <a:solidFill>
                          <a:srgbClr val="000000"/>
                        </a:solidFill>
                        <a:latin typeface="Arial"/>
                        <a:ea typeface="Arial"/>
                        <a:cs typeface="Arial"/>
                        <a:sym typeface="Arial"/>
                      </a:endParaRPr>
                    </a:p>
                  </a:txBody>
                  <a:tcPr marL="0" marR="0" marT="0" marB="0" anchor="ctr">
                    <a:lnL w="25400" cap="flat" cmpd="sng">
                      <a:noFill/>
                      <a:prstDash val="solid"/>
                      <a:round/>
                      <a:headEnd type="none" w="sm" len="sm"/>
                      <a:tailEnd type="none" w="sm" len="sm"/>
                    </a:lnL>
                    <a:lnR w="12700" cap="flat" cmpd="sng">
                      <a:noFill/>
                      <a:prstDash val="solid"/>
                      <a:round/>
                      <a:headEnd type="none" w="sm" len="sm"/>
                      <a:tailEnd type="none" w="sm" len="sm"/>
                    </a:lnR>
                    <a:lnT w="12700" cap="flat" cmpd="sng" algn="ctr">
                      <a:solidFill>
                        <a:srgbClr val="33CCCC"/>
                      </a:solidFill>
                      <a:prstDash val="solid"/>
                      <a:round/>
                      <a:headEnd type="none" w="med" len="med"/>
                      <a:tailEnd type="none" w="med" len="med"/>
                    </a:lnT>
                    <a:lnB w="12700" cap="flat" cmpd="sng" algn="ctr">
                      <a:solidFill>
                        <a:srgbClr val="33CCCC"/>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bwMode="auto">
          <a:xfrm>
            <a:off x="293037" y="1556792"/>
            <a:ext cx="11203563"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HIV prevalence among key populations, 2020</a:t>
            </a:r>
            <a:br>
              <a:rPr lang="en-US" dirty="0">
                <a:cs typeface="Cordia New" pitchFamily="34" charset="-34"/>
              </a:rPr>
            </a:br>
            <a:endParaRPr lang="en-US" dirty="0">
              <a:cs typeface="Cordia New" pitchFamily="34" charset="-34"/>
            </a:endParaRPr>
          </a:p>
        </p:txBody>
      </p:sp>
      <p:sp>
        <p:nvSpPr>
          <p:cNvPr id="3" name="Slide Number Placeholder 2"/>
          <p:cNvSpPr>
            <a:spLocks noGrp="1"/>
          </p:cNvSpPr>
          <p:nvPr>
            <p:ph type="sldNum" sz="quarter" idx="10"/>
          </p:nvPr>
        </p:nvSpPr>
        <p:spPr/>
        <p:txBody>
          <a:bodyPr/>
          <a:lstStyle/>
          <a:p>
            <a:pPr>
              <a:defRPr/>
            </a:pPr>
            <a:fld id="{B5381633-2ED1-49DA-95BA-3CC3A966515D}" type="slidenum">
              <a:rPr lang="th-TH" smtClean="0"/>
              <a:pPr>
                <a:defRPr/>
              </a:pPr>
              <a:t>8</a:t>
            </a:fld>
            <a:endParaRPr lang="th-TH" dirty="0"/>
          </a:p>
        </p:txBody>
      </p:sp>
      <p:graphicFrame>
        <p:nvGraphicFramePr>
          <p:cNvPr id="5" name="Content Placeholder 4"/>
          <p:cNvGraphicFramePr>
            <a:graphicFrameLocks/>
          </p:cNvGraphicFramePr>
          <p:nvPr>
            <p:extLst>
              <p:ext uri="{D42A27DB-BD31-4B8C-83A1-F6EECF244321}">
                <p14:modId xmlns:p14="http://schemas.microsoft.com/office/powerpoint/2010/main" val="2826064161"/>
              </p:ext>
            </p:extLst>
          </p:nvPr>
        </p:nvGraphicFramePr>
        <p:xfrm>
          <a:off x="1919536" y="2780928"/>
          <a:ext cx="7776863" cy="2664297"/>
        </p:xfrm>
        <a:graphic>
          <a:graphicData uri="http://schemas.openxmlformats.org/drawingml/2006/table">
            <a:tbl>
              <a:tblPr firstRow="1" bandRow="1">
                <a:tableStyleId>{B301B821-A1FF-4177-AEE7-76D212191A09}</a:tableStyleId>
              </a:tblPr>
              <a:tblGrid>
                <a:gridCol w="3590544">
                  <a:extLst>
                    <a:ext uri="{9D8B030D-6E8A-4147-A177-3AD203B41FA5}">
                      <a16:colId xmlns:a16="http://schemas.microsoft.com/office/drawing/2014/main" val="20000"/>
                    </a:ext>
                  </a:extLst>
                </a:gridCol>
                <a:gridCol w="2087793">
                  <a:extLst>
                    <a:ext uri="{9D8B030D-6E8A-4147-A177-3AD203B41FA5}">
                      <a16:colId xmlns:a16="http://schemas.microsoft.com/office/drawing/2014/main" val="20001"/>
                    </a:ext>
                  </a:extLst>
                </a:gridCol>
                <a:gridCol w="2098526">
                  <a:extLst>
                    <a:ext uri="{9D8B030D-6E8A-4147-A177-3AD203B41FA5}">
                      <a16:colId xmlns:a16="http://schemas.microsoft.com/office/drawing/2014/main" val="20002"/>
                    </a:ext>
                  </a:extLst>
                </a:gridCol>
              </a:tblGrid>
              <a:tr h="1029720">
                <a:tc>
                  <a:txBody>
                    <a:bodyPr/>
                    <a:lstStyle/>
                    <a:p>
                      <a:r>
                        <a:rPr lang="en-US" sz="1600" b="1" baseline="0" dirty="0">
                          <a:latin typeface="Arial Nova" panose="020B0504020202020204" pitchFamily="34" charset="0"/>
                          <a:cs typeface="Arial" panose="020B0604020202020204" pitchFamily="34" charset="0"/>
                        </a:rPr>
                        <a:t>Population</a:t>
                      </a:r>
                      <a:endParaRPr lang="en-US" sz="1600" b="1" dirty="0">
                        <a:solidFill>
                          <a:schemeClr val="tx1"/>
                        </a:solidFill>
                        <a:latin typeface="Arial Nova" panose="020B0504020202020204" pitchFamily="34" charset="0"/>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r>
                        <a:rPr lang="en-US" sz="1600" b="1" dirty="0">
                          <a:latin typeface="Arial Nova" panose="020B0504020202020204" pitchFamily="34" charset="0"/>
                          <a:cs typeface="Arial" panose="020B0604020202020204" pitchFamily="34" charset="0"/>
                        </a:rPr>
                        <a:t>Number</a:t>
                      </a:r>
                      <a:r>
                        <a:rPr lang="en-US" sz="1600" b="1" baseline="0" dirty="0">
                          <a:latin typeface="Arial Nova" panose="020B0504020202020204" pitchFamily="34" charset="0"/>
                          <a:cs typeface="Arial" panose="020B0604020202020204" pitchFamily="34" charset="0"/>
                        </a:rPr>
                        <a:t> tested for HIV</a:t>
                      </a:r>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rgbClr val="33CCCC"/>
                    </a:solidFill>
                  </a:tcPr>
                </a:tc>
                <a:tc>
                  <a:txBody>
                    <a:bodyPr/>
                    <a:lstStyle/>
                    <a:p>
                      <a:r>
                        <a:rPr lang="en-US" sz="1600" b="1" dirty="0">
                          <a:latin typeface="Arial Nova" panose="020B0504020202020204" pitchFamily="34" charset="0"/>
                          <a:cs typeface="Arial" panose="020B0604020202020204" pitchFamily="34" charset="0"/>
                        </a:rPr>
                        <a:t>HIV prevalence (%)</a:t>
                      </a:r>
                      <a:endParaRPr lang="en-US" sz="1600" b="1" dirty="0">
                        <a:solidFill>
                          <a:schemeClr val="tx1"/>
                        </a:solidFill>
                        <a:latin typeface="Arial Nova" panose="020B0504020202020204" pitchFamily="34" charset="0"/>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33CCCC"/>
                    </a:solidFill>
                  </a:tcPr>
                </a:tc>
                <a:extLst>
                  <a:ext uri="{0D108BD9-81ED-4DB2-BD59-A6C34878D82A}">
                    <a16:rowId xmlns:a16="http://schemas.microsoft.com/office/drawing/2014/main" val="10000"/>
                  </a:ext>
                </a:extLst>
              </a:tr>
              <a:tr h="544859">
                <a:tc>
                  <a:txBody>
                    <a:bodyPr/>
                    <a:lstStyle/>
                    <a:p>
                      <a:r>
                        <a:rPr lang="en-US" sz="1400" b="0" dirty="0">
                          <a:latin typeface="Arial Nova" panose="020B0504020202020204" pitchFamily="34" charset="0"/>
                          <a:cs typeface="Arial" panose="020B0604020202020204" pitchFamily="34" charset="0"/>
                        </a:rPr>
                        <a:t>Female</a:t>
                      </a:r>
                      <a:r>
                        <a:rPr lang="en-US" sz="1400" b="0" baseline="0" dirty="0">
                          <a:latin typeface="Arial Nova" panose="020B0504020202020204" pitchFamily="34" charset="0"/>
                          <a:cs typeface="Arial" panose="020B0604020202020204" pitchFamily="34" charset="0"/>
                        </a:rPr>
                        <a:t> sex workers</a:t>
                      </a:r>
                      <a:endParaRPr lang="en-US" sz="1400" b="0" dirty="0">
                        <a:latin typeface="Arial Nova" panose="020B0504020202020204" pitchFamily="34" charset="0"/>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rgbClr val="FF9999"/>
                    </a:solidFill>
                  </a:tcPr>
                </a:tc>
                <a:tc>
                  <a:txBody>
                    <a:bodyPr/>
                    <a:lstStyle/>
                    <a:p>
                      <a:pPr algn="ctr"/>
                      <a:r>
                        <a:rPr lang="en-US" sz="1400" b="0" dirty="0">
                          <a:latin typeface="Arial Nova" panose="020B0504020202020204" pitchFamily="34" charset="0"/>
                          <a:cs typeface="Arial" pitchFamily="34" charset="0"/>
                        </a:rPr>
                        <a:t>73</a:t>
                      </a: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rgbClr val="FF9999"/>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FF9999"/>
                    </a:solidFill>
                  </a:tcPr>
                </a:tc>
                <a:extLst>
                  <a:ext uri="{0D108BD9-81ED-4DB2-BD59-A6C34878D82A}">
                    <a16:rowId xmlns:a16="http://schemas.microsoft.com/office/drawing/2014/main" val="10001"/>
                  </a:ext>
                </a:extLst>
              </a:tr>
              <a:tr h="544859">
                <a:tc>
                  <a:txBody>
                    <a:bodyPr/>
                    <a:lstStyle/>
                    <a:p>
                      <a:pPr marL="0" algn="l" defTabSz="914400" rtl="0" eaLnBrk="1" latinLnBrk="0" hangingPunct="1"/>
                      <a:r>
                        <a:rPr lang="en-US" sz="1400" b="0" kern="1200" dirty="0">
                          <a:latin typeface="Arial Nova" panose="020B0504020202020204" pitchFamily="34" charset="0"/>
                          <a:cs typeface="Arial" panose="020B0604020202020204" pitchFamily="34" charset="0"/>
                        </a:rPr>
                        <a:t>Men who have sex with men</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latin typeface="Arial Nova" panose="020B0504020202020204" pitchFamily="34" charset="0"/>
                          <a:cs typeface="Arial" panose="020B0604020202020204" pitchFamily="34" charset="0"/>
                        </a:rPr>
                        <a:t>67</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400" b="0" kern="1200" dirty="0">
                          <a:latin typeface="Arial Nova" panose="020B0504020202020204" pitchFamily="34" charset="0"/>
                          <a:cs typeface="Arial" panose="020B0604020202020204" pitchFamily="34" charset="0"/>
                        </a:rPr>
                        <a:t>0</a:t>
                      </a:r>
                      <a:endParaRPr lang="en-US" sz="1400" b="0" kern="1200" dirty="0">
                        <a:solidFill>
                          <a:schemeClr val="tx1"/>
                        </a:solidFill>
                        <a:latin typeface="Arial Nova" panose="020B0504020202020204" pitchFamily="34" charset="0"/>
                        <a:ea typeface="+mn-ea"/>
                        <a:cs typeface="Arial" pitchFamily="34" charset="0"/>
                      </a:endParaRP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44859">
                <a:tc>
                  <a:txBody>
                    <a:bodyPr/>
                    <a:lstStyle/>
                    <a:p>
                      <a:r>
                        <a:rPr lang="en-US" sz="1400" b="0" dirty="0">
                          <a:latin typeface="Arial Nova" panose="020B0504020202020204" pitchFamily="34" charset="0"/>
                          <a:cs typeface="Arial" panose="020B0604020202020204" pitchFamily="34" charset="0"/>
                        </a:rPr>
                        <a:t>People who inject drugs</a:t>
                      </a:r>
                    </a:p>
                  </a:txBody>
                  <a:tcPr marL="91433" marR="91433" marT="45742" marB="45742">
                    <a:lnL w="12700" cmpd="sng">
                      <a:noFill/>
                    </a:lnL>
                    <a:lnR>
                      <a:noFill/>
                    </a:lnR>
                    <a:lnT w="12700" cmpd="sng">
                      <a:noFill/>
                    </a:lnT>
                    <a:lnB w="12700" cmpd="sng">
                      <a:noFill/>
                    </a:lnB>
                    <a:lnTlToBr w="12700" cmpd="sng">
                      <a:noFill/>
                      <a:prstDash val="solid"/>
                    </a:lnTlToBr>
                    <a:lnBlToTr w="12700" cmpd="sng">
                      <a:noFill/>
                      <a:prstDash val="solid"/>
                    </a:lnBlToTr>
                    <a:solidFill>
                      <a:srgbClr val="FF9999"/>
                    </a:solidFill>
                  </a:tcPr>
                </a:tc>
                <a:tc>
                  <a:txBody>
                    <a:bodyPr/>
                    <a:lstStyle/>
                    <a:p>
                      <a:pPr algn="ctr"/>
                      <a:r>
                        <a:rPr lang="en-US" sz="1400" b="0" dirty="0">
                          <a:latin typeface="Arial Nova" panose="020B0504020202020204" pitchFamily="34" charset="0"/>
                          <a:cs typeface="Arial" panose="020B0604020202020204" pitchFamily="34" charset="0"/>
                        </a:rPr>
                        <a:t>209</a:t>
                      </a:r>
                    </a:p>
                  </a:txBody>
                  <a:tcPr marL="91433" marR="91433" marT="45742" marB="45742">
                    <a:lnL>
                      <a:noFill/>
                    </a:lnL>
                    <a:lnR>
                      <a:noFill/>
                    </a:lnR>
                    <a:lnT w="12700" cmpd="sng">
                      <a:noFill/>
                    </a:lnT>
                    <a:lnB w="12700" cmpd="sng">
                      <a:noFill/>
                    </a:lnB>
                    <a:lnTlToBr w="12700" cmpd="sng">
                      <a:noFill/>
                      <a:prstDash val="solid"/>
                    </a:lnTlToBr>
                    <a:lnBlToTr w="12700" cmpd="sng">
                      <a:noFill/>
                      <a:prstDash val="solid"/>
                    </a:lnBlToTr>
                    <a:solidFill>
                      <a:srgbClr val="FF9999"/>
                    </a:solidFill>
                  </a:tcPr>
                </a:tc>
                <a:tc>
                  <a:txBody>
                    <a:bodyPr/>
                    <a:lstStyle/>
                    <a:p>
                      <a:pPr algn="ctr"/>
                      <a:r>
                        <a:rPr lang="en-US" sz="1400" b="0" dirty="0">
                          <a:latin typeface="Arial Nova" panose="020B0504020202020204" pitchFamily="34" charset="0"/>
                          <a:cs typeface="Arial" panose="020B0604020202020204" pitchFamily="34" charset="0"/>
                        </a:rPr>
                        <a:t>0</a:t>
                      </a:r>
                    </a:p>
                  </a:txBody>
                  <a:tcPr marL="91433" marR="91433" marT="45742" marB="45742">
                    <a:lnL>
                      <a:noFill/>
                    </a:lnL>
                    <a:lnR w="12700" cmpd="sng">
                      <a:noFill/>
                    </a:lnR>
                    <a:lnT w="12700" cmpd="sng">
                      <a:noFill/>
                    </a:lnT>
                    <a:lnB w="12700" cmpd="sng">
                      <a:noFill/>
                    </a:lnB>
                    <a:lnTlToBr w="12700" cmpd="sng">
                      <a:noFill/>
                      <a:prstDash val="solid"/>
                    </a:lnTlToBr>
                    <a:lnBlToTr w="12700" cmpd="sng">
                      <a:noFill/>
                      <a:prstDash val="solid"/>
                    </a:lnBlToTr>
                    <a:solidFill>
                      <a:srgbClr val="FF9999"/>
                    </a:solidFill>
                  </a:tcPr>
                </a:tc>
                <a:extLst>
                  <a:ext uri="{0D108BD9-81ED-4DB2-BD59-A6C34878D82A}">
                    <a16:rowId xmlns:a16="http://schemas.microsoft.com/office/drawing/2014/main" val="10003"/>
                  </a:ext>
                </a:extLst>
              </a:tr>
            </a:tbl>
          </a:graphicData>
        </a:graphic>
      </p:graphicFrame>
      <p:sp>
        <p:nvSpPr>
          <p:cNvPr id="2" name="Google Shape;478;p75">
            <a:extLst>
              <a:ext uri="{FF2B5EF4-FFF2-40B4-BE49-F238E27FC236}">
                <a16:creationId xmlns:a16="http://schemas.microsoft.com/office/drawing/2014/main" id="{5DEEF01C-9011-D3FE-CDF5-F459D7907C14}"/>
              </a:ext>
            </a:extLst>
          </p:cNvPr>
          <p:cNvSpPr/>
          <p:nvPr/>
        </p:nvSpPr>
        <p:spPr>
          <a:xfrm>
            <a:off x="0" y="6425084"/>
            <a:ext cx="10704512" cy="432915"/>
          </a:xfrm>
          <a:prstGeom prst="rect">
            <a:avLst/>
          </a:prstGeom>
          <a:noFill/>
          <a:ln>
            <a:noFill/>
          </a:ln>
        </p:spPr>
        <p:txBody>
          <a:bodyPr spcFirstLastPara="1" wrap="square" lIns="91425" tIns="45700" rIns="91425" bIns="45700" anchor="t" anchorCtr="0">
            <a:noAutofit/>
          </a:bodyPr>
          <a:lstStyle/>
          <a:p>
            <a:pPr fontAlgn="auto">
              <a:spcBef>
                <a:spcPts val="0"/>
              </a:spcBef>
              <a:spcAft>
                <a:spcPts val="0"/>
              </a:spcAft>
              <a:buClr>
                <a:srgbClr val="000000"/>
              </a:buClr>
              <a:defRPr/>
            </a:pPr>
            <a:r>
              <a:rPr lang="en-US" sz="900" kern="0" dirty="0">
                <a:solidFill>
                  <a:srgbClr val="000000"/>
                </a:solidFill>
                <a:latin typeface="Arial"/>
                <a:ea typeface="Arial"/>
                <a:cs typeface="Arial"/>
                <a:sym typeface="Arial"/>
              </a:rPr>
              <a:t>Source: Prepared by </a:t>
            </a:r>
            <a:r>
              <a:rPr lang="en-US" sz="900" u="sng" kern="0" dirty="0">
                <a:solidFill>
                  <a:srgbClr val="0000FF"/>
                </a:solidFill>
                <a:latin typeface="Arial"/>
                <a:ea typeface="Arial"/>
                <a:cs typeface="Arial"/>
                <a:sym typeface="Arial"/>
                <a:hlinkClick r:id="rId2"/>
              </a:rPr>
              <a:t>www.aidsdatahub.org</a:t>
            </a:r>
            <a:r>
              <a:rPr lang="en-US" sz="900" kern="0" dirty="0">
                <a:solidFill>
                  <a:srgbClr val="000000"/>
                </a:solidFill>
                <a:latin typeface="Arial"/>
                <a:ea typeface="Arial"/>
                <a:cs typeface="Arial"/>
                <a:sym typeface="Arial"/>
              </a:rPr>
              <a:t> based on Biological and </a:t>
            </a:r>
            <a:r>
              <a:rPr lang="en-US" sz="900" kern="0" dirty="0" err="1">
                <a:solidFill>
                  <a:srgbClr val="000000"/>
                </a:solidFill>
                <a:latin typeface="Arial"/>
                <a:ea typeface="Arial"/>
                <a:cs typeface="Arial"/>
                <a:sym typeface="Arial"/>
              </a:rPr>
              <a:t>Behavioural</a:t>
            </a:r>
            <a:r>
              <a:rPr lang="en-US" sz="900" kern="0" dirty="0">
                <a:solidFill>
                  <a:srgbClr val="000000"/>
                </a:solidFill>
                <a:latin typeface="Arial"/>
                <a:ea typeface="Arial"/>
                <a:cs typeface="Arial"/>
                <a:sym typeface="Arial"/>
              </a:rPr>
              <a:t> survey (BBS) among Key Populations in the Maldives (2019-2020)</a:t>
            </a:r>
            <a:endParaRPr sz="900" kern="0" dirty="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263352" y="1571612"/>
            <a:ext cx="11203563"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GB" dirty="0">
                <a:cs typeface="Cordia New" pitchFamily="34" charset="-34"/>
              </a:rPr>
              <a:t>Cumulative reported number of people living with HIV, 2010 - 2022</a:t>
            </a:r>
            <a:endParaRPr lang="en-US" dirty="0">
              <a:cs typeface="Cordia New" pitchFamily="34" charset="-34"/>
            </a:endParaRPr>
          </a:p>
        </p:txBody>
      </p:sp>
      <p:sp>
        <p:nvSpPr>
          <p:cNvPr id="3" name="Slide Number Placeholder 2"/>
          <p:cNvSpPr>
            <a:spLocks noGrp="1"/>
          </p:cNvSpPr>
          <p:nvPr>
            <p:ph type="sldNum" sz="quarter" idx="10"/>
          </p:nvPr>
        </p:nvSpPr>
        <p:spPr/>
        <p:txBody>
          <a:bodyPr/>
          <a:lstStyle/>
          <a:p>
            <a:pPr>
              <a:defRPr/>
            </a:pPr>
            <a:fld id="{8AD6E372-D8BE-4307-822F-1334F6DE533E}" type="slidenum">
              <a:rPr lang="th-TH" smtClean="0"/>
              <a:pPr>
                <a:defRPr/>
              </a:pPr>
              <a:t>9</a:t>
            </a:fld>
            <a:endParaRPr lang="th-TH" dirty="0"/>
          </a:p>
        </p:txBody>
      </p:sp>
      <p:sp>
        <p:nvSpPr>
          <p:cNvPr id="5" name="Rectangle 3"/>
          <p:cNvSpPr>
            <a:spLocks noChangeArrowheads="1"/>
          </p:cNvSpPr>
          <p:nvPr/>
        </p:nvSpPr>
        <p:spPr bwMode="auto">
          <a:xfrm>
            <a:off x="92432" y="6404691"/>
            <a:ext cx="10972120" cy="230832"/>
          </a:xfrm>
          <a:prstGeom prst="rect">
            <a:avLst/>
          </a:prstGeom>
          <a:noFill/>
          <a:ln w="9525">
            <a:noFill/>
            <a:miter lim="800000"/>
            <a:headEnd/>
            <a:tailEnd/>
          </a:ln>
        </p:spPr>
        <p:txBody>
          <a:bodyPr wrap="square">
            <a:spAutoFit/>
          </a:bodyPr>
          <a:lstStyle/>
          <a:p>
            <a:pPr>
              <a:defRPr/>
            </a:pPr>
            <a:r>
              <a:rPr lang="en-US" sz="900" dirty="0"/>
              <a:t>Sources:</a:t>
            </a:r>
            <a:r>
              <a:rPr lang="en-US" sz="900" dirty="0">
                <a:solidFill>
                  <a:srgbClr val="000000"/>
                </a:solidFill>
              </a:rPr>
              <a:t> Prepared by </a:t>
            </a:r>
            <a:r>
              <a:rPr lang="en-US" sz="900" dirty="0">
                <a:solidFill>
                  <a:srgbClr val="000000"/>
                </a:solidFill>
                <a:hlinkClick r:id="rId3"/>
              </a:rPr>
              <a:t>www.aidsdatahub.org</a:t>
            </a:r>
            <a:r>
              <a:rPr lang="en-US" sz="900" dirty="0">
                <a:solidFill>
                  <a:srgbClr val="000000"/>
                </a:solidFill>
              </a:rPr>
              <a:t>  based on TB-HIV-Viral Hepatitis-Migrant Health, Health Protection Agency</a:t>
            </a:r>
            <a:r>
              <a:rPr lang="en-US" sz="900" dirty="0">
                <a:solidFill>
                  <a:srgbClr val="000000"/>
                </a:solidFill>
                <a:latin typeface="Arial" pitchFamily="34" charset="0"/>
              </a:rPr>
              <a:t>, Ministry of Health, Maldives 2023</a:t>
            </a:r>
            <a:endParaRPr lang="en-US" sz="900" dirty="0">
              <a:solidFill>
                <a:srgbClr val="000000"/>
              </a:solidFill>
            </a:endParaRPr>
          </a:p>
        </p:txBody>
      </p:sp>
      <p:graphicFrame>
        <p:nvGraphicFramePr>
          <p:cNvPr id="2" name="Content Placeholder 6">
            <a:extLst>
              <a:ext uri="{FF2B5EF4-FFF2-40B4-BE49-F238E27FC236}">
                <a16:creationId xmlns:a16="http://schemas.microsoft.com/office/drawing/2014/main" id="{980B4808-4289-412D-8EE6-BD4D10B252A4}"/>
              </a:ext>
            </a:extLst>
          </p:cNvPr>
          <p:cNvGraphicFramePr>
            <a:graphicFrameLocks noGrp="1"/>
          </p:cNvGraphicFramePr>
          <p:nvPr>
            <p:extLst>
              <p:ext uri="{D42A27DB-BD31-4B8C-83A1-F6EECF244321}">
                <p14:modId xmlns:p14="http://schemas.microsoft.com/office/powerpoint/2010/main" val="3916906125"/>
              </p:ext>
            </p:extLst>
          </p:nvPr>
        </p:nvGraphicFramePr>
        <p:xfrm>
          <a:off x="304982" y="2416857"/>
          <a:ext cx="11338560" cy="390029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6_Layout">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7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8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9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6.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8.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4953</TotalTime>
  <Words>1853</Words>
  <Application>Microsoft Office PowerPoint</Application>
  <PresentationFormat>Widescreen</PresentationFormat>
  <Paragraphs>242</Paragraphs>
  <Slides>33</Slides>
  <Notes>11</Notes>
  <HiddenSlides>0</HiddenSlides>
  <MMClips>0</MMClips>
  <ScaleCrop>false</ScaleCrop>
  <HeadingPairs>
    <vt:vector size="6" baseType="variant">
      <vt:variant>
        <vt:lpstr>Fonts Used</vt:lpstr>
      </vt:variant>
      <vt:variant>
        <vt:i4>5</vt:i4>
      </vt:variant>
      <vt:variant>
        <vt:lpstr>Theme</vt:lpstr>
      </vt:variant>
      <vt:variant>
        <vt:i4>13</vt:i4>
      </vt:variant>
      <vt:variant>
        <vt:lpstr>Slide Titles</vt:lpstr>
      </vt:variant>
      <vt:variant>
        <vt:i4>33</vt:i4>
      </vt:variant>
    </vt:vector>
  </HeadingPairs>
  <TitlesOfParts>
    <vt:vector size="51" baseType="lpstr">
      <vt:lpstr>Arial</vt:lpstr>
      <vt:lpstr>Arial Nova</vt:lpstr>
      <vt:lpstr>Calibri</vt:lpstr>
      <vt:lpstr>Cordia New</vt:lpstr>
      <vt:lpstr>Times New Roman</vt:lpstr>
      <vt:lpstr>1_Cover Design</vt:lpstr>
      <vt:lpstr>Layout</vt:lpstr>
      <vt:lpstr>Layout with Latest!</vt:lpstr>
      <vt:lpstr>1_Layout with Latest!</vt:lpstr>
      <vt:lpstr>2_Layout with Latest!</vt:lpstr>
      <vt:lpstr>1_Layout</vt:lpstr>
      <vt:lpstr>2_Layout</vt:lpstr>
      <vt:lpstr>3_Layout</vt:lpstr>
      <vt:lpstr>4_Layout</vt:lpstr>
      <vt:lpstr>6_Layout</vt:lpstr>
      <vt:lpstr>7_Layout</vt:lpstr>
      <vt:lpstr>8_Layout</vt:lpstr>
      <vt:lpstr>9_Layout</vt:lpstr>
      <vt:lpstr>Maldives</vt:lpstr>
      <vt:lpstr>CONTENT</vt:lpstr>
      <vt:lpstr>BASIC SOCIO-DEMOGRAPHIC INDICATORS</vt:lpstr>
      <vt:lpstr>HIV prevalence and  epidemiological status</vt:lpstr>
      <vt:lpstr>Estimated people living with HIV, new HIV infections and AIDS-related deaths, 1990-2022</vt:lpstr>
      <vt:lpstr>Estimated number of adults (15+) living with HIV and women (15+) living with HIV, 1990-2022</vt:lpstr>
      <vt:lpstr>Key population size estimates, 2011</vt:lpstr>
      <vt:lpstr>HIV prevalence among key populations, 2020 </vt:lpstr>
      <vt:lpstr>Cumulative reported number of people living with HIV, 2010 - 2022</vt:lpstr>
      <vt:lpstr>Syphilis, Hepatitis B and Hepatitis C prevalence among key populations, 2020 </vt:lpstr>
      <vt:lpstr>Risk behaviours</vt:lpstr>
      <vt:lpstr>Proportion of female sex workers who reported condom use with their clients, 2020</vt:lpstr>
      <vt:lpstr>Proportion of female sex workers who used drugs and who injected drugs in the last 12 months, 2020</vt:lpstr>
      <vt:lpstr>Proportion of men who have sex with men who reported condom use at last sex by partner type, 2020</vt:lpstr>
      <vt:lpstr>Proportion of men who have sex with men who used drugs and who injected drugs in the last 12 months, 2020</vt:lpstr>
      <vt:lpstr>Reported injecting drugs behaviors among people who inject drugs, 2020</vt:lpstr>
      <vt:lpstr>Proportion of people who inject drugs who reported condom use at last sex by partner type, 2020</vt:lpstr>
      <vt:lpstr>Vulnerability and  HIV knowledge</vt:lpstr>
      <vt:lpstr>Proportion of key populations who experienced physical violence, 2020</vt:lpstr>
      <vt:lpstr>Proportion of key populations who experienced stigma, discrimination and sexual violence, 2020</vt:lpstr>
      <vt:lpstr>Comprehensive knowledge of HIV among surveyed respondents by age group and sex, 2016-17 </vt:lpstr>
      <vt:lpstr>HIV expenditure</vt:lpstr>
      <vt:lpstr>Resource allocation for the National Strategic Plan (NSP) 2014-2016</vt:lpstr>
      <vt:lpstr>Resource allocation by target population, 2014-2016</vt:lpstr>
      <vt:lpstr>National response </vt:lpstr>
      <vt:lpstr>Proportion of key populations who ever tested for HIV, 2020</vt:lpstr>
      <vt:lpstr>Treatment cascade, 2022</vt:lpstr>
      <vt:lpstr>People on antiretroviral treatment, 2007 - 2022</vt:lpstr>
      <vt:lpstr>HIV testing and treatment cascade, 2022</vt:lpstr>
      <vt:lpstr>Coverage of HIV and syphilis testing among pregnant women, 2019-2021</vt:lpstr>
      <vt:lpstr>Achievement of EMTCT validation and maintenance for HIV and syphilis, 2019 and 2021</vt:lpstr>
      <vt:lpstr>Punitive and discriminatory laws, 2022</vt:lpstr>
      <vt:lpstr>PowerPoint Presentation</vt:lpstr>
    </vt:vector>
  </TitlesOfParts>
  <Manager/>
  <Company>HIV and AIDS Data Hub for Asia-Pacific</Company>
  <LinksUpToDate>false</LinksUpToDate>
  <SharedDoc>false</SharedDoc>
  <HyperlinkBase>https://www.aidsdatahub.org/resource/maldives-country-slides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 and AIDS Data Hub for Asia-Pacific Review in Slides: Maldives</dc:title>
  <dc:subject>Get an overview of the HIV/AIDS situation in Maldives. Browse and view charts and graphs illustrating data on the country's basic socio-demographic indicators, HIV prevalence and epidemiology, risk behaviors, vulnerability and HIV knowledge, HIV expenditu</dc:subject>
  <dc:creator>HIV and AIDS Data Hub for Asia-Pacific</dc:creator>
  <cp:keywords>hiv, aids, socio-demographic indicators, prevalence, epidemiology, risk behaviors, vulnerability, hiv knowledge, national response</cp:keywords>
  <dc:description/>
  <cp:lastModifiedBy>SHWE, Ye Yu</cp:lastModifiedBy>
  <cp:revision>667</cp:revision>
  <dcterms:created xsi:type="dcterms:W3CDTF">2010-11-08T08:31:49Z</dcterms:created>
  <dcterms:modified xsi:type="dcterms:W3CDTF">2024-02-20T07:01:07Z</dcterms:modified>
  <cp:category/>
</cp:coreProperties>
</file>