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1.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5.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6.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41.xml" ContentType="application/vnd.openxmlformats-officedocument.themeOverride+xml"/>
  <Override PartName="/ppt/charts/chart2.xml" ContentType="application/vnd.openxmlformats-officedocument.drawingml.chart+xml"/>
  <Override PartName="/ppt/theme/themeOverride42.xml" ContentType="application/vnd.openxmlformats-officedocument.themeOverride+xml"/>
  <Override PartName="/ppt/charts/chart3.xml" ContentType="application/vnd.openxmlformats-officedocument.drawingml.chart+xml"/>
  <Override PartName="/ppt/theme/themeOverride43.xml" ContentType="application/vnd.openxmlformats-officedocument.themeOverride+xml"/>
  <Override PartName="/ppt/charts/chart4.xml" ContentType="application/vnd.openxmlformats-officedocument.drawingml.chart+xml"/>
  <Override PartName="/ppt/theme/themeOverride4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4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4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7.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theme/themeOverride4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9.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50.xml" ContentType="application/vnd.openxmlformats-officedocument.themeOverride+xml"/>
  <Override PartName="/ppt/charts/chart11.xml" ContentType="application/vnd.openxmlformats-officedocument.drawingml.chart+xml"/>
  <Override PartName="/ppt/theme/themeOverride51.xml" ContentType="application/vnd.openxmlformats-officedocument.themeOverride+xml"/>
  <Override PartName="/ppt/charts/chart12.xml" ContentType="application/vnd.openxmlformats-officedocument.drawingml.chart+xml"/>
  <Override PartName="/ppt/theme/themeOverride5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3.xml" ContentType="application/vnd.openxmlformats-officedocument.themeOverr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4.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5.xml" ContentType="application/vnd.openxmlformats-officedocument.themeOverr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6.xml" ContentType="application/vnd.openxmlformats-officedocument.themeOverride+xml"/>
  <Override PartName="/ppt/drawings/drawing2.xml" ContentType="application/vnd.openxmlformats-officedocument.drawingml.chartshapes+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7.xml" ContentType="application/vnd.openxmlformats-officedocument.themeOverride+xml"/>
  <Override PartName="/ppt/charts/chart18.xml" ContentType="application/vnd.openxmlformats-officedocument.drawingml.chart+xml"/>
  <Override PartName="/ppt/theme/themeOverride58.xml" ContentType="application/vnd.openxmlformats-officedocument.themeOverr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9.xml" ContentType="application/vnd.openxmlformats-officedocument.themeOverride+xml"/>
  <Override PartName="/ppt/notesSlides/notesSlide16.xml" ContentType="application/vnd.openxmlformats-officedocument.presentationml.notesSlid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0.xml" ContentType="application/vnd.openxmlformats-officedocument.themeOverride+xml"/>
  <Override PartName="/ppt/charts/chart21.xml" ContentType="application/vnd.openxmlformats-officedocument.drawingml.chart+xml"/>
  <Override PartName="/ppt/theme/themeOverride61.xml" ContentType="application/vnd.openxmlformats-officedocument.themeOverride+xml"/>
  <Override PartName="/ppt/charts/chart2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2.xml" ContentType="application/vnd.openxmlformats-officedocument.themeOverride+xml"/>
  <Override PartName="/ppt/notesSlides/notesSlide17.xml" ContentType="application/vnd.openxmlformats-officedocument.presentationml.notesSlide+xml"/>
  <Override PartName="/ppt/charts/chart23.xml" ContentType="application/vnd.openxmlformats-officedocument.drawingml.chart+xml"/>
  <Override PartName="/ppt/theme/themeOverride63.xml" ContentType="application/vnd.openxmlformats-officedocument.themeOverride+xml"/>
  <Override PartName="/ppt/charts/chart24.xml" ContentType="application/vnd.openxmlformats-officedocument.drawingml.chart+xml"/>
  <Override PartName="/ppt/theme/themeOverride64.xml" ContentType="application/vnd.openxmlformats-officedocument.themeOverride+xml"/>
  <Override PartName="/ppt/notesSlides/notesSlide18.xml" ContentType="application/vnd.openxmlformats-officedocument.presentationml.notesSlide+xml"/>
  <Override PartName="/ppt/charts/chart2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5.xml" ContentType="application/vnd.openxmlformats-officedocument.themeOverride+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2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6.xml" ContentType="application/vnd.openxmlformats-officedocument.themeOverride+xml"/>
  <Override PartName="/ppt/notesSlides/notesSlide20.xml" ContentType="application/vnd.openxmlformats-officedocument.presentationml.notesSlide+xml"/>
  <Override PartName="/ppt/charts/chart2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7.xml" ContentType="application/vnd.openxmlformats-officedocument.themeOverride+xml"/>
  <Override PartName="/ppt/charts/chart28.xml" ContentType="application/vnd.openxmlformats-officedocument.drawingml.chart+xml"/>
  <Override PartName="/ppt/theme/themeOverride68.xml" ContentType="application/vnd.openxmlformats-officedocument.themeOverride+xml"/>
  <Override PartName="/ppt/notesSlides/notesSlide21.xml" ContentType="application/vnd.openxmlformats-officedocument.presentationml.notesSlide+xml"/>
  <Override PartName="/ppt/charts/chart29.xml" ContentType="application/vnd.openxmlformats-officedocument.drawingml.chart+xml"/>
  <Override PartName="/ppt/theme/themeOverride69.xml" ContentType="application/vnd.openxmlformats-officedocument.themeOverride+xml"/>
  <Override PartName="/ppt/notesSlides/notesSlide22.xml" ContentType="application/vnd.openxmlformats-officedocument.presentationml.notesSlide+xml"/>
  <Override PartName="/ppt/charts/chart30.xml" ContentType="application/vnd.openxmlformats-officedocument.drawingml.chart+xml"/>
  <Override PartName="/ppt/theme/themeOverride70.xml" ContentType="application/vnd.openxmlformats-officedocument.themeOverride+xml"/>
  <Override PartName="/ppt/notesSlides/notesSlide23.xml" ContentType="application/vnd.openxmlformats-officedocument.presentationml.notesSlide+xml"/>
  <Override PartName="/ppt/charts/chart31.xml" ContentType="application/vnd.openxmlformats-officedocument.drawingml.chart+xml"/>
  <Override PartName="/ppt/theme/themeOverride71.xml" ContentType="application/vnd.openxmlformats-officedocument.themeOverride+xml"/>
  <Override PartName="/ppt/notesSlides/notesSlide24.xml" ContentType="application/vnd.openxmlformats-officedocument.presentationml.notesSlide+xml"/>
  <Override PartName="/ppt/charts/chart32.xml" ContentType="application/vnd.openxmlformats-officedocument.drawingml.chart+xml"/>
  <Override PartName="/ppt/theme/themeOverride72.xml" ContentType="application/vnd.openxmlformats-officedocument.themeOverride+xml"/>
  <Override PartName="/ppt/notesSlides/notesSlide25.xml" ContentType="application/vnd.openxmlformats-officedocument.presentationml.notesSlide+xml"/>
  <Override PartName="/ppt/charts/chart3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3.xml" ContentType="application/vnd.openxmlformats-officedocument.themeOverride+xml"/>
  <Override PartName="/ppt/theme/themeOverride74.xml" ContentType="application/vnd.openxmlformats-officedocument.themeOverride+xml"/>
  <Override PartName="/ppt/notesSlides/notesSlide26.xml" ContentType="application/vnd.openxmlformats-officedocument.presentationml.notesSlide+xml"/>
  <Override PartName="/ppt/charts/chart3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5.xml" ContentType="application/vnd.openxmlformats-officedocument.themeOverride+xml"/>
  <Override PartName="/ppt/theme/themeOverride76.xml" ContentType="application/vnd.openxmlformats-officedocument.themeOverride+xml"/>
  <Override PartName="/ppt/notesSlides/notesSlide27.xml" ContentType="application/vnd.openxmlformats-officedocument.presentationml.notesSlide+xml"/>
  <Override PartName="/ppt/theme/themeOverride77.xml" ContentType="application/vnd.openxmlformats-officedocument.themeOverride+xml"/>
  <Override PartName="/ppt/notesSlides/notesSlide28.xml" ContentType="application/vnd.openxmlformats-officedocument.presentationml.notesSlide+xml"/>
  <Override PartName="/ppt/theme/themeOverride78.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5.xml" ContentType="application/vnd.openxmlformats-officedocument.drawingml.chart+xml"/>
  <Override PartName="/ppt/theme/themeOverride79.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689" r:id="rId4"/>
    <p:sldMasterId id="2147483698" r:id="rId5"/>
    <p:sldMasterId id="2147483707" r:id="rId6"/>
    <p:sldMasterId id="2147483716" r:id="rId7"/>
    <p:sldMasterId id="2147483738" r:id="rId8"/>
    <p:sldMasterId id="2147483747" r:id="rId9"/>
    <p:sldMasterId id="2147483767" r:id="rId10"/>
    <p:sldMasterId id="2147483776" r:id="rId11"/>
    <p:sldMasterId id="2147483785" r:id="rId12"/>
    <p:sldMasterId id="2147483794" r:id="rId13"/>
    <p:sldMasterId id="2147483804" r:id="rId14"/>
    <p:sldMasterId id="2147483822" r:id="rId15"/>
    <p:sldMasterId id="2147483831" r:id="rId16"/>
    <p:sldMasterId id="2147483840" r:id="rId17"/>
  </p:sldMasterIdLst>
  <p:notesMasterIdLst>
    <p:notesMasterId r:id="rId65"/>
  </p:notesMasterIdLst>
  <p:handoutMasterIdLst>
    <p:handoutMasterId r:id="rId66"/>
  </p:handoutMasterIdLst>
  <p:sldIdLst>
    <p:sldId id="266" r:id="rId18"/>
    <p:sldId id="535" r:id="rId19"/>
    <p:sldId id="611" r:id="rId20"/>
    <p:sldId id="271" r:id="rId21"/>
    <p:sldId id="628" r:id="rId22"/>
    <p:sldId id="265" r:id="rId23"/>
    <p:sldId id="2997" r:id="rId24"/>
    <p:sldId id="509" r:id="rId25"/>
    <p:sldId id="510" r:id="rId26"/>
    <p:sldId id="631" r:id="rId27"/>
    <p:sldId id="634" r:id="rId28"/>
    <p:sldId id="2996" r:id="rId29"/>
    <p:sldId id="637" r:id="rId30"/>
    <p:sldId id="638" r:id="rId31"/>
    <p:sldId id="639" r:id="rId32"/>
    <p:sldId id="2991" r:id="rId33"/>
    <p:sldId id="365" r:id="rId34"/>
    <p:sldId id="511" r:id="rId35"/>
    <p:sldId id="3003" r:id="rId36"/>
    <p:sldId id="585" r:id="rId37"/>
    <p:sldId id="593" r:id="rId38"/>
    <p:sldId id="3004" r:id="rId39"/>
    <p:sldId id="3001" r:id="rId40"/>
    <p:sldId id="3000" r:id="rId41"/>
    <p:sldId id="346" r:id="rId42"/>
    <p:sldId id="537" r:id="rId43"/>
    <p:sldId id="3002" r:id="rId44"/>
    <p:sldId id="550" r:id="rId45"/>
    <p:sldId id="420" r:id="rId46"/>
    <p:sldId id="574" r:id="rId47"/>
    <p:sldId id="429" r:id="rId48"/>
    <p:sldId id="528" r:id="rId49"/>
    <p:sldId id="635" r:id="rId50"/>
    <p:sldId id="636" r:id="rId51"/>
    <p:sldId id="3005" r:id="rId52"/>
    <p:sldId id="530" r:id="rId53"/>
    <p:sldId id="529" r:id="rId54"/>
    <p:sldId id="367" r:id="rId55"/>
    <p:sldId id="627" r:id="rId56"/>
    <p:sldId id="626" r:id="rId57"/>
    <p:sldId id="2990" r:id="rId58"/>
    <p:sldId id="257" r:id="rId59"/>
    <p:sldId id="2994" r:id="rId60"/>
    <p:sldId id="2995" r:id="rId61"/>
    <p:sldId id="640" r:id="rId62"/>
    <p:sldId id="2989" r:id="rId63"/>
    <p:sldId id="503" r:id="rId64"/>
  </p:sldIdLst>
  <p:sldSz cx="12192000" cy="6858000"/>
  <p:notesSz cx="7102475" cy="10234613"/>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E1E"/>
    <a:srgbClr val="78A7B7"/>
    <a:srgbClr val="F26B73"/>
    <a:srgbClr val="CDFFFA"/>
    <a:srgbClr val="579BFF"/>
    <a:srgbClr val="CC99FF"/>
    <a:srgbClr val="FAB56A"/>
    <a:srgbClr val="FCD1A2"/>
    <a:srgbClr val="4BD0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87" autoAdjust="0"/>
    <p:restoredTop sz="74971" autoAdjust="0"/>
  </p:normalViewPr>
  <p:slideViewPr>
    <p:cSldViewPr>
      <p:cViewPr varScale="1">
        <p:scale>
          <a:sx n="74" d="100"/>
          <a:sy n="74" d="100"/>
        </p:scale>
        <p:origin x="1344"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commentAuthors" Target="commentAuthor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5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1.xml"/></Relationships>
</file>

<file path=ppt/charts/_rels/chart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2.xml"/><Relationship Id="rId4"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3.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3.xml"/><Relationship Id="rId4" Type="http://schemas.openxmlformats.org/officeDocument/2006/relationships/package" Target="../embeddings/Microsoft_Excel_Worksheet9.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2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0.xml"/></Relationships>
</file>

<file path=ppt/charts/_rels/chart3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1.xml"/></Relationships>
</file>

<file path=ppt/charts/_rels/chart3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5.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79.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 (3)'!$W$32:$W$33</c:f>
              <c:strCache>
                <c:ptCount val="2"/>
                <c:pt idx="0">
                  <c:v>National</c:v>
                </c:pt>
                <c:pt idx="1">
                  <c:v>West Bengal</c:v>
                </c:pt>
              </c:strCache>
            </c:strRef>
          </c:cat>
          <c:val>
            <c:numRef>
              <c:f>'INDIA (3)'!$X$32:$X$33</c:f>
              <c:numCache>
                <c:formatCode>General</c:formatCode>
                <c:ptCount val="2"/>
                <c:pt idx="0">
                  <c:v>3.8</c:v>
                </c:pt>
                <c:pt idx="1">
                  <c:v>7.3</c:v>
                </c:pt>
              </c:numCache>
            </c:numRef>
          </c:val>
          <c:extLst>
            <c:ext xmlns:c16="http://schemas.microsoft.com/office/drawing/2014/chart" uri="{C3380CC4-5D6E-409C-BE32-E72D297353CC}">
              <c16:uniqueId val="{00000000-197F-4155-BD86-2FD2C6F19A74}"/>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IBBS 2014-15</a:t>
            </a:r>
          </a:p>
        </c:rich>
      </c:tx>
      <c:overlay val="0"/>
    </c:title>
    <c:autoTitleDeleted val="0"/>
    <c:plotArea>
      <c:layout>
        <c:manualLayout>
          <c:layoutTarget val="inner"/>
          <c:xMode val="edge"/>
          <c:yMode val="edge"/>
          <c:x val="0.12478674912189244"/>
          <c:y val="0.14950262545438542"/>
          <c:w val="0.80798741379162997"/>
          <c:h val="0.75548537112115444"/>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33CCCC"/>
              </a:solidFill>
              <a:ln>
                <a:noFill/>
              </a:ln>
            </c:spPr>
            <c:extLst>
              <c:ext xmlns:c16="http://schemas.microsoft.com/office/drawing/2014/chart" uri="{C3380CC4-5D6E-409C-BE32-E72D297353CC}">
                <c16:uniqueId val="{00000001-2CD8-4633-B1DF-D9489C50FBDF}"/>
              </c:ext>
            </c:extLst>
          </c:dPt>
          <c:dPt>
            <c:idx val="1"/>
            <c:invertIfNegative val="0"/>
            <c:bubble3D val="0"/>
            <c:spPr>
              <a:solidFill>
                <a:srgbClr val="F26B73"/>
              </a:solidFill>
              <a:ln>
                <a:noFill/>
              </a:ln>
            </c:spPr>
            <c:extLst>
              <c:ext xmlns:c16="http://schemas.microsoft.com/office/drawing/2014/chart" uri="{C3380CC4-5D6E-409C-BE32-E72D297353CC}">
                <c16:uniqueId val="{00000003-2CD8-4633-B1DF-D9489C50FBDF}"/>
              </c:ext>
            </c:extLst>
          </c:dPt>
          <c:dPt>
            <c:idx val="2"/>
            <c:invertIfNegative val="0"/>
            <c:bubble3D val="0"/>
            <c:spPr>
              <a:solidFill>
                <a:srgbClr val="FAB56A"/>
              </a:solidFill>
              <a:ln>
                <a:noFill/>
              </a:ln>
            </c:spPr>
            <c:extLst>
              <c:ext xmlns:c16="http://schemas.microsoft.com/office/drawing/2014/chart" uri="{C3380CC4-5D6E-409C-BE32-E72D297353CC}">
                <c16:uniqueId val="{00000005-2CD8-4633-B1DF-D9489C50FBDF}"/>
              </c:ext>
            </c:extLst>
          </c:dPt>
          <c:dPt>
            <c:idx val="3"/>
            <c:invertIfNegative val="0"/>
            <c:bubble3D val="0"/>
            <c:spPr>
              <a:solidFill>
                <a:srgbClr val="00AEEF"/>
              </a:solidFill>
              <a:ln>
                <a:noFill/>
              </a:ln>
            </c:spPr>
            <c:extLst>
              <c:ext xmlns:c16="http://schemas.microsoft.com/office/drawing/2014/chart" uri="{C3380CC4-5D6E-409C-BE32-E72D297353CC}">
                <c16:uniqueId val="{00000007-2CD8-4633-B1DF-D9489C50FBDF}"/>
              </c:ext>
            </c:extLst>
          </c:dPt>
          <c:dLbls>
            <c:dLbl>
              <c:idx val="0"/>
              <c:layout>
                <c:manualLayout>
                  <c:x val="2.0481310803891449E-3"/>
                  <c:y val="1.1444919597186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D8-4633-B1DF-D9489C50F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KP'!$A$5:$A$8</c:f>
              <c:strCache>
                <c:ptCount val="4"/>
                <c:pt idx="0">
                  <c:v>FSW</c:v>
                </c:pt>
                <c:pt idx="1">
                  <c:v>MSM</c:v>
                </c:pt>
                <c:pt idx="2">
                  <c:v>Hijra/TG</c:v>
                </c:pt>
                <c:pt idx="3">
                  <c:v>PWID</c:v>
                </c:pt>
              </c:strCache>
            </c:strRef>
          </c:cat>
          <c:val>
            <c:numRef>
              <c:f>'Condom use KP'!$B$5:$B$8</c:f>
              <c:numCache>
                <c:formatCode>0</c:formatCode>
                <c:ptCount val="4"/>
                <c:pt idx="0">
                  <c:v>90.8</c:v>
                </c:pt>
                <c:pt idx="1">
                  <c:v>83.9</c:v>
                </c:pt>
                <c:pt idx="2">
                  <c:v>79.7</c:v>
                </c:pt>
                <c:pt idx="3">
                  <c:v>77.400000000000006</c:v>
                </c:pt>
              </c:numCache>
            </c:numRef>
          </c:val>
          <c:extLst>
            <c:ext xmlns:c16="http://schemas.microsoft.com/office/drawing/2014/chart" uri="{C3380CC4-5D6E-409C-BE32-E72D297353CC}">
              <c16:uniqueId val="{00000008-2CD8-4633-B1DF-D9489C50FBDF}"/>
            </c:ext>
          </c:extLst>
        </c:ser>
        <c:ser>
          <c:idx val="1"/>
          <c:order val="1"/>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KP'!$A$5:$A$8</c:f>
              <c:strCache>
                <c:ptCount val="4"/>
                <c:pt idx="0">
                  <c:v>FSW</c:v>
                </c:pt>
                <c:pt idx="1">
                  <c:v>MSM</c:v>
                </c:pt>
                <c:pt idx="2">
                  <c:v>Hijra/TG</c:v>
                </c:pt>
                <c:pt idx="3">
                  <c:v>PWID</c:v>
                </c:pt>
              </c:strCache>
            </c:strRef>
          </c:cat>
          <c:val>
            <c:numRef>
              <c:f>'Condom use KP'!$C$5:$C$7</c:f>
              <c:numCache>
                <c:formatCode>General</c:formatCode>
                <c:ptCount val="3"/>
              </c:numCache>
            </c:numRef>
          </c:val>
          <c:extLst>
            <c:ext xmlns:c16="http://schemas.microsoft.com/office/drawing/2014/chart" uri="{C3380CC4-5D6E-409C-BE32-E72D297353CC}">
              <c16:uniqueId val="{00000009-2CD8-4633-B1DF-D9489C50FBDF}"/>
            </c:ext>
          </c:extLst>
        </c:ser>
        <c:ser>
          <c:idx val="2"/>
          <c:order val="2"/>
          <c:spPr>
            <a:solidFill>
              <a:srgbClr val="F78E1E"/>
            </a:solidFill>
            <a:ln>
              <a:noFill/>
            </a:ln>
          </c:spPr>
          <c:invertIfNegative val="0"/>
          <c:dLbls>
            <c:dLbl>
              <c:idx val="4"/>
              <c:layout>
                <c:manualLayout>
                  <c:x val="0"/>
                  <c:y val="7.62994639812461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D8-4633-B1DF-D9489C50FBD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KP'!$A$5:$A$8</c:f>
              <c:strCache>
                <c:ptCount val="4"/>
                <c:pt idx="0">
                  <c:v>FSW</c:v>
                </c:pt>
                <c:pt idx="1">
                  <c:v>MSM</c:v>
                </c:pt>
                <c:pt idx="2">
                  <c:v>Hijra/TG</c:v>
                </c:pt>
                <c:pt idx="3">
                  <c:v>PWID</c:v>
                </c:pt>
              </c:strCache>
            </c:strRef>
          </c:cat>
          <c:val>
            <c:numRef>
              <c:f>'Condom use KP'!$D$5:$D$7</c:f>
              <c:numCache>
                <c:formatCode>General</c:formatCode>
                <c:ptCount val="3"/>
              </c:numCache>
            </c:numRef>
          </c:val>
          <c:extLst>
            <c:ext xmlns:c16="http://schemas.microsoft.com/office/drawing/2014/chart" uri="{C3380CC4-5D6E-409C-BE32-E72D297353CC}">
              <c16:uniqueId val="{0000000B-2CD8-4633-B1DF-D9489C50FBDF}"/>
            </c:ext>
          </c:extLst>
        </c:ser>
        <c:dLbls>
          <c:showLegendKey val="0"/>
          <c:showVal val="0"/>
          <c:showCatName val="0"/>
          <c:showSerName val="0"/>
          <c:showPercent val="0"/>
          <c:showBubbleSize val="0"/>
        </c:dLbls>
        <c:gapWidth val="102"/>
        <c:overlap val="100"/>
        <c:axId val="45657472"/>
        <c:axId val="45667456"/>
      </c:barChart>
      <c:scatterChart>
        <c:scatterStyle val="lineMarker"/>
        <c:varyColors val="0"/>
        <c:ser>
          <c:idx val="3"/>
          <c:order val="3"/>
          <c:tx>
            <c:strRef>
              <c:f>'Condom use KP'!$M$1</c:f>
              <c:strCache>
                <c:ptCount val="1"/>
                <c:pt idx="0">
                  <c:v>t</c:v>
                </c:pt>
              </c:strCache>
            </c:strRef>
          </c:tx>
          <c:spPr>
            <a:ln w="19050">
              <a:solidFill>
                <a:srgbClr val="E31837"/>
              </a:solidFill>
              <a:prstDash val="dash"/>
            </a:ln>
          </c:spPr>
          <c:marker>
            <c:symbol val="none"/>
          </c:marker>
          <c:xVal>
            <c:numRef>
              <c:f>'Condom use KP'!$L$2:$L$3</c:f>
              <c:numCache>
                <c:formatCode>General</c:formatCode>
                <c:ptCount val="2"/>
                <c:pt idx="0">
                  <c:v>0</c:v>
                </c:pt>
                <c:pt idx="1">
                  <c:v>1</c:v>
                </c:pt>
              </c:numCache>
            </c:numRef>
          </c:xVal>
          <c:yVal>
            <c:numRef>
              <c:f>'Condom use KP'!$M$2:$M$3</c:f>
              <c:numCache>
                <c:formatCode>General</c:formatCode>
                <c:ptCount val="2"/>
                <c:pt idx="0">
                  <c:v>95</c:v>
                </c:pt>
                <c:pt idx="1">
                  <c:v>95</c:v>
                </c:pt>
              </c:numCache>
            </c:numRef>
          </c:yVal>
          <c:smooth val="0"/>
          <c:extLst>
            <c:ext xmlns:c16="http://schemas.microsoft.com/office/drawing/2014/chart" uri="{C3380CC4-5D6E-409C-BE32-E72D297353CC}">
              <c16:uniqueId val="{0000000C-2CD8-4633-B1DF-D9489C50FBDF}"/>
            </c:ext>
          </c:extLst>
        </c:ser>
        <c:dLbls>
          <c:showLegendKey val="0"/>
          <c:showVal val="0"/>
          <c:showCatName val="0"/>
          <c:showSerName val="0"/>
          <c:showPercent val="0"/>
          <c:showBubbleSize val="0"/>
        </c:dLbls>
        <c:axId val="45671168"/>
        <c:axId val="45669376"/>
      </c:scatterChart>
      <c:catAx>
        <c:axId val="45657472"/>
        <c:scaling>
          <c:orientation val="minMax"/>
        </c:scaling>
        <c:delete val="0"/>
        <c:axPos val="b"/>
        <c:numFmt formatCode="General" sourceLinked="1"/>
        <c:majorTickMark val="out"/>
        <c:minorTickMark val="none"/>
        <c:tickLblPos val="nextTo"/>
        <c:crossAx val="45667456"/>
        <c:crosses val="autoZero"/>
        <c:auto val="1"/>
        <c:lblAlgn val="ctr"/>
        <c:lblOffset val="100"/>
        <c:noMultiLvlLbl val="0"/>
      </c:catAx>
      <c:valAx>
        <c:axId val="45667456"/>
        <c:scaling>
          <c:orientation val="minMax"/>
          <c:max val="100"/>
          <c:min val="0"/>
        </c:scaling>
        <c:delete val="0"/>
        <c:axPos val="l"/>
        <c:title>
          <c:tx>
            <c:rich>
              <a:bodyPr rot="0" vert="horz"/>
              <a:lstStyle/>
              <a:p>
                <a:pPr>
                  <a:defRPr/>
                </a:pPr>
                <a:r>
                  <a:rPr lang="en-US"/>
                  <a:t>%</a:t>
                </a:r>
              </a:p>
            </c:rich>
          </c:tx>
          <c:layout>
            <c:manualLayout>
              <c:xMode val="edge"/>
              <c:yMode val="edge"/>
              <c:x val="6.734066585194238E-3"/>
              <c:y val="0.11128762007353997"/>
            </c:manualLayout>
          </c:layout>
          <c:overlay val="0"/>
        </c:title>
        <c:numFmt formatCode="0" sourceLinked="1"/>
        <c:majorTickMark val="out"/>
        <c:minorTickMark val="none"/>
        <c:tickLblPos val="nextTo"/>
        <c:crossAx val="45657472"/>
        <c:crosses val="autoZero"/>
        <c:crossBetween val="between"/>
        <c:majorUnit val="20"/>
      </c:valAx>
      <c:valAx>
        <c:axId val="45669376"/>
        <c:scaling>
          <c:orientation val="minMax"/>
          <c:max val="100"/>
          <c:min val="0"/>
        </c:scaling>
        <c:delete val="1"/>
        <c:axPos val="r"/>
        <c:numFmt formatCode="General" sourceLinked="1"/>
        <c:majorTickMark val="out"/>
        <c:minorTickMark val="none"/>
        <c:tickLblPos val="nextTo"/>
        <c:crossAx val="45671168"/>
        <c:crosses val="max"/>
        <c:crossBetween val="midCat"/>
      </c:valAx>
      <c:valAx>
        <c:axId val="45671168"/>
        <c:scaling>
          <c:orientation val="minMax"/>
          <c:max val="1"/>
          <c:min val="0"/>
        </c:scaling>
        <c:delete val="1"/>
        <c:axPos val="t"/>
        <c:numFmt formatCode="General" sourceLinked="1"/>
        <c:majorTickMark val="out"/>
        <c:minorTickMark val="none"/>
        <c:tickLblPos val="nextTo"/>
        <c:crossAx val="45669376"/>
        <c:crosses val="max"/>
        <c:crossBetween val="midCat"/>
        <c:majorUnit val="0.2"/>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BSS 2019-20</a:t>
            </a:r>
          </a:p>
        </c:rich>
      </c:tx>
      <c:overlay val="0"/>
    </c:title>
    <c:autoTitleDeleted val="0"/>
    <c:plotArea>
      <c:layout>
        <c:manualLayout>
          <c:layoutTarget val="inner"/>
          <c:xMode val="edge"/>
          <c:yMode val="edge"/>
          <c:x val="0.14174531874790819"/>
          <c:y val="0.1510212603648077"/>
          <c:w val="0.84051500000000001"/>
          <c:h val="0.75396673621073218"/>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33CCCC"/>
              </a:solidFill>
              <a:ln>
                <a:noFill/>
              </a:ln>
            </c:spPr>
            <c:extLst>
              <c:ext xmlns:c16="http://schemas.microsoft.com/office/drawing/2014/chart" uri="{C3380CC4-5D6E-409C-BE32-E72D297353CC}">
                <c16:uniqueId val="{00000001-A1D3-4903-A31F-D770726131DC}"/>
              </c:ext>
            </c:extLst>
          </c:dPt>
          <c:dPt>
            <c:idx val="1"/>
            <c:invertIfNegative val="0"/>
            <c:bubble3D val="0"/>
            <c:spPr>
              <a:solidFill>
                <a:srgbClr val="F26B73"/>
              </a:solidFill>
              <a:ln>
                <a:noFill/>
              </a:ln>
            </c:spPr>
            <c:extLst>
              <c:ext xmlns:c16="http://schemas.microsoft.com/office/drawing/2014/chart" uri="{C3380CC4-5D6E-409C-BE32-E72D297353CC}">
                <c16:uniqueId val="{00000003-A1D3-4903-A31F-D770726131DC}"/>
              </c:ext>
            </c:extLst>
          </c:dPt>
          <c:dPt>
            <c:idx val="2"/>
            <c:invertIfNegative val="0"/>
            <c:bubble3D val="0"/>
            <c:spPr>
              <a:solidFill>
                <a:srgbClr val="FAB56A"/>
              </a:solidFill>
              <a:ln>
                <a:noFill/>
              </a:ln>
            </c:spPr>
            <c:extLst>
              <c:ext xmlns:c16="http://schemas.microsoft.com/office/drawing/2014/chart" uri="{C3380CC4-5D6E-409C-BE32-E72D297353CC}">
                <c16:uniqueId val="{00000005-A1D3-4903-A31F-D770726131DC}"/>
              </c:ext>
            </c:extLst>
          </c:dPt>
          <c:dPt>
            <c:idx val="3"/>
            <c:invertIfNegative val="0"/>
            <c:bubble3D val="0"/>
            <c:spPr>
              <a:solidFill>
                <a:srgbClr val="00AEEF"/>
              </a:solidFill>
              <a:ln>
                <a:noFill/>
              </a:ln>
            </c:spPr>
            <c:extLst>
              <c:ext xmlns:c16="http://schemas.microsoft.com/office/drawing/2014/chart" uri="{C3380CC4-5D6E-409C-BE32-E72D297353CC}">
                <c16:uniqueId val="{00000007-A1D3-4903-A31F-D770726131DC}"/>
              </c:ext>
            </c:extLst>
          </c:dPt>
          <c:dLbls>
            <c:dLbl>
              <c:idx val="0"/>
              <c:layout>
                <c:manualLayout>
                  <c:x val="2.0481310803891449E-3"/>
                  <c:y val="1.1444919597186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D3-4903-A31F-D770726131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KP'!$L$4:$L$7</c:f>
              <c:strCache>
                <c:ptCount val="4"/>
                <c:pt idx="0">
                  <c:v>FSW *</c:v>
                </c:pt>
                <c:pt idx="1">
                  <c:v>MSM **</c:v>
                </c:pt>
                <c:pt idx="2">
                  <c:v>Hijra/TG **</c:v>
                </c:pt>
                <c:pt idx="3">
                  <c:v>PWID</c:v>
                </c:pt>
              </c:strCache>
            </c:strRef>
          </c:cat>
          <c:val>
            <c:numRef>
              <c:f>'Condom use KP'!$M$4:$M$7</c:f>
              <c:numCache>
                <c:formatCode>0</c:formatCode>
                <c:ptCount val="4"/>
                <c:pt idx="0">
                  <c:v>96.2</c:v>
                </c:pt>
                <c:pt idx="1">
                  <c:v>92.4</c:v>
                </c:pt>
                <c:pt idx="2">
                  <c:v>97.5</c:v>
                </c:pt>
                <c:pt idx="3">
                  <c:v>54.6</c:v>
                </c:pt>
              </c:numCache>
            </c:numRef>
          </c:val>
          <c:extLst>
            <c:ext xmlns:c16="http://schemas.microsoft.com/office/drawing/2014/chart" uri="{C3380CC4-5D6E-409C-BE32-E72D297353CC}">
              <c16:uniqueId val="{00000008-A1D3-4903-A31F-D770726131DC}"/>
            </c:ext>
          </c:extLst>
        </c:ser>
        <c:ser>
          <c:idx val="1"/>
          <c:order val="1"/>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KP'!$L$4:$L$7</c:f>
              <c:strCache>
                <c:ptCount val="4"/>
                <c:pt idx="0">
                  <c:v>FSW *</c:v>
                </c:pt>
                <c:pt idx="1">
                  <c:v>MSM **</c:v>
                </c:pt>
                <c:pt idx="2">
                  <c:v>Hijra/TG **</c:v>
                </c:pt>
                <c:pt idx="3">
                  <c:v>PWID</c:v>
                </c:pt>
              </c:strCache>
            </c:strRef>
          </c:cat>
          <c:val>
            <c:numRef>
              <c:f>'Condom use KP'!$C$5:$C$7</c:f>
              <c:numCache>
                <c:formatCode>General</c:formatCode>
                <c:ptCount val="3"/>
              </c:numCache>
            </c:numRef>
          </c:val>
          <c:extLst>
            <c:ext xmlns:c16="http://schemas.microsoft.com/office/drawing/2014/chart" uri="{C3380CC4-5D6E-409C-BE32-E72D297353CC}">
              <c16:uniqueId val="{00000009-A1D3-4903-A31F-D770726131DC}"/>
            </c:ext>
          </c:extLst>
        </c:ser>
        <c:ser>
          <c:idx val="2"/>
          <c:order val="2"/>
          <c:spPr>
            <a:solidFill>
              <a:srgbClr val="F78E1E"/>
            </a:solidFill>
            <a:ln>
              <a:noFill/>
            </a:ln>
          </c:spPr>
          <c:invertIfNegative val="0"/>
          <c:dLbls>
            <c:dLbl>
              <c:idx val="4"/>
              <c:layout>
                <c:manualLayout>
                  <c:x val="0"/>
                  <c:y val="7.62994639812461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D3-4903-A31F-D770726131D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KP'!$L$4:$L$7</c:f>
              <c:strCache>
                <c:ptCount val="4"/>
                <c:pt idx="0">
                  <c:v>FSW *</c:v>
                </c:pt>
                <c:pt idx="1">
                  <c:v>MSM **</c:v>
                </c:pt>
                <c:pt idx="2">
                  <c:v>Hijra/TG **</c:v>
                </c:pt>
                <c:pt idx="3">
                  <c:v>PWID</c:v>
                </c:pt>
              </c:strCache>
            </c:strRef>
          </c:cat>
          <c:val>
            <c:numRef>
              <c:f>'Condom use KP'!$D$5:$D$7</c:f>
              <c:numCache>
                <c:formatCode>General</c:formatCode>
                <c:ptCount val="3"/>
              </c:numCache>
            </c:numRef>
          </c:val>
          <c:extLst>
            <c:ext xmlns:c16="http://schemas.microsoft.com/office/drawing/2014/chart" uri="{C3380CC4-5D6E-409C-BE32-E72D297353CC}">
              <c16:uniqueId val="{0000000B-A1D3-4903-A31F-D770726131DC}"/>
            </c:ext>
          </c:extLst>
        </c:ser>
        <c:dLbls>
          <c:showLegendKey val="0"/>
          <c:showVal val="0"/>
          <c:showCatName val="0"/>
          <c:showSerName val="0"/>
          <c:showPercent val="0"/>
          <c:showBubbleSize val="0"/>
        </c:dLbls>
        <c:gapWidth val="102"/>
        <c:overlap val="100"/>
        <c:axId val="212909056"/>
        <c:axId val="212919040"/>
      </c:barChart>
      <c:scatterChart>
        <c:scatterStyle val="lineMarker"/>
        <c:varyColors val="0"/>
        <c:ser>
          <c:idx val="3"/>
          <c:order val="3"/>
          <c:tx>
            <c:strRef>
              <c:f>'Condom use KP'!$F$3</c:f>
              <c:strCache>
                <c:ptCount val="1"/>
                <c:pt idx="0">
                  <c:v>t</c:v>
                </c:pt>
              </c:strCache>
            </c:strRef>
          </c:tx>
          <c:spPr>
            <a:ln w="19050">
              <a:solidFill>
                <a:srgbClr val="E31837"/>
              </a:solidFill>
              <a:prstDash val="dash"/>
            </a:ln>
          </c:spPr>
          <c:marker>
            <c:symbol val="none"/>
          </c:marker>
          <c:xVal>
            <c:numRef>
              <c:f>'Condom use KP'!$E$4:$E$5</c:f>
              <c:numCache>
                <c:formatCode>General</c:formatCode>
                <c:ptCount val="2"/>
                <c:pt idx="0">
                  <c:v>0</c:v>
                </c:pt>
                <c:pt idx="1">
                  <c:v>1</c:v>
                </c:pt>
              </c:numCache>
            </c:numRef>
          </c:xVal>
          <c:yVal>
            <c:numRef>
              <c:f>'Condom use KP'!$F$4:$F$5</c:f>
              <c:numCache>
                <c:formatCode>General</c:formatCode>
                <c:ptCount val="2"/>
                <c:pt idx="0">
                  <c:v>95</c:v>
                </c:pt>
                <c:pt idx="1">
                  <c:v>95</c:v>
                </c:pt>
              </c:numCache>
            </c:numRef>
          </c:yVal>
          <c:smooth val="0"/>
          <c:extLst>
            <c:ext xmlns:c16="http://schemas.microsoft.com/office/drawing/2014/chart" uri="{C3380CC4-5D6E-409C-BE32-E72D297353CC}">
              <c16:uniqueId val="{0000000C-A1D3-4903-A31F-D770726131DC}"/>
            </c:ext>
          </c:extLst>
        </c:ser>
        <c:dLbls>
          <c:showLegendKey val="0"/>
          <c:showVal val="0"/>
          <c:showCatName val="0"/>
          <c:showSerName val="0"/>
          <c:showPercent val="0"/>
          <c:showBubbleSize val="0"/>
        </c:dLbls>
        <c:axId val="221380992"/>
        <c:axId val="212920960"/>
      </c:scatterChart>
      <c:catAx>
        <c:axId val="212909056"/>
        <c:scaling>
          <c:orientation val="minMax"/>
        </c:scaling>
        <c:delete val="0"/>
        <c:axPos val="b"/>
        <c:numFmt formatCode="General" sourceLinked="1"/>
        <c:majorTickMark val="out"/>
        <c:minorTickMark val="none"/>
        <c:tickLblPos val="nextTo"/>
        <c:crossAx val="212919040"/>
        <c:crosses val="autoZero"/>
        <c:auto val="1"/>
        <c:lblAlgn val="ctr"/>
        <c:lblOffset val="100"/>
        <c:noMultiLvlLbl val="0"/>
      </c:catAx>
      <c:valAx>
        <c:axId val="212919040"/>
        <c:scaling>
          <c:orientation val="minMax"/>
          <c:max val="100"/>
          <c:min val="0"/>
        </c:scaling>
        <c:delete val="0"/>
        <c:axPos val="l"/>
        <c:title>
          <c:tx>
            <c:rich>
              <a:bodyPr rot="0" vert="horz"/>
              <a:lstStyle/>
              <a:p>
                <a:pPr>
                  <a:defRPr/>
                </a:pPr>
                <a:r>
                  <a:rPr lang="en-US"/>
                  <a:t>%</a:t>
                </a:r>
              </a:p>
            </c:rich>
          </c:tx>
          <c:layout>
            <c:manualLayout>
              <c:xMode val="edge"/>
              <c:yMode val="edge"/>
              <c:x val="6.7342094075776788E-3"/>
              <c:y val="0.11128762007353997"/>
            </c:manualLayout>
          </c:layout>
          <c:overlay val="0"/>
        </c:title>
        <c:numFmt formatCode="0" sourceLinked="1"/>
        <c:majorTickMark val="out"/>
        <c:minorTickMark val="none"/>
        <c:tickLblPos val="nextTo"/>
        <c:crossAx val="212909056"/>
        <c:crosses val="autoZero"/>
        <c:crossBetween val="between"/>
        <c:majorUnit val="20"/>
      </c:valAx>
      <c:valAx>
        <c:axId val="212920960"/>
        <c:scaling>
          <c:orientation val="minMax"/>
          <c:max val="100"/>
          <c:min val="0"/>
        </c:scaling>
        <c:delete val="1"/>
        <c:axPos val="r"/>
        <c:numFmt formatCode="General" sourceLinked="1"/>
        <c:majorTickMark val="out"/>
        <c:minorTickMark val="none"/>
        <c:tickLblPos val="nextTo"/>
        <c:crossAx val="221380992"/>
        <c:crosses val="max"/>
        <c:crossBetween val="midCat"/>
      </c:valAx>
      <c:valAx>
        <c:axId val="221380992"/>
        <c:scaling>
          <c:orientation val="minMax"/>
          <c:max val="1"/>
          <c:min val="0"/>
        </c:scaling>
        <c:delete val="1"/>
        <c:axPos val="t"/>
        <c:numFmt formatCode="General" sourceLinked="1"/>
        <c:majorTickMark val="out"/>
        <c:minorTickMark val="none"/>
        <c:tickLblPos val="nextTo"/>
        <c:crossAx val="212920960"/>
        <c:crosses val="max"/>
        <c:crossBetween val="midCat"/>
        <c:majorUnit val="0.2"/>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3628053673048675"/>
          <c:h val="0.7410941475826972"/>
        </c:manualLayout>
      </c:layout>
      <c:barChart>
        <c:barDir val="col"/>
        <c:grouping val="clustered"/>
        <c:varyColors val="0"/>
        <c:ser>
          <c:idx val="0"/>
          <c:order val="0"/>
          <c:spPr>
            <a:solidFill>
              <a:srgbClr val="00CCFF"/>
            </a:solidFill>
            <a:ln>
              <a:noFill/>
            </a:ln>
          </c:spPr>
          <c:invertIfNegative val="0"/>
          <c:dPt>
            <c:idx val="0"/>
            <c:invertIfNegative val="0"/>
            <c:bubble3D val="0"/>
            <c:extLst>
              <c:ext xmlns:c16="http://schemas.microsoft.com/office/drawing/2014/chart" uri="{C3380CC4-5D6E-409C-BE32-E72D297353CC}">
                <c16:uniqueId val="{00000000-72A7-413E-800E-C879AC3F3A53}"/>
              </c:ext>
            </c:extLst>
          </c:dPt>
          <c:dPt>
            <c:idx val="1"/>
            <c:invertIfNegative val="0"/>
            <c:bubble3D val="0"/>
            <c:extLst>
              <c:ext xmlns:c16="http://schemas.microsoft.com/office/drawing/2014/chart" uri="{C3380CC4-5D6E-409C-BE32-E72D297353CC}">
                <c16:uniqueId val="{00000001-72A7-413E-800E-C879AC3F3A53}"/>
              </c:ext>
            </c:extLst>
          </c:dPt>
          <c:dPt>
            <c:idx val="2"/>
            <c:invertIfNegative val="0"/>
            <c:bubble3D val="0"/>
            <c:extLst>
              <c:ext xmlns:c16="http://schemas.microsoft.com/office/drawing/2014/chart" uri="{C3380CC4-5D6E-409C-BE32-E72D297353CC}">
                <c16:uniqueId val="{00000002-72A7-413E-800E-C879AC3F3A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safe injection'!$B$2:$D$2</c:f>
              <c:strCache>
                <c:ptCount val="3"/>
                <c:pt idx="0">
                  <c:v>2015</c:v>
                </c:pt>
                <c:pt idx="1">
                  <c:v>2020</c:v>
                </c:pt>
                <c:pt idx="2">
                  <c:v>2021</c:v>
                </c:pt>
              </c:strCache>
            </c:strRef>
          </c:cat>
          <c:val>
            <c:numRef>
              <c:f>'PWID safe injection'!$B$3:$D$3</c:f>
              <c:numCache>
                <c:formatCode>0</c:formatCode>
                <c:ptCount val="3"/>
                <c:pt idx="0">
                  <c:v>86.4</c:v>
                </c:pt>
                <c:pt idx="1">
                  <c:v>95.8</c:v>
                </c:pt>
                <c:pt idx="2">
                  <c:v>92.8</c:v>
                </c:pt>
              </c:numCache>
            </c:numRef>
          </c:val>
          <c:extLst>
            <c:ext xmlns:c16="http://schemas.microsoft.com/office/drawing/2014/chart" uri="{C3380CC4-5D6E-409C-BE32-E72D297353CC}">
              <c16:uniqueId val="{00000003-72A7-413E-800E-C879AC3F3A53}"/>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condom use at last sex</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'FSW condom use'!$Q$2</c:f>
              <c:strCache>
                <c:ptCount val="1"/>
                <c:pt idx="0">
                  <c:v>2014/15</c:v>
                </c:pt>
              </c:strCache>
            </c:strRef>
          </c:tx>
          <c:spPr>
            <a:solidFill>
              <a:srgbClr val="CC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use'!$P$3:$P$7</c:f>
              <c:strCache>
                <c:ptCount val="5"/>
                <c:pt idx="0">
                  <c:v>with an occasional 
client</c:v>
                </c:pt>
                <c:pt idx="1">
                  <c:v>with a regular
client</c:v>
                </c:pt>
                <c:pt idx="2">
                  <c:v>with a casual 
male partner</c:v>
                </c:pt>
                <c:pt idx="3">
                  <c:v>with a non-paying
regular partner</c:v>
                </c:pt>
                <c:pt idx="4">
                  <c:v>with most recent client</c:v>
                </c:pt>
              </c:strCache>
            </c:strRef>
          </c:cat>
          <c:val>
            <c:numRef>
              <c:f>'FSW condom use'!$Q$3:$Q$7</c:f>
              <c:numCache>
                <c:formatCode>0</c:formatCode>
                <c:ptCount val="5"/>
                <c:pt idx="0">
                  <c:v>94</c:v>
                </c:pt>
                <c:pt idx="1">
                  <c:v>90.7</c:v>
                </c:pt>
                <c:pt idx="2">
                  <c:v>80.8</c:v>
                </c:pt>
                <c:pt idx="3">
                  <c:v>54.9</c:v>
                </c:pt>
                <c:pt idx="4">
                  <c:v>91</c:v>
                </c:pt>
              </c:numCache>
            </c:numRef>
          </c:val>
          <c:extLst>
            <c:ext xmlns:c16="http://schemas.microsoft.com/office/drawing/2014/chart" uri="{C3380CC4-5D6E-409C-BE32-E72D297353CC}">
              <c16:uniqueId val="{00000000-BE30-4144-952E-3E62D0CBCC40}"/>
            </c:ext>
          </c:extLst>
        </c:ser>
        <c:ser>
          <c:idx val="1"/>
          <c:order val="1"/>
          <c:tx>
            <c:strRef>
              <c:f>'FSW condom use'!$R$2</c:f>
              <c:strCache>
                <c:ptCount val="1"/>
                <c:pt idx="0">
                  <c:v>2019/20</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use'!$P$3:$P$7</c:f>
              <c:strCache>
                <c:ptCount val="5"/>
                <c:pt idx="0">
                  <c:v>with an occasional 
client</c:v>
                </c:pt>
                <c:pt idx="1">
                  <c:v>with a regular
client</c:v>
                </c:pt>
                <c:pt idx="2">
                  <c:v>with a casual 
male partner</c:v>
                </c:pt>
                <c:pt idx="3">
                  <c:v>with a non-paying
regular partner</c:v>
                </c:pt>
                <c:pt idx="4">
                  <c:v>with most recent client</c:v>
                </c:pt>
              </c:strCache>
            </c:strRef>
          </c:cat>
          <c:val>
            <c:numRef>
              <c:f>'FSW condom use'!$R$3:$R$7</c:f>
              <c:numCache>
                <c:formatCode>General</c:formatCode>
                <c:ptCount val="5"/>
                <c:pt idx="3" formatCode="0">
                  <c:v>53.7</c:v>
                </c:pt>
                <c:pt idx="4" formatCode="0">
                  <c:v>96.2</c:v>
                </c:pt>
              </c:numCache>
            </c:numRef>
          </c:val>
          <c:extLst>
            <c:ext xmlns:c16="http://schemas.microsoft.com/office/drawing/2014/chart" uri="{C3380CC4-5D6E-409C-BE32-E72D297353CC}">
              <c16:uniqueId val="{00000001-BE30-4144-952E-3E62D0CBCC40}"/>
            </c:ext>
          </c:extLst>
        </c:ser>
        <c:dLbls>
          <c:showLegendKey val="0"/>
          <c:showVal val="0"/>
          <c:showCatName val="0"/>
          <c:showSerName val="0"/>
          <c:showPercent val="0"/>
          <c:showBubbleSize val="0"/>
        </c:dLbls>
        <c:gapWidth val="140"/>
        <c:overlap val="-27"/>
        <c:axId val="672856408"/>
        <c:axId val="672861656"/>
      </c:barChart>
      <c:scatterChart>
        <c:scatterStyle val="smoothMarker"/>
        <c:varyColors val="0"/>
        <c:ser>
          <c:idx val="2"/>
          <c:order val="2"/>
          <c:tx>
            <c:strRef>
              <c:f>'FSW condom use'!$M$2</c:f>
              <c:strCache>
                <c:ptCount val="1"/>
                <c:pt idx="0">
                  <c:v>tar</c:v>
                </c:pt>
              </c:strCache>
            </c:strRef>
          </c:tx>
          <c:spPr>
            <a:ln w="22225" cap="rnd">
              <a:solidFill>
                <a:srgbClr val="E31837"/>
              </a:solidFill>
              <a:prstDash val="dash"/>
              <a:round/>
            </a:ln>
            <a:effectLst/>
          </c:spPr>
          <c:marker>
            <c:symbol val="none"/>
          </c:marker>
          <c:xVal>
            <c:numRef>
              <c:f>'FSW condom use'!$L$3:$L$4</c:f>
              <c:numCache>
                <c:formatCode>General</c:formatCode>
                <c:ptCount val="2"/>
                <c:pt idx="0">
                  <c:v>0</c:v>
                </c:pt>
                <c:pt idx="1">
                  <c:v>1</c:v>
                </c:pt>
              </c:numCache>
            </c:numRef>
          </c:xVal>
          <c:yVal>
            <c:numRef>
              <c:f>'FSW condom use'!$M$3:$M$4</c:f>
              <c:numCache>
                <c:formatCode>General</c:formatCode>
                <c:ptCount val="2"/>
                <c:pt idx="0">
                  <c:v>95</c:v>
                </c:pt>
                <c:pt idx="1">
                  <c:v>95</c:v>
                </c:pt>
              </c:numCache>
            </c:numRef>
          </c:yVal>
          <c:smooth val="1"/>
          <c:extLst>
            <c:ext xmlns:c16="http://schemas.microsoft.com/office/drawing/2014/chart" uri="{C3380CC4-5D6E-409C-BE32-E72D297353CC}">
              <c16:uniqueId val="{00000002-BE30-4144-952E-3E62D0CBCC40}"/>
            </c:ext>
          </c:extLst>
        </c:ser>
        <c:dLbls>
          <c:showLegendKey val="0"/>
          <c:showVal val="0"/>
          <c:showCatName val="0"/>
          <c:showSerName val="0"/>
          <c:showPercent val="0"/>
          <c:showBubbleSize val="0"/>
        </c:dLbls>
        <c:axId val="738201168"/>
        <c:axId val="738200184"/>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738200184"/>
        <c:scaling>
          <c:orientation val="minMax"/>
        </c:scaling>
        <c:delete val="1"/>
        <c:axPos val="r"/>
        <c:numFmt formatCode="General" sourceLinked="1"/>
        <c:majorTickMark val="out"/>
        <c:minorTickMark val="none"/>
        <c:tickLblPos val="nextTo"/>
        <c:crossAx val="738201168"/>
        <c:crosses val="max"/>
        <c:crossBetween val="midCat"/>
      </c:valAx>
      <c:valAx>
        <c:axId val="738201168"/>
        <c:scaling>
          <c:orientation val="minMax"/>
          <c:max val="1"/>
        </c:scaling>
        <c:delete val="1"/>
        <c:axPos val="t"/>
        <c:numFmt formatCode="General" sourceLinked="1"/>
        <c:majorTickMark val="out"/>
        <c:minorTickMark val="none"/>
        <c:tickLblPos val="nextTo"/>
        <c:crossAx val="738200184"/>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consistent condom use</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'FSW consistnt cndm use'!$Q$2</c:f>
              <c:strCache>
                <c:ptCount val="1"/>
                <c:pt idx="0">
                  <c:v>2014/15</c:v>
                </c:pt>
              </c:strCache>
            </c:strRef>
          </c:tx>
          <c:spPr>
            <a:pattFill prst="dkUpDiag">
              <a:fgClr>
                <a:srgbClr val="CC99FF"/>
              </a:fgClr>
              <a:bgClr>
                <a:sysClr val="window" lastClr="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consistnt cndm use'!$P$3:$P$6</c:f>
              <c:strCache>
                <c:ptCount val="4"/>
                <c:pt idx="0">
                  <c:v>with occasional
clients *</c:v>
                </c:pt>
                <c:pt idx="1">
                  <c:v>with clients *</c:v>
                </c:pt>
                <c:pt idx="2">
                  <c:v>with casual 
male partners **</c:v>
                </c:pt>
                <c:pt idx="3">
                  <c:v>with non-paying
regular partners **</c:v>
                </c:pt>
              </c:strCache>
            </c:strRef>
          </c:cat>
          <c:val>
            <c:numRef>
              <c:f>'FSW consistnt cndm use'!$Q$3:$Q$6</c:f>
              <c:numCache>
                <c:formatCode>0</c:formatCode>
                <c:ptCount val="4"/>
                <c:pt idx="0">
                  <c:v>74.2</c:v>
                </c:pt>
                <c:pt idx="1">
                  <c:v>68.2</c:v>
                </c:pt>
                <c:pt idx="2">
                  <c:v>49.4</c:v>
                </c:pt>
                <c:pt idx="3">
                  <c:v>28.9</c:v>
                </c:pt>
              </c:numCache>
            </c:numRef>
          </c:val>
          <c:extLst>
            <c:ext xmlns:c16="http://schemas.microsoft.com/office/drawing/2014/chart" uri="{C3380CC4-5D6E-409C-BE32-E72D297353CC}">
              <c16:uniqueId val="{00000000-1E34-40BD-890A-14EB8E476EDF}"/>
            </c:ext>
          </c:extLst>
        </c:ser>
        <c:ser>
          <c:idx val="1"/>
          <c:order val="1"/>
          <c:tx>
            <c:strRef>
              <c:f>'FSW consistnt cndm use'!$R$2</c:f>
              <c:strCache>
                <c:ptCount val="1"/>
                <c:pt idx="0">
                  <c:v>2019/20</c:v>
                </c:pt>
              </c:strCache>
            </c:strRef>
          </c:tx>
          <c:spPr>
            <a:pattFill prst="narHorz">
              <a:fgClr>
                <a:srgbClr val="F26B73"/>
              </a:fgClr>
              <a:bgClr>
                <a:sysClr val="window" lastClr="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consistnt cndm use'!$P$3:$P$6</c:f>
              <c:strCache>
                <c:ptCount val="4"/>
                <c:pt idx="0">
                  <c:v>with occasional
clients *</c:v>
                </c:pt>
                <c:pt idx="1">
                  <c:v>with clients *</c:v>
                </c:pt>
                <c:pt idx="2">
                  <c:v>with casual 
male partners **</c:v>
                </c:pt>
                <c:pt idx="3">
                  <c:v>with non-paying
regular partners **</c:v>
                </c:pt>
              </c:strCache>
            </c:strRef>
          </c:cat>
          <c:val>
            <c:numRef>
              <c:f>'FSW consistnt cndm use'!$R$3:$R$6</c:f>
              <c:numCache>
                <c:formatCode>0</c:formatCode>
                <c:ptCount val="4"/>
                <c:pt idx="1">
                  <c:v>87.8</c:v>
                </c:pt>
                <c:pt idx="3">
                  <c:v>32.299999999999997</c:v>
                </c:pt>
              </c:numCache>
            </c:numRef>
          </c:val>
          <c:extLst>
            <c:ext xmlns:c16="http://schemas.microsoft.com/office/drawing/2014/chart" uri="{C3380CC4-5D6E-409C-BE32-E72D297353CC}">
              <c16:uniqueId val="{00000001-1E34-40BD-890A-14EB8E476EDF}"/>
            </c:ext>
          </c:extLst>
        </c:ser>
        <c:dLbls>
          <c:showLegendKey val="0"/>
          <c:showVal val="0"/>
          <c:showCatName val="0"/>
          <c:showSerName val="0"/>
          <c:showPercent val="0"/>
          <c:showBubbleSize val="0"/>
        </c:dLbls>
        <c:gapWidth val="219"/>
        <c:overlap val="-27"/>
        <c:axId val="672856408"/>
        <c:axId val="672861656"/>
      </c:barChart>
      <c:scatterChart>
        <c:scatterStyle val="smoothMarker"/>
        <c:varyColors val="0"/>
        <c:ser>
          <c:idx val="2"/>
          <c:order val="2"/>
          <c:tx>
            <c:strRef>
              <c:f>'FSW consistnt cndm use'!$M$2</c:f>
              <c:strCache>
                <c:ptCount val="1"/>
                <c:pt idx="0">
                  <c:v>tar</c:v>
                </c:pt>
              </c:strCache>
            </c:strRef>
          </c:tx>
          <c:spPr>
            <a:ln w="22225" cap="rnd">
              <a:solidFill>
                <a:srgbClr val="E31837"/>
              </a:solidFill>
              <a:prstDash val="dash"/>
              <a:round/>
            </a:ln>
            <a:effectLst/>
          </c:spPr>
          <c:marker>
            <c:symbol val="none"/>
          </c:marker>
          <c:xVal>
            <c:numRef>
              <c:f>'FSW consistnt cndm use'!$L$3:$L$4</c:f>
              <c:numCache>
                <c:formatCode>General</c:formatCode>
                <c:ptCount val="2"/>
                <c:pt idx="0">
                  <c:v>0</c:v>
                </c:pt>
                <c:pt idx="1">
                  <c:v>1</c:v>
                </c:pt>
              </c:numCache>
            </c:numRef>
          </c:xVal>
          <c:yVal>
            <c:numRef>
              <c:f>'FSW consistnt cndm use'!$M$3:$M$4</c:f>
              <c:numCache>
                <c:formatCode>General</c:formatCode>
                <c:ptCount val="2"/>
                <c:pt idx="0">
                  <c:v>95</c:v>
                </c:pt>
                <c:pt idx="1">
                  <c:v>95</c:v>
                </c:pt>
              </c:numCache>
            </c:numRef>
          </c:yVal>
          <c:smooth val="1"/>
          <c:extLst>
            <c:ext xmlns:c16="http://schemas.microsoft.com/office/drawing/2014/chart" uri="{C3380CC4-5D6E-409C-BE32-E72D297353CC}">
              <c16:uniqueId val="{00000002-1E34-40BD-890A-14EB8E476EDF}"/>
            </c:ext>
          </c:extLst>
        </c:ser>
        <c:dLbls>
          <c:showLegendKey val="0"/>
          <c:showVal val="0"/>
          <c:showCatName val="0"/>
          <c:showSerName val="0"/>
          <c:showPercent val="0"/>
          <c:showBubbleSize val="0"/>
        </c:dLbls>
        <c:axId val="825826104"/>
        <c:axId val="825842832"/>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825842832"/>
        <c:scaling>
          <c:orientation val="minMax"/>
        </c:scaling>
        <c:delete val="1"/>
        <c:axPos val="r"/>
        <c:numFmt formatCode="General" sourceLinked="1"/>
        <c:majorTickMark val="out"/>
        <c:minorTickMark val="none"/>
        <c:tickLblPos val="nextTo"/>
        <c:crossAx val="825826104"/>
        <c:crosses val="max"/>
        <c:crossBetween val="midCat"/>
      </c:valAx>
      <c:valAx>
        <c:axId val="825826104"/>
        <c:scaling>
          <c:orientation val="minMax"/>
          <c:max val="1"/>
        </c:scaling>
        <c:delete val="1"/>
        <c:axPos val="t"/>
        <c:numFmt formatCode="General" sourceLinked="1"/>
        <c:majorTickMark val="out"/>
        <c:minorTickMark val="none"/>
        <c:tickLblPos val="nextTo"/>
        <c:crossAx val="825842832"/>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condom use at last sex</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832429888822644"/>
          <c:y val="0.12998420221169035"/>
          <c:w val="0.85040116286595591"/>
          <c:h val="0.33535221604408455"/>
        </c:manualLayout>
      </c:layout>
      <c:barChart>
        <c:barDir val="col"/>
        <c:grouping val="clustered"/>
        <c:varyColors val="0"/>
        <c:ser>
          <c:idx val="0"/>
          <c:order val="0"/>
          <c:tx>
            <c:strRef>
              <c:f>'MSM-cndm use last sex'!$B$60</c:f>
              <c:strCache>
                <c:ptCount val="1"/>
                <c:pt idx="0">
                  <c:v>2014/15</c:v>
                </c:pt>
              </c:strCache>
            </c:strRef>
          </c:tx>
          <c:spPr>
            <a:solidFill>
              <a:srgbClr val="F78E1E"/>
            </a:solidFill>
            <a:ln>
              <a:noFill/>
            </a:ln>
            <a:effectLst/>
          </c:spPr>
          <c:invertIfNegative val="0"/>
          <c:cat>
            <c:strRef>
              <c:f>'MSM-cndm use last sex'!$A$61:$A$69</c:f>
              <c:strCache>
                <c:ptCount val="9"/>
                <c:pt idx="0">
                  <c:v>with a male client</c:v>
                </c:pt>
                <c:pt idx="1">
                  <c:v>with a male sex worker</c:v>
                </c:pt>
                <c:pt idx="2">
                  <c:v>with a FSW</c:v>
                </c:pt>
                <c:pt idx="3">
                  <c:v>with a casual male/hijra partner</c:v>
                </c:pt>
                <c:pt idx="4">
                  <c:v>with a regular hijra partner</c:v>
                </c:pt>
                <c:pt idx="5">
                  <c:v>with a casual female partner</c:v>
                </c:pt>
                <c:pt idx="6">
                  <c:v>with a regular male partner</c:v>
                </c:pt>
                <c:pt idx="7">
                  <c:v>with a regular female partner</c:v>
                </c:pt>
                <c:pt idx="8">
                  <c:v>with a female partner</c:v>
                </c:pt>
              </c:strCache>
            </c:strRef>
          </c:cat>
          <c:val>
            <c:numRef>
              <c:f>'MSM-cndm use last sex'!$B$61:$B$69</c:f>
              <c:numCache>
                <c:formatCode>0</c:formatCode>
                <c:ptCount val="9"/>
                <c:pt idx="0">
                  <c:v>88.8</c:v>
                </c:pt>
                <c:pt idx="1">
                  <c:v>87.1</c:v>
                </c:pt>
                <c:pt idx="2">
                  <c:v>86.2</c:v>
                </c:pt>
                <c:pt idx="3">
                  <c:v>85.7</c:v>
                </c:pt>
                <c:pt idx="4">
                  <c:v>83.3</c:v>
                </c:pt>
                <c:pt idx="5">
                  <c:v>82.1</c:v>
                </c:pt>
                <c:pt idx="6">
                  <c:v>82.1</c:v>
                </c:pt>
                <c:pt idx="7">
                  <c:v>44.9</c:v>
                </c:pt>
              </c:numCache>
            </c:numRef>
          </c:val>
          <c:extLst>
            <c:ext xmlns:c16="http://schemas.microsoft.com/office/drawing/2014/chart" uri="{C3380CC4-5D6E-409C-BE32-E72D297353CC}">
              <c16:uniqueId val="{00000000-AFE9-49AC-8BD8-67CA7E395A46}"/>
            </c:ext>
          </c:extLst>
        </c:ser>
        <c:ser>
          <c:idx val="1"/>
          <c:order val="1"/>
          <c:tx>
            <c:strRef>
              <c:f>'MSM-cndm use last sex'!$C$60</c:f>
              <c:strCache>
                <c:ptCount val="1"/>
                <c:pt idx="0">
                  <c:v>2019/20</c:v>
                </c:pt>
              </c:strCache>
            </c:strRef>
          </c:tx>
          <c:spPr>
            <a:solidFill>
              <a:srgbClr val="33CCCC"/>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'MSM-cndm use last sex'!$A$61:$A$69</c:f>
              <c:strCache>
                <c:ptCount val="9"/>
                <c:pt idx="0">
                  <c:v>with a male client</c:v>
                </c:pt>
                <c:pt idx="1">
                  <c:v>with a male sex worker</c:v>
                </c:pt>
                <c:pt idx="2">
                  <c:v>with a FSW</c:v>
                </c:pt>
                <c:pt idx="3">
                  <c:v>with a casual male/hijra partner</c:v>
                </c:pt>
                <c:pt idx="4">
                  <c:v>with a regular hijra partner</c:v>
                </c:pt>
                <c:pt idx="5">
                  <c:v>with a casual female partner</c:v>
                </c:pt>
                <c:pt idx="6">
                  <c:v>with a regular male partner</c:v>
                </c:pt>
                <c:pt idx="7">
                  <c:v>with a regular female partner</c:v>
                </c:pt>
                <c:pt idx="8">
                  <c:v>with a female partner</c:v>
                </c:pt>
              </c:strCache>
            </c:strRef>
          </c:cat>
          <c:val>
            <c:numRef>
              <c:f>'MSM-cndm use last sex'!$C$61:$C$69</c:f>
              <c:numCache>
                <c:formatCode>0</c:formatCode>
                <c:ptCount val="9"/>
                <c:pt idx="1">
                  <c:v>92.4</c:v>
                </c:pt>
                <c:pt idx="6">
                  <c:v>84.7</c:v>
                </c:pt>
                <c:pt idx="8">
                  <c:v>60.6</c:v>
                </c:pt>
              </c:numCache>
            </c:numRef>
          </c:val>
          <c:extLst>
            <c:ext xmlns:c16="http://schemas.microsoft.com/office/drawing/2014/chart" uri="{C3380CC4-5D6E-409C-BE32-E72D297353CC}">
              <c16:uniqueId val="{00000001-AFE9-49AC-8BD8-67CA7E395A46}"/>
            </c:ext>
          </c:extLst>
        </c:ser>
        <c:dLbls>
          <c:showLegendKey val="0"/>
          <c:showVal val="0"/>
          <c:showCatName val="0"/>
          <c:showSerName val="0"/>
          <c:showPercent val="0"/>
          <c:showBubbleSize val="0"/>
        </c:dLbls>
        <c:gapWidth val="120"/>
        <c:overlap val="-10"/>
        <c:axId val="672856408"/>
        <c:axId val="672861656"/>
      </c:barChart>
      <c:scatterChart>
        <c:scatterStyle val="smoothMarker"/>
        <c:varyColors val="0"/>
        <c:ser>
          <c:idx val="2"/>
          <c:order val="2"/>
          <c:tx>
            <c:strRef>
              <c:f>'MSM-cndm use last sex'!$C$72</c:f>
              <c:strCache>
                <c:ptCount val="1"/>
                <c:pt idx="0">
                  <c:v>tar</c:v>
                </c:pt>
              </c:strCache>
            </c:strRef>
          </c:tx>
          <c:spPr>
            <a:ln w="22225" cap="rnd">
              <a:solidFill>
                <a:srgbClr val="E31837"/>
              </a:solidFill>
              <a:prstDash val="dash"/>
              <a:round/>
            </a:ln>
            <a:effectLst/>
          </c:spPr>
          <c:marker>
            <c:symbol val="none"/>
          </c:marker>
          <c:xVal>
            <c:numRef>
              <c:f>'MSM-cndm use last sex'!$B$73:$B$74</c:f>
              <c:numCache>
                <c:formatCode>General</c:formatCode>
                <c:ptCount val="2"/>
                <c:pt idx="0">
                  <c:v>0</c:v>
                </c:pt>
                <c:pt idx="1">
                  <c:v>1</c:v>
                </c:pt>
              </c:numCache>
            </c:numRef>
          </c:xVal>
          <c:yVal>
            <c:numRef>
              <c:f>'MSM-cndm use last sex'!$C$73:$C$74</c:f>
              <c:numCache>
                <c:formatCode>General</c:formatCode>
                <c:ptCount val="2"/>
                <c:pt idx="0">
                  <c:v>95</c:v>
                </c:pt>
                <c:pt idx="1">
                  <c:v>95</c:v>
                </c:pt>
              </c:numCache>
            </c:numRef>
          </c:yVal>
          <c:smooth val="1"/>
          <c:extLst>
            <c:ext xmlns:c16="http://schemas.microsoft.com/office/drawing/2014/chart" uri="{C3380CC4-5D6E-409C-BE32-E72D297353CC}">
              <c16:uniqueId val="{00000002-AFE9-49AC-8BD8-67CA7E395A46}"/>
            </c:ext>
          </c:extLst>
        </c:ser>
        <c:dLbls>
          <c:showLegendKey val="0"/>
          <c:showVal val="0"/>
          <c:showCatName val="0"/>
          <c:showSerName val="0"/>
          <c:showPercent val="0"/>
          <c:showBubbleSize val="0"/>
        </c:dLbls>
        <c:axId val="825825776"/>
        <c:axId val="825827744"/>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valAx>
        <c:axId val="825827744"/>
        <c:scaling>
          <c:orientation val="minMax"/>
        </c:scaling>
        <c:delete val="1"/>
        <c:axPos val="r"/>
        <c:numFmt formatCode="General" sourceLinked="1"/>
        <c:majorTickMark val="out"/>
        <c:minorTickMark val="none"/>
        <c:tickLblPos val="nextTo"/>
        <c:crossAx val="825825776"/>
        <c:crosses val="max"/>
        <c:crossBetween val="midCat"/>
      </c:valAx>
      <c:valAx>
        <c:axId val="825825776"/>
        <c:scaling>
          <c:orientation val="minMax"/>
          <c:max val="1"/>
        </c:scaling>
        <c:delete val="1"/>
        <c:axPos val="t"/>
        <c:numFmt formatCode="General" sourceLinked="1"/>
        <c:majorTickMark val="out"/>
        <c:minorTickMark val="none"/>
        <c:tickLblPos val="nextTo"/>
        <c:crossAx val="825827744"/>
        <c:crosses val="max"/>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consistent condom use</a:t>
            </a:r>
          </a:p>
        </c:rich>
      </c:tx>
      <c:layout>
        <c:manualLayout>
          <c:xMode val="edge"/>
          <c:yMode val="edge"/>
          <c:x val="0.32487906296890706"/>
          <c:y val="2.4975417895771877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2832429888822644"/>
          <c:y val="0.12998420221169035"/>
          <c:w val="0.85040116286595591"/>
          <c:h val="0.33535221604408455"/>
        </c:manualLayout>
      </c:layout>
      <c:barChart>
        <c:barDir val="col"/>
        <c:grouping val="clustered"/>
        <c:varyColors val="0"/>
        <c:ser>
          <c:idx val="0"/>
          <c:order val="0"/>
          <c:tx>
            <c:strRef>
              <c:f>'MSM-cnstnt cnd use'!$C$52</c:f>
              <c:strCache>
                <c:ptCount val="1"/>
                <c:pt idx="0">
                  <c:v>2014/15</c:v>
                </c:pt>
              </c:strCache>
            </c:strRef>
          </c:tx>
          <c:spPr>
            <a:solidFill>
              <a:srgbClr val="F26B73"/>
            </a:solidFill>
            <a:ln>
              <a:noFill/>
            </a:ln>
            <a:effectLst/>
          </c:spPr>
          <c:invertIfNegative val="0"/>
          <c:cat>
            <c:strRef>
              <c:f>'MSM-cnstnt cnd use'!$B$53:$B$61</c:f>
              <c:strCache>
                <c:ptCount val="9"/>
                <c:pt idx="0">
                  <c:v>with male clients *</c:v>
                </c:pt>
                <c:pt idx="1">
                  <c:v>with male sex workers *</c:v>
                </c:pt>
                <c:pt idx="2">
                  <c:v>with FSW **</c:v>
                </c:pt>
                <c:pt idx="3">
                  <c:v>with casual male/hijra partners *</c:v>
                </c:pt>
                <c:pt idx="4">
                  <c:v>with regular hijra partners*</c:v>
                </c:pt>
                <c:pt idx="5">
                  <c:v>with female casual partners **</c:v>
                </c:pt>
                <c:pt idx="6">
                  <c:v>with regular male partners*</c:v>
                </c:pt>
                <c:pt idx="7">
                  <c:v>with regular female partners **</c:v>
                </c:pt>
                <c:pt idx="8">
                  <c:v>with female partners *</c:v>
                </c:pt>
              </c:strCache>
            </c:strRef>
          </c:cat>
          <c:val>
            <c:numRef>
              <c:f>'MSM-cnstnt cnd use'!$C$53:$C$61</c:f>
              <c:numCache>
                <c:formatCode>0</c:formatCode>
                <c:ptCount val="9"/>
                <c:pt idx="0">
                  <c:v>55.3</c:v>
                </c:pt>
                <c:pt idx="1">
                  <c:v>50.7</c:v>
                </c:pt>
                <c:pt idx="2">
                  <c:v>56.9</c:v>
                </c:pt>
                <c:pt idx="3">
                  <c:v>54.3</c:v>
                </c:pt>
                <c:pt idx="4">
                  <c:v>54.3</c:v>
                </c:pt>
                <c:pt idx="5">
                  <c:v>50.1</c:v>
                </c:pt>
                <c:pt idx="6">
                  <c:v>50.4</c:v>
                </c:pt>
                <c:pt idx="7">
                  <c:v>24.7</c:v>
                </c:pt>
              </c:numCache>
            </c:numRef>
          </c:val>
          <c:extLst>
            <c:ext xmlns:c16="http://schemas.microsoft.com/office/drawing/2014/chart" uri="{C3380CC4-5D6E-409C-BE32-E72D297353CC}">
              <c16:uniqueId val="{00000000-FBE2-4F44-A1E1-3DF15CAD186D}"/>
            </c:ext>
          </c:extLst>
        </c:ser>
        <c:ser>
          <c:idx val="1"/>
          <c:order val="1"/>
          <c:tx>
            <c:strRef>
              <c:f>'MSM-cnstnt cnd use'!$D$52</c:f>
              <c:strCache>
                <c:ptCount val="1"/>
                <c:pt idx="0">
                  <c:v>2019/20</c:v>
                </c:pt>
              </c:strCache>
            </c:strRef>
          </c:tx>
          <c:spPr>
            <a:solidFill>
              <a:srgbClr val="CC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'MSM-cnstnt cnd use'!$B$53:$B$61</c:f>
              <c:strCache>
                <c:ptCount val="9"/>
                <c:pt idx="0">
                  <c:v>with male clients *</c:v>
                </c:pt>
                <c:pt idx="1">
                  <c:v>with male sex workers *</c:v>
                </c:pt>
                <c:pt idx="2">
                  <c:v>with FSW **</c:v>
                </c:pt>
                <c:pt idx="3">
                  <c:v>with casual male/hijra partners *</c:v>
                </c:pt>
                <c:pt idx="4">
                  <c:v>with regular hijra partners*</c:v>
                </c:pt>
                <c:pt idx="5">
                  <c:v>with female casual partners **</c:v>
                </c:pt>
                <c:pt idx="6">
                  <c:v>with regular male partners*</c:v>
                </c:pt>
                <c:pt idx="7">
                  <c:v>with regular female partners **</c:v>
                </c:pt>
                <c:pt idx="8">
                  <c:v>with female partners *</c:v>
                </c:pt>
              </c:strCache>
            </c:strRef>
          </c:cat>
          <c:val>
            <c:numRef>
              <c:f>'MSM-cnstnt cnd use'!$D$53:$D$61</c:f>
              <c:numCache>
                <c:formatCode>0</c:formatCode>
                <c:ptCount val="9"/>
                <c:pt idx="1">
                  <c:v>79</c:v>
                </c:pt>
                <c:pt idx="6">
                  <c:v>62.8</c:v>
                </c:pt>
                <c:pt idx="8" formatCode="General">
                  <c:v>41.2</c:v>
                </c:pt>
              </c:numCache>
            </c:numRef>
          </c:val>
          <c:extLst>
            <c:ext xmlns:c16="http://schemas.microsoft.com/office/drawing/2014/chart" uri="{C3380CC4-5D6E-409C-BE32-E72D297353CC}">
              <c16:uniqueId val="{00000001-FBE2-4F44-A1E1-3DF15CAD186D}"/>
            </c:ext>
          </c:extLst>
        </c:ser>
        <c:dLbls>
          <c:showLegendKey val="0"/>
          <c:showVal val="0"/>
          <c:showCatName val="0"/>
          <c:showSerName val="0"/>
          <c:showPercent val="0"/>
          <c:showBubbleSize val="0"/>
        </c:dLbls>
        <c:gapWidth val="120"/>
        <c:overlap val="-10"/>
        <c:axId val="672856408"/>
        <c:axId val="672861656"/>
      </c:barChart>
      <c:scatterChart>
        <c:scatterStyle val="smoothMarker"/>
        <c:varyColors val="0"/>
        <c:ser>
          <c:idx val="2"/>
          <c:order val="2"/>
          <c:tx>
            <c:strRef>
              <c:f>'MSM-cnstnt cnd use'!$R$53</c:f>
              <c:strCache>
                <c:ptCount val="1"/>
                <c:pt idx="0">
                  <c:v>tar</c:v>
                </c:pt>
              </c:strCache>
            </c:strRef>
          </c:tx>
          <c:spPr>
            <a:ln w="22225" cap="rnd">
              <a:solidFill>
                <a:srgbClr val="E31837"/>
              </a:solidFill>
              <a:prstDash val="dash"/>
              <a:round/>
            </a:ln>
            <a:effectLst/>
          </c:spPr>
          <c:marker>
            <c:symbol val="none"/>
          </c:marker>
          <c:xVal>
            <c:numRef>
              <c:f>'MSM-cnstnt cnd use'!$Q$54:$Q$55</c:f>
              <c:numCache>
                <c:formatCode>General</c:formatCode>
                <c:ptCount val="2"/>
                <c:pt idx="0">
                  <c:v>0</c:v>
                </c:pt>
                <c:pt idx="1">
                  <c:v>1</c:v>
                </c:pt>
              </c:numCache>
            </c:numRef>
          </c:xVal>
          <c:yVal>
            <c:numRef>
              <c:f>'MSM-cnstnt cnd use'!$R$54:$R$55</c:f>
              <c:numCache>
                <c:formatCode>General</c:formatCode>
                <c:ptCount val="2"/>
                <c:pt idx="0">
                  <c:v>95</c:v>
                </c:pt>
                <c:pt idx="1">
                  <c:v>95</c:v>
                </c:pt>
              </c:numCache>
            </c:numRef>
          </c:yVal>
          <c:smooth val="1"/>
          <c:extLst>
            <c:ext xmlns:c16="http://schemas.microsoft.com/office/drawing/2014/chart" uri="{C3380CC4-5D6E-409C-BE32-E72D297353CC}">
              <c16:uniqueId val="{00000002-FBE2-4F44-A1E1-3DF15CAD186D}"/>
            </c:ext>
          </c:extLst>
        </c:ser>
        <c:dLbls>
          <c:showLegendKey val="0"/>
          <c:showVal val="0"/>
          <c:showCatName val="0"/>
          <c:showSerName val="0"/>
          <c:showPercent val="0"/>
          <c:showBubbleSize val="0"/>
        </c:dLbls>
        <c:axId val="912453592"/>
        <c:axId val="688814072"/>
      </c:scatte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a:p>
                <a:pPr>
                  <a:defRPr/>
                </a:pPr>
                <a:endParaRPr lang="en-GB"/>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valAx>
        <c:axId val="688814072"/>
        <c:scaling>
          <c:orientation val="minMax"/>
        </c:scaling>
        <c:delete val="1"/>
        <c:axPos val="r"/>
        <c:numFmt formatCode="General" sourceLinked="1"/>
        <c:majorTickMark val="out"/>
        <c:minorTickMark val="none"/>
        <c:tickLblPos val="nextTo"/>
        <c:crossAx val="912453592"/>
        <c:crosses val="max"/>
        <c:crossBetween val="midCat"/>
      </c:valAx>
      <c:valAx>
        <c:axId val="912453592"/>
        <c:scaling>
          <c:orientation val="minMax"/>
          <c:max val="1"/>
        </c:scaling>
        <c:delete val="1"/>
        <c:axPos val="t"/>
        <c:numFmt formatCode="General" sourceLinked="1"/>
        <c:majorTickMark val="out"/>
        <c:minorTickMark val="none"/>
        <c:tickLblPos val="nextTo"/>
        <c:crossAx val="688814072"/>
        <c:crosses val="max"/>
        <c:crossBetween val="midCat"/>
      </c:valAx>
      <c:spPr>
        <a:noFill/>
        <a:ln>
          <a:noFill/>
        </a:ln>
        <a:effectLst/>
      </c:spPr>
    </c:plotArea>
    <c:legend>
      <c:legendPos val="b"/>
      <c:legendEntry>
        <c:idx val="2"/>
        <c:delete val="1"/>
      </c:legendEntry>
      <c:layout>
        <c:manualLayout>
          <c:xMode val="edge"/>
          <c:yMode val="edge"/>
          <c:x val="0.67394070917129856"/>
          <c:y val="0.92957723613621213"/>
          <c:w val="0.25878808794074409"/>
          <c:h val="5.370579271570048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3887646742954"/>
          <c:y val="5.277376587786542E-2"/>
          <c:w val="0.81278801776654441"/>
          <c:h val="0.54895752323815872"/>
        </c:manualLayout>
      </c:layout>
      <c:barChart>
        <c:barDir val="col"/>
        <c:grouping val="clustered"/>
        <c:varyColors val="0"/>
        <c:ser>
          <c:idx val="0"/>
          <c:order val="0"/>
          <c:spPr>
            <a:solidFill>
              <a:srgbClr val="FF5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'TG condom use'!$A$3:$B$6</c:f>
              <c:multiLvlStrCache>
                <c:ptCount val="4"/>
                <c:lvl>
                  <c:pt idx="0">
                    <c:v>with a commerical male partner</c:v>
                  </c:pt>
                  <c:pt idx="1">
                    <c:v>with a regular male partner</c:v>
                  </c:pt>
                  <c:pt idx="2">
                    <c:v>with commerical male partners</c:v>
                  </c:pt>
                  <c:pt idx="3">
                    <c:v>with regular male partners</c:v>
                  </c:pt>
                </c:lvl>
                <c:lvl>
                  <c:pt idx="0">
                    <c:v>condom use at last sex</c:v>
                  </c:pt>
                  <c:pt idx="2">
                    <c:v>consistent condom use</c:v>
                  </c:pt>
                </c:lvl>
              </c:multiLvlStrCache>
            </c:multiLvlStrRef>
          </c:cat>
          <c:val>
            <c:numRef>
              <c:f>'TG condom use'!$C$3:$C$6</c:f>
              <c:numCache>
                <c:formatCode>General</c:formatCode>
                <c:ptCount val="4"/>
                <c:pt idx="0">
                  <c:v>98</c:v>
                </c:pt>
                <c:pt idx="1">
                  <c:v>68</c:v>
                </c:pt>
              </c:numCache>
            </c:numRef>
          </c:val>
          <c:extLst>
            <c:ext xmlns:c16="http://schemas.microsoft.com/office/drawing/2014/chart" uri="{C3380CC4-5D6E-409C-BE32-E72D297353CC}">
              <c16:uniqueId val="{00000000-BEE8-4FE0-A500-66651DD6CEDC}"/>
            </c:ext>
          </c:extLst>
        </c:ser>
        <c:ser>
          <c:idx val="1"/>
          <c:order val="1"/>
          <c:spPr>
            <a:solidFill>
              <a:srgbClr val="00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'TG condom use'!$A$3:$B$6</c:f>
              <c:multiLvlStrCache>
                <c:ptCount val="4"/>
                <c:lvl>
                  <c:pt idx="0">
                    <c:v>with a commerical male partner</c:v>
                  </c:pt>
                  <c:pt idx="1">
                    <c:v>with a regular male partner</c:v>
                  </c:pt>
                  <c:pt idx="2">
                    <c:v>with commerical male partners</c:v>
                  </c:pt>
                  <c:pt idx="3">
                    <c:v>with regular male partners</c:v>
                  </c:pt>
                </c:lvl>
                <c:lvl>
                  <c:pt idx="0">
                    <c:v>condom use at last sex</c:v>
                  </c:pt>
                  <c:pt idx="2">
                    <c:v>consistent condom use</c:v>
                  </c:pt>
                </c:lvl>
              </c:multiLvlStrCache>
            </c:multiLvlStrRef>
          </c:cat>
          <c:val>
            <c:numRef>
              <c:f>'TG condom use'!$D$3:$D$6</c:f>
              <c:numCache>
                <c:formatCode>General</c:formatCode>
                <c:ptCount val="4"/>
                <c:pt idx="2">
                  <c:v>95</c:v>
                </c:pt>
                <c:pt idx="3">
                  <c:v>49</c:v>
                </c:pt>
              </c:numCache>
            </c:numRef>
          </c:val>
          <c:extLst>
            <c:ext xmlns:c16="http://schemas.microsoft.com/office/drawing/2014/chart" uri="{C3380CC4-5D6E-409C-BE32-E72D297353CC}">
              <c16:uniqueId val="{00000001-BEE8-4FE0-A500-66651DD6CEDC}"/>
            </c:ext>
          </c:extLst>
        </c:ser>
        <c:dLbls>
          <c:showLegendKey val="0"/>
          <c:showVal val="0"/>
          <c:showCatName val="0"/>
          <c:showSerName val="0"/>
          <c:showPercent val="0"/>
          <c:showBubbleSize val="0"/>
        </c:dLbls>
        <c:gapWidth val="260"/>
        <c:overlap val="100"/>
        <c:axId val="1456068640"/>
        <c:axId val="1845751200"/>
      </c:barChart>
      <c:catAx>
        <c:axId val="1456068640"/>
        <c:scaling>
          <c:orientation val="minMax"/>
        </c:scaling>
        <c:delete val="0"/>
        <c:axPos val="b"/>
        <c:majorGridlines>
          <c:spPr>
            <a:ln w="9525" cap="flat" cmpd="sng" algn="ctr">
              <a:solidFill>
                <a:srgbClr val="FCD1A2"/>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845751200"/>
        <c:crosses val="autoZero"/>
        <c:auto val="1"/>
        <c:lblAlgn val="ctr"/>
        <c:lblOffset val="100"/>
        <c:noMultiLvlLbl val="0"/>
      </c:catAx>
      <c:valAx>
        <c:axId val="1845751200"/>
        <c:scaling>
          <c:orientation val="minMax"/>
          <c:max val="100"/>
        </c:scaling>
        <c:delete val="0"/>
        <c:axPos val="l"/>
        <c:majorGridlines>
          <c:spPr>
            <a:ln w="9525" cap="flat" cmpd="sng" algn="ctr">
              <a:solidFill>
                <a:srgbClr val="FCD1A2"/>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45606864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70672278197638"/>
          <c:y val="0.13318709260519132"/>
          <c:w val="0.42137447690997298"/>
          <c:h val="0.83386726480751849"/>
        </c:manualLayout>
      </c:layout>
      <c:barChart>
        <c:barDir val="bar"/>
        <c:grouping val="clustered"/>
        <c:varyColors val="0"/>
        <c:ser>
          <c:idx val="0"/>
          <c:order val="0"/>
          <c:spPr>
            <a:solidFill>
              <a:srgbClr val="0099FF"/>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6B-4A0B-827D-6806D2A1BECC}"/>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6B-4A0B-827D-6806D2A1BEC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'Prisner condom use'!$C$26:$E$26</c:f>
              <c:strCache>
                <c:ptCount val="3"/>
                <c:pt idx="0">
                  <c:v>with a female sex worker</c:v>
                </c:pt>
                <c:pt idx="1">
                  <c:v>with a casual female partner</c:v>
                </c:pt>
                <c:pt idx="2">
                  <c:v>with a regular female partner</c:v>
                </c:pt>
              </c:strCache>
            </c:strRef>
          </c:cat>
          <c:val>
            <c:numRef>
              <c:f>'Prisner condom use'!$C$27:$E$27</c:f>
              <c:numCache>
                <c:formatCode>General</c:formatCode>
                <c:ptCount val="3"/>
                <c:pt idx="0">
                  <c:v>57.3</c:v>
                </c:pt>
                <c:pt idx="1">
                  <c:v>42.8</c:v>
                </c:pt>
                <c:pt idx="2">
                  <c:v>21.4</c:v>
                </c:pt>
              </c:numCache>
            </c:numRef>
          </c:val>
          <c:extLst>
            <c:ext xmlns:c16="http://schemas.microsoft.com/office/drawing/2014/chart" uri="{C3380CC4-5D6E-409C-BE32-E72D297353CC}">
              <c16:uniqueId val="{00000002-F56B-4A0B-827D-6806D2A1BECC}"/>
            </c:ext>
          </c:extLst>
        </c:ser>
        <c:dLbls>
          <c:showLegendKey val="0"/>
          <c:showVal val="0"/>
          <c:showCatName val="0"/>
          <c:showSerName val="0"/>
          <c:showPercent val="0"/>
          <c:showBubbleSize val="0"/>
        </c:dLbls>
        <c:gapWidth val="103"/>
        <c:overlap val="100"/>
        <c:axId val="168480128"/>
        <c:axId val="168486016"/>
      </c:barChart>
      <c:catAx>
        <c:axId val="168480128"/>
        <c:scaling>
          <c:orientation val="maxMin"/>
        </c:scaling>
        <c:delete val="0"/>
        <c:axPos val="l"/>
        <c:majorGridlines>
          <c:spPr>
            <a:ln>
              <a:solidFill>
                <a:sysClr val="window" lastClr="FFFFFF">
                  <a:lumMod val="85000"/>
                </a:sysClr>
              </a:solidFill>
              <a:prstDash val="sysDot"/>
            </a:ln>
          </c:spPr>
        </c:majorGridlines>
        <c:numFmt formatCode="General" sourceLinked="0"/>
        <c:majorTickMark val="none"/>
        <c:minorTickMark val="none"/>
        <c:tickLblPos val="nextTo"/>
        <c:crossAx val="168486016"/>
        <c:crosses val="autoZero"/>
        <c:auto val="1"/>
        <c:lblAlgn val="ctr"/>
        <c:lblOffset val="100"/>
        <c:noMultiLvlLbl val="0"/>
      </c:catAx>
      <c:valAx>
        <c:axId val="168486016"/>
        <c:scaling>
          <c:orientation val="minMax"/>
        </c:scaling>
        <c:delete val="0"/>
        <c:axPos val="t"/>
        <c:majorGridlines>
          <c:spPr>
            <a:ln>
              <a:solidFill>
                <a:sysClr val="window" lastClr="FFFFFF">
                  <a:lumMod val="85000"/>
                </a:sysClr>
              </a:solidFill>
              <a:prstDash val="sysDot"/>
            </a:ln>
          </c:spPr>
        </c:majorGridlines>
        <c:numFmt formatCode="General" sourceLinked="1"/>
        <c:majorTickMark val="out"/>
        <c:minorTickMark val="none"/>
        <c:tickLblPos val="nextTo"/>
        <c:spPr>
          <a:ln>
            <a:noFill/>
          </a:ln>
        </c:spPr>
        <c:crossAx val="168480128"/>
        <c:crosses val="autoZero"/>
        <c:crossBetween val="between"/>
      </c:valAx>
    </c:plotArea>
    <c:plotVisOnly val="1"/>
    <c:dispBlanksAs val="gap"/>
    <c:showDLblsOverMax val="0"/>
  </c:chart>
  <c:txPr>
    <a:bodyPr/>
    <a:lstStyle/>
    <a:p>
      <a:pPr>
        <a:defRPr sz="1600" b="0">
          <a:latin typeface="Arial Nova" panose="020B0504020202020204"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685072593773881E-2"/>
          <c:y val="6.4098374412299319E-2"/>
          <c:w val="0.92617761387421493"/>
          <c:h val="0.50981912503548987"/>
        </c:manualLayout>
      </c:layout>
      <c:barChart>
        <c:barDir val="col"/>
        <c:grouping val="clustered"/>
        <c:varyColors val="0"/>
        <c:ser>
          <c:idx val="0"/>
          <c:order val="0"/>
          <c:spPr>
            <a:solidFill>
              <a:srgbClr val="FF5050"/>
            </a:solidFill>
            <a:ln>
              <a:noFill/>
            </a:ln>
            <a:effectLst/>
          </c:spPr>
          <c:invertIfNegative val="0"/>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1F-4EDA-8236-B5D1B86254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'Prisner condom use'!$B$2:$B$23</c:f>
              <c:strCache>
                <c:ptCount val="22"/>
                <c:pt idx="0">
                  <c:v>Telangana</c:v>
                </c:pt>
                <c:pt idx="1">
                  <c:v>Tamil Nadu</c:v>
                </c:pt>
                <c:pt idx="2">
                  <c:v>Chandigarh</c:v>
                </c:pt>
                <c:pt idx="3">
                  <c:v>Karnataka</c:v>
                </c:pt>
                <c:pt idx="4">
                  <c:v>Maharashtra</c:v>
                </c:pt>
                <c:pt idx="5">
                  <c:v>Andhra Pradesh</c:v>
                </c:pt>
                <c:pt idx="6">
                  <c:v>Rajasthan</c:v>
                </c:pt>
                <c:pt idx="7">
                  <c:v>Gujarat</c:v>
                </c:pt>
                <c:pt idx="8">
                  <c:v>West Bengal</c:v>
                </c:pt>
                <c:pt idx="9">
                  <c:v>Uttar Pradesh</c:v>
                </c:pt>
                <c:pt idx="10">
                  <c:v>Assam</c:v>
                </c:pt>
                <c:pt idx="11">
                  <c:v>Jharkhand</c:v>
                </c:pt>
                <c:pt idx="12">
                  <c:v>Himachal Pradesh</c:v>
                </c:pt>
                <c:pt idx="13">
                  <c:v>Madhya Pradesh</c:v>
                </c:pt>
                <c:pt idx="14">
                  <c:v>Haryana</c:v>
                </c:pt>
                <c:pt idx="15">
                  <c:v>Kerala</c:v>
                </c:pt>
                <c:pt idx="16">
                  <c:v>Tripura</c:v>
                </c:pt>
                <c:pt idx="17">
                  <c:v>Delhi</c:v>
                </c:pt>
                <c:pt idx="18">
                  <c:v>Chhattisgarh</c:v>
                </c:pt>
                <c:pt idx="19">
                  <c:v>Punjab</c:v>
                </c:pt>
                <c:pt idx="21">
                  <c:v>India</c:v>
                </c:pt>
              </c:strCache>
            </c:strRef>
          </c:cat>
          <c:val>
            <c:numRef>
              <c:f>'Prisner condom use'!$C$2:$C$23</c:f>
              <c:numCache>
                <c:formatCode>General</c:formatCode>
                <c:ptCount val="22"/>
                <c:pt idx="0">
                  <c:v>89.1</c:v>
                </c:pt>
                <c:pt idx="1">
                  <c:v>87</c:v>
                </c:pt>
                <c:pt idx="2">
                  <c:v>84.6</c:v>
                </c:pt>
                <c:pt idx="3">
                  <c:v>81.599999999999994</c:v>
                </c:pt>
                <c:pt idx="4">
                  <c:v>80.5</c:v>
                </c:pt>
                <c:pt idx="5">
                  <c:v>69.2</c:v>
                </c:pt>
                <c:pt idx="6">
                  <c:v>68.599999999999994</c:v>
                </c:pt>
                <c:pt idx="7">
                  <c:v>63.6</c:v>
                </c:pt>
                <c:pt idx="8">
                  <c:v>56.4</c:v>
                </c:pt>
                <c:pt idx="9">
                  <c:v>55.6</c:v>
                </c:pt>
                <c:pt idx="10">
                  <c:v>54</c:v>
                </c:pt>
                <c:pt idx="11">
                  <c:v>50</c:v>
                </c:pt>
                <c:pt idx="12">
                  <c:v>42.1</c:v>
                </c:pt>
                <c:pt idx="13">
                  <c:v>39</c:v>
                </c:pt>
                <c:pt idx="14">
                  <c:v>32.4</c:v>
                </c:pt>
                <c:pt idx="15">
                  <c:v>30</c:v>
                </c:pt>
                <c:pt idx="16">
                  <c:v>28.6</c:v>
                </c:pt>
                <c:pt idx="17">
                  <c:v>27.6</c:v>
                </c:pt>
                <c:pt idx="18">
                  <c:v>16.3</c:v>
                </c:pt>
                <c:pt idx="19">
                  <c:v>5.3</c:v>
                </c:pt>
                <c:pt idx="21">
                  <c:v>57.3</c:v>
                </c:pt>
              </c:numCache>
            </c:numRef>
          </c:val>
          <c:extLst>
            <c:ext xmlns:c16="http://schemas.microsoft.com/office/drawing/2014/chart" uri="{C3380CC4-5D6E-409C-BE32-E72D297353CC}">
              <c16:uniqueId val="{00000000-5D1F-4EDA-8236-B5D1B8625450}"/>
            </c:ext>
          </c:extLst>
        </c:ser>
        <c:dLbls>
          <c:showLegendKey val="0"/>
          <c:showVal val="0"/>
          <c:showCatName val="0"/>
          <c:showSerName val="0"/>
          <c:showPercent val="0"/>
          <c:showBubbleSize val="0"/>
        </c:dLbls>
        <c:gapWidth val="219"/>
        <c:overlap val="-80"/>
        <c:axId val="913866800"/>
        <c:axId val="913875000"/>
      </c:barChart>
      <c:catAx>
        <c:axId val="913866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75000"/>
        <c:crosses val="autoZero"/>
        <c:auto val="1"/>
        <c:lblAlgn val="ctr"/>
        <c:lblOffset val="100"/>
        <c:noMultiLvlLbl val="0"/>
      </c:catAx>
      <c:valAx>
        <c:axId val="913875000"/>
        <c:scaling>
          <c:orientation val="minMax"/>
        </c:scaling>
        <c:delete val="0"/>
        <c:axPos val="l"/>
        <c:majorGridlines>
          <c:spPr>
            <a:ln w="12700"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20"/>
      </c:valAx>
      <c:spPr>
        <a:noFill/>
        <a:ln>
          <a:noFill/>
        </a:ln>
        <a:effectLst/>
      </c:spPr>
    </c:plotArea>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 (3)'!$W$34:$W$35</c:f>
              <c:strCache>
                <c:ptCount val="2"/>
                <c:pt idx="0">
                  <c:v>National</c:v>
                </c:pt>
                <c:pt idx="1">
                  <c:v>Manipur</c:v>
                </c:pt>
              </c:strCache>
            </c:strRef>
          </c:cat>
          <c:val>
            <c:numRef>
              <c:f>'INDIA (3)'!$X$34:$X$35</c:f>
              <c:numCache>
                <c:formatCode>General</c:formatCode>
                <c:ptCount val="2"/>
                <c:pt idx="0">
                  <c:v>3.3</c:v>
                </c:pt>
                <c:pt idx="1">
                  <c:v>8.4</c:v>
                </c:pt>
              </c:numCache>
            </c:numRef>
          </c:val>
          <c:extLst>
            <c:ext xmlns:c16="http://schemas.microsoft.com/office/drawing/2014/chart" uri="{C3380CC4-5D6E-409C-BE32-E72D297353CC}">
              <c16:uniqueId val="{00000000-B8DA-4CBA-B501-E116A3574FD4}"/>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317911716974331E-2"/>
          <c:y val="7.9539092606268152E-2"/>
          <c:w val="0.91758444285006757"/>
          <c:h val="0.74550948587411847"/>
        </c:manualLayout>
      </c:layout>
      <c:barChart>
        <c:barDir val="col"/>
        <c:grouping val="clustered"/>
        <c:varyColors val="0"/>
        <c:ser>
          <c:idx val="0"/>
          <c:order val="0"/>
          <c:tx>
            <c:strRef>
              <c:f>'Comprehensive knowledge'!$B$46</c:f>
              <c:strCache>
                <c:ptCount val="1"/>
                <c:pt idx="0">
                  <c:v>Transgender</c:v>
                </c:pt>
              </c:strCache>
            </c:strRef>
          </c:tx>
          <c:spPr>
            <a:solidFill>
              <a:srgbClr val="FAB56A"/>
            </a:solidFill>
            <a:ln>
              <a:noFill/>
            </a:ln>
            <a:effectLst/>
          </c:spPr>
          <c:invertIfNegative val="0"/>
          <c:dLbls>
            <c:dLbl>
              <c:idx val="0"/>
              <c:tx>
                <c:rich>
                  <a:bodyPr/>
                  <a:lstStyle/>
                  <a:p>
                    <a:r>
                      <a:rPr lang="en-US"/>
                      <a:t>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FC-44B9-ADE1-BCA6D00BE233}"/>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Transgender</c:v>
                </c:pt>
                <c:pt idx="1">
                  <c:v>Men who have sex with men</c:v>
                </c:pt>
                <c:pt idx="2">
                  <c:v>People who inject drugs</c:v>
                </c:pt>
                <c:pt idx="3">
                  <c:v>Female sex workers</c:v>
                </c:pt>
                <c:pt idx="4">
                  <c:v>Prisoners</c:v>
                </c:pt>
              </c:strCache>
            </c:strRef>
          </c:cat>
          <c:val>
            <c:numRef>
              <c:f>'Comprehensive knowledge'!$C$46:$G$46</c:f>
              <c:numCache>
                <c:formatCode>General</c:formatCode>
                <c:ptCount val="5"/>
                <c:pt idx="0" formatCode="0">
                  <c:v>45.3</c:v>
                </c:pt>
              </c:numCache>
            </c:numRef>
          </c:val>
          <c:extLst>
            <c:ext xmlns:c16="http://schemas.microsoft.com/office/drawing/2014/chart" uri="{C3380CC4-5D6E-409C-BE32-E72D297353CC}">
              <c16:uniqueId val="{00000000-14F8-4FBA-9DFC-42294172F69F}"/>
            </c:ext>
          </c:extLst>
        </c:ser>
        <c:ser>
          <c:idx val="1"/>
          <c:order val="1"/>
          <c:tx>
            <c:strRef>
              <c:f>'Comprehensive knowledge'!$B$47</c:f>
              <c:strCache>
                <c:ptCount val="1"/>
                <c:pt idx="0">
                  <c:v>Men who have sex with men</c:v>
                </c:pt>
              </c:strCache>
            </c:strRef>
          </c:tx>
          <c:spPr>
            <a:solidFill>
              <a:srgbClr val="F15B40"/>
            </a:solidFill>
            <a:ln>
              <a:noFill/>
            </a:ln>
            <a:effectLst/>
          </c:spPr>
          <c:invertIfNegative val="0"/>
          <c:dLbls>
            <c:dLbl>
              <c:idx val="1"/>
              <c:tx>
                <c:rich>
                  <a:bodyPr/>
                  <a:lstStyle/>
                  <a:p>
                    <a:r>
                      <a:rPr lang="en-US"/>
                      <a:t>43%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FC-44B9-ADE1-BCA6D00BE233}"/>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Transgender</c:v>
                </c:pt>
                <c:pt idx="1">
                  <c:v>Men who have sex with men</c:v>
                </c:pt>
                <c:pt idx="2">
                  <c:v>People who inject drugs</c:v>
                </c:pt>
                <c:pt idx="3">
                  <c:v>Female sex workers</c:v>
                </c:pt>
                <c:pt idx="4">
                  <c:v>Prisoners</c:v>
                </c:pt>
              </c:strCache>
            </c:strRef>
          </c:cat>
          <c:val>
            <c:numRef>
              <c:f>'Comprehensive knowledge'!$C$47:$G$47</c:f>
              <c:numCache>
                <c:formatCode>0</c:formatCode>
                <c:ptCount val="5"/>
                <c:pt idx="1">
                  <c:v>43.1</c:v>
                </c:pt>
              </c:numCache>
            </c:numRef>
          </c:val>
          <c:extLst>
            <c:ext xmlns:c16="http://schemas.microsoft.com/office/drawing/2014/chart" uri="{C3380CC4-5D6E-409C-BE32-E72D297353CC}">
              <c16:uniqueId val="{00000001-14F8-4FBA-9DFC-42294172F69F}"/>
            </c:ext>
          </c:extLst>
        </c:ser>
        <c:ser>
          <c:idx val="2"/>
          <c:order val="2"/>
          <c:tx>
            <c:strRef>
              <c:f>'Comprehensive knowledge'!$B$48</c:f>
              <c:strCache>
                <c:ptCount val="1"/>
                <c:pt idx="0">
                  <c:v>People who inject drugs</c:v>
                </c:pt>
              </c:strCache>
            </c:strRef>
          </c:tx>
          <c:spPr>
            <a:solidFill>
              <a:srgbClr val="00AEEF"/>
            </a:solidFill>
            <a:ln>
              <a:noFill/>
            </a:ln>
            <a:effectLst/>
          </c:spPr>
          <c:invertIfNegative val="0"/>
          <c:dLbls>
            <c:dLbl>
              <c:idx val="2"/>
              <c:tx>
                <c:rich>
                  <a:bodyPr/>
                  <a:lstStyle/>
                  <a:p>
                    <a:r>
                      <a:rPr lang="en-US"/>
                      <a:t>36%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CFC-44B9-ADE1-BCA6D00BE233}"/>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Transgender</c:v>
                </c:pt>
                <c:pt idx="1">
                  <c:v>Men who have sex with men</c:v>
                </c:pt>
                <c:pt idx="2">
                  <c:v>People who inject drugs</c:v>
                </c:pt>
                <c:pt idx="3">
                  <c:v>Female sex workers</c:v>
                </c:pt>
                <c:pt idx="4">
                  <c:v>Prisoners</c:v>
                </c:pt>
              </c:strCache>
            </c:strRef>
          </c:cat>
          <c:val>
            <c:numRef>
              <c:f>'Comprehensive knowledge'!$C$48:$G$48</c:f>
              <c:numCache>
                <c:formatCode>General</c:formatCode>
                <c:ptCount val="5"/>
                <c:pt idx="2" formatCode="0">
                  <c:v>35.9</c:v>
                </c:pt>
              </c:numCache>
            </c:numRef>
          </c:val>
          <c:extLst>
            <c:ext xmlns:c16="http://schemas.microsoft.com/office/drawing/2014/chart" uri="{C3380CC4-5D6E-409C-BE32-E72D297353CC}">
              <c16:uniqueId val="{00000002-14F8-4FBA-9DFC-42294172F69F}"/>
            </c:ext>
          </c:extLst>
        </c:ser>
        <c:ser>
          <c:idx val="3"/>
          <c:order val="3"/>
          <c:tx>
            <c:strRef>
              <c:f>'Comprehensive knowledge'!$B$49</c:f>
              <c:strCache>
                <c:ptCount val="1"/>
                <c:pt idx="0">
                  <c:v>Female sex workers</c:v>
                </c:pt>
              </c:strCache>
            </c:strRef>
          </c:tx>
          <c:spPr>
            <a:solidFill>
              <a:srgbClr val="00A99A"/>
            </a:solidFill>
            <a:ln>
              <a:noFill/>
            </a:ln>
            <a:effectLst/>
          </c:spPr>
          <c:invertIfNegative val="0"/>
          <c:dLbls>
            <c:dLbl>
              <c:idx val="3"/>
              <c:tx>
                <c:rich>
                  <a:bodyPr/>
                  <a:lstStyle/>
                  <a:p>
                    <a:r>
                      <a:rPr lang="en-US"/>
                      <a:t>35%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CFC-44B9-ADE1-BCA6D00BE233}"/>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Transgender</c:v>
                </c:pt>
                <c:pt idx="1">
                  <c:v>Men who have sex with men</c:v>
                </c:pt>
                <c:pt idx="2">
                  <c:v>People who inject drugs</c:v>
                </c:pt>
                <c:pt idx="3">
                  <c:v>Female sex workers</c:v>
                </c:pt>
                <c:pt idx="4">
                  <c:v>Prisoners</c:v>
                </c:pt>
              </c:strCache>
            </c:strRef>
          </c:cat>
          <c:val>
            <c:numRef>
              <c:f>'Comprehensive knowledge'!$C$49:$G$49</c:f>
              <c:numCache>
                <c:formatCode>General</c:formatCode>
                <c:ptCount val="5"/>
                <c:pt idx="3" formatCode="0">
                  <c:v>34.9</c:v>
                </c:pt>
              </c:numCache>
            </c:numRef>
          </c:val>
          <c:extLst>
            <c:ext xmlns:c16="http://schemas.microsoft.com/office/drawing/2014/chart" uri="{C3380CC4-5D6E-409C-BE32-E72D297353CC}">
              <c16:uniqueId val="{00000003-14F8-4FBA-9DFC-42294172F69F}"/>
            </c:ext>
          </c:extLst>
        </c:ser>
        <c:ser>
          <c:idx val="4"/>
          <c:order val="4"/>
          <c:tx>
            <c:strRef>
              <c:f>'Comprehensive knowledge'!$B$50</c:f>
              <c:strCache>
                <c:ptCount val="1"/>
                <c:pt idx="0">
                  <c:v>Prisoners</c:v>
                </c:pt>
              </c:strCache>
            </c:strRef>
          </c:tx>
          <c:spPr>
            <a:solidFill>
              <a:srgbClr val="78A7B7"/>
            </a:solidFill>
            <a:ln>
              <a:noFill/>
            </a:ln>
            <a:effectLst/>
          </c:spPr>
          <c:invertIfNegative val="0"/>
          <c:dLbls>
            <c:dLbl>
              <c:idx val="4"/>
              <c:tx>
                <c:rich>
                  <a:bodyPr/>
                  <a:lstStyle/>
                  <a:p>
                    <a:r>
                      <a:rPr lang="en-US"/>
                      <a:t>36%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CFC-44B9-ADE1-BCA6D00BE2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'Comprehensive knowledge'!$C$45:$G$45</c:f>
              <c:strCache>
                <c:ptCount val="5"/>
                <c:pt idx="0">
                  <c:v>Transgender</c:v>
                </c:pt>
                <c:pt idx="1">
                  <c:v>Men who have sex with men</c:v>
                </c:pt>
                <c:pt idx="2">
                  <c:v>People who inject drugs</c:v>
                </c:pt>
                <c:pt idx="3">
                  <c:v>Female sex workers</c:v>
                </c:pt>
                <c:pt idx="4">
                  <c:v>Prisoners</c:v>
                </c:pt>
              </c:strCache>
            </c:strRef>
          </c:cat>
          <c:val>
            <c:numRef>
              <c:f>'Comprehensive knowledge'!$C$50:$G$50</c:f>
              <c:numCache>
                <c:formatCode>General</c:formatCode>
                <c:ptCount val="5"/>
                <c:pt idx="4" formatCode="0">
                  <c:v>36</c:v>
                </c:pt>
              </c:numCache>
            </c:numRef>
          </c:val>
          <c:extLst>
            <c:ext xmlns:c16="http://schemas.microsoft.com/office/drawing/2014/chart" uri="{C3380CC4-5D6E-409C-BE32-E72D297353CC}">
              <c16:uniqueId val="{00000004-14F8-4FBA-9DFC-42294172F69F}"/>
            </c:ext>
          </c:extLst>
        </c:ser>
        <c:dLbls>
          <c:showLegendKey val="0"/>
          <c:showVal val="0"/>
          <c:showCatName val="0"/>
          <c:showSerName val="0"/>
          <c:showPercent val="0"/>
          <c:showBubbleSize val="0"/>
        </c:dLbls>
        <c:gapWidth val="219"/>
        <c:overlap val="100"/>
        <c:axId val="453969800"/>
        <c:axId val="453970128"/>
      </c:barChart>
      <c:catAx>
        <c:axId val="453969800"/>
        <c:scaling>
          <c:orientation val="minMax"/>
        </c:scaling>
        <c:delete val="0"/>
        <c:axPos val="b"/>
        <c:numFmt formatCode="General" sourceLinked="1"/>
        <c:majorTickMark val="none"/>
        <c:minorTickMark val="none"/>
        <c:tickLblPos val="nextTo"/>
        <c:spPr>
          <a:noFill/>
          <a:ln w="1587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53970128"/>
        <c:crosses val="autoZero"/>
        <c:auto val="1"/>
        <c:lblAlgn val="ctr"/>
        <c:lblOffset val="100"/>
        <c:noMultiLvlLbl val="0"/>
      </c:catAx>
      <c:valAx>
        <c:axId val="453970128"/>
        <c:scaling>
          <c:orientation val="minMax"/>
          <c:max val="100"/>
        </c:scaling>
        <c:delete val="1"/>
        <c:axPos val="l"/>
        <c:numFmt formatCode="0" sourceLinked="1"/>
        <c:majorTickMark val="none"/>
        <c:minorTickMark val="none"/>
        <c:tickLblPos val="nextTo"/>
        <c:crossAx val="453969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130892863755883E-2"/>
          <c:y val="9.5497958588509776E-2"/>
          <c:w val="0.91640882494537645"/>
          <c:h val="0.53739027413240015"/>
        </c:manualLayout>
      </c:layout>
      <c:barChart>
        <c:barDir val="col"/>
        <c:grouping val="clustered"/>
        <c:varyColors val="0"/>
        <c:ser>
          <c:idx val="0"/>
          <c:order val="0"/>
          <c:spPr>
            <a:solidFill>
              <a:srgbClr val="00CCFF"/>
            </a:solidFill>
            <a:ln>
              <a:noFill/>
            </a:ln>
          </c:spPr>
          <c:invertIfNegative val="0"/>
          <c:dPt>
            <c:idx val="0"/>
            <c:invertIfNegative val="0"/>
            <c:bubble3D val="0"/>
            <c:extLst>
              <c:ext xmlns:c16="http://schemas.microsoft.com/office/drawing/2014/chart" uri="{C3380CC4-5D6E-409C-BE32-E72D297353CC}">
                <c16:uniqueId val="{00000000-287F-4D61-8E06-10C923043F12}"/>
              </c:ext>
            </c:extLst>
          </c:dPt>
          <c:dPt>
            <c:idx val="1"/>
            <c:invertIfNegative val="0"/>
            <c:bubble3D val="0"/>
            <c:extLst>
              <c:ext xmlns:c16="http://schemas.microsoft.com/office/drawing/2014/chart" uri="{C3380CC4-5D6E-409C-BE32-E72D297353CC}">
                <c16:uniqueId val="{00000001-287F-4D61-8E06-10C923043F12}"/>
              </c:ext>
            </c:extLst>
          </c:dPt>
          <c:dPt>
            <c:idx val="2"/>
            <c:invertIfNegative val="0"/>
            <c:bubble3D val="0"/>
            <c:extLst>
              <c:ext xmlns:c16="http://schemas.microsoft.com/office/drawing/2014/chart" uri="{C3380CC4-5D6E-409C-BE32-E72D297353CC}">
                <c16:uniqueId val="{00000002-287F-4D61-8E06-10C923043F12}"/>
              </c:ext>
            </c:extLst>
          </c:dPt>
          <c:dPt>
            <c:idx val="27"/>
            <c:invertIfNegative val="0"/>
            <c:bubble3D val="0"/>
            <c:spPr>
              <a:pattFill prst="narHorz">
                <a:fgClr>
                  <a:srgbClr val="00CCFF"/>
                </a:fgClr>
                <a:bgClr>
                  <a:sysClr val="window" lastClr="FFFFFF"/>
                </a:bgClr>
              </a:pattFill>
              <a:ln>
                <a:noFill/>
              </a:ln>
            </c:spPr>
            <c:extLst>
              <c:ext xmlns:c16="http://schemas.microsoft.com/office/drawing/2014/chart" uri="{C3380CC4-5D6E-409C-BE32-E72D297353CC}">
                <c16:uniqueId val="{00000004-287F-4D61-8E06-10C923043F12}"/>
              </c:ext>
            </c:extLst>
          </c:dPt>
          <c:dLbls>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7F-4D61-8E06-10C923043F1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Sheet6!$B$2:$B$29</c:f>
              <c:strCache>
                <c:ptCount val="28"/>
                <c:pt idx="0">
                  <c:v>Uttarakhand</c:v>
                </c:pt>
                <c:pt idx="1">
                  <c:v>Nagaland</c:v>
                </c:pt>
                <c:pt idx="2">
                  <c:v>Mizoram</c:v>
                </c:pt>
                <c:pt idx="3">
                  <c:v>Manipur</c:v>
                </c:pt>
                <c:pt idx="4">
                  <c:v>Odisha</c:v>
                </c:pt>
                <c:pt idx="5">
                  <c:v>Uttar Pradesh</c:v>
                </c:pt>
                <c:pt idx="6">
                  <c:v>Bihar</c:v>
                </c:pt>
                <c:pt idx="7">
                  <c:v>Haryana</c:v>
                </c:pt>
                <c:pt idx="8">
                  <c:v>Delhi</c:v>
                </c:pt>
                <c:pt idx="9">
                  <c:v>Andhra Pradesh</c:v>
                </c:pt>
                <c:pt idx="10">
                  <c:v>Chandigarh</c:v>
                </c:pt>
                <c:pt idx="11">
                  <c:v>Himachal Pradesh</c:v>
                </c:pt>
                <c:pt idx="12">
                  <c:v>Madhya Pradesh</c:v>
                </c:pt>
                <c:pt idx="13">
                  <c:v>Karnataka</c:v>
                </c:pt>
                <c:pt idx="14">
                  <c:v>Assam</c:v>
                </c:pt>
                <c:pt idx="15">
                  <c:v>Kerala</c:v>
                </c:pt>
                <c:pt idx="16">
                  <c:v>Rajasthan</c:v>
                </c:pt>
                <c:pt idx="17">
                  <c:v>Maharashtra</c:v>
                </c:pt>
                <c:pt idx="18">
                  <c:v>Tamil Nadu</c:v>
                </c:pt>
                <c:pt idx="19">
                  <c:v>Chhattisgarh</c:v>
                </c:pt>
                <c:pt idx="20">
                  <c:v>Gujarat</c:v>
                </c:pt>
                <c:pt idx="21">
                  <c:v>Telangana</c:v>
                </c:pt>
                <c:pt idx="22">
                  <c:v>Jharkhand</c:v>
                </c:pt>
                <c:pt idx="23">
                  <c:v>West Bengal</c:v>
                </c:pt>
                <c:pt idx="24">
                  <c:v>Punjab</c:v>
                </c:pt>
                <c:pt idx="25">
                  <c:v>Tripura</c:v>
                </c:pt>
                <c:pt idx="27">
                  <c:v>India</c:v>
                </c:pt>
              </c:strCache>
            </c:strRef>
          </c:cat>
          <c:val>
            <c:numRef>
              <c:f>Sheet6!$C$2:$C$29</c:f>
              <c:numCache>
                <c:formatCode>0</c:formatCode>
                <c:ptCount val="28"/>
                <c:pt idx="0">
                  <c:v>98</c:v>
                </c:pt>
                <c:pt idx="1">
                  <c:v>85.7</c:v>
                </c:pt>
                <c:pt idx="2">
                  <c:v>84.3</c:v>
                </c:pt>
                <c:pt idx="3">
                  <c:v>82.4</c:v>
                </c:pt>
                <c:pt idx="4">
                  <c:v>65.3</c:v>
                </c:pt>
                <c:pt idx="5">
                  <c:v>52.5</c:v>
                </c:pt>
                <c:pt idx="6">
                  <c:v>47.3</c:v>
                </c:pt>
                <c:pt idx="7">
                  <c:v>45.1</c:v>
                </c:pt>
                <c:pt idx="8">
                  <c:v>42.3</c:v>
                </c:pt>
                <c:pt idx="9">
                  <c:v>42</c:v>
                </c:pt>
                <c:pt idx="10">
                  <c:v>41.3</c:v>
                </c:pt>
                <c:pt idx="11">
                  <c:v>41.3</c:v>
                </c:pt>
                <c:pt idx="12">
                  <c:v>40.5</c:v>
                </c:pt>
                <c:pt idx="13">
                  <c:v>39.9</c:v>
                </c:pt>
                <c:pt idx="14">
                  <c:v>39</c:v>
                </c:pt>
                <c:pt idx="15">
                  <c:v>39</c:v>
                </c:pt>
                <c:pt idx="16">
                  <c:v>34.5</c:v>
                </c:pt>
                <c:pt idx="17">
                  <c:v>31.8</c:v>
                </c:pt>
                <c:pt idx="18">
                  <c:v>29.3</c:v>
                </c:pt>
                <c:pt idx="19">
                  <c:v>22.6</c:v>
                </c:pt>
                <c:pt idx="20">
                  <c:v>20.2</c:v>
                </c:pt>
                <c:pt idx="21">
                  <c:v>18.8</c:v>
                </c:pt>
                <c:pt idx="22">
                  <c:v>16.100000000000001</c:v>
                </c:pt>
                <c:pt idx="23">
                  <c:v>12.7</c:v>
                </c:pt>
                <c:pt idx="24">
                  <c:v>2.1</c:v>
                </c:pt>
                <c:pt idx="25">
                  <c:v>0.3</c:v>
                </c:pt>
                <c:pt idx="27">
                  <c:v>35.5</c:v>
                </c:pt>
              </c:numCache>
            </c:numRef>
          </c:val>
          <c:extLst>
            <c:ext xmlns:c16="http://schemas.microsoft.com/office/drawing/2014/chart" uri="{C3380CC4-5D6E-409C-BE32-E72D297353CC}">
              <c16:uniqueId val="{00000003-287F-4D61-8E06-10C923043F12}"/>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4098711254305078E-2"/>
              <c:y val="6.4579780990517976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'Knowledge_adult men and women'!$C$1</c:f>
              <c:strCache>
                <c:ptCount val="1"/>
                <c:pt idx="0">
                  <c:v>Men</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'Knowledge_adult men and women'!$A$2:$B$8</c:f>
              <c:multiLvlStrCache>
                <c:ptCount val="7"/>
                <c:lvl>
                  <c:pt idx="0">
                    <c:v>15-19 yr</c:v>
                  </c:pt>
                  <c:pt idx="1">
                    <c:v>20-24 yr</c:v>
                  </c:pt>
                  <c:pt idx="2">
                    <c:v>25-29 yr</c:v>
                  </c:pt>
                  <c:pt idx="3">
                    <c:v>30-39 yr</c:v>
                  </c:pt>
                  <c:pt idx="4">
                    <c:v>40-49 yr</c:v>
                  </c:pt>
                  <c:pt idx="5">
                    <c:v>Urban</c:v>
                  </c:pt>
                  <c:pt idx="6">
                    <c:v>Rural</c:v>
                  </c:pt>
                </c:lvl>
                <c:lvl>
                  <c:pt idx="0">
                    <c:v>Age group</c:v>
                  </c:pt>
                  <c:pt idx="5">
                    <c:v>Residence</c:v>
                  </c:pt>
                </c:lvl>
              </c:multiLvlStrCache>
            </c:multiLvlStrRef>
          </c:cat>
          <c:val>
            <c:numRef>
              <c:f>'Knowledge_adult men and women'!$C$2:$C$8</c:f>
              <c:numCache>
                <c:formatCode>0</c:formatCode>
                <c:ptCount val="7"/>
                <c:pt idx="0">
                  <c:v>28.2</c:v>
                </c:pt>
                <c:pt idx="1">
                  <c:v>35.299999999999997</c:v>
                </c:pt>
                <c:pt idx="2">
                  <c:v>36.200000000000003</c:v>
                </c:pt>
                <c:pt idx="3">
                  <c:v>33.6</c:v>
                </c:pt>
                <c:pt idx="4">
                  <c:v>30</c:v>
                </c:pt>
                <c:pt idx="5">
                  <c:v>37.799999999999997</c:v>
                </c:pt>
                <c:pt idx="6">
                  <c:v>29.2</c:v>
                </c:pt>
              </c:numCache>
            </c:numRef>
          </c:val>
          <c:extLst>
            <c:ext xmlns:c16="http://schemas.microsoft.com/office/drawing/2014/chart" uri="{C3380CC4-5D6E-409C-BE32-E72D297353CC}">
              <c16:uniqueId val="{00000000-C764-4F54-9CAE-9BFC9D867FC7}"/>
            </c:ext>
          </c:extLst>
        </c:ser>
        <c:ser>
          <c:idx val="1"/>
          <c:order val="1"/>
          <c:tx>
            <c:strRef>
              <c:f>'Knowledge_adult men and women'!$D$1</c:f>
              <c:strCache>
                <c:ptCount val="1"/>
                <c:pt idx="0">
                  <c:v>Women</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'Knowledge_adult men and women'!$A$2:$B$8</c:f>
              <c:multiLvlStrCache>
                <c:ptCount val="7"/>
                <c:lvl>
                  <c:pt idx="0">
                    <c:v>15-19 yr</c:v>
                  </c:pt>
                  <c:pt idx="1">
                    <c:v>20-24 yr</c:v>
                  </c:pt>
                  <c:pt idx="2">
                    <c:v>25-29 yr</c:v>
                  </c:pt>
                  <c:pt idx="3">
                    <c:v>30-39 yr</c:v>
                  </c:pt>
                  <c:pt idx="4">
                    <c:v>40-49 yr</c:v>
                  </c:pt>
                  <c:pt idx="5">
                    <c:v>Urban</c:v>
                  </c:pt>
                  <c:pt idx="6">
                    <c:v>Rural</c:v>
                  </c:pt>
                </c:lvl>
                <c:lvl>
                  <c:pt idx="0">
                    <c:v>Age group</c:v>
                  </c:pt>
                  <c:pt idx="5">
                    <c:v>Residence</c:v>
                  </c:pt>
                </c:lvl>
              </c:multiLvlStrCache>
            </c:multiLvlStrRef>
          </c:cat>
          <c:val>
            <c:numRef>
              <c:f>'Knowledge_adult men and women'!$D$2:$D$8</c:f>
              <c:numCache>
                <c:formatCode>0</c:formatCode>
                <c:ptCount val="7"/>
                <c:pt idx="0">
                  <c:v>18.5</c:v>
                </c:pt>
                <c:pt idx="1">
                  <c:v>24.8</c:v>
                </c:pt>
                <c:pt idx="2">
                  <c:v>23.8</c:v>
                </c:pt>
                <c:pt idx="3">
                  <c:v>21.2</c:v>
                </c:pt>
                <c:pt idx="4">
                  <c:v>17.3</c:v>
                </c:pt>
                <c:pt idx="5">
                  <c:v>28.1</c:v>
                </c:pt>
                <c:pt idx="6">
                  <c:v>16.899999999999999</c:v>
                </c:pt>
              </c:numCache>
            </c:numRef>
          </c:val>
          <c:extLst>
            <c:ext xmlns:c16="http://schemas.microsoft.com/office/drawing/2014/chart" uri="{C3380CC4-5D6E-409C-BE32-E72D297353CC}">
              <c16:uniqueId val="{00000001-C764-4F54-9CAE-9BFC9D867FC7}"/>
            </c:ext>
          </c:extLst>
        </c:ser>
        <c:dLbls>
          <c:showLegendKey val="0"/>
          <c:showVal val="0"/>
          <c:showCatName val="0"/>
          <c:showSerName val="0"/>
          <c:showPercent val="0"/>
          <c:showBubbleSize val="0"/>
        </c:dLbls>
        <c:gapWidth val="219"/>
        <c:overlap val="-27"/>
        <c:axId val="672856408"/>
        <c:axId val="672861656"/>
      </c:ba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02C2-4AD5-956C-4EDC759E05D5}"/>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02C2-4AD5-956C-4EDC759E05D5}"/>
              </c:ext>
            </c:extLst>
          </c:dPt>
          <c:cat>
            <c:strRef>
              <c:f>'INDIA (3)'!$Q$107:$R$107</c:f>
              <c:strCache>
                <c:ptCount val="2"/>
                <c:pt idx="0">
                  <c:v>International funding</c:v>
                </c:pt>
                <c:pt idx="1">
                  <c:v>Domestic funding</c:v>
                </c:pt>
              </c:strCache>
            </c:strRef>
          </c:cat>
          <c:val>
            <c:numRef>
              <c:f>'INDIA (3)'!$Q$108:$R$108</c:f>
              <c:numCache>
                <c:formatCode>_-* #,##0_-;\-* #,##0_-;_-* "-"??_-;_-@_-</c:formatCode>
                <c:ptCount val="2"/>
                <c:pt idx="0">
                  <c:v>0</c:v>
                </c:pt>
                <c:pt idx="1">
                  <c:v>258195679.79669631</c:v>
                </c:pt>
              </c:numCache>
            </c:numRef>
          </c:val>
          <c:extLst>
            <c:ext xmlns:c16="http://schemas.microsoft.com/office/drawing/2014/chart" uri="{C3380CC4-5D6E-409C-BE32-E72D297353CC}">
              <c16:uniqueId val="{00000004-02C2-4AD5-956C-4EDC759E05D5}"/>
            </c:ext>
          </c:extLst>
        </c:ser>
        <c:dLbls>
          <c:showLegendKey val="0"/>
          <c:showVal val="0"/>
          <c:showCatName val="0"/>
          <c:showSerName val="0"/>
          <c:showPercent val="0"/>
          <c:showBubbleSize val="0"/>
          <c:showLeaderLines val="1"/>
        </c:dLbls>
        <c:firstSliceAng val="169"/>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ln w="22225">
              <a:solidFill>
                <a:sysClr val="window" lastClr="FFFFFF"/>
              </a:solidFill>
            </a:ln>
          </c:spPr>
          <c:dPt>
            <c:idx val="0"/>
            <c:bubble3D val="0"/>
            <c:spPr>
              <a:solidFill>
                <a:srgbClr val="A9D18E"/>
              </a:solidFill>
              <a:ln w="22225">
                <a:solidFill>
                  <a:sysClr val="window" lastClr="FFFFFF"/>
                </a:solidFill>
              </a:ln>
            </c:spPr>
            <c:extLst>
              <c:ext xmlns:c16="http://schemas.microsoft.com/office/drawing/2014/chart" uri="{C3380CC4-5D6E-409C-BE32-E72D297353CC}">
                <c16:uniqueId val="{00000001-946D-47F8-9A51-02265E15B0BB}"/>
              </c:ext>
            </c:extLst>
          </c:dPt>
          <c:dPt>
            <c:idx val="1"/>
            <c:bubble3D val="0"/>
            <c:spPr>
              <a:solidFill>
                <a:srgbClr val="F15B40"/>
              </a:solidFill>
              <a:ln w="22225">
                <a:solidFill>
                  <a:sysClr val="window" lastClr="FFFFFF"/>
                </a:solidFill>
              </a:ln>
            </c:spPr>
            <c:extLst>
              <c:ext xmlns:c16="http://schemas.microsoft.com/office/drawing/2014/chart" uri="{C3380CC4-5D6E-409C-BE32-E72D297353CC}">
                <c16:uniqueId val="{00000003-946D-47F8-9A51-02265E15B0BB}"/>
              </c:ext>
            </c:extLst>
          </c:dPt>
          <c:dPt>
            <c:idx val="2"/>
            <c:bubble3D val="0"/>
            <c:spPr>
              <a:solidFill>
                <a:sysClr val="window" lastClr="FFFFFF">
                  <a:lumMod val="65000"/>
                </a:sysClr>
              </a:solidFill>
              <a:ln w="22225">
                <a:solidFill>
                  <a:sysClr val="window" lastClr="FFFFFF"/>
                </a:solidFill>
              </a:ln>
            </c:spPr>
            <c:extLst>
              <c:ext xmlns:c16="http://schemas.microsoft.com/office/drawing/2014/chart" uri="{C3380CC4-5D6E-409C-BE32-E72D297353CC}">
                <c16:uniqueId val="{00000005-946D-47F8-9A51-02265E15B0BB}"/>
              </c:ext>
            </c:extLst>
          </c:dPt>
          <c:cat>
            <c:strRef>
              <c:f>'INDIA (3)'!$P$112:$P$114</c:f>
              <c:strCache>
                <c:ptCount val="3"/>
                <c:pt idx="0">
                  <c:v>Prevention *</c:v>
                </c:pt>
                <c:pt idx="1">
                  <c:v>Care and treatment</c:v>
                </c:pt>
                <c:pt idx="2">
                  <c:v>Other AIDS expenditures</c:v>
                </c:pt>
              </c:strCache>
            </c:strRef>
          </c:cat>
          <c:val>
            <c:numRef>
              <c:f>'INDIA (3)'!$Q$112:$Q$114</c:f>
              <c:numCache>
                <c:formatCode>_-* #,##0_-;\-* #,##0_-;_-* "-"??_-;_-@_-</c:formatCode>
                <c:ptCount val="3"/>
                <c:pt idx="0">
                  <c:v>60126251.588310041</c:v>
                </c:pt>
                <c:pt idx="1">
                  <c:v>145864358.32274461</c:v>
                </c:pt>
                <c:pt idx="2">
                  <c:v>52205069.885641664</c:v>
                </c:pt>
              </c:numCache>
            </c:numRef>
          </c:val>
          <c:extLst>
            <c:ext xmlns:c16="http://schemas.microsoft.com/office/drawing/2014/chart" uri="{C3380CC4-5D6E-409C-BE32-E72D297353CC}">
              <c16:uniqueId val="{00000006-946D-47F8-9A51-02265E15B0B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8442806322428E-2"/>
          <c:y val="4.050102524952133E-2"/>
          <c:w val="0.91083542558773656"/>
          <c:h val="0.62375817693396274"/>
        </c:manualLayout>
      </c:layout>
      <c:barChart>
        <c:barDir val="col"/>
        <c:grouping val="clustered"/>
        <c:varyColors val="0"/>
        <c:ser>
          <c:idx val="0"/>
          <c:order val="0"/>
          <c:tx>
            <c:strRef>
              <c:f>'Prevention cov'!$B$54</c:f>
              <c:strCache>
                <c:ptCount val="1"/>
                <c:pt idx="0">
                  <c:v>Men who have sex with men</c:v>
                </c:pt>
              </c:strCache>
            </c:strRef>
          </c:tx>
          <c:spPr>
            <a:solidFill>
              <a:srgbClr val="F26B73"/>
            </a:solidFill>
            <a:ln>
              <a:noFill/>
            </a:ln>
            <a:effectLst/>
          </c:spPr>
          <c:invertIfNegative val="0"/>
          <c:dPt>
            <c:idx val="3"/>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5-F44A-46B8-8257-7C36B9D831BD}"/>
              </c:ext>
            </c:extLst>
          </c:dPt>
          <c:dPt>
            <c:idx val="4"/>
            <c:invertIfNegative val="0"/>
            <c:bubble3D val="0"/>
            <c:spPr>
              <a:pattFill prst="narHorz">
                <a:fgClr>
                  <a:srgbClr val="F26B73"/>
                </a:fgClr>
                <a:bgClr>
                  <a:sysClr val="window" lastClr="FFFFFF"/>
                </a:bgClr>
              </a:pattFill>
              <a:ln>
                <a:noFill/>
              </a:ln>
              <a:effectLst/>
            </c:spPr>
            <c:extLst>
              <c:ext xmlns:c16="http://schemas.microsoft.com/office/drawing/2014/chart" uri="{C3380CC4-5D6E-409C-BE32-E72D297353CC}">
                <c16:uniqueId val="{00000008-F44A-46B8-8257-7C36B9D831BD}"/>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cov'!$A$55:$A$59</c:f>
              <c:strCache>
                <c:ptCount val="5"/>
                <c:pt idx="0">
                  <c:v>Received condoms</c:v>
                </c:pt>
                <c:pt idx="1">
                  <c:v>Received counseling
 on condom use 
and safe sex behavior</c:v>
                </c:pt>
                <c:pt idx="2">
                  <c:v>Medical check-ups
 for STI</c:v>
                </c:pt>
                <c:pt idx="3">
                  <c:v>Received at least 
one service *</c:v>
                </c:pt>
                <c:pt idx="4">
                  <c:v>Received at least
 three services *</c:v>
                </c:pt>
              </c:strCache>
            </c:strRef>
          </c:cat>
          <c:val>
            <c:numRef>
              <c:f>'Prevention cov'!$B$55:$B$59</c:f>
              <c:numCache>
                <c:formatCode>0</c:formatCode>
                <c:ptCount val="5"/>
                <c:pt idx="0">
                  <c:v>86.4</c:v>
                </c:pt>
                <c:pt idx="1">
                  <c:v>78.5</c:v>
                </c:pt>
                <c:pt idx="2">
                  <c:v>58.9</c:v>
                </c:pt>
                <c:pt idx="3">
                  <c:v>91.6</c:v>
                </c:pt>
                <c:pt idx="4">
                  <c:v>65.7</c:v>
                </c:pt>
              </c:numCache>
            </c:numRef>
          </c:val>
          <c:extLst>
            <c:ext xmlns:c16="http://schemas.microsoft.com/office/drawing/2014/chart" uri="{C3380CC4-5D6E-409C-BE32-E72D297353CC}">
              <c16:uniqueId val="{00000000-F44A-46B8-8257-7C36B9D831BD}"/>
            </c:ext>
          </c:extLst>
        </c:ser>
        <c:ser>
          <c:idx val="1"/>
          <c:order val="1"/>
          <c:tx>
            <c:strRef>
              <c:f>'Prevention cov'!$C$54</c:f>
              <c:strCache>
                <c:ptCount val="1"/>
                <c:pt idx="0">
                  <c:v>Female sex workers</c:v>
                </c:pt>
              </c:strCache>
            </c:strRef>
          </c:tx>
          <c:spPr>
            <a:solidFill>
              <a:srgbClr val="CC99FF"/>
            </a:solidFill>
            <a:ln>
              <a:noFill/>
            </a:ln>
            <a:effectLst/>
          </c:spPr>
          <c:invertIfNegative val="0"/>
          <c:dPt>
            <c:idx val="3"/>
            <c:invertIfNegative val="0"/>
            <c:bubble3D val="0"/>
            <c:spPr>
              <a:pattFill prst="dkUpDiag">
                <a:fgClr>
                  <a:srgbClr val="CC99FF"/>
                </a:fgClr>
                <a:bgClr>
                  <a:sysClr val="window" lastClr="FFFFFF"/>
                </a:bgClr>
              </a:pattFill>
              <a:ln>
                <a:noFill/>
              </a:ln>
              <a:effectLst/>
            </c:spPr>
            <c:extLst>
              <c:ext xmlns:c16="http://schemas.microsoft.com/office/drawing/2014/chart" uri="{C3380CC4-5D6E-409C-BE32-E72D297353CC}">
                <c16:uniqueId val="{00000006-F44A-46B8-8257-7C36B9D831BD}"/>
              </c:ext>
            </c:extLst>
          </c:dPt>
          <c:dPt>
            <c:idx val="4"/>
            <c:invertIfNegative val="0"/>
            <c:bubble3D val="0"/>
            <c:spPr>
              <a:pattFill prst="narHorz">
                <a:fgClr>
                  <a:srgbClr val="CC99FF"/>
                </a:fgClr>
                <a:bgClr>
                  <a:sysClr val="window" lastClr="FFFFFF"/>
                </a:bgClr>
              </a:pattFill>
              <a:ln>
                <a:noFill/>
              </a:ln>
              <a:effectLst/>
            </c:spPr>
            <c:extLst>
              <c:ext xmlns:c16="http://schemas.microsoft.com/office/drawing/2014/chart" uri="{C3380CC4-5D6E-409C-BE32-E72D297353CC}">
                <c16:uniqueId val="{00000009-F44A-46B8-8257-7C36B9D831BD}"/>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cov'!$A$55:$A$59</c:f>
              <c:strCache>
                <c:ptCount val="5"/>
                <c:pt idx="0">
                  <c:v>Received condoms</c:v>
                </c:pt>
                <c:pt idx="1">
                  <c:v>Received counseling
 on condom use 
and safe sex behavior</c:v>
                </c:pt>
                <c:pt idx="2">
                  <c:v>Medical check-ups
 for STI</c:v>
                </c:pt>
                <c:pt idx="3">
                  <c:v>Received at least 
one service *</c:v>
                </c:pt>
                <c:pt idx="4">
                  <c:v>Received at least
 three services *</c:v>
                </c:pt>
              </c:strCache>
            </c:strRef>
          </c:cat>
          <c:val>
            <c:numRef>
              <c:f>'Prevention cov'!$C$55:$C$59</c:f>
              <c:numCache>
                <c:formatCode>0</c:formatCode>
                <c:ptCount val="5"/>
                <c:pt idx="0">
                  <c:v>92.6</c:v>
                </c:pt>
                <c:pt idx="1">
                  <c:v>86.5</c:v>
                </c:pt>
                <c:pt idx="2">
                  <c:v>71.8</c:v>
                </c:pt>
                <c:pt idx="3">
                  <c:v>95.9</c:v>
                </c:pt>
                <c:pt idx="4">
                  <c:v>76.8</c:v>
                </c:pt>
              </c:numCache>
            </c:numRef>
          </c:val>
          <c:extLst>
            <c:ext xmlns:c16="http://schemas.microsoft.com/office/drawing/2014/chart" uri="{C3380CC4-5D6E-409C-BE32-E72D297353CC}">
              <c16:uniqueId val="{00000001-F44A-46B8-8257-7C36B9D831BD}"/>
            </c:ext>
          </c:extLst>
        </c:ser>
        <c:ser>
          <c:idx val="2"/>
          <c:order val="2"/>
          <c:tx>
            <c:strRef>
              <c:f>'Prevention cov'!$D$54</c:f>
              <c:strCache>
                <c:ptCount val="1"/>
                <c:pt idx="0">
                  <c:v>Transgender</c:v>
                </c:pt>
              </c:strCache>
            </c:strRef>
          </c:tx>
          <c:spPr>
            <a:solidFill>
              <a:srgbClr val="FAB56A"/>
            </a:solidFill>
            <a:ln>
              <a:noFill/>
            </a:ln>
            <a:effectLst/>
          </c:spPr>
          <c:invertIfNegative val="0"/>
          <c:dPt>
            <c:idx val="3"/>
            <c:invertIfNegative val="0"/>
            <c:bubble3D val="0"/>
            <c:spPr>
              <a:pattFill prst="dkUpDiag">
                <a:fgClr>
                  <a:srgbClr val="FAB56A"/>
                </a:fgClr>
                <a:bgClr>
                  <a:sysClr val="window" lastClr="FFFFFF"/>
                </a:bgClr>
              </a:pattFill>
              <a:ln>
                <a:noFill/>
              </a:ln>
              <a:effectLst/>
            </c:spPr>
            <c:extLst>
              <c:ext xmlns:c16="http://schemas.microsoft.com/office/drawing/2014/chart" uri="{C3380CC4-5D6E-409C-BE32-E72D297353CC}">
                <c16:uniqueId val="{00000007-F44A-46B8-8257-7C36B9D831BD}"/>
              </c:ext>
            </c:extLst>
          </c:dPt>
          <c:dPt>
            <c:idx val="4"/>
            <c:invertIfNegative val="0"/>
            <c:bubble3D val="0"/>
            <c:spPr>
              <a:pattFill prst="narHorz">
                <a:fgClr>
                  <a:srgbClr val="FAB56A"/>
                </a:fgClr>
                <a:bgClr>
                  <a:sysClr val="window" lastClr="FFFFFF"/>
                </a:bgClr>
              </a:pattFill>
              <a:ln>
                <a:noFill/>
              </a:ln>
              <a:effectLst/>
            </c:spPr>
            <c:extLst>
              <c:ext xmlns:c16="http://schemas.microsoft.com/office/drawing/2014/chart" uri="{C3380CC4-5D6E-409C-BE32-E72D297353CC}">
                <c16:uniqueId val="{0000000A-F44A-46B8-8257-7C36B9D831BD}"/>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cov'!$A$55:$A$59</c:f>
              <c:strCache>
                <c:ptCount val="5"/>
                <c:pt idx="0">
                  <c:v>Received condoms</c:v>
                </c:pt>
                <c:pt idx="1">
                  <c:v>Received counseling
 on condom use 
and safe sex behavior</c:v>
                </c:pt>
                <c:pt idx="2">
                  <c:v>Medical check-ups
 for STI</c:v>
                </c:pt>
                <c:pt idx="3">
                  <c:v>Received at least 
one service *</c:v>
                </c:pt>
                <c:pt idx="4">
                  <c:v>Received at least
 three services *</c:v>
                </c:pt>
              </c:strCache>
            </c:strRef>
          </c:cat>
          <c:val>
            <c:numRef>
              <c:f>'Prevention cov'!$D$55:$D$59</c:f>
              <c:numCache>
                <c:formatCode>0</c:formatCode>
                <c:ptCount val="5"/>
                <c:pt idx="0">
                  <c:v>89.4</c:v>
                </c:pt>
                <c:pt idx="1">
                  <c:v>77.599999999999994</c:v>
                </c:pt>
                <c:pt idx="2">
                  <c:v>59.1</c:v>
                </c:pt>
                <c:pt idx="3">
                  <c:v>93.2</c:v>
                </c:pt>
                <c:pt idx="4">
                  <c:v>63.7</c:v>
                </c:pt>
              </c:numCache>
            </c:numRef>
          </c:val>
          <c:extLst>
            <c:ext xmlns:c16="http://schemas.microsoft.com/office/drawing/2014/chart" uri="{C3380CC4-5D6E-409C-BE32-E72D297353CC}">
              <c16:uniqueId val="{00000002-F44A-46B8-8257-7C36B9D831BD}"/>
            </c:ext>
          </c:extLst>
        </c:ser>
        <c:dLbls>
          <c:showLegendKey val="0"/>
          <c:showVal val="0"/>
          <c:showCatName val="0"/>
          <c:showSerName val="0"/>
          <c:showPercent val="0"/>
          <c:showBubbleSize val="0"/>
        </c:dLbls>
        <c:gapWidth val="219"/>
        <c:overlap val="-10"/>
        <c:axId val="672856408"/>
        <c:axId val="672861656"/>
      </c:barChart>
      <c:scatterChart>
        <c:scatterStyle val="smoothMarker"/>
        <c:varyColors val="0"/>
        <c:ser>
          <c:idx val="3"/>
          <c:order val="3"/>
          <c:tx>
            <c:strRef>
              <c:f>'Prevention cov'!$J$5</c:f>
              <c:strCache>
                <c:ptCount val="1"/>
                <c:pt idx="0">
                  <c:v>threshold</c:v>
                </c:pt>
              </c:strCache>
            </c:strRef>
          </c:tx>
          <c:spPr>
            <a:ln w="22225" cap="rnd">
              <a:solidFill>
                <a:srgbClr val="E31837"/>
              </a:solidFill>
              <a:prstDash val="dash"/>
              <a:round/>
            </a:ln>
            <a:effectLst/>
          </c:spPr>
          <c:marker>
            <c:symbol val="none"/>
          </c:marker>
          <c:xVal>
            <c:numRef>
              <c:f>'Prevention cov'!$I$6:$I$7</c:f>
              <c:numCache>
                <c:formatCode>General</c:formatCode>
                <c:ptCount val="2"/>
                <c:pt idx="0">
                  <c:v>0</c:v>
                </c:pt>
                <c:pt idx="1">
                  <c:v>1</c:v>
                </c:pt>
              </c:numCache>
            </c:numRef>
          </c:xVal>
          <c:yVal>
            <c:numRef>
              <c:f>'Prevention cov'!$J$6:$J$7</c:f>
              <c:numCache>
                <c:formatCode>General</c:formatCode>
                <c:ptCount val="2"/>
                <c:pt idx="0">
                  <c:v>95</c:v>
                </c:pt>
                <c:pt idx="1">
                  <c:v>95</c:v>
                </c:pt>
              </c:numCache>
            </c:numRef>
          </c:yVal>
          <c:smooth val="1"/>
          <c:extLst>
            <c:ext xmlns:c16="http://schemas.microsoft.com/office/drawing/2014/chart" uri="{C3380CC4-5D6E-409C-BE32-E72D297353CC}">
              <c16:uniqueId val="{00000003-F44A-46B8-8257-7C36B9D831BD}"/>
            </c:ext>
          </c:extLst>
        </c:ser>
        <c:dLbls>
          <c:showLegendKey val="0"/>
          <c:showVal val="0"/>
          <c:showCatName val="0"/>
          <c:showSerName val="0"/>
          <c:showPercent val="0"/>
          <c:showBubbleSize val="0"/>
        </c:dLbls>
        <c:axId val="899706304"/>
        <c:axId val="899703352"/>
      </c:scatterChart>
      <c:catAx>
        <c:axId val="672856408"/>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3.3293326276503612E-4"/>
              <c:y val="1.7414460129261136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20"/>
      </c:valAx>
      <c:valAx>
        <c:axId val="899703352"/>
        <c:scaling>
          <c:orientation val="minMax"/>
        </c:scaling>
        <c:delete val="1"/>
        <c:axPos val="r"/>
        <c:numFmt formatCode="General" sourceLinked="1"/>
        <c:majorTickMark val="out"/>
        <c:minorTickMark val="none"/>
        <c:tickLblPos val="nextTo"/>
        <c:crossAx val="899706304"/>
        <c:crosses val="max"/>
        <c:crossBetween val="midCat"/>
      </c:valAx>
      <c:valAx>
        <c:axId val="899706304"/>
        <c:scaling>
          <c:orientation val="minMax"/>
          <c:max val="1"/>
        </c:scaling>
        <c:delete val="1"/>
        <c:axPos val="t"/>
        <c:numFmt formatCode="General" sourceLinked="1"/>
        <c:majorTickMark val="out"/>
        <c:minorTickMark val="none"/>
        <c:tickLblPos val="nextTo"/>
        <c:crossAx val="899703352"/>
        <c:crosses val="max"/>
        <c:crossBetween val="midCat"/>
      </c:valAx>
      <c:spPr>
        <a:noFill/>
        <a:ln>
          <a:noFill/>
        </a:ln>
        <a:effectLst/>
      </c:spPr>
    </c:plotArea>
    <c:legend>
      <c:legendPos val="b"/>
      <c:legendEntry>
        <c:idx val="3"/>
        <c:delete val="1"/>
      </c:legendEntry>
      <c:layout>
        <c:manualLayout>
          <c:xMode val="edge"/>
          <c:yMode val="edge"/>
          <c:x val="0.20711689324977811"/>
          <c:y val="0.85946705930377565"/>
          <c:w val="0.58576621350044378"/>
          <c:h val="8.998563929276563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59182814727097E-2"/>
          <c:y val="4.397758740469191E-2"/>
          <c:w val="0.89788655970222486"/>
          <c:h val="0.74440144303231259"/>
        </c:manualLayout>
      </c:layout>
      <c:barChart>
        <c:barDir val="col"/>
        <c:grouping val="clustered"/>
        <c:varyColors val="0"/>
        <c:ser>
          <c:idx val="0"/>
          <c:order val="0"/>
          <c:tx>
            <c:strRef>
              <c:f>'Prevention cov'!$B$24</c:f>
              <c:strCache>
                <c:ptCount val="1"/>
                <c:pt idx="0">
                  <c:v>PWID</c:v>
                </c:pt>
              </c:strCache>
            </c:strRef>
          </c:tx>
          <c:spPr>
            <a:solidFill>
              <a:srgbClr val="00AEEF"/>
            </a:solidFill>
            <a:ln>
              <a:noFill/>
            </a:ln>
            <a:effectLst/>
          </c:spPr>
          <c:invertIfNegative val="0"/>
          <c:dPt>
            <c:idx val="3"/>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7-6E8E-418A-96FC-3C615B227D78}"/>
              </c:ext>
            </c:extLst>
          </c:dPt>
          <c:dPt>
            <c:idx val="4"/>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1-6E8E-418A-96FC-3C615B227D78}"/>
              </c:ext>
            </c:extLst>
          </c:dPt>
          <c:dPt>
            <c:idx val="5"/>
            <c:invertIfNegative val="0"/>
            <c:bubble3D val="0"/>
            <c:spPr>
              <a:solidFill>
                <a:srgbClr val="00AEEF"/>
              </a:solidFill>
              <a:ln>
                <a:noFill/>
              </a:ln>
              <a:effectLst/>
            </c:spPr>
            <c:extLst>
              <c:ext xmlns:c16="http://schemas.microsoft.com/office/drawing/2014/chart" uri="{C3380CC4-5D6E-409C-BE32-E72D297353CC}">
                <c16:uniqueId val="{00000003-6E8E-418A-96FC-3C615B227D78}"/>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cov'!$A$25:$A$29</c:f>
              <c:strCache>
                <c:ptCount val="5"/>
                <c:pt idx="0">
                  <c:v>Received needles/syringes</c:v>
                </c:pt>
                <c:pt idx="1">
                  <c:v>Ever been on OST</c:v>
                </c:pt>
                <c:pt idx="2">
                  <c:v>Currently on OST</c:v>
                </c:pt>
                <c:pt idx="3">
                  <c:v>Received at least one service *</c:v>
                </c:pt>
                <c:pt idx="4">
                  <c:v>Received at least three services *</c:v>
                </c:pt>
              </c:strCache>
            </c:strRef>
          </c:cat>
          <c:val>
            <c:numRef>
              <c:f>'Prevention cov'!$B$25:$B$29</c:f>
              <c:numCache>
                <c:formatCode>0</c:formatCode>
                <c:ptCount val="5"/>
                <c:pt idx="0">
                  <c:v>86.5</c:v>
                </c:pt>
                <c:pt idx="1">
                  <c:v>44.7</c:v>
                </c:pt>
                <c:pt idx="2">
                  <c:v>25.3</c:v>
                </c:pt>
                <c:pt idx="3">
                  <c:v>92.8</c:v>
                </c:pt>
                <c:pt idx="4">
                  <c:v>45.6</c:v>
                </c:pt>
              </c:numCache>
            </c:numRef>
          </c:val>
          <c:extLst>
            <c:ext xmlns:c16="http://schemas.microsoft.com/office/drawing/2014/chart" uri="{C3380CC4-5D6E-409C-BE32-E72D297353CC}">
              <c16:uniqueId val="{00000004-6E8E-418A-96FC-3C615B227D78}"/>
            </c:ext>
          </c:extLst>
        </c:ser>
        <c:dLbls>
          <c:showLegendKey val="0"/>
          <c:showVal val="0"/>
          <c:showCatName val="0"/>
          <c:showSerName val="0"/>
          <c:showPercent val="0"/>
          <c:showBubbleSize val="0"/>
        </c:dLbls>
        <c:gapWidth val="219"/>
        <c:overlap val="-27"/>
        <c:axId val="932386416"/>
        <c:axId val="932383136"/>
      </c:barChart>
      <c:scatterChart>
        <c:scatterStyle val="smoothMarker"/>
        <c:varyColors val="0"/>
        <c:ser>
          <c:idx val="1"/>
          <c:order val="1"/>
          <c:tx>
            <c:strRef>
              <c:f>'Prevention cov'!$J$5</c:f>
              <c:strCache>
                <c:ptCount val="1"/>
                <c:pt idx="0">
                  <c:v>threshold</c:v>
                </c:pt>
              </c:strCache>
            </c:strRef>
          </c:tx>
          <c:spPr>
            <a:ln w="22225" cap="rnd">
              <a:solidFill>
                <a:srgbClr val="E31837"/>
              </a:solidFill>
              <a:prstDash val="dash"/>
              <a:round/>
            </a:ln>
            <a:effectLst/>
          </c:spPr>
          <c:marker>
            <c:symbol val="none"/>
          </c:marker>
          <c:xVal>
            <c:numRef>
              <c:f>'Prevention cov'!$I$6:$I$7</c:f>
              <c:numCache>
                <c:formatCode>General</c:formatCode>
                <c:ptCount val="2"/>
                <c:pt idx="0">
                  <c:v>0</c:v>
                </c:pt>
                <c:pt idx="1">
                  <c:v>1</c:v>
                </c:pt>
              </c:numCache>
            </c:numRef>
          </c:xVal>
          <c:yVal>
            <c:numRef>
              <c:f>'Prevention cov'!$J$6:$J$7</c:f>
              <c:numCache>
                <c:formatCode>General</c:formatCode>
                <c:ptCount val="2"/>
                <c:pt idx="0">
                  <c:v>95</c:v>
                </c:pt>
                <c:pt idx="1">
                  <c:v>95</c:v>
                </c:pt>
              </c:numCache>
            </c:numRef>
          </c:yVal>
          <c:smooth val="1"/>
          <c:extLst>
            <c:ext xmlns:c16="http://schemas.microsoft.com/office/drawing/2014/chart" uri="{C3380CC4-5D6E-409C-BE32-E72D297353CC}">
              <c16:uniqueId val="{00000005-6E8E-418A-96FC-3C615B227D78}"/>
            </c:ext>
          </c:extLst>
        </c:ser>
        <c:dLbls>
          <c:showLegendKey val="0"/>
          <c:showVal val="0"/>
          <c:showCatName val="0"/>
          <c:showSerName val="0"/>
          <c:showPercent val="0"/>
          <c:showBubbleSize val="0"/>
        </c:dLbls>
        <c:axId val="699348472"/>
        <c:axId val="699342568"/>
      </c:scatterChart>
      <c:catAx>
        <c:axId val="932386416"/>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3136"/>
        <c:crosses val="autoZero"/>
        <c:auto val="1"/>
        <c:lblAlgn val="ctr"/>
        <c:lblOffset val="100"/>
        <c:noMultiLvlLbl val="0"/>
      </c:catAx>
      <c:valAx>
        <c:axId val="932383136"/>
        <c:scaling>
          <c:orientation val="minMax"/>
          <c:max val="10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877115526122149E-2"/>
              <c:y val="1.2936574969651298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6416"/>
        <c:crosses val="autoZero"/>
        <c:crossBetween val="between"/>
        <c:majorUnit val="20"/>
      </c:valAx>
      <c:valAx>
        <c:axId val="699342568"/>
        <c:scaling>
          <c:orientation val="minMax"/>
        </c:scaling>
        <c:delete val="1"/>
        <c:axPos val="r"/>
        <c:numFmt formatCode="General" sourceLinked="1"/>
        <c:majorTickMark val="out"/>
        <c:minorTickMark val="none"/>
        <c:tickLblPos val="nextTo"/>
        <c:crossAx val="699348472"/>
        <c:crosses val="max"/>
        <c:crossBetween val="midCat"/>
      </c:valAx>
      <c:valAx>
        <c:axId val="699348472"/>
        <c:scaling>
          <c:orientation val="minMax"/>
          <c:max val="1"/>
        </c:scaling>
        <c:delete val="1"/>
        <c:axPos val="t"/>
        <c:numFmt formatCode="General" sourceLinked="1"/>
        <c:majorTickMark val="out"/>
        <c:minorTickMark val="none"/>
        <c:tickLblPos val="nextTo"/>
        <c:crossAx val="699342568"/>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35292992136676"/>
          <c:y val="4.0605265710928838E-2"/>
          <c:w val="0.87368353104799057"/>
          <c:h val="0.71364102395280216"/>
        </c:manualLayout>
      </c:layout>
      <c:barChart>
        <c:barDir val="col"/>
        <c:grouping val="clustered"/>
        <c:varyColors val="0"/>
        <c:ser>
          <c:idx val="0"/>
          <c:order val="0"/>
          <c:tx>
            <c:strRef>
              <c:f>'Prevention cov'!$A$88</c:f>
              <c:strCache>
                <c:ptCount val="1"/>
                <c:pt idx="0">
                  <c:v>Tested for HIV</c:v>
                </c:pt>
              </c:strCache>
            </c:strRef>
          </c:tx>
          <c:spPr>
            <a:solidFill>
              <a:srgbClr val="00AEEF"/>
            </a:solidFill>
            <a:ln>
              <a:noFill/>
            </a:ln>
            <a:effectLst/>
          </c:spPr>
          <c:invertIfNegative val="0"/>
          <c:dPt>
            <c:idx val="0"/>
            <c:invertIfNegative val="0"/>
            <c:bubble3D val="0"/>
            <c:spPr>
              <a:solidFill>
                <a:srgbClr val="00A99A"/>
              </a:solidFill>
              <a:ln>
                <a:noFill/>
              </a:ln>
              <a:effectLst/>
            </c:spPr>
            <c:extLst>
              <c:ext xmlns:c16="http://schemas.microsoft.com/office/drawing/2014/chart" uri="{C3380CC4-5D6E-409C-BE32-E72D297353CC}">
                <c16:uniqueId val="{00000001-7234-41CD-96F3-4894CF9C1CA2}"/>
              </c:ext>
            </c:extLst>
          </c:dPt>
          <c:dPt>
            <c:idx val="1"/>
            <c:invertIfNegative val="0"/>
            <c:bubble3D val="0"/>
            <c:spPr>
              <a:solidFill>
                <a:srgbClr val="F78E1E"/>
              </a:solidFill>
              <a:ln>
                <a:noFill/>
              </a:ln>
              <a:effectLst/>
            </c:spPr>
            <c:extLst>
              <c:ext xmlns:c16="http://schemas.microsoft.com/office/drawing/2014/chart" uri="{C3380CC4-5D6E-409C-BE32-E72D297353CC}">
                <c16:uniqueId val="{00000003-7234-41CD-96F3-4894CF9C1CA2}"/>
              </c:ext>
            </c:extLst>
          </c:dPt>
          <c:dPt>
            <c:idx val="2"/>
            <c:invertIfNegative val="0"/>
            <c:bubble3D val="0"/>
            <c:spPr>
              <a:solidFill>
                <a:srgbClr val="CDC884"/>
              </a:solidFill>
              <a:ln>
                <a:noFill/>
              </a:ln>
              <a:effectLst/>
            </c:spPr>
            <c:extLst>
              <c:ext xmlns:c16="http://schemas.microsoft.com/office/drawing/2014/chart" uri="{C3380CC4-5D6E-409C-BE32-E72D297353CC}">
                <c16:uniqueId val="{00000005-7234-41CD-96F3-4894CF9C1CA2}"/>
              </c:ext>
            </c:extLst>
          </c:dPt>
          <c:dPt>
            <c:idx val="4"/>
            <c:invertIfNegative val="0"/>
            <c:bubble3D val="0"/>
            <c:spPr>
              <a:solidFill>
                <a:srgbClr val="00AEEF"/>
              </a:solidFill>
              <a:ln>
                <a:noFill/>
              </a:ln>
              <a:effectLst/>
            </c:spPr>
            <c:extLst>
              <c:ext xmlns:c16="http://schemas.microsoft.com/office/drawing/2014/chart" uri="{C3380CC4-5D6E-409C-BE32-E72D297353CC}">
                <c16:uniqueId val="{00000007-7234-41CD-96F3-4894CF9C1CA2}"/>
              </c:ext>
            </c:extLst>
          </c:dPt>
          <c:dPt>
            <c:idx val="5"/>
            <c:invertIfNegative val="0"/>
            <c:bubble3D val="0"/>
            <c:spPr>
              <a:solidFill>
                <a:srgbClr val="00AEEF"/>
              </a:solidFill>
              <a:ln>
                <a:noFill/>
              </a:ln>
              <a:effectLst/>
            </c:spPr>
            <c:extLst>
              <c:ext xmlns:c16="http://schemas.microsoft.com/office/drawing/2014/chart" uri="{C3380CC4-5D6E-409C-BE32-E72D297353CC}">
                <c16:uniqueId val="{00000009-7234-41CD-96F3-4894CF9C1CA2}"/>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cov'!$B$87:$E$87</c:f>
              <c:strCache>
                <c:ptCount val="4"/>
                <c:pt idx="0">
                  <c:v>Female sex workers</c:v>
                </c:pt>
                <c:pt idx="1">
                  <c:v>Men who have sex with men</c:v>
                </c:pt>
                <c:pt idx="2">
                  <c:v>Transgender</c:v>
                </c:pt>
                <c:pt idx="3">
                  <c:v>People who inject drugs</c:v>
                </c:pt>
              </c:strCache>
            </c:strRef>
          </c:cat>
          <c:val>
            <c:numRef>
              <c:f>'Prevention cov'!$B$88:$E$88</c:f>
              <c:numCache>
                <c:formatCode>0</c:formatCode>
                <c:ptCount val="4"/>
                <c:pt idx="0">
                  <c:v>54.4</c:v>
                </c:pt>
                <c:pt idx="1">
                  <c:v>49.6</c:v>
                </c:pt>
                <c:pt idx="2">
                  <c:v>50.4</c:v>
                </c:pt>
                <c:pt idx="3">
                  <c:v>39.700000000000003</c:v>
                </c:pt>
              </c:numCache>
            </c:numRef>
          </c:val>
          <c:extLst>
            <c:ext xmlns:c16="http://schemas.microsoft.com/office/drawing/2014/chart" uri="{C3380CC4-5D6E-409C-BE32-E72D297353CC}">
              <c16:uniqueId val="{0000000A-7234-41CD-96F3-4894CF9C1CA2}"/>
            </c:ext>
          </c:extLst>
        </c:ser>
        <c:dLbls>
          <c:showLegendKey val="0"/>
          <c:showVal val="0"/>
          <c:showCatName val="0"/>
          <c:showSerName val="0"/>
          <c:showPercent val="0"/>
          <c:showBubbleSize val="0"/>
        </c:dLbls>
        <c:gapWidth val="219"/>
        <c:overlap val="-27"/>
        <c:axId val="932386416"/>
        <c:axId val="932383136"/>
      </c:barChart>
      <c:scatterChart>
        <c:scatterStyle val="smoothMarker"/>
        <c:varyColors val="0"/>
        <c:ser>
          <c:idx val="1"/>
          <c:order val="1"/>
          <c:tx>
            <c:strRef>
              <c:f>'Prevention cov'!$C$21</c:f>
              <c:strCache>
                <c:ptCount val="1"/>
                <c:pt idx="0">
                  <c:v>threshold</c:v>
                </c:pt>
              </c:strCache>
            </c:strRef>
          </c:tx>
          <c:spPr>
            <a:ln w="19050" cap="rnd">
              <a:solidFill>
                <a:srgbClr val="E31837"/>
              </a:solidFill>
              <a:prstDash val="dash"/>
              <a:round/>
            </a:ln>
            <a:effectLst/>
          </c:spPr>
          <c:marker>
            <c:symbol val="none"/>
          </c:marker>
          <c:xVal>
            <c:numRef>
              <c:f>'Prevention cov'!$B$22:$B$23</c:f>
              <c:numCache>
                <c:formatCode>General</c:formatCode>
                <c:ptCount val="2"/>
                <c:pt idx="0">
                  <c:v>0</c:v>
                </c:pt>
                <c:pt idx="1">
                  <c:v>1</c:v>
                </c:pt>
              </c:numCache>
            </c:numRef>
          </c:xVal>
          <c:yVal>
            <c:numRef>
              <c:f>'Prevention cov'!$C$22:$C$23</c:f>
              <c:numCache>
                <c:formatCode>General</c:formatCode>
                <c:ptCount val="2"/>
                <c:pt idx="0">
                  <c:v>95</c:v>
                </c:pt>
                <c:pt idx="1">
                  <c:v>95</c:v>
                </c:pt>
              </c:numCache>
            </c:numRef>
          </c:yVal>
          <c:smooth val="1"/>
          <c:extLst>
            <c:ext xmlns:c16="http://schemas.microsoft.com/office/drawing/2014/chart" uri="{C3380CC4-5D6E-409C-BE32-E72D297353CC}">
              <c16:uniqueId val="{0000000B-7234-41CD-96F3-4894CF9C1CA2}"/>
            </c:ext>
          </c:extLst>
        </c:ser>
        <c:dLbls>
          <c:showLegendKey val="0"/>
          <c:showVal val="0"/>
          <c:showCatName val="0"/>
          <c:showSerName val="0"/>
          <c:showPercent val="0"/>
          <c:showBubbleSize val="0"/>
        </c:dLbls>
        <c:axId val="347518144"/>
        <c:axId val="370637568"/>
      </c:scatterChart>
      <c:catAx>
        <c:axId val="932386416"/>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3136"/>
        <c:crosses val="autoZero"/>
        <c:auto val="1"/>
        <c:lblAlgn val="ctr"/>
        <c:lblOffset val="100"/>
        <c:noMultiLvlLbl val="0"/>
      </c:catAx>
      <c:valAx>
        <c:axId val="932383136"/>
        <c:scaling>
          <c:orientation val="minMax"/>
          <c:max val="100"/>
        </c:scaling>
        <c:delete val="0"/>
        <c:axPos val="l"/>
        <c:title>
          <c:tx>
            <c:rich>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2877115526122149E-2"/>
              <c:y val="1.2936574969651298E-2"/>
            </c:manualLayout>
          </c:layout>
          <c:overlay val="0"/>
          <c:spPr>
            <a:noFill/>
            <a:ln>
              <a:noFill/>
            </a:ln>
            <a:effectLst/>
          </c:spPr>
          <c:txPr>
            <a:bodyPr rot="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32386416"/>
        <c:crosses val="autoZero"/>
        <c:crossBetween val="between"/>
        <c:majorUnit val="20"/>
      </c:valAx>
      <c:valAx>
        <c:axId val="370637568"/>
        <c:scaling>
          <c:orientation val="minMax"/>
        </c:scaling>
        <c:delete val="1"/>
        <c:axPos val="r"/>
        <c:numFmt formatCode="General" sourceLinked="1"/>
        <c:majorTickMark val="out"/>
        <c:minorTickMark val="none"/>
        <c:tickLblPos val="nextTo"/>
        <c:crossAx val="347518144"/>
        <c:crosses val="max"/>
        <c:crossBetween val="midCat"/>
      </c:valAx>
      <c:valAx>
        <c:axId val="347518144"/>
        <c:scaling>
          <c:orientation val="minMax"/>
          <c:max val="1"/>
        </c:scaling>
        <c:delete val="1"/>
        <c:axPos val="t"/>
        <c:numFmt formatCode="General" sourceLinked="1"/>
        <c:majorTickMark val="out"/>
        <c:minorTickMark val="none"/>
        <c:tickLblPos val="nextTo"/>
        <c:crossAx val="370637568"/>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41729651385624511"/>
        </c:manualLayout>
      </c:layout>
      <c:barChart>
        <c:barDir val="col"/>
        <c:grouping val="clustered"/>
        <c:varyColors val="0"/>
        <c:ser>
          <c:idx val="0"/>
          <c:order val="0"/>
          <c:spPr>
            <a:solidFill>
              <a:srgbClr val="78A7B7"/>
            </a:solidFill>
            <a:ln>
              <a:noFill/>
            </a:ln>
          </c:spPr>
          <c:invertIfNegative val="0"/>
          <c:dPt>
            <c:idx val="0"/>
            <c:invertIfNegative val="0"/>
            <c:bubble3D val="0"/>
            <c:extLst>
              <c:ext xmlns:c16="http://schemas.microsoft.com/office/drawing/2014/chart" uri="{C3380CC4-5D6E-409C-BE32-E72D297353CC}">
                <c16:uniqueId val="{00000000-9B8D-4DB3-BEF4-E0172380C3D2}"/>
              </c:ext>
            </c:extLst>
          </c:dPt>
          <c:dPt>
            <c:idx val="1"/>
            <c:invertIfNegative val="0"/>
            <c:bubble3D val="0"/>
            <c:extLst>
              <c:ext xmlns:c16="http://schemas.microsoft.com/office/drawing/2014/chart" uri="{C3380CC4-5D6E-409C-BE32-E72D297353CC}">
                <c16:uniqueId val="{00000001-9B8D-4DB3-BEF4-E0172380C3D2}"/>
              </c:ext>
            </c:extLst>
          </c:dPt>
          <c:dPt>
            <c:idx val="2"/>
            <c:invertIfNegative val="0"/>
            <c:bubble3D val="0"/>
            <c:extLst>
              <c:ext xmlns:c16="http://schemas.microsoft.com/office/drawing/2014/chart" uri="{C3380CC4-5D6E-409C-BE32-E72D297353CC}">
                <c16:uniqueId val="{00000002-9B8D-4DB3-BEF4-E0172380C3D2}"/>
              </c:ext>
            </c:extLst>
          </c:dPt>
          <c:dLbls>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8D-4DB3-BEF4-E0172380C3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'Prisoner HIV testing'!$B$3:$B$30</c:f>
              <c:strCache>
                <c:ptCount val="28"/>
                <c:pt idx="0">
                  <c:v>Telangana</c:v>
                </c:pt>
                <c:pt idx="1">
                  <c:v>Tamil Nadu</c:v>
                </c:pt>
                <c:pt idx="2">
                  <c:v>Kerala</c:v>
                </c:pt>
                <c:pt idx="3">
                  <c:v>Madhya Pradesh</c:v>
                </c:pt>
                <c:pt idx="4">
                  <c:v>Punjab</c:v>
                </c:pt>
                <c:pt idx="5">
                  <c:v>Nagaland</c:v>
                </c:pt>
                <c:pt idx="6">
                  <c:v>Delhi</c:v>
                </c:pt>
                <c:pt idx="7">
                  <c:v>Bihar</c:v>
                </c:pt>
                <c:pt idx="8">
                  <c:v>Mizoram</c:v>
                </c:pt>
                <c:pt idx="9">
                  <c:v>Karnataka</c:v>
                </c:pt>
                <c:pt idx="10">
                  <c:v>Manipur</c:v>
                </c:pt>
                <c:pt idx="11">
                  <c:v>Uttar Pradesh</c:v>
                </c:pt>
                <c:pt idx="12">
                  <c:v>West Bengal</c:v>
                </c:pt>
                <c:pt idx="13">
                  <c:v>Rajasthan</c:v>
                </c:pt>
                <c:pt idx="14">
                  <c:v>Himachal Pradesh</c:v>
                </c:pt>
                <c:pt idx="15">
                  <c:v>Maharashtra</c:v>
                </c:pt>
                <c:pt idx="16">
                  <c:v>Gujarat</c:v>
                </c:pt>
                <c:pt idx="17">
                  <c:v>Tripura</c:v>
                </c:pt>
                <c:pt idx="18">
                  <c:v>Chandigarh</c:v>
                </c:pt>
                <c:pt idx="19">
                  <c:v>Jharkhand</c:v>
                </c:pt>
                <c:pt idx="20">
                  <c:v>Haryana</c:v>
                </c:pt>
                <c:pt idx="21">
                  <c:v>Odisha</c:v>
                </c:pt>
                <c:pt idx="22">
                  <c:v>Chhattisgarh</c:v>
                </c:pt>
                <c:pt idx="23">
                  <c:v>Andhra Pradesh</c:v>
                </c:pt>
                <c:pt idx="24">
                  <c:v>Assam</c:v>
                </c:pt>
                <c:pt idx="25">
                  <c:v>Uttarakhand</c:v>
                </c:pt>
                <c:pt idx="27">
                  <c:v>India</c:v>
                </c:pt>
              </c:strCache>
            </c:strRef>
          </c:cat>
          <c:val>
            <c:numRef>
              <c:f>'Prisoner HIV testing'!$C$3:$C$30</c:f>
              <c:numCache>
                <c:formatCode>0</c:formatCode>
                <c:ptCount val="28"/>
                <c:pt idx="0">
                  <c:v>87.5</c:v>
                </c:pt>
                <c:pt idx="1">
                  <c:v>74.3</c:v>
                </c:pt>
                <c:pt idx="2">
                  <c:v>60</c:v>
                </c:pt>
                <c:pt idx="3">
                  <c:v>54.8</c:v>
                </c:pt>
                <c:pt idx="4">
                  <c:v>50.2</c:v>
                </c:pt>
                <c:pt idx="5">
                  <c:v>50</c:v>
                </c:pt>
                <c:pt idx="6">
                  <c:v>37.1</c:v>
                </c:pt>
                <c:pt idx="7">
                  <c:v>36.5</c:v>
                </c:pt>
                <c:pt idx="8">
                  <c:v>33.799999999999997</c:v>
                </c:pt>
                <c:pt idx="9">
                  <c:v>29.3</c:v>
                </c:pt>
                <c:pt idx="10">
                  <c:v>29.1</c:v>
                </c:pt>
                <c:pt idx="11">
                  <c:v>24.1</c:v>
                </c:pt>
                <c:pt idx="12">
                  <c:v>23.8</c:v>
                </c:pt>
                <c:pt idx="13">
                  <c:v>20.3</c:v>
                </c:pt>
                <c:pt idx="14">
                  <c:v>19.8</c:v>
                </c:pt>
                <c:pt idx="15">
                  <c:v>19.600000000000001</c:v>
                </c:pt>
                <c:pt idx="16">
                  <c:v>12.8</c:v>
                </c:pt>
                <c:pt idx="17">
                  <c:v>11.5</c:v>
                </c:pt>
                <c:pt idx="18">
                  <c:v>8.9</c:v>
                </c:pt>
                <c:pt idx="19">
                  <c:v>8.5</c:v>
                </c:pt>
                <c:pt idx="20">
                  <c:v>4.0999999999999996</c:v>
                </c:pt>
                <c:pt idx="21">
                  <c:v>3.8</c:v>
                </c:pt>
                <c:pt idx="22">
                  <c:v>3.6</c:v>
                </c:pt>
                <c:pt idx="23">
                  <c:v>2.1</c:v>
                </c:pt>
                <c:pt idx="24">
                  <c:v>1.8</c:v>
                </c:pt>
                <c:pt idx="25">
                  <c:v>0</c:v>
                </c:pt>
                <c:pt idx="27">
                  <c:v>27.6</c:v>
                </c:pt>
              </c:numCache>
            </c:numRef>
          </c:val>
          <c:extLst>
            <c:ext xmlns:c16="http://schemas.microsoft.com/office/drawing/2014/chart" uri="{C3380CC4-5D6E-409C-BE32-E72D297353CC}">
              <c16:uniqueId val="{00000003-9B8D-4DB3-BEF4-E0172380C3D2}"/>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7.3042089973542029E-2"/>
              <c:y val="4.9243584135316418E-2"/>
            </c:manualLayout>
          </c:layout>
          <c:overlay val="0"/>
        </c:title>
        <c:numFmt formatCode="0"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88858720039305E-2"/>
          <c:y val="6.6492035498382576E-2"/>
          <c:w val="0.90101114127996074"/>
          <c:h val="0.73048932879386608"/>
        </c:manualLayout>
      </c:layout>
      <c:barChart>
        <c:barDir val="col"/>
        <c:grouping val="clustered"/>
        <c:varyColors val="0"/>
        <c:ser>
          <c:idx val="0"/>
          <c:order val="0"/>
          <c:spPr>
            <a:solidFill>
              <a:srgbClr val="579BFF"/>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0C-4453-8C1E-0F0B261B8F2A}"/>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0C-4453-8C1E-0F0B261B8F2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India!$B$5:$P$5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India!$B$6:$P$6</c:f>
              <c:numCache>
                <c:formatCode>0</c:formatCode>
                <c:ptCount val="15"/>
                <c:pt idx="0">
                  <c:v>28.6</c:v>
                </c:pt>
                <c:pt idx="1">
                  <c:v>81</c:v>
                </c:pt>
                <c:pt idx="2">
                  <c:v>228.2</c:v>
                </c:pt>
                <c:pt idx="3">
                  <c:v>387</c:v>
                </c:pt>
                <c:pt idx="4">
                  <c:v>163.12</c:v>
                </c:pt>
                <c:pt idx="5" formatCode="General">
                  <c:v>193</c:v>
                </c:pt>
                <c:pt idx="6" formatCode="General">
                  <c:v>240</c:v>
                </c:pt>
                <c:pt idx="7" formatCode="General">
                  <c:v>259</c:v>
                </c:pt>
                <c:pt idx="8" formatCode="General">
                  <c:v>284</c:v>
                </c:pt>
                <c:pt idx="9" formatCode="General">
                  <c:v>424</c:v>
                </c:pt>
                <c:pt idx="10" formatCode="General">
                  <c:v>366</c:v>
                </c:pt>
                <c:pt idx="11" formatCode="General">
                  <c:v>349</c:v>
                </c:pt>
                <c:pt idx="12" formatCode="General">
                  <c:v>318</c:v>
                </c:pt>
                <c:pt idx="13" formatCode="General">
                  <c:v>311</c:v>
                </c:pt>
                <c:pt idx="14" formatCode="General">
                  <c:v>367</c:v>
                </c:pt>
              </c:numCache>
            </c:numRef>
          </c:val>
          <c:extLst>
            <c:ext xmlns:c16="http://schemas.microsoft.com/office/drawing/2014/chart" uri="{C3380CC4-5D6E-409C-BE32-E72D297353CC}">
              <c16:uniqueId val="{00000000-4C99-4847-BA9A-60091BCB916F}"/>
            </c:ext>
          </c:extLst>
        </c:ser>
        <c:dLbls>
          <c:showLegendKey val="0"/>
          <c:showVal val="0"/>
          <c:showCatName val="0"/>
          <c:showSerName val="0"/>
          <c:showPercent val="0"/>
          <c:showBubbleSize val="0"/>
        </c:dLbls>
        <c:gapWidth val="90"/>
        <c:axId val="152693376"/>
        <c:axId val="152850816"/>
      </c:barChart>
      <c:scatterChart>
        <c:scatterStyle val="lineMarker"/>
        <c:varyColors val="0"/>
        <c:ser>
          <c:idx val="1"/>
          <c:order val="1"/>
          <c:tx>
            <c:strRef>
              <c:f>India!$R$1</c:f>
              <c:strCache>
                <c:ptCount val="1"/>
                <c:pt idx="0">
                  <c:v>t1</c:v>
                </c:pt>
              </c:strCache>
            </c:strRef>
          </c:tx>
          <c:spPr>
            <a:ln w="25400">
              <a:solidFill>
                <a:srgbClr val="F78E1E"/>
              </a:solidFill>
              <a:prstDash val="dash"/>
            </a:ln>
          </c:spPr>
          <c:marker>
            <c:symbol val="none"/>
          </c:marker>
          <c:xVal>
            <c:numRef>
              <c:f>India!$Q$2:$Q$3</c:f>
              <c:numCache>
                <c:formatCode>General</c:formatCode>
                <c:ptCount val="2"/>
                <c:pt idx="0">
                  <c:v>0</c:v>
                </c:pt>
                <c:pt idx="1">
                  <c:v>1</c:v>
                </c:pt>
              </c:numCache>
            </c:numRef>
          </c:xVal>
          <c:yVal>
            <c:numRef>
              <c:f>India!$R$2:$R$3</c:f>
              <c:numCache>
                <c:formatCode>General</c:formatCode>
                <c:ptCount val="2"/>
                <c:pt idx="0">
                  <c:v>100</c:v>
                </c:pt>
                <c:pt idx="1">
                  <c:v>100</c:v>
                </c:pt>
              </c:numCache>
            </c:numRef>
          </c:yVal>
          <c:smooth val="0"/>
          <c:extLst>
            <c:ext xmlns:c16="http://schemas.microsoft.com/office/drawing/2014/chart" uri="{C3380CC4-5D6E-409C-BE32-E72D297353CC}">
              <c16:uniqueId val="{00000001-4C99-4847-BA9A-60091BCB916F}"/>
            </c:ext>
          </c:extLst>
        </c:ser>
        <c:ser>
          <c:idx val="2"/>
          <c:order val="2"/>
          <c:tx>
            <c:strRef>
              <c:f>India!$S$1</c:f>
              <c:strCache>
                <c:ptCount val="1"/>
                <c:pt idx="0">
                  <c:v>t2</c:v>
                </c:pt>
              </c:strCache>
            </c:strRef>
          </c:tx>
          <c:spPr>
            <a:ln w="25400">
              <a:solidFill>
                <a:srgbClr val="00A99A"/>
              </a:solidFill>
              <a:prstDash val="dash"/>
            </a:ln>
          </c:spPr>
          <c:marker>
            <c:symbol val="none"/>
          </c:marker>
          <c:xVal>
            <c:numRef>
              <c:f>India!$Q$2:$Q$3</c:f>
              <c:numCache>
                <c:formatCode>General</c:formatCode>
                <c:ptCount val="2"/>
                <c:pt idx="0">
                  <c:v>0</c:v>
                </c:pt>
                <c:pt idx="1">
                  <c:v>1</c:v>
                </c:pt>
              </c:numCache>
            </c:numRef>
          </c:xVal>
          <c:yVal>
            <c:numRef>
              <c:f>India!$S$2:$S$3</c:f>
              <c:numCache>
                <c:formatCode>General</c:formatCode>
                <c:ptCount val="2"/>
                <c:pt idx="0">
                  <c:v>200</c:v>
                </c:pt>
                <c:pt idx="1">
                  <c:v>200</c:v>
                </c:pt>
              </c:numCache>
            </c:numRef>
          </c:yVal>
          <c:smooth val="0"/>
          <c:extLst>
            <c:ext xmlns:c16="http://schemas.microsoft.com/office/drawing/2014/chart" uri="{C3380CC4-5D6E-409C-BE32-E72D297353CC}">
              <c16:uniqueId val="{00000002-4C99-4847-BA9A-60091BCB916F}"/>
            </c:ext>
          </c:extLst>
        </c:ser>
        <c:dLbls>
          <c:showLegendKey val="0"/>
          <c:showVal val="0"/>
          <c:showCatName val="0"/>
          <c:showSerName val="0"/>
          <c:showPercent val="0"/>
          <c:showBubbleSize val="0"/>
        </c:dLbls>
        <c:axId val="152854528"/>
        <c:axId val="152852736"/>
      </c:scatterChart>
      <c:catAx>
        <c:axId val="152693376"/>
        <c:scaling>
          <c:orientation val="minMax"/>
        </c:scaling>
        <c:delete val="0"/>
        <c:axPos val="b"/>
        <c:numFmt formatCode="General" sourceLinked="0"/>
        <c:majorTickMark val="out"/>
        <c:minorTickMark val="none"/>
        <c:tickLblPos val="nextTo"/>
        <c:txPr>
          <a:bodyPr rot="-2700000"/>
          <a:lstStyle/>
          <a:p>
            <a:pPr>
              <a:defRPr/>
            </a:pPr>
            <a:endParaRPr lang="en-US"/>
          </a:p>
        </c:txPr>
        <c:crossAx val="152850816"/>
        <c:crosses val="autoZero"/>
        <c:auto val="1"/>
        <c:lblAlgn val="ctr"/>
        <c:lblOffset val="100"/>
        <c:noMultiLvlLbl val="0"/>
      </c:catAx>
      <c:valAx>
        <c:axId val="152850816"/>
        <c:scaling>
          <c:orientation val="minMax"/>
          <c:max val="500"/>
          <c:min val="0"/>
        </c:scaling>
        <c:delete val="0"/>
        <c:axPos val="l"/>
        <c:title>
          <c:tx>
            <c:rich>
              <a:bodyPr rot="-5400000" vert="horz"/>
              <a:lstStyle/>
              <a:p>
                <a:pPr>
                  <a:defRPr/>
                </a:pPr>
                <a:r>
                  <a:rPr lang="en-US"/>
                  <a:t>Number of needles/syringes</a:t>
                </a:r>
              </a:p>
            </c:rich>
          </c:tx>
          <c:layout>
            <c:manualLayout>
              <c:xMode val="edge"/>
              <c:yMode val="edge"/>
              <c:x val="1.1480552840259003E-2"/>
              <c:y val="9.3443550592739996E-2"/>
            </c:manualLayout>
          </c:layout>
          <c:overlay val="0"/>
        </c:title>
        <c:numFmt formatCode="0" sourceLinked="1"/>
        <c:majorTickMark val="out"/>
        <c:minorTickMark val="none"/>
        <c:tickLblPos val="nextTo"/>
        <c:crossAx val="152693376"/>
        <c:crosses val="autoZero"/>
        <c:crossBetween val="between"/>
        <c:majorUnit val="100"/>
      </c:valAx>
      <c:valAx>
        <c:axId val="152852736"/>
        <c:scaling>
          <c:orientation val="minMax"/>
          <c:max val="400"/>
          <c:min val="0"/>
        </c:scaling>
        <c:delete val="1"/>
        <c:axPos val="r"/>
        <c:numFmt formatCode="General" sourceLinked="1"/>
        <c:majorTickMark val="out"/>
        <c:minorTickMark val="none"/>
        <c:tickLblPos val="nextTo"/>
        <c:crossAx val="152854528"/>
        <c:crosses val="max"/>
        <c:crossBetween val="midCat"/>
        <c:majorUnit val="100"/>
      </c:valAx>
      <c:valAx>
        <c:axId val="152854528"/>
        <c:scaling>
          <c:orientation val="minMax"/>
          <c:max val="1"/>
          <c:min val="0"/>
        </c:scaling>
        <c:delete val="1"/>
        <c:axPos val="t"/>
        <c:numFmt formatCode="General" sourceLinked="1"/>
        <c:majorTickMark val="out"/>
        <c:minorTickMark val="none"/>
        <c:tickLblPos val="nextTo"/>
        <c:crossAx val="152852736"/>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 (3)'!$W$36:$W$37</c:f>
              <c:strCache>
                <c:ptCount val="2"/>
                <c:pt idx="0">
                  <c:v>National</c:v>
                </c:pt>
                <c:pt idx="1">
                  <c:v>Mizoram</c:v>
                </c:pt>
              </c:strCache>
            </c:strRef>
          </c:cat>
          <c:val>
            <c:numRef>
              <c:f>'INDIA (3)'!$X$36:$X$37</c:f>
              <c:numCache>
                <c:formatCode>General</c:formatCode>
                <c:ptCount val="2"/>
                <c:pt idx="0">
                  <c:v>9</c:v>
                </c:pt>
                <c:pt idx="1">
                  <c:v>19.8</c:v>
                </c:pt>
              </c:numCache>
            </c:numRef>
          </c:val>
          <c:extLst>
            <c:ext xmlns:c16="http://schemas.microsoft.com/office/drawing/2014/chart" uri="{C3380CC4-5D6E-409C-BE32-E72D297353CC}">
              <c16:uniqueId val="{00000000-5401-43D8-8DD3-3B018B003DE6}"/>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033312295481742E-2"/>
          <c:y val="7.2897406240576446E-2"/>
          <c:w val="0.88486956925983795"/>
          <c:h val="0.69527170592156429"/>
        </c:manualLayout>
      </c:layout>
      <c:barChart>
        <c:barDir val="col"/>
        <c:grouping val="clustered"/>
        <c:varyColors val="0"/>
        <c:ser>
          <c:idx val="0"/>
          <c:order val="0"/>
          <c:tx>
            <c:strRef>
              <c:f>'OST and NSP'!$A$4</c:f>
              <c:strCache>
                <c:ptCount val="1"/>
                <c:pt idx="0">
                  <c:v>NSP sites</c:v>
                </c:pt>
              </c:strCache>
            </c:strRef>
          </c:tx>
          <c:spPr>
            <a:solidFill>
              <a:srgbClr val="E31837"/>
            </a:solidFill>
            <a:ln>
              <a:noFill/>
            </a:ln>
          </c:spPr>
          <c:invertIfNegative val="0"/>
          <c:dPt>
            <c:idx val="1"/>
            <c:invertIfNegative val="0"/>
            <c:bubble3D val="0"/>
            <c:extLst>
              <c:ext xmlns:c16="http://schemas.microsoft.com/office/drawing/2014/chart" uri="{C3380CC4-5D6E-409C-BE32-E72D297353CC}">
                <c16:uniqueId val="{00000000-6028-4127-B561-20824AFDEFA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NSP'!$B$3:$J$3</c:f>
              <c:strCache>
                <c:ptCount val="9"/>
                <c:pt idx="0">
                  <c:v>2011</c:v>
                </c:pt>
                <c:pt idx="1">
                  <c:v>2012</c:v>
                </c:pt>
                <c:pt idx="2">
                  <c:v>2013</c:v>
                </c:pt>
                <c:pt idx="3">
                  <c:v>2014</c:v>
                </c:pt>
                <c:pt idx="4">
                  <c:v>2015</c:v>
                </c:pt>
                <c:pt idx="5">
                  <c:v>2016</c:v>
                </c:pt>
                <c:pt idx="6">
                  <c:v>2017-18</c:v>
                </c:pt>
                <c:pt idx="7">
                  <c:v>2018-19</c:v>
                </c:pt>
                <c:pt idx="8">
                  <c:v>2019-20</c:v>
                </c:pt>
              </c:strCache>
            </c:strRef>
          </c:cat>
          <c:val>
            <c:numRef>
              <c:f>'OST and NSP'!$B$4:$J$4</c:f>
              <c:numCache>
                <c:formatCode>General</c:formatCode>
                <c:ptCount val="9"/>
                <c:pt idx="0">
                  <c:v>305</c:v>
                </c:pt>
                <c:pt idx="1">
                  <c:v>264</c:v>
                </c:pt>
                <c:pt idx="2">
                  <c:v>286</c:v>
                </c:pt>
                <c:pt idx="3">
                  <c:v>401</c:v>
                </c:pt>
              </c:numCache>
            </c:numRef>
          </c:val>
          <c:extLst>
            <c:ext xmlns:c16="http://schemas.microsoft.com/office/drawing/2014/chart" uri="{C3380CC4-5D6E-409C-BE32-E72D297353CC}">
              <c16:uniqueId val="{00000001-6028-4127-B561-20824AFDEFA9}"/>
            </c:ext>
          </c:extLst>
        </c:ser>
        <c:ser>
          <c:idx val="1"/>
          <c:order val="1"/>
          <c:tx>
            <c:strRef>
              <c:f>'OST and NSP'!$A$5</c:f>
              <c:strCache>
                <c:ptCount val="1"/>
                <c:pt idx="0">
                  <c:v>OAMT sites</c:v>
                </c:pt>
              </c:strCache>
            </c:strRef>
          </c:tx>
          <c:spPr>
            <a:solidFill>
              <a:srgbClr val="00B0F0"/>
            </a:solidFill>
          </c:spPr>
          <c:invertIfNegative val="0"/>
          <c:dLbls>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9E5-4A7A-92D3-6E63317D54F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'OST and NSP'!$B$3:$J$3</c:f>
              <c:strCache>
                <c:ptCount val="9"/>
                <c:pt idx="0">
                  <c:v>2011</c:v>
                </c:pt>
                <c:pt idx="1">
                  <c:v>2012</c:v>
                </c:pt>
                <c:pt idx="2">
                  <c:v>2013</c:v>
                </c:pt>
                <c:pt idx="3">
                  <c:v>2014</c:v>
                </c:pt>
                <c:pt idx="4">
                  <c:v>2015</c:v>
                </c:pt>
                <c:pt idx="5">
                  <c:v>2016</c:v>
                </c:pt>
                <c:pt idx="6">
                  <c:v>2017-18</c:v>
                </c:pt>
                <c:pt idx="7">
                  <c:v>2018-19</c:v>
                </c:pt>
                <c:pt idx="8">
                  <c:v>2019-20</c:v>
                </c:pt>
              </c:strCache>
            </c:strRef>
          </c:cat>
          <c:val>
            <c:numRef>
              <c:f>'OST and NSP'!$B$5:$J$5</c:f>
              <c:numCache>
                <c:formatCode>General</c:formatCode>
                <c:ptCount val="9"/>
                <c:pt idx="0">
                  <c:v>75</c:v>
                </c:pt>
                <c:pt idx="1">
                  <c:v>107</c:v>
                </c:pt>
                <c:pt idx="2">
                  <c:v>147</c:v>
                </c:pt>
                <c:pt idx="3">
                  <c:v>178</c:v>
                </c:pt>
                <c:pt idx="4">
                  <c:v>208</c:v>
                </c:pt>
                <c:pt idx="5">
                  <c:v>0</c:v>
                </c:pt>
                <c:pt idx="6">
                  <c:v>213</c:v>
                </c:pt>
                <c:pt idx="7">
                  <c:v>215</c:v>
                </c:pt>
                <c:pt idx="8">
                  <c:v>226</c:v>
                </c:pt>
              </c:numCache>
            </c:numRef>
          </c:val>
          <c:extLst>
            <c:ext xmlns:c16="http://schemas.microsoft.com/office/drawing/2014/chart" uri="{C3380CC4-5D6E-409C-BE32-E72D297353CC}">
              <c16:uniqueId val="{00000002-C9E5-4A7A-92D3-6E63317D54F7}"/>
            </c:ext>
          </c:extLst>
        </c:ser>
        <c:dLbls>
          <c:showLegendKey val="0"/>
          <c:showVal val="0"/>
          <c:showCatName val="0"/>
          <c:showSerName val="0"/>
          <c:showPercent val="0"/>
          <c:showBubbleSize val="0"/>
        </c:dLbls>
        <c:gapWidth val="150"/>
        <c:axId val="158966144"/>
        <c:axId val="158967680"/>
      </c:barChart>
      <c:catAx>
        <c:axId val="158966144"/>
        <c:scaling>
          <c:orientation val="minMax"/>
        </c:scaling>
        <c:delete val="0"/>
        <c:axPos val="b"/>
        <c:numFmt formatCode="General" sourceLinked="0"/>
        <c:majorTickMark val="out"/>
        <c:minorTickMark val="none"/>
        <c:tickLblPos val="nextTo"/>
        <c:crossAx val="158967680"/>
        <c:crosses val="autoZero"/>
        <c:auto val="1"/>
        <c:lblAlgn val="ctr"/>
        <c:lblOffset val="100"/>
        <c:noMultiLvlLbl val="0"/>
      </c:catAx>
      <c:valAx>
        <c:axId val="158967680"/>
        <c:scaling>
          <c:orientation val="minMax"/>
          <c:max val="500"/>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sites</a:t>
                </a:r>
              </a:p>
            </c:rich>
          </c:tx>
          <c:layout>
            <c:manualLayout>
              <c:xMode val="edge"/>
              <c:yMode val="edge"/>
              <c:x val="2.1778510031588293E-3"/>
              <c:y val="0.15967819051851381"/>
            </c:manualLayout>
          </c:layout>
          <c:overlay val="0"/>
        </c:title>
        <c:numFmt formatCode="General" sourceLinked="1"/>
        <c:majorTickMark val="out"/>
        <c:minorTickMark val="none"/>
        <c:tickLblPos val="nextTo"/>
        <c:crossAx val="158966144"/>
        <c:crosses val="autoZero"/>
        <c:crossBetween val="between"/>
        <c:majorUnit val="100"/>
      </c:valAx>
    </c:plotArea>
    <c:legend>
      <c:legendPos val="b"/>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2667339705608445"/>
          <c:h val="0.69734699038110093"/>
        </c:manualLayout>
      </c:layout>
      <c:barChart>
        <c:barDir val="col"/>
        <c:grouping val="stacked"/>
        <c:varyColors val="0"/>
        <c:ser>
          <c:idx val="0"/>
          <c:order val="0"/>
          <c:invertIfNegative val="0"/>
          <c:cat>
            <c:strRef>
              <c:f>'INDIA (3)'!$R$55:$V$55</c:f>
              <c:strCache>
                <c:ptCount val="5"/>
                <c:pt idx="0">
                  <c:v>Estimated PLHIV</c:v>
                </c:pt>
                <c:pt idx="1">
                  <c:v>PLHIV who know 
their HIV status</c:v>
                </c:pt>
                <c:pt idx="2">
                  <c:v>People on ART</c:v>
                </c:pt>
                <c:pt idx="3">
                  <c:v>Tested for 
viral load</c:v>
                </c:pt>
                <c:pt idx="4">
                  <c:v>PLHIV who have 
viral suppression *</c:v>
                </c:pt>
              </c:strCache>
            </c:strRef>
          </c:cat>
          <c:val>
            <c:numRef>
              <c:f>'INDIA (3)'!$R$56:$V$56</c:f>
              <c:numCache>
                <c:formatCode>General</c:formatCode>
                <c:ptCount val="5"/>
              </c:numCache>
            </c:numRef>
          </c:val>
          <c:extLst>
            <c:ext xmlns:c16="http://schemas.microsoft.com/office/drawing/2014/chart" uri="{C3380CC4-5D6E-409C-BE32-E72D297353CC}">
              <c16:uniqueId val="{00000000-5CA8-46FF-B363-978F6426E317}"/>
            </c:ext>
          </c:extLst>
        </c:ser>
        <c:ser>
          <c:idx val="1"/>
          <c:order val="1"/>
          <c:invertIfNegative val="0"/>
          <c:cat>
            <c:strRef>
              <c:f>'INDIA (3)'!$R$55:$V$55</c:f>
              <c:strCache>
                <c:ptCount val="5"/>
                <c:pt idx="0">
                  <c:v>Estimated PLHIV</c:v>
                </c:pt>
                <c:pt idx="1">
                  <c:v>PLHIV who know 
their HIV status</c:v>
                </c:pt>
                <c:pt idx="2">
                  <c:v>People on ART</c:v>
                </c:pt>
                <c:pt idx="3">
                  <c:v>Tested for 
viral load</c:v>
                </c:pt>
                <c:pt idx="4">
                  <c:v>PLHIV who have 
viral suppression *</c:v>
                </c:pt>
              </c:strCache>
            </c:strRef>
          </c:cat>
          <c:val>
            <c:numRef>
              <c:f>'INDIA (3)'!$R$57:$V$57</c:f>
              <c:numCache>
                <c:formatCode>General</c:formatCode>
                <c:ptCount val="5"/>
              </c:numCache>
            </c:numRef>
          </c:val>
          <c:extLst>
            <c:ext xmlns:c16="http://schemas.microsoft.com/office/drawing/2014/chart" uri="{C3380CC4-5D6E-409C-BE32-E72D297353CC}">
              <c16:uniqueId val="{00000001-5CA8-46FF-B363-978F6426E317}"/>
            </c:ext>
          </c:extLst>
        </c:ser>
        <c:ser>
          <c:idx val="2"/>
          <c:order val="2"/>
          <c:invertIfNegative val="0"/>
          <c:dPt>
            <c:idx val="0"/>
            <c:invertIfNegative val="0"/>
            <c:bubble3D val="0"/>
            <c:spPr>
              <a:solidFill>
                <a:srgbClr val="00B0F0"/>
              </a:solidFill>
              <a:ln>
                <a:noFill/>
              </a:ln>
            </c:spPr>
            <c:extLst>
              <c:ext xmlns:c16="http://schemas.microsoft.com/office/drawing/2014/chart" uri="{C3380CC4-5D6E-409C-BE32-E72D297353CC}">
                <c16:uniqueId val="{00000003-5CA8-46FF-B363-978F6426E317}"/>
              </c:ext>
            </c:extLst>
          </c:dPt>
          <c:dPt>
            <c:idx val="1"/>
            <c:invertIfNegative val="0"/>
            <c:bubble3D val="0"/>
            <c:spPr>
              <a:solidFill>
                <a:srgbClr val="FF7C80"/>
              </a:solidFill>
              <a:ln>
                <a:noFill/>
              </a:ln>
            </c:spPr>
            <c:extLst>
              <c:ext xmlns:c16="http://schemas.microsoft.com/office/drawing/2014/chart" uri="{C3380CC4-5D6E-409C-BE32-E72D297353CC}">
                <c16:uniqueId val="{00000005-5CA8-46FF-B363-978F6426E317}"/>
              </c:ext>
            </c:extLst>
          </c:dPt>
          <c:dPt>
            <c:idx val="2"/>
            <c:invertIfNegative val="0"/>
            <c:bubble3D val="0"/>
            <c:spPr>
              <a:solidFill>
                <a:srgbClr val="33CCCC"/>
              </a:solidFill>
              <a:ln>
                <a:noFill/>
              </a:ln>
            </c:spPr>
            <c:extLst>
              <c:ext xmlns:c16="http://schemas.microsoft.com/office/drawing/2014/chart" uri="{C3380CC4-5D6E-409C-BE32-E72D297353CC}">
                <c16:uniqueId val="{00000007-5CA8-46FF-B363-978F6426E317}"/>
              </c:ext>
            </c:extLst>
          </c:dPt>
          <c:dPt>
            <c:idx val="3"/>
            <c:invertIfNegative val="0"/>
            <c:bubble3D val="0"/>
            <c:spPr>
              <a:solidFill>
                <a:srgbClr val="009999"/>
              </a:solidFill>
              <a:ln>
                <a:noFill/>
              </a:ln>
            </c:spPr>
            <c:extLst>
              <c:ext xmlns:c16="http://schemas.microsoft.com/office/drawing/2014/chart" uri="{C3380CC4-5D6E-409C-BE32-E72D297353CC}">
                <c16:uniqueId val="{00000009-5CA8-46FF-B363-978F6426E317}"/>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5CA8-46FF-B363-978F6426E31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 (3)'!$R$55:$V$55</c:f>
              <c:strCache>
                <c:ptCount val="5"/>
                <c:pt idx="0">
                  <c:v>Estimated PLHIV</c:v>
                </c:pt>
                <c:pt idx="1">
                  <c:v>PLHIV who know 
their HIV status</c:v>
                </c:pt>
                <c:pt idx="2">
                  <c:v>People on ART</c:v>
                </c:pt>
                <c:pt idx="3">
                  <c:v>Tested for 
viral load</c:v>
                </c:pt>
                <c:pt idx="4">
                  <c:v>PLHIV who have 
viral suppression *</c:v>
                </c:pt>
              </c:strCache>
            </c:strRef>
          </c:cat>
          <c:val>
            <c:numRef>
              <c:f>'INDIA (3)'!$R$58:$V$58</c:f>
              <c:numCache>
                <c:formatCode>#,##0</c:formatCode>
                <c:ptCount val="5"/>
                <c:pt idx="0">
                  <c:v>2500000</c:v>
                </c:pt>
                <c:pt idx="1">
                  <c:v>1948635</c:v>
                </c:pt>
                <c:pt idx="2">
                  <c:v>1675533</c:v>
                </c:pt>
                <c:pt idx="3">
                  <c:v>1084218</c:v>
                </c:pt>
                <c:pt idx="4">
                  <c:v>1009262</c:v>
                </c:pt>
              </c:numCache>
            </c:numRef>
          </c:val>
          <c:extLst>
            <c:ext xmlns:c16="http://schemas.microsoft.com/office/drawing/2014/chart" uri="{C3380CC4-5D6E-409C-BE32-E72D297353CC}">
              <c16:uniqueId val="{0000000C-5CA8-46FF-B363-978F6426E317}"/>
            </c:ext>
          </c:extLst>
        </c:ser>
        <c:dLbls>
          <c:showLegendKey val="0"/>
          <c:showVal val="0"/>
          <c:showCatName val="0"/>
          <c:showSerName val="0"/>
          <c:showPercent val="0"/>
          <c:showBubbleSize val="0"/>
        </c:dLbls>
        <c:gapWidth val="10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2500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5.9770932815777188E-2"/>
              <c:y val="0.197655905511811"/>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2500000"/>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01361342992541"/>
          <c:y val="8.8607560667909369E-2"/>
          <c:w val="0.8191787358875835"/>
          <c:h val="0.68964723741418676"/>
        </c:manualLayout>
      </c:layout>
      <c:barChart>
        <c:barDir val="col"/>
        <c:grouping val="stacked"/>
        <c:varyColors val="0"/>
        <c:ser>
          <c:idx val="0"/>
          <c:order val="0"/>
          <c:tx>
            <c:strRef>
              <c:f>'HIV testing &amp; Rx cascade'!$C$2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testing &amp; Rx cascade'!$B$3:$B$5</c:f>
              <c:strCache>
                <c:ptCount val="3"/>
                <c:pt idx="0">
                  <c:v>PLHIV who know
their HIV status</c:v>
                </c:pt>
                <c:pt idx="1">
                  <c:v>PLHIV on treatment</c:v>
                </c:pt>
                <c:pt idx="2">
                  <c:v>PLHIV who achieved viral suppression</c:v>
                </c:pt>
              </c:strCache>
            </c:strRef>
          </c:cat>
          <c:val>
            <c:numRef>
              <c:f>'HIV testing &amp; Rx cascade'!$C$3:$C$5</c:f>
              <c:numCache>
                <c:formatCode>0</c:formatCode>
                <c:ptCount val="3"/>
                <c:pt idx="0">
                  <c:v>79</c:v>
                </c:pt>
                <c:pt idx="1">
                  <c:v>68</c:v>
                </c:pt>
                <c:pt idx="2" formatCode="General">
                  <c:v>63</c:v>
                </c:pt>
              </c:numCache>
            </c:numRef>
          </c:val>
          <c:extLst>
            <c:ext xmlns:c16="http://schemas.microsoft.com/office/drawing/2014/chart" uri="{C3380CC4-5D6E-409C-BE32-E72D297353CC}">
              <c16:uniqueId val="{00000000-D27E-4780-8C95-92B889FD2594}"/>
            </c:ext>
          </c:extLst>
        </c:ser>
        <c:ser>
          <c:idx val="1"/>
          <c:order val="1"/>
          <c:tx>
            <c:strRef>
              <c:f>'HIV testing &amp; Rx cascade'!$D$2</c:f>
              <c:strCache>
                <c:ptCount val="1"/>
                <c:pt idx="0">
                  <c:v>Gap</c:v>
                </c:pt>
              </c:strCache>
            </c:strRef>
          </c:tx>
          <c:spPr>
            <a:pattFill prst="dkDnDiag">
              <a:fgClr>
                <a:srgbClr val="BFBFBF"/>
              </a:fgClr>
              <a:bgClr>
                <a:schemeClr val="bg1"/>
              </a:bgClr>
            </a:pattFill>
            <a:ln>
              <a:noFill/>
            </a:ln>
            <a:effectLst/>
          </c:spPr>
          <c:invertIfNegative val="0"/>
          <c:cat>
            <c:strRef>
              <c:f>'HIV testing &amp; Rx cascade'!$B$3:$B$5</c:f>
              <c:strCache>
                <c:ptCount val="3"/>
                <c:pt idx="0">
                  <c:v>PLHIV who know
their HIV status</c:v>
                </c:pt>
                <c:pt idx="1">
                  <c:v>PLHIV on treatment</c:v>
                </c:pt>
                <c:pt idx="2">
                  <c:v>PLHIV who achieved viral suppression</c:v>
                </c:pt>
              </c:strCache>
            </c:strRef>
          </c:cat>
          <c:val>
            <c:numRef>
              <c:f>'HIV testing &amp; Rx cascade'!$D$3:$D$5</c:f>
              <c:numCache>
                <c:formatCode>0</c:formatCode>
                <c:ptCount val="3"/>
                <c:pt idx="0">
                  <c:v>16</c:v>
                </c:pt>
                <c:pt idx="1">
                  <c:v>22</c:v>
                </c:pt>
                <c:pt idx="2">
                  <c:v>23</c:v>
                </c:pt>
              </c:numCache>
            </c:numRef>
          </c:val>
          <c:extLst>
            <c:ext xmlns:c16="http://schemas.microsoft.com/office/drawing/2014/chart" uri="{C3380CC4-5D6E-409C-BE32-E72D297353CC}">
              <c16:uniqueId val="{00000001-D27E-4780-8C95-92B889FD2594}"/>
            </c:ext>
          </c:extLst>
        </c:ser>
        <c:dLbls>
          <c:showLegendKey val="0"/>
          <c:showVal val="0"/>
          <c:showCatName val="0"/>
          <c:showSerName val="0"/>
          <c:showPercent val="0"/>
          <c:showBubbleSize val="0"/>
        </c:dLbls>
        <c:gapWidth val="150"/>
        <c:overlap val="100"/>
        <c:axId val="327536000"/>
        <c:axId val="327730688"/>
      </c:barChart>
      <c:scatterChart>
        <c:scatterStyle val="lineMarker"/>
        <c:varyColors val="0"/>
        <c:ser>
          <c:idx val="2"/>
          <c:order val="2"/>
          <c:tx>
            <c:strRef>
              <c:f>'HIV testing &amp; Rx cascade'!$E$2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'HIV testing &amp; Rx cascade'!$B$3:$B$5</c:f>
              <c:strCache>
                <c:ptCount val="3"/>
                <c:pt idx="0">
                  <c:v>PLHIV who know
their HIV status</c:v>
                </c:pt>
                <c:pt idx="1">
                  <c:v>PLHIV on treatment</c:v>
                </c:pt>
                <c:pt idx="2">
                  <c:v>PLHIV who achieved viral suppression</c:v>
                </c:pt>
              </c:strCache>
            </c:strRef>
          </c:xVal>
          <c:yVal>
            <c:numRef>
              <c:f>'HIV testing &amp; Rx cascade'!$E$3:$E$5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D27E-4780-8C95-92B889FD2594}"/>
            </c:ext>
          </c:extLst>
        </c:ser>
        <c:dLbls>
          <c:showLegendKey val="0"/>
          <c:showVal val="0"/>
          <c:showCatName val="0"/>
          <c:showSerName val="0"/>
          <c:showPercent val="0"/>
          <c:showBubbleSize val="0"/>
        </c:dLbls>
        <c:axId val="327833856"/>
        <c:axId val="327732608"/>
      </c:scatterChart>
      <c:catAx>
        <c:axId val="32753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730688"/>
        <c:crosses val="autoZero"/>
        <c:auto val="1"/>
        <c:lblAlgn val="ctr"/>
        <c:lblOffset val="100"/>
        <c:noMultiLvlLbl val="0"/>
      </c:catAx>
      <c:valAx>
        <c:axId val="327730688"/>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9.4266345884939984E-2"/>
              <c:y val="5.5715637925509688E-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536000"/>
        <c:crosses val="autoZero"/>
        <c:crossBetween val="between"/>
        <c:majorUnit val="20"/>
      </c:valAx>
      <c:valAx>
        <c:axId val="327732608"/>
        <c:scaling>
          <c:orientation val="minMax"/>
          <c:max val="100"/>
          <c:min val="0"/>
        </c:scaling>
        <c:delete val="1"/>
        <c:axPos val="r"/>
        <c:numFmt formatCode="General" sourceLinked="1"/>
        <c:majorTickMark val="out"/>
        <c:minorTickMark val="none"/>
        <c:tickLblPos val="nextTo"/>
        <c:crossAx val="327833856"/>
        <c:crosses val="max"/>
        <c:crossBetween val="midCat"/>
      </c:valAx>
      <c:valAx>
        <c:axId val="327833856"/>
        <c:scaling>
          <c:orientation val="minMax"/>
        </c:scaling>
        <c:delete val="1"/>
        <c:axPos val="b"/>
        <c:numFmt formatCode="General" sourceLinked="1"/>
        <c:majorTickMark val="out"/>
        <c:minorTickMark val="none"/>
        <c:tickLblPos val="nextTo"/>
        <c:crossAx val="3277326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508420822397"/>
          <c:y val="0.15737019138592465"/>
          <c:w val="0.82532630686789155"/>
          <c:h val="0.61664857966533126"/>
        </c:manualLayout>
      </c:layout>
      <c:barChart>
        <c:barDir val="col"/>
        <c:grouping val="clustered"/>
        <c:varyColors val="0"/>
        <c:ser>
          <c:idx val="0"/>
          <c:order val="0"/>
          <c:spPr>
            <a:solidFill>
              <a:srgbClr val="00A99A"/>
            </a:solidFill>
            <a:ln>
              <a:noFill/>
            </a:ln>
            <a:effectLst/>
          </c:spPr>
          <c:invertIfNegative val="0"/>
          <c:dLbls>
            <c:dLbl>
              <c:idx val="18"/>
              <c:tx>
                <c:rich>
                  <a:bodyPr/>
                  <a:lstStyle/>
                  <a:p>
                    <a:r>
                      <a:rPr lang="en-US" dirty="0"/>
                      <a:t>1.68 million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5D1-4130-8F6D-CCA8DD1C78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'PPle on ART'!$C$3:$C$21</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strCache>
            </c:strRef>
          </c:cat>
          <c:val>
            <c:numRef>
              <c:f>'PPle on ART'!$D$3:$D$21</c:f>
              <c:numCache>
                <c:formatCode>_(* #,##0_);_(* \(#,##0\);_(* "-"??_);_(@_)</c:formatCode>
                <c:ptCount val="19"/>
                <c:pt idx="0">
                  <c:v>6904</c:v>
                </c:pt>
                <c:pt idx="1">
                  <c:v>33249</c:v>
                </c:pt>
                <c:pt idx="2">
                  <c:v>65910</c:v>
                </c:pt>
                <c:pt idx="3">
                  <c:v>134912</c:v>
                </c:pt>
                <c:pt idx="4">
                  <c:v>219374</c:v>
                </c:pt>
                <c:pt idx="5">
                  <c:v>313146</c:v>
                </c:pt>
                <c:pt idx="6">
                  <c:v>412125</c:v>
                </c:pt>
                <c:pt idx="7">
                  <c:v>516412</c:v>
                </c:pt>
                <c:pt idx="8">
                  <c:v>632397</c:v>
                </c:pt>
                <c:pt idx="9">
                  <c:v>775466</c:v>
                </c:pt>
                <c:pt idx="10">
                  <c:v>851883</c:v>
                </c:pt>
                <c:pt idx="11">
                  <c:v>940187</c:v>
                </c:pt>
                <c:pt idx="12">
                  <c:v>1050326</c:v>
                </c:pt>
                <c:pt idx="13">
                  <c:v>1181129</c:v>
                </c:pt>
                <c:pt idx="14">
                  <c:v>1398705</c:v>
                </c:pt>
                <c:pt idx="15">
                  <c:v>1485895</c:v>
                </c:pt>
                <c:pt idx="16">
                  <c:v>1494143</c:v>
                </c:pt>
                <c:pt idx="17">
                  <c:v>1556026</c:v>
                </c:pt>
                <c:pt idx="18">
                  <c:v>1680083</c:v>
                </c:pt>
              </c:numCache>
            </c:numRef>
          </c:val>
          <c:extLst>
            <c:ext xmlns:c16="http://schemas.microsoft.com/office/drawing/2014/chart" uri="{C3380CC4-5D6E-409C-BE32-E72D297353CC}">
              <c16:uniqueId val="{00000001-CA9A-4A61-82B8-87BA7D9B991D}"/>
            </c:ext>
          </c:extLst>
        </c:ser>
        <c:dLbls>
          <c:showLegendKey val="0"/>
          <c:showVal val="0"/>
          <c:showCatName val="0"/>
          <c:showSerName val="0"/>
          <c:showPercent val="0"/>
          <c:showBubbleSize val="0"/>
        </c:dLbls>
        <c:gapWidth val="100"/>
        <c:axId val="250512143"/>
        <c:axId val="32835567"/>
      </c:barChart>
      <c:catAx>
        <c:axId val="250512143"/>
        <c:scaling>
          <c:orientation val="minMax"/>
        </c:scaling>
        <c:delete val="0"/>
        <c:axPos val="b"/>
        <c:majorGridlines>
          <c:spPr>
            <a:ln w="9525" cap="flat" cmpd="sng" algn="ctr">
              <a:solidFill>
                <a:srgbClr val="4BACC6">
                  <a:lumMod val="20000"/>
                  <a:lumOff val="80000"/>
                  <a:alpha val="30000"/>
                </a:srgbClr>
              </a:solidFill>
              <a:prstDash val="sysDot"/>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2835567"/>
        <c:crosses val="autoZero"/>
        <c:auto val="1"/>
        <c:lblAlgn val="ctr"/>
        <c:lblOffset val="100"/>
        <c:noMultiLvlLbl val="0"/>
      </c:catAx>
      <c:valAx>
        <c:axId val="32835567"/>
        <c:scaling>
          <c:orientation val="minMax"/>
          <c:max val="2000000"/>
        </c:scaling>
        <c:delete val="0"/>
        <c:axPos val="l"/>
        <c:majorGridlines>
          <c:spPr>
            <a:ln w="9525" cap="flat" cmpd="sng" algn="ctr">
              <a:solidFill>
                <a:srgbClr val="4BACC6">
                  <a:lumMod val="20000"/>
                  <a:lumOff val="80000"/>
                  <a:alpha val="30000"/>
                </a:srgbClr>
              </a:solidFill>
              <a:prstDash val="sysDot"/>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People on ART</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50512143"/>
        <c:crosses val="autoZero"/>
        <c:crossBetween val="between"/>
        <c:majorUnit val="5000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329831966880424E-2"/>
          <c:y val="3.0878932923769673E-2"/>
          <c:w val="0.88952583813621233"/>
          <c:h val="0.55163076439763159"/>
        </c:manualLayout>
      </c:layout>
      <c:barChart>
        <c:barDir val="col"/>
        <c:grouping val="stacked"/>
        <c:varyColors val="0"/>
        <c:ser>
          <c:idx val="0"/>
          <c:order val="0"/>
          <c:tx>
            <c:strRef>
              <c:f>Sheet1!$I$44</c:f>
              <c:strCache>
                <c:ptCount val="1"/>
                <c:pt idx="0">
                  <c:v>ART centers</c:v>
                </c:pt>
              </c:strCache>
            </c:strRef>
          </c:tx>
          <c:spPr>
            <a:solidFill>
              <a:srgbClr val="00A99A"/>
            </a:solidFill>
            <a:ln>
              <a:solidFill>
                <a:schemeClr val="bg1"/>
              </a:solidFill>
            </a:ln>
            <a:effectLst/>
          </c:spPr>
          <c:invertIfNegative val="0"/>
          <c:cat>
            <c:strRef>
              <c:f>Sheet1!$H$45:$H$77</c:f>
              <c:strCache>
                <c:ptCount val="33"/>
                <c:pt idx="0">
                  <c:v>Karnataka</c:v>
                </c:pt>
                <c:pt idx="1">
                  <c:v>Maharashtra</c:v>
                </c:pt>
                <c:pt idx="2">
                  <c:v>Tamil Nadu</c:v>
                </c:pt>
                <c:pt idx="3">
                  <c:v>Andhra Pradesh</c:v>
                </c:pt>
                <c:pt idx="4">
                  <c:v>Telangana</c:v>
                </c:pt>
                <c:pt idx="5">
                  <c:v>Gujarat</c:v>
                </c:pt>
                <c:pt idx="6">
                  <c:v>West Bengal</c:v>
                </c:pt>
                <c:pt idx="7">
                  <c:v>Uttar Pradesh</c:v>
                </c:pt>
                <c:pt idx="8">
                  <c:v>Madhya Pradesh</c:v>
                </c:pt>
                <c:pt idx="9">
                  <c:v>Rajasthan</c:v>
                </c:pt>
                <c:pt idx="10">
                  <c:v>Bihar</c:v>
                </c:pt>
                <c:pt idx="11">
                  <c:v>Uttarakhand</c:v>
                </c:pt>
                <c:pt idx="12">
                  <c:v>Odisha</c:v>
                </c:pt>
                <c:pt idx="13">
                  <c:v>Chhattisgarh</c:v>
                </c:pt>
                <c:pt idx="14">
                  <c:v>Punjab</c:v>
                </c:pt>
                <c:pt idx="15">
                  <c:v>Kerala</c:v>
                </c:pt>
                <c:pt idx="16">
                  <c:v>Manipur</c:v>
                </c:pt>
                <c:pt idx="17">
                  <c:v>Jharkhand</c:v>
                </c:pt>
                <c:pt idx="18">
                  <c:v>Haryana</c:v>
                </c:pt>
                <c:pt idx="19">
                  <c:v>Assam</c:v>
                </c:pt>
                <c:pt idx="20">
                  <c:v>Nagaland</c:v>
                </c:pt>
                <c:pt idx="21">
                  <c:v>Delhi</c:v>
                </c:pt>
                <c:pt idx="22">
                  <c:v>Himachal Pradesh</c:v>
                </c:pt>
                <c:pt idx="23">
                  <c:v>Mizoram</c:v>
                </c:pt>
                <c:pt idx="24">
                  <c:v>Chandigarh U.T.</c:v>
                </c:pt>
                <c:pt idx="25">
                  <c:v>Jammu &amp; Kashmir</c:v>
                </c:pt>
                <c:pt idx="26">
                  <c:v>Meghalaya</c:v>
                </c:pt>
                <c:pt idx="27">
                  <c:v>Tripura</c:v>
                </c:pt>
                <c:pt idx="28">
                  <c:v>Arunachal Pradesh</c:v>
                </c:pt>
                <c:pt idx="29">
                  <c:v>Goa</c:v>
                </c:pt>
                <c:pt idx="30">
                  <c:v>Puducherry</c:v>
                </c:pt>
                <c:pt idx="31">
                  <c:v>Sikkim</c:v>
                </c:pt>
                <c:pt idx="32">
                  <c:v>Andaman &amp; Nicobar Islands</c:v>
                </c:pt>
              </c:strCache>
            </c:strRef>
          </c:cat>
          <c:val>
            <c:numRef>
              <c:f>Sheet1!$I$45:$I$77</c:f>
              <c:numCache>
                <c:formatCode>General</c:formatCode>
                <c:ptCount val="33"/>
                <c:pt idx="0">
                  <c:v>65</c:v>
                </c:pt>
                <c:pt idx="1">
                  <c:v>91</c:v>
                </c:pt>
                <c:pt idx="2">
                  <c:v>55</c:v>
                </c:pt>
                <c:pt idx="3">
                  <c:v>40</c:v>
                </c:pt>
                <c:pt idx="4">
                  <c:v>22</c:v>
                </c:pt>
                <c:pt idx="5">
                  <c:v>30</c:v>
                </c:pt>
                <c:pt idx="6">
                  <c:v>19</c:v>
                </c:pt>
                <c:pt idx="7">
                  <c:v>38</c:v>
                </c:pt>
                <c:pt idx="8">
                  <c:v>18</c:v>
                </c:pt>
                <c:pt idx="9">
                  <c:v>24</c:v>
                </c:pt>
                <c:pt idx="10">
                  <c:v>20</c:v>
                </c:pt>
                <c:pt idx="11">
                  <c:v>3</c:v>
                </c:pt>
                <c:pt idx="12">
                  <c:v>15</c:v>
                </c:pt>
                <c:pt idx="13">
                  <c:v>5</c:v>
                </c:pt>
                <c:pt idx="14">
                  <c:v>13</c:v>
                </c:pt>
                <c:pt idx="15">
                  <c:v>10</c:v>
                </c:pt>
                <c:pt idx="16">
                  <c:v>13</c:v>
                </c:pt>
                <c:pt idx="17">
                  <c:v>8</c:v>
                </c:pt>
                <c:pt idx="18">
                  <c:v>7</c:v>
                </c:pt>
                <c:pt idx="19">
                  <c:v>7</c:v>
                </c:pt>
                <c:pt idx="20">
                  <c:v>9</c:v>
                </c:pt>
                <c:pt idx="21">
                  <c:v>12</c:v>
                </c:pt>
                <c:pt idx="22">
                  <c:v>6</c:v>
                </c:pt>
                <c:pt idx="23">
                  <c:v>6</c:v>
                </c:pt>
                <c:pt idx="24">
                  <c:v>2</c:v>
                </c:pt>
                <c:pt idx="25">
                  <c:v>2</c:v>
                </c:pt>
                <c:pt idx="26">
                  <c:v>4</c:v>
                </c:pt>
                <c:pt idx="27">
                  <c:v>3</c:v>
                </c:pt>
                <c:pt idx="28">
                  <c:v>1</c:v>
                </c:pt>
                <c:pt idx="29">
                  <c:v>2</c:v>
                </c:pt>
                <c:pt idx="30">
                  <c:v>1</c:v>
                </c:pt>
                <c:pt idx="31">
                  <c:v>1</c:v>
                </c:pt>
                <c:pt idx="32">
                  <c:v>1</c:v>
                </c:pt>
              </c:numCache>
            </c:numRef>
          </c:val>
          <c:extLst>
            <c:ext xmlns:c16="http://schemas.microsoft.com/office/drawing/2014/chart" uri="{C3380CC4-5D6E-409C-BE32-E72D297353CC}">
              <c16:uniqueId val="{00000000-76BC-46C0-A7C9-C59998551968}"/>
            </c:ext>
          </c:extLst>
        </c:ser>
        <c:ser>
          <c:idx val="1"/>
          <c:order val="1"/>
          <c:tx>
            <c:strRef>
              <c:f>Sheet1!$J$44</c:f>
              <c:strCache>
                <c:ptCount val="1"/>
                <c:pt idx="0">
                  <c:v>Linked ART centers</c:v>
                </c:pt>
              </c:strCache>
            </c:strRef>
          </c:tx>
          <c:spPr>
            <a:solidFill>
              <a:srgbClr val="CDC884"/>
            </a:solidFill>
            <a:ln>
              <a:solidFill>
                <a:schemeClr val="bg1"/>
              </a:solidFill>
            </a:ln>
            <a:effectLst/>
          </c:spPr>
          <c:invertIfNegative val="0"/>
          <c:cat>
            <c:strRef>
              <c:f>Sheet1!$H$45:$H$77</c:f>
              <c:strCache>
                <c:ptCount val="33"/>
                <c:pt idx="0">
                  <c:v>Karnataka</c:v>
                </c:pt>
                <c:pt idx="1">
                  <c:v>Maharashtra</c:v>
                </c:pt>
                <c:pt idx="2">
                  <c:v>Tamil Nadu</c:v>
                </c:pt>
                <c:pt idx="3">
                  <c:v>Andhra Pradesh</c:v>
                </c:pt>
                <c:pt idx="4">
                  <c:v>Telangana</c:v>
                </c:pt>
                <c:pt idx="5">
                  <c:v>Gujarat</c:v>
                </c:pt>
                <c:pt idx="6">
                  <c:v>West Bengal</c:v>
                </c:pt>
                <c:pt idx="7">
                  <c:v>Uttar Pradesh</c:v>
                </c:pt>
                <c:pt idx="8">
                  <c:v>Madhya Pradesh</c:v>
                </c:pt>
                <c:pt idx="9">
                  <c:v>Rajasthan</c:v>
                </c:pt>
                <c:pt idx="10">
                  <c:v>Bihar</c:v>
                </c:pt>
                <c:pt idx="11">
                  <c:v>Uttarakhand</c:v>
                </c:pt>
                <c:pt idx="12">
                  <c:v>Odisha</c:v>
                </c:pt>
                <c:pt idx="13">
                  <c:v>Chhattisgarh</c:v>
                </c:pt>
                <c:pt idx="14">
                  <c:v>Punjab</c:v>
                </c:pt>
                <c:pt idx="15">
                  <c:v>Kerala</c:v>
                </c:pt>
                <c:pt idx="16">
                  <c:v>Manipur</c:v>
                </c:pt>
                <c:pt idx="17">
                  <c:v>Jharkhand</c:v>
                </c:pt>
                <c:pt idx="18">
                  <c:v>Haryana</c:v>
                </c:pt>
                <c:pt idx="19">
                  <c:v>Assam</c:v>
                </c:pt>
                <c:pt idx="20">
                  <c:v>Nagaland</c:v>
                </c:pt>
                <c:pt idx="21">
                  <c:v>Delhi</c:v>
                </c:pt>
                <c:pt idx="22">
                  <c:v>Himachal Pradesh</c:v>
                </c:pt>
                <c:pt idx="23">
                  <c:v>Mizoram</c:v>
                </c:pt>
                <c:pt idx="24">
                  <c:v>Chandigarh U.T.</c:v>
                </c:pt>
                <c:pt idx="25">
                  <c:v>Jammu &amp; Kashmir</c:v>
                </c:pt>
                <c:pt idx="26">
                  <c:v>Meghalaya</c:v>
                </c:pt>
                <c:pt idx="27">
                  <c:v>Tripura</c:v>
                </c:pt>
                <c:pt idx="28">
                  <c:v>Arunachal Pradesh</c:v>
                </c:pt>
                <c:pt idx="29">
                  <c:v>Goa</c:v>
                </c:pt>
                <c:pt idx="30">
                  <c:v>Puducherry</c:v>
                </c:pt>
                <c:pt idx="31">
                  <c:v>Sikkim</c:v>
                </c:pt>
                <c:pt idx="32">
                  <c:v>Andaman &amp; Nicobar Islands</c:v>
                </c:pt>
              </c:strCache>
            </c:strRef>
          </c:cat>
          <c:val>
            <c:numRef>
              <c:f>Sheet1!$J$45:$J$77</c:f>
              <c:numCache>
                <c:formatCode>General</c:formatCode>
                <c:ptCount val="33"/>
                <c:pt idx="0">
                  <c:v>305</c:v>
                </c:pt>
                <c:pt idx="1">
                  <c:v>188</c:v>
                </c:pt>
                <c:pt idx="2">
                  <c:v>174</c:v>
                </c:pt>
                <c:pt idx="3">
                  <c:v>115</c:v>
                </c:pt>
                <c:pt idx="4">
                  <c:v>76</c:v>
                </c:pt>
                <c:pt idx="5">
                  <c:v>66</c:v>
                </c:pt>
                <c:pt idx="6">
                  <c:v>52</c:v>
                </c:pt>
                <c:pt idx="7">
                  <c:v>32</c:v>
                </c:pt>
                <c:pt idx="8">
                  <c:v>36</c:v>
                </c:pt>
                <c:pt idx="9">
                  <c:v>25</c:v>
                </c:pt>
                <c:pt idx="10">
                  <c:v>22</c:v>
                </c:pt>
                <c:pt idx="11">
                  <c:v>32</c:v>
                </c:pt>
                <c:pt idx="12">
                  <c:v>19</c:v>
                </c:pt>
                <c:pt idx="13">
                  <c:v>22</c:v>
                </c:pt>
                <c:pt idx="14">
                  <c:v>12</c:v>
                </c:pt>
                <c:pt idx="15">
                  <c:v>14</c:v>
                </c:pt>
                <c:pt idx="16">
                  <c:v>9</c:v>
                </c:pt>
                <c:pt idx="17">
                  <c:v>11</c:v>
                </c:pt>
                <c:pt idx="18">
                  <c:v>11</c:v>
                </c:pt>
                <c:pt idx="19">
                  <c:v>10</c:v>
                </c:pt>
                <c:pt idx="20">
                  <c:v>8</c:v>
                </c:pt>
                <c:pt idx="22">
                  <c:v>5</c:v>
                </c:pt>
                <c:pt idx="23">
                  <c:v>4</c:v>
                </c:pt>
                <c:pt idx="24">
                  <c:v>4</c:v>
                </c:pt>
                <c:pt idx="25">
                  <c:v>4</c:v>
                </c:pt>
                <c:pt idx="26">
                  <c:v>2</c:v>
                </c:pt>
                <c:pt idx="27">
                  <c:v>3</c:v>
                </c:pt>
                <c:pt idx="28">
                  <c:v>4</c:v>
                </c:pt>
                <c:pt idx="29">
                  <c:v>3</c:v>
                </c:pt>
                <c:pt idx="30">
                  <c:v>1</c:v>
                </c:pt>
                <c:pt idx="31">
                  <c:v>1</c:v>
                </c:pt>
              </c:numCache>
            </c:numRef>
          </c:val>
          <c:extLst>
            <c:ext xmlns:c16="http://schemas.microsoft.com/office/drawing/2014/chart" uri="{C3380CC4-5D6E-409C-BE32-E72D297353CC}">
              <c16:uniqueId val="{00000001-76BC-46C0-A7C9-C59998551968}"/>
            </c:ext>
          </c:extLst>
        </c:ser>
        <c:dLbls>
          <c:showLegendKey val="0"/>
          <c:showVal val="0"/>
          <c:showCatName val="0"/>
          <c:showSerName val="0"/>
          <c:showPercent val="0"/>
          <c:showBubbleSize val="0"/>
        </c:dLbls>
        <c:gapWidth val="70"/>
        <c:overlap val="100"/>
        <c:axId val="1910751904"/>
        <c:axId val="1910729856"/>
      </c:barChart>
      <c:lineChart>
        <c:grouping val="standard"/>
        <c:varyColors val="0"/>
        <c:ser>
          <c:idx val="2"/>
          <c:order val="2"/>
          <c:tx>
            <c:strRef>
              <c:f>Sheet1!$K$44</c:f>
              <c:strCache>
                <c:ptCount val="1"/>
                <c:pt idx="0">
                  <c:v>Total</c:v>
                </c:pt>
              </c:strCache>
            </c:strRef>
          </c:tx>
          <c:spPr>
            <a:ln w="28575" cap="rnd">
              <a:noFill/>
              <a:round/>
            </a:ln>
            <a:effectLst/>
          </c:spPr>
          <c:marker>
            <c:symbol val="circle"/>
            <c:size val="6"/>
            <c:spPr>
              <a:solidFill>
                <a:srgbClr val="F26B73"/>
              </a:solidFill>
              <a:ln w="9525">
                <a:noFill/>
              </a:ln>
              <a:effectLst/>
            </c:spPr>
          </c:marker>
          <c:cat>
            <c:strRef>
              <c:f>Sheet1!$H$45:$H$77</c:f>
              <c:strCache>
                <c:ptCount val="33"/>
                <c:pt idx="0">
                  <c:v>Karnataka</c:v>
                </c:pt>
                <c:pt idx="1">
                  <c:v>Maharashtra</c:v>
                </c:pt>
                <c:pt idx="2">
                  <c:v>Tamil Nadu</c:v>
                </c:pt>
                <c:pt idx="3">
                  <c:v>Andhra Pradesh</c:v>
                </c:pt>
                <c:pt idx="4">
                  <c:v>Telangana</c:v>
                </c:pt>
                <c:pt idx="5">
                  <c:v>Gujarat</c:v>
                </c:pt>
                <c:pt idx="6">
                  <c:v>West Bengal</c:v>
                </c:pt>
                <c:pt idx="7">
                  <c:v>Uttar Pradesh</c:v>
                </c:pt>
                <c:pt idx="8">
                  <c:v>Madhya Pradesh</c:v>
                </c:pt>
                <c:pt idx="9">
                  <c:v>Rajasthan</c:v>
                </c:pt>
                <c:pt idx="10">
                  <c:v>Bihar</c:v>
                </c:pt>
                <c:pt idx="11">
                  <c:v>Uttarakhand</c:v>
                </c:pt>
                <c:pt idx="12">
                  <c:v>Odisha</c:v>
                </c:pt>
                <c:pt idx="13">
                  <c:v>Chhattisgarh</c:v>
                </c:pt>
                <c:pt idx="14">
                  <c:v>Punjab</c:v>
                </c:pt>
                <c:pt idx="15">
                  <c:v>Kerala</c:v>
                </c:pt>
                <c:pt idx="16">
                  <c:v>Manipur</c:v>
                </c:pt>
                <c:pt idx="17">
                  <c:v>Jharkhand</c:v>
                </c:pt>
                <c:pt idx="18">
                  <c:v>Haryana</c:v>
                </c:pt>
                <c:pt idx="19">
                  <c:v>Assam</c:v>
                </c:pt>
                <c:pt idx="20">
                  <c:v>Nagaland</c:v>
                </c:pt>
                <c:pt idx="21">
                  <c:v>Delhi</c:v>
                </c:pt>
                <c:pt idx="22">
                  <c:v>Himachal Pradesh</c:v>
                </c:pt>
                <c:pt idx="23">
                  <c:v>Mizoram</c:v>
                </c:pt>
                <c:pt idx="24">
                  <c:v>Chandigarh U.T.</c:v>
                </c:pt>
                <c:pt idx="25">
                  <c:v>Jammu &amp; Kashmir</c:v>
                </c:pt>
                <c:pt idx="26">
                  <c:v>Meghalaya</c:v>
                </c:pt>
                <c:pt idx="27">
                  <c:v>Tripura</c:v>
                </c:pt>
                <c:pt idx="28">
                  <c:v>Arunachal Pradesh</c:v>
                </c:pt>
                <c:pt idx="29">
                  <c:v>Goa</c:v>
                </c:pt>
                <c:pt idx="30">
                  <c:v>Puducherry</c:v>
                </c:pt>
                <c:pt idx="31">
                  <c:v>Sikkim</c:v>
                </c:pt>
                <c:pt idx="32">
                  <c:v>Andaman &amp; Nicobar Islands</c:v>
                </c:pt>
              </c:strCache>
            </c:strRef>
          </c:cat>
          <c:val>
            <c:numRef>
              <c:f>Sheet1!$K$45:$K$77</c:f>
              <c:numCache>
                <c:formatCode>General</c:formatCode>
                <c:ptCount val="33"/>
                <c:pt idx="0">
                  <c:v>370</c:v>
                </c:pt>
                <c:pt idx="1">
                  <c:v>279</c:v>
                </c:pt>
                <c:pt idx="2">
                  <c:v>229</c:v>
                </c:pt>
                <c:pt idx="3">
                  <c:v>155</c:v>
                </c:pt>
                <c:pt idx="4">
                  <c:v>98</c:v>
                </c:pt>
                <c:pt idx="5">
                  <c:v>96</c:v>
                </c:pt>
                <c:pt idx="6">
                  <c:v>71</c:v>
                </c:pt>
                <c:pt idx="7">
                  <c:v>70</c:v>
                </c:pt>
                <c:pt idx="8">
                  <c:v>54</c:v>
                </c:pt>
                <c:pt idx="9">
                  <c:v>49</c:v>
                </c:pt>
                <c:pt idx="10">
                  <c:v>42</c:v>
                </c:pt>
                <c:pt idx="11">
                  <c:v>35</c:v>
                </c:pt>
                <c:pt idx="12">
                  <c:v>34</c:v>
                </c:pt>
                <c:pt idx="13">
                  <c:v>27</c:v>
                </c:pt>
                <c:pt idx="14">
                  <c:v>25</c:v>
                </c:pt>
                <c:pt idx="15">
                  <c:v>24</c:v>
                </c:pt>
                <c:pt idx="16">
                  <c:v>22</c:v>
                </c:pt>
                <c:pt idx="17">
                  <c:v>19</c:v>
                </c:pt>
                <c:pt idx="18">
                  <c:v>18</c:v>
                </c:pt>
                <c:pt idx="19">
                  <c:v>17</c:v>
                </c:pt>
                <c:pt idx="20">
                  <c:v>17</c:v>
                </c:pt>
                <c:pt idx="21">
                  <c:v>12</c:v>
                </c:pt>
                <c:pt idx="22">
                  <c:v>11</c:v>
                </c:pt>
                <c:pt idx="23">
                  <c:v>10</c:v>
                </c:pt>
                <c:pt idx="24">
                  <c:v>6</c:v>
                </c:pt>
                <c:pt idx="25">
                  <c:v>6</c:v>
                </c:pt>
                <c:pt idx="26">
                  <c:v>6</c:v>
                </c:pt>
                <c:pt idx="27">
                  <c:v>6</c:v>
                </c:pt>
                <c:pt idx="28">
                  <c:v>5</c:v>
                </c:pt>
                <c:pt idx="29">
                  <c:v>5</c:v>
                </c:pt>
                <c:pt idx="30">
                  <c:v>2</c:v>
                </c:pt>
                <c:pt idx="31">
                  <c:v>2</c:v>
                </c:pt>
                <c:pt idx="32">
                  <c:v>1</c:v>
                </c:pt>
              </c:numCache>
            </c:numRef>
          </c:val>
          <c:smooth val="0"/>
          <c:extLst>
            <c:ext xmlns:c16="http://schemas.microsoft.com/office/drawing/2014/chart" uri="{C3380CC4-5D6E-409C-BE32-E72D297353CC}">
              <c16:uniqueId val="{00000002-76BC-46C0-A7C9-C59998551968}"/>
            </c:ext>
          </c:extLst>
        </c:ser>
        <c:dLbls>
          <c:showLegendKey val="0"/>
          <c:showVal val="0"/>
          <c:showCatName val="0"/>
          <c:showSerName val="0"/>
          <c:showPercent val="0"/>
          <c:showBubbleSize val="0"/>
        </c:dLbls>
        <c:marker val="1"/>
        <c:smooth val="0"/>
        <c:axId val="1910751904"/>
        <c:axId val="1910729856"/>
      </c:lineChart>
      <c:catAx>
        <c:axId val="191075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10729856"/>
        <c:crosses val="autoZero"/>
        <c:auto val="1"/>
        <c:lblAlgn val="ctr"/>
        <c:lblOffset val="100"/>
        <c:noMultiLvlLbl val="0"/>
      </c:catAx>
      <c:valAx>
        <c:axId val="1910729856"/>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Number</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10751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IND!$A$5</c:f>
              <c:strCache>
                <c:ptCount val="1"/>
                <c:pt idx="0">
                  <c:v>India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65E9-43D4-9F5A-9AFD545551F4}"/>
              </c:ext>
            </c:extLst>
          </c:dPt>
          <c:dPt>
            <c:idx val="1"/>
            <c:invertIfNegative val="0"/>
            <c:bubble3D val="0"/>
            <c:spPr>
              <a:solidFill>
                <a:srgbClr val="33CCCC"/>
              </a:solidFill>
              <a:ln>
                <a:noFill/>
              </a:ln>
              <a:effectLst/>
            </c:spPr>
            <c:extLst>
              <c:ext xmlns:c16="http://schemas.microsoft.com/office/drawing/2014/chart" uri="{C3380CC4-5D6E-409C-BE32-E72D297353CC}">
                <c16:uniqueId val="{00000003-65E9-43D4-9F5A-9AFD545551F4}"/>
              </c:ext>
            </c:extLst>
          </c:dPt>
          <c:dPt>
            <c:idx val="2"/>
            <c:invertIfNegative val="0"/>
            <c:bubble3D val="0"/>
            <c:spPr>
              <a:solidFill>
                <a:srgbClr val="F78F20"/>
              </a:solidFill>
              <a:ln>
                <a:noFill/>
              </a:ln>
              <a:effectLst/>
            </c:spPr>
            <c:extLst>
              <c:ext xmlns:c16="http://schemas.microsoft.com/office/drawing/2014/chart" uri="{C3380CC4-5D6E-409C-BE32-E72D297353CC}">
                <c16:uniqueId val="{00000005-65E9-43D4-9F5A-9AFD545551F4}"/>
              </c:ext>
            </c:extLst>
          </c:dPt>
          <c:dPt>
            <c:idx val="3"/>
            <c:invertIfNegative val="0"/>
            <c:bubble3D val="0"/>
            <c:spPr>
              <a:solidFill>
                <a:srgbClr val="F26B73"/>
              </a:solidFill>
              <a:ln>
                <a:noFill/>
              </a:ln>
              <a:effectLst/>
            </c:spPr>
            <c:extLst>
              <c:ext xmlns:c16="http://schemas.microsoft.com/office/drawing/2014/chart" uri="{C3380CC4-5D6E-409C-BE32-E72D297353CC}">
                <c16:uniqueId val="{00000007-65E9-43D4-9F5A-9AFD545551F4}"/>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IND!$B$5:$E$5</c:f>
              <c:numCache>
                <c:formatCode>General</c:formatCode>
                <c:ptCount val="4"/>
                <c:pt idx="0">
                  <c:v>21000</c:v>
                </c:pt>
                <c:pt idx="1">
                  <c:v>17087</c:v>
                </c:pt>
                <c:pt idx="2">
                  <c:v>11864</c:v>
                </c:pt>
                <c:pt idx="3">
                  <c:v>4100</c:v>
                </c:pt>
              </c:numCache>
            </c:numRef>
          </c:val>
          <c:extLst>
            <c:ext xmlns:c16="http://schemas.microsoft.com/office/drawing/2014/chart" uri="{C3380CC4-5D6E-409C-BE32-E72D297353CC}">
              <c16:uniqueId val="{00000008-65E9-43D4-9F5A-9AFD545551F4}"/>
            </c:ext>
          </c:extLst>
        </c:ser>
        <c:dLbls>
          <c:showLegendKey val="0"/>
          <c:showVal val="0"/>
          <c:showCatName val="0"/>
          <c:showSerName val="0"/>
          <c:showPercent val="0"/>
          <c:showBubbleSize val="0"/>
        </c:dLbls>
        <c:gapWidth val="144"/>
        <c:axId val="139436032"/>
        <c:axId val="139437568"/>
      </c:barChart>
      <c:lineChart>
        <c:grouping val="standard"/>
        <c:varyColors val="0"/>
        <c:ser>
          <c:idx val="1"/>
          <c:order val="1"/>
          <c:tx>
            <c:strRef>
              <c:f>IND!$A$6</c:f>
              <c:strCache>
                <c:ptCount val="1"/>
                <c:pt idx="0">
                  <c:v>Proportion</c:v>
                </c:pt>
              </c:strCache>
            </c:strRef>
          </c:tx>
          <c:spPr>
            <a:ln>
              <a:noFill/>
            </a:ln>
          </c:spPr>
          <c:marker>
            <c:spPr>
              <a:noFill/>
              <a:ln>
                <a:noFill/>
              </a:ln>
            </c:spPr>
          </c:marker>
          <c:cat>
            <c:strRef>
              <c:f>IND!$B$4:$E$4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IND!$B$6:$E$6</c:f>
              <c:numCache>
                <c:formatCode>0%</c:formatCode>
                <c:ptCount val="4"/>
                <c:pt idx="1">
                  <c:v>0.81366666666666665</c:v>
                </c:pt>
                <c:pt idx="2">
                  <c:v>0.56495238095238098</c:v>
                </c:pt>
                <c:pt idx="3">
                  <c:v>0.19523809523809524</c:v>
                </c:pt>
              </c:numCache>
            </c:numRef>
          </c:val>
          <c:smooth val="0"/>
          <c:extLst>
            <c:ext xmlns:c16="http://schemas.microsoft.com/office/drawing/2014/chart" uri="{C3380CC4-5D6E-409C-BE32-E72D297353CC}">
              <c16:uniqueId val="{0000000C-65E9-43D4-9F5A-9AFD545551F4}"/>
            </c:ext>
          </c:extLst>
        </c:ser>
        <c:dLbls>
          <c:showLegendKey val="0"/>
          <c:showVal val="0"/>
          <c:showCatName val="0"/>
          <c:showSerName val="0"/>
          <c:showPercent val="0"/>
          <c:showBubbleSize val="0"/>
        </c:dLbls>
        <c:marker val="1"/>
        <c:smooth val="0"/>
        <c:axId val="139449472"/>
        <c:axId val="139439488"/>
      </c:lineChart>
      <c:catAx>
        <c:axId val="1394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9437568"/>
        <c:crosses val="autoZero"/>
        <c:auto val="1"/>
        <c:lblAlgn val="ctr"/>
        <c:lblOffset val="100"/>
        <c:noMultiLvlLbl val="0"/>
      </c:catAx>
      <c:valAx>
        <c:axId val="139437568"/>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39436032"/>
        <c:crosses val="autoZero"/>
        <c:crossBetween val="between"/>
      </c:valAx>
      <c:valAx>
        <c:axId val="139439488"/>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39449472"/>
        <c:crosses val="max"/>
        <c:crossBetween val="between"/>
        <c:majorUnit val="1"/>
      </c:valAx>
      <c:catAx>
        <c:axId val="139449472"/>
        <c:scaling>
          <c:orientation val="minMax"/>
        </c:scaling>
        <c:delete val="1"/>
        <c:axPos val="b"/>
        <c:numFmt formatCode="General" sourceLinked="1"/>
        <c:majorTickMark val="out"/>
        <c:minorTickMark val="none"/>
        <c:tickLblPos val="nextTo"/>
        <c:crossAx val="1394394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'INDIA (3)'!$W$38:$W$39</c:f>
              <c:strCache>
                <c:ptCount val="2"/>
                <c:pt idx="0">
                  <c:v>National</c:v>
                </c:pt>
                <c:pt idx="1">
                  <c:v>Mizoram</c:v>
                </c:pt>
              </c:strCache>
            </c:strRef>
          </c:cat>
          <c:val>
            <c:numRef>
              <c:f>'INDIA (3)'!$X$38:$X$39</c:f>
              <c:numCache>
                <c:formatCode>General</c:formatCode>
                <c:ptCount val="2"/>
                <c:pt idx="0">
                  <c:v>1.9</c:v>
                </c:pt>
                <c:pt idx="1">
                  <c:v>24.7</c:v>
                </c:pt>
              </c:numCache>
            </c:numRef>
          </c:val>
          <c:extLst>
            <c:ext xmlns:c16="http://schemas.microsoft.com/office/drawing/2014/chart" uri="{C3380CC4-5D6E-409C-BE32-E72D297353CC}">
              <c16:uniqueId val="{00000000-C006-494F-891A-AF26AE0E13BD}"/>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82777777777779E-2"/>
          <c:y val="6.4675925925925928E-2"/>
          <c:w val="0.84526480306466545"/>
          <c:h val="0.64056904345290167"/>
        </c:manualLayout>
      </c:layout>
      <c:lineChart>
        <c:grouping val="standard"/>
        <c:varyColors val="0"/>
        <c:ser>
          <c:idx val="0"/>
          <c:order val="0"/>
          <c:tx>
            <c:strRef>
              <c:f>'HIV Prev KP_trend'!$A$6</c:f>
              <c:strCache>
                <c:ptCount val="1"/>
                <c:pt idx="0">
                  <c:v>Female sex workers</c:v>
                </c:pt>
              </c:strCache>
            </c:strRef>
          </c:tx>
          <c:spPr>
            <a:ln w="28575" cap="rnd">
              <a:solidFill>
                <a:srgbClr val="FF99FF"/>
              </a:solidFill>
              <a:round/>
            </a:ln>
            <a:effectLst/>
          </c:spPr>
          <c:marker>
            <c:symbol val="circle"/>
            <c:size val="7"/>
            <c:spPr>
              <a:solidFill>
                <a:srgbClr val="FF99FF"/>
              </a:solidFill>
              <a:ln w="9525">
                <a:noFill/>
              </a:ln>
              <a:effectLst/>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00-447C-A053-E8011FCC1548}"/>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00-447C-A053-E8011FCC1548}"/>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KP_trend'!$B$5:$K$5</c:f>
              <c:strCache>
                <c:ptCount val="10"/>
                <c:pt idx="0">
                  <c:v>2003</c:v>
                </c:pt>
                <c:pt idx="1">
                  <c:v>2004</c:v>
                </c:pt>
                <c:pt idx="2">
                  <c:v>2005</c:v>
                </c:pt>
                <c:pt idx="3">
                  <c:v>2006</c:v>
                </c:pt>
                <c:pt idx="4">
                  <c:v>2007</c:v>
                </c:pt>
                <c:pt idx="5">
                  <c:v>2008-09</c:v>
                </c:pt>
                <c:pt idx="6">
                  <c:v>2010-11</c:v>
                </c:pt>
                <c:pt idx="7">
                  <c:v>2015</c:v>
                </c:pt>
                <c:pt idx="8">
                  <c:v>2017</c:v>
                </c:pt>
                <c:pt idx="9">
                  <c:v>2021</c:v>
                </c:pt>
              </c:strCache>
            </c:strRef>
          </c:cat>
          <c:val>
            <c:numRef>
              <c:f>'HIV Prev KP_trend'!$B$6:$K$6</c:f>
              <c:numCache>
                <c:formatCode>0.0</c:formatCode>
                <c:ptCount val="10"/>
                <c:pt idx="0">
                  <c:v>10.3</c:v>
                </c:pt>
                <c:pt idx="1">
                  <c:v>9.43</c:v>
                </c:pt>
                <c:pt idx="2">
                  <c:v>8.44</c:v>
                </c:pt>
                <c:pt idx="3">
                  <c:v>4.9000000000000004</c:v>
                </c:pt>
                <c:pt idx="4">
                  <c:v>5.0599999999999996</c:v>
                </c:pt>
                <c:pt idx="5">
                  <c:v>4.9400000000000004</c:v>
                </c:pt>
                <c:pt idx="6">
                  <c:v>2.75</c:v>
                </c:pt>
                <c:pt idx="7">
                  <c:v>2.2000000000000002</c:v>
                </c:pt>
                <c:pt idx="8">
                  <c:v>1.56</c:v>
                </c:pt>
                <c:pt idx="9">
                  <c:v>1.9</c:v>
                </c:pt>
              </c:numCache>
            </c:numRef>
          </c:val>
          <c:smooth val="0"/>
          <c:extLst>
            <c:ext xmlns:c16="http://schemas.microsoft.com/office/drawing/2014/chart" uri="{C3380CC4-5D6E-409C-BE32-E72D297353CC}">
              <c16:uniqueId val="{00000002-2F00-447C-A053-E8011FCC1548}"/>
            </c:ext>
          </c:extLst>
        </c:ser>
        <c:ser>
          <c:idx val="1"/>
          <c:order val="1"/>
          <c:tx>
            <c:strRef>
              <c:f>'HIV Prev KP_trend'!$A$7</c:f>
              <c:strCache>
                <c:ptCount val="1"/>
                <c:pt idx="0">
                  <c:v>Men who have sex with men</c:v>
                </c:pt>
              </c:strCache>
            </c:strRef>
          </c:tx>
          <c:spPr>
            <a:ln w="28575" cap="rnd">
              <a:solidFill>
                <a:srgbClr val="FF9933"/>
              </a:solidFill>
              <a:round/>
            </a:ln>
            <a:effectLst/>
          </c:spPr>
          <c:marker>
            <c:symbol val="circle"/>
            <c:size val="7"/>
            <c:spPr>
              <a:solidFill>
                <a:srgbClr val="FF9933"/>
              </a:solidFill>
              <a:ln w="9525">
                <a:noFill/>
              </a:ln>
              <a:effectLst/>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00-447C-A053-E8011FCC1548}"/>
                </c:ext>
              </c:extLst>
            </c:dLbl>
            <c:dLbl>
              <c:idx val="19"/>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00-447C-A053-E8011FCC1548}"/>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KP_trend'!$B$5:$K$5</c:f>
              <c:strCache>
                <c:ptCount val="10"/>
                <c:pt idx="0">
                  <c:v>2003</c:v>
                </c:pt>
                <c:pt idx="1">
                  <c:v>2004</c:v>
                </c:pt>
                <c:pt idx="2">
                  <c:v>2005</c:v>
                </c:pt>
                <c:pt idx="3">
                  <c:v>2006</c:v>
                </c:pt>
                <c:pt idx="4">
                  <c:v>2007</c:v>
                </c:pt>
                <c:pt idx="5">
                  <c:v>2008-09</c:v>
                </c:pt>
                <c:pt idx="6">
                  <c:v>2010-11</c:v>
                </c:pt>
                <c:pt idx="7">
                  <c:v>2015</c:v>
                </c:pt>
                <c:pt idx="8">
                  <c:v>2017</c:v>
                </c:pt>
                <c:pt idx="9">
                  <c:v>2021</c:v>
                </c:pt>
              </c:strCache>
            </c:strRef>
          </c:cat>
          <c:val>
            <c:numRef>
              <c:f>'HIV Prev KP_trend'!$B$7:$K$7</c:f>
              <c:numCache>
                <c:formatCode>0.0</c:formatCode>
                <c:ptCount val="10"/>
                <c:pt idx="0">
                  <c:v>8.4700000000000006</c:v>
                </c:pt>
                <c:pt idx="1">
                  <c:v>7.47</c:v>
                </c:pt>
                <c:pt idx="2">
                  <c:v>8.74</c:v>
                </c:pt>
                <c:pt idx="3">
                  <c:v>6.4</c:v>
                </c:pt>
                <c:pt idx="4">
                  <c:v>7.4</c:v>
                </c:pt>
                <c:pt idx="5">
                  <c:v>7.3</c:v>
                </c:pt>
                <c:pt idx="6">
                  <c:v>4.43</c:v>
                </c:pt>
                <c:pt idx="7">
                  <c:v>4.3</c:v>
                </c:pt>
                <c:pt idx="8">
                  <c:v>2.69</c:v>
                </c:pt>
                <c:pt idx="9">
                  <c:v>3.3</c:v>
                </c:pt>
              </c:numCache>
            </c:numRef>
          </c:val>
          <c:smooth val="0"/>
          <c:extLst>
            <c:ext xmlns:c16="http://schemas.microsoft.com/office/drawing/2014/chart" uri="{C3380CC4-5D6E-409C-BE32-E72D297353CC}">
              <c16:uniqueId val="{00000005-2F00-447C-A053-E8011FCC1548}"/>
            </c:ext>
          </c:extLst>
        </c:ser>
        <c:ser>
          <c:idx val="2"/>
          <c:order val="2"/>
          <c:tx>
            <c:strRef>
              <c:f>'HIV Prev KP_trend'!$A$8</c:f>
              <c:strCache>
                <c:ptCount val="1"/>
                <c:pt idx="0">
                  <c:v>Transgender</c:v>
                </c:pt>
              </c:strCache>
            </c:strRef>
          </c:tx>
          <c:spPr>
            <a:ln w="28575" cap="rnd">
              <a:solidFill>
                <a:srgbClr val="00B0F0"/>
              </a:solidFill>
              <a:round/>
            </a:ln>
            <a:effectLst/>
          </c:spPr>
          <c:marker>
            <c:symbol val="circle"/>
            <c:size val="7"/>
            <c:spPr>
              <a:solidFill>
                <a:srgbClr val="00B0F0"/>
              </a:solidFill>
              <a:ln w="9525">
                <a:noFill/>
              </a:ln>
              <a:effectLst/>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00-447C-A053-E8011FCC1548}"/>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00-447C-A053-E8011FCC1548}"/>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KP_trend'!$B$5:$K$5</c:f>
              <c:strCache>
                <c:ptCount val="10"/>
                <c:pt idx="0">
                  <c:v>2003</c:v>
                </c:pt>
                <c:pt idx="1">
                  <c:v>2004</c:v>
                </c:pt>
                <c:pt idx="2">
                  <c:v>2005</c:v>
                </c:pt>
                <c:pt idx="3">
                  <c:v>2006</c:v>
                </c:pt>
                <c:pt idx="4">
                  <c:v>2007</c:v>
                </c:pt>
                <c:pt idx="5">
                  <c:v>2008-09</c:v>
                </c:pt>
                <c:pt idx="6">
                  <c:v>2010-11</c:v>
                </c:pt>
                <c:pt idx="7">
                  <c:v>2015</c:v>
                </c:pt>
                <c:pt idx="8">
                  <c:v>2017</c:v>
                </c:pt>
                <c:pt idx="9">
                  <c:v>2021</c:v>
                </c:pt>
              </c:strCache>
            </c:strRef>
          </c:cat>
          <c:val>
            <c:numRef>
              <c:f>'HIV Prev KP_trend'!$B$8:$K$8</c:f>
              <c:numCache>
                <c:formatCode>General</c:formatCode>
                <c:ptCount val="10"/>
                <c:pt idx="7" formatCode="0.0">
                  <c:v>7.2</c:v>
                </c:pt>
                <c:pt idx="8" formatCode="0.0">
                  <c:v>3.1</c:v>
                </c:pt>
                <c:pt idx="9" formatCode="0.0">
                  <c:v>3.8</c:v>
                </c:pt>
              </c:numCache>
            </c:numRef>
          </c:val>
          <c:smooth val="0"/>
          <c:extLst>
            <c:ext xmlns:c16="http://schemas.microsoft.com/office/drawing/2014/chart" uri="{C3380CC4-5D6E-409C-BE32-E72D297353CC}">
              <c16:uniqueId val="{00000008-2F00-447C-A053-E8011FCC1548}"/>
            </c:ext>
          </c:extLst>
        </c:ser>
        <c:ser>
          <c:idx val="3"/>
          <c:order val="3"/>
          <c:tx>
            <c:strRef>
              <c:f>'HIV Prev KP_trend'!$A$9</c:f>
              <c:strCache>
                <c:ptCount val="1"/>
                <c:pt idx="0">
                  <c:v>People who inject drugs</c:v>
                </c:pt>
              </c:strCache>
            </c:strRef>
          </c:tx>
          <c:spPr>
            <a:ln w="28575" cap="rnd">
              <a:solidFill>
                <a:srgbClr val="009999"/>
              </a:solidFill>
              <a:round/>
            </a:ln>
            <a:effectLst/>
          </c:spPr>
          <c:marker>
            <c:symbol val="circle"/>
            <c:size val="7"/>
            <c:spPr>
              <a:solidFill>
                <a:srgbClr val="009999"/>
              </a:solidFill>
              <a:ln w="9525">
                <a:noFill/>
              </a:ln>
              <a:effectLst/>
            </c:spPr>
          </c:marker>
          <c:dLbls>
            <c:dLbl>
              <c:idx val="9"/>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F00-447C-A053-E8011FCC154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00-447C-A053-E8011FCC1548}"/>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KP_trend'!$B$5:$K$5</c:f>
              <c:strCache>
                <c:ptCount val="10"/>
                <c:pt idx="0">
                  <c:v>2003</c:v>
                </c:pt>
                <c:pt idx="1">
                  <c:v>2004</c:v>
                </c:pt>
                <c:pt idx="2">
                  <c:v>2005</c:v>
                </c:pt>
                <c:pt idx="3">
                  <c:v>2006</c:v>
                </c:pt>
                <c:pt idx="4">
                  <c:v>2007</c:v>
                </c:pt>
                <c:pt idx="5">
                  <c:v>2008-09</c:v>
                </c:pt>
                <c:pt idx="6">
                  <c:v>2010-11</c:v>
                </c:pt>
                <c:pt idx="7">
                  <c:v>2015</c:v>
                </c:pt>
                <c:pt idx="8">
                  <c:v>2017</c:v>
                </c:pt>
                <c:pt idx="9">
                  <c:v>2021</c:v>
                </c:pt>
              </c:strCache>
            </c:strRef>
          </c:cat>
          <c:val>
            <c:numRef>
              <c:f>'HIV Prev KP_trend'!$B$9:$K$9</c:f>
              <c:numCache>
                <c:formatCode>0.0</c:formatCode>
                <c:ptCount val="10"/>
                <c:pt idx="0">
                  <c:v>13.15</c:v>
                </c:pt>
                <c:pt idx="1">
                  <c:v>11.16</c:v>
                </c:pt>
                <c:pt idx="2">
                  <c:v>10.199999999999999</c:v>
                </c:pt>
                <c:pt idx="3">
                  <c:v>6.9</c:v>
                </c:pt>
                <c:pt idx="4">
                  <c:v>7.2</c:v>
                </c:pt>
                <c:pt idx="5">
                  <c:v>9.19</c:v>
                </c:pt>
                <c:pt idx="6">
                  <c:v>7.15</c:v>
                </c:pt>
                <c:pt idx="7">
                  <c:v>9.9</c:v>
                </c:pt>
                <c:pt idx="8">
                  <c:v>6.26</c:v>
                </c:pt>
                <c:pt idx="9">
                  <c:v>9</c:v>
                </c:pt>
              </c:numCache>
            </c:numRef>
          </c:val>
          <c:smooth val="0"/>
          <c:extLst>
            <c:ext xmlns:c16="http://schemas.microsoft.com/office/drawing/2014/chart" uri="{C3380CC4-5D6E-409C-BE32-E72D297353CC}">
              <c16:uniqueId val="{0000000B-2F00-447C-A053-E8011FCC1548}"/>
            </c:ext>
          </c:extLst>
        </c:ser>
        <c:dLbls>
          <c:showLegendKey val="0"/>
          <c:showVal val="0"/>
          <c:showCatName val="0"/>
          <c:showSerName val="0"/>
          <c:showPercent val="0"/>
          <c:showBubbleSize val="0"/>
        </c:dLbls>
        <c:marker val="1"/>
        <c:smooth val="0"/>
        <c:axId val="1416782783"/>
        <c:axId val="1416778207"/>
      </c:lineChart>
      <c:catAx>
        <c:axId val="1416782783"/>
        <c:scaling>
          <c:orientation val="minMax"/>
        </c:scaling>
        <c:delete val="0"/>
        <c:axPos val="b"/>
        <c:majorGridlines>
          <c:spPr>
            <a:ln w="9525" cap="flat" cmpd="sng" algn="ctr">
              <a:solidFill>
                <a:schemeClr val="bg1">
                  <a:lumMod val="95000"/>
                </a:schemeClr>
              </a:solidFill>
              <a:prstDash val="sysDot"/>
              <a:round/>
            </a:ln>
            <a:effectLst/>
          </c:spPr>
        </c:majorGridlines>
        <c:numFmt formatCode="General" sourceLinked="1"/>
        <c:majorTickMark val="none"/>
        <c:minorTickMark val="none"/>
        <c:tickLblPos val="nextTo"/>
        <c:spPr>
          <a:noFill/>
          <a:ln w="9525" cap="flat" cmpd="sng" algn="ctr">
            <a:noFill/>
            <a:round/>
          </a:ln>
          <a:effectLst/>
        </c:spPr>
        <c:txPr>
          <a:bodyPr rot="-60000000" vert="horz"/>
          <a:lstStyle/>
          <a:p>
            <a:pPr>
              <a:defRPr/>
            </a:pPr>
            <a:endParaRPr lang="en-US"/>
          </a:p>
        </c:txPr>
        <c:crossAx val="1416778207"/>
        <c:crosses val="autoZero"/>
        <c:auto val="1"/>
        <c:lblAlgn val="ctr"/>
        <c:lblOffset val="100"/>
        <c:noMultiLvlLbl val="0"/>
      </c:catAx>
      <c:valAx>
        <c:axId val="1416778207"/>
        <c:scaling>
          <c:orientation val="minMax"/>
        </c:scaling>
        <c:delete val="0"/>
        <c:axPos val="l"/>
        <c:majorGridlines>
          <c:spPr>
            <a:ln w="9525" cap="flat" cmpd="sng" algn="ctr">
              <a:solidFill>
                <a:schemeClr val="bg1">
                  <a:lumMod val="95000"/>
                </a:schemeClr>
              </a:solidFill>
              <a:prstDash val="sysDot"/>
              <a:round/>
            </a:ln>
            <a:effectLst/>
          </c:spPr>
        </c:majorGridlines>
        <c:numFmt formatCode="0" sourceLinked="0"/>
        <c:majorTickMark val="out"/>
        <c:minorTickMark val="none"/>
        <c:tickLblPos val="nextTo"/>
        <c:spPr>
          <a:noFill/>
          <a:ln>
            <a:noFill/>
          </a:ln>
          <a:effectLst/>
        </c:spPr>
        <c:txPr>
          <a:bodyPr rot="-60000000" vert="horz"/>
          <a:lstStyle/>
          <a:p>
            <a:pPr>
              <a:defRPr/>
            </a:pPr>
            <a:endParaRPr lang="en-US"/>
          </a:p>
        </c:txPr>
        <c:crossAx val="1416782783"/>
        <c:crosses val="autoZero"/>
        <c:crossBetween val="between"/>
        <c:majorUnit val="2"/>
      </c:valAx>
      <c:spPr>
        <a:noFill/>
        <a:ln>
          <a:noFill/>
        </a:ln>
        <a:effectLst/>
      </c:spPr>
    </c:plotArea>
    <c:legend>
      <c:legendPos val="b"/>
      <c:overlay val="0"/>
    </c:legend>
    <c:plotVisOnly val="1"/>
    <c:dispBlanksAs val="span"/>
    <c:showDLblsOverMax val="0"/>
    <c:extLst/>
  </c:chart>
  <c:spPr>
    <a:noFill/>
    <a:ln w="9525" cap="flat" cmpd="sng" algn="ctr">
      <a:noFill/>
      <a:round/>
    </a:ln>
    <a:effectLst/>
  </c:spPr>
  <c:txPr>
    <a:bodyPr/>
    <a:lstStyle/>
    <a:p>
      <a:pPr>
        <a:defRPr sz="1400">
          <a:solidFill>
            <a:schemeClr val="tx1"/>
          </a:solidFill>
          <a:latin typeface="Arial Nova" panose="020B05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0.10770149935031373"/>
          <c:w val="0.89289287500223413"/>
          <c:h val="0.52212254193978458"/>
        </c:manualLayout>
      </c:layout>
      <c:barChart>
        <c:barDir val="col"/>
        <c:grouping val="clustered"/>
        <c:varyColors val="0"/>
        <c:ser>
          <c:idx val="0"/>
          <c:order val="0"/>
          <c:tx>
            <c:strRef>
              <c:f>'HIV prev_sentinel pops'!$P$7</c:f>
              <c:strCache>
                <c:ptCount val="1"/>
                <c:pt idx="0">
                  <c:v>2008-09</c:v>
                </c:pt>
              </c:strCache>
            </c:strRef>
          </c:tx>
          <c:spPr>
            <a:solidFill>
              <a:srgbClr val="CC99FF"/>
            </a:solidFill>
            <a:ln>
              <a:noFill/>
            </a:ln>
          </c:spPr>
          <c:invertIfNegative val="0"/>
          <c:dPt>
            <c:idx val="0"/>
            <c:invertIfNegative val="0"/>
            <c:bubble3D val="0"/>
            <c:extLst>
              <c:ext xmlns:c16="http://schemas.microsoft.com/office/drawing/2014/chart" uri="{C3380CC4-5D6E-409C-BE32-E72D297353CC}">
                <c16:uniqueId val="{00000000-BE31-4ACB-9767-0EE0C3363E75}"/>
              </c:ext>
            </c:extLst>
          </c:dPt>
          <c:dPt>
            <c:idx val="1"/>
            <c:invertIfNegative val="0"/>
            <c:bubble3D val="0"/>
            <c:extLst>
              <c:ext xmlns:c16="http://schemas.microsoft.com/office/drawing/2014/chart" uri="{C3380CC4-5D6E-409C-BE32-E72D297353CC}">
                <c16:uniqueId val="{00000001-BE31-4ACB-9767-0EE0C3363E75}"/>
              </c:ext>
            </c:extLst>
          </c:dPt>
          <c:dPt>
            <c:idx val="2"/>
            <c:invertIfNegative val="0"/>
            <c:bubble3D val="0"/>
            <c:extLst>
              <c:ext xmlns:c16="http://schemas.microsoft.com/office/drawing/2014/chart" uri="{C3380CC4-5D6E-409C-BE32-E72D297353CC}">
                <c16:uniqueId val="{00000002-BE31-4ACB-9767-0EE0C3363E75}"/>
              </c:ext>
            </c:extLst>
          </c:dPt>
          <c:dPt>
            <c:idx val="10"/>
            <c:invertIfNegative val="0"/>
            <c:bubble3D val="0"/>
            <c:extLst>
              <c:ext xmlns:c16="http://schemas.microsoft.com/office/drawing/2014/chart" uri="{C3380CC4-5D6E-409C-BE32-E72D297353CC}">
                <c16:uniqueId val="{00000003-BE31-4ACB-9767-0EE0C3363E75}"/>
              </c:ext>
            </c:extLst>
          </c:dPt>
          <c:dPt>
            <c:idx val="14"/>
            <c:invertIfNegative val="0"/>
            <c:bubble3D val="0"/>
            <c:extLst>
              <c:ext xmlns:c16="http://schemas.microsoft.com/office/drawing/2014/chart" uri="{C3380CC4-5D6E-409C-BE32-E72D297353CC}">
                <c16:uniqueId val="{00000005-BE31-4ACB-9767-0EE0C3363E75}"/>
              </c:ext>
            </c:extLst>
          </c:dPt>
          <c:cat>
            <c:strRef>
              <c:f>'HIV prev_sentinel pops'!$O$8:$O$15</c:f>
              <c:strCache>
                <c:ptCount val="8"/>
                <c:pt idx="0">
                  <c:v>ANC</c:v>
                </c:pt>
                <c:pt idx="1">
                  <c:v>Truckers</c:v>
                </c:pt>
                <c:pt idx="2">
                  <c:v>Migrants</c:v>
                </c:pt>
                <c:pt idx="3">
                  <c:v>STI clinic 
attendees</c:v>
                </c:pt>
                <c:pt idx="4">
                  <c:v>Female sex workers</c:v>
                </c:pt>
                <c:pt idx="5">
                  <c:v>Men who have sex with men</c:v>
                </c:pt>
                <c:pt idx="6">
                  <c:v>People who inject drugs</c:v>
                </c:pt>
                <c:pt idx="7">
                  <c:v>Transgender</c:v>
                </c:pt>
              </c:strCache>
            </c:strRef>
          </c:cat>
          <c:val>
            <c:numRef>
              <c:f>'HIV prev_sentinel pops'!$P$8:$P$15</c:f>
              <c:numCache>
                <c:formatCode>0.0</c:formatCode>
                <c:ptCount val="8"/>
                <c:pt idx="0">
                  <c:v>0.48</c:v>
                </c:pt>
                <c:pt idx="1">
                  <c:v>1.62</c:v>
                </c:pt>
                <c:pt idx="2">
                  <c:v>2.35</c:v>
                </c:pt>
                <c:pt idx="3">
                  <c:v>2.46</c:v>
                </c:pt>
                <c:pt idx="4">
                  <c:v>4.9400000000000004</c:v>
                </c:pt>
                <c:pt idx="5">
                  <c:v>7.3</c:v>
                </c:pt>
                <c:pt idx="6">
                  <c:v>9.19</c:v>
                </c:pt>
              </c:numCache>
            </c:numRef>
          </c:val>
          <c:extLst>
            <c:ext xmlns:c16="http://schemas.microsoft.com/office/drawing/2014/chart" uri="{C3380CC4-5D6E-409C-BE32-E72D297353CC}">
              <c16:uniqueId val="{00000006-BE31-4ACB-9767-0EE0C3363E75}"/>
            </c:ext>
          </c:extLst>
        </c:ser>
        <c:ser>
          <c:idx val="1"/>
          <c:order val="1"/>
          <c:tx>
            <c:strRef>
              <c:f>'HIV prev_sentinel pops'!$Q$7</c:f>
              <c:strCache>
                <c:ptCount val="1"/>
                <c:pt idx="0">
                  <c:v>2010-11</c:v>
                </c:pt>
              </c:strCache>
            </c:strRef>
          </c:tx>
          <c:spPr>
            <a:solidFill>
              <a:srgbClr val="00AEEF"/>
            </a:solidFill>
          </c:spPr>
          <c:invertIfNegative val="0"/>
          <c:cat>
            <c:strRef>
              <c:f>'HIV prev_sentinel pops'!$O$8:$O$15</c:f>
              <c:strCache>
                <c:ptCount val="8"/>
                <c:pt idx="0">
                  <c:v>ANC</c:v>
                </c:pt>
                <c:pt idx="1">
                  <c:v>Truckers</c:v>
                </c:pt>
                <c:pt idx="2">
                  <c:v>Migrants</c:v>
                </c:pt>
                <c:pt idx="3">
                  <c:v>STI clinic 
attendees</c:v>
                </c:pt>
                <c:pt idx="4">
                  <c:v>Female sex workers</c:v>
                </c:pt>
                <c:pt idx="5">
                  <c:v>Men who have sex with men</c:v>
                </c:pt>
                <c:pt idx="6">
                  <c:v>People who inject drugs</c:v>
                </c:pt>
                <c:pt idx="7">
                  <c:v>Transgender</c:v>
                </c:pt>
              </c:strCache>
            </c:strRef>
          </c:cat>
          <c:val>
            <c:numRef>
              <c:f>'HIV prev_sentinel pops'!$Q$8:$Q$15</c:f>
              <c:numCache>
                <c:formatCode>0.0</c:formatCode>
                <c:ptCount val="8"/>
                <c:pt idx="0">
                  <c:v>0.4</c:v>
                </c:pt>
                <c:pt idx="1">
                  <c:v>2.59</c:v>
                </c:pt>
                <c:pt idx="2">
                  <c:v>0.99</c:v>
                </c:pt>
                <c:pt idx="4">
                  <c:v>2.67</c:v>
                </c:pt>
                <c:pt idx="5">
                  <c:v>4.43</c:v>
                </c:pt>
                <c:pt idx="6">
                  <c:v>7.14</c:v>
                </c:pt>
                <c:pt idx="7">
                  <c:v>8.82</c:v>
                </c:pt>
              </c:numCache>
            </c:numRef>
          </c:val>
          <c:extLst>
            <c:ext xmlns:c16="http://schemas.microsoft.com/office/drawing/2014/chart" uri="{C3380CC4-5D6E-409C-BE32-E72D297353CC}">
              <c16:uniqueId val="{00000007-BE31-4ACB-9767-0EE0C3363E75}"/>
            </c:ext>
          </c:extLst>
        </c:ser>
        <c:ser>
          <c:idx val="2"/>
          <c:order val="2"/>
          <c:tx>
            <c:strRef>
              <c:f>'HIV prev_sentinel pops'!$R$7</c:f>
              <c:strCache>
                <c:ptCount val="1"/>
                <c:pt idx="0">
                  <c:v>2012-13</c:v>
                </c:pt>
              </c:strCache>
            </c:strRef>
          </c:tx>
          <c:invertIfNegative val="0"/>
          <c:cat>
            <c:strRef>
              <c:f>'HIV prev_sentinel pops'!$O$8:$O$15</c:f>
              <c:strCache>
                <c:ptCount val="8"/>
                <c:pt idx="0">
                  <c:v>ANC</c:v>
                </c:pt>
                <c:pt idx="1">
                  <c:v>Truckers</c:v>
                </c:pt>
                <c:pt idx="2">
                  <c:v>Migrants</c:v>
                </c:pt>
                <c:pt idx="3">
                  <c:v>STI clinic 
attendees</c:v>
                </c:pt>
                <c:pt idx="4">
                  <c:v>Female sex workers</c:v>
                </c:pt>
                <c:pt idx="5">
                  <c:v>Men who have sex with men</c:v>
                </c:pt>
                <c:pt idx="6">
                  <c:v>People who inject drugs</c:v>
                </c:pt>
                <c:pt idx="7">
                  <c:v>Transgender</c:v>
                </c:pt>
              </c:strCache>
            </c:strRef>
          </c:cat>
          <c:val>
            <c:numRef>
              <c:f>'HIV prev_sentinel pops'!$R$8:$R$15</c:f>
              <c:numCache>
                <c:formatCode>General</c:formatCode>
                <c:ptCount val="8"/>
                <c:pt idx="0" formatCode="0.0">
                  <c:v>0.35</c:v>
                </c:pt>
              </c:numCache>
            </c:numRef>
          </c:val>
          <c:extLst>
            <c:ext xmlns:c16="http://schemas.microsoft.com/office/drawing/2014/chart" uri="{C3380CC4-5D6E-409C-BE32-E72D297353CC}">
              <c16:uniqueId val="{00000008-BE31-4ACB-9767-0EE0C3363E75}"/>
            </c:ext>
          </c:extLst>
        </c:ser>
        <c:ser>
          <c:idx val="3"/>
          <c:order val="3"/>
          <c:tx>
            <c:strRef>
              <c:f>'HIV prev_sentinel pops'!$S$7</c:f>
              <c:strCache>
                <c:ptCount val="1"/>
                <c:pt idx="0">
                  <c:v>2014-15</c:v>
                </c:pt>
              </c:strCache>
            </c:strRef>
          </c:tx>
          <c:invertIfNegative val="0"/>
          <c:cat>
            <c:strRef>
              <c:f>'HIV prev_sentinel pops'!$O$8:$O$15</c:f>
              <c:strCache>
                <c:ptCount val="8"/>
                <c:pt idx="0">
                  <c:v>ANC</c:v>
                </c:pt>
                <c:pt idx="1">
                  <c:v>Truckers</c:v>
                </c:pt>
                <c:pt idx="2">
                  <c:v>Migrants</c:v>
                </c:pt>
                <c:pt idx="3">
                  <c:v>STI clinic 
attendees</c:v>
                </c:pt>
                <c:pt idx="4">
                  <c:v>Female sex workers</c:v>
                </c:pt>
                <c:pt idx="5">
                  <c:v>Men who have sex with men</c:v>
                </c:pt>
                <c:pt idx="6">
                  <c:v>People who inject drugs</c:v>
                </c:pt>
                <c:pt idx="7">
                  <c:v>Transgender</c:v>
                </c:pt>
              </c:strCache>
            </c:strRef>
          </c:cat>
          <c:val>
            <c:numRef>
              <c:f>'HIV prev_sentinel pops'!$S$8:$S$15</c:f>
              <c:numCache>
                <c:formatCode>General</c:formatCode>
                <c:ptCount val="8"/>
                <c:pt idx="0" formatCode="0.0">
                  <c:v>0.28999999999999998</c:v>
                </c:pt>
              </c:numCache>
            </c:numRef>
          </c:val>
          <c:extLst>
            <c:ext xmlns:c16="http://schemas.microsoft.com/office/drawing/2014/chart" uri="{C3380CC4-5D6E-409C-BE32-E72D297353CC}">
              <c16:uniqueId val="{00000009-BE31-4ACB-9767-0EE0C3363E75}"/>
            </c:ext>
          </c:extLst>
        </c:ser>
        <c:ser>
          <c:idx val="4"/>
          <c:order val="4"/>
          <c:tx>
            <c:strRef>
              <c:f>'HIV prev_sentinel pops'!$T$7</c:f>
              <c:strCache>
                <c:ptCount val="1"/>
                <c:pt idx="0">
                  <c:v>2017</c:v>
                </c:pt>
              </c:strCache>
            </c:strRef>
          </c:tx>
          <c:spPr>
            <a:solidFill>
              <a:srgbClr val="00A99A"/>
            </a:solidFill>
          </c:spPr>
          <c:invertIfNegative val="0"/>
          <c:cat>
            <c:strRef>
              <c:f>'HIV prev_sentinel pops'!$O$8:$O$15</c:f>
              <c:strCache>
                <c:ptCount val="8"/>
                <c:pt idx="0">
                  <c:v>ANC</c:v>
                </c:pt>
                <c:pt idx="1">
                  <c:v>Truckers</c:v>
                </c:pt>
                <c:pt idx="2">
                  <c:v>Migrants</c:v>
                </c:pt>
                <c:pt idx="3">
                  <c:v>STI clinic 
attendees</c:v>
                </c:pt>
                <c:pt idx="4">
                  <c:v>Female sex workers</c:v>
                </c:pt>
                <c:pt idx="5">
                  <c:v>Men who have sex with men</c:v>
                </c:pt>
                <c:pt idx="6">
                  <c:v>People who inject drugs</c:v>
                </c:pt>
                <c:pt idx="7">
                  <c:v>Transgender</c:v>
                </c:pt>
              </c:strCache>
            </c:strRef>
          </c:cat>
          <c:val>
            <c:numRef>
              <c:f>'HIV prev_sentinel pops'!$T$8:$T$15</c:f>
              <c:numCache>
                <c:formatCode>0.0</c:formatCode>
                <c:ptCount val="8"/>
                <c:pt idx="0">
                  <c:v>0.28000000000000003</c:v>
                </c:pt>
                <c:pt idx="1">
                  <c:v>0.86</c:v>
                </c:pt>
                <c:pt idx="2">
                  <c:v>0.51</c:v>
                </c:pt>
                <c:pt idx="4">
                  <c:v>1.56</c:v>
                </c:pt>
                <c:pt idx="5">
                  <c:v>2.69</c:v>
                </c:pt>
                <c:pt idx="6">
                  <c:v>6.26</c:v>
                </c:pt>
                <c:pt idx="7">
                  <c:v>3.14</c:v>
                </c:pt>
              </c:numCache>
            </c:numRef>
          </c:val>
          <c:extLst>
            <c:ext xmlns:c16="http://schemas.microsoft.com/office/drawing/2014/chart" uri="{C3380CC4-5D6E-409C-BE32-E72D297353CC}">
              <c16:uniqueId val="{0000000A-BE31-4ACB-9767-0EE0C3363E75}"/>
            </c:ext>
          </c:extLst>
        </c:ser>
        <c:ser>
          <c:idx val="5"/>
          <c:order val="5"/>
          <c:tx>
            <c:strRef>
              <c:f>'HIV prev_sentinel pops'!$U$7</c:f>
              <c:strCache>
                <c:ptCount val="1"/>
                <c:pt idx="0">
                  <c:v>2021</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prev_sentinel pops'!$O$8:$O$15</c:f>
              <c:strCache>
                <c:ptCount val="8"/>
                <c:pt idx="0">
                  <c:v>ANC</c:v>
                </c:pt>
                <c:pt idx="1">
                  <c:v>Truckers</c:v>
                </c:pt>
                <c:pt idx="2">
                  <c:v>Migrants</c:v>
                </c:pt>
                <c:pt idx="3">
                  <c:v>STI clinic 
attendees</c:v>
                </c:pt>
                <c:pt idx="4">
                  <c:v>Female sex workers</c:v>
                </c:pt>
                <c:pt idx="5">
                  <c:v>Men who have sex with men</c:v>
                </c:pt>
                <c:pt idx="6">
                  <c:v>People who inject drugs</c:v>
                </c:pt>
                <c:pt idx="7">
                  <c:v>Transgender</c:v>
                </c:pt>
              </c:strCache>
            </c:strRef>
          </c:cat>
          <c:val>
            <c:numRef>
              <c:f>'HIV prev_sentinel pops'!$U$8:$U$15</c:f>
              <c:numCache>
                <c:formatCode>General</c:formatCode>
                <c:ptCount val="8"/>
                <c:pt idx="0" formatCode="0.0">
                  <c:v>0.22</c:v>
                </c:pt>
                <c:pt idx="4" formatCode="0.0">
                  <c:v>1.9</c:v>
                </c:pt>
                <c:pt idx="5" formatCode="0.0">
                  <c:v>3.3</c:v>
                </c:pt>
                <c:pt idx="6" formatCode="0.0">
                  <c:v>9</c:v>
                </c:pt>
                <c:pt idx="7" formatCode="0.0">
                  <c:v>3.8</c:v>
                </c:pt>
              </c:numCache>
            </c:numRef>
          </c:val>
          <c:extLst>
            <c:ext xmlns:c16="http://schemas.microsoft.com/office/drawing/2014/chart" uri="{C3380CC4-5D6E-409C-BE32-E72D297353CC}">
              <c16:uniqueId val="{0000000B-BE31-4ACB-9767-0EE0C3363E75}"/>
            </c:ext>
          </c:extLst>
        </c:ser>
        <c:dLbls>
          <c:showLegendKey val="0"/>
          <c:showVal val="0"/>
          <c:showCatName val="0"/>
          <c:showSerName val="0"/>
          <c:showPercent val="0"/>
          <c:showBubbleSize val="0"/>
        </c:dLbls>
        <c:gapWidth val="120"/>
        <c:overlap val="-1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
          <c:min val="0"/>
        </c:scaling>
        <c:delete val="0"/>
        <c:axPos val="l"/>
        <c:majorGridlines>
          <c:spPr>
            <a:ln w="3175">
              <a:solidFill>
                <a:srgbClr val="E97132">
                  <a:lumMod val="20000"/>
                  <a:lumOff val="80000"/>
                </a:srgbClr>
              </a:solidFill>
              <a:prstDash val="sysDot"/>
            </a:ln>
          </c:spPr>
        </c:majorGridlines>
        <c:title>
          <c:tx>
            <c:rich>
              <a:bodyPr rot="0" vert="horz"/>
              <a:lstStyle/>
              <a:p>
                <a:pPr>
                  <a:defRPr/>
                </a:pPr>
                <a:r>
                  <a:rPr lang="en-US"/>
                  <a:t>%</a:t>
                </a:r>
              </a:p>
            </c:rich>
          </c:tx>
          <c:layout>
            <c:manualLayout>
              <c:xMode val="edge"/>
              <c:yMode val="edge"/>
              <c:x val="8.1230352602168723E-2"/>
              <c:y val="0.10610619026570574"/>
            </c:manualLayout>
          </c:layout>
          <c:overlay val="0"/>
        </c:title>
        <c:numFmt formatCode="0" sourceLinked="0"/>
        <c:majorTickMark val="out"/>
        <c:minorTickMark val="none"/>
        <c:tickLblPos val="nextTo"/>
        <c:spPr>
          <a:ln>
            <a:noFill/>
          </a:ln>
        </c:spPr>
        <c:crossAx val="41936768"/>
        <c:crosses val="autoZero"/>
        <c:crossBetween val="between"/>
        <c:majorUnit val="2"/>
      </c:valAx>
    </c:plotArea>
    <c:legend>
      <c:legendPos val="b"/>
      <c:layout>
        <c:manualLayout>
          <c:xMode val="edge"/>
          <c:yMode val="edge"/>
          <c:x val="0.16691229127694521"/>
          <c:y val="0.88972813407205964"/>
          <c:w val="0.66379195479781516"/>
          <c:h val="8.7267175627828791E-2"/>
        </c:manualLayout>
      </c:layout>
      <c:overlay val="0"/>
    </c:legend>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867855626391581E-2"/>
          <c:y val="7.9250181352398752E-2"/>
          <c:w val="0.93199485423438089"/>
          <c:h val="0.45180511617406144"/>
        </c:manualLayout>
      </c:layout>
      <c:barChart>
        <c:barDir val="col"/>
        <c:grouping val="clustered"/>
        <c:varyColors val="0"/>
        <c:ser>
          <c:idx val="0"/>
          <c:order val="0"/>
          <c:tx>
            <c:strRef>
              <c:f>'ANC &amp; Prisoners Prev'!$C$45</c:f>
              <c:strCache>
                <c:ptCount val="1"/>
                <c:pt idx="0">
                  <c:v>HIV prevalence among people who are in prisons</c:v>
                </c:pt>
              </c:strCache>
            </c:strRef>
          </c:tx>
          <c:spPr>
            <a:solidFill>
              <a:srgbClr val="FF5050"/>
            </a:solidFill>
            <a:ln>
              <a:noFill/>
            </a:ln>
            <a:effectLst/>
          </c:spPr>
          <c:invertIfNegative val="0"/>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38-49BA-B728-F959426C4AAA}"/>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38-49BA-B728-F959426C4AA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'ANC &amp; Prisoners Prev'!$B$46:$B$73</c:f>
              <c:strCache>
                <c:ptCount val="28"/>
                <c:pt idx="0">
                  <c:v>Bihar</c:v>
                </c:pt>
                <c:pt idx="1">
                  <c:v>Chhattisgarh</c:v>
                </c:pt>
                <c:pt idx="2">
                  <c:v>Jharkhand</c:v>
                </c:pt>
                <c:pt idx="3">
                  <c:v>Odisha</c:v>
                </c:pt>
                <c:pt idx="4">
                  <c:v>Uttarakhand</c:v>
                </c:pt>
                <c:pt idx="5">
                  <c:v>Uttar Pradesh</c:v>
                </c:pt>
                <c:pt idx="6">
                  <c:v>Himachal Pradesh</c:v>
                </c:pt>
                <c:pt idx="7">
                  <c:v>Kerala</c:v>
                </c:pt>
                <c:pt idx="8">
                  <c:v>Tamil Nadu</c:v>
                </c:pt>
                <c:pt idx="9">
                  <c:v>Karnataka</c:v>
                </c:pt>
                <c:pt idx="10">
                  <c:v>Rajasthan</c:v>
                </c:pt>
                <c:pt idx="11">
                  <c:v>West Bengal</c:v>
                </c:pt>
                <c:pt idx="12">
                  <c:v>Gujarat</c:v>
                </c:pt>
                <c:pt idx="13">
                  <c:v>Tripura</c:v>
                </c:pt>
                <c:pt idx="14">
                  <c:v>Maharashtra</c:v>
                </c:pt>
                <c:pt idx="15">
                  <c:v>Madhya Pradesh</c:v>
                </c:pt>
                <c:pt idx="16">
                  <c:v>Haryana</c:v>
                </c:pt>
                <c:pt idx="17">
                  <c:v>Assam</c:v>
                </c:pt>
                <c:pt idx="18">
                  <c:v>Manipur</c:v>
                </c:pt>
                <c:pt idx="19">
                  <c:v>Delhi</c:v>
                </c:pt>
                <c:pt idx="20">
                  <c:v>Telangana</c:v>
                </c:pt>
                <c:pt idx="21">
                  <c:v>Andhra Pradesh</c:v>
                </c:pt>
                <c:pt idx="22">
                  <c:v>Chandigarh</c:v>
                </c:pt>
                <c:pt idx="23">
                  <c:v>Nagaland</c:v>
                </c:pt>
                <c:pt idx="24">
                  <c:v>Punjab</c:v>
                </c:pt>
                <c:pt idx="25">
                  <c:v>Mizoram</c:v>
                </c:pt>
                <c:pt idx="27">
                  <c:v>India</c:v>
                </c:pt>
              </c:strCache>
            </c:strRef>
          </c:cat>
          <c:val>
            <c:numRef>
              <c:f>'ANC &amp; Prisoners Prev'!$C$46:$C$73</c:f>
              <c:numCache>
                <c:formatCode>General</c:formatCode>
                <c:ptCount val="28"/>
                <c:pt idx="0">
                  <c:v>0</c:v>
                </c:pt>
                <c:pt idx="1">
                  <c:v>0</c:v>
                </c:pt>
                <c:pt idx="2">
                  <c:v>0</c:v>
                </c:pt>
                <c:pt idx="3">
                  <c:v>0</c:v>
                </c:pt>
                <c:pt idx="4">
                  <c:v>0</c:v>
                </c:pt>
                <c:pt idx="5" formatCode="0.0">
                  <c:v>0.13</c:v>
                </c:pt>
                <c:pt idx="6" formatCode="0.0">
                  <c:v>0.25</c:v>
                </c:pt>
                <c:pt idx="7" formatCode="0.0">
                  <c:v>0.5</c:v>
                </c:pt>
                <c:pt idx="8" formatCode="0.0">
                  <c:v>0.5</c:v>
                </c:pt>
                <c:pt idx="9" formatCode="0.0">
                  <c:v>0.67</c:v>
                </c:pt>
                <c:pt idx="10" formatCode="0.0">
                  <c:v>0.67</c:v>
                </c:pt>
                <c:pt idx="11" formatCode="0.0">
                  <c:v>0.84</c:v>
                </c:pt>
                <c:pt idx="12" formatCode="0.0">
                  <c:v>0.88</c:v>
                </c:pt>
                <c:pt idx="13" formatCode="0.0">
                  <c:v>1</c:v>
                </c:pt>
                <c:pt idx="14" formatCode="0.0">
                  <c:v>1.1299999999999999</c:v>
                </c:pt>
                <c:pt idx="15" formatCode="0.0">
                  <c:v>1.58</c:v>
                </c:pt>
                <c:pt idx="16" formatCode="0.0">
                  <c:v>1.63</c:v>
                </c:pt>
                <c:pt idx="17" formatCode="0.0">
                  <c:v>2.0099999999999998</c:v>
                </c:pt>
                <c:pt idx="18" formatCode="0.0">
                  <c:v>2.2599999999999998</c:v>
                </c:pt>
                <c:pt idx="19" formatCode="0.0">
                  <c:v>2.4500000000000002</c:v>
                </c:pt>
                <c:pt idx="20" formatCode="0.0">
                  <c:v>2.5</c:v>
                </c:pt>
                <c:pt idx="21" formatCode="0.0">
                  <c:v>3.25</c:v>
                </c:pt>
                <c:pt idx="22" formatCode="0.0">
                  <c:v>3.47</c:v>
                </c:pt>
                <c:pt idx="23" formatCode="0.0">
                  <c:v>4.59</c:v>
                </c:pt>
                <c:pt idx="24" formatCode="0.0">
                  <c:v>7.49</c:v>
                </c:pt>
                <c:pt idx="25" formatCode="0">
                  <c:v>26</c:v>
                </c:pt>
                <c:pt idx="27" formatCode="0.0">
                  <c:v>1.93</c:v>
                </c:pt>
              </c:numCache>
            </c:numRef>
          </c:val>
          <c:extLst>
            <c:ext xmlns:c16="http://schemas.microsoft.com/office/drawing/2014/chart" uri="{C3380CC4-5D6E-409C-BE32-E72D297353CC}">
              <c16:uniqueId val="{00000000-9738-49BA-B728-F959426C4AAA}"/>
            </c:ext>
          </c:extLst>
        </c:ser>
        <c:dLbls>
          <c:showLegendKey val="0"/>
          <c:showVal val="0"/>
          <c:showCatName val="0"/>
          <c:showSerName val="0"/>
          <c:showPercent val="0"/>
          <c:showBubbleSize val="0"/>
        </c:dLbls>
        <c:gapWidth val="99"/>
        <c:axId val="913866800"/>
        <c:axId val="913875000"/>
      </c:barChart>
      <c:catAx>
        <c:axId val="913866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75000"/>
        <c:crosses val="autoZero"/>
        <c:auto val="1"/>
        <c:lblAlgn val="ctr"/>
        <c:lblOffset val="100"/>
        <c:noMultiLvlLbl val="0"/>
      </c:catAx>
      <c:valAx>
        <c:axId val="913875000"/>
        <c:scaling>
          <c:orientation val="minMax"/>
        </c:scaling>
        <c:delete val="0"/>
        <c:axPos val="l"/>
        <c:majorGridlines>
          <c:spPr>
            <a:ln w="12700"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10"/>
      </c:valAx>
      <c:spPr>
        <a:noFill/>
        <a:ln>
          <a:noFill/>
        </a:ln>
        <a:effectLst/>
      </c:spPr>
    </c:plotArea>
    <c:legend>
      <c:legendPos val="b"/>
      <c:layout>
        <c:manualLayout>
          <c:xMode val="edge"/>
          <c:yMode val="edge"/>
          <c:x val="8.1817012721569743E-2"/>
          <c:y val="0.87747522709501469"/>
          <c:w val="0.84570245619588691"/>
          <c:h val="0.10177340959841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815994220103907E-2"/>
          <c:y val="0.13318709260519132"/>
          <c:w val="0.91081442986666072"/>
          <c:h val="0.4105379875643887"/>
        </c:manualLayout>
      </c:layout>
      <c:barChart>
        <c:barDir val="col"/>
        <c:grouping val="clustered"/>
        <c:varyColors val="0"/>
        <c:ser>
          <c:idx val="0"/>
          <c:order val="0"/>
          <c:spPr>
            <a:solidFill>
              <a:srgbClr val="CC99FF"/>
            </a:solidFill>
            <a:ln>
              <a:noFill/>
            </a:ln>
          </c:spPr>
          <c:invertIfNegative val="0"/>
          <c:dPt>
            <c:idx val="36"/>
            <c:invertIfNegative val="0"/>
            <c:bubble3D val="0"/>
            <c:spPr>
              <a:pattFill prst="dkUpDiag">
                <a:fgClr>
                  <a:srgbClr val="CC99FF"/>
                </a:fgClr>
                <a:bgClr>
                  <a:sysClr val="window" lastClr="FFFFFF"/>
                </a:bgClr>
              </a:pattFill>
              <a:ln>
                <a:noFill/>
              </a:ln>
            </c:spPr>
            <c:extLst>
              <c:ext xmlns:c16="http://schemas.microsoft.com/office/drawing/2014/chart" uri="{C3380CC4-5D6E-409C-BE32-E72D297353CC}">
                <c16:uniqueId val="{00000002-215F-4693-85A6-598BD5139ED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5F-4693-85A6-598BD5139ED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5F-4693-85A6-598BD5139ED8}"/>
                </c:ext>
              </c:extLst>
            </c:dLbl>
            <c:dLbl>
              <c:idx val="3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5F-4693-85A6-598BD5139E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'ANC &amp; Prisoners Prev'!$B$2:$B$38</c:f>
              <c:strCache>
                <c:ptCount val="37"/>
                <c:pt idx="0">
                  <c:v>Nagaland</c:v>
                </c:pt>
                <c:pt idx="1">
                  <c:v>Mizoram</c:v>
                </c:pt>
                <c:pt idx="2">
                  <c:v>Meghalaya</c:v>
                </c:pt>
                <c:pt idx="3">
                  <c:v>Delhi</c:v>
                </c:pt>
                <c:pt idx="4">
                  <c:v>Chandigarh</c:v>
                </c:pt>
                <c:pt idx="5">
                  <c:v>Tripura</c:v>
                </c:pt>
                <c:pt idx="6">
                  <c:v>Andhra Pradesh</c:v>
                </c:pt>
                <c:pt idx="7">
                  <c:v>Manipur</c:v>
                </c:pt>
                <c:pt idx="8">
                  <c:v>Karnataka</c:v>
                </c:pt>
                <c:pt idx="9">
                  <c:v>Gujarat</c:v>
                </c:pt>
                <c:pt idx="10">
                  <c:v>Dadra &amp; Nagar Haveli</c:v>
                </c:pt>
                <c:pt idx="11">
                  <c:v>Goa</c:v>
                </c:pt>
                <c:pt idx="12">
                  <c:v>Maharashtra</c:v>
                </c:pt>
                <c:pt idx="13">
                  <c:v>Bihar</c:v>
                </c:pt>
                <c:pt idx="14">
                  <c:v>Odisha</c:v>
                </c:pt>
                <c:pt idx="15">
                  <c:v>Punjab</c:v>
                </c:pt>
                <c:pt idx="16">
                  <c:v>Chhattisgarh</c:v>
                </c:pt>
                <c:pt idx="17">
                  <c:v>Tamil Nadu</c:v>
                </c:pt>
                <c:pt idx="18">
                  <c:v>Uttar Pradesh</c:v>
                </c:pt>
                <c:pt idx="19">
                  <c:v>Telangana</c:v>
                </c:pt>
                <c:pt idx="20">
                  <c:v>Rajasthan</c:v>
                </c:pt>
                <c:pt idx="21">
                  <c:v>Jharkhand</c:v>
                </c:pt>
                <c:pt idx="22">
                  <c:v>Assam</c:v>
                </c:pt>
                <c:pt idx="23">
                  <c:v>Haryana</c:v>
                </c:pt>
                <c:pt idx="24">
                  <c:v>Madhya Pradesh</c:v>
                </c:pt>
                <c:pt idx="25">
                  <c:v>West Bengal</c:v>
                </c:pt>
                <c:pt idx="26">
                  <c:v>Andaman &amp; Nicobar Islands</c:v>
                </c:pt>
                <c:pt idx="27">
                  <c:v>Himachal Pradesh</c:v>
                </c:pt>
                <c:pt idx="28">
                  <c:v>Sikkim</c:v>
                </c:pt>
                <c:pt idx="29">
                  <c:v>Uttarakhand</c:v>
                </c:pt>
                <c:pt idx="30">
                  <c:v>Kerala</c:v>
                </c:pt>
                <c:pt idx="31">
                  <c:v>Jammu &amp; Kashmir</c:v>
                </c:pt>
                <c:pt idx="32">
                  <c:v>Arunachal Pradesh</c:v>
                </c:pt>
                <c:pt idx="33">
                  <c:v>Daman &amp; Diu</c:v>
                </c:pt>
                <c:pt idx="34">
                  <c:v>Puducherry</c:v>
                </c:pt>
                <c:pt idx="36">
                  <c:v>India</c:v>
                </c:pt>
              </c:strCache>
            </c:strRef>
          </c:cat>
          <c:val>
            <c:numRef>
              <c:f>'ANC &amp; Prisoners Prev'!$C$2:$C$38</c:f>
              <c:numCache>
                <c:formatCode>0.0</c:formatCode>
                <c:ptCount val="37"/>
                <c:pt idx="0">
                  <c:v>1.61</c:v>
                </c:pt>
                <c:pt idx="1">
                  <c:v>1.1299999999999999</c:v>
                </c:pt>
                <c:pt idx="2">
                  <c:v>0.57999999999999996</c:v>
                </c:pt>
                <c:pt idx="3">
                  <c:v>0.41</c:v>
                </c:pt>
                <c:pt idx="4">
                  <c:v>0.38</c:v>
                </c:pt>
                <c:pt idx="5">
                  <c:v>0.38</c:v>
                </c:pt>
                <c:pt idx="6">
                  <c:v>0.37</c:v>
                </c:pt>
                <c:pt idx="7">
                  <c:v>0.33</c:v>
                </c:pt>
                <c:pt idx="8">
                  <c:v>0.28999999999999998</c:v>
                </c:pt>
                <c:pt idx="9">
                  <c:v>0.27</c:v>
                </c:pt>
                <c:pt idx="10">
                  <c:v>0.25</c:v>
                </c:pt>
                <c:pt idx="11">
                  <c:v>0.25</c:v>
                </c:pt>
                <c:pt idx="12">
                  <c:v>0.25</c:v>
                </c:pt>
                <c:pt idx="13">
                  <c:v>0.24</c:v>
                </c:pt>
                <c:pt idx="14">
                  <c:v>0.21</c:v>
                </c:pt>
                <c:pt idx="15">
                  <c:v>0.18</c:v>
                </c:pt>
                <c:pt idx="16">
                  <c:v>0.17</c:v>
                </c:pt>
                <c:pt idx="17">
                  <c:v>0.17</c:v>
                </c:pt>
                <c:pt idx="18">
                  <c:v>0.17</c:v>
                </c:pt>
                <c:pt idx="19">
                  <c:v>0.16</c:v>
                </c:pt>
                <c:pt idx="20">
                  <c:v>0.14000000000000001</c:v>
                </c:pt>
                <c:pt idx="21">
                  <c:v>0.13</c:v>
                </c:pt>
                <c:pt idx="22">
                  <c:v>0.11</c:v>
                </c:pt>
                <c:pt idx="23">
                  <c:v>0.11</c:v>
                </c:pt>
                <c:pt idx="24">
                  <c:v>0.09</c:v>
                </c:pt>
                <c:pt idx="25">
                  <c:v>0.08</c:v>
                </c:pt>
                <c:pt idx="26">
                  <c:v>0.06</c:v>
                </c:pt>
                <c:pt idx="27">
                  <c:v>0.06</c:v>
                </c:pt>
                <c:pt idx="28">
                  <c:v>0.05</c:v>
                </c:pt>
                <c:pt idx="29">
                  <c:v>0.05</c:v>
                </c:pt>
                <c:pt idx="30">
                  <c:v>0.04</c:v>
                </c:pt>
                <c:pt idx="31">
                  <c:v>0.02</c:v>
                </c:pt>
                <c:pt idx="32" formatCode="General">
                  <c:v>0</c:v>
                </c:pt>
                <c:pt idx="33" formatCode="General">
                  <c:v>0</c:v>
                </c:pt>
                <c:pt idx="34" formatCode="General">
                  <c:v>0</c:v>
                </c:pt>
                <c:pt idx="36" formatCode="General">
                  <c:v>0.22</c:v>
                </c:pt>
              </c:numCache>
            </c:numRef>
          </c:val>
          <c:extLst>
            <c:ext xmlns:c16="http://schemas.microsoft.com/office/drawing/2014/chart" uri="{C3380CC4-5D6E-409C-BE32-E72D297353CC}">
              <c16:uniqueId val="{00000003-215F-4693-85A6-598BD5139ED8}"/>
            </c:ext>
          </c:extLst>
        </c:ser>
        <c:dLbls>
          <c:showLegendKey val="0"/>
          <c:showVal val="0"/>
          <c:showCatName val="0"/>
          <c:showSerName val="0"/>
          <c:showPercent val="0"/>
          <c:showBubbleSize val="0"/>
        </c:dLbls>
        <c:gapWidth val="103"/>
        <c:axId val="168480128"/>
        <c:axId val="168486016"/>
      </c:barChart>
      <c:catAx>
        <c:axId val="168480128"/>
        <c:scaling>
          <c:orientation val="maxMin"/>
        </c:scaling>
        <c:delete val="0"/>
        <c:axPos val="b"/>
        <c:majorGridlines>
          <c:spPr>
            <a:ln>
              <a:solidFill>
                <a:sysClr val="window" lastClr="FFFFFF">
                  <a:lumMod val="85000"/>
                </a:sysClr>
              </a:solidFill>
              <a:prstDash val="sysDot"/>
            </a:ln>
          </c:spPr>
        </c:majorGridlines>
        <c:numFmt formatCode="General" sourceLinked="0"/>
        <c:majorTickMark val="none"/>
        <c:minorTickMark val="none"/>
        <c:tickLblPos val="nextTo"/>
        <c:crossAx val="168486016"/>
        <c:crosses val="autoZero"/>
        <c:auto val="1"/>
        <c:lblAlgn val="ctr"/>
        <c:lblOffset val="100"/>
        <c:noMultiLvlLbl val="0"/>
      </c:catAx>
      <c:valAx>
        <c:axId val="168486016"/>
        <c:scaling>
          <c:orientation val="minMax"/>
          <c:max val="2"/>
        </c:scaling>
        <c:delete val="0"/>
        <c:axPos val="r"/>
        <c:majorGridlines>
          <c:spPr>
            <a:ln>
              <a:solidFill>
                <a:sysClr val="window" lastClr="FFFFFF">
                  <a:lumMod val="85000"/>
                </a:sysClr>
              </a:solidFill>
              <a:prstDash val="sysDot"/>
            </a:ln>
          </c:spPr>
        </c:majorGridlines>
        <c:title>
          <c:tx>
            <c:rich>
              <a:bodyPr rot="0" vert="horz"/>
              <a:lstStyle/>
              <a:p>
                <a:pPr>
                  <a:defRPr/>
                </a:pPr>
                <a:r>
                  <a:rPr lang="en-US" dirty="0"/>
                  <a:t>%</a:t>
                </a:r>
              </a:p>
            </c:rich>
          </c:tx>
          <c:layout>
            <c:manualLayout>
              <c:xMode val="edge"/>
              <c:yMode val="edge"/>
              <c:x val="0.97752984312992142"/>
              <c:y val="9.4290706382418404E-2"/>
            </c:manualLayout>
          </c:layout>
          <c:overlay val="0"/>
        </c:title>
        <c:numFmt formatCode="0.0" sourceLinked="1"/>
        <c:majorTickMark val="out"/>
        <c:minorTickMark val="none"/>
        <c:tickLblPos val="nextTo"/>
        <c:spPr>
          <a:ln>
            <a:noFill/>
          </a:ln>
        </c:spPr>
        <c:crossAx val="168480128"/>
        <c:crosses val="autoZero"/>
        <c:crossBetween val="between"/>
        <c:majorUnit val="0.5"/>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MoT!$B$3</c:f>
              <c:strCache>
                <c:ptCount val="1"/>
                <c:pt idx="0">
                  <c:v>Heterosexual</c:v>
                </c:pt>
              </c:strCache>
            </c:strRef>
          </c:tx>
          <c:spPr>
            <a:solidFill>
              <a:srgbClr val="F26B7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MoT!$C$2:$E$2</c:f>
              <c:strCache>
                <c:ptCount val="3"/>
                <c:pt idx="0">
                  <c:v>2017-18</c:v>
                </c:pt>
                <c:pt idx="1">
                  <c:v>2018-19</c:v>
                </c:pt>
                <c:pt idx="2">
                  <c:v>2019-20</c:v>
                </c:pt>
              </c:strCache>
            </c:strRef>
          </c:cat>
          <c:val>
            <c:numRef>
              <c:f>MoT!$C$3:$E$3</c:f>
              <c:numCache>
                <c:formatCode>0</c:formatCode>
                <c:ptCount val="3"/>
                <c:pt idx="0">
                  <c:v>86.3</c:v>
                </c:pt>
                <c:pt idx="1">
                  <c:v>85.7</c:v>
                </c:pt>
                <c:pt idx="2">
                  <c:v>83.7</c:v>
                </c:pt>
              </c:numCache>
            </c:numRef>
          </c:val>
          <c:extLst>
            <c:ext xmlns:c16="http://schemas.microsoft.com/office/drawing/2014/chart" uri="{C3380CC4-5D6E-409C-BE32-E72D297353CC}">
              <c16:uniqueId val="{00000000-10C3-495A-AE63-08E328045813}"/>
            </c:ext>
          </c:extLst>
        </c:ser>
        <c:ser>
          <c:idx val="1"/>
          <c:order val="1"/>
          <c:tx>
            <c:strRef>
              <c:f>MoT!$B$4</c:f>
              <c:strCache>
                <c:ptCount val="1"/>
                <c:pt idx="0">
                  <c:v>Through infected syringe and needles</c:v>
                </c:pt>
              </c:strCache>
            </c:strRef>
          </c:tx>
          <c:spPr>
            <a:solidFill>
              <a:srgbClr val="00AEEF"/>
            </a:solidFill>
            <a:ln>
              <a:noFill/>
            </a:ln>
            <a:effectLst/>
          </c:spPr>
          <c:invertIfNegative val="0"/>
          <c:dLbls>
            <c:dLbl>
              <c:idx val="0"/>
              <c:layout>
                <c:manualLayout>
                  <c:x val="5.91133004926108E-2"/>
                  <c:y val="-2.95576287306351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C3-495A-AE63-08E328045813}"/>
                </c:ext>
              </c:extLst>
            </c:dLbl>
            <c:dLbl>
              <c:idx val="1"/>
              <c:layout>
                <c:manualLayout>
                  <c:x val="5.91133004926108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C3-495A-AE63-08E328045813}"/>
                </c:ext>
              </c:extLst>
            </c:dLbl>
            <c:dLbl>
              <c:idx val="2"/>
              <c:layout>
                <c:manualLayout>
                  <c:x val="5.69239189928845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C3-495A-AE63-08E328045813}"/>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MoT!$C$2:$E$2</c:f>
              <c:strCache>
                <c:ptCount val="3"/>
                <c:pt idx="0">
                  <c:v>2017-18</c:v>
                </c:pt>
                <c:pt idx="1">
                  <c:v>2018-19</c:v>
                </c:pt>
                <c:pt idx="2">
                  <c:v>2019-20</c:v>
                </c:pt>
              </c:strCache>
            </c:strRef>
          </c:cat>
          <c:val>
            <c:numRef>
              <c:f>MoT!$C$4:$E$4</c:f>
              <c:numCache>
                <c:formatCode>General</c:formatCode>
                <c:ptCount val="3"/>
                <c:pt idx="0">
                  <c:v>2.6</c:v>
                </c:pt>
                <c:pt idx="1">
                  <c:v>3.7</c:v>
                </c:pt>
                <c:pt idx="2">
                  <c:v>5.6</c:v>
                </c:pt>
              </c:numCache>
            </c:numRef>
          </c:val>
          <c:extLst>
            <c:ext xmlns:c16="http://schemas.microsoft.com/office/drawing/2014/chart" uri="{C3380CC4-5D6E-409C-BE32-E72D297353CC}">
              <c16:uniqueId val="{00000004-10C3-495A-AE63-08E328045813}"/>
            </c:ext>
          </c:extLst>
        </c:ser>
        <c:ser>
          <c:idx val="2"/>
          <c:order val="2"/>
          <c:tx>
            <c:strRef>
              <c:f>MoT!$B$5</c:f>
              <c:strCache>
                <c:ptCount val="1"/>
                <c:pt idx="0">
                  <c:v>Mother-to-child transmission</c:v>
                </c:pt>
              </c:strCache>
            </c:strRef>
          </c:tx>
          <c:spPr>
            <a:solidFill>
              <a:srgbClr val="CDC884"/>
            </a:solidFill>
            <a:ln>
              <a:noFill/>
            </a:ln>
            <a:effectLst/>
          </c:spPr>
          <c:invertIfNegative val="0"/>
          <c:dLbls>
            <c:dLbl>
              <c:idx val="0"/>
              <c:layout>
                <c:manualLayout>
                  <c:x val="-5.6923918992884529E-2"/>
                  <c:y val="-6.44901167626570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C3-495A-AE63-08E328045813}"/>
                </c:ext>
              </c:extLst>
            </c:dLbl>
            <c:dLbl>
              <c:idx val="1"/>
              <c:layout>
                <c:manualLayout>
                  <c:x val="-5.47345374931582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C3-495A-AE63-08E328045813}"/>
                </c:ext>
              </c:extLst>
            </c:dLbl>
            <c:dLbl>
              <c:idx val="2"/>
              <c:layout>
                <c:manualLayout>
                  <c:x val="-5.69239189928845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C3-495A-AE63-08E328045813}"/>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MoT!$C$2:$E$2</c:f>
              <c:strCache>
                <c:ptCount val="3"/>
                <c:pt idx="0">
                  <c:v>2017-18</c:v>
                </c:pt>
                <c:pt idx="1">
                  <c:v>2018-19</c:v>
                </c:pt>
                <c:pt idx="2">
                  <c:v>2019-20</c:v>
                </c:pt>
              </c:strCache>
            </c:strRef>
          </c:cat>
          <c:val>
            <c:numRef>
              <c:f>MoT!$C$5:$E$5</c:f>
              <c:numCache>
                <c:formatCode>General</c:formatCode>
                <c:ptCount val="3"/>
                <c:pt idx="0">
                  <c:v>4.4000000000000004</c:v>
                </c:pt>
                <c:pt idx="1">
                  <c:v>4.2</c:v>
                </c:pt>
                <c:pt idx="2">
                  <c:v>3.8</c:v>
                </c:pt>
              </c:numCache>
            </c:numRef>
          </c:val>
          <c:extLst>
            <c:ext xmlns:c16="http://schemas.microsoft.com/office/drawing/2014/chart" uri="{C3380CC4-5D6E-409C-BE32-E72D297353CC}">
              <c16:uniqueId val="{00000008-10C3-495A-AE63-08E328045813}"/>
            </c:ext>
          </c:extLst>
        </c:ser>
        <c:ser>
          <c:idx val="3"/>
          <c:order val="3"/>
          <c:tx>
            <c:strRef>
              <c:f>MoT!$B$6</c:f>
              <c:strCache>
                <c:ptCount val="1"/>
                <c:pt idx="0">
                  <c:v>Homosexual/Bisexual</c:v>
                </c:pt>
              </c:strCache>
            </c:strRef>
          </c:tx>
          <c:spPr>
            <a:solidFill>
              <a:srgbClr val="F78E1E"/>
            </a:solidFill>
            <a:ln>
              <a:noFill/>
            </a:ln>
            <a:effectLst/>
          </c:spPr>
          <c:invertIfNegative val="0"/>
          <c:dLbls>
            <c:dLbl>
              <c:idx val="0"/>
              <c:layout>
                <c:manualLayout>
                  <c:x val="5.6519659580308072E-2"/>
                  <c:y val="2.8592134551433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C3-495A-AE63-08E328045813}"/>
                </c:ext>
              </c:extLst>
            </c:dLbl>
            <c:dLbl>
              <c:idx val="1"/>
              <c:layout>
                <c:manualLayout>
                  <c:x val="5.91133004926108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C3-495A-AE63-08E328045813}"/>
                </c:ext>
              </c:extLst>
            </c:dLbl>
            <c:dLbl>
              <c:idx val="2"/>
              <c:layout>
                <c:manualLayout>
                  <c:x val="5.9113300492610835E-2"/>
                  <c:y val="-2.95576287306351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C3-495A-AE63-08E328045813}"/>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MoT!$C$2:$E$2</c:f>
              <c:strCache>
                <c:ptCount val="3"/>
                <c:pt idx="0">
                  <c:v>2017-18</c:v>
                </c:pt>
                <c:pt idx="1">
                  <c:v>2018-19</c:v>
                </c:pt>
                <c:pt idx="2">
                  <c:v>2019-20</c:v>
                </c:pt>
              </c:strCache>
            </c:strRef>
          </c:cat>
          <c:val>
            <c:numRef>
              <c:f>MoT!$C$6:$E$6</c:f>
              <c:numCache>
                <c:formatCode>General</c:formatCode>
                <c:ptCount val="3"/>
                <c:pt idx="0">
                  <c:v>2.2000000000000002</c:v>
                </c:pt>
                <c:pt idx="1">
                  <c:v>2.4</c:v>
                </c:pt>
                <c:pt idx="2">
                  <c:v>2.5</c:v>
                </c:pt>
              </c:numCache>
            </c:numRef>
          </c:val>
          <c:extLst>
            <c:ext xmlns:c16="http://schemas.microsoft.com/office/drawing/2014/chart" uri="{C3380CC4-5D6E-409C-BE32-E72D297353CC}">
              <c16:uniqueId val="{0000000C-10C3-495A-AE63-08E328045813}"/>
            </c:ext>
          </c:extLst>
        </c:ser>
        <c:ser>
          <c:idx val="4"/>
          <c:order val="4"/>
          <c:tx>
            <c:strRef>
              <c:f>MoT!$B$7</c:f>
              <c:strCache>
                <c:ptCount val="1"/>
                <c:pt idx="0">
                  <c:v>Through blood and blood products</c:v>
                </c:pt>
              </c:strCache>
            </c:strRef>
          </c:tx>
          <c:spPr>
            <a:solidFill>
              <a:srgbClr val="00A99A"/>
            </a:solidFill>
            <a:ln>
              <a:noFill/>
            </a:ln>
            <a:effectLst/>
          </c:spPr>
          <c:invertIfNegative val="0"/>
          <c:dLbls>
            <c:dLbl>
              <c:idx val="0"/>
              <c:layout>
                <c:manualLayout>
                  <c:x val="-5.4466987328205388E-2"/>
                  <c:y val="-1.249695097641959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0C3-495A-AE63-08E328045813}"/>
                </c:ext>
              </c:extLst>
            </c:dLbl>
            <c:dLbl>
              <c:idx val="1"/>
              <c:layout>
                <c:manualLayout>
                  <c:x val="-5.446698732820536E-2"/>
                  <c:y val="2.72663898376660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0C3-495A-AE63-08E328045813}"/>
                </c:ext>
              </c:extLst>
            </c:dLbl>
            <c:dLbl>
              <c:idx val="2"/>
              <c:layout>
                <c:manualLayout>
                  <c:x val="-5.4466987328205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C3-495A-AE63-08E328045813}"/>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MoT!$C$2:$E$2</c:f>
              <c:strCache>
                <c:ptCount val="3"/>
                <c:pt idx="0">
                  <c:v>2017-18</c:v>
                </c:pt>
                <c:pt idx="1">
                  <c:v>2018-19</c:v>
                </c:pt>
                <c:pt idx="2">
                  <c:v>2019-20</c:v>
                </c:pt>
              </c:strCache>
            </c:strRef>
          </c:cat>
          <c:val>
            <c:numRef>
              <c:f>MoT!$C$7:$E$7</c:f>
              <c:numCache>
                <c:formatCode>General</c:formatCode>
                <c:ptCount val="3"/>
                <c:pt idx="0">
                  <c:v>0.8</c:v>
                </c:pt>
                <c:pt idx="1">
                  <c:v>0.7</c:v>
                </c:pt>
                <c:pt idx="2">
                  <c:v>0.8</c:v>
                </c:pt>
              </c:numCache>
            </c:numRef>
          </c:val>
          <c:extLst>
            <c:ext xmlns:c16="http://schemas.microsoft.com/office/drawing/2014/chart" uri="{C3380CC4-5D6E-409C-BE32-E72D297353CC}">
              <c16:uniqueId val="{0000000D-10C3-495A-AE63-08E328045813}"/>
            </c:ext>
          </c:extLst>
        </c:ser>
        <c:ser>
          <c:idx val="5"/>
          <c:order val="5"/>
          <c:tx>
            <c:strRef>
              <c:f>MoT!$B$8</c:f>
              <c:strCache>
                <c:ptCount val="1"/>
                <c:pt idx="0">
                  <c:v>Not specified/Unknown</c:v>
                </c:pt>
              </c:strCache>
            </c:strRef>
          </c:tx>
          <c:spPr>
            <a:solidFill>
              <a:schemeClr val="bg1">
                <a:lumMod val="75000"/>
              </a:schemeClr>
            </a:solidFill>
            <a:ln>
              <a:noFill/>
            </a:ln>
            <a:effectLst/>
          </c:spPr>
          <c:invertIfNegative val="0"/>
          <c:cat>
            <c:strRef>
              <c:f>MoT!$C$2:$E$2</c:f>
              <c:strCache>
                <c:ptCount val="3"/>
                <c:pt idx="0">
                  <c:v>2017-18</c:v>
                </c:pt>
                <c:pt idx="1">
                  <c:v>2018-19</c:v>
                </c:pt>
                <c:pt idx="2">
                  <c:v>2019-20</c:v>
                </c:pt>
              </c:strCache>
            </c:strRef>
          </c:cat>
          <c:val>
            <c:numRef>
              <c:f>MoT!$C$8:$E$8</c:f>
              <c:numCache>
                <c:formatCode>General</c:formatCode>
                <c:ptCount val="3"/>
                <c:pt idx="0">
                  <c:v>3.8</c:v>
                </c:pt>
                <c:pt idx="1">
                  <c:v>3.3</c:v>
                </c:pt>
                <c:pt idx="2">
                  <c:v>3.6</c:v>
                </c:pt>
              </c:numCache>
            </c:numRef>
          </c:val>
          <c:extLst>
            <c:ext xmlns:c16="http://schemas.microsoft.com/office/drawing/2014/chart" uri="{C3380CC4-5D6E-409C-BE32-E72D297353CC}">
              <c16:uniqueId val="{0000000E-10C3-495A-AE63-08E328045813}"/>
            </c:ext>
          </c:extLst>
        </c:ser>
        <c:dLbls>
          <c:showLegendKey val="0"/>
          <c:showVal val="0"/>
          <c:showCatName val="0"/>
          <c:showSerName val="0"/>
          <c:showPercent val="0"/>
          <c:showBubbleSize val="0"/>
        </c:dLbls>
        <c:gapWidth val="150"/>
        <c:overlap val="100"/>
        <c:axId val="1762331600"/>
        <c:axId val="1762332016"/>
      </c:barChart>
      <c:catAx>
        <c:axId val="176233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332016"/>
        <c:crosses val="autoZero"/>
        <c:auto val="1"/>
        <c:lblAlgn val="ctr"/>
        <c:lblOffset val="100"/>
        <c:noMultiLvlLbl val="0"/>
      </c:catAx>
      <c:valAx>
        <c:axId val="1762332016"/>
        <c:scaling>
          <c:orientation val="minMax"/>
          <c:min val="0"/>
        </c:scaling>
        <c:delete val="0"/>
        <c:axPos val="l"/>
        <c:majorGridlines>
          <c:spPr>
            <a:ln w="9525" cap="flat" cmpd="sng" algn="ctr">
              <a:solidFill>
                <a:schemeClr val="tx1">
                  <a:lumMod val="15000"/>
                  <a:lumOff val="85000"/>
                </a:schemeClr>
              </a:solidFill>
              <a:prstDash val="dash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2331600"/>
        <c:crosses val="autoZero"/>
        <c:crossBetween val="between"/>
      </c:valAx>
      <c:spPr>
        <a:noFill/>
        <a:ln>
          <a:noFill/>
        </a:ln>
        <a:effectLst/>
      </c:spPr>
    </c:plotArea>
    <c:legend>
      <c:legendPos val="r"/>
      <c:layout>
        <c:manualLayout>
          <c:xMode val="edge"/>
          <c:yMode val="edge"/>
          <c:x val="0.64757000039211321"/>
          <c:y val="0.253605071473196"/>
          <c:w val="0.35242999960788668"/>
          <c:h val="0.5683214390537928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0.87404</cdr:y>
    </cdr:from>
    <cdr:to>
      <cdr:x>0.31928</cdr:x>
      <cdr:y>0.99543</cdr:y>
    </cdr:to>
    <cdr:sp macro="" textlink="">
      <cdr:nvSpPr>
        <cdr:cNvPr id="3" name="TextBox 2">
          <a:extLst xmlns:a="http://schemas.openxmlformats.org/drawingml/2006/main">
            <a:ext uri="{FF2B5EF4-FFF2-40B4-BE49-F238E27FC236}">
              <a16:creationId xmlns:a16="http://schemas.microsoft.com/office/drawing/2014/main" id="{1CEE61CC-222E-4277-B35D-E662D15A19A9}"/>
            </a:ext>
          </a:extLst>
        </cdr:cNvPr>
        <cdr:cNvSpPr txBox="1"/>
      </cdr:nvSpPr>
      <cdr:spPr>
        <a:xfrm xmlns:a="http://schemas.openxmlformats.org/drawingml/2006/main">
          <a:off x="-5822005" y="3810447"/>
          <a:ext cx="1850547" cy="52921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latin typeface="Arial" pitchFamily="34" charset="0"/>
              <a:cs typeface="Arial" pitchFamily="34" charset="0"/>
            </a:rPr>
            <a:t>* in</a:t>
          </a:r>
          <a:r>
            <a:rPr lang="en-US" sz="1200" baseline="0" dirty="0">
              <a:latin typeface="Arial" pitchFamily="34" charset="0"/>
              <a:cs typeface="Arial" pitchFamily="34" charset="0"/>
            </a:rPr>
            <a:t> the last month</a:t>
          </a:r>
        </a:p>
        <a:p xmlns:a="http://schemas.openxmlformats.org/drawingml/2006/main">
          <a:r>
            <a:rPr lang="en-US" sz="1200" baseline="0" dirty="0">
              <a:latin typeface="Arial" pitchFamily="34" charset="0"/>
              <a:cs typeface="Arial" pitchFamily="34" charset="0"/>
            </a:rPr>
            <a:t>** in the last 3 months</a:t>
          </a:r>
          <a:endParaRPr lang="th-TH" sz="120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0.04819</cdr:x>
      <cdr:y>0.92546</cdr:y>
    </cdr:from>
    <cdr:to>
      <cdr:x>0.60637</cdr:x>
      <cdr:y>0.9996</cdr:y>
    </cdr:to>
    <cdr:sp macro="" textlink="">
      <cdr:nvSpPr>
        <cdr:cNvPr id="3" name="TextBox 4">
          <a:extLst xmlns:a="http://schemas.openxmlformats.org/drawingml/2006/main">
            <a:ext uri="{FF2B5EF4-FFF2-40B4-BE49-F238E27FC236}">
              <a16:creationId xmlns:a16="http://schemas.microsoft.com/office/drawing/2014/main" id="{C6AA0C95-E47F-4CFF-8CF3-AC05D71ED5B4}"/>
            </a:ext>
          </a:extLst>
        </cdr:cNvPr>
        <cdr:cNvSpPr txBox="1"/>
      </cdr:nvSpPr>
      <cdr:spPr>
        <a:xfrm xmlns:a="http://schemas.openxmlformats.org/drawingml/2006/main">
          <a:off x="288032" y="3764782"/>
          <a:ext cx="3336054" cy="301602"/>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 in the last month;   ** in the last 12 months</a:t>
          </a:r>
          <a:endParaRPr kumimoji="0" lang="th-TH" sz="1100" b="0" i="0" u="none" strike="noStrike" kern="0" cap="none" spc="0" normalizeH="0" baseline="0" noProof="0" dirty="0">
            <a:ln>
              <a:noFill/>
            </a:ln>
            <a:solidFill>
              <a:sysClr val="windowText" lastClr="000000"/>
            </a:solidFill>
            <a:effectLst/>
            <a:uLnTx/>
            <a:uFillTx/>
            <a:latin typeface="Arial" pitchFamily="34" charset="0"/>
            <a:ea typeface="+mn-ea"/>
            <a:cs typeface="Tahoma"/>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0.83535</cdr:x>
      <cdr:y>0.91356</cdr:y>
    </cdr:from>
    <cdr:to>
      <cdr:x>0.9973</cdr:x>
      <cdr:y>0.99941</cdr:y>
    </cdr:to>
    <cdr:sp macro="" textlink="">
      <cdr:nvSpPr>
        <cdr:cNvPr id="2" name="TextBox 1">
          <a:extLst xmlns:a="http://schemas.openxmlformats.org/drawingml/2006/main">
            <a:ext uri="{FF2B5EF4-FFF2-40B4-BE49-F238E27FC236}">
              <a16:creationId xmlns:a16="http://schemas.microsoft.com/office/drawing/2014/main" id="{4C42A375-38A8-4C31-94EA-04D01B6C1A0F}"/>
            </a:ext>
          </a:extLst>
        </cdr:cNvPr>
        <cdr:cNvSpPr txBox="1"/>
      </cdr:nvSpPr>
      <cdr:spPr>
        <a:xfrm xmlns:a="http://schemas.openxmlformats.org/drawingml/2006/main">
          <a:off x="9203230" y="3672508"/>
          <a:ext cx="1784245" cy="3451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latin typeface="Arial Nova" panose="020B0504020202020204" pitchFamily="34" charset="0"/>
            </a:rPr>
            <a:t>* Including HIV testing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668" tIns="47334" rIns="94668" bIns="47334" rtlCol="0"/>
          <a:lstStyle>
            <a:lvl1pPr algn="l">
              <a:defRPr sz="1200"/>
            </a:lvl1pPr>
          </a:lstStyle>
          <a:p>
            <a:endParaRPr lang="th-TH"/>
          </a:p>
        </p:txBody>
      </p:sp>
      <p:sp>
        <p:nvSpPr>
          <p:cNvPr id="3" name="Date Placeholder 2"/>
          <p:cNvSpPr>
            <a:spLocks noGrp="1"/>
          </p:cNvSpPr>
          <p:nvPr>
            <p:ph type="dt" sz="quarter" idx="1"/>
          </p:nvPr>
        </p:nvSpPr>
        <p:spPr>
          <a:xfrm>
            <a:off x="4023093" y="0"/>
            <a:ext cx="3077739" cy="511731"/>
          </a:xfrm>
          <a:prstGeom prst="rect">
            <a:avLst/>
          </a:prstGeom>
        </p:spPr>
        <p:txBody>
          <a:bodyPr vert="horz" lIns="94668" tIns="47334" rIns="94668" bIns="47334" rtlCol="0"/>
          <a:lstStyle>
            <a:lvl1pPr algn="r">
              <a:defRPr sz="1200"/>
            </a:lvl1pPr>
          </a:lstStyle>
          <a:p>
            <a:fld id="{97095DDA-836C-4256-B863-0AF36A2BC492}" type="datetimeFigureOut">
              <a:rPr lang="th-TH" smtClean="0"/>
              <a:pPr/>
              <a:t>29/02/67</a:t>
            </a:fld>
            <a:endParaRPr lang="th-TH"/>
          </a:p>
        </p:txBody>
      </p:sp>
      <p:sp>
        <p:nvSpPr>
          <p:cNvPr id="4" name="Footer Placeholder 3"/>
          <p:cNvSpPr>
            <a:spLocks noGrp="1"/>
          </p:cNvSpPr>
          <p:nvPr>
            <p:ph type="ftr" sz="quarter" idx="2"/>
          </p:nvPr>
        </p:nvSpPr>
        <p:spPr>
          <a:xfrm>
            <a:off x="1" y="9721106"/>
            <a:ext cx="3077739" cy="511731"/>
          </a:xfrm>
          <a:prstGeom prst="rect">
            <a:avLst/>
          </a:prstGeom>
        </p:spPr>
        <p:txBody>
          <a:bodyPr vert="horz" lIns="94668" tIns="47334" rIns="94668" bIns="47334" rtlCol="0" anchor="b"/>
          <a:lstStyle>
            <a:lvl1pPr algn="l">
              <a:defRPr sz="1200"/>
            </a:lvl1pPr>
          </a:lstStyle>
          <a:p>
            <a:endParaRPr lang="th-TH"/>
          </a:p>
        </p:txBody>
      </p:sp>
      <p:sp>
        <p:nvSpPr>
          <p:cNvPr id="5" name="Slide Number Placeholder 4"/>
          <p:cNvSpPr>
            <a:spLocks noGrp="1"/>
          </p:cNvSpPr>
          <p:nvPr>
            <p:ph type="sldNum" sz="quarter" idx="3"/>
          </p:nvPr>
        </p:nvSpPr>
        <p:spPr>
          <a:xfrm>
            <a:off x="4023093" y="9721106"/>
            <a:ext cx="3077739" cy="511731"/>
          </a:xfrm>
          <a:prstGeom prst="rect">
            <a:avLst/>
          </a:prstGeom>
        </p:spPr>
        <p:txBody>
          <a:bodyPr vert="horz" lIns="94668" tIns="47334" rIns="94668" bIns="47334" rtlCol="0" anchor="b"/>
          <a:lstStyle>
            <a:lvl1pPr algn="r">
              <a:defRPr sz="1200"/>
            </a:lvl1pPr>
          </a:lstStyle>
          <a:p>
            <a:fld id="{0803E52D-71B3-4BD4-86A1-C1795C0A45F5}" type="slidenum">
              <a:rPr lang="th-TH" smtClean="0"/>
              <a:pPr/>
              <a:t>‹#›</a:t>
            </a:fld>
            <a:endParaRPr lang="th-TH"/>
          </a:p>
        </p:txBody>
      </p:sp>
    </p:spTree>
    <p:extLst>
      <p:ext uri="{BB962C8B-B14F-4D97-AF65-F5344CB8AC3E}">
        <p14:creationId xmlns:p14="http://schemas.microsoft.com/office/powerpoint/2010/main" val="261019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1731"/>
          </a:xfrm>
          <a:prstGeom prst="rect">
            <a:avLst/>
          </a:prstGeom>
        </p:spPr>
        <p:txBody>
          <a:bodyPr vert="horz" lIns="94668" tIns="47334" rIns="94668" bIns="47334" rtlCol="0"/>
          <a:lstStyle>
            <a:lvl1pPr algn="l">
              <a:defRPr sz="1200"/>
            </a:lvl1pPr>
          </a:lstStyle>
          <a:p>
            <a:endParaRPr lang="th-TH"/>
          </a:p>
        </p:txBody>
      </p:sp>
      <p:sp>
        <p:nvSpPr>
          <p:cNvPr id="3" name="Date Placeholder 2"/>
          <p:cNvSpPr>
            <a:spLocks noGrp="1"/>
          </p:cNvSpPr>
          <p:nvPr>
            <p:ph type="dt" idx="1"/>
          </p:nvPr>
        </p:nvSpPr>
        <p:spPr>
          <a:xfrm>
            <a:off x="4023093" y="0"/>
            <a:ext cx="3077739" cy="511731"/>
          </a:xfrm>
          <a:prstGeom prst="rect">
            <a:avLst/>
          </a:prstGeom>
        </p:spPr>
        <p:txBody>
          <a:bodyPr vert="horz" lIns="94668" tIns="47334" rIns="94668" bIns="47334" rtlCol="0"/>
          <a:lstStyle>
            <a:lvl1pPr algn="r">
              <a:defRPr sz="1200"/>
            </a:lvl1pPr>
          </a:lstStyle>
          <a:p>
            <a:fld id="{40D0997D-644F-4BFD-8C5A-21C6C92803DA}" type="datetimeFigureOut">
              <a:rPr lang="th-TH" smtClean="0"/>
              <a:pPr/>
              <a:t>29/02/67</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endParaRPr lang="th-TH"/>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4668" tIns="47334" rIns="94668" bIns="4733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1" y="9721106"/>
            <a:ext cx="3077739" cy="511731"/>
          </a:xfrm>
          <a:prstGeom prst="rect">
            <a:avLst/>
          </a:prstGeom>
        </p:spPr>
        <p:txBody>
          <a:bodyPr vert="horz" lIns="94668" tIns="47334" rIns="94668" bIns="47334" rtlCol="0" anchor="b"/>
          <a:lstStyle>
            <a:lvl1pPr algn="l">
              <a:defRPr sz="1200"/>
            </a:lvl1pPr>
          </a:lstStyle>
          <a:p>
            <a:endParaRPr lang="th-TH"/>
          </a:p>
        </p:txBody>
      </p:sp>
      <p:sp>
        <p:nvSpPr>
          <p:cNvPr id="7" name="Slide Number Placeholder 6"/>
          <p:cNvSpPr>
            <a:spLocks noGrp="1"/>
          </p:cNvSpPr>
          <p:nvPr>
            <p:ph type="sldNum" sz="quarter" idx="5"/>
          </p:nvPr>
        </p:nvSpPr>
        <p:spPr>
          <a:xfrm>
            <a:off x="4023093" y="9721106"/>
            <a:ext cx="3077739" cy="511731"/>
          </a:xfrm>
          <a:prstGeom prst="rect">
            <a:avLst/>
          </a:prstGeom>
        </p:spPr>
        <p:txBody>
          <a:bodyPr vert="horz" lIns="94668" tIns="47334" rIns="94668" bIns="47334" rtlCol="0" anchor="b"/>
          <a:lstStyle>
            <a:lvl1pPr algn="r">
              <a:defRPr sz="1200"/>
            </a:lvl1pPr>
          </a:lstStyle>
          <a:p>
            <a:fld id="{037BB5BA-26A4-4A24-90C7-D80B26C0F0CD}" type="slidenum">
              <a:rPr lang="th-TH" smtClean="0"/>
              <a:pPr/>
              <a:t>‹#›</a:t>
            </a:fld>
            <a:endParaRPr lang="th-TH"/>
          </a:p>
        </p:txBody>
      </p:sp>
    </p:spTree>
    <p:extLst>
      <p:ext uri="{BB962C8B-B14F-4D97-AF65-F5344CB8AC3E}">
        <p14:creationId xmlns:p14="http://schemas.microsoft.com/office/powerpoint/2010/main" val="400925152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2959" indent="-274215" eaLnBrk="0" hangingPunct="0">
              <a:defRPr sz="2700">
                <a:solidFill>
                  <a:schemeClr val="tx1"/>
                </a:solidFill>
                <a:latin typeface="Arial" charset="0"/>
                <a:ea typeface="Cordia New" charset="0"/>
                <a:cs typeface="Cordia New" charset="0"/>
              </a:defRPr>
            </a:lvl2pPr>
            <a:lvl3pPr marL="1096859" indent="-219372" eaLnBrk="0" hangingPunct="0">
              <a:defRPr sz="2700">
                <a:solidFill>
                  <a:schemeClr val="tx1"/>
                </a:solidFill>
                <a:latin typeface="Arial" charset="0"/>
                <a:ea typeface="Cordia New" charset="0"/>
                <a:cs typeface="Cordia New" charset="0"/>
              </a:defRPr>
            </a:lvl3pPr>
            <a:lvl4pPr marL="1535603" indent="-219372" eaLnBrk="0" hangingPunct="0">
              <a:defRPr sz="2700">
                <a:solidFill>
                  <a:schemeClr val="tx1"/>
                </a:solidFill>
                <a:latin typeface="Arial" charset="0"/>
                <a:ea typeface="Cordia New" charset="0"/>
                <a:cs typeface="Cordia New" charset="0"/>
              </a:defRPr>
            </a:lvl4pPr>
            <a:lvl5pPr marL="1974345" indent="-219372" eaLnBrk="0" hangingPunct="0">
              <a:defRPr sz="2700">
                <a:solidFill>
                  <a:schemeClr val="tx1"/>
                </a:solidFill>
                <a:latin typeface="Arial" charset="0"/>
                <a:ea typeface="Cordia New" charset="0"/>
                <a:cs typeface="Cordia New" charset="0"/>
              </a:defRPr>
            </a:lvl5pPr>
            <a:lvl6pPr marL="2413089" indent="-219372" eaLnBrk="0" fontAlgn="base" hangingPunct="0">
              <a:spcBef>
                <a:spcPct val="0"/>
              </a:spcBef>
              <a:spcAft>
                <a:spcPct val="0"/>
              </a:spcAft>
              <a:defRPr sz="2700">
                <a:solidFill>
                  <a:schemeClr val="tx1"/>
                </a:solidFill>
                <a:latin typeface="Arial" charset="0"/>
                <a:ea typeface="Cordia New" charset="0"/>
                <a:cs typeface="Cordia New" charset="0"/>
              </a:defRPr>
            </a:lvl6pPr>
            <a:lvl7pPr marL="2851832" indent="-219372" eaLnBrk="0" fontAlgn="base" hangingPunct="0">
              <a:spcBef>
                <a:spcPct val="0"/>
              </a:spcBef>
              <a:spcAft>
                <a:spcPct val="0"/>
              </a:spcAft>
              <a:defRPr sz="2700">
                <a:solidFill>
                  <a:schemeClr val="tx1"/>
                </a:solidFill>
                <a:latin typeface="Arial" charset="0"/>
                <a:ea typeface="Cordia New" charset="0"/>
                <a:cs typeface="Cordia New" charset="0"/>
              </a:defRPr>
            </a:lvl7pPr>
            <a:lvl8pPr marL="3290576" indent="-219372" eaLnBrk="0" fontAlgn="base" hangingPunct="0">
              <a:spcBef>
                <a:spcPct val="0"/>
              </a:spcBef>
              <a:spcAft>
                <a:spcPct val="0"/>
              </a:spcAft>
              <a:defRPr sz="2700">
                <a:solidFill>
                  <a:schemeClr val="tx1"/>
                </a:solidFill>
                <a:latin typeface="Arial" charset="0"/>
                <a:ea typeface="Cordia New" charset="0"/>
                <a:cs typeface="Cordia New" charset="0"/>
              </a:defRPr>
            </a:lvl8pPr>
            <a:lvl9pPr marL="3729320" indent="-219372"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14</a:t>
            </a:fld>
            <a:endParaRPr lang="th-TH"/>
          </a:p>
        </p:txBody>
      </p:sp>
    </p:spTree>
    <p:extLst>
      <p:ext uri="{BB962C8B-B14F-4D97-AF65-F5344CB8AC3E}">
        <p14:creationId xmlns:p14="http://schemas.microsoft.com/office/powerpoint/2010/main" val="10001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15</a:t>
            </a:fld>
            <a:endParaRPr lang="th-TH"/>
          </a:p>
        </p:txBody>
      </p:sp>
    </p:spTree>
    <p:extLst>
      <p:ext uri="{BB962C8B-B14F-4D97-AF65-F5344CB8AC3E}">
        <p14:creationId xmlns:p14="http://schemas.microsoft.com/office/powerpoint/2010/main" val="376869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16</a:t>
            </a:fld>
            <a:endParaRPr lang="th-TH"/>
          </a:p>
        </p:txBody>
      </p:sp>
    </p:spTree>
    <p:extLst>
      <p:ext uri="{BB962C8B-B14F-4D97-AF65-F5344CB8AC3E}">
        <p14:creationId xmlns:p14="http://schemas.microsoft.com/office/powerpoint/2010/main" val="138938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18</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20</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7BB5BA-26A4-4A24-90C7-D80B26C0F0CD}" type="slidenum">
              <a:rPr lang="th-TH" smtClean="0"/>
              <a:pPr/>
              <a:t>21</a:t>
            </a:fld>
            <a:endParaRPr lang="th-TH"/>
          </a:p>
        </p:txBody>
      </p:sp>
    </p:spTree>
    <p:extLst>
      <p:ext uri="{BB962C8B-B14F-4D97-AF65-F5344CB8AC3E}">
        <p14:creationId xmlns:p14="http://schemas.microsoft.com/office/powerpoint/2010/main" val="329114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26</a:t>
            </a:fld>
            <a:endParaRPr lang="th-TH"/>
          </a:p>
        </p:txBody>
      </p:sp>
    </p:spTree>
    <p:extLst>
      <p:ext uri="{BB962C8B-B14F-4D97-AF65-F5344CB8AC3E}">
        <p14:creationId xmlns:p14="http://schemas.microsoft.com/office/powerpoint/2010/main" val="1285324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30</a:t>
            </a:fld>
            <a:endParaRPr lang="th-TH"/>
          </a:p>
        </p:txBody>
      </p:sp>
    </p:spTree>
    <p:extLst>
      <p:ext uri="{BB962C8B-B14F-4D97-AF65-F5344CB8AC3E}">
        <p14:creationId xmlns:p14="http://schemas.microsoft.com/office/powerpoint/2010/main" val="406363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32</a:t>
            </a:fld>
            <a:endParaRPr lang="th-TH"/>
          </a:p>
        </p:txBody>
      </p:sp>
    </p:spTree>
    <p:extLst>
      <p:ext uri="{BB962C8B-B14F-4D97-AF65-F5344CB8AC3E}">
        <p14:creationId xmlns:p14="http://schemas.microsoft.com/office/powerpoint/2010/main" val="296448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33</a:t>
            </a:fld>
            <a:endParaRPr lang="th-TH"/>
          </a:p>
        </p:txBody>
      </p:sp>
    </p:spTree>
    <p:extLst>
      <p:ext uri="{BB962C8B-B14F-4D97-AF65-F5344CB8AC3E}">
        <p14:creationId xmlns:p14="http://schemas.microsoft.com/office/powerpoint/2010/main" val="9735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917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34</a:t>
            </a:fld>
            <a:endParaRPr lang="th-TH"/>
          </a:p>
        </p:txBody>
      </p:sp>
    </p:spTree>
    <p:extLst>
      <p:ext uri="{BB962C8B-B14F-4D97-AF65-F5344CB8AC3E}">
        <p14:creationId xmlns:p14="http://schemas.microsoft.com/office/powerpoint/2010/main" val="538865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36</a:t>
            </a:fld>
            <a:endParaRPr lang="th-TH"/>
          </a:p>
        </p:txBody>
      </p:sp>
    </p:spTree>
    <p:extLst>
      <p:ext uri="{BB962C8B-B14F-4D97-AF65-F5344CB8AC3E}">
        <p14:creationId xmlns:p14="http://schemas.microsoft.com/office/powerpoint/2010/main" val="1092580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37</a:t>
            </a:fld>
            <a:endParaRPr lang="th-TH"/>
          </a:p>
        </p:txBody>
      </p:sp>
    </p:spTree>
    <p:extLst>
      <p:ext uri="{BB962C8B-B14F-4D97-AF65-F5344CB8AC3E}">
        <p14:creationId xmlns:p14="http://schemas.microsoft.com/office/powerpoint/2010/main" val="1942857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065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890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45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41</a:t>
            </a:fld>
            <a:endParaRPr lang="th-TH"/>
          </a:p>
        </p:txBody>
      </p:sp>
    </p:spTree>
    <p:extLst>
      <p:ext uri="{BB962C8B-B14F-4D97-AF65-F5344CB8AC3E}">
        <p14:creationId xmlns:p14="http://schemas.microsoft.com/office/powerpoint/2010/main" val="2403492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42</a:t>
            </a:fld>
            <a:endParaRPr lang="th-TH"/>
          </a:p>
        </p:txBody>
      </p:sp>
    </p:spTree>
    <p:extLst>
      <p:ext uri="{BB962C8B-B14F-4D97-AF65-F5344CB8AC3E}">
        <p14:creationId xmlns:p14="http://schemas.microsoft.com/office/powerpoint/2010/main" val="3468501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43</a:t>
            </a:fld>
            <a:endParaRPr lang="th-TH"/>
          </a:p>
        </p:txBody>
      </p:sp>
    </p:spTree>
    <p:extLst>
      <p:ext uri="{BB962C8B-B14F-4D97-AF65-F5344CB8AC3E}">
        <p14:creationId xmlns:p14="http://schemas.microsoft.com/office/powerpoint/2010/main" val="2489850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BB5BA-26A4-4A24-90C7-D80B26C0F0CD}" type="slidenum">
              <a:rPr lang="th-TH" smtClean="0"/>
              <a:pPr/>
              <a:t>44</a:t>
            </a:fld>
            <a:endParaRPr lang="th-TH"/>
          </a:p>
        </p:txBody>
      </p:sp>
    </p:spTree>
    <p:extLst>
      <p:ext uri="{BB962C8B-B14F-4D97-AF65-F5344CB8AC3E}">
        <p14:creationId xmlns:p14="http://schemas.microsoft.com/office/powerpoint/2010/main" val="199424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notes"/>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7:notes"/>
          <p:cNvSpPr txBox="1">
            <a:spLocks noGrp="1"/>
          </p:cNvSpPr>
          <p:nvPr>
            <p:ph type="body" idx="1"/>
          </p:nvPr>
        </p:nvSpPr>
        <p:spPr>
          <a:xfrm>
            <a:off x="710248" y="4861442"/>
            <a:ext cx="5681980" cy="4605576"/>
          </a:xfrm>
          <a:prstGeom prst="rect">
            <a:avLst/>
          </a:prstGeom>
          <a:noFill/>
          <a:ln>
            <a:noFill/>
          </a:ln>
        </p:spPr>
        <p:txBody>
          <a:bodyPr spcFirstLastPara="1" wrap="square" lIns="94650" tIns="47325" rIns="94650" bIns="47325"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514" name="Google Shape;514;p7:notes"/>
          <p:cNvSpPr txBox="1">
            <a:spLocks noGrp="1"/>
          </p:cNvSpPr>
          <p:nvPr>
            <p:ph type="sldNum" idx="12"/>
          </p:nvPr>
        </p:nvSpPr>
        <p:spPr>
          <a:xfrm>
            <a:off x="4023093" y="9721106"/>
            <a:ext cx="3077739" cy="511731"/>
          </a:xfrm>
          <a:prstGeom prst="rect">
            <a:avLst/>
          </a:prstGeom>
          <a:noFill/>
          <a:ln>
            <a:noFill/>
          </a:ln>
        </p:spPr>
        <p:txBody>
          <a:bodyPr spcFirstLastPara="1" wrap="square" lIns="94650" tIns="47325" rIns="94650" bIns="47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4054289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4546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47</a:t>
            </a:fld>
            <a:endParaRPr lang="th-TH"/>
          </a:p>
        </p:txBody>
      </p:sp>
    </p:spTree>
    <p:extLst>
      <p:ext uri="{BB962C8B-B14F-4D97-AF65-F5344CB8AC3E}">
        <p14:creationId xmlns:p14="http://schemas.microsoft.com/office/powerpoint/2010/main" val="371478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8</a:t>
            </a:fld>
            <a:endParaRPr lang="th-TH"/>
          </a:p>
        </p:txBody>
      </p:sp>
    </p:spTree>
    <p:extLst>
      <p:ext uri="{BB962C8B-B14F-4D97-AF65-F5344CB8AC3E}">
        <p14:creationId xmlns:p14="http://schemas.microsoft.com/office/powerpoint/2010/main" val="28551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9</a:t>
            </a:fld>
            <a:endParaRPr lang="th-TH"/>
          </a:p>
        </p:txBody>
      </p:sp>
    </p:spTree>
    <p:extLst>
      <p:ext uri="{BB962C8B-B14F-4D97-AF65-F5344CB8AC3E}">
        <p14:creationId xmlns:p14="http://schemas.microsoft.com/office/powerpoint/2010/main" val="31416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10</a:t>
            </a:fld>
            <a:endParaRPr lang="th-TH"/>
          </a:p>
        </p:txBody>
      </p:sp>
    </p:spTree>
    <p:extLst>
      <p:ext uri="{BB962C8B-B14F-4D97-AF65-F5344CB8AC3E}">
        <p14:creationId xmlns:p14="http://schemas.microsoft.com/office/powerpoint/2010/main" val="427973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11</a:t>
            </a:fld>
            <a:endParaRPr lang="th-TH"/>
          </a:p>
        </p:txBody>
      </p:sp>
    </p:spTree>
    <p:extLst>
      <p:ext uri="{BB962C8B-B14F-4D97-AF65-F5344CB8AC3E}">
        <p14:creationId xmlns:p14="http://schemas.microsoft.com/office/powerpoint/2010/main" val="68829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BB5BA-26A4-4A24-90C7-D80B26C0F0CD}"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63498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037BB5BA-26A4-4A24-90C7-D80B26C0F0CD}" type="slidenum">
              <a:rPr lang="th-TH" smtClean="0"/>
              <a:pPr/>
              <a:t>13</a:t>
            </a:fld>
            <a:endParaRPr lang="th-TH"/>
          </a:p>
        </p:txBody>
      </p:sp>
    </p:spTree>
    <p:extLst>
      <p:ext uri="{BB962C8B-B14F-4D97-AF65-F5344CB8AC3E}">
        <p14:creationId xmlns:p14="http://schemas.microsoft.com/office/powerpoint/2010/main" val="847960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hemeOverride" Target="../theme/themeOverride9.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hemeOverride" Target="../theme/themeOverride17.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8.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9.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7.xml"/><Relationship Id="rId1" Type="http://schemas.openxmlformats.org/officeDocument/2006/relationships/themeOverride" Target="../theme/themeOverride25.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6.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7.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9.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themeOverride" Target="../theme/themeOverride33.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4.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5.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7.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8.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39.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4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
        <p:nvSpPr>
          <p:cNvPr id="5" name="TextBox 4"/>
          <p:cNvSpPr txBox="1"/>
          <p:nvPr userDrawn="1"/>
        </p:nvSpPr>
        <p:spPr>
          <a:xfrm>
            <a:off x="356714" y="3083227"/>
            <a:ext cx="8191425"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cs typeface="Arial" pitchFamily="34" charset="0"/>
              </a:rPr>
              <a:t>HIV and AIDS</a:t>
            </a:r>
            <a:endParaRPr lang="th-TH" sz="3600" b="1" dirty="0">
              <a:solidFill>
                <a:schemeClr val="bg1"/>
              </a:solidFill>
              <a:latin typeface="Arial" pitchFamily="34" charset="0"/>
            </a:endParaRPr>
          </a:p>
        </p:txBody>
      </p:sp>
      <p:sp>
        <p:nvSpPr>
          <p:cNvPr id="6" name="TextBox 5"/>
          <p:cNvSpPr txBox="1"/>
          <p:nvPr userDrawn="1"/>
        </p:nvSpPr>
        <p:spPr>
          <a:xfrm>
            <a:off x="359928" y="3570925"/>
            <a:ext cx="8191425" cy="639151"/>
          </a:xfrm>
          <a:prstGeom prst="rect">
            <a:avLst/>
          </a:prstGeom>
          <a:noFill/>
        </p:spPr>
        <p:txBody>
          <a:bodyPr wrap="square" lIns="99569" tIns="49785" rIns="99569" bIns="49785" rtlCol="0">
            <a:spAutoFit/>
          </a:bodyPr>
          <a:lstStyle/>
          <a:p>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endParaRPr>
          </a:p>
        </p:txBody>
      </p:sp>
      <p:sp>
        <p:nvSpPr>
          <p:cNvPr id="7" name="TextBox 6"/>
          <p:cNvSpPr txBox="1"/>
          <p:nvPr userDrawn="1"/>
        </p:nvSpPr>
        <p:spPr>
          <a:xfrm>
            <a:off x="359928" y="4026192"/>
            <a:ext cx="8191425" cy="500652"/>
          </a:xfrm>
          <a:prstGeom prst="rect">
            <a:avLst/>
          </a:prstGeom>
          <a:noFill/>
        </p:spPr>
        <p:txBody>
          <a:bodyPr wrap="square" lIns="99569" tIns="49785" rIns="99569" bIns="49785" rtlCol="0">
            <a:spAutoFit/>
          </a:bodyPr>
          <a:lstStyle/>
          <a:p>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endParaRPr>
          </a:p>
        </p:txBody>
      </p:sp>
      <p:sp>
        <p:nvSpPr>
          <p:cNvPr id="8" name="Rectangle 7"/>
          <p:cNvSpPr/>
          <p:nvPr userDrawn="1"/>
        </p:nvSpPr>
        <p:spPr>
          <a:xfrm>
            <a:off x="0" y="3089917"/>
            <a:ext cx="240000" cy="215836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pic>
        <p:nvPicPr>
          <p:cNvPr id="14" name="Picture 13" descr="Unaid logo_approve.png"/>
          <p:cNvPicPr>
            <a:picLocks noChangeAspect="1"/>
          </p:cNvPicPr>
          <p:nvPr userDrawn="1"/>
        </p:nvPicPr>
        <p:blipFill>
          <a:blip r:embed="rId2" cstate="print"/>
          <a:stretch>
            <a:fillRect/>
          </a:stretch>
        </p:blipFill>
        <p:spPr>
          <a:xfrm>
            <a:off x="284489" y="609619"/>
            <a:ext cx="3242233" cy="1108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288"/>
        <p:cNvGrpSpPr/>
        <p:nvPr/>
      </p:nvGrpSpPr>
      <p:grpSpPr>
        <a:xfrm>
          <a:off x="0" y="0"/>
          <a:ext cx="0" cy="0"/>
          <a:chOff x="0" y="0"/>
          <a:chExt cx="0" cy="0"/>
        </a:xfrm>
      </p:grpSpPr>
      <p:sp>
        <p:nvSpPr>
          <p:cNvPr id="289" name="Google Shape;289;p48"/>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0" name="Google Shape;290;p48"/>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8"/>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8"/>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958477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293"/>
        <p:cNvGrpSpPr/>
        <p:nvPr/>
      </p:nvGrpSpPr>
      <p:grpSpPr>
        <a:xfrm>
          <a:off x="0" y="0"/>
          <a:ext cx="0" cy="0"/>
          <a:chOff x="0" y="0"/>
          <a:chExt cx="0" cy="0"/>
        </a:xfrm>
      </p:grpSpPr>
      <p:sp>
        <p:nvSpPr>
          <p:cNvPr id="294" name="Google Shape;294;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5" name="Google Shape;295;p4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6" name="Google Shape;296;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297" name="Google Shape;297;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298" name="Google Shape;298;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a:solidFill>
                  <a:srgbClr val="000000"/>
                </a:solidFill>
                <a:latin typeface="Arial"/>
                <a:ea typeface="Arial"/>
                <a:cs typeface="Arial"/>
                <a:sym typeface="Arial"/>
              </a:defRPr>
            </a:lvl1pPr>
            <a:lvl2pPr marL="0" marR="0" lvl="1" indent="0" algn="r" rtl="0">
              <a:spcBef>
                <a:spcPts val="0"/>
              </a:spcBef>
              <a:spcAft>
                <a:spcPts val="0"/>
              </a:spcAft>
              <a:buNone/>
              <a:defRPr sz="1200">
                <a:solidFill>
                  <a:srgbClr val="000000"/>
                </a:solidFill>
                <a:latin typeface="Arial"/>
                <a:ea typeface="Arial"/>
                <a:cs typeface="Arial"/>
                <a:sym typeface="Arial"/>
              </a:defRPr>
            </a:lvl2pPr>
            <a:lvl3pPr marL="0" marR="0" lvl="2" indent="0" algn="r" rtl="0">
              <a:spcBef>
                <a:spcPts val="0"/>
              </a:spcBef>
              <a:spcAft>
                <a:spcPts val="0"/>
              </a:spcAft>
              <a:buNone/>
              <a:defRPr sz="1200">
                <a:solidFill>
                  <a:srgbClr val="000000"/>
                </a:solidFill>
                <a:latin typeface="Arial"/>
                <a:ea typeface="Arial"/>
                <a:cs typeface="Arial"/>
                <a:sym typeface="Arial"/>
              </a:defRPr>
            </a:lvl3pPr>
            <a:lvl4pPr marL="0" marR="0" lvl="3" indent="0" algn="r" rtl="0">
              <a:spcBef>
                <a:spcPts val="0"/>
              </a:spcBef>
              <a:spcAft>
                <a:spcPts val="0"/>
              </a:spcAft>
              <a:buNone/>
              <a:defRPr sz="1200">
                <a:solidFill>
                  <a:srgbClr val="000000"/>
                </a:solidFill>
                <a:latin typeface="Arial"/>
                <a:ea typeface="Arial"/>
                <a:cs typeface="Arial"/>
                <a:sym typeface="Arial"/>
              </a:defRPr>
            </a:lvl4pPr>
            <a:lvl5pPr marL="0" marR="0" lvl="4" indent="0" algn="r" rtl="0">
              <a:spcBef>
                <a:spcPts val="0"/>
              </a:spcBef>
              <a:spcAft>
                <a:spcPts val="0"/>
              </a:spcAft>
              <a:buNone/>
              <a:defRPr sz="1200">
                <a:solidFill>
                  <a:srgbClr val="000000"/>
                </a:solidFill>
                <a:latin typeface="Arial"/>
                <a:ea typeface="Arial"/>
                <a:cs typeface="Arial"/>
                <a:sym typeface="Arial"/>
              </a:defRPr>
            </a:lvl5pPr>
            <a:lvl6pPr marL="0" marR="0" lvl="5" indent="0" algn="r" rtl="0">
              <a:spcBef>
                <a:spcPts val="0"/>
              </a:spcBef>
              <a:spcAft>
                <a:spcPts val="0"/>
              </a:spcAft>
              <a:buNone/>
              <a:defRPr sz="1200">
                <a:solidFill>
                  <a:srgbClr val="000000"/>
                </a:solidFill>
                <a:latin typeface="Arial"/>
                <a:ea typeface="Arial"/>
                <a:cs typeface="Arial"/>
                <a:sym typeface="Arial"/>
              </a:defRPr>
            </a:lvl6pPr>
            <a:lvl7pPr marL="0" marR="0" lvl="6" indent="0" algn="r" rtl="0">
              <a:spcBef>
                <a:spcPts val="0"/>
              </a:spcBef>
              <a:spcAft>
                <a:spcPts val="0"/>
              </a:spcAft>
              <a:buNone/>
              <a:defRPr sz="1200">
                <a:solidFill>
                  <a:srgbClr val="000000"/>
                </a:solidFill>
                <a:latin typeface="Arial"/>
                <a:ea typeface="Arial"/>
                <a:cs typeface="Arial"/>
                <a:sym typeface="Arial"/>
              </a:defRPr>
            </a:lvl7pPr>
            <a:lvl8pPr marL="0" marR="0" lvl="7" indent="0" algn="r" rtl="0">
              <a:spcBef>
                <a:spcPts val="0"/>
              </a:spcBef>
              <a:spcAft>
                <a:spcPts val="0"/>
              </a:spcAft>
              <a:buNone/>
              <a:defRPr sz="1200">
                <a:solidFill>
                  <a:srgbClr val="000000"/>
                </a:solidFill>
                <a:latin typeface="Arial"/>
                <a:ea typeface="Arial"/>
                <a:cs typeface="Arial"/>
                <a:sym typeface="Arial"/>
              </a:defRPr>
            </a:lvl8pPr>
            <a:lvl9pPr marL="0" marR="0" lvl="8" indent="0" algn="r" rtl="0">
              <a:spcBef>
                <a:spcPts val="0"/>
              </a:spcBef>
              <a:spcAft>
                <a:spcPts val="0"/>
              </a:spcAft>
              <a:buNone/>
              <a:defRPr sz="1200">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0920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50375742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62115301"/>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591519684"/>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43985336"/>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617413447"/>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76431989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3376076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7517793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3FCC857F-23A2-475B-946D-4295B6E65726}" type="datetime1">
              <a:rPr lang="en-US" smtClean="0">
                <a:solidFill>
                  <a:prstClr val="black"/>
                </a:solidFill>
                <a:ea typeface="ＭＳ Ｐゴシック" charset="-128"/>
              </a:rPr>
              <a:pPr defTabSz="457200" fontAlgn="base">
                <a:spcBef>
                  <a:spcPct val="0"/>
                </a:spcBef>
                <a:spcAft>
                  <a:spcPct val="0"/>
                </a:spcAft>
                <a:defRPr/>
              </a:pPr>
              <a:t>29/02/2024</a:t>
            </a:fld>
            <a:endParaRPr lang="en-US" dirty="0">
              <a:solidFill>
                <a:prstClr val="black"/>
              </a:solidFill>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CB228CDF-01D7-48A4-B591-A2B16CD7E884}" type="slidenum">
              <a:rPr lang="en-US" smtClean="0">
                <a:solidFill>
                  <a:prstClr val="black"/>
                </a:solidFill>
                <a:ea typeface="ＭＳ Ｐゴシック" charset="-128"/>
              </a:rPr>
              <a:pPr defTabSz="457200" fontAlgn="base">
                <a:spcBef>
                  <a:spcPct val="0"/>
                </a:spcBef>
                <a:spcAft>
                  <a:spcPct val="0"/>
                </a:spcAft>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202855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6074473"/>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4186046"/>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699230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42805738"/>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67365835"/>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2296904"/>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6440393"/>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948557"/>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9" tIns="58516" rIns="117039" bIns="58516">
            <a:normAutofit/>
          </a:bodyPr>
          <a:lstStyle>
            <a:lvl1pPr marL="682702" marR="0" indent="-682702" algn="l" defTabSz="1170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78" indent="0" algn="ctr">
              <a:buNone/>
              <a:defRPr>
                <a:solidFill>
                  <a:schemeClr val="tx1">
                    <a:tint val="75000"/>
                  </a:schemeClr>
                </a:solidFill>
              </a:defRPr>
            </a:lvl2pPr>
            <a:lvl3pPr marL="1170340" indent="0" algn="ctr">
              <a:buNone/>
              <a:defRPr>
                <a:solidFill>
                  <a:schemeClr val="tx1">
                    <a:tint val="75000"/>
                  </a:schemeClr>
                </a:solidFill>
              </a:defRPr>
            </a:lvl3pPr>
            <a:lvl4pPr marL="1755503" indent="0" algn="ctr">
              <a:buNone/>
              <a:defRPr>
                <a:solidFill>
                  <a:schemeClr val="tx1">
                    <a:tint val="75000"/>
                  </a:schemeClr>
                </a:solidFill>
              </a:defRPr>
            </a:lvl4pPr>
            <a:lvl5pPr marL="2340683" indent="0" algn="ctr">
              <a:buNone/>
              <a:defRPr>
                <a:solidFill>
                  <a:schemeClr val="tx1">
                    <a:tint val="75000"/>
                  </a:schemeClr>
                </a:solidFill>
              </a:defRPr>
            </a:lvl5pPr>
            <a:lvl6pPr marL="2925842" indent="0" algn="ctr">
              <a:buNone/>
              <a:defRPr>
                <a:solidFill>
                  <a:schemeClr val="tx1">
                    <a:tint val="75000"/>
                  </a:schemeClr>
                </a:solidFill>
              </a:defRPr>
            </a:lvl6pPr>
            <a:lvl7pPr marL="3511003" indent="0" algn="ctr">
              <a:buNone/>
              <a:defRPr>
                <a:solidFill>
                  <a:schemeClr val="tx1">
                    <a:tint val="75000"/>
                  </a:schemeClr>
                </a:solidFill>
              </a:defRPr>
            </a:lvl7pPr>
            <a:lvl8pPr marL="4096189" indent="0" algn="ctr">
              <a:buNone/>
              <a:defRPr>
                <a:solidFill>
                  <a:schemeClr val="tx1">
                    <a:tint val="75000"/>
                  </a:schemeClr>
                </a:solidFill>
              </a:defRPr>
            </a:lvl8pPr>
            <a:lvl9pPr marL="46813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7911339"/>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179833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6624179"/>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9" tIns="58516" rIns="117039" bIns="5851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3850461"/>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3879785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4899647"/>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9" tIns="58516" rIns="117039" bIns="58516" anchor="ctr"/>
          <a:lstStyle/>
          <a:p>
            <a:pPr algn="ctr" defTabSz="1170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9" tIns="58516" rIns="117039" bIns="5851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9" tIns="58516" rIns="117039" bIns="5851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9" tIns="58516" rIns="117039" bIns="5851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7932557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039" tIns="58516" rIns="117039" bIns="5851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9" tIns="58516" rIns="117039" bIns="5851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9" tIns="58516" rIns="117039" bIns="5851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9793619"/>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5546695"/>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8026944"/>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7161944"/>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97295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6712846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55929838"/>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003784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354206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300763" y="3390900"/>
            <a:ext cx="10820437" cy="1747850"/>
          </a:xfrm>
          <a:prstGeom prst="rect">
            <a:avLst/>
          </a:prstGeom>
        </p:spPr>
        <p:txBody>
          <a:bodyPr/>
          <a:lstStyle>
            <a:lvl1pPr algn="l">
              <a:defRPr sz="5000" b="1" baseline="0">
                <a:solidFill>
                  <a:schemeClr val="bg1"/>
                </a:solidFill>
              </a:defRPr>
            </a:lvl1pPr>
          </a:lstStyle>
          <a:p>
            <a:r>
              <a:rPr lang="en-US" dirty="0"/>
              <a:t>Click to </a:t>
            </a:r>
            <a:br>
              <a:rPr lang="en-US" dirty="0"/>
            </a:br>
            <a:r>
              <a:rPr lang="en-US" dirty="0"/>
              <a:t>edit</a:t>
            </a:r>
            <a:endParaRPr lang="th-TH" dirty="0"/>
          </a:p>
        </p:txBody>
      </p:sp>
      <p:sp>
        <p:nvSpPr>
          <p:cNvPr id="4" name="Rectangle 3"/>
          <p:cNvSpPr/>
          <p:nvPr userDrawn="1"/>
        </p:nvSpPr>
        <p:spPr>
          <a:xfrm>
            <a:off x="0" y="3499484"/>
            <a:ext cx="240000" cy="1351916"/>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9757138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97124773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95497578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287210433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128317640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17784457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381712336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382768096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413455673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9397566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6492973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32341587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40016394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6269815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8256290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2671476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69812135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52943642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9407680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6080150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324532280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75204685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5710949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421468471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3428219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6390631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85702288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215095585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113055601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33028480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23770968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40679163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8963133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156548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779505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914741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041737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4778601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429834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08627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77679964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055586441"/>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05203279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52976833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48999193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16178725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78439989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678152000"/>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3FCC857F-23A2-475B-946D-4295B6E65726}" type="datetime1">
              <a:rPr lang="en-US" smtClean="0">
                <a:solidFill>
                  <a:prstClr val="black"/>
                </a:solidFill>
                <a:ea typeface="ＭＳ Ｐゴシック" charset="-128"/>
              </a:rPr>
              <a:pPr defTabSz="457200" fontAlgn="base">
                <a:spcBef>
                  <a:spcPct val="0"/>
                </a:spcBef>
                <a:spcAft>
                  <a:spcPct val="0"/>
                </a:spcAft>
                <a:defRPr/>
              </a:pPr>
              <a:t>29/02/2024</a:t>
            </a:fld>
            <a:endParaRPr lang="en-US" dirty="0">
              <a:solidFill>
                <a:prstClr val="black"/>
              </a:solidFill>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cs typeface="ＭＳ Ｐゴシック" charset="-128"/>
              </a:defRPr>
            </a:lvl1pPr>
          </a:lstStyle>
          <a:p>
            <a:pPr defTabSz="457200" fontAlgn="base">
              <a:spcBef>
                <a:spcPct val="0"/>
              </a:spcBef>
              <a:spcAft>
                <a:spcPct val="0"/>
              </a:spcAft>
              <a:defRPr/>
            </a:pPr>
            <a:endParaRPr lang="en-US">
              <a:solidFill>
                <a:prstClr val="black"/>
              </a:solidFill>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fontAlgn="base">
              <a:spcBef>
                <a:spcPct val="0"/>
              </a:spcBef>
              <a:spcAft>
                <a:spcPct val="0"/>
              </a:spcAft>
              <a:defRPr/>
            </a:pPr>
            <a:fld id="{CB228CDF-01D7-48A4-B591-A2B16CD7E884}" type="slidenum">
              <a:rPr lang="en-US" smtClean="0">
                <a:solidFill>
                  <a:prstClr val="black"/>
                </a:solidFill>
                <a:ea typeface="ＭＳ Ｐゴシック" charset="-128"/>
              </a:rPr>
              <a:pPr defTabSz="457200" fontAlgn="base">
                <a:spcBef>
                  <a:spcPct val="0"/>
                </a:spcBef>
                <a:spcAft>
                  <a:spcPct val="0"/>
                </a:spcAft>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val="2530627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639972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Tree>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2057789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716788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463219"/>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4103202"/>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5719692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2662793"/>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930569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15527369"/>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91174763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3867906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55889673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067526047"/>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44436389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80551681"/>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868999868"/>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9821770"/>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998923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23022209"/>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4101973"/>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467678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 </a:t>
            </a:r>
            <a:endParaRPr lang="th-TH" sz="2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2834220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6619307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210345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47"/>
        <p:cNvGrpSpPr/>
        <p:nvPr/>
      </p:nvGrpSpPr>
      <p:grpSpPr>
        <a:xfrm>
          <a:off x="0" y="0"/>
          <a:ext cx="0" cy="0"/>
          <a:chOff x="0" y="0"/>
          <a:chExt cx="0" cy="0"/>
        </a:xfrm>
      </p:grpSpPr>
      <p:sp>
        <p:nvSpPr>
          <p:cNvPr id="248" name="Google Shape;248;p41"/>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49" name="Google Shape;249;p41"/>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0" name="Google Shape;250;p41"/>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12459711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51"/>
        <p:cNvGrpSpPr/>
        <p:nvPr/>
      </p:nvGrpSpPr>
      <p:grpSpPr>
        <a:xfrm>
          <a:off x="0" y="0"/>
          <a:ext cx="0" cy="0"/>
          <a:chOff x="0" y="0"/>
          <a:chExt cx="0" cy="0"/>
        </a:xfrm>
      </p:grpSpPr>
      <p:sp>
        <p:nvSpPr>
          <p:cNvPr id="252" name="Google Shape;252;p42"/>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72258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53"/>
        <p:cNvGrpSpPr/>
        <p:nvPr/>
      </p:nvGrpSpPr>
      <p:grpSpPr>
        <a:xfrm>
          <a:off x="0" y="0"/>
          <a:ext cx="0" cy="0"/>
          <a:chOff x="0" y="0"/>
          <a:chExt cx="0" cy="0"/>
        </a:xfrm>
      </p:grpSpPr>
      <p:sp>
        <p:nvSpPr>
          <p:cNvPr id="254" name="Google Shape;254;p43"/>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5" name="Google Shape;255;p43"/>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6" name="Google Shape;256;p43"/>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7" name="Google Shape;257;p43"/>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58" name="Google Shape;258;p43"/>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774086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59"/>
        <p:cNvGrpSpPr/>
        <p:nvPr/>
      </p:nvGrpSpPr>
      <p:grpSpPr>
        <a:xfrm>
          <a:off x="0" y="0"/>
          <a:ext cx="0" cy="0"/>
          <a:chOff x="0" y="0"/>
          <a:chExt cx="0" cy="0"/>
        </a:xfrm>
      </p:grpSpPr>
      <p:sp>
        <p:nvSpPr>
          <p:cNvPr id="260" name="Google Shape;260;p44"/>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1" name="Google Shape;261;p4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2" name="Google Shape;262;p44"/>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63" name="Google Shape;263;p44"/>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58869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7" name="Google Shape;267;p45"/>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8" name="Google Shape;268;p45"/>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69" name="Google Shape;269;p45"/>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0" name="Google Shape;270;p45"/>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45"/>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553574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72"/>
        <p:cNvGrpSpPr/>
        <p:nvPr/>
      </p:nvGrpSpPr>
      <p:grpSpPr>
        <a:xfrm>
          <a:off x="0" y="0"/>
          <a:ext cx="0" cy="0"/>
          <a:chOff x="0" y="0"/>
          <a:chExt cx="0" cy="0"/>
        </a:xfrm>
      </p:grpSpPr>
      <p:sp>
        <p:nvSpPr>
          <p:cNvPr id="273" name="Google Shape;273;p46"/>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4" name="Google Shape;274;p4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5" name="Google Shape;275;p46"/>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6" name="Google Shape;276;p46"/>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7" name="Google Shape;277;p46"/>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46"/>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Google Shape;279;p46"/>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Google Shape;280;p46"/>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064743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81"/>
        <p:cNvGrpSpPr/>
        <p:nvPr/>
      </p:nvGrpSpPr>
      <p:grpSpPr>
        <a:xfrm>
          <a:off x="0" y="0"/>
          <a:ext cx="0" cy="0"/>
          <a:chOff x="0" y="0"/>
          <a:chExt cx="0" cy="0"/>
        </a:xfrm>
      </p:grpSpPr>
      <p:sp>
        <p:nvSpPr>
          <p:cNvPr id="282" name="Google Shape;282;p47"/>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3" name="Google Shape;283;p47"/>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4" name="Google Shape;284;p47"/>
          <p:cNvSpPr/>
          <p:nvPr/>
        </p:nvSpPr>
        <p:spPr>
          <a:xfrm>
            <a:off x="0" y="1629030"/>
            <a:ext cx="240000" cy="649273"/>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5" name="Google Shape;285;p47"/>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47"/>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47"/>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8198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4.png"/><Relationship Id="rId5" Type="http://schemas.openxmlformats.org/officeDocument/2006/relationships/slideLayout" Target="../slideLayouts/slideLayout73.xml"/><Relationship Id="rId10"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7.png"/><Relationship Id="rId5" Type="http://schemas.openxmlformats.org/officeDocument/2006/relationships/slideLayout" Target="../slideLayouts/slideLayout81.xml"/><Relationship Id="rId10" Type="http://schemas.openxmlformats.org/officeDocument/2006/relationships/image" Target="../media/image6.png"/><Relationship Id="rId4" Type="http://schemas.openxmlformats.org/officeDocument/2006/relationships/slideLayout" Target="../slideLayouts/slideLayout8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4.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3.png"/><Relationship Id="rId5" Type="http://schemas.openxmlformats.org/officeDocument/2006/relationships/slideLayout" Target="../slideLayouts/slideLayout97.xml"/><Relationship Id="rId10" Type="http://schemas.openxmlformats.org/officeDocument/2006/relationships/theme" Target="../theme/theme13.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7.png"/><Relationship Id="rId5" Type="http://schemas.openxmlformats.org/officeDocument/2006/relationships/slideLayout" Target="../slideLayouts/slideLayout106.xml"/><Relationship Id="rId10" Type="http://schemas.openxmlformats.org/officeDocument/2006/relationships/image" Target="../media/image6.png"/><Relationship Id="rId4" Type="http://schemas.openxmlformats.org/officeDocument/2006/relationships/slideLayout" Target="../slideLayouts/slideLayout105.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image" Target="../media/image4.png"/><Relationship Id="rId5" Type="http://schemas.openxmlformats.org/officeDocument/2006/relationships/slideLayout" Target="../slideLayouts/slideLayout114.xml"/><Relationship Id="rId10" Type="http://schemas.openxmlformats.org/officeDocument/2006/relationships/image" Target="../media/image3.png"/><Relationship Id="rId4" Type="http://schemas.openxmlformats.org/officeDocument/2006/relationships/slideLayout" Target="../slideLayouts/slideLayout113.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4.png"/><Relationship Id="rId5" Type="http://schemas.openxmlformats.org/officeDocument/2006/relationships/slideLayout" Target="../slideLayouts/slideLayout122.xml"/><Relationship Id="rId10" Type="http://schemas.openxmlformats.org/officeDocument/2006/relationships/image" Target="../media/image3.png"/><Relationship Id="rId4" Type="http://schemas.openxmlformats.org/officeDocument/2006/relationships/slideLayout" Target="../slideLayouts/slideLayout121.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image" Target="../media/image4.png"/><Relationship Id="rId5" Type="http://schemas.openxmlformats.org/officeDocument/2006/relationships/slideLayout" Target="../slideLayouts/slideLayout130.xml"/><Relationship Id="rId10" Type="http://schemas.openxmlformats.org/officeDocument/2006/relationships/image" Target="../media/image3.png"/><Relationship Id="rId4" Type="http://schemas.openxmlformats.org/officeDocument/2006/relationships/slideLayout" Target="../slideLayouts/slideLayout129.xml"/><Relationship Id="rId9"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png"/><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image" Target="../media/image6.png"/><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4.png"/><Relationship Id="rId5" Type="http://schemas.openxmlformats.org/officeDocument/2006/relationships/slideLayout" Target="../slideLayouts/slideLayout40.xml"/><Relationship Id="rId10"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4.png"/><Relationship Id="rId5" Type="http://schemas.openxmlformats.org/officeDocument/2006/relationships/slideLayout" Target="../slideLayouts/slideLayout48.xml"/><Relationship Id="rId10" Type="http://schemas.openxmlformats.org/officeDocument/2006/relationships/image" Target="../media/image3.png"/><Relationship Id="rId4" Type="http://schemas.openxmlformats.org/officeDocument/2006/relationships/slideLayout" Target="../slideLayouts/slideLayout4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4.png"/><Relationship Id="rId5" Type="http://schemas.openxmlformats.org/officeDocument/2006/relationships/slideLayout" Target="../slideLayouts/slideLayout56.xml"/><Relationship Id="rId10"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4.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3.png"/><Relationship Id="rId5" Type="http://schemas.openxmlformats.org/officeDocument/2006/relationships/slideLayout" Target="../slideLayouts/slideLayout64.xml"/><Relationship Id="rId10" Type="http://schemas.openxmlformats.org/officeDocument/2006/relationships/theme" Target="../theme/theme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60700"/>
            <a:ext cx="11715789" cy="6140134"/>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sp>
        <p:nvSpPr>
          <p:cNvPr id="14" name="TextBox 13"/>
          <p:cNvSpPr txBox="1"/>
          <p:nvPr/>
        </p:nvSpPr>
        <p:spPr>
          <a:xfrm>
            <a:off x="9340712" y="6508190"/>
            <a:ext cx="2286016" cy="285208"/>
          </a:xfrm>
          <a:prstGeom prst="rect">
            <a:avLst/>
          </a:prstGeom>
          <a:noFill/>
        </p:spPr>
        <p:txBody>
          <a:bodyPr wrap="square" lIns="99569" tIns="49785" rIns="99569" bIns="49785" rtlCol="0">
            <a:spAutoFit/>
          </a:bodyPr>
          <a:lstStyle/>
          <a:p>
            <a:pPr algn="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endParaRPr>
          </a:p>
        </p:txBody>
      </p:sp>
      <p:pic>
        <p:nvPicPr>
          <p:cNvPr id="4" name="Picture 3" descr="color-01.png"/>
          <p:cNvPicPr>
            <a:picLocks noChangeAspect="1"/>
          </p:cNvPicPr>
          <p:nvPr/>
        </p:nvPicPr>
        <p:blipFill>
          <a:blip r:embed="rId4"/>
          <a:srcRect b="10271"/>
          <a:stretch>
            <a:fillRect/>
          </a:stretch>
        </p:blipFill>
        <p:spPr>
          <a:xfrm>
            <a:off x="3326417" y="1189576"/>
            <a:ext cx="7489967" cy="531125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7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33304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2593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91923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40" descr="color-02 more red.png"/>
          <p:cNvPicPr preferRelativeResize="0"/>
          <p:nvPr/>
        </p:nvPicPr>
        <p:blipFill rotWithShape="1">
          <a:blip r:embed="rId11">
            <a:alphaModFix/>
          </a:blip>
          <a:srcRect r="8306" b="15313"/>
          <a:stretch/>
        </p:blipFill>
        <p:spPr>
          <a:xfrm>
            <a:off x="4308011" y="1103466"/>
            <a:ext cx="7883989" cy="5754535"/>
          </a:xfrm>
          <a:prstGeom prst="rect">
            <a:avLst/>
          </a:prstGeom>
          <a:noFill/>
          <a:ln>
            <a:noFill/>
          </a:ln>
        </p:spPr>
      </p:pic>
      <p:sp>
        <p:nvSpPr>
          <p:cNvPr id="241" name="Google Shape;241;p40"/>
          <p:cNvSpPr txBox="1">
            <a:spLocks noGrp="1"/>
          </p:cNvSpPr>
          <p:nvPr>
            <p:ph type="sldNum" idx="12"/>
          </p:nvPr>
        </p:nvSpPr>
        <p:spPr>
          <a:xfrm>
            <a:off x="10858533" y="6358557"/>
            <a:ext cx="723867"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42" name="Google Shape;242;p40"/>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43" name="Google Shape;243;p40"/>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44" name="Google Shape;244;p40"/>
          <p:cNvSpPr txBox="1"/>
          <p:nvPr/>
        </p:nvSpPr>
        <p:spPr>
          <a:xfrm>
            <a:off x="3047979" y="642918"/>
            <a:ext cx="4340840" cy="65454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45" name="Google Shape;245;p40"/>
          <p:cNvSpPr txBox="1"/>
          <p:nvPr/>
        </p:nvSpPr>
        <p:spPr>
          <a:xfrm>
            <a:off x="7147960" y="799863"/>
            <a:ext cx="4948833" cy="439097"/>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46" name="Google Shape;246;p40" descr="Unaid logo_approve.png"/>
          <p:cNvPicPr preferRelativeResize="0"/>
          <p:nvPr/>
        </p:nvPicPr>
        <p:blipFill rotWithShape="1">
          <a:blip r:embed="rId12">
            <a:alphaModFix/>
          </a:blip>
          <a:srcRect b="15549"/>
          <a:stretch/>
        </p:blipFill>
        <p:spPr>
          <a:xfrm>
            <a:off x="67280" y="452190"/>
            <a:ext cx="2787681" cy="805110"/>
          </a:xfrm>
          <a:prstGeom prst="rect">
            <a:avLst/>
          </a:prstGeom>
          <a:noFill/>
          <a:ln>
            <a:noFill/>
          </a:ln>
        </p:spPr>
      </p:pic>
    </p:spTree>
    <p:extLst>
      <p:ext uri="{BB962C8B-B14F-4D97-AF65-F5344CB8AC3E}">
        <p14:creationId xmlns:p14="http://schemas.microsoft.com/office/powerpoint/2010/main" val="191772462"/>
      </p:ext>
    </p:extLst>
  </p:cSld>
  <p:clrMap bg1="lt1" tx1="dk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34743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04081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039" tIns="58516" rIns="117039" bIns="5851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340">
              <a:defRPr/>
            </a:pPr>
            <a:fld id="{79C0BFF6-9B14-4446-AF07-628EFEB400B0}" type="slidenum">
              <a:rPr lang="th-TH" smtClean="0">
                <a:solidFill>
                  <a:prstClr val="black">
                    <a:tint val="75000"/>
                  </a:prstClr>
                </a:solidFill>
              </a:rPr>
              <a:pPr defTabSz="1170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8"/>
            <a:ext cx="4341284" cy="83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7" tIns="63719" rIns="127437" bIns="6371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1" y="800116"/>
            <a:ext cx="4948767" cy="559570"/>
          </a:xfrm>
          <a:prstGeom prst="rect">
            <a:avLst/>
          </a:prstGeom>
          <a:noFill/>
        </p:spPr>
        <p:txBody>
          <a:bodyPr lIns="127437" tIns="63719" rIns="127437" bIns="63719">
            <a:spAutoFit/>
          </a:bodyPr>
          <a:lstStyle/>
          <a:p>
            <a:pPr defTabSz="1170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7" tIns="63719" rIns="127437" bIns="63719" anchor="ctr"/>
          <a:lstStyle/>
          <a:p>
            <a:pPr algn="ctr" defTabSz="1170340">
              <a:defRPr/>
            </a:pPr>
            <a:endParaRPr lang="th-TH" sz="3600" dirty="0">
              <a:solidFill>
                <a:prstClr val="white"/>
              </a:solidFill>
            </a:endParaRPr>
          </a:p>
        </p:txBody>
      </p:sp>
      <p:sp>
        <p:nvSpPr>
          <p:cNvPr id="12" name="TextBox 11"/>
          <p:cNvSpPr txBox="1"/>
          <p:nvPr/>
        </p:nvSpPr>
        <p:spPr>
          <a:xfrm>
            <a:off x="9290107" y="301651"/>
            <a:ext cx="2220383" cy="518284"/>
          </a:xfrm>
          <a:prstGeom prst="rect">
            <a:avLst/>
          </a:prstGeom>
          <a:noFill/>
          <a:effectLst>
            <a:outerShdw blurRad="50800" dist="38100" dir="5400000" algn="t" rotWithShape="0">
              <a:prstClr val="black">
                <a:alpha val="40000"/>
              </a:prstClr>
            </a:outerShdw>
          </a:effectLst>
        </p:spPr>
        <p:txBody>
          <a:bodyPr lIns="117039" tIns="58516" rIns="117039" bIns="58516">
            <a:spAutoFit/>
          </a:bodyPr>
          <a:lstStyle/>
          <a:p>
            <a:pPr algn="r" defTabSz="1170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666440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64" indent="-4388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94" indent="-3657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909" indent="-2925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92"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269" indent="-2925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44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602"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777"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916" indent="-292592" algn="l" defTabSz="1170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340" rtl="0" eaLnBrk="1" latinLnBrk="0" hangingPunct="1">
        <a:defRPr sz="3600" kern="1200">
          <a:solidFill>
            <a:schemeClr val="tx1"/>
          </a:solidFill>
          <a:latin typeface="+mn-lt"/>
          <a:ea typeface="+mn-ea"/>
          <a:cs typeface="+mn-cs"/>
        </a:defRPr>
      </a:lvl1pPr>
      <a:lvl2pPr marL="585178" algn="l" defTabSz="1170340" rtl="0" eaLnBrk="1" latinLnBrk="0" hangingPunct="1">
        <a:defRPr sz="3600" kern="1200">
          <a:solidFill>
            <a:schemeClr val="tx1"/>
          </a:solidFill>
          <a:latin typeface="+mn-lt"/>
          <a:ea typeface="+mn-ea"/>
          <a:cs typeface="+mn-cs"/>
        </a:defRPr>
      </a:lvl2pPr>
      <a:lvl3pPr marL="1170340" algn="l" defTabSz="1170340" rtl="0" eaLnBrk="1" latinLnBrk="0" hangingPunct="1">
        <a:defRPr sz="3600" kern="1200">
          <a:solidFill>
            <a:schemeClr val="tx1"/>
          </a:solidFill>
          <a:latin typeface="+mn-lt"/>
          <a:ea typeface="+mn-ea"/>
          <a:cs typeface="+mn-cs"/>
        </a:defRPr>
      </a:lvl3pPr>
      <a:lvl4pPr marL="1755503" algn="l" defTabSz="1170340" rtl="0" eaLnBrk="1" latinLnBrk="0" hangingPunct="1">
        <a:defRPr sz="3600" kern="1200">
          <a:solidFill>
            <a:schemeClr val="tx1"/>
          </a:solidFill>
          <a:latin typeface="+mn-lt"/>
          <a:ea typeface="+mn-ea"/>
          <a:cs typeface="+mn-cs"/>
        </a:defRPr>
      </a:lvl4pPr>
      <a:lvl5pPr marL="2340683" algn="l" defTabSz="1170340" rtl="0" eaLnBrk="1" latinLnBrk="0" hangingPunct="1">
        <a:defRPr sz="3600" kern="1200">
          <a:solidFill>
            <a:schemeClr val="tx1"/>
          </a:solidFill>
          <a:latin typeface="+mn-lt"/>
          <a:ea typeface="+mn-ea"/>
          <a:cs typeface="+mn-cs"/>
        </a:defRPr>
      </a:lvl5pPr>
      <a:lvl6pPr marL="2925842" algn="l" defTabSz="1170340" rtl="0" eaLnBrk="1" latinLnBrk="0" hangingPunct="1">
        <a:defRPr sz="3600" kern="1200">
          <a:solidFill>
            <a:schemeClr val="tx1"/>
          </a:solidFill>
          <a:latin typeface="+mn-lt"/>
          <a:ea typeface="+mn-ea"/>
          <a:cs typeface="+mn-cs"/>
        </a:defRPr>
      </a:lvl6pPr>
      <a:lvl7pPr marL="3511003" algn="l" defTabSz="1170340" rtl="0" eaLnBrk="1" latinLnBrk="0" hangingPunct="1">
        <a:defRPr sz="3600" kern="1200">
          <a:solidFill>
            <a:schemeClr val="tx1"/>
          </a:solidFill>
          <a:latin typeface="+mn-lt"/>
          <a:ea typeface="+mn-ea"/>
          <a:cs typeface="+mn-cs"/>
        </a:defRPr>
      </a:lvl7pPr>
      <a:lvl8pPr marL="4096189" algn="l" defTabSz="1170340" rtl="0" eaLnBrk="1" latinLnBrk="0" hangingPunct="1">
        <a:defRPr sz="3600" kern="1200">
          <a:solidFill>
            <a:schemeClr val="tx1"/>
          </a:solidFill>
          <a:latin typeface="+mn-lt"/>
          <a:ea typeface="+mn-ea"/>
          <a:cs typeface="+mn-cs"/>
        </a:defRPr>
      </a:lvl8pPr>
      <a:lvl9pPr marL="4681361" algn="l" defTabSz="1170340"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6271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1"/>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2" cstate="print"/>
          <a:srcRect b="15549"/>
          <a:stretch>
            <a:fillRect/>
          </a:stretch>
        </p:blipFill>
        <p:spPr>
          <a:xfrm>
            <a:off x="67280" y="452190"/>
            <a:ext cx="2787681" cy="80511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8" r:id="rId4"/>
    <p:sldLayoutId id="2147483675" r:id="rId5"/>
    <p:sldLayoutId id="2147483676" r:id="rId6"/>
    <p:sldLayoutId id="2147483677" r:id="rId7"/>
    <p:sldLayoutId id="2147483679" r:id="rId8"/>
    <p:sldLayoutId id="2147483725"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p>
        </p:txBody>
      </p:sp>
      <p:sp>
        <p:nvSpPr>
          <p:cNvPr id="12" name="TextBox 11"/>
          <p:cNvSpPr txBox="1"/>
          <p:nvPr/>
        </p:nvSpPr>
        <p:spPr>
          <a:xfrm>
            <a:off x="9289724" y="300968"/>
            <a:ext cx="2220312" cy="400110"/>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en-US" sz="2000" b="1" i="1" u="none" cap="none" spc="0" dirty="0">
                <a:ln w="3175" cmpd="sng">
                  <a:noFill/>
                  <a:prstDash val="solid"/>
                </a:ln>
                <a:solidFill>
                  <a:srgbClr val="FFC000"/>
                </a:solidFill>
                <a:effectLst>
                  <a:outerShdw blurRad="38100" dist="38100" dir="2700000" algn="tl">
                    <a:srgbClr val="000000">
                      <a:alpha val="43137"/>
                    </a:srgbClr>
                  </a:outerShdw>
                </a:effectLst>
              </a:rPr>
              <a:t>Latest!</a:t>
            </a:r>
            <a:endParaRPr lang="th-TH" sz="2000" b="1" i="1" u="none" cap="none" spc="0" dirty="0">
              <a:ln w="3175" cmpd="sng">
                <a:noFill/>
                <a:prstDash val="solid"/>
              </a:ln>
              <a:solidFill>
                <a:srgbClr val="FFC0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0321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7200" algn="ctr" rtl="0" fontAlgn="base">
        <a:spcBef>
          <a:spcPct val="0"/>
        </a:spcBef>
        <a:spcAft>
          <a:spcPct val="0"/>
        </a:spcAft>
        <a:defRPr sz="4400">
          <a:solidFill>
            <a:schemeClr val="tx1"/>
          </a:solidFill>
          <a:latin typeface="Arial" pitchFamily="34" charset="0"/>
          <a:ea typeface="Cordia New"/>
          <a:cs typeface="Cordia New"/>
        </a:defRPr>
      </a:lvl6pPr>
      <a:lvl7pPr marL="914400" algn="ctr" rtl="0" fontAlgn="base">
        <a:spcBef>
          <a:spcPct val="0"/>
        </a:spcBef>
        <a:spcAft>
          <a:spcPct val="0"/>
        </a:spcAft>
        <a:defRPr sz="4400">
          <a:solidFill>
            <a:schemeClr val="tx1"/>
          </a:solidFill>
          <a:latin typeface="Arial" pitchFamily="34" charset="0"/>
          <a:ea typeface="Cordia New"/>
          <a:cs typeface="Cordia New"/>
        </a:defRPr>
      </a:lvl7pPr>
      <a:lvl8pPr marL="1371600" algn="ctr" rtl="0" fontAlgn="base">
        <a:spcBef>
          <a:spcPct val="0"/>
        </a:spcBef>
        <a:spcAft>
          <a:spcPct val="0"/>
        </a:spcAft>
        <a:defRPr sz="4400">
          <a:solidFill>
            <a:schemeClr val="tx1"/>
          </a:solidFill>
          <a:latin typeface="Arial" pitchFamily="34" charset="0"/>
          <a:ea typeface="Cordia New"/>
          <a:cs typeface="Cordia New"/>
        </a:defRPr>
      </a:lvl8pPr>
      <a:lvl9pPr marL="1828800"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2295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sp>
        <p:nvSpPr>
          <p:cNvPr id="12" name="TextBox 11"/>
          <p:cNvSpPr txBox="1"/>
          <p:nvPr/>
        </p:nvSpPr>
        <p:spPr>
          <a:xfrm>
            <a:off x="9289724" y="300968"/>
            <a:ext cx="2220312" cy="400110"/>
          </a:xfrm>
          <a:prstGeom prst="rect">
            <a:avLst/>
          </a:prstGeom>
          <a:noFill/>
          <a:effectLst>
            <a:outerShdw blurRad="50800" dist="38100" dir="5400000" algn="t" rotWithShape="0">
              <a:prstClr val="black">
                <a:alpha val="40000"/>
              </a:prstClr>
            </a:outerShdw>
          </a:effectLst>
        </p:spPr>
        <p:txBody>
          <a:bodyPr wrap="square" rtlCol="0">
            <a:spAutoFit/>
          </a:bodyPr>
          <a:lstStyle/>
          <a:p>
            <a:pPr algn="r"/>
            <a:r>
              <a:rPr lang="en-US" sz="2000" b="1" i="1" dirty="0">
                <a:ln w="3175" cmpd="sng">
                  <a:noFill/>
                  <a:prstDash val="solid"/>
                </a:ln>
                <a:solidFill>
                  <a:srgbClr val="FFC000"/>
                </a:solidFill>
                <a:effectLst>
                  <a:outerShdw blurRad="38100" dist="38100" dir="2700000" algn="tl">
                    <a:srgbClr val="000000">
                      <a:alpha val="43137"/>
                    </a:srgbClr>
                  </a:outerShdw>
                </a:effectLst>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269517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6743157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17465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1"/>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2"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069404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hyperlink" Target="http://www.unaids.aidsinfo.org/kpatlas"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0.xml"/><Relationship Id="rId6" Type="http://schemas.openxmlformats.org/officeDocument/2006/relationships/slide" Target="slide29.xml"/><Relationship Id="rId5" Type="http://schemas.openxmlformats.org/officeDocument/2006/relationships/slide" Target="slide25.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114.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122.xml"/><Relationship Id="rId4" Type="http://schemas.openxmlformats.org/officeDocument/2006/relationships/hyperlink" Target="http://www.aidsdatahub.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chart" Target="../charts/chart3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3.xml"/><Relationship Id="rId1" Type="http://schemas.openxmlformats.org/officeDocument/2006/relationships/themeOverride" Target="../theme/themeOverride74.xml"/><Relationship Id="rId5" Type="http://schemas.openxmlformats.org/officeDocument/2006/relationships/chart" Target="../charts/chart34.xml"/><Relationship Id="rId4" Type="http://schemas.openxmlformats.org/officeDocument/2006/relationships/hyperlink" Target="http://www.aidsdatahub.org/"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3.xml"/><Relationship Id="rId1" Type="http://schemas.openxmlformats.org/officeDocument/2006/relationships/themeOverride" Target="../theme/themeOverride76.xml"/><Relationship Id="rId6" Type="http://schemas.openxmlformats.org/officeDocument/2006/relationships/hyperlink" Target="http://www.aidsdatahub.org/"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3.xml"/><Relationship Id="rId1" Type="http://schemas.openxmlformats.org/officeDocument/2006/relationships/themeOverride" Target="../theme/themeOverride77.xml"/><Relationship Id="rId6" Type="http://schemas.openxmlformats.org/officeDocument/2006/relationships/hyperlink" Target="http://www.aidsdatahub.org/" TargetMode="External"/><Relationship Id="rId5" Type="http://schemas.openxmlformats.org/officeDocument/2006/relationships/image" Target="../media/image17.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3.xml"/><Relationship Id="rId1" Type="http://schemas.openxmlformats.org/officeDocument/2006/relationships/themeOverride" Target="../theme/themeOverride7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aidsdatahub.org/" TargetMode="Externa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0.xml"/><Relationship Id="rId1" Type="http://schemas.openxmlformats.org/officeDocument/2006/relationships/slideLayout" Target="../slideLayouts/slideLayout114.xml"/><Relationship Id="rId4" Type="http://schemas.openxmlformats.org/officeDocument/2006/relationships/hyperlink" Target="http://www.aidsdatahub.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130.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hyperlink" Target="http://www.aidsdatahub.org/"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6123" y="4448064"/>
            <a:ext cx="10820437" cy="1357200"/>
          </a:xfrm>
        </p:spPr>
        <p:txBody>
          <a:bodyPr/>
          <a:lstStyle/>
          <a:p>
            <a:r>
              <a:rPr lang="en-US" dirty="0"/>
              <a:t>India</a:t>
            </a:r>
            <a:endParaRPr lang="th-TH" dirty="0"/>
          </a:p>
        </p:txBody>
      </p:sp>
      <p:sp>
        <p:nvSpPr>
          <p:cNvPr id="2" name="TextBox 1">
            <a:extLst>
              <a:ext uri="{FF2B5EF4-FFF2-40B4-BE49-F238E27FC236}">
                <a16:creationId xmlns:a16="http://schemas.microsoft.com/office/drawing/2014/main" id="{3DE45332-0F3B-41FD-A3F8-768A8AAD318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February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10</a:t>
            </a:fld>
            <a:endParaRPr lang="th-TH" dirty="0"/>
          </a:p>
        </p:txBody>
      </p:sp>
      <p:sp>
        <p:nvSpPr>
          <p:cNvPr id="3" name="Title 2"/>
          <p:cNvSpPr>
            <a:spLocks noGrp="1"/>
          </p:cNvSpPr>
          <p:nvPr>
            <p:ph type="title"/>
          </p:nvPr>
        </p:nvSpPr>
        <p:spPr>
          <a:xfrm>
            <a:off x="263352" y="1556792"/>
            <a:ext cx="11247040" cy="504000"/>
          </a:xfrm>
        </p:spPr>
        <p:txBody>
          <a:bodyPr/>
          <a:lstStyle/>
          <a:p>
            <a:r>
              <a:rPr lang="en-US" dirty="0"/>
              <a:t>HIV prevalence among people who are in prisons by state, 2021</a:t>
            </a:r>
          </a:p>
        </p:txBody>
      </p:sp>
      <p:sp>
        <p:nvSpPr>
          <p:cNvPr id="5" name="TextBox 1"/>
          <p:cNvSpPr txBox="1"/>
          <p:nvPr/>
        </p:nvSpPr>
        <p:spPr>
          <a:xfrm>
            <a:off x="119336" y="6525344"/>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a:t>
            </a:r>
            <a:r>
              <a:rPr lang="en-US" sz="800" dirty="0" err="1">
                <a:latin typeface="Arial" pitchFamily="34" charset="0"/>
                <a:cs typeface="Arial" pitchFamily="34" charset="0"/>
              </a:rPr>
              <a:t>Organisation</a:t>
            </a:r>
            <a:r>
              <a:rPr lang="en-US" sz="800" dirty="0">
                <a:latin typeface="Arial" pitchFamily="34" charset="0"/>
                <a:cs typeface="Arial" pitchFamily="34" charset="0"/>
              </a:rPr>
              <a:t>. HSS Plus 2021-Central Prison Sites: Technical Report. New Delhi: NACO, Ministry of Health and Family Welfare, Government of India; 2022 </a:t>
            </a:r>
          </a:p>
          <a:p>
            <a:endParaRPr lang="en-US" sz="8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C49CC2B4-7A6C-CDE4-9E35-A6AF7A21980E}"/>
              </a:ext>
            </a:extLst>
          </p:cNvPr>
          <p:cNvGraphicFramePr>
            <a:graphicFrameLocks/>
          </p:cNvGraphicFramePr>
          <p:nvPr>
            <p:extLst>
              <p:ext uri="{D42A27DB-BD31-4B8C-83A1-F6EECF244321}">
                <p14:modId xmlns:p14="http://schemas.microsoft.com/office/powerpoint/2010/main" val="1590088011"/>
              </p:ext>
            </p:extLst>
          </p:nvPr>
        </p:nvGraphicFramePr>
        <p:xfrm>
          <a:off x="623392" y="2420887"/>
          <a:ext cx="10513168" cy="39376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529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11</a:t>
            </a:fld>
            <a:endParaRPr lang="th-TH" dirty="0"/>
          </a:p>
        </p:txBody>
      </p:sp>
      <p:sp>
        <p:nvSpPr>
          <p:cNvPr id="3" name="Title 2"/>
          <p:cNvSpPr>
            <a:spLocks noGrp="1"/>
          </p:cNvSpPr>
          <p:nvPr>
            <p:ph type="title"/>
          </p:nvPr>
        </p:nvSpPr>
        <p:spPr>
          <a:xfrm>
            <a:off x="263352" y="1556792"/>
            <a:ext cx="11247040" cy="504000"/>
          </a:xfrm>
        </p:spPr>
        <p:txBody>
          <a:bodyPr/>
          <a:lstStyle/>
          <a:p>
            <a:r>
              <a:rPr lang="en-US" dirty="0"/>
              <a:t>HIV prevalence among pregnant women, by state, 2021</a:t>
            </a:r>
          </a:p>
        </p:txBody>
      </p:sp>
      <p:sp>
        <p:nvSpPr>
          <p:cNvPr id="5" name="TextBox 1"/>
          <p:cNvSpPr txBox="1"/>
          <p:nvPr/>
        </p:nvSpPr>
        <p:spPr>
          <a:xfrm>
            <a:off x="119336" y="6453336"/>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itchFamily="34" charset="0"/>
                <a:cs typeface="Arial" pitchFamily="34" charset="0"/>
              </a:rPr>
              <a:t>Source: Prepared by </a:t>
            </a:r>
            <a:r>
              <a:rPr lang="en-US" sz="1000" dirty="0">
                <a:latin typeface="Arial" pitchFamily="34" charset="0"/>
                <a:cs typeface="Arial" pitchFamily="34" charset="0"/>
                <a:hlinkClick r:id="rId3"/>
              </a:rPr>
              <a:t>www.aidsdatahub.org</a:t>
            </a:r>
            <a:r>
              <a:rPr lang="en-US" sz="1000" dirty="0">
                <a:latin typeface="Arial" pitchFamily="34" charset="0"/>
                <a:cs typeface="Arial" pitchFamily="34" charset="0"/>
              </a:rPr>
              <a:t>   based on National AIDS Control </a:t>
            </a:r>
            <a:r>
              <a:rPr lang="en-US" sz="1000" dirty="0" err="1">
                <a:latin typeface="Arial" pitchFamily="34" charset="0"/>
                <a:cs typeface="Arial" pitchFamily="34" charset="0"/>
              </a:rPr>
              <a:t>Organisation</a:t>
            </a:r>
            <a:r>
              <a:rPr lang="en-US" sz="1000" dirty="0">
                <a:latin typeface="Arial" pitchFamily="34" charset="0"/>
                <a:cs typeface="Arial" pitchFamily="34" charset="0"/>
              </a:rPr>
              <a:t>. ANC HSS Plus 2021: Technical Report. New Delhi: NACO, Ministry of Health and</a:t>
            </a:r>
          </a:p>
          <a:p>
            <a:r>
              <a:rPr lang="en-US" sz="1000" dirty="0">
                <a:latin typeface="Arial" pitchFamily="34" charset="0"/>
                <a:cs typeface="Arial" pitchFamily="34" charset="0"/>
              </a:rPr>
              <a:t>Family Welfare, Government of India; 2022</a:t>
            </a:r>
          </a:p>
          <a:p>
            <a:r>
              <a:rPr lang="en-US" sz="1000" dirty="0">
                <a:latin typeface="Arial" pitchFamily="34" charset="0"/>
                <a:cs typeface="Arial" pitchFamily="34" charset="0"/>
              </a:rPr>
              <a:t> </a:t>
            </a:r>
          </a:p>
          <a:p>
            <a:endParaRPr lang="en-US" sz="10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6EDE2E8F-F360-EE60-A232-BCA91BC62B75}"/>
              </a:ext>
            </a:extLst>
          </p:cNvPr>
          <p:cNvGraphicFramePr>
            <a:graphicFrameLocks/>
          </p:cNvGraphicFramePr>
          <p:nvPr>
            <p:extLst>
              <p:ext uri="{D42A27DB-BD31-4B8C-83A1-F6EECF244321}">
                <p14:modId xmlns:p14="http://schemas.microsoft.com/office/powerpoint/2010/main" val="389796002"/>
              </p:ext>
            </p:extLst>
          </p:nvPr>
        </p:nvGraphicFramePr>
        <p:xfrm>
          <a:off x="263352" y="2276872"/>
          <a:ext cx="11593288" cy="388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944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C6B064-423E-4465-AFA8-EC639DB1D31F}"/>
              </a:ext>
            </a:extLst>
          </p:cNvPr>
          <p:cNvGrpSpPr/>
          <p:nvPr/>
        </p:nvGrpSpPr>
        <p:grpSpPr>
          <a:xfrm>
            <a:off x="3182808" y="1285236"/>
            <a:ext cx="7233672" cy="5312116"/>
            <a:chOff x="2974424" y="1285236"/>
            <a:chExt cx="7233672" cy="5312116"/>
          </a:xfrm>
        </p:grpSpPr>
        <p:pic>
          <p:nvPicPr>
            <p:cNvPr id="6" name="Picture 5">
              <a:extLst>
                <a:ext uri="{FF2B5EF4-FFF2-40B4-BE49-F238E27FC236}">
                  <a16:creationId xmlns:a16="http://schemas.microsoft.com/office/drawing/2014/main" id="{31C2DA88-69C9-4CC8-8E6D-BE87B6FE1F4E}"/>
                </a:ext>
              </a:extLst>
            </p:cNvPr>
            <p:cNvPicPr>
              <a:picLocks noChangeAspect="1"/>
            </p:cNvPicPr>
            <p:nvPr/>
          </p:nvPicPr>
          <p:blipFill rotWithShape="1">
            <a:blip r:embed="rId3"/>
            <a:srcRect l="4346" t="2393"/>
            <a:stretch/>
          </p:blipFill>
          <p:spPr>
            <a:xfrm>
              <a:off x="2974424" y="1285236"/>
              <a:ext cx="6217920" cy="5312116"/>
            </a:xfrm>
            <a:prstGeom prst="rect">
              <a:avLst/>
            </a:prstGeom>
          </p:spPr>
        </p:pic>
        <p:pic>
          <p:nvPicPr>
            <p:cNvPr id="8" name="Picture 7">
              <a:extLst>
                <a:ext uri="{FF2B5EF4-FFF2-40B4-BE49-F238E27FC236}">
                  <a16:creationId xmlns:a16="http://schemas.microsoft.com/office/drawing/2014/main" id="{57387373-2813-4904-926F-DF27A2F025DC}"/>
                </a:ext>
              </a:extLst>
            </p:cNvPr>
            <p:cNvPicPr>
              <a:picLocks noChangeAspect="1"/>
            </p:cNvPicPr>
            <p:nvPr/>
          </p:nvPicPr>
          <p:blipFill>
            <a:blip r:embed="rId4"/>
            <a:stretch>
              <a:fillRect/>
            </a:stretch>
          </p:blipFill>
          <p:spPr>
            <a:xfrm>
              <a:off x="8760296" y="4865679"/>
              <a:ext cx="1447800" cy="1571625"/>
            </a:xfrm>
            <a:prstGeom prst="rect">
              <a:avLst/>
            </a:prstGeom>
          </p:spPr>
        </p:pic>
      </p:gr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2CD33-3677-460D-89D1-390D86E77732}"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3" name="Title 2"/>
          <p:cNvSpPr>
            <a:spLocks noGrp="1"/>
          </p:cNvSpPr>
          <p:nvPr>
            <p:ph type="title"/>
          </p:nvPr>
        </p:nvSpPr>
        <p:spPr>
          <a:xfrm>
            <a:off x="362254" y="1484784"/>
            <a:ext cx="3141458" cy="1944216"/>
          </a:xfrm>
        </p:spPr>
        <p:txBody>
          <a:bodyPr/>
          <a:lstStyle/>
          <a:p>
            <a:r>
              <a:rPr lang="en-US" dirty="0"/>
              <a:t>HIV seropositivity at NACO’s supported Blood Centres, by state, 2019-2020</a:t>
            </a:r>
          </a:p>
        </p:txBody>
      </p:sp>
      <p:sp>
        <p:nvSpPr>
          <p:cNvPr id="9" name="Rectangle 8">
            <a:extLst>
              <a:ext uri="{FF2B5EF4-FFF2-40B4-BE49-F238E27FC236}">
                <a16:creationId xmlns:a16="http://schemas.microsoft.com/office/drawing/2014/main" id="{9E9D2DD6-996C-4465-9817-9C1F3CFD7C77}"/>
              </a:ext>
            </a:extLst>
          </p:cNvPr>
          <p:cNvSpPr/>
          <p:nvPr/>
        </p:nvSpPr>
        <p:spPr>
          <a:xfrm>
            <a:off x="119336" y="6516052"/>
            <a:ext cx="113052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Source: Prepared by </a:t>
            </a:r>
            <a:r>
              <a:rPr kumimoji="0" lang="en-US" sz="900" b="0"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5"/>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based on National AIDS Control Organization (2020). </a:t>
            </a:r>
            <a:r>
              <a:rPr kumimoji="0" lang="en-US" sz="9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Sankalak</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Status of National AIDS Response (Second edition, 2020). New Delhi: NACO, Ministry of Health and Family Welfare, Government of India.</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9653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2FB4EFD-90F6-48D3-B155-EBB444218D90}"/>
              </a:ext>
            </a:extLst>
          </p:cNvPr>
          <p:cNvGrpSpPr/>
          <p:nvPr/>
        </p:nvGrpSpPr>
        <p:grpSpPr>
          <a:xfrm>
            <a:off x="3109646" y="1293832"/>
            <a:ext cx="7522858" cy="5303520"/>
            <a:chOff x="2867354" y="1293832"/>
            <a:chExt cx="7522858" cy="5303520"/>
          </a:xfrm>
        </p:grpSpPr>
        <p:pic>
          <p:nvPicPr>
            <p:cNvPr id="5" name="Picture 4">
              <a:extLst>
                <a:ext uri="{FF2B5EF4-FFF2-40B4-BE49-F238E27FC236}">
                  <a16:creationId xmlns:a16="http://schemas.microsoft.com/office/drawing/2014/main" id="{F1B25FD4-CFA4-472E-8845-0A873C619E20}"/>
                </a:ext>
              </a:extLst>
            </p:cNvPr>
            <p:cNvPicPr>
              <a:picLocks noChangeAspect="1"/>
            </p:cNvPicPr>
            <p:nvPr/>
          </p:nvPicPr>
          <p:blipFill rotWithShape="1">
            <a:blip r:embed="rId3"/>
            <a:srcRect l="3003" t="2222"/>
            <a:stretch/>
          </p:blipFill>
          <p:spPr>
            <a:xfrm>
              <a:off x="2867354" y="1293832"/>
              <a:ext cx="6180974" cy="5303520"/>
            </a:xfrm>
            <a:prstGeom prst="rect">
              <a:avLst/>
            </a:prstGeom>
          </p:spPr>
        </p:pic>
        <p:pic>
          <p:nvPicPr>
            <p:cNvPr id="8" name="Picture 7">
              <a:extLst>
                <a:ext uri="{FF2B5EF4-FFF2-40B4-BE49-F238E27FC236}">
                  <a16:creationId xmlns:a16="http://schemas.microsoft.com/office/drawing/2014/main" id="{1269030E-5C7F-44D8-B94C-637892DED644}"/>
                </a:ext>
              </a:extLst>
            </p:cNvPr>
            <p:cNvPicPr>
              <a:picLocks noChangeAspect="1"/>
            </p:cNvPicPr>
            <p:nvPr/>
          </p:nvPicPr>
          <p:blipFill>
            <a:blip r:embed="rId4"/>
            <a:stretch>
              <a:fillRect/>
            </a:stretch>
          </p:blipFill>
          <p:spPr>
            <a:xfrm>
              <a:off x="8904312" y="4825032"/>
              <a:ext cx="1485900" cy="1533525"/>
            </a:xfrm>
            <a:prstGeom prst="rect">
              <a:avLst/>
            </a:prstGeom>
          </p:spPr>
        </p:pic>
      </p:grpSp>
      <p:sp>
        <p:nvSpPr>
          <p:cNvPr id="2" name="Slide Number Placeholder 1"/>
          <p:cNvSpPr>
            <a:spLocks noGrp="1"/>
          </p:cNvSpPr>
          <p:nvPr>
            <p:ph type="sldNum" sz="quarter" idx="12"/>
          </p:nvPr>
        </p:nvSpPr>
        <p:spPr/>
        <p:txBody>
          <a:bodyPr/>
          <a:lstStyle/>
          <a:p>
            <a:fld id="{26C2CD33-3677-460D-89D1-390D86E77732}" type="slidenum">
              <a:rPr lang="th-TH" smtClean="0"/>
              <a:pPr/>
              <a:t>13</a:t>
            </a:fld>
            <a:endParaRPr lang="th-TH" dirty="0"/>
          </a:p>
        </p:txBody>
      </p:sp>
      <p:sp>
        <p:nvSpPr>
          <p:cNvPr id="3" name="Title 2"/>
          <p:cNvSpPr>
            <a:spLocks noGrp="1"/>
          </p:cNvSpPr>
          <p:nvPr>
            <p:ph type="title"/>
          </p:nvPr>
        </p:nvSpPr>
        <p:spPr>
          <a:xfrm>
            <a:off x="263352" y="1556792"/>
            <a:ext cx="3240360" cy="2088232"/>
          </a:xfrm>
        </p:spPr>
        <p:txBody>
          <a:bodyPr/>
          <a:lstStyle/>
          <a:p>
            <a:r>
              <a:rPr lang="en-US" dirty="0"/>
              <a:t>Hepatitis B seropositivity at NACO’s supported Blood Centres, by state, 2019-2020</a:t>
            </a:r>
          </a:p>
        </p:txBody>
      </p:sp>
      <p:sp>
        <p:nvSpPr>
          <p:cNvPr id="9" name="Rectangle 8">
            <a:extLst>
              <a:ext uri="{FF2B5EF4-FFF2-40B4-BE49-F238E27FC236}">
                <a16:creationId xmlns:a16="http://schemas.microsoft.com/office/drawing/2014/main" id="{9E9D2DD6-996C-4465-9817-9C1F3CFD7C77}"/>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5"/>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086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1293C2-A661-465F-A5D4-07E985CA7F82}"/>
              </a:ext>
            </a:extLst>
          </p:cNvPr>
          <p:cNvGrpSpPr/>
          <p:nvPr/>
        </p:nvGrpSpPr>
        <p:grpSpPr>
          <a:xfrm>
            <a:off x="3287688" y="1289645"/>
            <a:ext cx="7570845" cy="5307707"/>
            <a:chOff x="3287688" y="1233412"/>
            <a:chExt cx="7570845" cy="5307707"/>
          </a:xfrm>
        </p:grpSpPr>
        <p:pic>
          <p:nvPicPr>
            <p:cNvPr id="6" name="Picture 5">
              <a:extLst>
                <a:ext uri="{FF2B5EF4-FFF2-40B4-BE49-F238E27FC236}">
                  <a16:creationId xmlns:a16="http://schemas.microsoft.com/office/drawing/2014/main" id="{2DB472CE-1BF1-4BAA-982A-043A21BFCB8F}"/>
                </a:ext>
              </a:extLst>
            </p:cNvPr>
            <p:cNvPicPr>
              <a:picLocks noChangeAspect="1"/>
            </p:cNvPicPr>
            <p:nvPr/>
          </p:nvPicPr>
          <p:blipFill rotWithShape="1">
            <a:blip r:embed="rId3"/>
            <a:srcRect l="4023" t="2222"/>
            <a:stretch/>
          </p:blipFill>
          <p:spPr>
            <a:xfrm>
              <a:off x="3287688" y="1233412"/>
              <a:ext cx="6217920" cy="5307707"/>
            </a:xfrm>
            <a:prstGeom prst="rect">
              <a:avLst/>
            </a:prstGeom>
          </p:spPr>
        </p:pic>
        <p:pic>
          <p:nvPicPr>
            <p:cNvPr id="8" name="Picture 7">
              <a:extLst>
                <a:ext uri="{FF2B5EF4-FFF2-40B4-BE49-F238E27FC236}">
                  <a16:creationId xmlns:a16="http://schemas.microsoft.com/office/drawing/2014/main" id="{151F9BB9-6820-4AE4-BDC8-B95244EC8B5B}"/>
                </a:ext>
              </a:extLst>
            </p:cNvPr>
            <p:cNvPicPr>
              <a:picLocks noChangeAspect="1"/>
            </p:cNvPicPr>
            <p:nvPr/>
          </p:nvPicPr>
          <p:blipFill>
            <a:blip r:embed="rId4"/>
            <a:stretch>
              <a:fillRect/>
            </a:stretch>
          </p:blipFill>
          <p:spPr>
            <a:xfrm>
              <a:off x="9429783" y="4910519"/>
              <a:ext cx="1428750" cy="1533525"/>
            </a:xfrm>
            <a:prstGeom prst="rect">
              <a:avLst/>
            </a:prstGeom>
          </p:spPr>
        </p:pic>
      </p:grpSp>
      <p:sp>
        <p:nvSpPr>
          <p:cNvPr id="2" name="Slide Number Placeholder 1"/>
          <p:cNvSpPr>
            <a:spLocks noGrp="1"/>
          </p:cNvSpPr>
          <p:nvPr>
            <p:ph type="sldNum" sz="quarter" idx="12"/>
          </p:nvPr>
        </p:nvSpPr>
        <p:spPr/>
        <p:txBody>
          <a:bodyPr/>
          <a:lstStyle/>
          <a:p>
            <a:fld id="{26C2CD33-3677-460D-89D1-390D86E77732}" type="slidenum">
              <a:rPr lang="th-TH" smtClean="0"/>
              <a:pPr/>
              <a:t>14</a:t>
            </a:fld>
            <a:endParaRPr lang="th-TH" dirty="0"/>
          </a:p>
        </p:txBody>
      </p:sp>
      <p:sp>
        <p:nvSpPr>
          <p:cNvPr id="3" name="Title 2"/>
          <p:cNvSpPr>
            <a:spLocks noGrp="1"/>
          </p:cNvSpPr>
          <p:nvPr>
            <p:ph type="title"/>
          </p:nvPr>
        </p:nvSpPr>
        <p:spPr>
          <a:xfrm>
            <a:off x="263352" y="1556792"/>
            <a:ext cx="3024336" cy="2016224"/>
          </a:xfrm>
        </p:spPr>
        <p:txBody>
          <a:bodyPr/>
          <a:lstStyle/>
          <a:p>
            <a:r>
              <a:rPr lang="en-US" dirty="0"/>
              <a:t>Hepatitis C seropositivity at NACO’s supported Blood Centres, by state, 2019-2020</a:t>
            </a:r>
          </a:p>
        </p:txBody>
      </p:sp>
      <p:sp>
        <p:nvSpPr>
          <p:cNvPr id="9" name="Rectangle 8">
            <a:extLst>
              <a:ext uri="{FF2B5EF4-FFF2-40B4-BE49-F238E27FC236}">
                <a16:creationId xmlns:a16="http://schemas.microsoft.com/office/drawing/2014/main" id="{9E9D2DD6-996C-4465-9817-9C1F3CFD7C77}"/>
              </a:ext>
            </a:extLst>
          </p:cNvPr>
          <p:cNvSpPr/>
          <p:nvPr/>
        </p:nvSpPr>
        <p:spPr>
          <a:xfrm>
            <a:off x="119336" y="6516052"/>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5"/>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639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933E74E-07E6-41A7-8BCD-05CFE7D636B9}"/>
              </a:ext>
            </a:extLst>
          </p:cNvPr>
          <p:cNvGrpSpPr/>
          <p:nvPr/>
        </p:nvGrpSpPr>
        <p:grpSpPr>
          <a:xfrm>
            <a:off x="3143672" y="1268685"/>
            <a:ext cx="7539905" cy="5305081"/>
            <a:chOff x="3143672" y="1268685"/>
            <a:chExt cx="7539905" cy="5305081"/>
          </a:xfrm>
        </p:grpSpPr>
        <p:pic>
          <p:nvPicPr>
            <p:cNvPr id="5" name="Picture 4">
              <a:extLst>
                <a:ext uri="{FF2B5EF4-FFF2-40B4-BE49-F238E27FC236}">
                  <a16:creationId xmlns:a16="http://schemas.microsoft.com/office/drawing/2014/main" id="{0691724A-0C40-4F62-816F-83D722488CB9}"/>
                </a:ext>
              </a:extLst>
            </p:cNvPr>
            <p:cNvPicPr>
              <a:picLocks noChangeAspect="1"/>
            </p:cNvPicPr>
            <p:nvPr/>
          </p:nvPicPr>
          <p:blipFill rotWithShape="1">
            <a:blip r:embed="rId3"/>
            <a:srcRect l="1240" t="2222"/>
            <a:stretch/>
          </p:blipFill>
          <p:spPr>
            <a:xfrm>
              <a:off x="3143672" y="1268685"/>
              <a:ext cx="6217920" cy="5305081"/>
            </a:xfrm>
            <a:prstGeom prst="rect">
              <a:avLst/>
            </a:prstGeom>
          </p:spPr>
        </p:pic>
        <p:pic>
          <p:nvPicPr>
            <p:cNvPr id="8" name="Picture 7">
              <a:extLst>
                <a:ext uri="{FF2B5EF4-FFF2-40B4-BE49-F238E27FC236}">
                  <a16:creationId xmlns:a16="http://schemas.microsoft.com/office/drawing/2014/main" id="{4139A028-F489-4FF8-9995-42707B4DB281}"/>
                </a:ext>
              </a:extLst>
            </p:cNvPr>
            <p:cNvPicPr>
              <a:picLocks noChangeAspect="1"/>
            </p:cNvPicPr>
            <p:nvPr/>
          </p:nvPicPr>
          <p:blipFill>
            <a:blip r:embed="rId4"/>
            <a:stretch>
              <a:fillRect/>
            </a:stretch>
          </p:blipFill>
          <p:spPr>
            <a:xfrm>
              <a:off x="9264352" y="4886825"/>
              <a:ext cx="1419225" cy="1514475"/>
            </a:xfrm>
            <a:prstGeom prst="rect">
              <a:avLst/>
            </a:prstGeom>
          </p:spPr>
        </p:pic>
      </p:grpSp>
      <p:sp>
        <p:nvSpPr>
          <p:cNvPr id="2" name="Slide Number Placeholder 1"/>
          <p:cNvSpPr>
            <a:spLocks noGrp="1"/>
          </p:cNvSpPr>
          <p:nvPr>
            <p:ph type="sldNum" sz="quarter" idx="12"/>
          </p:nvPr>
        </p:nvSpPr>
        <p:spPr/>
        <p:txBody>
          <a:bodyPr/>
          <a:lstStyle/>
          <a:p>
            <a:fld id="{26C2CD33-3677-460D-89D1-390D86E77732}" type="slidenum">
              <a:rPr lang="th-TH" smtClean="0"/>
              <a:pPr/>
              <a:t>15</a:t>
            </a:fld>
            <a:endParaRPr lang="th-TH" dirty="0"/>
          </a:p>
        </p:txBody>
      </p:sp>
      <p:sp>
        <p:nvSpPr>
          <p:cNvPr id="3" name="Title 2"/>
          <p:cNvSpPr>
            <a:spLocks noGrp="1"/>
          </p:cNvSpPr>
          <p:nvPr>
            <p:ph type="title"/>
          </p:nvPr>
        </p:nvSpPr>
        <p:spPr>
          <a:xfrm>
            <a:off x="263352" y="1412776"/>
            <a:ext cx="3240360" cy="2160240"/>
          </a:xfrm>
        </p:spPr>
        <p:txBody>
          <a:bodyPr/>
          <a:lstStyle/>
          <a:p>
            <a:r>
              <a:rPr lang="en-US" dirty="0"/>
              <a:t>Syphilis seropositivity at NACO’s supported Blood Centres, by state, 2019-2020</a:t>
            </a:r>
          </a:p>
        </p:txBody>
      </p:sp>
      <p:sp>
        <p:nvSpPr>
          <p:cNvPr id="9" name="Rectangle 8">
            <a:extLst>
              <a:ext uri="{FF2B5EF4-FFF2-40B4-BE49-F238E27FC236}">
                <a16:creationId xmlns:a16="http://schemas.microsoft.com/office/drawing/2014/main" id="{9E9D2DD6-996C-4465-9817-9C1F3CFD7C77}"/>
              </a:ext>
            </a:extLst>
          </p:cNvPr>
          <p:cNvSpPr/>
          <p:nvPr/>
        </p:nvSpPr>
        <p:spPr>
          <a:xfrm>
            <a:off x="119336" y="6516052"/>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5"/>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696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16</a:t>
            </a:fld>
            <a:endParaRPr lang="th-TH" dirty="0"/>
          </a:p>
        </p:txBody>
      </p:sp>
      <p:sp>
        <p:nvSpPr>
          <p:cNvPr id="3" name="Title 2"/>
          <p:cNvSpPr>
            <a:spLocks noGrp="1"/>
          </p:cNvSpPr>
          <p:nvPr>
            <p:ph type="title"/>
          </p:nvPr>
        </p:nvSpPr>
        <p:spPr>
          <a:xfrm>
            <a:off x="263352" y="1412776"/>
            <a:ext cx="11449272" cy="504000"/>
          </a:xfrm>
        </p:spPr>
        <p:txBody>
          <a:bodyPr/>
          <a:lstStyle/>
          <a:p>
            <a:r>
              <a:rPr lang="en-US" dirty="0"/>
              <a:t>Proportional distribution of self-reported HIV cases by route of transmission,</a:t>
            </a:r>
            <a:br>
              <a:rPr lang="en-US" dirty="0"/>
            </a:br>
            <a:r>
              <a:rPr lang="en-US" dirty="0"/>
              <a:t>2017-2020</a:t>
            </a:r>
            <a:br>
              <a:rPr lang="en-US" dirty="0"/>
            </a:br>
            <a:endParaRPr lang="en-US" dirty="0"/>
          </a:p>
        </p:txBody>
      </p:sp>
      <p:sp>
        <p:nvSpPr>
          <p:cNvPr id="9" name="Rectangle 8">
            <a:extLst>
              <a:ext uri="{FF2B5EF4-FFF2-40B4-BE49-F238E27FC236}">
                <a16:creationId xmlns:a16="http://schemas.microsoft.com/office/drawing/2014/main" id="{9E9D2DD6-996C-4465-9817-9C1F3CFD7C77}"/>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aphicFrame>
        <p:nvGraphicFramePr>
          <p:cNvPr id="7" name="Chart 6">
            <a:extLst>
              <a:ext uri="{FF2B5EF4-FFF2-40B4-BE49-F238E27FC236}">
                <a16:creationId xmlns:a16="http://schemas.microsoft.com/office/drawing/2014/main" id="{1DF69ED8-3ED0-4C57-B339-B41958913C49}"/>
              </a:ext>
            </a:extLst>
          </p:cNvPr>
          <p:cNvGraphicFramePr>
            <a:graphicFrameLocks/>
          </p:cNvGraphicFramePr>
          <p:nvPr>
            <p:extLst>
              <p:ext uri="{D42A27DB-BD31-4B8C-83A1-F6EECF244321}">
                <p14:modId xmlns:p14="http://schemas.microsoft.com/office/powerpoint/2010/main" val="1872340218"/>
              </p:ext>
            </p:extLst>
          </p:nvPr>
        </p:nvGraphicFramePr>
        <p:xfrm>
          <a:off x="1199456" y="2204864"/>
          <a:ext cx="9793088" cy="4297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156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Risk behaviors</a:t>
            </a:r>
            <a:endParaRPr lang="en-US" dirty="0"/>
          </a:p>
        </p:txBody>
      </p:sp>
    </p:spTree>
    <p:extLst>
      <p:ext uri="{BB962C8B-B14F-4D97-AF65-F5344CB8AC3E}">
        <p14:creationId xmlns:p14="http://schemas.microsoft.com/office/powerpoint/2010/main" val="304374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18</a:t>
            </a:fld>
            <a:endParaRPr lang="th-TH" dirty="0"/>
          </a:p>
        </p:txBody>
      </p:sp>
      <p:sp>
        <p:nvSpPr>
          <p:cNvPr id="3" name="Title 2"/>
          <p:cNvSpPr>
            <a:spLocks noGrp="1"/>
          </p:cNvSpPr>
          <p:nvPr>
            <p:ph type="title"/>
          </p:nvPr>
        </p:nvSpPr>
        <p:spPr>
          <a:xfrm>
            <a:off x="249560" y="1412776"/>
            <a:ext cx="11391056" cy="504000"/>
          </a:xfrm>
        </p:spPr>
        <p:txBody>
          <a:bodyPr/>
          <a:lstStyle/>
          <a:p>
            <a:r>
              <a:rPr lang="en-US" dirty="0"/>
              <a:t>Proportion of key populations who reported condom use at last sex, </a:t>
            </a:r>
            <a:br>
              <a:rPr lang="en-US" dirty="0"/>
            </a:br>
            <a:r>
              <a:rPr lang="en-US" dirty="0"/>
              <a:t>2015 and 2020</a:t>
            </a:r>
            <a:endParaRPr lang="en-GB" dirty="0"/>
          </a:p>
        </p:txBody>
      </p:sp>
      <p:sp>
        <p:nvSpPr>
          <p:cNvPr id="5" name="TextBox 1"/>
          <p:cNvSpPr txBox="1"/>
          <p:nvPr/>
        </p:nvSpPr>
        <p:spPr>
          <a:xfrm>
            <a:off x="173113" y="6610802"/>
            <a:ext cx="10685420" cy="2745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latin typeface="Arial" pitchFamily="34" charset="0"/>
                <a:cs typeface="Arial" pitchFamily="34" charset="0"/>
                <a:hlinkClick r:id="rId4"/>
              </a:rPr>
              <a:t>www.unaids.aidsinfo.org/kpatlas</a:t>
            </a:r>
            <a:r>
              <a:rPr lang="en-US" sz="800" dirty="0">
                <a:latin typeface="Arial" pitchFamily="34" charset="0"/>
                <a:cs typeface="Arial" pitchFamily="34" charset="0"/>
              </a:rPr>
              <a:t> citing IBBS 2014-2015; and </a:t>
            </a:r>
            <a:r>
              <a:rPr lang="en-GB" sz="800" dirty="0">
                <a:latin typeface="Arial" pitchFamily="34" charset="0"/>
                <a:cs typeface="Arial" pitchFamily="34" charset="0"/>
              </a:rPr>
              <a:t>National AIDS Control Organization. (2020). Behavioral Surveillance Survey-Lite: 2020 Top Line Findings</a:t>
            </a:r>
            <a:endParaRPr lang="en-GB" sz="800" dirty="0"/>
          </a:p>
          <a:p>
            <a:endParaRPr lang="en-US" sz="8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595019709"/>
              </p:ext>
            </p:extLst>
          </p:nvPr>
        </p:nvGraphicFramePr>
        <p:xfrm>
          <a:off x="616873" y="2276872"/>
          <a:ext cx="5400600" cy="38172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2F0C7CE8-6606-4201-8088-9CD9A7C3C5F4}"/>
              </a:ext>
            </a:extLst>
          </p:cNvPr>
          <p:cNvGraphicFramePr>
            <a:graphicFrameLocks noGrp="1"/>
          </p:cNvGraphicFramePr>
          <p:nvPr>
            <p:extLst>
              <p:ext uri="{D42A27DB-BD31-4B8C-83A1-F6EECF244321}">
                <p14:modId xmlns:p14="http://schemas.microsoft.com/office/powerpoint/2010/main" val="656536106"/>
              </p:ext>
            </p:extLst>
          </p:nvPr>
        </p:nvGraphicFramePr>
        <p:xfrm>
          <a:off x="6024592" y="2276872"/>
          <a:ext cx="5400000" cy="3817244"/>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A6032F3E-4CF7-4674-B1CF-AA9ED655B0F1}"/>
              </a:ext>
            </a:extLst>
          </p:cNvPr>
          <p:cNvSpPr txBox="1"/>
          <p:nvPr/>
        </p:nvSpPr>
        <p:spPr>
          <a:xfrm>
            <a:off x="6456040" y="6093296"/>
            <a:ext cx="4968552" cy="523220"/>
          </a:xfrm>
          <a:prstGeom prst="rect">
            <a:avLst/>
          </a:prstGeom>
          <a:noFill/>
        </p:spPr>
        <p:txBody>
          <a:bodyPr wrap="square" rtlCol="0">
            <a:spAutoFit/>
          </a:bodyPr>
          <a:lstStyle/>
          <a:p>
            <a:r>
              <a:rPr lang="en-GB" sz="1400" dirty="0"/>
              <a:t>* with most recent client</a:t>
            </a:r>
          </a:p>
          <a:p>
            <a:r>
              <a:rPr lang="en-GB" sz="1400" dirty="0"/>
              <a:t>** with commercial male partner</a:t>
            </a:r>
          </a:p>
        </p:txBody>
      </p:sp>
    </p:spTree>
    <p:extLst>
      <p:ext uri="{BB962C8B-B14F-4D97-AF65-F5344CB8AC3E}">
        <p14:creationId xmlns:p14="http://schemas.microsoft.com/office/powerpoint/2010/main" val="59443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55AA0-395B-4357-A080-8C5B1E973425}"/>
              </a:ext>
            </a:extLst>
          </p:cNvPr>
          <p:cNvSpPr>
            <a:spLocks noGrp="1"/>
          </p:cNvSpPr>
          <p:nvPr>
            <p:ph type="sldNum" sz="quarter" idx="12"/>
          </p:nvPr>
        </p:nvSpPr>
        <p:spPr/>
        <p:txBody>
          <a:bodyPr/>
          <a:lstStyle/>
          <a:p>
            <a:fld id="{26C2CD33-3677-460D-89D1-390D86E77732}" type="slidenum">
              <a:rPr lang="th-TH" smtClean="0"/>
              <a:pPr/>
              <a:t>19</a:t>
            </a:fld>
            <a:endParaRPr lang="th-TH" dirty="0"/>
          </a:p>
        </p:txBody>
      </p:sp>
      <p:sp>
        <p:nvSpPr>
          <p:cNvPr id="3" name="Title 2">
            <a:extLst>
              <a:ext uri="{FF2B5EF4-FFF2-40B4-BE49-F238E27FC236}">
                <a16:creationId xmlns:a16="http://schemas.microsoft.com/office/drawing/2014/main" id="{D1900940-3E64-23D5-2914-4F638F57E649}"/>
              </a:ext>
            </a:extLst>
          </p:cNvPr>
          <p:cNvSpPr>
            <a:spLocks noGrp="1"/>
          </p:cNvSpPr>
          <p:nvPr>
            <p:ph type="title"/>
          </p:nvPr>
        </p:nvSpPr>
        <p:spPr/>
        <p:txBody>
          <a:bodyPr/>
          <a:lstStyle/>
          <a:p>
            <a:r>
              <a:rPr lang="en-US" dirty="0"/>
              <a:t>Proportion of people who inject drugs who report using sterile injecting equipment the last time they injected, 2015-2021</a:t>
            </a:r>
          </a:p>
        </p:txBody>
      </p:sp>
      <p:sp>
        <p:nvSpPr>
          <p:cNvPr id="5" name="TextBox 1">
            <a:extLst>
              <a:ext uri="{FF2B5EF4-FFF2-40B4-BE49-F238E27FC236}">
                <a16:creationId xmlns:a16="http://schemas.microsoft.com/office/drawing/2014/main" id="{7F6CEE54-42E4-912E-3309-900FAB934AD5}"/>
              </a:ext>
            </a:extLst>
          </p:cNvPr>
          <p:cNvSpPr txBox="1"/>
          <p:nvPr/>
        </p:nvSpPr>
        <p:spPr>
          <a:xfrm>
            <a:off x="119336" y="6497632"/>
            <a:ext cx="10225136"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Global AIDS Monitoring Report 2023</a:t>
            </a:r>
          </a:p>
        </p:txBody>
      </p:sp>
      <p:graphicFrame>
        <p:nvGraphicFramePr>
          <p:cNvPr id="6" name="Chart 5">
            <a:extLst>
              <a:ext uri="{FF2B5EF4-FFF2-40B4-BE49-F238E27FC236}">
                <a16:creationId xmlns:a16="http://schemas.microsoft.com/office/drawing/2014/main" id="{4EFB3F83-4505-64B0-2E4A-EE07829682D3}"/>
              </a:ext>
            </a:extLst>
          </p:cNvPr>
          <p:cNvGraphicFramePr>
            <a:graphicFrameLocks/>
          </p:cNvGraphicFramePr>
          <p:nvPr>
            <p:extLst>
              <p:ext uri="{D42A27DB-BD31-4B8C-83A1-F6EECF244321}">
                <p14:modId xmlns:p14="http://schemas.microsoft.com/office/powerpoint/2010/main" val="2376700827"/>
              </p:ext>
            </p:extLst>
          </p:nvPr>
        </p:nvGraphicFramePr>
        <p:xfrm>
          <a:off x="3431704" y="2883870"/>
          <a:ext cx="5976664" cy="3065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99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407368" y="2362200"/>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latin typeface="Arial" pitchFamily="34" charset="0"/>
                <a:ea typeface="ＭＳ Ｐゴシック" pitchFamily="34" charset="-128"/>
                <a:cs typeface="Cordia New" pitchFamily="34" charset="-34"/>
                <a:hlinkClick r:id="rId2" action="ppaction://hlinksldjump"/>
              </a:rPr>
              <a:t>Basic socio-demographic indicators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3" action="ppaction://hlinksldjump"/>
              </a:rPr>
              <a:t>HIV prevalence and epidemiological status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4" action="ppaction://hlinksldjump"/>
              </a:rPr>
              <a:t>Risk behaviors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5" action="ppaction://hlinksldjump"/>
              </a:rPr>
              <a:t>Vulnerability and HIV knowledge</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6" action="ppaction://hlinksldjump"/>
              </a:rPr>
              <a:t>HIV expenditure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335360" y="16288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115188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20</a:t>
            </a:fld>
            <a:endParaRPr lang="th-TH" dirty="0"/>
          </a:p>
        </p:txBody>
      </p:sp>
      <p:sp>
        <p:nvSpPr>
          <p:cNvPr id="3" name="Title 2"/>
          <p:cNvSpPr>
            <a:spLocks noGrp="1"/>
          </p:cNvSpPr>
          <p:nvPr>
            <p:ph type="title"/>
          </p:nvPr>
        </p:nvSpPr>
        <p:spPr>
          <a:xfrm>
            <a:off x="263352" y="1412776"/>
            <a:ext cx="11521280" cy="504000"/>
          </a:xfrm>
        </p:spPr>
        <p:txBody>
          <a:bodyPr/>
          <a:lstStyle/>
          <a:p>
            <a:r>
              <a:rPr lang="en-US" dirty="0"/>
              <a:t>Proportion of FSW who reported condom use by partner type, 2015 and 2020</a:t>
            </a:r>
            <a:endParaRPr lang="en-GB" dirty="0"/>
          </a:p>
        </p:txBody>
      </p:sp>
      <p:sp>
        <p:nvSpPr>
          <p:cNvPr id="5" name="TextBox 1"/>
          <p:cNvSpPr txBox="1"/>
          <p:nvPr/>
        </p:nvSpPr>
        <p:spPr>
          <a:xfrm>
            <a:off x="0" y="6525344"/>
            <a:ext cx="1041648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 and </a:t>
            </a:r>
            <a:r>
              <a:rPr lang="en-GB" sz="800" dirty="0">
                <a:latin typeface="Arial" pitchFamily="34" charset="0"/>
                <a:cs typeface="Arial" pitchFamily="34" charset="0"/>
              </a:rPr>
              <a:t>National AIDS Control Organization. (2020). Behavioral Surveillance Survey-Lite: 2020 Top Line Findings</a:t>
            </a:r>
            <a:endParaRPr lang="en-US" sz="800" dirty="0">
              <a:latin typeface="Arial" pitchFamily="34" charset="0"/>
              <a:cs typeface="Arial" pitchFamily="34" charset="0"/>
            </a:endParaRPr>
          </a:p>
        </p:txBody>
      </p:sp>
      <p:graphicFrame>
        <p:nvGraphicFramePr>
          <p:cNvPr id="14" name="Chart 13">
            <a:extLst>
              <a:ext uri="{FF2B5EF4-FFF2-40B4-BE49-F238E27FC236}">
                <a16:creationId xmlns:a16="http://schemas.microsoft.com/office/drawing/2014/main" id="{7BA7E40C-097A-4217-9989-502D352184BC}"/>
              </a:ext>
            </a:extLst>
          </p:cNvPr>
          <p:cNvGraphicFramePr>
            <a:graphicFrameLocks/>
          </p:cNvGraphicFramePr>
          <p:nvPr>
            <p:extLst>
              <p:ext uri="{D42A27DB-BD31-4B8C-83A1-F6EECF244321}">
                <p14:modId xmlns:p14="http://schemas.microsoft.com/office/powerpoint/2010/main" val="3492109026"/>
              </p:ext>
            </p:extLst>
          </p:nvPr>
        </p:nvGraphicFramePr>
        <p:xfrm>
          <a:off x="321174" y="2219216"/>
          <a:ext cx="5796000" cy="42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1D902C95-2800-459F-BAF1-CCEDC9FE630E}"/>
              </a:ext>
            </a:extLst>
          </p:cNvPr>
          <p:cNvGraphicFramePr>
            <a:graphicFrameLocks/>
          </p:cNvGraphicFramePr>
          <p:nvPr>
            <p:extLst>
              <p:ext uri="{D42A27DB-BD31-4B8C-83A1-F6EECF244321}">
                <p14:modId xmlns:p14="http://schemas.microsoft.com/office/powerpoint/2010/main" val="3681701070"/>
              </p:ext>
            </p:extLst>
          </p:nvPr>
        </p:nvGraphicFramePr>
        <p:xfrm>
          <a:off x="6132648" y="2204864"/>
          <a:ext cx="5796000" cy="428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3122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21</a:t>
            </a:fld>
            <a:endParaRPr lang="th-TH" dirty="0"/>
          </a:p>
        </p:txBody>
      </p:sp>
      <p:sp>
        <p:nvSpPr>
          <p:cNvPr id="3" name="Title 2"/>
          <p:cNvSpPr>
            <a:spLocks noGrp="1"/>
          </p:cNvSpPr>
          <p:nvPr>
            <p:ph type="title"/>
          </p:nvPr>
        </p:nvSpPr>
        <p:spPr>
          <a:xfrm>
            <a:off x="-24680" y="1255609"/>
            <a:ext cx="12468359" cy="504000"/>
          </a:xfrm>
        </p:spPr>
        <p:txBody>
          <a:bodyPr/>
          <a:lstStyle/>
          <a:p>
            <a:r>
              <a:rPr lang="en-US" dirty="0"/>
              <a:t>Proportion of MSM who reported condom use by partner type, 2015 and 2020</a:t>
            </a:r>
            <a:endParaRPr lang="en-GB" dirty="0"/>
          </a:p>
        </p:txBody>
      </p:sp>
      <p:sp>
        <p:nvSpPr>
          <p:cNvPr id="4" name="TextBox 1">
            <a:extLst>
              <a:ext uri="{FF2B5EF4-FFF2-40B4-BE49-F238E27FC236}">
                <a16:creationId xmlns:a16="http://schemas.microsoft.com/office/drawing/2014/main" id="{F6A8493C-7EB7-41FE-9D74-5DE85553A837}"/>
              </a:ext>
            </a:extLst>
          </p:cNvPr>
          <p:cNvSpPr txBox="1"/>
          <p:nvPr/>
        </p:nvSpPr>
        <p:spPr>
          <a:xfrm>
            <a:off x="0" y="6525344"/>
            <a:ext cx="1041648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(2015). National Integrated Biological and Behavioral Surveillance (IBBS), India 2014-15. New Delhi: NACO, Ministry of Health and Family Welfare, Government of India; and </a:t>
            </a:r>
            <a:r>
              <a:rPr lang="en-GB" sz="800" dirty="0">
                <a:latin typeface="Arial" pitchFamily="34" charset="0"/>
                <a:cs typeface="Arial" pitchFamily="34" charset="0"/>
              </a:rPr>
              <a:t>National AIDS Control Organization. (2020). Behavioral Surveillance Survey-Lite: 2020 Top Line Findings</a:t>
            </a:r>
            <a:endParaRPr lang="en-US" sz="8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F8D4C59F-D676-4F86-B282-C16B970BD309}"/>
              </a:ext>
            </a:extLst>
          </p:cNvPr>
          <p:cNvGraphicFramePr>
            <a:graphicFrameLocks/>
          </p:cNvGraphicFramePr>
          <p:nvPr>
            <p:extLst>
              <p:ext uri="{D42A27DB-BD31-4B8C-83A1-F6EECF244321}">
                <p14:modId xmlns:p14="http://schemas.microsoft.com/office/powerpoint/2010/main" val="2710109575"/>
              </p:ext>
            </p:extLst>
          </p:nvPr>
        </p:nvGraphicFramePr>
        <p:xfrm>
          <a:off x="119336" y="1992187"/>
          <a:ext cx="5976664" cy="406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97F5D630-A30A-4BEC-832D-73F49E4AB939}"/>
              </a:ext>
            </a:extLst>
          </p:cNvPr>
          <p:cNvGraphicFramePr>
            <a:graphicFrameLocks/>
          </p:cNvGraphicFramePr>
          <p:nvPr>
            <p:extLst>
              <p:ext uri="{D42A27DB-BD31-4B8C-83A1-F6EECF244321}">
                <p14:modId xmlns:p14="http://schemas.microsoft.com/office/powerpoint/2010/main" val="1080955330"/>
              </p:ext>
            </p:extLst>
          </p:nvPr>
        </p:nvGraphicFramePr>
        <p:xfrm>
          <a:off x="6096000" y="1992187"/>
          <a:ext cx="5976664" cy="40680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36DC84AD-69A3-47B7-92AC-2CD946F2A433}"/>
              </a:ext>
            </a:extLst>
          </p:cNvPr>
          <p:cNvSpPr txBox="1"/>
          <p:nvPr/>
        </p:nvSpPr>
        <p:spPr>
          <a:xfrm>
            <a:off x="1775520" y="6165304"/>
            <a:ext cx="9001000" cy="261610"/>
          </a:xfrm>
          <a:prstGeom prst="rect">
            <a:avLst/>
          </a:prstGeom>
          <a:noFill/>
        </p:spPr>
        <p:txBody>
          <a:bodyPr wrap="square" rtlCol="0">
            <a:spAutoFit/>
          </a:bodyPr>
          <a:lstStyle/>
          <a:p>
            <a:r>
              <a:rPr lang="en-GB" sz="1100" dirty="0">
                <a:latin typeface="Arial Nova" panose="020B0504020202020204" pitchFamily="34" charset="0"/>
              </a:rPr>
              <a:t>Note: IBBS 2014/15 and BSS 2019/20 is not comparable due to differences in methodology used</a:t>
            </a:r>
          </a:p>
        </p:txBody>
      </p:sp>
    </p:spTree>
    <p:extLst>
      <p:ext uri="{BB962C8B-B14F-4D97-AF65-F5344CB8AC3E}">
        <p14:creationId xmlns:p14="http://schemas.microsoft.com/office/powerpoint/2010/main" val="25846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38BBDD-07FD-3AFD-E79B-A28BC5CC3474}"/>
              </a:ext>
            </a:extLst>
          </p:cNvPr>
          <p:cNvSpPr>
            <a:spLocks noGrp="1"/>
          </p:cNvSpPr>
          <p:nvPr>
            <p:ph type="sldNum" sz="quarter" idx="12"/>
          </p:nvPr>
        </p:nvSpPr>
        <p:spPr/>
        <p:txBody>
          <a:bodyPr/>
          <a:lstStyle/>
          <a:p>
            <a:fld id="{26C2CD33-3677-460D-89D1-390D86E77732}" type="slidenum">
              <a:rPr lang="th-TH" smtClean="0"/>
              <a:pPr/>
              <a:t>22</a:t>
            </a:fld>
            <a:endParaRPr lang="th-TH" dirty="0"/>
          </a:p>
        </p:txBody>
      </p:sp>
      <p:sp>
        <p:nvSpPr>
          <p:cNvPr id="3" name="Title 2">
            <a:extLst>
              <a:ext uri="{FF2B5EF4-FFF2-40B4-BE49-F238E27FC236}">
                <a16:creationId xmlns:a16="http://schemas.microsoft.com/office/drawing/2014/main" id="{229F92A6-70C7-970A-1464-4F22813F6EB8}"/>
              </a:ext>
            </a:extLst>
          </p:cNvPr>
          <p:cNvSpPr>
            <a:spLocks noGrp="1"/>
          </p:cNvSpPr>
          <p:nvPr>
            <p:ph type="title"/>
          </p:nvPr>
        </p:nvSpPr>
        <p:spPr/>
        <p:txBody>
          <a:bodyPr/>
          <a:lstStyle/>
          <a:p>
            <a:r>
              <a:rPr lang="en-US" dirty="0"/>
              <a:t>Proportion of transgender who reported condom use by partner type, 2020</a:t>
            </a:r>
          </a:p>
        </p:txBody>
      </p:sp>
      <p:graphicFrame>
        <p:nvGraphicFramePr>
          <p:cNvPr id="4" name="Chart 3">
            <a:extLst>
              <a:ext uri="{FF2B5EF4-FFF2-40B4-BE49-F238E27FC236}">
                <a16:creationId xmlns:a16="http://schemas.microsoft.com/office/drawing/2014/main" id="{05A30A29-457F-8066-7BED-F7C8FD51349F}"/>
              </a:ext>
            </a:extLst>
          </p:cNvPr>
          <p:cNvGraphicFramePr>
            <a:graphicFrameLocks/>
          </p:cNvGraphicFramePr>
          <p:nvPr>
            <p:extLst>
              <p:ext uri="{D42A27DB-BD31-4B8C-83A1-F6EECF244321}">
                <p14:modId xmlns:p14="http://schemas.microsoft.com/office/powerpoint/2010/main" val="3280797836"/>
              </p:ext>
            </p:extLst>
          </p:nvPr>
        </p:nvGraphicFramePr>
        <p:xfrm>
          <a:off x="2351584" y="2492896"/>
          <a:ext cx="7272808"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99107794-DA33-290B-4303-8EC0ECCCB64E}"/>
              </a:ext>
            </a:extLst>
          </p:cNvPr>
          <p:cNvSpPr txBox="1"/>
          <p:nvPr/>
        </p:nvSpPr>
        <p:spPr>
          <a:xfrm>
            <a:off x="0" y="6525344"/>
            <a:ext cx="10416480"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Family Welfare, Government of India; and </a:t>
            </a:r>
            <a:r>
              <a:rPr lang="en-GB" sz="800" dirty="0">
                <a:latin typeface="Arial" pitchFamily="34" charset="0"/>
                <a:cs typeface="Arial" pitchFamily="34" charset="0"/>
              </a:rPr>
              <a:t>National AIDS Control Organization. (2020). Behavioral Surveillance Survey-Lite: 2020 Top Line Findings</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21312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279C90-F0B7-D142-A620-FB176ABF4097}"/>
              </a:ext>
            </a:extLst>
          </p:cNvPr>
          <p:cNvSpPr>
            <a:spLocks noGrp="1"/>
          </p:cNvSpPr>
          <p:nvPr>
            <p:ph type="sldNum" sz="quarter" idx="12"/>
          </p:nvPr>
        </p:nvSpPr>
        <p:spPr/>
        <p:txBody>
          <a:bodyPr/>
          <a:lstStyle/>
          <a:p>
            <a:fld id="{26C2CD33-3677-460D-89D1-390D86E77732}" type="slidenum">
              <a:rPr lang="th-TH" smtClean="0"/>
              <a:pPr/>
              <a:t>23</a:t>
            </a:fld>
            <a:endParaRPr lang="th-TH" dirty="0"/>
          </a:p>
        </p:txBody>
      </p:sp>
      <p:sp>
        <p:nvSpPr>
          <p:cNvPr id="3" name="Title 2">
            <a:extLst>
              <a:ext uri="{FF2B5EF4-FFF2-40B4-BE49-F238E27FC236}">
                <a16:creationId xmlns:a16="http://schemas.microsoft.com/office/drawing/2014/main" id="{974BBBA8-735C-0392-E75C-B043C2D5F239}"/>
              </a:ext>
            </a:extLst>
          </p:cNvPr>
          <p:cNvSpPr>
            <a:spLocks noGrp="1"/>
          </p:cNvSpPr>
          <p:nvPr>
            <p:ph type="title"/>
          </p:nvPr>
        </p:nvSpPr>
        <p:spPr/>
        <p:txBody>
          <a:bodyPr/>
          <a:lstStyle/>
          <a:p>
            <a:r>
              <a:rPr lang="en-US" dirty="0"/>
              <a:t>Prisoners who reported condom use at last sex by partner type, 2021</a:t>
            </a:r>
          </a:p>
        </p:txBody>
      </p:sp>
      <p:graphicFrame>
        <p:nvGraphicFramePr>
          <p:cNvPr id="4" name="Chart 3">
            <a:extLst>
              <a:ext uri="{FF2B5EF4-FFF2-40B4-BE49-F238E27FC236}">
                <a16:creationId xmlns:a16="http://schemas.microsoft.com/office/drawing/2014/main" id="{C4AE1914-8984-5EA5-76B8-32F844D52242}"/>
              </a:ext>
            </a:extLst>
          </p:cNvPr>
          <p:cNvGraphicFramePr>
            <a:graphicFrameLocks/>
          </p:cNvGraphicFramePr>
          <p:nvPr>
            <p:extLst>
              <p:ext uri="{D42A27DB-BD31-4B8C-83A1-F6EECF244321}">
                <p14:modId xmlns:p14="http://schemas.microsoft.com/office/powerpoint/2010/main" val="1292766237"/>
              </p:ext>
            </p:extLst>
          </p:nvPr>
        </p:nvGraphicFramePr>
        <p:xfrm>
          <a:off x="1847528" y="2636912"/>
          <a:ext cx="8424936"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6209CCFB-2A62-82E9-3366-BA8427C067F1}"/>
              </a:ext>
            </a:extLst>
          </p:cNvPr>
          <p:cNvSpPr txBox="1"/>
          <p:nvPr/>
        </p:nvSpPr>
        <p:spPr>
          <a:xfrm>
            <a:off x="119336" y="6525344"/>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a:t>
            </a:r>
            <a:r>
              <a:rPr lang="en-US" sz="800" dirty="0" err="1">
                <a:latin typeface="Arial" pitchFamily="34" charset="0"/>
                <a:cs typeface="Arial" pitchFamily="34" charset="0"/>
              </a:rPr>
              <a:t>Organisation</a:t>
            </a:r>
            <a:r>
              <a:rPr lang="en-US" sz="800" dirty="0">
                <a:latin typeface="Arial" pitchFamily="34" charset="0"/>
                <a:cs typeface="Arial" pitchFamily="34" charset="0"/>
              </a:rPr>
              <a:t>. HSS Plus 2021-Central Prison Sites: Technical Report. New Delhi: NACO, Ministry of Health and Family Welfare, Government of India; 2022 </a:t>
            </a:r>
          </a:p>
          <a:p>
            <a:endParaRPr lang="en-US" sz="800" dirty="0">
              <a:latin typeface="Arial" pitchFamily="34" charset="0"/>
              <a:cs typeface="Arial" pitchFamily="34" charset="0"/>
            </a:endParaRPr>
          </a:p>
        </p:txBody>
      </p:sp>
    </p:spTree>
    <p:extLst>
      <p:ext uri="{BB962C8B-B14F-4D97-AF65-F5344CB8AC3E}">
        <p14:creationId xmlns:p14="http://schemas.microsoft.com/office/powerpoint/2010/main" val="151093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40E6FE-43CA-FEA7-D2B1-4CC0368D282A}"/>
              </a:ext>
            </a:extLst>
          </p:cNvPr>
          <p:cNvSpPr>
            <a:spLocks noGrp="1"/>
          </p:cNvSpPr>
          <p:nvPr>
            <p:ph type="sldNum" sz="quarter" idx="12"/>
          </p:nvPr>
        </p:nvSpPr>
        <p:spPr/>
        <p:txBody>
          <a:bodyPr/>
          <a:lstStyle/>
          <a:p>
            <a:fld id="{26C2CD33-3677-460D-89D1-390D86E77732}" type="slidenum">
              <a:rPr lang="th-TH" smtClean="0"/>
              <a:pPr/>
              <a:t>24</a:t>
            </a:fld>
            <a:endParaRPr lang="th-TH" dirty="0"/>
          </a:p>
        </p:txBody>
      </p:sp>
      <p:sp>
        <p:nvSpPr>
          <p:cNvPr id="3" name="Title 2">
            <a:extLst>
              <a:ext uri="{FF2B5EF4-FFF2-40B4-BE49-F238E27FC236}">
                <a16:creationId xmlns:a16="http://schemas.microsoft.com/office/drawing/2014/main" id="{3DEAE62E-FC45-021A-336B-6F39989AC1ED}"/>
              </a:ext>
            </a:extLst>
          </p:cNvPr>
          <p:cNvSpPr>
            <a:spLocks noGrp="1"/>
          </p:cNvSpPr>
          <p:nvPr>
            <p:ph type="title"/>
          </p:nvPr>
        </p:nvSpPr>
        <p:spPr/>
        <p:txBody>
          <a:bodyPr/>
          <a:lstStyle/>
          <a:p>
            <a:r>
              <a:rPr lang="en-US" dirty="0"/>
              <a:t>Prisoners who reported condom use at last sex with a female sex worker, 2021</a:t>
            </a:r>
          </a:p>
        </p:txBody>
      </p:sp>
      <p:graphicFrame>
        <p:nvGraphicFramePr>
          <p:cNvPr id="4" name="Chart 3">
            <a:extLst>
              <a:ext uri="{FF2B5EF4-FFF2-40B4-BE49-F238E27FC236}">
                <a16:creationId xmlns:a16="http://schemas.microsoft.com/office/drawing/2014/main" id="{3581CA3F-ABCA-7FA5-A982-272896AF62AA}"/>
              </a:ext>
            </a:extLst>
          </p:cNvPr>
          <p:cNvGraphicFramePr>
            <a:graphicFrameLocks/>
          </p:cNvGraphicFramePr>
          <p:nvPr>
            <p:extLst>
              <p:ext uri="{D42A27DB-BD31-4B8C-83A1-F6EECF244321}">
                <p14:modId xmlns:p14="http://schemas.microsoft.com/office/powerpoint/2010/main" val="2490682871"/>
              </p:ext>
            </p:extLst>
          </p:nvPr>
        </p:nvGraphicFramePr>
        <p:xfrm>
          <a:off x="479376" y="2481247"/>
          <a:ext cx="10806646"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11935CCA-AD48-5FEE-5BFF-ADA655321660}"/>
              </a:ext>
            </a:extLst>
          </p:cNvPr>
          <p:cNvSpPr txBox="1"/>
          <p:nvPr/>
        </p:nvSpPr>
        <p:spPr>
          <a:xfrm>
            <a:off x="119336" y="6525344"/>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a:t>
            </a:r>
            <a:r>
              <a:rPr lang="en-US" sz="800" dirty="0" err="1">
                <a:latin typeface="Arial" pitchFamily="34" charset="0"/>
                <a:cs typeface="Arial" pitchFamily="34" charset="0"/>
              </a:rPr>
              <a:t>Organisation</a:t>
            </a:r>
            <a:r>
              <a:rPr lang="en-US" sz="800" dirty="0">
                <a:latin typeface="Arial" pitchFamily="34" charset="0"/>
                <a:cs typeface="Arial" pitchFamily="34" charset="0"/>
              </a:rPr>
              <a:t>. HSS Plus 2021-Central Prison Sites: Technical Report. New Delhi: NACO, Ministry of Health and Family Welfare, Government of India; 2022 </a:t>
            </a:r>
          </a:p>
          <a:p>
            <a:endParaRPr lang="en-US" sz="800" dirty="0">
              <a:latin typeface="Arial" pitchFamily="34" charset="0"/>
              <a:cs typeface="Arial" pitchFamily="34" charset="0"/>
            </a:endParaRPr>
          </a:p>
        </p:txBody>
      </p:sp>
    </p:spTree>
    <p:extLst>
      <p:ext uri="{BB962C8B-B14F-4D97-AF65-F5344CB8AC3E}">
        <p14:creationId xmlns:p14="http://schemas.microsoft.com/office/powerpoint/2010/main" val="106038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Vulnerability and HIV knowledge</a:t>
            </a:r>
            <a:endParaRPr lang="en-US" dirty="0"/>
          </a:p>
        </p:txBody>
      </p:sp>
    </p:spTree>
    <p:extLst>
      <p:ext uri="{BB962C8B-B14F-4D97-AF65-F5344CB8AC3E}">
        <p14:creationId xmlns:p14="http://schemas.microsoft.com/office/powerpoint/2010/main" val="2927859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26</a:t>
            </a:fld>
            <a:endParaRPr lang="th-TH" dirty="0">
              <a:solidFill>
                <a:prstClr val="black">
                  <a:tint val="75000"/>
                </a:prstClr>
              </a:solidFill>
            </a:endParaRPr>
          </a:p>
        </p:txBody>
      </p:sp>
      <p:sp>
        <p:nvSpPr>
          <p:cNvPr id="3" name="Title 2"/>
          <p:cNvSpPr>
            <a:spLocks noGrp="1"/>
          </p:cNvSpPr>
          <p:nvPr>
            <p:ph type="title"/>
          </p:nvPr>
        </p:nvSpPr>
        <p:spPr>
          <a:xfrm>
            <a:off x="263352" y="1484784"/>
            <a:ext cx="11449272" cy="504000"/>
          </a:xfrm>
        </p:spPr>
        <p:txBody>
          <a:bodyPr/>
          <a:lstStyle/>
          <a:p>
            <a:r>
              <a:rPr lang="en-US" dirty="0"/>
              <a:t>Proportion of surveyed key populations with comprehensive HIV knowledge, 2020-2021</a:t>
            </a:r>
          </a:p>
        </p:txBody>
      </p:sp>
      <p:sp>
        <p:nvSpPr>
          <p:cNvPr id="4" name="Title 1"/>
          <p:cNvSpPr txBox="1">
            <a:spLocks/>
          </p:cNvSpPr>
          <p:nvPr/>
        </p:nvSpPr>
        <p:spPr>
          <a:xfrm>
            <a:off x="1905000" y="609600"/>
            <a:ext cx="7848600" cy="685800"/>
          </a:xfrm>
          <a:prstGeom prst="rect">
            <a:avLst/>
          </a:prstGeom>
        </p:spPr>
        <p:txBody>
          <a:bodyPr>
            <a:noAutofit/>
          </a:bodyPr>
          <a:lstStyle>
            <a:lvl1pPr algn="l" defTabSz="914400" rtl="0" eaLnBrk="1" latinLnBrk="0" hangingPunct="1">
              <a:spcBef>
                <a:spcPct val="0"/>
              </a:spcBef>
              <a:buNone/>
              <a:defRPr sz="2400" b="1" kern="1200">
                <a:solidFill>
                  <a:srgbClr val="C00000"/>
                </a:solidFill>
                <a:latin typeface="+mj-lt"/>
                <a:ea typeface="+mj-ea"/>
                <a:cs typeface="+mj-cs"/>
              </a:defRPr>
            </a:lvl1pPr>
          </a:lstStyle>
          <a:p>
            <a:endParaRPr lang="en-US" dirty="0"/>
          </a:p>
        </p:txBody>
      </p:sp>
      <p:sp>
        <p:nvSpPr>
          <p:cNvPr id="5" name="Rectangle 3"/>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National AIDS Control Organization. (2020). Behavioral Surveillance Survey-Lite: 2020 Top Line Findings; and </a:t>
            </a:r>
            <a:r>
              <a:rPr lang="en-US" sz="800" dirty="0">
                <a:latin typeface="Arial" pitchFamily="34" charset="0"/>
                <a:cs typeface="Arial" pitchFamily="34" charset="0"/>
              </a:rPr>
              <a:t>National AIDS Control </a:t>
            </a:r>
            <a:r>
              <a:rPr lang="en-US" sz="800" dirty="0" err="1">
                <a:latin typeface="Arial" pitchFamily="34" charset="0"/>
                <a:cs typeface="Arial" pitchFamily="34" charset="0"/>
              </a:rPr>
              <a:t>Organisation</a:t>
            </a:r>
            <a:r>
              <a:rPr lang="en-US" sz="800" dirty="0">
                <a:latin typeface="Arial" pitchFamily="34" charset="0"/>
                <a:cs typeface="Arial" pitchFamily="34" charset="0"/>
              </a:rPr>
              <a:t>. HSS Plus 2021-Central Prison Sites: Technical Report. New Delhi: NACO, Ministry of Health and Family Welfare, Government of India; 2022 </a:t>
            </a:r>
          </a:p>
        </p:txBody>
      </p:sp>
      <p:graphicFrame>
        <p:nvGraphicFramePr>
          <p:cNvPr id="16" name="Chart 15">
            <a:extLst>
              <a:ext uri="{FF2B5EF4-FFF2-40B4-BE49-F238E27FC236}">
                <a16:creationId xmlns:a16="http://schemas.microsoft.com/office/drawing/2014/main" id="{85E53B7F-AA7D-4E34-9850-86EBB3D8E2F0}"/>
              </a:ext>
            </a:extLst>
          </p:cNvPr>
          <p:cNvGraphicFramePr>
            <a:graphicFrameLocks/>
          </p:cNvGraphicFramePr>
          <p:nvPr>
            <p:extLst>
              <p:ext uri="{D42A27DB-BD31-4B8C-83A1-F6EECF244321}">
                <p14:modId xmlns:p14="http://schemas.microsoft.com/office/powerpoint/2010/main" val="2926498313"/>
              </p:ext>
            </p:extLst>
          </p:nvPr>
        </p:nvGraphicFramePr>
        <p:xfrm>
          <a:off x="2243572" y="2276872"/>
          <a:ext cx="7704856" cy="37508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341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8FB7F6-3F3F-C735-9F4A-E93AC28356C1}"/>
              </a:ext>
            </a:extLst>
          </p:cNvPr>
          <p:cNvSpPr>
            <a:spLocks noGrp="1"/>
          </p:cNvSpPr>
          <p:nvPr>
            <p:ph type="sldNum" sz="quarter" idx="12"/>
          </p:nvPr>
        </p:nvSpPr>
        <p:spPr/>
        <p:txBody>
          <a:bodyPr/>
          <a:lstStyle/>
          <a:p>
            <a:fld id="{26C2CD33-3677-460D-89D1-390D86E77732}" type="slidenum">
              <a:rPr lang="th-TH" smtClean="0"/>
              <a:pPr/>
              <a:t>27</a:t>
            </a:fld>
            <a:endParaRPr lang="th-TH" dirty="0"/>
          </a:p>
        </p:txBody>
      </p:sp>
      <p:sp>
        <p:nvSpPr>
          <p:cNvPr id="3" name="Title 2">
            <a:extLst>
              <a:ext uri="{FF2B5EF4-FFF2-40B4-BE49-F238E27FC236}">
                <a16:creationId xmlns:a16="http://schemas.microsoft.com/office/drawing/2014/main" id="{B8B0A878-A73B-9F3B-5066-686694DDDC82}"/>
              </a:ext>
            </a:extLst>
          </p:cNvPr>
          <p:cNvSpPr>
            <a:spLocks noGrp="1"/>
          </p:cNvSpPr>
          <p:nvPr>
            <p:ph type="title"/>
          </p:nvPr>
        </p:nvSpPr>
        <p:spPr/>
        <p:txBody>
          <a:bodyPr/>
          <a:lstStyle/>
          <a:p>
            <a:r>
              <a:rPr lang="en-US" dirty="0"/>
              <a:t>Proportion of surveyed people who are in prisons with comprehensive HIV knowledge, 2021</a:t>
            </a:r>
          </a:p>
        </p:txBody>
      </p:sp>
      <p:graphicFrame>
        <p:nvGraphicFramePr>
          <p:cNvPr id="4" name="Chart 3">
            <a:extLst>
              <a:ext uri="{FF2B5EF4-FFF2-40B4-BE49-F238E27FC236}">
                <a16:creationId xmlns:a16="http://schemas.microsoft.com/office/drawing/2014/main" id="{DE0B464B-ACA4-2D30-E232-29777DF5646C}"/>
              </a:ext>
            </a:extLst>
          </p:cNvPr>
          <p:cNvGraphicFramePr>
            <a:graphicFrameLocks/>
          </p:cNvGraphicFramePr>
          <p:nvPr>
            <p:extLst>
              <p:ext uri="{D42A27DB-BD31-4B8C-83A1-F6EECF244321}">
                <p14:modId xmlns:p14="http://schemas.microsoft.com/office/powerpoint/2010/main" val="1654929655"/>
              </p:ext>
            </p:extLst>
          </p:nvPr>
        </p:nvGraphicFramePr>
        <p:xfrm>
          <a:off x="365045" y="2636912"/>
          <a:ext cx="11203563"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5370E23C-F828-8F6D-0847-52592B2D3501}"/>
              </a:ext>
            </a:extLst>
          </p:cNvPr>
          <p:cNvSpPr txBox="1"/>
          <p:nvPr/>
        </p:nvSpPr>
        <p:spPr>
          <a:xfrm>
            <a:off x="119336" y="6525344"/>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a:t>
            </a:r>
            <a:r>
              <a:rPr lang="en-US" sz="800" dirty="0" err="1">
                <a:latin typeface="Arial" pitchFamily="34" charset="0"/>
                <a:cs typeface="Arial" pitchFamily="34" charset="0"/>
              </a:rPr>
              <a:t>Organisation</a:t>
            </a:r>
            <a:r>
              <a:rPr lang="en-US" sz="800" dirty="0">
                <a:latin typeface="Arial" pitchFamily="34" charset="0"/>
                <a:cs typeface="Arial" pitchFamily="34" charset="0"/>
              </a:rPr>
              <a:t>. HSS Plus 2021-Central Prison Sites: Technical Report. New Delhi: NACO, Ministry of Health and Family Welfare, Government of India; 2022 </a:t>
            </a:r>
          </a:p>
          <a:p>
            <a:endParaRPr lang="en-US" sz="800" dirty="0">
              <a:latin typeface="Arial" pitchFamily="34" charset="0"/>
              <a:cs typeface="Arial" pitchFamily="34" charset="0"/>
            </a:endParaRPr>
          </a:p>
        </p:txBody>
      </p:sp>
    </p:spTree>
    <p:extLst>
      <p:ext uri="{BB962C8B-B14F-4D97-AF65-F5344CB8AC3E}">
        <p14:creationId xmlns:p14="http://schemas.microsoft.com/office/powerpoint/2010/main" val="4049944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solidFill>
                  <a:prstClr val="black">
                    <a:tint val="75000"/>
                  </a:prstClr>
                </a:solidFill>
              </a:rPr>
              <a:pPr/>
              <a:t>28</a:t>
            </a:fld>
            <a:endParaRPr lang="th-TH" dirty="0">
              <a:solidFill>
                <a:prstClr val="black">
                  <a:tint val="75000"/>
                </a:prstClr>
              </a:solidFill>
            </a:endParaRPr>
          </a:p>
        </p:txBody>
      </p:sp>
      <p:sp>
        <p:nvSpPr>
          <p:cNvPr id="3" name="Title 2"/>
          <p:cNvSpPr>
            <a:spLocks noGrp="1"/>
          </p:cNvSpPr>
          <p:nvPr>
            <p:ph type="title"/>
          </p:nvPr>
        </p:nvSpPr>
        <p:spPr>
          <a:xfrm>
            <a:off x="263352" y="1571612"/>
            <a:ext cx="11203563" cy="504000"/>
          </a:xfrm>
        </p:spPr>
        <p:txBody>
          <a:bodyPr/>
          <a:lstStyle/>
          <a:p>
            <a:r>
              <a:rPr lang="en-US" dirty="0"/>
              <a:t>Proportion of adult men and women with knowledge of HIV by age group and residence, 2015-2016</a:t>
            </a:r>
          </a:p>
        </p:txBody>
      </p:sp>
      <p:sp>
        <p:nvSpPr>
          <p:cNvPr id="6" name="Rectangle 3"/>
          <p:cNvSpPr>
            <a:spLocks noChangeArrowheads="1"/>
          </p:cNvSpPr>
          <p:nvPr/>
        </p:nvSpPr>
        <p:spPr bwMode="auto">
          <a:xfrm>
            <a:off x="119336" y="6470476"/>
            <a:ext cx="11463064" cy="342900"/>
          </a:xfrm>
          <a:prstGeom prst="rect">
            <a:avLst/>
          </a:prstGeom>
          <a:noFill/>
          <a:ln w="9525">
            <a:noFill/>
            <a:miter lim="800000"/>
            <a:headEnd/>
            <a:tailEnd/>
          </a:ln>
        </p:spPr>
        <p:txBody>
          <a:bodyPr wrap="none" anchor="ctr"/>
          <a:lstStyle/>
          <a:p>
            <a:pPr>
              <a:defRPr/>
            </a:pPr>
            <a:r>
              <a:rPr lang="en-US" sz="800" dirty="0">
                <a:solidFill>
                  <a:prstClr val="black"/>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a:t>
            </a:r>
            <a:r>
              <a:rPr lang="en-GB" sz="800" dirty="0">
                <a:solidFill>
                  <a:prstClr val="black"/>
                </a:solidFill>
                <a:latin typeface="Arial" pitchFamily="34" charset="0"/>
                <a:cs typeface="Arial" pitchFamily="34" charset="0"/>
              </a:rPr>
              <a:t>International Institute for Population Sciences (IIPS) and ICF. 2017. National Family Health Survey (NFHS-4), 2015-16: India. Mumbai: IIPS.</a:t>
            </a:r>
            <a:endParaRPr lang="th-TH" sz="800" dirty="0">
              <a:solidFill>
                <a:prstClr val="black"/>
              </a:solidFill>
              <a:latin typeface="Arial" pitchFamily="34" charset="0"/>
            </a:endParaRPr>
          </a:p>
        </p:txBody>
      </p:sp>
      <p:graphicFrame>
        <p:nvGraphicFramePr>
          <p:cNvPr id="8" name="Chart 7">
            <a:extLst>
              <a:ext uri="{FF2B5EF4-FFF2-40B4-BE49-F238E27FC236}">
                <a16:creationId xmlns:a16="http://schemas.microsoft.com/office/drawing/2014/main" id="{2E4D6CD4-F2EA-4063-B501-956FA8D30DD3}"/>
              </a:ext>
            </a:extLst>
          </p:cNvPr>
          <p:cNvGraphicFramePr>
            <a:graphicFrameLocks/>
          </p:cNvGraphicFramePr>
          <p:nvPr>
            <p:extLst>
              <p:ext uri="{D42A27DB-BD31-4B8C-83A1-F6EECF244321}">
                <p14:modId xmlns:p14="http://schemas.microsoft.com/office/powerpoint/2010/main" val="899476998"/>
              </p:ext>
            </p:extLst>
          </p:nvPr>
        </p:nvGraphicFramePr>
        <p:xfrm>
          <a:off x="1928813" y="2392109"/>
          <a:ext cx="8334375" cy="402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8821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HIV expenditure</a:t>
            </a:r>
            <a:endParaRPr lang="en-US" dirty="0"/>
          </a:p>
        </p:txBody>
      </p:sp>
    </p:spTree>
    <p:extLst>
      <p:ext uri="{BB962C8B-B14F-4D97-AF65-F5344CB8AC3E}">
        <p14:creationId xmlns:p14="http://schemas.microsoft.com/office/powerpoint/2010/main" val="428009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63352" y="148478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76231874"/>
              </p:ext>
            </p:extLst>
          </p:nvPr>
        </p:nvGraphicFramePr>
        <p:xfrm>
          <a:off x="1847528" y="1988841"/>
          <a:ext cx="8280920" cy="4104455"/>
        </p:xfrm>
        <a:graphic>
          <a:graphicData uri="http://schemas.openxmlformats.org/drawingml/2006/table">
            <a:tbl>
              <a:tblPr/>
              <a:tblGrid>
                <a:gridCol w="6549412">
                  <a:extLst>
                    <a:ext uri="{9D8B030D-6E8A-4147-A177-3AD203B41FA5}">
                      <a16:colId xmlns:a16="http://schemas.microsoft.com/office/drawing/2014/main" val="20000"/>
                    </a:ext>
                  </a:extLst>
                </a:gridCol>
                <a:gridCol w="1731508">
                  <a:extLst>
                    <a:ext uri="{9D8B030D-6E8A-4147-A177-3AD203B41FA5}">
                      <a16:colId xmlns:a16="http://schemas.microsoft.com/office/drawing/2014/main" val="20001"/>
                    </a:ext>
                  </a:extLst>
                </a:gridCol>
              </a:tblGrid>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1,311,051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701,998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33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74.2 (2006)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48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130/0.609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69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288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1.12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6,089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267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59668" y="6177498"/>
            <a:ext cx="12072664"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3528008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30</a:t>
            </a:fld>
            <a:endParaRPr lang="th-TH" dirty="0"/>
          </a:p>
        </p:txBody>
      </p:sp>
      <p:sp>
        <p:nvSpPr>
          <p:cNvPr id="5" name="Title 1"/>
          <p:cNvSpPr>
            <a:spLocks noGrp="1"/>
          </p:cNvSpPr>
          <p:nvPr>
            <p:ph type="title"/>
          </p:nvPr>
        </p:nvSpPr>
        <p:spPr>
          <a:xfrm>
            <a:off x="293037" y="1571612"/>
            <a:ext cx="11203563" cy="504000"/>
          </a:xfrm>
        </p:spPr>
        <p:txBody>
          <a:bodyPr/>
          <a:lstStyle/>
          <a:p>
            <a:r>
              <a:rPr lang="en-GB" dirty="0"/>
              <a:t>AIDS financing, 2022</a:t>
            </a:r>
            <a:br>
              <a:rPr lang="en-GB" dirty="0"/>
            </a:br>
            <a:endParaRPr lang="en-US" dirty="0"/>
          </a:p>
        </p:txBody>
      </p:sp>
      <p:sp>
        <p:nvSpPr>
          <p:cNvPr id="6" name="Rectangle 5"/>
          <p:cNvSpPr/>
          <p:nvPr/>
        </p:nvSpPr>
        <p:spPr>
          <a:xfrm>
            <a:off x="11469" y="6575243"/>
            <a:ext cx="10380984" cy="215444"/>
          </a:xfrm>
          <a:prstGeom prst="rect">
            <a:avLst/>
          </a:prstGeom>
        </p:spPr>
        <p:txBody>
          <a:bodyPr wrap="square">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3"/>
              </a:rPr>
              <a:t>www.aidsdatahub.org</a:t>
            </a:r>
            <a:r>
              <a:rPr lang="en-US" sz="800" dirty="0">
                <a:solidFill>
                  <a:prstClr val="black"/>
                </a:solidFill>
              </a:rPr>
              <a:t>  based on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UNAIDS HIV Financial Dashboard and Global AIDS Monitoring Reporting</a:t>
            </a:r>
            <a:endParaRPr lang="en-GB" sz="800" dirty="0"/>
          </a:p>
        </p:txBody>
      </p:sp>
      <p:grpSp>
        <p:nvGrpSpPr>
          <p:cNvPr id="62" name="Group 61">
            <a:extLst>
              <a:ext uri="{FF2B5EF4-FFF2-40B4-BE49-F238E27FC236}">
                <a16:creationId xmlns:a16="http://schemas.microsoft.com/office/drawing/2014/main" id="{EB79F2EB-FD8B-C79E-0ABE-FC4889F41C6C}"/>
              </a:ext>
            </a:extLst>
          </p:cNvPr>
          <p:cNvGrpSpPr/>
          <p:nvPr/>
        </p:nvGrpSpPr>
        <p:grpSpPr>
          <a:xfrm>
            <a:off x="983432" y="2459809"/>
            <a:ext cx="9335560" cy="3731236"/>
            <a:chOff x="0" y="-1"/>
            <a:chExt cx="9335560" cy="3731236"/>
          </a:xfrm>
        </p:grpSpPr>
        <p:grpSp>
          <p:nvGrpSpPr>
            <p:cNvPr id="63" name="Group 62">
              <a:extLst>
                <a:ext uri="{FF2B5EF4-FFF2-40B4-BE49-F238E27FC236}">
                  <a16:creationId xmlns:a16="http://schemas.microsoft.com/office/drawing/2014/main" id="{222A3349-D309-A454-4786-D88A489204B0}"/>
                </a:ext>
              </a:extLst>
            </p:cNvPr>
            <p:cNvGrpSpPr/>
            <p:nvPr/>
          </p:nvGrpSpPr>
          <p:grpSpPr>
            <a:xfrm>
              <a:off x="0" y="-1"/>
              <a:ext cx="9335560" cy="3731236"/>
              <a:chOff x="0" y="-1"/>
              <a:chExt cx="9335560" cy="3731236"/>
            </a:xfrm>
          </p:grpSpPr>
          <p:grpSp>
            <p:nvGrpSpPr>
              <p:cNvPr id="65" name="Group 64">
                <a:extLst>
                  <a:ext uri="{FF2B5EF4-FFF2-40B4-BE49-F238E27FC236}">
                    <a16:creationId xmlns:a16="http://schemas.microsoft.com/office/drawing/2014/main" id="{9202094E-14D4-4E22-B6D2-67B7BDA7C81F}"/>
                  </a:ext>
                </a:extLst>
              </p:cNvPr>
              <p:cNvGrpSpPr/>
              <p:nvPr/>
            </p:nvGrpSpPr>
            <p:grpSpPr>
              <a:xfrm>
                <a:off x="0" y="-1"/>
                <a:ext cx="9136368" cy="3532311"/>
                <a:chOff x="0" y="0"/>
                <a:chExt cx="8636306" cy="3612575"/>
              </a:xfrm>
            </p:grpSpPr>
            <p:graphicFrame>
              <p:nvGraphicFramePr>
                <p:cNvPr id="76" name="Chart 75">
                  <a:extLst>
                    <a:ext uri="{FF2B5EF4-FFF2-40B4-BE49-F238E27FC236}">
                      <a16:creationId xmlns:a16="http://schemas.microsoft.com/office/drawing/2014/main" id="{3187F166-161A-B142-CBB2-0FB62EEBEB98}"/>
                    </a:ext>
                  </a:extLst>
                </p:cNvPr>
                <p:cNvGraphicFramePr>
                  <a:graphicFrameLocks/>
                </p:cNvGraphicFramePr>
                <p:nvPr/>
              </p:nvGraphicFramePr>
              <p:xfrm>
                <a:off x="0" y="185652"/>
                <a:ext cx="4168607" cy="34269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7" name="Chart 76">
                  <a:extLst>
                    <a:ext uri="{FF2B5EF4-FFF2-40B4-BE49-F238E27FC236}">
                      <a16:creationId xmlns:a16="http://schemas.microsoft.com/office/drawing/2014/main" id="{46AF458A-0FA8-AE3B-A21B-350273DA95D5}"/>
                    </a:ext>
                  </a:extLst>
                </p:cNvPr>
                <p:cNvGraphicFramePr>
                  <a:graphicFrameLocks/>
                </p:cNvGraphicFramePr>
                <p:nvPr/>
              </p:nvGraphicFramePr>
              <p:xfrm>
                <a:off x="4467699" y="180819"/>
                <a:ext cx="4168607" cy="3431755"/>
              </p:xfrm>
              <a:graphic>
                <a:graphicData uri="http://schemas.openxmlformats.org/drawingml/2006/chart">
                  <c:chart xmlns:c="http://schemas.openxmlformats.org/drawingml/2006/chart" xmlns:r="http://schemas.openxmlformats.org/officeDocument/2006/relationships" r:id="rId5"/>
                </a:graphicData>
              </a:graphic>
            </p:graphicFrame>
            <p:grpSp>
              <p:nvGrpSpPr>
                <p:cNvPr id="78" name="Group 77">
                  <a:extLst>
                    <a:ext uri="{FF2B5EF4-FFF2-40B4-BE49-F238E27FC236}">
                      <a16:creationId xmlns:a16="http://schemas.microsoft.com/office/drawing/2014/main" id="{EB7BB134-A823-353A-0546-538DFB0032BE}"/>
                    </a:ext>
                  </a:extLst>
                </p:cNvPr>
                <p:cNvGrpSpPr/>
                <p:nvPr/>
              </p:nvGrpSpPr>
              <p:grpSpPr>
                <a:xfrm>
                  <a:off x="491402" y="3020921"/>
                  <a:ext cx="1785922" cy="580000"/>
                  <a:chOff x="491402" y="3020921"/>
                  <a:chExt cx="1785922" cy="579999"/>
                </a:xfrm>
              </p:grpSpPr>
              <p:sp>
                <p:nvSpPr>
                  <p:cNvPr id="85" name="TextBox 5">
                    <a:extLst>
                      <a:ext uri="{FF2B5EF4-FFF2-40B4-BE49-F238E27FC236}">
                        <a16:creationId xmlns:a16="http://schemas.microsoft.com/office/drawing/2014/main" id="{004F5961-8062-2089-6E71-3B2F07B115F5}"/>
                      </a:ext>
                    </a:extLst>
                  </p:cNvPr>
                  <p:cNvSpPr txBox="1"/>
                  <p:nvPr/>
                </p:nvSpPr>
                <p:spPr>
                  <a:xfrm>
                    <a:off x="491402" y="3136576"/>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p:txBody>
              </p:sp>
              <p:cxnSp>
                <p:nvCxnSpPr>
                  <p:cNvPr id="86" name="Straight Connector 85">
                    <a:extLst>
                      <a:ext uri="{FF2B5EF4-FFF2-40B4-BE49-F238E27FC236}">
                        <a16:creationId xmlns:a16="http://schemas.microsoft.com/office/drawing/2014/main" id="{48ADF322-2CF7-6499-5A97-34A55D197AC0}"/>
                      </a:ext>
                    </a:extLst>
                  </p:cNvPr>
                  <p:cNvCxnSpPr/>
                  <p:nvPr/>
                </p:nvCxnSpPr>
                <p:spPr>
                  <a:xfrm rot="5400000">
                    <a:off x="2141161" y="3157084"/>
                    <a:ext cx="272325" cy="0"/>
                  </a:xfrm>
                  <a:prstGeom prst="line">
                    <a:avLst/>
                  </a:prstGeom>
                  <a:noFill/>
                  <a:ln w="12700" cap="flat" cmpd="sng" algn="ctr">
                    <a:solidFill>
                      <a:sysClr val="windowText" lastClr="000000"/>
                    </a:solidFill>
                    <a:prstDash val="solid"/>
                  </a:ln>
                  <a:effectLst/>
                </p:spPr>
              </p:cxnSp>
            </p:grpSp>
            <p:grpSp>
              <p:nvGrpSpPr>
                <p:cNvPr id="79" name="Group 78">
                  <a:extLst>
                    <a:ext uri="{FF2B5EF4-FFF2-40B4-BE49-F238E27FC236}">
                      <a16:creationId xmlns:a16="http://schemas.microsoft.com/office/drawing/2014/main" id="{533E3AC6-67B9-692B-9A9E-7BE6A020E1C9}"/>
                    </a:ext>
                  </a:extLst>
                </p:cNvPr>
                <p:cNvGrpSpPr/>
                <p:nvPr/>
              </p:nvGrpSpPr>
              <p:grpSpPr>
                <a:xfrm>
                  <a:off x="1089272" y="509610"/>
                  <a:ext cx="1601540" cy="481152"/>
                  <a:chOff x="1089272" y="509610"/>
                  <a:chExt cx="1601540" cy="481151"/>
                </a:xfrm>
              </p:grpSpPr>
              <p:sp>
                <p:nvSpPr>
                  <p:cNvPr id="83" name="TextBox 5">
                    <a:extLst>
                      <a:ext uri="{FF2B5EF4-FFF2-40B4-BE49-F238E27FC236}">
                        <a16:creationId xmlns:a16="http://schemas.microsoft.com/office/drawing/2014/main" id="{2948EA15-5E52-B761-F284-3DC8C90AEC96}"/>
                      </a:ext>
                    </a:extLst>
                  </p:cNvPr>
                  <p:cNvSpPr txBox="1"/>
                  <p:nvPr/>
                </p:nvSpPr>
                <p:spPr>
                  <a:xfrm>
                    <a:off x="1089272" y="509610"/>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endParaRPr>
                  </a:p>
                </p:txBody>
              </p:sp>
              <p:cxnSp>
                <p:nvCxnSpPr>
                  <p:cNvPr id="84" name="Straight Connector 83">
                    <a:extLst>
                      <a:ext uri="{FF2B5EF4-FFF2-40B4-BE49-F238E27FC236}">
                        <a16:creationId xmlns:a16="http://schemas.microsoft.com/office/drawing/2014/main" id="{B94B6AA9-4B99-BB50-F828-8B5162EFCAE3}"/>
                      </a:ext>
                    </a:extLst>
                  </p:cNvPr>
                  <p:cNvCxnSpPr/>
                  <p:nvPr/>
                </p:nvCxnSpPr>
                <p:spPr>
                  <a:xfrm rot="5400000">
                    <a:off x="2528812" y="828762"/>
                    <a:ext cx="323999" cy="0"/>
                  </a:xfrm>
                  <a:prstGeom prst="line">
                    <a:avLst/>
                  </a:prstGeom>
                  <a:noFill/>
                  <a:ln w="12700" cap="flat" cmpd="sng" algn="ctr">
                    <a:solidFill>
                      <a:sysClr val="windowText" lastClr="000000"/>
                    </a:solidFill>
                    <a:prstDash val="solid"/>
                  </a:ln>
                  <a:effectLst/>
                </p:spPr>
              </p:cxnSp>
            </p:grpSp>
            <p:cxnSp>
              <p:nvCxnSpPr>
                <p:cNvPr id="80" name="Straight Connector 79">
                  <a:extLst>
                    <a:ext uri="{FF2B5EF4-FFF2-40B4-BE49-F238E27FC236}">
                      <a16:creationId xmlns:a16="http://schemas.microsoft.com/office/drawing/2014/main" id="{76475D1E-FE53-6869-A83F-EB71987C8B83}"/>
                    </a:ext>
                  </a:extLst>
                </p:cNvPr>
                <p:cNvCxnSpPr/>
                <p:nvPr/>
              </p:nvCxnSpPr>
              <p:spPr>
                <a:xfrm>
                  <a:off x="2250279" y="666750"/>
                  <a:ext cx="432000" cy="0"/>
                </a:xfrm>
                <a:prstGeom prst="line">
                  <a:avLst/>
                </a:prstGeom>
                <a:noFill/>
                <a:ln w="12700" cap="flat" cmpd="sng" algn="ctr">
                  <a:solidFill>
                    <a:sysClr val="windowText" lastClr="000000"/>
                  </a:solidFill>
                  <a:prstDash val="solid"/>
                </a:ln>
                <a:effectLst/>
              </p:spPr>
            </p:cxnSp>
            <p:sp>
              <p:nvSpPr>
                <p:cNvPr id="81" name="Rectangle 80">
                  <a:extLst>
                    <a:ext uri="{FF2B5EF4-FFF2-40B4-BE49-F238E27FC236}">
                      <a16:creationId xmlns:a16="http://schemas.microsoft.com/office/drawing/2014/main" id="{AEF919C1-5432-23EE-9F0D-66C16F906214}"/>
                    </a:ext>
                  </a:extLst>
                </p:cNvPr>
                <p:cNvSpPr/>
                <p:nvPr/>
              </p:nvSpPr>
              <p:spPr>
                <a:xfrm>
                  <a:off x="225660" y="0"/>
                  <a:ext cx="4060312"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82" name="Rectangle 81">
                  <a:extLst>
                    <a:ext uri="{FF2B5EF4-FFF2-40B4-BE49-F238E27FC236}">
                      <a16:creationId xmlns:a16="http://schemas.microsoft.com/office/drawing/2014/main" id="{0042EE88-B596-D9D1-D34D-8F17526664AB}"/>
                    </a:ext>
                  </a:extLst>
                </p:cNvPr>
                <p:cNvSpPr/>
                <p:nvPr/>
              </p:nvSpPr>
              <p:spPr>
                <a:xfrm>
                  <a:off x="4640357" y="0"/>
                  <a:ext cx="3791275"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grpSp>
          <p:sp>
            <p:nvSpPr>
              <p:cNvPr id="66" name="TextBox 7">
                <a:extLst>
                  <a:ext uri="{FF2B5EF4-FFF2-40B4-BE49-F238E27FC236}">
                    <a16:creationId xmlns:a16="http://schemas.microsoft.com/office/drawing/2014/main" id="{1144A34D-18F6-47DD-8D73-B3CAA5262CCF}"/>
                  </a:ext>
                </a:extLst>
              </p:cNvPr>
              <p:cNvSpPr txBox="1"/>
              <p:nvPr/>
            </p:nvSpPr>
            <p:spPr>
              <a:xfrm>
                <a:off x="7247728" y="569749"/>
                <a:ext cx="2020094" cy="56074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20%</a:t>
                </a:r>
              </a:p>
            </p:txBody>
          </p:sp>
          <p:sp>
            <p:nvSpPr>
              <p:cNvPr id="67" name="TextBox 3">
                <a:extLst>
                  <a:ext uri="{FF2B5EF4-FFF2-40B4-BE49-F238E27FC236}">
                    <a16:creationId xmlns:a16="http://schemas.microsoft.com/office/drawing/2014/main" id="{A80C6938-C5A7-4F83-9F0A-AF31BDAE3CF9}"/>
                  </a:ext>
                </a:extLst>
              </p:cNvPr>
              <p:cNvSpPr txBox="1"/>
              <p:nvPr/>
            </p:nvSpPr>
            <p:spPr>
              <a:xfrm>
                <a:off x="1574169" y="1466489"/>
                <a:ext cx="1211301" cy="80987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258</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sp>
            <p:nvSpPr>
              <p:cNvPr id="68" name="TextBox 4">
                <a:extLst>
                  <a:ext uri="{FF2B5EF4-FFF2-40B4-BE49-F238E27FC236}">
                    <a16:creationId xmlns:a16="http://schemas.microsoft.com/office/drawing/2014/main" id="{EB4962FA-5D9C-409C-A2DC-E398D70DD040}"/>
                  </a:ext>
                </a:extLst>
              </p:cNvPr>
              <p:cNvSpPr txBox="1"/>
              <p:nvPr/>
            </p:nvSpPr>
            <p:spPr>
              <a:xfrm>
                <a:off x="7247728" y="2935563"/>
                <a:ext cx="2023671" cy="41100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57%</a:t>
                </a:r>
              </a:p>
            </p:txBody>
          </p:sp>
          <p:sp>
            <p:nvSpPr>
              <p:cNvPr id="69" name="TextBox 5">
                <a:extLst>
                  <a:ext uri="{FF2B5EF4-FFF2-40B4-BE49-F238E27FC236}">
                    <a16:creationId xmlns:a16="http://schemas.microsoft.com/office/drawing/2014/main" id="{9C741014-756D-4F9F-9862-1F4FFFAEF9B4}"/>
                  </a:ext>
                </a:extLst>
              </p:cNvPr>
              <p:cNvSpPr txBox="1"/>
              <p:nvPr/>
            </p:nvSpPr>
            <p:spPr>
              <a:xfrm>
                <a:off x="7247728" y="1171434"/>
                <a:ext cx="1342631" cy="40147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23%</a:t>
                </a:r>
              </a:p>
            </p:txBody>
          </p:sp>
          <p:cxnSp>
            <p:nvCxnSpPr>
              <p:cNvPr id="70" name="Straight Connector 69">
                <a:extLst>
                  <a:ext uri="{FF2B5EF4-FFF2-40B4-BE49-F238E27FC236}">
                    <a16:creationId xmlns:a16="http://schemas.microsoft.com/office/drawing/2014/main" id="{EFE02986-F5A9-432A-B2B2-5272FF0CA25E}"/>
                  </a:ext>
                </a:extLst>
              </p:cNvPr>
              <p:cNvCxnSpPr/>
              <p:nvPr/>
            </p:nvCxnSpPr>
            <p:spPr>
              <a:xfrm>
                <a:off x="7031254" y="1295459"/>
                <a:ext cx="235482" cy="0"/>
              </a:xfrm>
              <a:prstGeom prst="line">
                <a:avLst/>
              </a:prstGeom>
              <a:noFill/>
              <a:ln w="12700" cap="flat" cmpd="sng" algn="ctr">
                <a:solidFill>
                  <a:sysClr val="windowText" lastClr="000000"/>
                </a:solidFill>
                <a:prstDash val="solid"/>
              </a:ln>
              <a:effectLst/>
            </p:spPr>
          </p:cxnSp>
          <p:cxnSp>
            <p:nvCxnSpPr>
              <p:cNvPr id="71" name="Straight Connector 70">
                <a:extLst>
                  <a:ext uri="{FF2B5EF4-FFF2-40B4-BE49-F238E27FC236}">
                    <a16:creationId xmlns:a16="http://schemas.microsoft.com/office/drawing/2014/main" id="{C7AC6961-7572-40F3-AB75-10130D7F8FED}"/>
                  </a:ext>
                </a:extLst>
              </p:cNvPr>
              <p:cNvCxnSpPr/>
              <p:nvPr/>
            </p:nvCxnSpPr>
            <p:spPr>
              <a:xfrm>
                <a:off x="5627123" y="662352"/>
                <a:ext cx="0" cy="316329"/>
              </a:xfrm>
              <a:prstGeom prst="line">
                <a:avLst/>
              </a:prstGeom>
              <a:noFill/>
              <a:ln w="12700" cap="flat" cmpd="sng" algn="ctr">
                <a:solidFill>
                  <a:sysClr val="windowText" lastClr="000000"/>
                </a:solidFill>
                <a:prstDash val="solid"/>
              </a:ln>
              <a:effectLst/>
            </p:spPr>
          </p:cxnSp>
          <p:cxnSp>
            <p:nvCxnSpPr>
              <p:cNvPr id="72" name="Straight Connector 71">
                <a:extLst>
                  <a:ext uri="{FF2B5EF4-FFF2-40B4-BE49-F238E27FC236}">
                    <a16:creationId xmlns:a16="http://schemas.microsoft.com/office/drawing/2014/main" id="{C5464AAF-AE11-451E-8085-C17BCB7092CA}"/>
                  </a:ext>
                </a:extLst>
              </p:cNvPr>
              <p:cNvCxnSpPr/>
              <p:nvPr/>
            </p:nvCxnSpPr>
            <p:spPr>
              <a:xfrm>
                <a:off x="6109173" y="3130676"/>
                <a:ext cx="1113282" cy="0"/>
              </a:xfrm>
              <a:prstGeom prst="line">
                <a:avLst/>
              </a:prstGeom>
              <a:noFill/>
              <a:ln w="12700" cap="flat" cmpd="sng" algn="ctr">
                <a:solidFill>
                  <a:sysClr val="windowText" lastClr="000000"/>
                </a:solidFill>
                <a:prstDash val="solid"/>
              </a:ln>
              <a:effectLst/>
            </p:spPr>
          </p:cxnSp>
          <p:cxnSp>
            <p:nvCxnSpPr>
              <p:cNvPr id="73" name="Straight Connector 72">
                <a:extLst>
                  <a:ext uri="{FF2B5EF4-FFF2-40B4-BE49-F238E27FC236}">
                    <a16:creationId xmlns:a16="http://schemas.microsoft.com/office/drawing/2014/main" id="{124C0DC5-B2DA-48FC-B747-C6E684E7B07A}"/>
                  </a:ext>
                </a:extLst>
              </p:cNvPr>
              <p:cNvCxnSpPr/>
              <p:nvPr/>
            </p:nvCxnSpPr>
            <p:spPr>
              <a:xfrm>
                <a:off x="6107907" y="2961591"/>
                <a:ext cx="0" cy="177588"/>
              </a:xfrm>
              <a:prstGeom prst="line">
                <a:avLst/>
              </a:prstGeom>
              <a:noFill/>
              <a:ln w="12700" cap="flat" cmpd="sng" algn="ctr">
                <a:solidFill>
                  <a:sysClr val="windowText" lastClr="000000"/>
                </a:solidFill>
                <a:prstDash val="solid"/>
              </a:ln>
              <a:effectLst/>
            </p:spPr>
          </p:cxnSp>
          <p:cxnSp>
            <p:nvCxnSpPr>
              <p:cNvPr id="74" name="Straight Connector 73">
                <a:extLst>
                  <a:ext uri="{FF2B5EF4-FFF2-40B4-BE49-F238E27FC236}">
                    <a16:creationId xmlns:a16="http://schemas.microsoft.com/office/drawing/2014/main" id="{5755B426-292A-45B0-AB1F-436A16A09638}"/>
                  </a:ext>
                </a:extLst>
              </p:cNvPr>
              <p:cNvCxnSpPr/>
              <p:nvPr/>
            </p:nvCxnSpPr>
            <p:spPr>
              <a:xfrm>
                <a:off x="5649688" y="672935"/>
                <a:ext cx="1578293" cy="0"/>
              </a:xfrm>
              <a:prstGeom prst="line">
                <a:avLst/>
              </a:prstGeom>
              <a:noFill/>
              <a:ln w="12700" cap="flat" cmpd="sng" algn="ctr">
                <a:solidFill>
                  <a:sysClr val="windowText" lastClr="000000"/>
                </a:solidFill>
                <a:prstDash val="solid"/>
              </a:ln>
              <a:effectLst/>
            </p:spPr>
          </p:cxnSp>
          <p:sp>
            <p:nvSpPr>
              <p:cNvPr id="75" name="TextBox 21">
                <a:extLst>
                  <a:ext uri="{FF2B5EF4-FFF2-40B4-BE49-F238E27FC236}">
                    <a16:creationId xmlns:a16="http://schemas.microsoft.com/office/drawing/2014/main" id="{9A6D6454-B87A-4D39-96F1-1DF3FA414D3F}"/>
                  </a:ext>
                </a:extLst>
              </p:cNvPr>
              <p:cNvSpPr txBox="1"/>
              <p:nvPr/>
            </p:nvSpPr>
            <p:spPr>
              <a:xfrm>
                <a:off x="3000375" y="3293882"/>
                <a:ext cx="6335185" cy="43735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Funding of the AIDS response in India is nearly fully resourced via domestic funding, Data on AIDS spending from international resources are not available; **Distribution of AIDS spending by service category is based on domestic funding only; *** Prevention spending breakdown on key populations is not available.</a:t>
                </a:r>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cxnSp>
          <p:nvCxnSpPr>
            <p:cNvPr id="64" name="Straight Connector 63">
              <a:extLst>
                <a:ext uri="{FF2B5EF4-FFF2-40B4-BE49-F238E27FC236}">
                  <a16:creationId xmlns:a16="http://schemas.microsoft.com/office/drawing/2014/main" id="{8F55C730-01EE-4CA0-B03A-488EA49EB97D}"/>
                </a:ext>
              </a:extLst>
            </p:cNvPr>
            <p:cNvCxnSpPr/>
            <p:nvPr/>
          </p:nvCxnSpPr>
          <p:spPr>
            <a:xfrm>
              <a:off x="1957035" y="3219112"/>
              <a:ext cx="456396"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686851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p:txBody>
          <a:bodyPr/>
          <a:lstStyle/>
          <a:p>
            <a:r>
              <a:rPr lang="en-US" sz="5400" dirty="0"/>
              <a:t>National response</a:t>
            </a:r>
            <a:endParaRPr lang="th-TH" sz="5400" dirty="0"/>
          </a:p>
        </p:txBody>
      </p:sp>
    </p:spTree>
    <p:extLst>
      <p:ext uri="{BB962C8B-B14F-4D97-AF65-F5344CB8AC3E}">
        <p14:creationId xmlns:p14="http://schemas.microsoft.com/office/powerpoint/2010/main" val="2974665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32</a:t>
            </a:fld>
            <a:endParaRPr lang="th-TH" dirty="0"/>
          </a:p>
        </p:txBody>
      </p:sp>
      <p:sp>
        <p:nvSpPr>
          <p:cNvPr id="3" name="Title 2"/>
          <p:cNvSpPr>
            <a:spLocks noGrp="1"/>
          </p:cNvSpPr>
          <p:nvPr>
            <p:ph type="title"/>
          </p:nvPr>
        </p:nvSpPr>
        <p:spPr>
          <a:xfrm>
            <a:off x="256455" y="1412776"/>
            <a:ext cx="11679090" cy="504000"/>
          </a:xfrm>
        </p:spPr>
        <p:txBody>
          <a:bodyPr/>
          <a:lstStyle/>
          <a:p>
            <a:r>
              <a:rPr lang="en-US" dirty="0"/>
              <a:t>Proportion of key populations who received different HIV prevention services in the last 3 months, 2020</a:t>
            </a:r>
            <a:br>
              <a:rPr lang="en-US" dirty="0"/>
            </a:br>
            <a:endParaRPr lang="en-GB" dirty="0"/>
          </a:p>
        </p:txBody>
      </p:sp>
      <p:sp>
        <p:nvSpPr>
          <p:cNvPr id="4" name="Rectangle 3">
            <a:extLst>
              <a:ext uri="{FF2B5EF4-FFF2-40B4-BE49-F238E27FC236}">
                <a16:creationId xmlns:a16="http://schemas.microsoft.com/office/drawing/2014/main" id="{C50645D4-D0D6-4456-8421-9CE0F86C3081}"/>
              </a:ext>
            </a:extLst>
          </p:cNvPr>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GB" sz="900" dirty="0">
                <a:solidFill>
                  <a:prstClr val="black"/>
                </a:solidFill>
                <a:latin typeface="Arial" pitchFamily="34" charset="0"/>
                <a:cs typeface="Arial" pitchFamily="34" charset="0"/>
              </a:rPr>
              <a:t>National AIDS Control Organization. (2020). Behavioral Surveillance Survey-Lite: 2020 Top Line Findings</a:t>
            </a:r>
            <a:endParaRPr lang="en-US" sz="900" dirty="0">
              <a:solidFill>
                <a:prstClr val="black"/>
              </a:solidFill>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5E8725EE-A113-41F8-A17E-D375D3E75FB4}"/>
              </a:ext>
            </a:extLst>
          </p:cNvPr>
          <p:cNvGraphicFramePr>
            <a:graphicFrameLocks/>
          </p:cNvGraphicFramePr>
          <p:nvPr>
            <p:extLst>
              <p:ext uri="{D42A27DB-BD31-4B8C-83A1-F6EECF244321}">
                <p14:modId xmlns:p14="http://schemas.microsoft.com/office/powerpoint/2010/main" val="4141050211"/>
              </p:ext>
            </p:extLst>
          </p:nvPr>
        </p:nvGraphicFramePr>
        <p:xfrm>
          <a:off x="565177" y="2492897"/>
          <a:ext cx="11017223" cy="40199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2318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33</a:t>
            </a:fld>
            <a:endParaRPr lang="th-TH" dirty="0"/>
          </a:p>
        </p:txBody>
      </p:sp>
      <p:sp>
        <p:nvSpPr>
          <p:cNvPr id="3" name="Title 2"/>
          <p:cNvSpPr>
            <a:spLocks noGrp="1"/>
          </p:cNvSpPr>
          <p:nvPr>
            <p:ph type="title"/>
          </p:nvPr>
        </p:nvSpPr>
        <p:spPr>
          <a:xfrm>
            <a:off x="249559" y="1484784"/>
            <a:ext cx="11247040" cy="504000"/>
          </a:xfrm>
        </p:spPr>
        <p:txBody>
          <a:bodyPr/>
          <a:lstStyle/>
          <a:p>
            <a:r>
              <a:rPr lang="en-US" dirty="0"/>
              <a:t>Proportion of key populations who received an HIV test in the last 3 months, 2020</a:t>
            </a:r>
            <a:br>
              <a:rPr lang="en-US" dirty="0"/>
            </a:br>
            <a:endParaRPr lang="en-GB" dirty="0"/>
          </a:p>
        </p:txBody>
      </p:sp>
      <p:sp>
        <p:nvSpPr>
          <p:cNvPr id="4" name="Rectangle 3">
            <a:extLst>
              <a:ext uri="{FF2B5EF4-FFF2-40B4-BE49-F238E27FC236}">
                <a16:creationId xmlns:a16="http://schemas.microsoft.com/office/drawing/2014/main" id="{B9B40574-6320-44C8-A27B-670E382DC65E}"/>
              </a:ext>
            </a:extLst>
          </p:cNvPr>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GB" sz="900" dirty="0">
                <a:solidFill>
                  <a:prstClr val="black"/>
                </a:solidFill>
                <a:latin typeface="Arial" pitchFamily="34" charset="0"/>
                <a:cs typeface="Arial" pitchFamily="34" charset="0"/>
              </a:rPr>
              <a:t>National AIDS Control Organization. (2020). Behavioral Surveillance Survey-Lite: 2020 Top Line Findings</a:t>
            </a:r>
            <a:endParaRPr lang="en-US" sz="900" dirty="0">
              <a:solidFill>
                <a:prstClr val="black"/>
              </a:solidFill>
              <a:latin typeface="Arial" pitchFamily="34" charset="0"/>
              <a:cs typeface="Arial" pitchFamily="34" charset="0"/>
            </a:endParaRPr>
          </a:p>
        </p:txBody>
      </p:sp>
      <p:graphicFrame>
        <p:nvGraphicFramePr>
          <p:cNvPr id="9" name="Chart 8">
            <a:extLst>
              <a:ext uri="{FF2B5EF4-FFF2-40B4-BE49-F238E27FC236}">
                <a16:creationId xmlns:a16="http://schemas.microsoft.com/office/drawing/2014/main" id="{02700351-CCB5-43CB-A897-FF7112DB1968}"/>
              </a:ext>
            </a:extLst>
          </p:cNvPr>
          <p:cNvGraphicFramePr>
            <a:graphicFrameLocks/>
          </p:cNvGraphicFramePr>
          <p:nvPr>
            <p:extLst>
              <p:ext uri="{D42A27DB-BD31-4B8C-83A1-F6EECF244321}">
                <p14:modId xmlns:p14="http://schemas.microsoft.com/office/powerpoint/2010/main" val="969037691"/>
              </p:ext>
            </p:extLst>
          </p:nvPr>
        </p:nvGraphicFramePr>
        <p:xfrm>
          <a:off x="1285928" y="2522035"/>
          <a:ext cx="9620144" cy="37022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1CE11B1E-B646-4E4E-BA0F-51154AE6A4A8}"/>
              </a:ext>
            </a:extLst>
          </p:cNvPr>
          <p:cNvSpPr txBox="1"/>
          <p:nvPr/>
        </p:nvSpPr>
        <p:spPr>
          <a:xfrm>
            <a:off x="7392144" y="6237312"/>
            <a:ext cx="3816424" cy="261610"/>
          </a:xfrm>
          <a:prstGeom prst="rect">
            <a:avLst/>
          </a:prstGeom>
          <a:noFill/>
        </p:spPr>
        <p:txBody>
          <a:bodyPr wrap="square" rtlCol="0">
            <a:spAutoFit/>
          </a:bodyPr>
          <a:lstStyle/>
          <a:p>
            <a:r>
              <a:rPr lang="en-GB" sz="1100" dirty="0">
                <a:latin typeface="Arial Nova" panose="020B0504020202020204" pitchFamily="34" charset="0"/>
              </a:rPr>
              <a:t>* Including HIV testing</a:t>
            </a:r>
          </a:p>
        </p:txBody>
      </p:sp>
    </p:spTree>
    <p:extLst>
      <p:ext uri="{BB962C8B-B14F-4D97-AF65-F5344CB8AC3E}">
        <p14:creationId xmlns:p14="http://schemas.microsoft.com/office/powerpoint/2010/main" val="3106247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34</a:t>
            </a:fld>
            <a:endParaRPr lang="th-TH" dirty="0"/>
          </a:p>
        </p:txBody>
      </p:sp>
      <p:sp>
        <p:nvSpPr>
          <p:cNvPr id="3" name="Title 2"/>
          <p:cNvSpPr>
            <a:spLocks noGrp="1"/>
          </p:cNvSpPr>
          <p:nvPr>
            <p:ph type="title"/>
          </p:nvPr>
        </p:nvSpPr>
        <p:spPr>
          <a:xfrm>
            <a:off x="249559" y="1484784"/>
            <a:ext cx="11247040" cy="504000"/>
          </a:xfrm>
        </p:spPr>
        <p:txBody>
          <a:bodyPr/>
          <a:lstStyle/>
          <a:p>
            <a:r>
              <a:rPr lang="en-US" dirty="0"/>
              <a:t>Proportion of key populations who received an HIV test in the last 3 months, 2020</a:t>
            </a:r>
            <a:br>
              <a:rPr lang="en-US" dirty="0"/>
            </a:br>
            <a:endParaRPr lang="en-GB" dirty="0"/>
          </a:p>
        </p:txBody>
      </p:sp>
      <p:sp>
        <p:nvSpPr>
          <p:cNvPr id="4" name="Rectangle 3">
            <a:extLst>
              <a:ext uri="{FF2B5EF4-FFF2-40B4-BE49-F238E27FC236}">
                <a16:creationId xmlns:a16="http://schemas.microsoft.com/office/drawing/2014/main" id="{B9B40574-6320-44C8-A27B-670E382DC65E}"/>
              </a:ext>
            </a:extLst>
          </p:cNvPr>
          <p:cNvSpPr>
            <a:spLocks noChangeArrowheads="1"/>
          </p:cNvSpPr>
          <p:nvPr/>
        </p:nvSpPr>
        <p:spPr bwMode="auto">
          <a:xfrm>
            <a:off x="30898" y="6512894"/>
            <a:ext cx="10987482" cy="345106"/>
          </a:xfrm>
          <a:prstGeom prst="rect">
            <a:avLst/>
          </a:prstGeom>
          <a:noFill/>
          <a:ln w="9525">
            <a:noFill/>
            <a:miter lim="800000"/>
            <a:headEnd/>
            <a:tailEnd/>
          </a:ln>
        </p:spPr>
        <p:txBody>
          <a:bodyPr anchor="ctr"/>
          <a:lstStyle/>
          <a:p>
            <a:pPr>
              <a:defRPr/>
            </a:pPr>
            <a:r>
              <a:rPr lang="en-US"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 </a:t>
            </a:r>
            <a:r>
              <a:rPr lang="en-GB" sz="900" dirty="0">
                <a:solidFill>
                  <a:prstClr val="black"/>
                </a:solidFill>
                <a:latin typeface="Arial" pitchFamily="34" charset="0"/>
                <a:cs typeface="Arial" pitchFamily="34" charset="0"/>
              </a:rPr>
              <a:t>National AIDS Control Organization. (2020). Behavioral Surveillance Survey-Lite: 2020 Top Line Findings</a:t>
            </a:r>
            <a:endParaRPr lang="en-US" sz="900" dirty="0">
              <a:solidFill>
                <a:prstClr val="black"/>
              </a:solidFill>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9827A262-1794-425A-AEF7-3C6641BD1659}"/>
              </a:ext>
            </a:extLst>
          </p:cNvPr>
          <p:cNvGraphicFramePr>
            <a:graphicFrameLocks/>
          </p:cNvGraphicFramePr>
          <p:nvPr>
            <p:extLst>
              <p:ext uri="{D42A27DB-BD31-4B8C-83A1-F6EECF244321}">
                <p14:modId xmlns:p14="http://schemas.microsoft.com/office/powerpoint/2010/main" val="467198835"/>
              </p:ext>
            </p:extLst>
          </p:nvPr>
        </p:nvGraphicFramePr>
        <p:xfrm>
          <a:off x="1991544" y="2348879"/>
          <a:ext cx="7776864" cy="40096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8741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859644-28EF-DF82-3735-0514BF46B2F6}"/>
              </a:ext>
            </a:extLst>
          </p:cNvPr>
          <p:cNvSpPr>
            <a:spLocks noGrp="1"/>
          </p:cNvSpPr>
          <p:nvPr>
            <p:ph type="sldNum" sz="quarter" idx="12"/>
          </p:nvPr>
        </p:nvSpPr>
        <p:spPr/>
        <p:txBody>
          <a:bodyPr/>
          <a:lstStyle/>
          <a:p>
            <a:fld id="{26C2CD33-3677-460D-89D1-390D86E77732}" type="slidenum">
              <a:rPr lang="th-TH" smtClean="0"/>
              <a:pPr/>
              <a:t>35</a:t>
            </a:fld>
            <a:endParaRPr lang="th-TH" dirty="0"/>
          </a:p>
        </p:txBody>
      </p:sp>
      <p:sp>
        <p:nvSpPr>
          <p:cNvPr id="3" name="Title 2">
            <a:extLst>
              <a:ext uri="{FF2B5EF4-FFF2-40B4-BE49-F238E27FC236}">
                <a16:creationId xmlns:a16="http://schemas.microsoft.com/office/drawing/2014/main" id="{41F0996F-3414-083A-CEC0-AF209A62F98F}"/>
              </a:ext>
            </a:extLst>
          </p:cNvPr>
          <p:cNvSpPr>
            <a:spLocks noGrp="1"/>
          </p:cNvSpPr>
          <p:nvPr>
            <p:ph type="title"/>
          </p:nvPr>
        </p:nvSpPr>
        <p:spPr/>
        <p:txBody>
          <a:bodyPr/>
          <a:lstStyle/>
          <a:p>
            <a:r>
              <a:rPr lang="en-US" dirty="0"/>
              <a:t>Proportion of surveyed people who are in prisons who received an HIV test in the last 12 months, 2021</a:t>
            </a:r>
          </a:p>
        </p:txBody>
      </p:sp>
      <p:graphicFrame>
        <p:nvGraphicFramePr>
          <p:cNvPr id="4" name="Chart 3">
            <a:extLst>
              <a:ext uri="{FF2B5EF4-FFF2-40B4-BE49-F238E27FC236}">
                <a16:creationId xmlns:a16="http://schemas.microsoft.com/office/drawing/2014/main" id="{D1A06446-46AD-7131-71CB-42C1F2F53E9B}"/>
              </a:ext>
            </a:extLst>
          </p:cNvPr>
          <p:cNvGraphicFramePr>
            <a:graphicFrameLocks/>
          </p:cNvGraphicFramePr>
          <p:nvPr>
            <p:extLst>
              <p:ext uri="{D42A27DB-BD31-4B8C-83A1-F6EECF244321}">
                <p14:modId xmlns:p14="http://schemas.microsoft.com/office/powerpoint/2010/main" val="2465232806"/>
              </p:ext>
            </p:extLst>
          </p:nvPr>
        </p:nvGraphicFramePr>
        <p:xfrm>
          <a:off x="895708" y="2845484"/>
          <a:ext cx="9865096" cy="33918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F4DC4FDF-14BF-6A51-10F1-F30791359C9F}"/>
              </a:ext>
            </a:extLst>
          </p:cNvPr>
          <p:cNvSpPr txBox="1"/>
          <p:nvPr/>
        </p:nvSpPr>
        <p:spPr>
          <a:xfrm>
            <a:off x="119336" y="6525344"/>
            <a:ext cx="11017224"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a:t>
            </a:r>
            <a:r>
              <a:rPr lang="en-US" sz="800" dirty="0" err="1">
                <a:latin typeface="Arial" pitchFamily="34" charset="0"/>
                <a:cs typeface="Arial" pitchFamily="34" charset="0"/>
              </a:rPr>
              <a:t>Organisation</a:t>
            </a:r>
            <a:r>
              <a:rPr lang="en-US" sz="800" dirty="0">
                <a:latin typeface="Arial" pitchFamily="34" charset="0"/>
                <a:cs typeface="Arial" pitchFamily="34" charset="0"/>
              </a:rPr>
              <a:t>. HSS Plus 2021-Central Prison Sites: Technical Report. New Delhi: NACO, Ministry of Health and Family Welfare, Government of India; 2022 </a:t>
            </a:r>
          </a:p>
          <a:p>
            <a:endParaRPr lang="en-US" sz="800" dirty="0">
              <a:latin typeface="Arial" pitchFamily="34" charset="0"/>
              <a:cs typeface="Arial" pitchFamily="34" charset="0"/>
            </a:endParaRPr>
          </a:p>
        </p:txBody>
      </p:sp>
    </p:spTree>
    <p:extLst>
      <p:ext uri="{BB962C8B-B14F-4D97-AF65-F5344CB8AC3E}">
        <p14:creationId xmlns:p14="http://schemas.microsoft.com/office/powerpoint/2010/main" val="108562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36</a:t>
            </a:fld>
            <a:endParaRPr lang="th-TH" dirty="0"/>
          </a:p>
        </p:txBody>
      </p:sp>
      <p:sp>
        <p:nvSpPr>
          <p:cNvPr id="3" name="Title 2"/>
          <p:cNvSpPr>
            <a:spLocks noGrp="1"/>
          </p:cNvSpPr>
          <p:nvPr>
            <p:ph type="title"/>
          </p:nvPr>
        </p:nvSpPr>
        <p:spPr>
          <a:xfrm>
            <a:off x="263352" y="1499604"/>
            <a:ext cx="11377264" cy="777268"/>
          </a:xfrm>
        </p:spPr>
        <p:txBody>
          <a:bodyPr/>
          <a:lstStyle/>
          <a:p>
            <a:r>
              <a:rPr lang="en-US" dirty="0"/>
              <a:t>Number of needle/syringes distributed per person who inject drugs per year, 2008-2022</a:t>
            </a:r>
            <a:br>
              <a:rPr lang="en-US" dirty="0"/>
            </a:br>
            <a:endParaRPr lang="en-GB" dirty="0"/>
          </a:p>
        </p:txBody>
      </p:sp>
      <p:sp>
        <p:nvSpPr>
          <p:cNvPr id="5" name="TextBox 1"/>
          <p:cNvSpPr txBox="1"/>
          <p:nvPr/>
        </p:nvSpPr>
        <p:spPr>
          <a:xfrm>
            <a:off x="-24680" y="6358557"/>
            <a:ext cx="11161240" cy="4994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WHO, UNAIDS, &amp; UNICEF. (2009). Towards Universal Access: Scaling up Priority HIV/AIDS Interventions in the Health Sector- Progress Report 2009; 2)  WHO, UNAIDS, &amp; UNICEF. (2010). Towards Universal Access: Scaling up Priority HIV/AIDS Interventions in the Health Sector - Progress Report 2010; 3)  WHO, UNAIDS, &amp; UNICEF. (2011). Global HIV/AIDS Response Epidemic Update and Health Sector Progress towards Universal Access Progress Report 2011; 4) National AIDS Control Organization India. (2012). Global AIDS Response Progress Report: India; and 5)</a:t>
            </a:r>
            <a:r>
              <a:rPr lang="en-US" sz="800" dirty="0"/>
              <a:t> Global AIDS Monitoring Reporting</a:t>
            </a:r>
          </a:p>
          <a:p>
            <a:endParaRPr lang="en-US" sz="800" dirty="0">
              <a:latin typeface="Arial" pitchFamily="34" charset="0"/>
              <a:cs typeface="Arial" pitchFamily="34" charset="0"/>
            </a:endParaRPr>
          </a:p>
        </p:txBody>
      </p:sp>
      <p:grpSp>
        <p:nvGrpSpPr>
          <p:cNvPr id="7" name="Group 6"/>
          <p:cNvGrpSpPr/>
          <p:nvPr/>
        </p:nvGrpSpPr>
        <p:grpSpPr>
          <a:xfrm>
            <a:off x="9192344" y="3645024"/>
            <a:ext cx="2744052" cy="2088232"/>
            <a:chOff x="0" y="136278"/>
            <a:chExt cx="2774156" cy="2949777"/>
          </a:xfrm>
        </p:grpSpPr>
        <p:sp>
          <p:nvSpPr>
            <p:cNvPr id="8" name="Rounded Rectangle 7"/>
            <p:cNvSpPr/>
            <p:nvPr/>
          </p:nvSpPr>
          <p:spPr>
            <a:xfrm>
              <a:off x="0" y="1170633"/>
              <a:ext cx="2759063" cy="843534"/>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200" kern="0" dirty="0">
                  <a:solidFill>
                    <a:sysClr val="windowText" lastClr="000000"/>
                  </a:solidFill>
                  <a:latin typeface="Arial" pitchFamily="34" charset="0"/>
                  <a:cs typeface="Arial" pitchFamily="34" charset="0"/>
                </a:rPr>
                <a:t>Medium coverage: &gt;100–&lt;200 syringes per PWID per year</a:t>
              </a:r>
            </a:p>
          </p:txBody>
        </p:sp>
        <p:sp>
          <p:nvSpPr>
            <p:cNvPr id="9" name="Rounded Rectangle 8"/>
            <p:cNvSpPr/>
            <p:nvPr/>
          </p:nvSpPr>
          <p:spPr>
            <a:xfrm>
              <a:off x="15092" y="2242521"/>
              <a:ext cx="2759064" cy="843534"/>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200" kern="0" dirty="0">
                  <a:solidFill>
                    <a:sysClr val="windowText" lastClr="000000"/>
                  </a:solidFill>
                  <a:latin typeface="Arial" pitchFamily="34" charset="0"/>
                  <a:cs typeface="Arial" pitchFamily="34" charset="0"/>
                </a:rPr>
                <a:t>Low coverage: &lt;100 syringes per PWID per year</a:t>
              </a:r>
            </a:p>
          </p:txBody>
        </p:sp>
        <p:sp>
          <p:nvSpPr>
            <p:cNvPr id="10" name="Rounded Rectangle 9"/>
            <p:cNvSpPr/>
            <p:nvPr/>
          </p:nvSpPr>
          <p:spPr>
            <a:xfrm>
              <a:off x="15092" y="136278"/>
              <a:ext cx="2759064" cy="843534"/>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200" kern="0" dirty="0">
                  <a:solidFill>
                    <a:sysClr val="windowText" lastClr="000000"/>
                  </a:solidFill>
                  <a:latin typeface="Arial" pitchFamily="34" charset="0"/>
                  <a:cs typeface="Arial" pitchFamily="34" charset="0"/>
                </a:rPr>
                <a:t>High coverage: &gt;200 syringes per PWID per year</a:t>
              </a:r>
            </a:p>
          </p:txBody>
        </p:sp>
      </p:grpSp>
      <p:graphicFrame>
        <p:nvGraphicFramePr>
          <p:cNvPr id="13" name="Chart 1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852235203"/>
              </p:ext>
            </p:extLst>
          </p:nvPr>
        </p:nvGraphicFramePr>
        <p:xfrm>
          <a:off x="180712" y="2276872"/>
          <a:ext cx="8880757" cy="4241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7993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37</a:t>
            </a:fld>
            <a:endParaRPr lang="th-TH" dirty="0"/>
          </a:p>
        </p:txBody>
      </p:sp>
      <p:sp>
        <p:nvSpPr>
          <p:cNvPr id="3" name="Title 2"/>
          <p:cNvSpPr>
            <a:spLocks noGrp="1"/>
          </p:cNvSpPr>
          <p:nvPr>
            <p:ph type="title"/>
          </p:nvPr>
        </p:nvSpPr>
        <p:spPr>
          <a:xfrm>
            <a:off x="263352" y="1499604"/>
            <a:ext cx="11103024" cy="849276"/>
          </a:xfrm>
        </p:spPr>
        <p:txBody>
          <a:bodyPr/>
          <a:lstStyle/>
          <a:p>
            <a:r>
              <a:rPr lang="en-US" dirty="0"/>
              <a:t>Number of Needle and Syringe Programme (NSP) and Opioid Agonist Maintenance Therapy (OAMT), 2011–2020</a:t>
            </a:r>
            <a:endParaRPr lang="en-GB" dirty="0"/>
          </a:p>
        </p:txBody>
      </p:sp>
      <p:sp>
        <p:nvSpPr>
          <p:cNvPr id="5" name="Rectangle 4"/>
          <p:cNvSpPr/>
          <p:nvPr/>
        </p:nvSpPr>
        <p:spPr>
          <a:xfrm>
            <a:off x="119336" y="6519446"/>
            <a:ext cx="10945216" cy="338554"/>
          </a:xfrm>
          <a:prstGeom prst="rect">
            <a:avLst/>
          </a:prstGeom>
        </p:spPr>
        <p:txBody>
          <a:bodyPr wrap="square">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Global AIDS Response Progress Reporting; and </a:t>
            </a:r>
            <a:r>
              <a:rPr lang="en-US" sz="800" dirty="0">
                <a:solidFill>
                  <a:srgbClr val="000000"/>
                </a:solidFill>
                <a:latin typeface="Arial" panose="020B0604020202020204" pitchFamily="34" charset="0"/>
                <a:ea typeface="Times New Roman" panose="02020603050405020304" pitchFamily="18" charset="0"/>
              </a:rPr>
              <a:t>National AIDS Control Organization (2020). </a:t>
            </a:r>
            <a:r>
              <a:rPr lang="en-US" sz="800" dirty="0" err="1">
                <a:solidFill>
                  <a:srgbClr val="000000"/>
                </a:solidFill>
                <a:latin typeface="Arial" panose="020B0604020202020204" pitchFamily="34" charset="0"/>
                <a:ea typeface="Times New Roman" panose="02020603050405020304" pitchFamily="18" charset="0"/>
              </a:rPr>
              <a:t>Sankalak</a:t>
            </a:r>
            <a:r>
              <a:rPr lang="en-US" sz="8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GB" sz="8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807251158"/>
              </p:ext>
            </p:extLst>
          </p:nvPr>
        </p:nvGraphicFramePr>
        <p:xfrm>
          <a:off x="1019436" y="2348880"/>
          <a:ext cx="10153128"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6128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10153129" cy="504000"/>
          </a:xfrm>
        </p:spPr>
        <p:txBody>
          <a:bodyPr/>
          <a:lstStyle/>
          <a:p>
            <a:r>
              <a:rPr lang="en-US" dirty="0"/>
              <a:t>Treatment cascade, 2022</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38</a:t>
            </a:fld>
            <a:endParaRPr lang="th-TH" dirty="0">
              <a:solidFill>
                <a:prstClr val="black">
                  <a:tint val="75000"/>
                </a:prstClr>
              </a:solidFill>
              <a:latin typeface="Arial"/>
              <a:cs typeface="Cordia New" panose="020B0304020202020204" pitchFamily="34" charset="-34"/>
            </a:endParaRPr>
          </a:p>
        </p:txBody>
      </p:sp>
      <p:sp>
        <p:nvSpPr>
          <p:cNvPr id="4" name="Rectangle 3">
            <a:extLst>
              <a:ext uri="{FF2B5EF4-FFF2-40B4-BE49-F238E27FC236}">
                <a16:creationId xmlns:a16="http://schemas.microsoft.com/office/drawing/2014/main" id="{6EE146A8-C6CE-42F2-93CC-A51BB6905038}"/>
              </a:ext>
            </a:extLst>
          </p:cNvPr>
          <p:cNvSpPr/>
          <p:nvPr/>
        </p:nvSpPr>
        <p:spPr>
          <a:xfrm>
            <a:off x="119336" y="6607648"/>
            <a:ext cx="11305256" cy="2308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3"/>
              </a:rPr>
              <a:t>www.aidsdatahub.org</a:t>
            </a:r>
            <a:r>
              <a:rPr lang="en-US" sz="900" dirty="0">
                <a:solidFill>
                  <a:srgbClr val="000000"/>
                </a:solidFill>
                <a:latin typeface="Arial" panose="020B0604020202020204" pitchFamily="34" charset="0"/>
                <a:ea typeface="Times New Roman" panose="02020603050405020304" pitchFamily="18"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Global AIDS Monitoring 2023 and UNAIDS 2023 HIV Estimates</a:t>
            </a:r>
            <a:endParaRPr lang="en-US" sz="1200" dirty="0">
              <a:latin typeface="Times New Roman" panose="02020603050405020304" pitchFamily="18" charset="0"/>
              <a:ea typeface="Times New Roman" panose="02020603050405020304" pitchFamily="18" charset="0"/>
            </a:endParaRPr>
          </a:p>
        </p:txBody>
      </p:sp>
      <p:graphicFrame>
        <p:nvGraphicFramePr>
          <p:cNvPr id="5" name="Chart 4">
            <a:extLst>
              <a:ext uri="{FF2B5EF4-FFF2-40B4-BE49-F238E27FC236}">
                <a16:creationId xmlns:a16="http://schemas.microsoft.com/office/drawing/2014/main" id="{206468B0-7BC1-4484-9D4D-FCB7D2D41355}"/>
              </a:ext>
            </a:extLst>
          </p:cNvPr>
          <p:cNvGraphicFramePr>
            <a:graphicFrameLocks/>
          </p:cNvGraphicFramePr>
          <p:nvPr>
            <p:extLst>
              <p:ext uri="{D42A27DB-BD31-4B8C-83A1-F6EECF244321}">
                <p14:modId xmlns:p14="http://schemas.microsoft.com/office/powerpoint/2010/main" val="4001838546"/>
              </p:ext>
            </p:extLst>
          </p:nvPr>
        </p:nvGraphicFramePr>
        <p:xfrm>
          <a:off x="1199456" y="2420888"/>
          <a:ext cx="9369425" cy="362245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21">
            <a:extLst>
              <a:ext uri="{FF2B5EF4-FFF2-40B4-BE49-F238E27FC236}">
                <a16:creationId xmlns:a16="http://schemas.microsoft.com/office/drawing/2014/main" id="{C2B5FF9C-B46D-4705-9F59-505790F3985C}"/>
              </a:ext>
            </a:extLst>
          </p:cNvPr>
          <p:cNvSpPr txBox="1"/>
          <p:nvPr/>
        </p:nvSpPr>
        <p:spPr>
          <a:xfrm>
            <a:off x="1957232" y="5783682"/>
            <a:ext cx="7853871" cy="230832"/>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323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2022</a:t>
            </a:r>
          </a:p>
        </p:txBody>
      </p:sp>
      <p:sp>
        <p:nvSpPr>
          <p:cNvPr id="3" name="Slide Number Placeholder 2"/>
          <p:cNvSpPr>
            <a:spLocks noGrp="1"/>
          </p:cNvSpPr>
          <p:nvPr>
            <p:ph type="sldNum" sz="quarter" idx="10"/>
          </p:nvPr>
        </p:nvSpPr>
        <p:spPr/>
        <p:txBody>
          <a:bodyPr/>
          <a:lstStyle/>
          <a:p>
            <a:pPr marL="0" marR="0" lvl="0" indent="0" algn="r" defTabSz="910652"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5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0652" rtl="0" eaLnBrk="1" fontAlgn="auto" latinLnBrk="0" hangingPunct="1">
                <a:lnSpc>
                  <a:spcPct val="100000"/>
                </a:lnSpc>
                <a:spcBef>
                  <a:spcPts val="0"/>
                </a:spcBef>
                <a:spcAft>
                  <a:spcPts val="0"/>
                </a:spcAft>
                <a:buClrTx/>
                <a:buSzTx/>
                <a:buFontTx/>
                <a:buNone/>
                <a:tabLst/>
                <a:defRPr/>
              </a:pPr>
              <a:t>39</a:t>
            </a:fld>
            <a:endParaRPr kumimoji="0" lang="th-TH" sz="15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graphicFrame>
        <p:nvGraphicFramePr>
          <p:cNvPr id="4" name="Chart 3">
            <a:extLst>
              <a:ext uri="{FF2B5EF4-FFF2-40B4-BE49-F238E27FC236}">
                <a16:creationId xmlns:a16="http://schemas.microsoft.com/office/drawing/2014/main" id="{4627B948-F619-4833-B7D6-6EFE66803A1A}"/>
              </a:ext>
            </a:extLst>
          </p:cNvPr>
          <p:cNvGraphicFramePr>
            <a:graphicFrameLocks/>
          </p:cNvGraphicFramePr>
          <p:nvPr>
            <p:extLst>
              <p:ext uri="{D42A27DB-BD31-4B8C-83A1-F6EECF244321}">
                <p14:modId xmlns:p14="http://schemas.microsoft.com/office/powerpoint/2010/main" val="2059425728"/>
              </p:ext>
            </p:extLst>
          </p:nvPr>
        </p:nvGraphicFramePr>
        <p:xfrm>
          <a:off x="1415480" y="2276872"/>
          <a:ext cx="8352928" cy="406318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A336307-560F-A6B5-1CEC-0409A14B2E28}"/>
              </a:ext>
            </a:extLst>
          </p:cNvPr>
          <p:cNvSpPr/>
          <p:nvPr/>
        </p:nvSpPr>
        <p:spPr>
          <a:xfrm>
            <a:off x="119336" y="6607648"/>
            <a:ext cx="11305256" cy="2308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Global AIDS Monitoring 2023 and UNAIDS 2023 HIV Estimates</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523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a:t>HIV prevalence and </a:t>
            </a:r>
            <a:br>
              <a:rPr lang="en-US" sz="5400" dirty="0"/>
            </a:br>
            <a:r>
              <a:rPr lang="en-US" sz="5400" dirty="0"/>
              <a:t>epidemiology</a:t>
            </a:r>
            <a:br>
              <a:rPr lang="en-US" sz="5400" dirty="0"/>
            </a:br>
            <a:endParaRPr lang="th-TH"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8402672" cy="790588"/>
          </a:xfrm>
        </p:spPr>
        <p:txBody>
          <a:bodyPr/>
          <a:lstStyle/>
          <a:p>
            <a:r>
              <a:rPr lang="en-US" dirty="0"/>
              <a:t>ART scale up, 2004-2022</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Rectangle 7">
            <a:extLst>
              <a:ext uri="{FF2B5EF4-FFF2-40B4-BE49-F238E27FC236}">
                <a16:creationId xmlns:a16="http://schemas.microsoft.com/office/drawing/2014/main" id="{33219C37-7BF5-4E42-BB3C-77E552D2AA7D}"/>
              </a:ext>
            </a:extLst>
          </p:cNvPr>
          <p:cNvSpPr/>
          <p:nvPr/>
        </p:nvSpPr>
        <p:spPr>
          <a:xfrm>
            <a:off x="263352" y="6540501"/>
            <a:ext cx="8153400"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pitchFamily="34" charset="0"/>
              </a:rPr>
              <a:t>Source: </a:t>
            </a:r>
            <a:r>
              <a:rPr kumimoji="0" lang="en-US" sz="800" b="0" i="0" u="none" strike="noStrike" kern="1200" cap="none" spc="0" normalizeH="0" baseline="0" noProof="0" dirty="0">
                <a:ln>
                  <a:noFill/>
                </a:ln>
                <a:solidFill>
                  <a:srgbClr val="000000"/>
                </a:solidFill>
                <a:effectLst/>
                <a:uLnTx/>
                <a:uFillTx/>
                <a:latin typeface="Arial"/>
                <a:ea typeface="+mn-ea"/>
                <a:cs typeface="Arial" pitchFamily="34" charset="0"/>
              </a:rPr>
              <a:t>Prepared by </a:t>
            </a:r>
            <a:r>
              <a:rPr kumimoji="0" lang="en-US" sz="800" b="0" i="0" u="none" strike="noStrike" kern="1200" cap="none" spc="0" normalizeH="0" baseline="0" noProof="0" dirty="0">
                <a:ln>
                  <a:noFill/>
                </a:ln>
                <a:solidFill>
                  <a:srgbClr val="000000"/>
                </a:solidFill>
                <a:effectLst/>
                <a:uLnTx/>
                <a:uFillTx/>
                <a:latin typeface="Arial"/>
                <a:ea typeface="+mn-ea"/>
                <a:cs typeface="Arial" pitchFamily="34" charset="0"/>
                <a:hlinkClick r:id="rId3"/>
              </a:rPr>
              <a:t>www.aidsdatahub.org</a:t>
            </a:r>
            <a:r>
              <a:rPr kumimoji="0" lang="en-US" sz="800" b="0" i="0" u="none" strike="noStrike" kern="1200" cap="none" spc="0" normalizeH="0" baseline="0" noProof="0" dirty="0">
                <a:ln>
                  <a:noFill/>
                </a:ln>
                <a:solidFill>
                  <a:srgbClr val="000000"/>
                </a:solidFill>
                <a:effectLst/>
                <a:uLnTx/>
                <a:uFillTx/>
                <a:latin typeface="Arial"/>
                <a:ea typeface="+mn-ea"/>
                <a:cs typeface="Arial" pitchFamily="34" charset="0"/>
              </a:rPr>
              <a:t>  based on UNAIDS HIV Estimates and </a:t>
            </a:r>
            <a:r>
              <a:rPr kumimoji="0" lang="en-US" sz="800" b="0" i="0" u="none" strike="noStrike" kern="1200" cap="none" spc="0" normalizeH="0" baseline="0" noProof="0" dirty="0">
                <a:ln>
                  <a:noFill/>
                </a:ln>
                <a:solidFill>
                  <a:prstClr val="black"/>
                </a:solidFill>
                <a:effectLst/>
                <a:uLnTx/>
                <a:uFillTx/>
                <a:latin typeface="Arial"/>
                <a:ea typeface="+mn-ea"/>
                <a:cs typeface="Arial" pitchFamily="34" charset="0"/>
              </a:rPr>
              <a:t>Global AIDS Monitoring 2023</a:t>
            </a:r>
            <a:endParaRPr kumimoji="0" lang="en-GB" sz="800" b="0" i="0" u="none" strike="noStrike" kern="1200" cap="none" spc="0" normalizeH="0" baseline="0" noProof="0" dirty="0">
              <a:ln>
                <a:noFill/>
              </a:ln>
              <a:solidFill>
                <a:prstClr val="black"/>
              </a:solidFill>
              <a:effectLst/>
              <a:uLnTx/>
              <a:uFillTx/>
              <a:latin typeface="Arial"/>
              <a:ea typeface="+mn-ea"/>
              <a:cs typeface="Cordia New" pitchFamily="34" charset="-34"/>
            </a:endParaRPr>
          </a:p>
        </p:txBody>
      </p:sp>
      <p:graphicFrame>
        <p:nvGraphicFramePr>
          <p:cNvPr id="7" name="Chart 6">
            <a:extLst>
              <a:ext uri="{FF2B5EF4-FFF2-40B4-BE49-F238E27FC236}">
                <a16:creationId xmlns:a16="http://schemas.microsoft.com/office/drawing/2014/main" id="{59101D32-CFC5-4C3B-ADA9-D1598112F25F}"/>
              </a:ext>
            </a:extLst>
          </p:cNvPr>
          <p:cNvGraphicFramePr>
            <a:graphicFrameLocks/>
          </p:cNvGraphicFramePr>
          <p:nvPr>
            <p:extLst>
              <p:ext uri="{D42A27DB-BD31-4B8C-83A1-F6EECF244321}">
                <p14:modId xmlns:p14="http://schemas.microsoft.com/office/powerpoint/2010/main" val="1816301173"/>
              </p:ext>
            </p:extLst>
          </p:nvPr>
        </p:nvGraphicFramePr>
        <p:xfrm>
          <a:off x="695401" y="2276292"/>
          <a:ext cx="10887000" cy="40330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401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0027F9-DE39-4C96-9C5A-FD9199132ADC}"/>
              </a:ext>
            </a:extLst>
          </p:cNvPr>
          <p:cNvSpPr txBox="1">
            <a:spLocks/>
          </p:cNvSpPr>
          <p:nvPr/>
        </p:nvSpPr>
        <p:spPr>
          <a:xfrm>
            <a:off x="221029" y="1268760"/>
            <a:ext cx="11203563" cy="504000"/>
          </a:xfrm>
          <a:prstGeom prst="rect">
            <a:avLst/>
          </a:prstGeom>
        </p:spPr>
        <p:txBody>
          <a:bodyPr/>
          <a:lst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a:lstStyle>
          <a:p>
            <a:pPr algn="l"/>
            <a:r>
              <a:rPr lang="en-US" sz="2400" b="1" dirty="0">
                <a:solidFill>
                  <a:srgbClr val="E31837"/>
                </a:solidFill>
              </a:rPr>
              <a:t>Distribution of centers providing ART by state, 2019-2020</a:t>
            </a:r>
          </a:p>
        </p:txBody>
      </p:sp>
      <p:sp>
        <p:nvSpPr>
          <p:cNvPr id="8" name="Rectangle 7">
            <a:extLst>
              <a:ext uri="{FF2B5EF4-FFF2-40B4-BE49-F238E27FC236}">
                <a16:creationId xmlns:a16="http://schemas.microsoft.com/office/drawing/2014/main" id="{CA13D68A-9E48-4EB8-81F6-2AA14C9E7E8C}"/>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aphicFrame>
        <p:nvGraphicFramePr>
          <p:cNvPr id="10" name="Chart 9">
            <a:extLst>
              <a:ext uri="{FF2B5EF4-FFF2-40B4-BE49-F238E27FC236}">
                <a16:creationId xmlns:a16="http://schemas.microsoft.com/office/drawing/2014/main" id="{2B10FBF4-4F68-4D1D-A4BC-B94021BFB8CE}"/>
              </a:ext>
            </a:extLst>
          </p:cNvPr>
          <p:cNvGraphicFramePr>
            <a:graphicFrameLocks/>
          </p:cNvGraphicFramePr>
          <p:nvPr>
            <p:extLst>
              <p:ext uri="{D42A27DB-BD31-4B8C-83A1-F6EECF244321}">
                <p14:modId xmlns:p14="http://schemas.microsoft.com/office/powerpoint/2010/main" val="1852291423"/>
              </p:ext>
            </p:extLst>
          </p:nvPr>
        </p:nvGraphicFramePr>
        <p:xfrm>
          <a:off x="551384" y="1844824"/>
          <a:ext cx="11017224" cy="458374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51A8108C-4650-41C4-8015-621665FB13DF}"/>
              </a:ext>
            </a:extLst>
          </p:cNvPr>
          <p:cNvSpPr txBox="1"/>
          <p:nvPr/>
        </p:nvSpPr>
        <p:spPr>
          <a:xfrm>
            <a:off x="8616280" y="2276872"/>
            <a:ext cx="2232248" cy="954107"/>
          </a:xfrm>
          <a:prstGeom prst="rect">
            <a:avLst/>
          </a:prstGeom>
          <a:solidFill>
            <a:schemeClr val="accent6">
              <a:lumMod val="20000"/>
              <a:lumOff val="80000"/>
            </a:schemeClr>
          </a:solidFill>
        </p:spPr>
        <p:txBody>
          <a:bodyPr wrap="square" rtlCol="0">
            <a:spAutoFit/>
          </a:bodyPr>
          <a:lstStyle/>
          <a:p>
            <a:pPr algn="ctr"/>
            <a:r>
              <a:rPr lang="en-US" sz="1400" b="1" dirty="0"/>
              <a:t>India</a:t>
            </a:r>
          </a:p>
          <a:p>
            <a:pPr algn="ctr"/>
            <a:r>
              <a:rPr lang="en-US" sz="1400" b="1" dirty="0">
                <a:solidFill>
                  <a:srgbClr val="F26B73"/>
                </a:solidFill>
              </a:rPr>
              <a:t>553</a:t>
            </a:r>
            <a:r>
              <a:rPr lang="en-US" sz="1400" dirty="0"/>
              <a:t> ART centers</a:t>
            </a:r>
          </a:p>
          <a:p>
            <a:pPr algn="ctr"/>
            <a:r>
              <a:rPr lang="en-US" sz="1400" b="1" dirty="0">
                <a:solidFill>
                  <a:schemeClr val="accent3"/>
                </a:solidFill>
              </a:rPr>
              <a:t>1,270</a:t>
            </a:r>
            <a:r>
              <a:rPr lang="en-US" sz="1400" dirty="0"/>
              <a:t> Link ART centers </a:t>
            </a:r>
            <a:r>
              <a:rPr lang="en-US" sz="1400" b="1" dirty="0">
                <a:solidFill>
                  <a:srgbClr val="00A99A"/>
                </a:solidFill>
              </a:rPr>
              <a:t>1,823</a:t>
            </a:r>
            <a:r>
              <a:rPr lang="en-US" sz="1400" dirty="0"/>
              <a:t> Total centers</a:t>
            </a:r>
          </a:p>
        </p:txBody>
      </p:sp>
    </p:spTree>
    <p:extLst>
      <p:ext uri="{BB962C8B-B14F-4D97-AF65-F5344CB8AC3E}">
        <p14:creationId xmlns:p14="http://schemas.microsoft.com/office/powerpoint/2010/main" val="775535388"/>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BFE264-65DD-46FA-A5A9-5B02A6505A8D}"/>
              </a:ext>
            </a:extLst>
          </p:cNvPr>
          <p:cNvGrpSpPr/>
          <p:nvPr/>
        </p:nvGrpSpPr>
        <p:grpSpPr>
          <a:xfrm>
            <a:off x="3112376" y="1196752"/>
            <a:ext cx="7188229" cy="5400600"/>
            <a:chOff x="0" y="76971"/>
            <a:chExt cx="6694559" cy="5053220"/>
          </a:xfrm>
        </p:grpSpPr>
        <p:pic>
          <p:nvPicPr>
            <p:cNvPr id="3" name="Picture 2">
              <a:extLst>
                <a:ext uri="{FF2B5EF4-FFF2-40B4-BE49-F238E27FC236}">
                  <a16:creationId xmlns:a16="http://schemas.microsoft.com/office/drawing/2014/main" id="{7961C8A4-8D3F-4932-8A66-A550CB7C9C4E}"/>
                </a:ext>
              </a:extLst>
            </p:cNvPr>
            <p:cNvPicPr>
              <a:picLocks noChangeAspect="1"/>
            </p:cNvPicPr>
            <p:nvPr/>
          </p:nvPicPr>
          <p:blipFill rotWithShape="1">
            <a:blip r:embed="rId4"/>
            <a:srcRect l="2770" t="2080"/>
            <a:stretch/>
          </p:blipFill>
          <p:spPr>
            <a:xfrm>
              <a:off x="0" y="76971"/>
              <a:ext cx="5647765" cy="5053220"/>
            </a:xfrm>
            <a:prstGeom prst="rect">
              <a:avLst/>
            </a:prstGeom>
          </p:spPr>
        </p:pic>
        <p:pic>
          <p:nvPicPr>
            <p:cNvPr id="7" name="Picture 6">
              <a:extLst>
                <a:ext uri="{FF2B5EF4-FFF2-40B4-BE49-F238E27FC236}">
                  <a16:creationId xmlns:a16="http://schemas.microsoft.com/office/drawing/2014/main" id="{2AA7B67F-720D-4411-8C9D-1C2FF070C6E8}"/>
                </a:ext>
              </a:extLst>
            </p:cNvPr>
            <p:cNvPicPr>
              <a:picLocks noChangeAspect="1"/>
            </p:cNvPicPr>
            <p:nvPr/>
          </p:nvPicPr>
          <p:blipFill>
            <a:blip r:embed="rId5"/>
            <a:stretch>
              <a:fillRect/>
            </a:stretch>
          </p:blipFill>
          <p:spPr>
            <a:xfrm>
              <a:off x="5414399" y="3533849"/>
              <a:ext cx="1280160" cy="1440900"/>
            </a:xfrm>
            <a:prstGeom prst="rect">
              <a:avLst/>
            </a:prstGeom>
          </p:spPr>
        </p:pic>
      </p:grpSp>
      <p:sp>
        <p:nvSpPr>
          <p:cNvPr id="6" name="Title 1">
            <a:extLst>
              <a:ext uri="{FF2B5EF4-FFF2-40B4-BE49-F238E27FC236}">
                <a16:creationId xmlns:a16="http://schemas.microsoft.com/office/drawing/2014/main" id="{D30027F9-DE39-4C96-9C5A-FD9199132ADC}"/>
              </a:ext>
            </a:extLst>
          </p:cNvPr>
          <p:cNvSpPr txBox="1">
            <a:spLocks/>
          </p:cNvSpPr>
          <p:nvPr/>
        </p:nvSpPr>
        <p:spPr>
          <a:xfrm>
            <a:off x="202447" y="1381074"/>
            <a:ext cx="3013234" cy="1471862"/>
          </a:xfrm>
          <a:prstGeom prst="rect">
            <a:avLst/>
          </a:prstGeom>
        </p:spPr>
        <p:txBody>
          <a:bodyPr/>
          <a:lst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a:lstStyle>
          <a:p>
            <a:pPr algn="l"/>
            <a:r>
              <a:rPr lang="en-US" sz="2400" b="1" dirty="0">
                <a:solidFill>
                  <a:srgbClr val="E31837"/>
                </a:solidFill>
              </a:rPr>
              <a:t>First 90: Proportion of PLHIV who know their HIV status, 2019-2020</a:t>
            </a:r>
          </a:p>
        </p:txBody>
      </p:sp>
      <p:sp>
        <p:nvSpPr>
          <p:cNvPr id="8" name="Rectangle 7">
            <a:extLst>
              <a:ext uri="{FF2B5EF4-FFF2-40B4-BE49-F238E27FC236}">
                <a16:creationId xmlns:a16="http://schemas.microsoft.com/office/drawing/2014/main" id="{CA13D68A-9E48-4EB8-81F6-2AA14C9E7E8C}"/>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6"/>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006058"/>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21D505-5E7E-4BBF-ADFB-8D6CA64B44A3}"/>
              </a:ext>
            </a:extLst>
          </p:cNvPr>
          <p:cNvGrpSpPr/>
          <p:nvPr/>
        </p:nvGrpSpPr>
        <p:grpSpPr>
          <a:xfrm>
            <a:off x="3333239" y="1221520"/>
            <a:ext cx="6939225" cy="5350014"/>
            <a:chOff x="6339840" y="76975"/>
            <a:chExt cx="6939225" cy="5350014"/>
          </a:xfrm>
        </p:grpSpPr>
        <p:pic>
          <p:nvPicPr>
            <p:cNvPr id="10" name="Picture 9">
              <a:extLst>
                <a:ext uri="{FF2B5EF4-FFF2-40B4-BE49-F238E27FC236}">
                  <a16:creationId xmlns:a16="http://schemas.microsoft.com/office/drawing/2014/main" id="{A1F6764E-0B00-49DF-9009-D3952585C17C}"/>
                </a:ext>
              </a:extLst>
            </p:cNvPr>
            <p:cNvPicPr>
              <a:picLocks noChangeAspect="1"/>
            </p:cNvPicPr>
            <p:nvPr/>
          </p:nvPicPr>
          <p:blipFill rotWithShape="1">
            <a:blip r:embed="rId4"/>
            <a:srcRect l="2313" t="2286"/>
            <a:stretch/>
          </p:blipFill>
          <p:spPr>
            <a:xfrm>
              <a:off x="6339840" y="76975"/>
              <a:ext cx="5976664" cy="5350014"/>
            </a:xfrm>
            <a:prstGeom prst="rect">
              <a:avLst/>
            </a:prstGeom>
          </p:spPr>
        </p:pic>
        <p:pic>
          <p:nvPicPr>
            <p:cNvPr id="11" name="Picture 10">
              <a:extLst>
                <a:ext uri="{FF2B5EF4-FFF2-40B4-BE49-F238E27FC236}">
                  <a16:creationId xmlns:a16="http://schemas.microsoft.com/office/drawing/2014/main" id="{843EA847-886C-4745-BF88-B518C2CBCB30}"/>
                </a:ext>
              </a:extLst>
            </p:cNvPr>
            <p:cNvPicPr>
              <a:picLocks noChangeAspect="1"/>
            </p:cNvPicPr>
            <p:nvPr/>
          </p:nvPicPr>
          <p:blipFill>
            <a:blip r:embed="rId5"/>
            <a:stretch>
              <a:fillRect/>
            </a:stretch>
          </p:blipFill>
          <p:spPr>
            <a:xfrm>
              <a:off x="11998905" y="3637494"/>
              <a:ext cx="1280160" cy="1440900"/>
            </a:xfrm>
            <a:prstGeom prst="rect">
              <a:avLst/>
            </a:prstGeom>
          </p:spPr>
        </p:pic>
      </p:grpSp>
      <p:sp>
        <p:nvSpPr>
          <p:cNvPr id="6" name="Title 1">
            <a:extLst>
              <a:ext uri="{FF2B5EF4-FFF2-40B4-BE49-F238E27FC236}">
                <a16:creationId xmlns:a16="http://schemas.microsoft.com/office/drawing/2014/main" id="{D30027F9-DE39-4C96-9C5A-FD9199132ADC}"/>
              </a:ext>
            </a:extLst>
          </p:cNvPr>
          <p:cNvSpPr txBox="1">
            <a:spLocks/>
          </p:cNvSpPr>
          <p:nvPr/>
        </p:nvSpPr>
        <p:spPr>
          <a:xfrm>
            <a:off x="202447" y="1381074"/>
            <a:ext cx="3013234" cy="2263950"/>
          </a:xfrm>
          <a:prstGeom prst="rect">
            <a:avLst/>
          </a:prstGeom>
        </p:spPr>
        <p:txBody>
          <a:bodyPr/>
          <a:lst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a:lstStyle>
          <a:p>
            <a:pPr algn="l"/>
            <a:r>
              <a:rPr lang="en-US" sz="2400" b="1" dirty="0">
                <a:solidFill>
                  <a:srgbClr val="E31837"/>
                </a:solidFill>
              </a:rPr>
              <a:t>Second 90: Proportion of PLHIV who know their HIV status who are on ART, 2019-2020</a:t>
            </a:r>
          </a:p>
        </p:txBody>
      </p:sp>
      <p:sp>
        <p:nvSpPr>
          <p:cNvPr id="8" name="Rectangle 7">
            <a:extLst>
              <a:ext uri="{FF2B5EF4-FFF2-40B4-BE49-F238E27FC236}">
                <a16:creationId xmlns:a16="http://schemas.microsoft.com/office/drawing/2014/main" id="{CA13D68A-9E48-4EB8-81F6-2AA14C9E7E8C}"/>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6"/>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6965516"/>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0027F9-DE39-4C96-9C5A-FD9199132ADC}"/>
              </a:ext>
            </a:extLst>
          </p:cNvPr>
          <p:cNvSpPr txBox="1">
            <a:spLocks/>
          </p:cNvSpPr>
          <p:nvPr/>
        </p:nvSpPr>
        <p:spPr>
          <a:xfrm>
            <a:off x="202447" y="1381074"/>
            <a:ext cx="3013234" cy="2263950"/>
          </a:xfrm>
          <a:prstGeom prst="rect">
            <a:avLst/>
          </a:prstGeom>
        </p:spPr>
        <p:txBody>
          <a:bodyPr/>
          <a:lst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78" algn="ctr" rtl="0" fontAlgn="base">
              <a:spcBef>
                <a:spcPct val="0"/>
              </a:spcBef>
              <a:spcAft>
                <a:spcPct val="0"/>
              </a:spcAft>
              <a:defRPr sz="5600">
                <a:solidFill>
                  <a:schemeClr val="tx1"/>
                </a:solidFill>
                <a:latin typeface="Arial" pitchFamily="34" charset="0"/>
                <a:cs typeface="Cordia New" pitchFamily="34" charset="-34"/>
              </a:defRPr>
            </a:lvl6pPr>
            <a:lvl7pPr marL="1170340" algn="ctr" rtl="0" fontAlgn="base">
              <a:spcBef>
                <a:spcPct val="0"/>
              </a:spcBef>
              <a:spcAft>
                <a:spcPct val="0"/>
              </a:spcAft>
              <a:defRPr sz="5600">
                <a:solidFill>
                  <a:schemeClr val="tx1"/>
                </a:solidFill>
                <a:latin typeface="Arial" pitchFamily="34" charset="0"/>
                <a:cs typeface="Cordia New" pitchFamily="34" charset="-34"/>
              </a:defRPr>
            </a:lvl7pPr>
            <a:lvl8pPr marL="1755503" algn="ctr" rtl="0" fontAlgn="base">
              <a:spcBef>
                <a:spcPct val="0"/>
              </a:spcBef>
              <a:spcAft>
                <a:spcPct val="0"/>
              </a:spcAft>
              <a:defRPr sz="5600">
                <a:solidFill>
                  <a:schemeClr val="tx1"/>
                </a:solidFill>
                <a:latin typeface="Arial" pitchFamily="34" charset="0"/>
                <a:cs typeface="Cordia New" pitchFamily="34" charset="-34"/>
              </a:defRPr>
            </a:lvl8pPr>
            <a:lvl9pPr marL="2340683" algn="ctr" rtl="0" fontAlgn="base">
              <a:spcBef>
                <a:spcPct val="0"/>
              </a:spcBef>
              <a:spcAft>
                <a:spcPct val="0"/>
              </a:spcAft>
              <a:defRPr sz="5600">
                <a:solidFill>
                  <a:schemeClr val="tx1"/>
                </a:solidFill>
                <a:latin typeface="Arial" pitchFamily="34" charset="0"/>
                <a:cs typeface="Cordia New" pitchFamily="34" charset="-34"/>
              </a:defRPr>
            </a:lvl9pPr>
          </a:lstStyle>
          <a:p>
            <a:pPr algn="l"/>
            <a:r>
              <a:rPr lang="en-US" sz="2400" b="1" dirty="0">
                <a:solidFill>
                  <a:srgbClr val="E31837"/>
                </a:solidFill>
              </a:rPr>
              <a:t>Third 90: Proportion of people on ART who have achieved viral suppression, </a:t>
            </a:r>
          </a:p>
          <a:p>
            <a:pPr algn="l"/>
            <a:r>
              <a:rPr lang="en-US" sz="2400" b="1" dirty="0">
                <a:solidFill>
                  <a:srgbClr val="E31837"/>
                </a:solidFill>
              </a:rPr>
              <a:t>2019-2020</a:t>
            </a:r>
          </a:p>
        </p:txBody>
      </p:sp>
      <p:sp>
        <p:nvSpPr>
          <p:cNvPr id="8" name="Rectangle 7">
            <a:extLst>
              <a:ext uri="{FF2B5EF4-FFF2-40B4-BE49-F238E27FC236}">
                <a16:creationId xmlns:a16="http://schemas.microsoft.com/office/drawing/2014/main" id="{CA13D68A-9E48-4EB8-81F6-2AA14C9E7E8C}"/>
              </a:ext>
            </a:extLst>
          </p:cNvPr>
          <p:cNvSpPr/>
          <p:nvPr/>
        </p:nvSpPr>
        <p:spPr>
          <a:xfrm>
            <a:off x="119336" y="6444044"/>
            <a:ext cx="11305256" cy="3693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National AIDS Control Organization (2020). </a:t>
            </a:r>
            <a:r>
              <a:rPr lang="en-US" sz="900" dirty="0" err="1">
                <a:solidFill>
                  <a:srgbClr val="000000"/>
                </a:solidFill>
                <a:latin typeface="Arial" panose="020B0604020202020204" pitchFamily="34" charset="0"/>
                <a:ea typeface="Times New Roman" panose="02020603050405020304" pitchFamily="18" charset="0"/>
              </a:rPr>
              <a:t>Sankalak</a:t>
            </a:r>
            <a:r>
              <a:rPr lang="en-US" sz="900" dirty="0">
                <a:solidFill>
                  <a:srgbClr val="000000"/>
                </a:solidFill>
                <a:latin typeface="Arial" panose="020B0604020202020204" pitchFamily="34" charset="0"/>
                <a:ea typeface="Times New Roman" panose="02020603050405020304" pitchFamily="18" charset="0"/>
              </a:rPr>
              <a:t>: Status of National AIDS Response (Second edition, 2020). New Delhi: NACO, Ministry of Health and Family Welfare, Government of India.</a:t>
            </a:r>
            <a:endParaRPr lang="en-US" sz="1200" dirty="0">
              <a:latin typeface="Times New Roman" panose="02020603050405020304" pitchFamily="18" charset="0"/>
              <a:ea typeface="Times New Roman" panose="02020603050405020304" pitchFamily="18" charset="0"/>
            </a:endParaRPr>
          </a:p>
        </p:txBody>
      </p:sp>
      <p:grpSp>
        <p:nvGrpSpPr>
          <p:cNvPr id="17" name="Group 16">
            <a:extLst>
              <a:ext uri="{FF2B5EF4-FFF2-40B4-BE49-F238E27FC236}">
                <a16:creationId xmlns:a16="http://schemas.microsoft.com/office/drawing/2014/main" id="{A1B38D36-D969-4C6A-B5C4-C57A13EFA30F}"/>
              </a:ext>
            </a:extLst>
          </p:cNvPr>
          <p:cNvGrpSpPr/>
          <p:nvPr/>
        </p:nvGrpSpPr>
        <p:grpSpPr>
          <a:xfrm>
            <a:off x="3225133" y="1313264"/>
            <a:ext cx="7767411" cy="5212080"/>
            <a:chOff x="3225133" y="1313264"/>
            <a:chExt cx="7767411" cy="5212080"/>
          </a:xfrm>
        </p:grpSpPr>
        <p:pic>
          <p:nvPicPr>
            <p:cNvPr id="16" name="Picture 15">
              <a:extLst>
                <a:ext uri="{FF2B5EF4-FFF2-40B4-BE49-F238E27FC236}">
                  <a16:creationId xmlns:a16="http://schemas.microsoft.com/office/drawing/2014/main" id="{E3D3C053-C446-4804-A169-5907006D1F7A}"/>
                </a:ext>
              </a:extLst>
            </p:cNvPr>
            <p:cNvPicPr>
              <a:picLocks noChangeAspect="1"/>
            </p:cNvPicPr>
            <p:nvPr/>
          </p:nvPicPr>
          <p:blipFill rotWithShape="1">
            <a:blip r:embed="rId5"/>
            <a:srcRect l="1567" t="2222"/>
            <a:stretch/>
          </p:blipFill>
          <p:spPr>
            <a:xfrm>
              <a:off x="3225133" y="1313264"/>
              <a:ext cx="6111227" cy="5212080"/>
            </a:xfrm>
            <a:prstGeom prst="rect">
              <a:avLst/>
            </a:prstGeom>
          </p:spPr>
        </p:pic>
        <p:pic>
          <p:nvPicPr>
            <p:cNvPr id="5" name="Picture 4">
              <a:extLst>
                <a:ext uri="{FF2B5EF4-FFF2-40B4-BE49-F238E27FC236}">
                  <a16:creationId xmlns:a16="http://schemas.microsoft.com/office/drawing/2014/main" id="{ED2AB6F8-CE8B-4246-B02D-6FEA57E95912}"/>
                </a:ext>
              </a:extLst>
            </p:cNvPr>
            <p:cNvPicPr>
              <a:picLocks noChangeAspect="1"/>
            </p:cNvPicPr>
            <p:nvPr/>
          </p:nvPicPr>
          <p:blipFill>
            <a:blip r:embed="rId6"/>
            <a:stretch>
              <a:fillRect/>
            </a:stretch>
          </p:blipFill>
          <p:spPr>
            <a:xfrm>
              <a:off x="9125644" y="4437112"/>
              <a:ext cx="1866900" cy="1790700"/>
            </a:xfrm>
            <a:prstGeom prst="rect">
              <a:avLst/>
            </a:prstGeom>
          </p:spPr>
        </p:pic>
      </p:grpSp>
    </p:spTree>
    <p:extLst>
      <p:ext uri="{BB962C8B-B14F-4D97-AF65-F5344CB8AC3E}">
        <p14:creationId xmlns:p14="http://schemas.microsoft.com/office/powerpoint/2010/main" val="751887176"/>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10153129" cy="504000"/>
          </a:xfrm>
        </p:spPr>
        <p:txBody>
          <a:bodyPr/>
          <a:lstStyle/>
          <a:p>
            <a:r>
              <a:rPr lang="en-US" dirty="0"/>
              <a:t>PMTCT cascade, 2022</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45</a:t>
            </a:fld>
            <a:endParaRPr lang="th-TH" dirty="0">
              <a:solidFill>
                <a:prstClr val="black">
                  <a:tint val="75000"/>
                </a:prstClr>
              </a:solidFill>
              <a:latin typeface="Arial"/>
              <a:cs typeface="Cordia New" panose="020B0304020202020204" pitchFamily="34" charset="-34"/>
            </a:endParaRPr>
          </a:p>
        </p:txBody>
      </p:sp>
      <p:graphicFrame>
        <p:nvGraphicFramePr>
          <p:cNvPr id="8" name="Chart 7">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593340443"/>
              </p:ext>
            </p:extLst>
          </p:nvPr>
        </p:nvGraphicFramePr>
        <p:xfrm>
          <a:off x="1415480" y="2492896"/>
          <a:ext cx="9145015"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57541920-C006-41AA-DA97-59845C212874}"/>
              </a:ext>
            </a:extLst>
          </p:cNvPr>
          <p:cNvSpPr/>
          <p:nvPr/>
        </p:nvSpPr>
        <p:spPr>
          <a:xfrm>
            <a:off x="119336" y="6607648"/>
            <a:ext cx="11305256" cy="230832"/>
          </a:xfrm>
          <a:prstGeom prst="rect">
            <a:avLst/>
          </a:prstGeom>
        </p:spPr>
        <p:txBody>
          <a:bodyPr wrap="square">
            <a:spAutoFit/>
          </a:bodyPr>
          <a:lstStyle/>
          <a:p>
            <a:r>
              <a:rPr lang="en-US" sz="900" dirty="0">
                <a:solidFill>
                  <a:srgbClr val="000000"/>
                </a:solidFill>
                <a:latin typeface="Arial" panose="020B0604020202020204" pitchFamily="34" charset="0"/>
                <a:ea typeface="Times New Roman" panose="02020603050405020304" pitchFamily="18" charset="0"/>
              </a:rPr>
              <a:t>Source: Prepared by </a:t>
            </a:r>
            <a:r>
              <a:rPr lang="en-US" sz="900" u="sng" dirty="0">
                <a:solidFill>
                  <a:srgbClr val="000000"/>
                </a:solidFill>
                <a:latin typeface="Arial" panose="020B0604020202020204" pitchFamily="34" charset="0"/>
                <a:ea typeface="Times New Roman" panose="02020603050405020304" pitchFamily="18" charset="0"/>
                <a:hlinkClick r:id="rId4"/>
              </a:rPr>
              <a:t>www.aidsdatahub.org</a:t>
            </a:r>
            <a:r>
              <a:rPr lang="en-US" sz="900" dirty="0">
                <a:solidFill>
                  <a:srgbClr val="000000"/>
                </a:solidFill>
                <a:latin typeface="Arial" panose="020B0604020202020204" pitchFamily="34" charset="0"/>
                <a:ea typeface="Times New Roman" panose="02020603050405020304" pitchFamily="18"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Global AIDS Monitoring 2023 and UNAIDS 2023 HIV Estimates</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5151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5"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adolescents &lt;18 yr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1CBA6BCD-B1D3-8777-8B46-DD2207F52E74}"/>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67728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47</a:t>
            </a:fld>
            <a:endParaRPr lang="th-TH" dirty="0"/>
          </a:p>
        </p:txBody>
      </p:sp>
      <p:sp>
        <p:nvSpPr>
          <p:cNvPr id="3" name="Rectangle 2"/>
          <p:cNvSpPr txBox="1">
            <a:spLocks noChangeArrowheads="1"/>
          </p:cNvSpPr>
          <p:nvPr/>
        </p:nvSpPr>
        <p:spPr>
          <a:xfrm>
            <a:off x="1981200" y="2029544"/>
            <a:ext cx="8229600" cy="4495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4000">
                <a:solidFill>
                  <a:srgbClr val="C00000"/>
                </a:solidFill>
              </a:rPr>
              <a:t>THANK YOU</a:t>
            </a:r>
          </a:p>
          <a:p>
            <a:pPr algn="ctr">
              <a:buFontTx/>
              <a:buNone/>
            </a:pPr>
            <a:endParaRPr lang="en-US" sz="4000">
              <a:solidFill>
                <a:srgbClr val="C00000"/>
              </a:solidFill>
            </a:endParaRPr>
          </a:p>
          <a:p>
            <a:pPr algn="ctr">
              <a:buFontTx/>
              <a:buNone/>
            </a:pPr>
            <a:r>
              <a:rPr lang="en-US" sz="2800">
                <a:solidFill>
                  <a:srgbClr val="C00000"/>
                </a:solidFill>
              </a:rPr>
              <a:t>slides compiled by </a:t>
            </a:r>
            <a:r>
              <a:rPr lang="en-US" sz="2800" u="sng">
                <a:solidFill>
                  <a:srgbClr val="C00000"/>
                </a:solidFill>
                <a:hlinkClick r:id="rId3"/>
              </a:rPr>
              <a:t>www.aidsdatahub.org</a:t>
            </a:r>
            <a:endParaRPr lang="en-US" sz="2800" u="sng">
              <a:solidFill>
                <a:srgbClr val="C00000"/>
              </a:solidFill>
            </a:endParaRPr>
          </a:p>
          <a:p>
            <a:pPr algn="ctr">
              <a:buFontTx/>
              <a:buNone/>
            </a:pPr>
            <a:endParaRPr lang="en-US" sz="1000" u="sng">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endParaRPr lang="en-US" sz="1000" i="1">
              <a:solidFill>
                <a:srgbClr val="C00000"/>
              </a:solidFill>
            </a:endParaRPr>
          </a:p>
          <a:p>
            <a:pPr algn="ctr">
              <a:buFontTx/>
              <a:buNone/>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a:buFontTx/>
              <a:buNone/>
            </a:pPr>
            <a:r>
              <a:rPr lang="en-US" sz="1400" i="1">
                <a:solidFill>
                  <a:srgbClr val="C00000"/>
                </a:solidFill>
              </a:rPr>
              <a:t>Please acknowledge </a:t>
            </a:r>
            <a:r>
              <a:rPr lang="en-US" sz="1400" i="1">
                <a:solidFill>
                  <a:srgbClr val="C00000"/>
                </a:solidFill>
                <a:hlinkClick r:id="rId3"/>
              </a:rPr>
              <a:t>www.aidsdatahub.org</a:t>
            </a:r>
            <a:r>
              <a:rPr lang="en-US" sz="1400" i="1">
                <a:solidFill>
                  <a:srgbClr val="C00000"/>
                </a:solidFill>
              </a:rPr>
              <a:t> if slides are lifted directly from this site</a:t>
            </a:r>
          </a:p>
          <a:p>
            <a:pPr algn="ctr">
              <a:buFontTx/>
              <a:buNone/>
            </a:pPr>
            <a:endParaRPr lang="en-US" sz="1400">
              <a:solidFill>
                <a:srgbClr val="C00000"/>
              </a:solidFill>
            </a:endParaRPr>
          </a:p>
        </p:txBody>
      </p:sp>
    </p:spTree>
    <p:extLst>
      <p:ext uri="{BB962C8B-B14F-4D97-AF65-F5344CB8AC3E}">
        <p14:creationId xmlns:p14="http://schemas.microsoft.com/office/powerpoint/2010/main" val="253019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392765"/>
            <a:ext cx="9937104" cy="762000"/>
          </a:xfrm>
        </p:spPr>
        <p:txBody>
          <a:bodyPr/>
          <a:lstStyle/>
          <a:p>
            <a:r>
              <a:rPr lang="en-US" dirty="0"/>
              <a:t>Snapshot of HIV infections and AIDS-related deaths, 2022</a:t>
            </a:r>
            <a:br>
              <a:rPr lang="en-US" dirty="0"/>
            </a:br>
            <a:br>
              <a:rPr lang="en-US" dirty="0"/>
            </a:br>
            <a:r>
              <a:rPr lang="en-US" dirty="0"/>
              <a:t> </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5</a:t>
            </a:fld>
            <a:endParaRPr lang="th-TH" dirty="0">
              <a:solidFill>
                <a:prstClr val="black">
                  <a:tint val="75000"/>
                </a:prstClr>
              </a:solidFill>
              <a:latin typeface="Arial"/>
              <a:cs typeface="Cordia New" panose="020B0304020202020204" pitchFamily="34" charset="-34"/>
            </a:endParaRPr>
          </a:p>
        </p:txBody>
      </p:sp>
      <p:grpSp>
        <p:nvGrpSpPr>
          <p:cNvPr id="26" name="Group 25">
            <a:extLst>
              <a:ext uri="{FF2B5EF4-FFF2-40B4-BE49-F238E27FC236}">
                <a16:creationId xmlns:a16="http://schemas.microsoft.com/office/drawing/2014/main" id="{45E4364C-FBCF-4A33-8EB4-2D7DF1239037}"/>
              </a:ext>
            </a:extLst>
          </p:cNvPr>
          <p:cNvGrpSpPr/>
          <p:nvPr/>
        </p:nvGrpSpPr>
        <p:grpSpPr>
          <a:xfrm>
            <a:off x="4223792" y="2108560"/>
            <a:ext cx="4968553" cy="4742320"/>
            <a:chOff x="0" y="-334231"/>
            <a:chExt cx="5212677" cy="5419792"/>
          </a:xfrm>
        </p:grpSpPr>
        <p:grpSp>
          <p:nvGrpSpPr>
            <p:cNvPr id="27" name="Group 26">
              <a:extLst>
                <a:ext uri="{FF2B5EF4-FFF2-40B4-BE49-F238E27FC236}">
                  <a16:creationId xmlns:a16="http://schemas.microsoft.com/office/drawing/2014/main" id="{3FE193E3-3927-4782-B59E-B0A75F362CD7}"/>
                </a:ext>
              </a:extLst>
            </p:cNvPr>
            <p:cNvGrpSpPr/>
            <p:nvPr/>
          </p:nvGrpSpPr>
          <p:grpSpPr>
            <a:xfrm>
              <a:off x="11024" y="-334231"/>
              <a:ext cx="5201653" cy="5419792"/>
              <a:chOff x="11024" y="-343744"/>
              <a:chExt cx="4013670" cy="5574010"/>
            </a:xfrm>
          </p:grpSpPr>
          <p:grpSp>
            <p:nvGrpSpPr>
              <p:cNvPr id="29" name="Group 28">
                <a:extLst>
                  <a:ext uri="{FF2B5EF4-FFF2-40B4-BE49-F238E27FC236}">
                    <a16:creationId xmlns:a16="http://schemas.microsoft.com/office/drawing/2014/main" id="{D7F4DB32-412F-4E7D-AA22-2CBB1E4CC99F}"/>
                  </a:ext>
                </a:extLst>
              </p:cNvPr>
              <p:cNvGrpSpPr/>
              <p:nvPr/>
            </p:nvGrpSpPr>
            <p:grpSpPr>
              <a:xfrm>
                <a:off x="2478221" y="4470584"/>
                <a:ext cx="1533641" cy="759682"/>
                <a:chOff x="2478221" y="4470584"/>
                <a:chExt cx="1533641" cy="759682"/>
              </a:xfrm>
            </p:grpSpPr>
            <p:sp>
              <p:nvSpPr>
                <p:cNvPr id="40" name="Rectangle 39">
                  <a:extLst>
                    <a:ext uri="{FF2B5EF4-FFF2-40B4-BE49-F238E27FC236}">
                      <a16:creationId xmlns:a16="http://schemas.microsoft.com/office/drawing/2014/main" id="{B56F2101-222E-4480-9B4E-318D6883C809}"/>
                    </a:ext>
                  </a:extLst>
                </p:cNvPr>
                <p:cNvSpPr/>
                <p:nvPr/>
              </p:nvSpPr>
              <p:spPr bwMode="auto">
                <a:xfrm>
                  <a:off x="2478221" y="4565949"/>
                  <a:ext cx="586016" cy="507548"/>
                </a:xfrm>
                <a:prstGeom prst="rect">
                  <a:avLst/>
                </a:prstGeom>
                <a:solidFill>
                  <a:sysClr val="window" lastClr="FFFFFF">
                    <a:lumMod val="50000"/>
                  </a:sysClr>
                </a:solidFill>
                <a:ln w="25400" cap="flat" cmpd="sng" algn="ctr">
                  <a:noFill/>
                  <a:prstDash val="soli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1" i="0" u="none" strike="noStrike" kern="0" cap="none" spc="0" normalizeH="0" baseline="0" noProof="0">
                    <a:ln>
                      <a:noFill/>
                    </a:ln>
                    <a:solidFill>
                      <a:prstClr val="white"/>
                    </a:solidFill>
                    <a:effectLst/>
                    <a:uLnTx/>
                    <a:uFillTx/>
                    <a:latin typeface="Calibri" panose="020F0502020204030204"/>
                    <a:ea typeface="+mn-ea"/>
                    <a:cs typeface="Arial" pitchFamily="34" charset="0"/>
                  </a:endParaRPr>
                </a:p>
              </p:txBody>
            </p:sp>
            <p:sp>
              <p:nvSpPr>
                <p:cNvPr id="41" name="TextBox 5">
                  <a:extLst>
                    <a:ext uri="{FF2B5EF4-FFF2-40B4-BE49-F238E27FC236}">
                      <a16:creationId xmlns:a16="http://schemas.microsoft.com/office/drawing/2014/main" id="{459E1939-5FA3-4477-9809-AD3174740BF0}"/>
                    </a:ext>
                  </a:extLst>
                </p:cNvPr>
                <p:cNvSpPr txBox="1"/>
                <p:nvPr/>
              </p:nvSpPr>
              <p:spPr>
                <a:xfrm>
                  <a:off x="2996380" y="4470584"/>
                  <a:ext cx="1015482" cy="759682"/>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rPr>
                    <a:t>AIDS-related deaths</a:t>
                  </a:r>
                </a:p>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sysClr val="window" lastClr="FFFFFF">
                          <a:lumMod val="50000"/>
                        </a:sysClr>
                      </a:solidFill>
                      <a:latin typeface="Arial" panose="020B0604020202020204" pitchFamily="34" charset="0"/>
                      <a:cs typeface="Arial" panose="020B0604020202020204" pitchFamily="34" charset="0"/>
                    </a:rPr>
                    <a:t>40</a:t>
                  </a:r>
                  <a:r>
                    <a:rPr kumimoji="0" lang="en-US" sz="1200" b="1"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rPr>
                    <a:t>,000</a:t>
                  </a:r>
                  <a:endParaRPr kumimoji="0" lang="en-GB" sz="1200" b="1" i="0" u="none" strike="noStrike" kern="0" cap="none" spc="0" normalizeH="0" baseline="0" noProof="0" dirty="0">
                    <a:ln>
                      <a:noFill/>
                    </a:ln>
                    <a:solidFill>
                      <a:sysClr val="window" lastClr="FFFFFF">
                        <a:lumMod val="50000"/>
                      </a:sysClr>
                    </a:solidFill>
                    <a:effectLst/>
                    <a:uLnTx/>
                    <a:uFillTx/>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148E98BE-F455-45EB-A501-67CAEF4B6CC3}"/>
                  </a:ext>
                </a:extLst>
              </p:cNvPr>
              <p:cNvGrpSpPr/>
              <p:nvPr/>
            </p:nvGrpSpPr>
            <p:grpSpPr>
              <a:xfrm>
                <a:off x="11024" y="-343744"/>
                <a:ext cx="4013670" cy="4848023"/>
                <a:chOff x="11024" y="-343744"/>
                <a:chExt cx="4013670" cy="4848023"/>
              </a:xfrm>
            </p:grpSpPr>
            <p:grpSp>
              <p:nvGrpSpPr>
                <p:cNvPr id="33" name="Group 32">
                  <a:extLst>
                    <a:ext uri="{FF2B5EF4-FFF2-40B4-BE49-F238E27FC236}">
                      <a16:creationId xmlns:a16="http://schemas.microsoft.com/office/drawing/2014/main" id="{2B73D38E-D6B5-4FFC-95BB-A701466B072A}"/>
                    </a:ext>
                  </a:extLst>
                </p:cNvPr>
                <p:cNvGrpSpPr>
                  <a:grpSpLocks/>
                </p:cNvGrpSpPr>
                <p:nvPr/>
              </p:nvGrpSpPr>
              <p:grpSpPr bwMode="auto">
                <a:xfrm>
                  <a:off x="11024" y="-258601"/>
                  <a:ext cx="3065282" cy="4762880"/>
                  <a:chOff x="11024" y="-258599"/>
                  <a:chExt cx="3064273" cy="4762852"/>
                </a:xfrm>
              </p:grpSpPr>
              <p:sp>
                <p:nvSpPr>
                  <p:cNvPr id="37" name="Rectangle 36">
                    <a:extLst>
                      <a:ext uri="{FF2B5EF4-FFF2-40B4-BE49-F238E27FC236}">
                        <a16:creationId xmlns:a16="http://schemas.microsoft.com/office/drawing/2014/main" id="{64A00C40-8DD7-436B-BA6C-673E0DD82A66}"/>
                      </a:ext>
                    </a:extLst>
                  </p:cNvPr>
                  <p:cNvSpPr/>
                  <p:nvPr/>
                </p:nvSpPr>
                <p:spPr>
                  <a:xfrm>
                    <a:off x="11024" y="431601"/>
                    <a:ext cx="3054585" cy="4072652"/>
                  </a:xfrm>
                  <a:prstGeom prst="rect">
                    <a:avLst/>
                  </a:prstGeom>
                  <a:solidFill>
                    <a:srgbClr val="4BD0FF"/>
                  </a:solidFill>
                  <a:ln w="25400" cap="flat" cmpd="sng" algn="ctr">
                    <a:noFill/>
                    <a:prstDash val="solid"/>
                  </a:ln>
                  <a:effec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People living with HIV</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7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2.5 million</a:t>
                    </a:r>
                    <a:endParaRPr kumimoji="0" lang="en-GB" sz="11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9C5980A9-A86C-4B74-A233-1E2184FBEEEA}"/>
                      </a:ext>
                    </a:extLst>
                  </p:cNvPr>
                  <p:cNvSpPr/>
                  <p:nvPr/>
                </p:nvSpPr>
                <p:spPr>
                  <a:xfrm>
                    <a:off x="2333449" y="-258599"/>
                    <a:ext cx="741848" cy="609617"/>
                  </a:xfrm>
                  <a:prstGeom prst="rect">
                    <a:avLst/>
                  </a:prstGeom>
                  <a:solidFill>
                    <a:srgbClr val="E31837"/>
                  </a:solidFill>
                  <a:ln w="25400" cap="flat" cmpd="sng" algn="ctr">
                    <a:noFill/>
                    <a:prstDash val="soli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a:ea typeface="+mn-ea"/>
                      <a:cs typeface="Arial" pitchFamily="34" charset="0"/>
                    </a:endParaRPr>
                  </a:p>
                </p:txBody>
              </p:sp>
            </p:grpSp>
            <p:sp>
              <p:nvSpPr>
                <p:cNvPr id="32" name="TextBox 35">
                  <a:extLst>
                    <a:ext uri="{FF2B5EF4-FFF2-40B4-BE49-F238E27FC236}">
                      <a16:creationId xmlns:a16="http://schemas.microsoft.com/office/drawing/2014/main" id="{8C8B04B3-7AA8-4910-A422-5780C3C0635A}"/>
                    </a:ext>
                  </a:extLst>
                </p:cNvPr>
                <p:cNvSpPr txBox="1"/>
                <p:nvPr/>
              </p:nvSpPr>
              <p:spPr>
                <a:xfrm>
                  <a:off x="3009212" y="-343744"/>
                  <a:ext cx="1015482" cy="79585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31837"/>
                      </a:solidFill>
                      <a:effectLst/>
                      <a:uLnTx/>
                      <a:uFillTx/>
                      <a:latin typeface="Arial" panose="020B0604020202020204" pitchFamily="34" charset="0"/>
                      <a:cs typeface="Arial" panose="020B0604020202020204" pitchFamily="34" charset="0"/>
                    </a:rPr>
                    <a:t>New HIV</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E31837"/>
                      </a:solidFill>
                      <a:effectLst/>
                      <a:uLnTx/>
                      <a:uFillTx/>
                      <a:latin typeface="Arial" panose="020B0604020202020204" pitchFamily="34" charset="0"/>
                      <a:cs typeface="Arial" panose="020B0604020202020204" pitchFamily="34" charset="0"/>
                    </a:rPr>
                    <a:t>infections</a:t>
                  </a:r>
                </a:p>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srgbClr val="E31837"/>
                      </a:solidFill>
                      <a:latin typeface="Arial" panose="020B0604020202020204" pitchFamily="34" charset="0"/>
                      <a:cs typeface="Arial" panose="020B0604020202020204" pitchFamily="34" charset="0"/>
                    </a:rPr>
                    <a:t>66</a:t>
                  </a:r>
                  <a:r>
                    <a:rPr kumimoji="0" lang="en-US" sz="1400" b="1" i="0" u="none" strike="noStrike" kern="0" cap="none" spc="0" normalizeH="0" baseline="0" noProof="0" dirty="0">
                      <a:ln>
                        <a:noFill/>
                      </a:ln>
                      <a:solidFill>
                        <a:srgbClr val="E31837"/>
                      </a:solidFill>
                      <a:effectLst/>
                      <a:uLnTx/>
                      <a:uFillTx/>
                      <a:latin typeface="Arial" panose="020B0604020202020204" pitchFamily="34" charset="0"/>
                      <a:cs typeface="Arial" panose="020B0604020202020204" pitchFamily="34" charset="0"/>
                    </a:rPr>
                    <a:t>,000</a:t>
                  </a:r>
                </a:p>
              </p:txBody>
            </p:sp>
          </p:grpSp>
        </p:grpSp>
        <p:sp>
          <p:nvSpPr>
            <p:cNvPr id="28" name="Rectangle 27">
              <a:extLst>
                <a:ext uri="{FF2B5EF4-FFF2-40B4-BE49-F238E27FC236}">
                  <a16:creationId xmlns:a16="http://schemas.microsoft.com/office/drawing/2014/main" id="{E703E459-9A58-4C6C-A798-125E3E1F7332}"/>
                </a:ext>
              </a:extLst>
            </p:cNvPr>
            <p:cNvSpPr/>
            <p:nvPr/>
          </p:nvSpPr>
          <p:spPr bwMode="auto">
            <a:xfrm>
              <a:off x="0" y="2332389"/>
              <a:ext cx="3212047" cy="2049335"/>
            </a:xfrm>
            <a:prstGeom prst="rect">
              <a:avLst/>
            </a:prstGeom>
            <a:solidFill>
              <a:srgbClr val="FFAFFF"/>
            </a:solidFill>
            <a:ln w="25400" cap="flat" cmpd="sng" algn="ctr">
              <a:noFill/>
              <a:prstDash val="soli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Women living with HIV</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7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1,100,000</a:t>
              </a:r>
            </a:p>
          </p:txBody>
        </p:sp>
      </p:grpSp>
      <p:sp>
        <p:nvSpPr>
          <p:cNvPr id="4" name="Rectangle 3">
            <a:extLst>
              <a:ext uri="{FF2B5EF4-FFF2-40B4-BE49-F238E27FC236}">
                <a16:creationId xmlns:a16="http://schemas.microsoft.com/office/drawing/2014/main" id="{69578880-0E81-1A1C-FB46-F715DCE1072B}"/>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spTree>
    <p:extLst>
      <p:ext uri="{BB962C8B-B14F-4D97-AF65-F5344CB8AC3E}">
        <p14:creationId xmlns:p14="http://schemas.microsoft.com/office/powerpoint/2010/main" val="4008746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4"/>
          <p:cNvSpPr txBox="1">
            <a:spLocks noGrp="1"/>
          </p:cNvSpPr>
          <p:nvPr>
            <p:ph type="sldNum" idx="12"/>
          </p:nvPr>
        </p:nvSpPr>
        <p:spPr>
          <a:xfrm>
            <a:off x="9667900" y="6358557"/>
            <a:ext cx="542900" cy="365125"/>
          </a:xfrm>
          <a:prstGeom prst="rect">
            <a:avLst/>
          </a:prstGeom>
          <a:noFill/>
          <a:ln>
            <a:noFill/>
          </a:ln>
        </p:spPr>
        <p:txBody>
          <a:bodyPr spcFirstLastPara="1" wrap="square" lIns="91425" tIns="45700" rIns="91425" bIns="45700" anchor="b" anchorCtr="0">
            <a:noAutofit/>
          </a:bodyPr>
          <a:lstStyle/>
          <a:p>
            <a:pPr>
              <a:buClr>
                <a:srgbClr val="000000"/>
              </a:buClr>
              <a:defRPr/>
            </a:pPr>
            <a:fld id="{00000000-1234-1234-1234-123412341234}" type="slidenum">
              <a:rPr lang="en-US" kern="0"/>
              <a:pPr>
                <a:buClr>
                  <a:srgbClr val="000000"/>
                </a:buClr>
                <a:defRPr/>
              </a:pPr>
              <a:t>6</a:t>
            </a:fld>
            <a:endParaRPr kern="0"/>
          </a:p>
        </p:txBody>
      </p:sp>
      <p:sp>
        <p:nvSpPr>
          <p:cNvPr id="517" name="Google Shape;517;p84"/>
          <p:cNvSpPr txBox="1">
            <a:spLocks noGrp="1"/>
          </p:cNvSpPr>
          <p:nvPr>
            <p:ph type="title"/>
          </p:nvPr>
        </p:nvSpPr>
        <p:spPr>
          <a:xfrm>
            <a:off x="263352" y="1614031"/>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2022</a:t>
            </a:r>
            <a:endParaRPr dirty="0"/>
          </a:p>
        </p:txBody>
      </p:sp>
      <p:graphicFrame>
        <p:nvGraphicFramePr>
          <p:cNvPr id="518" name="Google Shape;518;p84"/>
          <p:cNvGraphicFramePr/>
          <p:nvPr>
            <p:extLst>
              <p:ext uri="{D42A27DB-BD31-4B8C-83A1-F6EECF244321}">
                <p14:modId xmlns:p14="http://schemas.microsoft.com/office/powerpoint/2010/main" val="1132550497"/>
              </p:ext>
            </p:extLst>
          </p:nvPr>
        </p:nvGraphicFramePr>
        <p:xfrm>
          <a:off x="1616922" y="2420888"/>
          <a:ext cx="8958156" cy="3712425"/>
        </p:xfrm>
        <a:graphic>
          <a:graphicData uri="http://schemas.openxmlformats.org/drawingml/2006/table">
            <a:tbl>
              <a:tblPr>
                <a:noFill/>
              </a:tblPr>
              <a:tblGrid>
                <a:gridCol w="4480560">
                  <a:extLst>
                    <a:ext uri="{9D8B030D-6E8A-4147-A177-3AD203B41FA5}">
                      <a16:colId xmlns:a16="http://schemas.microsoft.com/office/drawing/2014/main" val="20000"/>
                    </a:ext>
                  </a:extLst>
                </a:gridCol>
                <a:gridCol w="2294646">
                  <a:extLst>
                    <a:ext uri="{9D8B030D-6E8A-4147-A177-3AD203B41FA5}">
                      <a16:colId xmlns:a16="http://schemas.microsoft.com/office/drawing/2014/main" val="20001"/>
                    </a:ext>
                  </a:extLst>
                </a:gridCol>
                <a:gridCol w="2182950">
                  <a:extLst>
                    <a:ext uri="{9D8B030D-6E8A-4147-A177-3AD203B41FA5}">
                      <a16:colId xmlns:a16="http://schemas.microsoft.com/office/drawing/2014/main" val="20002"/>
                    </a:ext>
                  </a:extLst>
                </a:gridCol>
              </a:tblGrid>
              <a:tr h="616075">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 </a:t>
                      </a:r>
                      <a:endParaRPr sz="18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6050">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mn-lt"/>
                          <a:ea typeface="Arial"/>
                          <a:cs typeface="Arial"/>
                          <a:sym typeface="Arial"/>
                        </a:rPr>
                        <a:t>People who inject drugs (PWID)</a:t>
                      </a:r>
                      <a:endParaRPr lang="en-US" sz="1600" dirty="0"/>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288</a:t>
                      </a:r>
                      <a:r>
                        <a:rPr lang="en-US" sz="1600" b="1" i="0" u="none" strike="noStrike" cap="none" dirty="0">
                          <a:solidFill>
                            <a:srgbClr val="000000"/>
                          </a:solidFill>
                          <a:latin typeface="Arial"/>
                          <a:ea typeface="Arial"/>
                          <a:cs typeface="Arial"/>
                          <a:sym typeface="Arial"/>
                        </a:rPr>
                        <a:t>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982 000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2022</a:t>
                      </a:r>
                      <a:endParaRPr lang="en-US" sz="1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mn-lt"/>
                          <a:ea typeface="Arial"/>
                          <a:cs typeface="Arial"/>
                          <a:sym typeface="Arial"/>
                        </a:rPr>
                        <a:t>High-risk Men who have sex with men (MSM)</a:t>
                      </a:r>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348</a:t>
                      </a:r>
                      <a:r>
                        <a:rPr lang="en-US" sz="1600" b="1" i="0" u="none" strike="noStrike" cap="none" dirty="0">
                          <a:solidFill>
                            <a:srgbClr val="000000"/>
                          </a:solidFill>
                          <a:latin typeface="Arial"/>
                          <a:ea typeface="Arial"/>
                          <a:cs typeface="Arial"/>
                          <a:sym typeface="Arial"/>
                        </a:rPr>
                        <a:t>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2022</a:t>
                      </a:r>
                      <a:endParaRPr lang="en-US" sz="16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007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(Hijra/TG)</a:t>
                      </a:r>
                      <a:endParaRPr sz="1600" b="1" i="0" u="none" strike="noStrike" cap="none" dirty="0">
                        <a:solidFill>
                          <a:srgbClr val="000000"/>
                        </a:solidFill>
                        <a:latin typeface="Arial"/>
                        <a:ea typeface="Arial"/>
                        <a:cs typeface="Arial"/>
                        <a:sym typeface="Arial"/>
                      </a:endParaRPr>
                    </a:p>
                  </a:txBody>
                  <a:tcPr marL="85725"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95 800</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Google Shape;580;p98">
            <a:extLst>
              <a:ext uri="{FF2B5EF4-FFF2-40B4-BE49-F238E27FC236}">
                <a16:creationId xmlns:a16="http://schemas.microsoft.com/office/drawing/2014/main" id="{19056965-713B-4864-8C66-7F2BE1DE0774}"/>
              </a:ext>
            </a:extLst>
          </p:cNvPr>
          <p:cNvSpPr/>
          <p:nvPr/>
        </p:nvSpPr>
        <p:spPr>
          <a:xfrm>
            <a:off x="0" y="6580188"/>
            <a:ext cx="8534400" cy="233810"/>
          </a:xfrm>
          <a:prstGeom prst="rect">
            <a:avLst/>
          </a:prstGeom>
          <a:noFill/>
          <a:ln>
            <a:noFill/>
          </a:ln>
        </p:spPr>
        <p:txBody>
          <a:bodyPr spcFirstLastPara="1" wrap="square" lIns="91425" tIns="45700" rIns="91425" bIns="45700" anchor="t" anchorCtr="0">
            <a:noAutofit/>
          </a:bodyPr>
          <a:lstStyle/>
          <a:p>
            <a:pPr>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 2023</a:t>
            </a:r>
            <a:endParaRPr sz="1200" kern="0" dirty="0">
              <a:solidFill>
                <a:srgbClr val="000000"/>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0F00A1-4038-5853-BC41-1FFCDEAE5C97}"/>
              </a:ext>
            </a:extLst>
          </p:cNvPr>
          <p:cNvSpPr>
            <a:spLocks noGrp="1"/>
          </p:cNvSpPr>
          <p:nvPr>
            <p:ph type="sldNum" sz="quarter" idx="12"/>
          </p:nvPr>
        </p:nvSpPr>
        <p:spPr/>
        <p:txBody>
          <a:bodyPr/>
          <a:lstStyle/>
          <a:p>
            <a:fld id="{00000000-1234-1234-1234-123412341234}" type="slidenum">
              <a:rPr lang="en-US" smtClean="0"/>
              <a:pPr/>
              <a:t>7</a:t>
            </a:fld>
            <a:endParaRPr lang="en-US"/>
          </a:p>
        </p:txBody>
      </p:sp>
      <p:sp>
        <p:nvSpPr>
          <p:cNvPr id="12" name="Title 11">
            <a:extLst>
              <a:ext uri="{FF2B5EF4-FFF2-40B4-BE49-F238E27FC236}">
                <a16:creationId xmlns:a16="http://schemas.microsoft.com/office/drawing/2014/main" id="{227BB2C0-C7D1-CFEF-AA2F-996A65BA28A2}"/>
              </a:ext>
            </a:extLst>
          </p:cNvPr>
          <p:cNvSpPr>
            <a:spLocks noGrp="1"/>
          </p:cNvSpPr>
          <p:nvPr>
            <p:ph type="title"/>
          </p:nvPr>
        </p:nvSpPr>
        <p:spPr/>
        <p:txBody>
          <a:bodyPr/>
          <a:lstStyle/>
          <a:p>
            <a:r>
              <a:rPr lang="en-US" dirty="0"/>
              <a:t>HIV prevalence among key populations, 2016-2021</a:t>
            </a:r>
          </a:p>
        </p:txBody>
      </p:sp>
      <p:grpSp>
        <p:nvGrpSpPr>
          <p:cNvPr id="3" name="Group 2">
            <a:extLst>
              <a:ext uri="{FF2B5EF4-FFF2-40B4-BE49-F238E27FC236}">
                <a16:creationId xmlns:a16="http://schemas.microsoft.com/office/drawing/2014/main" id="{E9EEA49B-942E-41FB-9867-7D858484FE7C}"/>
              </a:ext>
            </a:extLst>
          </p:cNvPr>
          <p:cNvGrpSpPr/>
          <p:nvPr/>
        </p:nvGrpSpPr>
        <p:grpSpPr>
          <a:xfrm>
            <a:off x="3719736" y="2348880"/>
            <a:ext cx="4557553" cy="3845975"/>
            <a:chOff x="0" y="0"/>
            <a:chExt cx="4484673" cy="4016680"/>
          </a:xfrm>
        </p:grpSpPr>
        <p:graphicFrame>
          <p:nvGraphicFramePr>
            <p:cNvPr id="4" name="Chart 3">
              <a:extLst>
                <a:ext uri="{FF2B5EF4-FFF2-40B4-BE49-F238E27FC236}">
                  <a16:creationId xmlns:a16="http://schemas.microsoft.com/office/drawing/2014/main" id="{0D8A446B-3F85-80AA-D5E8-D783E2BC2470}"/>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65743C37-D5FB-A0A4-1D1B-476AC99B1DCE}"/>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0C67848-7B96-6492-C445-ABF7278DC855}"/>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6594B90-2866-E997-7D0B-061A6A7A7993}"/>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30">
              <a:extLst>
                <a:ext uri="{FF2B5EF4-FFF2-40B4-BE49-F238E27FC236}">
                  <a16:creationId xmlns:a16="http://schemas.microsoft.com/office/drawing/2014/main" id="{CA336CBE-D3BE-97C8-7D55-09D190BC7790}"/>
                </a:ext>
              </a:extLst>
            </p:cNvPr>
            <p:cNvSpPr txBox="1"/>
            <p:nvPr/>
          </p:nvSpPr>
          <p:spPr>
            <a:xfrm>
              <a:off x="1" y="2245361"/>
              <a:ext cx="1783961" cy="71243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 INJECT DRUGS (2021; 2016-17)</a:t>
              </a:r>
            </a:p>
          </p:txBody>
        </p:sp>
        <p:sp>
          <p:nvSpPr>
            <p:cNvPr id="9" name="TextBox 31">
              <a:extLst>
                <a:ext uri="{FF2B5EF4-FFF2-40B4-BE49-F238E27FC236}">
                  <a16:creationId xmlns:a16="http://schemas.microsoft.com/office/drawing/2014/main" id="{64F76CC4-240F-D7B1-0527-3B13D8EE3DFD}"/>
                </a:ext>
              </a:extLst>
            </p:cNvPr>
            <p:cNvSpPr txBox="1"/>
            <p:nvPr/>
          </p:nvSpPr>
          <p:spPr>
            <a:xfrm>
              <a:off x="0" y="1238149"/>
              <a:ext cx="1611928" cy="665050"/>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(2021; 2016-17)</a:t>
              </a:r>
            </a:p>
          </p:txBody>
        </p:sp>
        <p:sp>
          <p:nvSpPr>
            <p:cNvPr id="10" name="TextBox 32">
              <a:extLst>
                <a:ext uri="{FF2B5EF4-FFF2-40B4-BE49-F238E27FC236}">
                  <a16:creationId xmlns:a16="http://schemas.microsoft.com/office/drawing/2014/main" id="{750FE3BE-4B14-D198-3A74-E5207956BE4B}"/>
                </a:ext>
              </a:extLst>
            </p:cNvPr>
            <p:cNvSpPr txBox="1"/>
            <p:nvPr/>
          </p:nvSpPr>
          <p:spPr>
            <a:xfrm>
              <a:off x="0" y="231983"/>
              <a:ext cx="1629849" cy="65524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(2021; 2016-17)</a:t>
              </a:r>
            </a:p>
          </p:txBody>
        </p:sp>
        <p:sp>
          <p:nvSpPr>
            <p:cNvPr id="11" name="TextBox 33">
              <a:extLst>
                <a:ext uri="{FF2B5EF4-FFF2-40B4-BE49-F238E27FC236}">
                  <a16:creationId xmlns:a16="http://schemas.microsoft.com/office/drawing/2014/main" id="{75FF3FDE-F0C2-AFBA-2BAD-FA8338ACD486}"/>
                </a:ext>
              </a:extLst>
            </p:cNvPr>
            <p:cNvSpPr txBox="1"/>
            <p:nvPr/>
          </p:nvSpPr>
          <p:spPr>
            <a:xfrm>
              <a:off x="0" y="3269861"/>
              <a:ext cx="1777161" cy="746819"/>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 SEX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WORKERS (2021; 2016-17)</a:t>
              </a:r>
            </a:p>
          </p:txBody>
        </p:sp>
      </p:grpSp>
      <p:sp>
        <p:nvSpPr>
          <p:cNvPr id="13" name="Google Shape;580;p98">
            <a:extLst>
              <a:ext uri="{FF2B5EF4-FFF2-40B4-BE49-F238E27FC236}">
                <a16:creationId xmlns:a16="http://schemas.microsoft.com/office/drawing/2014/main" id="{EB3371A6-3C0B-2773-5C1A-256C1C852AEE}"/>
              </a:ext>
            </a:extLst>
          </p:cNvPr>
          <p:cNvSpPr/>
          <p:nvPr/>
        </p:nvSpPr>
        <p:spPr>
          <a:xfrm>
            <a:off x="74924" y="6431287"/>
            <a:ext cx="10053524" cy="365125"/>
          </a:xfrm>
          <a:prstGeom prst="rect">
            <a:avLst/>
          </a:prstGeom>
          <a:noFill/>
          <a:ln>
            <a:noFill/>
          </a:ln>
        </p:spPr>
        <p:txBody>
          <a:bodyPr spcFirstLastPara="1" wrap="square" lIns="91425" tIns="45700" rIns="91425" bIns="45700" anchor="t" anchorCtr="0">
            <a:noAutofit/>
          </a:bodyPr>
          <a:lstStyle/>
          <a:p>
            <a:pPr>
              <a:buClr>
                <a:srgbClr val="000000"/>
              </a:buClr>
              <a:defRPr/>
            </a:pPr>
            <a:r>
              <a:rPr lang="en-US" sz="800" kern="0" dirty="0">
                <a:solidFill>
                  <a:srgbClr val="000000"/>
                </a:solidFill>
                <a:ea typeface="Arial"/>
                <a:cs typeface="Arial"/>
                <a:sym typeface="Arial"/>
              </a:rPr>
              <a:t>Source: Prepared by </a:t>
            </a:r>
            <a:r>
              <a:rPr lang="en-US" sz="800" u="sng" kern="0" dirty="0">
                <a:solidFill>
                  <a:srgbClr val="0000FF"/>
                </a:solidFill>
                <a:ea typeface="Arial"/>
                <a:cs typeface="Arial"/>
                <a:sym typeface="Arial"/>
                <a:hlinkClick r:id="rId6"/>
              </a:rPr>
              <a:t>www.aidsdatahub.org</a:t>
            </a:r>
            <a:r>
              <a:rPr lang="en-US" sz="800" kern="0" dirty="0">
                <a:solidFill>
                  <a:srgbClr val="000000"/>
                </a:solidFill>
                <a:ea typeface="Arial"/>
                <a:cs typeface="Arial"/>
                <a:sym typeface="Arial"/>
              </a:rPr>
              <a:t> based on Global AIDS Monitoring 2023 and National  AIDS  Control  Organization  (2017).  HIV  Sentinel  Surveillance: Technical  Brief,  India  2016-17.  New  Delhi:  NACO,  Ministry of  Health  and Family  Welfare,  Government  of  India</a:t>
            </a:r>
            <a:endParaRPr sz="1200" kern="0" dirty="0">
              <a:solidFill>
                <a:srgbClr val="000000"/>
              </a:solidFill>
              <a:cs typeface="Arial"/>
              <a:sym typeface="Arial"/>
            </a:endParaRPr>
          </a:p>
        </p:txBody>
      </p:sp>
    </p:spTree>
    <p:extLst>
      <p:ext uri="{BB962C8B-B14F-4D97-AF65-F5344CB8AC3E}">
        <p14:creationId xmlns:p14="http://schemas.microsoft.com/office/powerpoint/2010/main" val="88321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8</a:t>
            </a:fld>
            <a:endParaRPr lang="th-TH" dirty="0"/>
          </a:p>
        </p:txBody>
      </p:sp>
      <p:sp>
        <p:nvSpPr>
          <p:cNvPr id="3" name="Title 2"/>
          <p:cNvSpPr>
            <a:spLocks noGrp="1"/>
          </p:cNvSpPr>
          <p:nvPr>
            <p:ph type="title"/>
          </p:nvPr>
        </p:nvSpPr>
        <p:spPr>
          <a:xfrm>
            <a:off x="263352" y="1608740"/>
            <a:ext cx="8402672" cy="504000"/>
          </a:xfrm>
        </p:spPr>
        <p:txBody>
          <a:bodyPr/>
          <a:lstStyle/>
          <a:p>
            <a:r>
              <a:rPr lang="en-US" dirty="0"/>
              <a:t>HIV prevalence among key populations, 2003-2021</a:t>
            </a:r>
            <a:endParaRPr lang="en-GB" dirty="0"/>
          </a:p>
        </p:txBody>
      </p:sp>
      <p:sp>
        <p:nvSpPr>
          <p:cNvPr id="5" name="TextBox 1"/>
          <p:cNvSpPr txBox="1"/>
          <p:nvPr/>
        </p:nvSpPr>
        <p:spPr>
          <a:xfrm>
            <a:off x="-53054" y="6416356"/>
            <a:ext cx="11665296" cy="365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AIDS  Control  Organization  (2017).  HIV  Sentinel  Surveillance: Technical  Brief,  India  2016-17.  New  Delhi:  NACO,  Ministry of  Health  and Family  Welfare,  Government  of  India.; 2) National AIDS Control Organization (2015). National Integrated Biological and Behavioral Surveillance (IBBS), India 2014-15. New Delhi: NACO, Ministry of Health and Family Welfare, Government of India and 3) Global AIDS Monitoring Report 2023</a:t>
            </a:r>
          </a:p>
          <a:p>
            <a:endParaRPr lang="en-US" sz="800" dirty="0">
              <a:latin typeface="Arial" pitchFamily="34" charset="0"/>
              <a:cs typeface="Arial" pitchFamily="34" charset="0"/>
            </a:endParaRPr>
          </a:p>
        </p:txBody>
      </p:sp>
      <p:graphicFrame>
        <p:nvGraphicFramePr>
          <p:cNvPr id="4" name="Chart 3">
            <a:extLst>
              <a:ext uri="{FF2B5EF4-FFF2-40B4-BE49-F238E27FC236}">
                <a16:creationId xmlns:a16="http://schemas.microsoft.com/office/drawing/2014/main" id="{423C93D4-6D59-45D3-BC70-37B05B662B48}"/>
              </a:ext>
            </a:extLst>
          </p:cNvPr>
          <p:cNvGraphicFramePr>
            <a:graphicFrameLocks noGrp="1"/>
          </p:cNvGraphicFramePr>
          <p:nvPr>
            <p:extLst>
              <p:ext uri="{D42A27DB-BD31-4B8C-83A1-F6EECF244321}">
                <p14:modId xmlns:p14="http://schemas.microsoft.com/office/powerpoint/2010/main" val="3920511106"/>
              </p:ext>
            </p:extLst>
          </p:nvPr>
        </p:nvGraphicFramePr>
        <p:xfrm>
          <a:off x="839416" y="2320434"/>
          <a:ext cx="10235141" cy="3831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294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2CD33-3677-460D-89D1-390D86E77732}" type="slidenum">
              <a:rPr lang="th-TH" smtClean="0"/>
              <a:pPr/>
              <a:t>9</a:t>
            </a:fld>
            <a:endParaRPr lang="th-TH" dirty="0"/>
          </a:p>
        </p:txBody>
      </p:sp>
      <p:sp>
        <p:nvSpPr>
          <p:cNvPr id="3" name="Title 2"/>
          <p:cNvSpPr>
            <a:spLocks noGrp="1"/>
          </p:cNvSpPr>
          <p:nvPr>
            <p:ph type="title"/>
          </p:nvPr>
        </p:nvSpPr>
        <p:spPr>
          <a:xfrm>
            <a:off x="263352" y="1571612"/>
            <a:ext cx="10945216" cy="489236"/>
          </a:xfrm>
        </p:spPr>
        <p:txBody>
          <a:bodyPr/>
          <a:lstStyle/>
          <a:p>
            <a:r>
              <a:rPr lang="en-US" dirty="0"/>
              <a:t>HIV prevalence among sentinel populations, 2008-2021</a:t>
            </a:r>
            <a:br>
              <a:rPr lang="en-US" dirty="0"/>
            </a:br>
            <a:endParaRPr lang="en-GB" dirty="0"/>
          </a:p>
        </p:txBody>
      </p:sp>
      <p:sp>
        <p:nvSpPr>
          <p:cNvPr id="6" name="TextBox 1"/>
          <p:cNvSpPr txBox="1"/>
          <p:nvPr/>
        </p:nvSpPr>
        <p:spPr>
          <a:xfrm>
            <a:off x="119336" y="6497632"/>
            <a:ext cx="10225136" cy="3157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National  AIDS  Control  Organization  (2017).  HIV  Sentinel  Surveillance: Technical  Brief,  India  2016-17.  New  Delhi:  NACO,  Ministry of  Health  and Family  Welfare,  Government  of  India; and Global AIDS Monitoring Report 2023</a:t>
            </a:r>
          </a:p>
        </p:txBody>
      </p:sp>
      <p:graphicFrame>
        <p:nvGraphicFramePr>
          <p:cNvPr id="4" name="Chart 3">
            <a:extLst>
              <a:ext uri="{FF2B5EF4-FFF2-40B4-BE49-F238E27FC236}">
                <a16:creationId xmlns:a16="http://schemas.microsoft.com/office/drawing/2014/main" id="{71C0C7A1-5871-19F0-1A2D-F7910AA3C53D}"/>
              </a:ext>
            </a:extLst>
          </p:cNvPr>
          <p:cNvGraphicFramePr>
            <a:graphicFrameLocks/>
          </p:cNvGraphicFramePr>
          <p:nvPr>
            <p:extLst>
              <p:ext uri="{D42A27DB-BD31-4B8C-83A1-F6EECF244321}">
                <p14:modId xmlns:p14="http://schemas.microsoft.com/office/powerpoint/2010/main" val="3006658022"/>
              </p:ext>
            </p:extLst>
          </p:nvPr>
        </p:nvGraphicFramePr>
        <p:xfrm>
          <a:off x="560859" y="2636912"/>
          <a:ext cx="10657184" cy="33123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7315945"/>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15812</TotalTime>
  <Words>3139</Words>
  <Application>Microsoft Office PowerPoint</Application>
  <PresentationFormat>Widescreen</PresentationFormat>
  <Paragraphs>338</Paragraphs>
  <Slides>47</Slides>
  <Notes>32</Notes>
  <HiddenSlides>0</HiddenSlides>
  <MMClips>0</MMClips>
  <ScaleCrop>false</ScaleCrop>
  <HeadingPairs>
    <vt:vector size="6" baseType="variant">
      <vt:variant>
        <vt:lpstr>Fonts Used</vt:lpstr>
      </vt:variant>
      <vt:variant>
        <vt:i4>6</vt:i4>
      </vt:variant>
      <vt:variant>
        <vt:lpstr>Theme</vt:lpstr>
      </vt:variant>
      <vt:variant>
        <vt:i4>17</vt:i4>
      </vt:variant>
      <vt:variant>
        <vt:lpstr>Slide Titles</vt:lpstr>
      </vt:variant>
      <vt:variant>
        <vt:i4>47</vt:i4>
      </vt:variant>
    </vt:vector>
  </HeadingPairs>
  <TitlesOfParts>
    <vt:vector size="70" baseType="lpstr">
      <vt:lpstr>ＭＳ Ｐゴシック</vt:lpstr>
      <vt:lpstr>Arial</vt:lpstr>
      <vt:lpstr>Arial Narrow</vt:lpstr>
      <vt:lpstr>Arial Nova</vt:lpstr>
      <vt:lpstr>Calibri</vt:lpstr>
      <vt:lpstr>Times New Roman</vt:lpstr>
      <vt:lpstr>1_Cover Design</vt:lpstr>
      <vt:lpstr>Layout</vt:lpstr>
      <vt:lpstr>Layout with Latest!</vt:lpstr>
      <vt:lpstr>1_Layout</vt:lpstr>
      <vt:lpstr>2_Layout</vt:lpstr>
      <vt:lpstr>1_Layout with Latest!</vt:lpstr>
      <vt:lpstr>3_Layout</vt:lpstr>
      <vt:lpstr>2_Layout with Latest!</vt:lpstr>
      <vt:lpstr>4_Layout</vt:lpstr>
      <vt:lpstr>3_Layout with Latest!</vt:lpstr>
      <vt:lpstr>6_Layout</vt:lpstr>
      <vt:lpstr>7_Layout</vt:lpstr>
      <vt:lpstr>8_Layout</vt:lpstr>
      <vt:lpstr>9_Layout</vt:lpstr>
      <vt:lpstr>11_Layout</vt:lpstr>
      <vt:lpstr>11_Layout with Latest!</vt:lpstr>
      <vt:lpstr>12_Layout</vt:lpstr>
      <vt:lpstr>India</vt:lpstr>
      <vt:lpstr>CONTENT</vt:lpstr>
      <vt:lpstr>BASIC SOCIO-DEMOGRAPHIC INDICATORS </vt:lpstr>
      <vt:lpstr>HIV prevalence and  epidemiology </vt:lpstr>
      <vt:lpstr>Snapshot of HIV infections and AIDS-related deaths, 2022   </vt:lpstr>
      <vt:lpstr>Key population size estimates, 2022</vt:lpstr>
      <vt:lpstr>HIV prevalence among key populations, 2016-2021</vt:lpstr>
      <vt:lpstr>HIV prevalence among key populations, 2003-2021</vt:lpstr>
      <vt:lpstr>HIV prevalence among sentinel populations, 2008-2021 </vt:lpstr>
      <vt:lpstr>HIV prevalence among people who are in prisons by state, 2021</vt:lpstr>
      <vt:lpstr>HIV prevalence among pregnant women, by state, 2021</vt:lpstr>
      <vt:lpstr>HIV seropositivity at NACO’s supported Blood Centres, by state, 2019-2020</vt:lpstr>
      <vt:lpstr>Hepatitis B seropositivity at NACO’s supported Blood Centres, by state, 2019-2020</vt:lpstr>
      <vt:lpstr>Hepatitis C seropositivity at NACO’s supported Blood Centres, by state, 2019-2020</vt:lpstr>
      <vt:lpstr>Syphilis seropositivity at NACO’s supported Blood Centres, by state, 2019-2020</vt:lpstr>
      <vt:lpstr>Proportional distribution of self-reported HIV cases by route of transmission, 2017-2020 </vt:lpstr>
      <vt:lpstr>Risk behaviors</vt:lpstr>
      <vt:lpstr>Proportion of key populations who reported condom use at last sex,  2015 and 2020</vt:lpstr>
      <vt:lpstr>Proportion of people who inject drugs who report using sterile injecting equipment the last time they injected, 2015-2021</vt:lpstr>
      <vt:lpstr>Proportion of FSW who reported condom use by partner type, 2015 and 2020</vt:lpstr>
      <vt:lpstr>Proportion of MSM who reported condom use by partner type, 2015 and 2020</vt:lpstr>
      <vt:lpstr>Proportion of transgender who reported condom use by partner type, 2020</vt:lpstr>
      <vt:lpstr>Prisoners who reported condom use at last sex by partner type, 2021</vt:lpstr>
      <vt:lpstr>Prisoners who reported condom use at last sex with a female sex worker, 2021</vt:lpstr>
      <vt:lpstr>Vulnerability and HIV knowledge</vt:lpstr>
      <vt:lpstr>Proportion of surveyed key populations with comprehensive HIV knowledge, 2020-2021</vt:lpstr>
      <vt:lpstr>Proportion of surveyed people who are in prisons with comprehensive HIV knowledge, 2021</vt:lpstr>
      <vt:lpstr>Proportion of adult men and women with knowledge of HIV by age group and residence, 2015-2016</vt:lpstr>
      <vt:lpstr>HIV expenditure</vt:lpstr>
      <vt:lpstr>AIDS financing, 2022 </vt:lpstr>
      <vt:lpstr>National response</vt:lpstr>
      <vt:lpstr>Proportion of key populations who received different HIV prevention services in the last 3 months, 2020 </vt:lpstr>
      <vt:lpstr>Proportion of key populations who received an HIV test in the last 3 months, 2020 </vt:lpstr>
      <vt:lpstr>Proportion of key populations who received an HIV test in the last 3 months, 2020 </vt:lpstr>
      <vt:lpstr>Proportion of surveyed people who are in prisons who received an HIV test in the last 12 months, 2021</vt:lpstr>
      <vt:lpstr>Number of needle/syringes distributed per person who inject drugs per year, 2008-2022 </vt:lpstr>
      <vt:lpstr>Number of Needle and Syringe Programme (NSP) and Opioid Agonist Maintenance Therapy (OAMT), 2011–2020</vt:lpstr>
      <vt:lpstr>Treatment cascade, 2022</vt:lpstr>
      <vt:lpstr>HIV testing and treatment cascade, 2022</vt:lpstr>
      <vt:lpstr>ART scale up, 2004-2022</vt:lpstr>
      <vt:lpstr>PowerPoint Presentation</vt:lpstr>
      <vt:lpstr>PowerPoint Presentation</vt:lpstr>
      <vt:lpstr>PowerPoint Presentation</vt:lpstr>
      <vt:lpstr>PowerPoint Presentation</vt:lpstr>
      <vt:lpstr>PMTCT cascade, 2022</vt:lpstr>
      <vt:lpstr>Punitive and discriminatory laws, 2022</vt:lpstr>
      <vt:lpstr>PowerPoint Presentation</vt:lpstr>
    </vt:vector>
  </TitlesOfParts>
  <Manager/>
  <Company>HIV and AIDS Data Hub for Asia-Pacific</Company>
  <LinksUpToDate>false</LinksUpToDate>
  <SharedDoc>false</SharedDoc>
  <HyperlinkBase>https://www.aidsdatahub.org/resource/india-country-slides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India</dc:title>
  <dc:subject>Get an overview of the HIV/AIDS situation in India.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SHWE, Ye Yu</cp:lastModifiedBy>
  <cp:revision>1173</cp:revision>
  <dcterms:created xsi:type="dcterms:W3CDTF">2010-11-08T08:31:49Z</dcterms:created>
  <dcterms:modified xsi:type="dcterms:W3CDTF">2024-02-29T04:26:26Z</dcterms:modified>
  <cp:category/>
</cp:coreProperties>
</file>