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4.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5.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6.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7.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8.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notesSlides/notesSlide1.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theme/themeOverride3.xml" ContentType="application/vnd.openxmlformats-officedocument.themeOverride+xml"/>
  <Override PartName="/ppt/notesSlides/notesSlide2.xml" ContentType="application/vnd.openxmlformats-officedocument.presentationml.notesSlide+xml"/>
  <Override PartName="/ppt/charts/chart3.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notesSlides/notesSlide3.xml" ContentType="application/vnd.openxmlformats-officedocument.presentationml.notesSlide+xml"/>
  <Override PartName="/ppt/charts/chart4.xml" ContentType="application/vnd.openxmlformats-officedocument.drawingml.chart+xml"/>
  <Override PartName="/ppt/theme/themeOverride5.xml" ContentType="application/vnd.openxmlformats-officedocument.themeOverride+xml"/>
  <Override PartName="/ppt/drawings/drawing3.xml" ContentType="application/vnd.openxmlformats-officedocument.drawingml.chartshapes+xml"/>
  <Override PartName="/ppt/notesSlides/notesSlide4.xml" ContentType="application/vnd.openxmlformats-officedocument.presentationml.notesSlide+xml"/>
  <Override PartName="/ppt/charts/chart5.xml" ContentType="application/vnd.openxmlformats-officedocument.drawingml.chart+xml"/>
  <Override PartName="/ppt/notesSlides/notesSlide5.xml" ContentType="application/vnd.openxmlformats-officedocument.presentationml.notesSlide+xml"/>
  <Override PartName="/ppt/charts/chart6.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notesSlides/notesSlide6.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notesSlides/notesSlide7.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notesSlides/notesSlide8.xml" ContentType="application/vnd.openxmlformats-officedocument.presentationml.notesSlide+xml"/>
  <Override PartName="/ppt/charts/chart10.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0.xml" ContentType="application/vnd.openxmlformats-officedocument.themeOverride+xml"/>
  <Override PartName="/ppt/charts/chart11.xml" ContentType="application/vnd.openxmlformats-officedocument.drawingml.chart+xml"/>
  <Override PartName="/ppt/theme/themeOverride1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5" r:id="rId3"/>
    <p:sldMasterId id="2147483685" r:id="rId4"/>
    <p:sldMasterId id="2147483695" r:id="rId5"/>
    <p:sldMasterId id="2147483708" r:id="rId6"/>
    <p:sldMasterId id="2147483717" r:id="rId7"/>
    <p:sldMasterId id="2147483727" r:id="rId8"/>
    <p:sldMasterId id="2147483737" r:id="rId9"/>
  </p:sldMasterIdLst>
  <p:notesMasterIdLst>
    <p:notesMasterId r:id="rId25"/>
  </p:notesMasterIdLst>
  <p:sldIdLst>
    <p:sldId id="271" r:id="rId10"/>
    <p:sldId id="273" r:id="rId11"/>
    <p:sldId id="290" r:id="rId12"/>
    <p:sldId id="4981" r:id="rId13"/>
    <p:sldId id="4982" r:id="rId14"/>
    <p:sldId id="262" r:id="rId15"/>
    <p:sldId id="284" r:id="rId16"/>
    <p:sldId id="860" r:id="rId17"/>
    <p:sldId id="859" r:id="rId18"/>
    <p:sldId id="861" r:id="rId19"/>
    <p:sldId id="287" r:id="rId20"/>
    <p:sldId id="270" r:id="rId21"/>
    <p:sldId id="848" r:id="rId22"/>
    <p:sldId id="318" r:id="rId23"/>
    <p:sldId id="28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9900"/>
    <a:srgbClr val="009999"/>
    <a:srgbClr val="FF5050"/>
    <a:srgbClr val="33CCCC"/>
    <a:srgbClr val="00B0F0"/>
    <a:srgbClr val="DE8400"/>
    <a:srgbClr val="3CCCD4"/>
    <a:srgbClr val="00CCFF"/>
    <a:srgbClr val="00C1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10"/>
    <p:restoredTop sz="80145" autoAdjust="0"/>
  </p:normalViewPr>
  <p:slideViewPr>
    <p:cSldViewPr>
      <p:cViewPr varScale="1">
        <p:scale>
          <a:sx n="79" d="100"/>
          <a:sy n="79" d="100"/>
        </p:scale>
        <p:origin x="1244" y="68"/>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NULL" TargetMode="External"/></Relationships>
</file>

<file path=ppt/charts/_rels/chart11.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NULL"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NULL" TargetMode="External"/><Relationship Id="rId1" Type="http://schemas.openxmlformats.org/officeDocument/2006/relationships/themeOverride" Target="../theme/themeOverride4.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NULL" TargetMode="External"/><Relationship Id="rId1" Type="http://schemas.openxmlformats.org/officeDocument/2006/relationships/themeOverride" Target="../theme/themeOverride5.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NULL"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358757423899464"/>
          <c:y val="6.9834634875959353E-2"/>
          <c:w val="0.76292350044227486"/>
          <c:h val="0.62870046332300522"/>
        </c:manualLayout>
      </c:layout>
      <c:lineChart>
        <c:grouping val="standard"/>
        <c:varyColors val="0"/>
        <c:ser>
          <c:idx val="0"/>
          <c:order val="0"/>
          <c:tx>
            <c:strRef>
              <c:f>'Children LWHIV &amp; child NI'!$B$1</c:f>
              <c:strCache>
                <c:ptCount val="1"/>
                <c:pt idx="0">
                  <c:v>Children living with HIV</c:v>
                </c:pt>
              </c:strCache>
            </c:strRef>
          </c:tx>
          <c:spPr>
            <a:ln w="50800">
              <a:solidFill>
                <a:srgbClr val="00B0F0"/>
              </a:solidFill>
            </a:ln>
          </c:spPr>
          <c:marker>
            <c:symbol val="none"/>
          </c:marker>
          <c:dLbls>
            <c:dLbl>
              <c:idx val="32"/>
              <c:tx>
                <c:rich>
                  <a:bodyPr/>
                  <a:lstStyle/>
                  <a:p>
                    <a:r>
                      <a:rPr lang="en-US" dirty="0"/>
                      <a:t>130 000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D268-498D-B566-051330338EE5}"/>
                </c:ext>
              </c:extLst>
            </c:dLbl>
            <c:spPr>
              <a:noFill/>
              <a:ln>
                <a:noFill/>
              </a:ln>
              <a:effectLst/>
            </c:spPr>
            <c:txPr>
              <a:bodyPr wrap="square" lIns="38100" tIns="19050" rIns="38100" bIns="19050" anchor="ctr">
                <a:spAutoFit/>
              </a:bodyPr>
              <a:lstStyle/>
              <a:p>
                <a:pPr>
                  <a:defRPr>
                    <a:solidFill>
                      <a:srgbClr val="00B0F0"/>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ext>
            </c:extLst>
          </c:dLbls>
          <c:cat>
            <c:numRef>
              <c:f>'Children LWHIV &amp; child NI'!$A$2:$A$34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'Children LWHIV &amp; child NI'!$B$2:$B$34</c:f>
              <c:numCache>
                <c:formatCode>_(* #,##0_);_(* \(#,##0\);_(* "-"??_);_(@_)</c:formatCode>
                <c:ptCount val="33"/>
                <c:pt idx="0">
                  <c:v>13941</c:v>
                </c:pt>
                <c:pt idx="1">
                  <c:v>22671</c:v>
                </c:pt>
                <c:pt idx="2">
                  <c:v>34264</c:v>
                </c:pt>
                <c:pt idx="3">
                  <c:v>48909</c:v>
                </c:pt>
                <c:pt idx="4">
                  <c:v>66841</c:v>
                </c:pt>
                <c:pt idx="5">
                  <c:v>86634</c:v>
                </c:pt>
                <c:pt idx="6">
                  <c:v>107512</c:v>
                </c:pt>
                <c:pt idx="7">
                  <c:v>128551</c:v>
                </c:pt>
                <c:pt idx="8">
                  <c:v>148251</c:v>
                </c:pt>
                <c:pt idx="9">
                  <c:v>166073</c:v>
                </c:pt>
                <c:pt idx="10">
                  <c:v>180555</c:v>
                </c:pt>
                <c:pt idx="11">
                  <c:v>193045</c:v>
                </c:pt>
                <c:pt idx="12">
                  <c:v>203192</c:v>
                </c:pt>
                <c:pt idx="13">
                  <c:v>211125</c:v>
                </c:pt>
                <c:pt idx="14">
                  <c:v>216604</c:v>
                </c:pt>
                <c:pt idx="15">
                  <c:v>219311</c:v>
                </c:pt>
                <c:pt idx="16">
                  <c:v>219879</c:v>
                </c:pt>
                <c:pt idx="17">
                  <c:v>217462</c:v>
                </c:pt>
                <c:pt idx="18">
                  <c:v>212901</c:v>
                </c:pt>
                <c:pt idx="19">
                  <c:v>206878</c:v>
                </c:pt>
                <c:pt idx="20">
                  <c:v>199894</c:v>
                </c:pt>
                <c:pt idx="21">
                  <c:v>193209</c:v>
                </c:pt>
                <c:pt idx="22">
                  <c:v>184663</c:v>
                </c:pt>
                <c:pt idx="23">
                  <c:v>175921</c:v>
                </c:pt>
                <c:pt idx="24">
                  <c:v>167895</c:v>
                </c:pt>
                <c:pt idx="25">
                  <c:v>160831</c:v>
                </c:pt>
                <c:pt idx="26">
                  <c:v>154711</c:v>
                </c:pt>
                <c:pt idx="27">
                  <c:v>149625</c:v>
                </c:pt>
                <c:pt idx="28">
                  <c:v>144871</c:v>
                </c:pt>
                <c:pt idx="29">
                  <c:v>140735</c:v>
                </c:pt>
                <c:pt idx="30">
                  <c:v>137687</c:v>
                </c:pt>
                <c:pt idx="31">
                  <c:v>134290</c:v>
                </c:pt>
                <c:pt idx="32">
                  <c:v>129696</c:v>
                </c:pt>
              </c:numCache>
            </c:numRef>
          </c:val>
          <c:smooth val="0"/>
          <c:extLst>
            <c:ext xmlns:c16="http://schemas.microsoft.com/office/drawing/2014/chart" uri="{C3380CC4-5D6E-409C-BE32-E72D297353CC}">
              <c16:uniqueId val="{00000001-02FC-4EFF-98BF-206586394D81}"/>
            </c:ext>
          </c:extLst>
        </c:ser>
        <c:ser>
          <c:idx val="1"/>
          <c:order val="1"/>
          <c:tx>
            <c:strRef>
              <c:f>'Children LWHIV &amp; child NI'!$C$1</c:f>
              <c:strCache>
                <c:ptCount val="1"/>
                <c:pt idx="0">
                  <c:v>f- HIV population (0-14); Lower</c:v>
                </c:pt>
              </c:strCache>
            </c:strRef>
          </c:tx>
          <c:spPr>
            <a:ln>
              <a:solidFill>
                <a:srgbClr val="00AEEF"/>
              </a:solidFill>
              <a:prstDash val="sysDot"/>
            </a:ln>
          </c:spPr>
          <c:marker>
            <c:symbol val="none"/>
          </c:marker>
          <c:cat>
            <c:numRef>
              <c:f>'Children LWHIV &amp; child NI'!$A$2:$A$34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'Children LWHIV &amp; child NI'!$C$2:$C$34</c:f>
              <c:numCache>
                <c:formatCode>_(* #,##0_);_(* \(#,##0\);_(* "-"??_);_(@_)</c:formatCode>
                <c:ptCount val="33"/>
                <c:pt idx="0">
                  <c:v>11362.17</c:v>
                </c:pt>
                <c:pt idx="1">
                  <c:v>18478.38</c:v>
                </c:pt>
                <c:pt idx="2">
                  <c:v>27927.45</c:v>
                </c:pt>
                <c:pt idx="3">
                  <c:v>39862.559999999998</c:v>
                </c:pt>
                <c:pt idx="4">
                  <c:v>54482.37</c:v>
                </c:pt>
                <c:pt idx="5">
                  <c:v>70614.73</c:v>
                </c:pt>
                <c:pt idx="6">
                  <c:v>87633.67</c:v>
                </c:pt>
                <c:pt idx="7">
                  <c:v>104784</c:v>
                </c:pt>
                <c:pt idx="8">
                  <c:v>120838</c:v>
                </c:pt>
                <c:pt idx="9">
                  <c:v>135366.20000000001</c:v>
                </c:pt>
                <c:pt idx="10">
                  <c:v>147170</c:v>
                </c:pt>
                <c:pt idx="11">
                  <c:v>157351.1</c:v>
                </c:pt>
                <c:pt idx="12">
                  <c:v>165621.79999999999</c:v>
                </c:pt>
                <c:pt idx="13">
                  <c:v>172087.3</c:v>
                </c:pt>
                <c:pt idx="14">
                  <c:v>176549.6</c:v>
                </c:pt>
                <c:pt idx="15">
                  <c:v>178758.1</c:v>
                </c:pt>
                <c:pt idx="16">
                  <c:v>179226</c:v>
                </c:pt>
                <c:pt idx="17">
                  <c:v>177251.1</c:v>
                </c:pt>
                <c:pt idx="18">
                  <c:v>173537.7</c:v>
                </c:pt>
                <c:pt idx="19">
                  <c:v>168626.5</c:v>
                </c:pt>
                <c:pt idx="20">
                  <c:v>162934.5</c:v>
                </c:pt>
                <c:pt idx="21">
                  <c:v>157487.6</c:v>
                </c:pt>
                <c:pt idx="22">
                  <c:v>150521.20000000001</c:v>
                </c:pt>
                <c:pt idx="23">
                  <c:v>143397.9</c:v>
                </c:pt>
                <c:pt idx="24">
                  <c:v>136851.6</c:v>
                </c:pt>
                <c:pt idx="25">
                  <c:v>131091.79999999999</c:v>
                </c:pt>
                <c:pt idx="26">
                  <c:v>126104.1</c:v>
                </c:pt>
                <c:pt idx="27">
                  <c:v>121956</c:v>
                </c:pt>
                <c:pt idx="28">
                  <c:v>118083.4</c:v>
                </c:pt>
                <c:pt idx="29">
                  <c:v>114714.6</c:v>
                </c:pt>
                <c:pt idx="30">
                  <c:v>112230.5</c:v>
                </c:pt>
                <c:pt idx="31">
                  <c:v>109460.8</c:v>
                </c:pt>
                <c:pt idx="32">
                  <c:v>105717.3</c:v>
                </c:pt>
              </c:numCache>
            </c:numRef>
          </c:val>
          <c:smooth val="0"/>
          <c:extLst>
            <c:ext xmlns:c16="http://schemas.microsoft.com/office/drawing/2014/chart" uri="{C3380CC4-5D6E-409C-BE32-E72D297353CC}">
              <c16:uniqueId val="{00000002-02FC-4EFF-98BF-206586394D81}"/>
            </c:ext>
          </c:extLst>
        </c:ser>
        <c:ser>
          <c:idx val="2"/>
          <c:order val="2"/>
          <c:tx>
            <c:strRef>
              <c:f>'Children LWHIV &amp; child NI'!$D$1</c:f>
              <c:strCache>
                <c:ptCount val="1"/>
                <c:pt idx="0">
                  <c:v>f- HIV population (0-14); Upper</c:v>
                </c:pt>
              </c:strCache>
            </c:strRef>
          </c:tx>
          <c:spPr>
            <a:ln>
              <a:solidFill>
                <a:srgbClr val="00B0F0"/>
              </a:solidFill>
              <a:prstDash val="sysDot"/>
            </a:ln>
          </c:spPr>
          <c:marker>
            <c:symbol val="none"/>
          </c:marker>
          <c:cat>
            <c:numRef>
              <c:f>'Children LWHIV &amp; child NI'!$A$2:$A$34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'Children LWHIV &amp; child NI'!$D$2:$D$34</c:f>
              <c:numCache>
                <c:formatCode>_(* #,##0_);_(* \(#,##0\);_(* "-"??_);_(@_)</c:formatCode>
                <c:ptCount val="33"/>
                <c:pt idx="0">
                  <c:v>17087.3</c:v>
                </c:pt>
                <c:pt idx="1">
                  <c:v>27789.21</c:v>
                </c:pt>
                <c:pt idx="2">
                  <c:v>41999.44</c:v>
                </c:pt>
                <c:pt idx="3">
                  <c:v>59948.38</c:v>
                </c:pt>
                <c:pt idx="4">
                  <c:v>81934.77</c:v>
                </c:pt>
                <c:pt idx="5">
                  <c:v>106195.8</c:v>
                </c:pt>
                <c:pt idx="6">
                  <c:v>131790.20000000001</c:v>
                </c:pt>
                <c:pt idx="7">
                  <c:v>157582.20000000001</c:v>
                </c:pt>
                <c:pt idx="8">
                  <c:v>181725.5</c:v>
                </c:pt>
                <c:pt idx="9">
                  <c:v>203574.1</c:v>
                </c:pt>
                <c:pt idx="10">
                  <c:v>221325.5</c:v>
                </c:pt>
                <c:pt idx="11">
                  <c:v>236636.6</c:v>
                </c:pt>
                <c:pt idx="12">
                  <c:v>249074.8</c:v>
                </c:pt>
                <c:pt idx="13">
                  <c:v>258798</c:v>
                </c:pt>
                <c:pt idx="14">
                  <c:v>265508.8</c:v>
                </c:pt>
                <c:pt idx="15">
                  <c:v>268830.2</c:v>
                </c:pt>
                <c:pt idx="16">
                  <c:v>269533.90000000002</c:v>
                </c:pt>
                <c:pt idx="17">
                  <c:v>266563.90000000002</c:v>
                </c:pt>
                <c:pt idx="18">
                  <c:v>260979.4</c:v>
                </c:pt>
                <c:pt idx="19">
                  <c:v>253593.5</c:v>
                </c:pt>
                <c:pt idx="20">
                  <c:v>245033.3</c:v>
                </c:pt>
                <c:pt idx="21">
                  <c:v>236841.9</c:v>
                </c:pt>
                <c:pt idx="22">
                  <c:v>226365.3</c:v>
                </c:pt>
                <c:pt idx="23">
                  <c:v>215652.8</c:v>
                </c:pt>
                <c:pt idx="24">
                  <c:v>205807.9</c:v>
                </c:pt>
                <c:pt idx="25">
                  <c:v>197145.9</c:v>
                </c:pt>
                <c:pt idx="26">
                  <c:v>189645</c:v>
                </c:pt>
                <c:pt idx="27">
                  <c:v>183406.8</c:v>
                </c:pt>
                <c:pt idx="28">
                  <c:v>177582.9</c:v>
                </c:pt>
                <c:pt idx="29">
                  <c:v>172516.7</c:v>
                </c:pt>
                <c:pt idx="30">
                  <c:v>168780.9</c:v>
                </c:pt>
                <c:pt idx="31">
                  <c:v>164615.6</c:v>
                </c:pt>
                <c:pt idx="32">
                  <c:v>158985.79999999999</c:v>
                </c:pt>
              </c:numCache>
            </c:numRef>
          </c:val>
          <c:smooth val="0"/>
          <c:extLst>
            <c:ext xmlns:c16="http://schemas.microsoft.com/office/drawing/2014/chart" uri="{C3380CC4-5D6E-409C-BE32-E72D297353CC}">
              <c16:uniqueId val="{00000003-02FC-4EFF-98BF-206586394D81}"/>
            </c:ext>
          </c:extLst>
        </c:ser>
        <c:ser>
          <c:idx val="3"/>
          <c:order val="3"/>
          <c:tx>
            <c:strRef>
              <c:f>'Children LWHIV &amp; child NI'!$E$1</c:f>
              <c:strCache>
                <c:ptCount val="1"/>
                <c:pt idx="0">
                  <c:v>New HIV infections among children</c:v>
                </c:pt>
              </c:strCache>
            </c:strRef>
          </c:tx>
          <c:spPr>
            <a:ln w="50800">
              <a:solidFill>
                <a:srgbClr val="E31837"/>
              </a:solidFill>
            </a:ln>
          </c:spPr>
          <c:marker>
            <c:symbol val="none"/>
          </c:marker>
          <c:dLbls>
            <c:dLbl>
              <c:idx val="32"/>
              <c:tx>
                <c:rich>
                  <a:bodyPr/>
                  <a:lstStyle/>
                  <a:p>
                    <a:r>
                      <a:rPr lang="en-US" dirty="0"/>
                      <a:t>12 000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D268-498D-B566-051330338EE5}"/>
                </c:ext>
              </c:extLst>
            </c:dLbl>
            <c:spPr>
              <a:noFill/>
              <a:ln>
                <a:noFill/>
              </a:ln>
              <a:effectLst/>
            </c:spPr>
            <c:txPr>
              <a:bodyPr wrap="square" lIns="38100" tIns="19050" rIns="38100" bIns="19050" anchor="ctr">
                <a:spAutoFit/>
              </a:bodyPr>
              <a:lstStyle/>
              <a:p>
                <a:pPr>
                  <a:defRPr>
                    <a:solidFill>
                      <a:srgbClr val="FF0000"/>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ext>
            </c:extLst>
          </c:dLbls>
          <c:cat>
            <c:numRef>
              <c:f>'Children LWHIV &amp; child NI'!$A$2:$A$34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'Children LWHIV &amp; child NI'!$E$2:$E$34</c:f>
              <c:numCache>
                <c:formatCode>_(* #,##0_);_(* \(#,##0\);_(* "-"??_);_(@_)</c:formatCode>
                <c:ptCount val="33"/>
                <c:pt idx="0">
                  <c:v>10781</c:v>
                </c:pt>
                <c:pt idx="1">
                  <c:v>15707</c:v>
                </c:pt>
                <c:pt idx="2">
                  <c:v>22145</c:v>
                </c:pt>
                <c:pt idx="3">
                  <c:v>28844</c:v>
                </c:pt>
                <c:pt idx="4">
                  <c:v>36248</c:v>
                </c:pt>
                <c:pt idx="5">
                  <c:v>41850</c:v>
                </c:pt>
                <c:pt idx="6">
                  <c:v>46352</c:v>
                </c:pt>
                <c:pt idx="7">
                  <c:v>48880</c:v>
                </c:pt>
                <c:pt idx="8">
                  <c:v>49075</c:v>
                </c:pt>
                <c:pt idx="9">
                  <c:v>47312</c:v>
                </c:pt>
                <c:pt idx="10">
                  <c:v>43680</c:v>
                </c:pt>
                <c:pt idx="11">
                  <c:v>41283</c:v>
                </c:pt>
                <c:pt idx="12">
                  <c:v>38710</c:v>
                </c:pt>
                <c:pt idx="13">
                  <c:v>35929</c:v>
                </c:pt>
                <c:pt idx="14">
                  <c:v>33594</c:v>
                </c:pt>
                <c:pt idx="15">
                  <c:v>30738</c:v>
                </c:pt>
                <c:pt idx="16">
                  <c:v>28872</c:v>
                </c:pt>
                <c:pt idx="17">
                  <c:v>26577</c:v>
                </c:pt>
                <c:pt idx="18">
                  <c:v>24736</c:v>
                </c:pt>
                <c:pt idx="19">
                  <c:v>23246</c:v>
                </c:pt>
                <c:pt idx="20">
                  <c:v>21932</c:v>
                </c:pt>
                <c:pt idx="21">
                  <c:v>21075</c:v>
                </c:pt>
                <c:pt idx="22">
                  <c:v>20046</c:v>
                </c:pt>
                <c:pt idx="23">
                  <c:v>18431</c:v>
                </c:pt>
                <c:pt idx="24">
                  <c:v>17360</c:v>
                </c:pt>
                <c:pt idx="25">
                  <c:v>16420</c:v>
                </c:pt>
                <c:pt idx="26">
                  <c:v>15901</c:v>
                </c:pt>
                <c:pt idx="27">
                  <c:v>15490</c:v>
                </c:pt>
                <c:pt idx="28">
                  <c:v>14905</c:v>
                </c:pt>
                <c:pt idx="29">
                  <c:v>14937</c:v>
                </c:pt>
                <c:pt idx="30">
                  <c:v>14810</c:v>
                </c:pt>
                <c:pt idx="31">
                  <c:v>13818</c:v>
                </c:pt>
                <c:pt idx="32">
                  <c:v>12477</c:v>
                </c:pt>
              </c:numCache>
            </c:numRef>
          </c:val>
          <c:smooth val="0"/>
          <c:extLst>
            <c:ext xmlns:c16="http://schemas.microsoft.com/office/drawing/2014/chart" uri="{C3380CC4-5D6E-409C-BE32-E72D297353CC}">
              <c16:uniqueId val="{00000022-02FC-4EFF-98BF-206586394D81}"/>
            </c:ext>
          </c:extLst>
        </c:ser>
        <c:ser>
          <c:idx val="4"/>
          <c:order val="4"/>
          <c:tx>
            <c:strRef>
              <c:f>'Children LWHIV &amp; child NI'!$F$1</c:f>
              <c:strCache>
                <c:ptCount val="1"/>
                <c:pt idx="0">
                  <c:v>f- New HIV infections (0-14); Lower</c:v>
                </c:pt>
              </c:strCache>
            </c:strRef>
          </c:tx>
          <c:spPr>
            <a:ln>
              <a:solidFill>
                <a:srgbClr val="E31837"/>
              </a:solidFill>
              <a:prstDash val="sysDot"/>
            </a:ln>
          </c:spPr>
          <c:marker>
            <c:symbol val="none"/>
          </c:marker>
          <c:cat>
            <c:numRef>
              <c:f>'Children LWHIV &amp; child NI'!$A$2:$A$34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'Children LWHIV &amp; child NI'!$F$2:$F$34</c:f>
              <c:numCache>
                <c:formatCode>_(* #,##0_);_(* \(#,##0\);_(* "-"??_);_(@_)</c:formatCode>
                <c:ptCount val="33"/>
                <c:pt idx="0">
                  <c:v>7402.5889999999999</c:v>
                </c:pt>
                <c:pt idx="1">
                  <c:v>10788.42</c:v>
                </c:pt>
                <c:pt idx="2">
                  <c:v>15204.97</c:v>
                </c:pt>
                <c:pt idx="3">
                  <c:v>19801.759999999998</c:v>
                </c:pt>
                <c:pt idx="4">
                  <c:v>24885.279999999999</c:v>
                </c:pt>
                <c:pt idx="5">
                  <c:v>28732.61</c:v>
                </c:pt>
                <c:pt idx="6">
                  <c:v>31822.9</c:v>
                </c:pt>
                <c:pt idx="7">
                  <c:v>33560.44</c:v>
                </c:pt>
                <c:pt idx="8">
                  <c:v>33693.660000000003</c:v>
                </c:pt>
                <c:pt idx="9">
                  <c:v>32483.16</c:v>
                </c:pt>
                <c:pt idx="10">
                  <c:v>29990.48</c:v>
                </c:pt>
                <c:pt idx="11">
                  <c:v>28344.05</c:v>
                </c:pt>
                <c:pt idx="12">
                  <c:v>26578.38</c:v>
                </c:pt>
                <c:pt idx="13">
                  <c:v>24667.96</c:v>
                </c:pt>
                <c:pt idx="14">
                  <c:v>23066.7</c:v>
                </c:pt>
                <c:pt idx="15">
                  <c:v>21105.39</c:v>
                </c:pt>
                <c:pt idx="16">
                  <c:v>19823.43</c:v>
                </c:pt>
                <c:pt idx="17">
                  <c:v>18251.45</c:v>
                </c:pt>
                <c:pt idx="18">
                  <c:v>16984.099999999999</c:v>
                </c:pt>
                <c:pt idx="19">
                  <c:v>15962.62</c:v>
                </c:pt>
                <c:pt idx="20">
                  <c:v>15056.89</c:v>
                </c:pt>
                <c:pt idx="21">
                  <c:v>14470.95</c:v>
                </c:pt>
                <c:pt idx="22">
                  <c:v>13763.66</c:v>
                </c:pt>
                <c:pt idx="23">
                  <c:v>12654.5</c:v>
                </c:pt>
                <c:pt idx="24">
                  <c:v>11919.3</c:v>
                </c:pt>
                <c:pt idx="25">
                  <c:v>11274.85</c:v>
                </c:pt>
                <c:pt idx="26">
                  <c:v>10919.75</c:v>
                </c:pt>
                <c:pt idx="27">
                  <c:v>10635.56</c:v>
                </c:pt>
                <c:pt idx="28">
                  <c:v>10233.24</c:v>
                </c:pt>
                <c:pt idx="29">
                  <c:v>10258.07</c:v>
                </c:pt>
                <c:pt idx="30">
                  <c:v>10166.290000000001</c:v>
                </c:pt>
                <c:pt idx="31">
                  <c:v>9487.9989999999998</c:v>
                </c:pt>
                <c:pt idx="32">
                  <c:v>8567.6389999999992</c:v>
                </c:pt>
              </c:numCache>
            </c:numRef>
          </c:val>
          <c:smooth val="0"/>
          <c:extLst>
            <c:ext xmlns:c16="http://schemas.microsoft.com/office/drawing/2014/chart" uri="{C3380CC4-5D6E-409C-BE32-E72D297353CC}">
              <c16:uniqueId val="{00000023-02FC-4EFF-98BF-206586394D81}"/>
            </c:ext>
          </c:extLst>
        </c:ser>
        <c:ser>
          <c:idx val="5"/>
          <c:order val="5"/>
          <c:tx>
            <c:strRef>
              <c:f>'Children LWHIV &amp; child NI'!$G$1</c:f>
              <c:strCache>
                <c:ptCount val="1"/>
                <c:pt idx="0">
                  <c:v>f- New HIV infections (0-14); Upper</c:v>
                </c:pt>
              </c:strCache>
            </c:strRef>
          </c:tx>
          <c:spPr>
            <a:ln>
              <a:solidFill>
                <a:srgbClr val="E31837"/>
              </a:solidFill>
              <a:prstDash val="sysDot"/>
            </a:ln>
          </c:spPr>
          <c:marker>
            <c:symbol val="none"/>
          </c:marker>
          <c:cat>
            <c:numRef>
              <c:f>'Children LWHIV &amp; child NI'!$A$2:$A$34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'Children LWHIV &amp; child NI'!$G$2:$G$34</c:f>
              <c:numCache>
                <c:formatCode>_(* #,##0_);_(* \(#,##0\);_(* "-"??_);_(@_)</c:formatCode>
                <c:ptCount val="33"/>
                <c:pt idx="0">
                  <c:v>15443.14</c:v>
                </c:pt>
                <c:pt idx="1">
                  <c:v>22506.58</c:v>
                </c:pt>
                <c:pt idx="2">
                  <c:v>31720.3</c:v>
                </c:pt>
                <c:pt idx="3">
                  <c:v>41310.03</c:v>
                </c:pt>
                <c:pt idx="4">
                  <c:v>51915.17</c:v>
                </c:pt>
                <c:pt idx="5">
                  <c:v>59941.41</c:v>
                </c:pt>
                <c:pt idx="6">
                  <c:v>66388.3</c:v>
                </c:pt>
                <c:pt idx="7">
                  <c:v>70013.11</c:v>
                </c:pt>
                <c:pt idx="8">
                  <c:v>70291.039999999994</c:v>
                </c:pt>
                <c:pt idx="9">
                  <c:v>67765.72</c:v>
                </c:pt>
                <c:pt idx="10">
                  <c:v>62565.54</c:v>
                </c:pt>
                <c:pt idx="11">
                  <c:v>59130.79</c:v>
                </c:pt>
                <c:pt idx="12">
                  <c:v>55447.28</c:v>
                </c:pt>
                <c:pt idx="13">
                  <c:v>51461.81</c:v>
                </c:pt>
                <c:pt idx="14">
                  <c:v>48121.29</c:v>
                </c:pt>
                <c:pt idx="15">
                  <c:v>44029.65</c:v>
                </c:pt>
                <c:pt idx="16">
                  <c:v>41355.25</c:v>
                </c:pt>
                <c:pt idx="17">
                  <c:v>38075.81</c:v>
                </c:pt>
                <c:pt idx="18">
                  <c:v>35431.89</c:v>
                </c:pt>
                <c:pt idx="19">
                  <c:v>33300.910000000003</c:v>
                </c:pt>
                <c:pt idx="20">
                  <c:v>31411.39</c:v>
                </c:pt>
                <c:pt idx="21">
                  <c:v>30189</c:v>
                </c:pt>
                <c:pt idx="22">
                  <c:v>28713.47</c:v>
                </c:pt>
                <c:pt idx="23">
                  <c:v>26399.56</c:v>
                </c:pt>
                <c:pt idx="24">
                  <c:v>24865.81</c:v>
                </c:pt>
                <c:pt idx="25">
                  <c:v>23521.37</c:v>
                </c:pt>
                <c:pt idx="26">
                  <c:v>22780.58</c:v>
                </c:pt>
                <c:pt idx="27">
                  <c:v>22187.69</c:v>
                </c:pt>
                <c:pt idx="28">
                  <c:v>21348.38</c:v>
                </c:pt>
                <c:pt idx="29">
                  <c:v>21400.19</c:v>
                </c:pt>
                <c:pt idx="30">
                  <c:v>21208.720000000001</c:v>
                </c:pt>
                <c:pt idx="31">
                  <c:v>19793.669999999998</c:v>
                </c:pt>
                <c:pt idx="32">
                  <c:v>17873.64</c:v>
                </c:pt>
              </c:numCache>
            </c:numRef>
          </c:val>
          <c:smooth val="0"/>
          <c:extLst>
            <c:ext xmlns:c16="http://schemas.microsoft.com/office/drawing/2014/chart" uri="{C3380CC4-5D6E-409C-BE32-E72D297353CC}">
              <c16:uniqueId val="{00000024-02FC-4EFF-98BF-206586394D81}"/>
            </c:ext>
          </c:extLst>
        </c:ser>
        <c:dLbls>
          <c:showLegendKey val="0"/>
          <c:showVal val="0"/>
          <c:showCatName val="0"/>
          <c:showSerName val="0"/>
          <c:showPercent val="0"/>
          <c:showBubbleSize val="0"/>
        </c:dLbls>
        <c:smooth val="0"/>
        <c:axId val="50885760"/>
        <c:axId val="50887296"/>
      </c:lineChart>
      <c:catAx>
        <c:axId val="50885760"/>
        <c:scaling>
          <c:orientation val="minMax"/>
        </c:scaling>
        <c:delete val="0"/>
        <c:axPos val="b"/>
        <c:numFmt formatCode="General" sourceLinked="1"/>
        <c:majorTickMark val="out"/>
        <c:minorTickMark val="none"/>
        <c:tickLblPos val="nextTo"/>
        <c:txPr>
          <a:bodyPr rot="-3000000" vert="horz"/>
          <a:lstStyle/>
          <a:p>
            <a:pPr>
              <a:defRPr/>
            </a:pPr>
            <a:endParaRPr lang="en-US"/>
          </a:p>
        </c:txPr>
        <c:crossAx val="50887296"/>
        <c:crosses val="autoZero"/>
        <c:auto val="1"/>
        <c:lblAlgn val="ctr"/>
        <c:lblOffset val="100"/>
        <c:tickLblSkip val="2"/>
        <c:noMultiLvlLbl val="0"/>
      </c:catAx>
      <c:valAx>
        <c:axId val="50887296"/>
        <c:scaling>
          <c:orientation val="minMax"/>
        </c:scaling>
        <c:delete val="0"/>
        <c:axPos val="l"/>
        <c:majorGridlines>
          <c:spPr>
            <a:ln w="6350">
              <a:solidFill>
                <a:sysClr val="window" lastClr="FFFFFF">
                  <a:lumMod val="95000"/>
                </a:sysClr>
              </a:solidFill>
              <a:prstDash val="sysDash"/>
            </a:ln>
          </c:spPr>
        </c:majorGridlines>
        <c:title>
          <c:tx>
            <c:rich>
              <a:bodyPr rot="-5400000" vert="horz"/>
              <a:lstStyle/>
              <a:p>
                <a:pPr>
                  <a:defRPr/>
                </a:pPr>
                <a:r>
                  <a:rPr lang="en-US" dirty="0"/>
                  <a:t>Number (Estimate)</a:t>
                </a:r>
              </a:p>
            </c:rich>
          </c:tx>
          <c:layout>
            <c:manualLayout>
              <c:xMode val="edge"/>
              <c:yMode val="edge"/>
              <c:x val="0"/>
              <c:y val="0.17380472438825573"/>
            </c:manualLayout>
          </c:layout>
          <c:overlay val="0"/>
        </c:title>
        <c:numFmt formatCode="#,##0" sourceLinked="0"/>
        <c:majorTickMark val="out"/>
        <c:minorTickMark val="none"/>
        <c:tickLblPos val="nextTo"/>
        <c:crossAx val="50885760"/>
        <c:crosses val="autoZero"/>
        <c:crossBetween val="midCat"/>
      </c:valAx>
    </c:plotArea>
    <c:legend>
      <c:legendPos val="b"/>
      <c:legendEntry>
        <c:idx val="1"/>
        <c:delete val="1"/>
      </c:legendEntry>
      <c:legendEntry>
        <c:idx val="2"/>
        <c:delete val="1"/>
      </c:legendEntry>
      <c:legendEntry>
        <c:idx val="4"/>
        <c:delete val="1"/>
      </c:legendEntry>
      <c:legendEntry>
        <c:idx val="5"/>
        <c:delete val="1"/>
      </c:legendEntry>
      <c:layout>
        <c:manualLayout>
          <c:xMode val="edge"/>
          <c:yMode val="edge"/>
          <c:x val="9.2288632311049501E-2"/>
          <c:y val="0.92461717216605577"/>
          <c:w val="0.85393119201087231"/>
          <c:h val="7.5382806529274912E-2"/>
        </c:manualLayout>
      </c:layout>
      <c:overlay val="0"/>
    </c:legend>
    <c:plotVisOnly val="1"/>
    <c:dispBlanksAs val="gap"/>
    <c:showDLblsOverMax val="0"/>
  </c:chart>
  <c:spPr>
    <a:ln>
      <a:noFill/>
    </a:ln>
  </c:spPr>
  <c:txPr>
    <a:bodyPr/>
    <a:lstStyle/>
    <a:p>
      <a:pPr>
        <a:defRPr sz="1400" b="1">
          <a:latin typeface="Arial" pitchFamily="34" charset="0"/>
          <a:cs typeface="Arial" pitchFamily="34" charset="0"/>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1177513347729534E-2"/>
          <c:y val="9.1735267785404376E-2"/>
          <c:w val="0.93707740947483864"/>
          <c:h val="0.43317055588095643"/>
        </c:manualLayout>
      </c:layout>
      <c:barChart>
        <c:barDir val="col"/>
        <c:grouping val="percentStacked"/>
        <c:varyColors val="0"/>
        <c:ser>
          <c:idx val="2"/>
          <c:order val="0"/>
          <c:tx>
            <c:strRef>
              <c:f>'ART coverage_children'!$B$25</c:f>
              <c:strCache>
                <c:ptCount val="1"/>
                <c:pt idx="0">
                  <c:v>ART coverage</c:v>
                </c:pt>
              </c:strCache>
            </c:strRef>
          </c:tx>
          <c:spPr>
            <a:solidFill>
              <a:srgbClr val="FF9966"/>
            </a:solidFill>
            <a:ln>
              <a:noFill/>
            </a:ln>
            <a:effectLst/>
          </c:spPr>
          <c:invertIfNegative val="0"/>
          <c:dPt>
            <c:idx val="28"/>
            <c:invertIfNegative val="0"/>
            <c:bubble3D val="0"/>
            <c:spPr>
              <a:solidFill>
                <a:srgbClr val="FF9966"/>
              </a:solidFill>
              <a:ln>
                <a:noFill/>
              </a:ln>
              <a:effectLst/>
            </c:spPr>
            <c:extLst>
              <c:ext xmlns:c16="http://schemas.microsoft.com/office/drawing/2014/chart" uri="{C3380CC4-5D6E-409C-BE32-E72D297353CC}">
                <c16:uniqueId val="{00000001-D41D-4E20-AE52-22CC35B1B32F}"/>
              </c:ext>
            </c:extLst>
          </c:dPt>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A57-478F-B68D-17A3640A89EC}"/>
                </c:ext>
              </c:extLst>
            </c:dLbl>
            <c:dLbl>
              <c:idx val="1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A57-478F-B68D-17A3640A89EC}"/>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Arial Nova" panose="020B0504020202020204" pitchFamily="34" charset="0"/>
                    <a:ea typeface="+mn-ea"/>
                    <a:cs typeface="Arial" panose="020B060402020202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'ART coverage_children'!$A$26:$A$40</c:f>
              <c:strCache>
                <c:ptCount val="15"/>
                <c:pt idx="0">
                  <c:v>Afghanistan</c:v>
                </c:pt>
                <c:pt idx="1">
                  <c:v>Philippines</c:v>
                </c:pt>
                <c:pt idx="2">
                  <c:v>Bangladesh</c:v>
                </c:pt>
                <c:pt idx="3">
                  <c:v>Indonesia</c:v>
                </c:pt>
                <c:pt idx="4">
                  <c:v>Pakistan</c:v>
                </c:pt>
                <c:pt idx="5">
                  <c:v>Iran (Islamic Republic of)</c:v>
                </c:pt>
                <c:pt idx="6">
                  <c:v>Papua New Guinea</c:v>
                </c:pt>
                <c:pt idx="7">
                  <c:v>Cambodia</c:v>
                </c:pt>
                <c:pt idx="8">
                  <c:v>Fiji</c:v>
                </c:pt>
                <c:pt idx="9">
                  <c:v>Lao PDR</c:v>
                </c:pt>
                <c:pt idx="10">
                  <c:v>Myanmar</c:v>
                </c:pt>
                <c:pt idx="11">
                  <c:v>Thailand</c:v>
                </c:pt>
                <c:pt idx="12">
                  <c:v>Malaysia</c:v>
                </c:pt>
                <c:pt idx="13">
                  <c:v>Viet Nam</c:v>
                </c:pt>
                <c:pt idx="14">
                  <c:v>Nepal</c:v>
                </c:pt>
              </c:strCache>
            </c:strRef>
          </c:cat>
          <c:val>
            <c:numRef>
              <c:f>'ART coverage_children'!$B$26:$B$40</c:f>
              <c:numCache>
                <c:formatCode>General</c:formatCode>
                <c:ptCount val="15"/>
                <c:pt idx="0">
                  <c:v>12</c:v>
                </c:pt>
                <c:pt idx="1">
                  <c:v>17</c:v>
                </c:pt>
                <c:pt idx="2">
                  <c:v>27</c:v>
                </c:pt>
                <c:pt idx="3">
                  <c:v>29</c:v>
                </c:pt>
                <c:pt idx="4">
                  <c:v>42</c:v>
                </c:pt>
                <c:pt idx="5">
                  <c:v>44</c:v>
                </c:pt>
                <c:pt idx="6">
                  <c:v>49</c:v>
                </c:pt>
                <c:pt idx="7">
                  <c:v>59</c:v>
                </c:pt>
                <c:pt idx="8">
                  <c:v>61</c:v>
                </c:pt>
                <c:pt idx="9">
                  <c:v>62</c:v>
                </c:pt>
                <c:pt idx="10">
                  <c:v>69</c:v>
                </c:pt>
                <c:pt idx="11">
                  <c:v>76</c:v>
                </c:pt>
                <c:pt idx="12">
                  <c:v>81</c:v>
                </c:pt>
                <c:pt idx="13">
                  <c:v>87</c:v>
                </c:pt>
                <c:pt idx="14">
                  <c:v>95</c:v>
                </c:pt>
              </c:numCache>
            </c:numRef>
          </c:val>
          <c:extLst>
            <c:ext xmlns:c16="http://schemas.microsoft.com/office/drawing/2014/chart" uri="{C3380CC4-5D6E-409C-BE32-E72D297353CC}">
              <c16:uniqueId val="{00000002-D41D-4E20-AE52-22CC35B1B32F}"/>
            </c:ext>
          </c:extLst>
        </c:ser>
        <c:ser>
          <c:idx val="1"/>
          <c:order val="1"/>
          <c:tx>
            <c:strRef>
              <c:f>'ART coverage_children'!$C$25</c:f>
              <c:strCache>
                <c:ptCount val="1"/>
                <c:pt idx="0">
                  <c:v>Treatment Gap</c:v>
                </c:pt>
              </c:strCache>
            </c:strRef>
          </c:tx>
          <c:spPr>
            <a:pattFill prst="narHorz">
              <a:fgClr>
                <a:sysClr val="window" lastClr="FFFFFF">
                  <a:lumMod val="65000"/>
                </a:sysClr>
              </a:fgClr>
              <a:bgClr>
                <a:sysClr val="window" lastClr="FFFFFF"/>
              </a:bgClr>
            </a:pattFill>
            <a:ln>
              <a:noFill/>
            </a:ln>
            <a:effectLst/>
          </c:spPr>
          <c:invertIfNegative val="0"/>
          <c:dPt>
            <c:idx val="28"/>
            <c:invertIfNegative val="0"/>
            <c:bubble3D val="0"/>
            <c:spPr>
              <a:pattFill prst="narHorz">
                <a:fgClr>
                  <a:sysClr val="window" lastClr="FFFFFF">
                    <a:lumMod val="65000"/>
                  </a:sysClr>
                </a:fgClr>
                <a:bgClr>
                  <a:sysClr val="window" lastClr="FFFFFF"/>
                </a:bgClr>
              </a:pattFill>
              <a:ln>
                <a:noFill/>
              </a:ln>
              <a:effectLst/>
            </c:spPr>
            <c:extLst>
              <c:ext xmlns:c16="http://schemas.microsoft.com/office/drawing/2014/chart" uri="{C3380CC4-5D6E-409C-BE32-E72D297353CC}">
                <c16:uniqueId val="{00000004-D41D-4E20-AE52-22CC35B1B32F}"/>
              </c:ext>
            </c:extLst>
          </c:dPt>
          <c:cat>
            <c:strRef>
              <c:f>'ART coverage_children'!$A$26:$A$40</c:f>
              <c:strCache>
                <c:ptCount val="15"/>
                <c:pt idx="0">
                  <c:v>Afghanistan</c:v>
                </c:pt>
                <c:pt idx="1">
                  <c:v>Philippines</c:v>
                </c:pt>
                <c:pt idx="2">
                  <c:v>Bangladesh</c:v>
                </c:pt>
                <c:pt idx="3">
                  <c:v>Indonesia</c:v>
                </c:pt>
                <c:pt idx="4">
                  <c:v>Pakistan</c:v>
                </c:pt>
                <c:pt idx="5">
                  <c:v>Iran (Islamic Republic of)</c:v>
                </c:pt>
                <c:pt idx="6">
                  <c:v>Papua New Guinea</c:v>
                </c:pt>
                <c:pt idx="7">
                  <c:v>Cambodia</c:v>
                </c:pt>
                <c:pt idx="8">
                  <c:v>Fiji</c:v>
                </c:pt>
                <c:pt idx="9">
                  <c:v>Lao PDR</c:v>
                </c:pt>
                <c:pt idx="10">
                  <c:v>Myanmar</c:v>
                </c:pt>
                <c:pt idx="11">
                  <c:v>Thailand</c:v>
                </c:pt>
                <c:pt idx="12">
                  <c:v>Malaysia</c:v>
                </c:pt>
                <c:pt idx="13">
                  <c:v>Viet Nam</c:v>
                </c:pt>
                <c:pt idx="14">
                  <c:v>Nepal</c:v>
                </c:pt>
              </c:strCache>
            </c:strRef>
          </c:cat>
          <c:val>
            <c:numRef>
              <c:f>'ART coverage_children'!$C$26:$C$40</c:f>
              <c:numCache>
                <c:formatCode>General</c:formatCode>
                <c:ptCount val="15"/>
                <c:pt idx="0">
                  <c:v>88</c:v>
                </c:pt>
                <c:pt idx="1">
                  <c:v>83</c:v>
                </c:pt>
                <c:pt idx="2">
                  <c:v>73</c:v>
                </c:pt>
                <c:pt idx="3">
                  <c:v>71</c:v>
                </c:pt>
                <c:pt idx="4">
                  <c:v>58</c:v>
                </c:pt>
                <c:pt idx="5">
                  <c:v>56</c:v>
                </c:pt>
                <c:pt idx="6">
                  <c:v>51</c:v>
                </c:pt>
                <c:pt idx="7">
                  <c:v>41</c:v>
                </c:pt>
                <c:pt idx="8">
                  <c:v>39</c:v>
                </c:pt>
                <c:pt idx="9">
                  <c:v>38</c:v>
                </c:pt>
                <c:pt idx="10">
                  <c:v>31</c:v>
                </c:pt>
                <c:pt idx="11">
                  <c:v>24</c:v>
                </c:pt>
                <c:pt idx="12">
                  <c:v>19</c:v>
                </c:pt>
                <c:pt idx="13">
                  <c:v>13</c:v>
                </c:pt>
                <c:pt idx="14">
                  <c:v>5</c:v>
                </c:pt>
              </c:numCache>
            </c:numRef>
          </c:val>
          <c:extLst>
            <c:ext xmlns:c16="http://schemas.microsoft.com/office/drawing/2014/chart" uri="{C3380CC4-5D6E-409C-BE32-E72D297353CC}">
              <c16:uniqueId val="{00000005-D41D-4E20-AE52-22CC35B1B32F}"/>
            </c:ext>
          </c:extLst>
        </c:ser>
        <c:dLbls>
          <c:showLegendKey val="0"/>
          <c:showVal val="0"/>
          <c:showCatName val="0"/>
          <c:showSerName val="0"/>
          <c:showPercent val="0"/>
          <c:showBubbleSize val="0"/>
        </c:dLbls>
        <c:gapWidth val="72"/>
        <c:overlap val="100"/>
        <c:axId val="518174544"/>
        <c:axId val="518175200"/>
      </c:barChart>
      <c:catAx>
        <c:axId val="518174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ova" panose="020B0504020202020204" pitchFamily="34" charset="0"/>
                <a:ea typeface="+mn-ea"/>
                <a:cs typeface="Arial" panose="020B0604020202020204" pitchFamily="34" charset="0"/>
              </a:defRPr>
            </a:pPr>
            <a:endParaRPr lang="en-US"/>
          </a:p>
        </c:txPr>
        <c:crossAx val="518175200"/>
        <c:crosses val="autoZero"/>
        <c:auto val="1"/>
        <c:lblAlgn val="ctr"/>
        <c:lblOffset val="100"/>
        <c:noMultiLvlLbl val="0"/>
      </c:catAx>
      <c:valAx>
        <c:axId val="5181752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ova" panose="020B0504020202020204" pitchFamily="34" charset="0"/>
                <a:ea typeface="+mn-ea"/>
                <a:cs typeface="Arial" panose="020B0604020202020204" pitchFamily="34" charset="0"/>
              </a:defRPr>
            </a:pPr>
            <a:endParaRPr lang="en-US"/>
          </a:p>
        </c:txPr>
        <c:crossAx val="518174544"/>
        <c:crosses val="autoZero"/>
        <c:crossBetween val="between"/>
        <c:majorUnit val="0.25"/>
      </c:valAx>
      <c:spPr>
        <a:noFill/>
        <a:ln>
          <a:noFill/>
        </a:ln>
        <a:effectLst/>
      </c:spPr>
    </c:plotArea>
    <c:legend>
      <c:legendPos val="b"/>
      <c:layout>
        <c:manualLayout>
          <c:xMode val="edge"/>
          <c:yMode val="edge"/>
          <c:x val="0.21569173704361116"/>
          <c:y val="0.8979367050272562"/>
          <c:w val="0.59975475575699122"/>
          <c:h val="8.424577217380122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Nova" panose="020B0504020202020204" pitchFamily="34" charset="0"/>
              <a:ea typeface="+mn-ea"/>
              <a:cs typeface="Arial" panose="020B0604020202020204" pitchFamily="34" charset="0"/>
            </a:defRPr>
          </a:pPr>
          <a:endParaRPr lang="en-US"/>
        </a:p>
      </c:txPr>
    </c:legend>
    <c:plotVisOnly val="1"/>
    <c:dispBlanksAs val="gap"/>
    <c:showDLblsOverMax val="0"/>
    <c:extLst/>
  </c:chart>
  <c:spPr>
    <a:noFill/>
    <a:ln>
      <a:noFill/>
    </a:ln>
    <a:effectLst/>
  </c:spPr>
  <c:txPr>
    <a:bodyPr/>
    <a:lstStyle/>
    <a:p>
      <a:pPr>
        <a:defRPr sz="1200" b="0">
          <a:latin typeface="Arial Nova" panose="020B0504020202020204" pitchFamily="34" charset="0"/>
          <a:cs typeface="Arial" panose="020B0604020202020204" pitchFamily="34" charset="0"/>
        </a:defRPr>
      </a:pPr>
      <a:endParaRPr lang="en-US"/>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885019340785899"/>
          <c:y val="9.0825850716028916E-2"/>
          <c:w val="0.86783237151000003"/>
          <c:h val="0.63187364737302576"/>
        </c:manualLayout>
      </c:layout>
      <c:barChart>
        <c:barDir val="col"/>
        <c:grouping val="stacked"/>
        <c:varyColors val="0"/>
        <c:ser>
          <c:idx val="0"/>
          <c:order val="0"/>
          <c:tx>
            <c:strRef>
              <c:f>'3 95s'!$C$2</c:f>
              <c:strCache>
                <c:ptCount val="1"/>
                <c:pt idx="0">
                  <c:v>Progress (%)</c:v>
                </c:pt>
              </c:strCache>
            </c:strRef>
          </c:tx>
          <c:spPr>
            <a:solidFill>
              <a:srgbClr val="00999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 95s'!$B$3:$B$5</c:f>
              <c:strCache>
                <c:ptCount val="3"/>
                <c:pt idx="0">
                  <c:v>Children living with HIV who know their status</c:v>
                </c:pt>
                <c:pt idx="1">
                  <c:v>Children living with HIV on 
treatment</c:v>
                </c:pt>
                <c:pt idx="2">
                  <c:v>Children living with HIV who have suppressed viral load</c:v>
                </c:pt>
              </c:strCache>
            </c:strRef>
          </c:cat>
          <c:val>
            <c:numRef>
              <c:f>'3 95s'!$C$3:$C$5</c:f>
              <c:numCache>
                <c:formatCode>General</c:formatCode>
                <c:ptCount val="3"/>
                <c:pt idx="0">
                  <c:v>84</c:v>
                </c:pt>
                <c:pt idx="2">
                  <c:v>64</c:v>
                </c:pt>
              </c:numCache>
            </c:numRef>
          </c:val>
          <c:extLst>
            <c:ext xmlns:c16="http://schemas.microsoft.com/office/drawing/2014/chart" uri="{C3380CC4-5D6E-409C-BE32-E72D297353CC}">
              <c16:uniqueId val="{00000000-2E2B-4496-8D43-EA65AED37A4C}"/>
            </c:ext>
          </c:extLst>
        </c:ser>
        <c:ser>
          <c:idx val="1"/>
          <c:order val="1"/>
          <c:tx>
            <c:strRef>
              <c:f>'3 95s'!$D$2</c:f>
              <c:strCache>
                <c:ptCount val="1"/>
                <c:pt idx="0">
                  <c:v>Gap</c:v>
                </c:pt>
              </c:strCache>
            </c:strRef>
          </c:tx>
          <c:spPr>
            <a:pattFill prst="dkDnDiag">
              <a:fgClr>
                <a:srgbClr val="BFBFBF"/>
              </a:fgClr>
              <a:bgClr>
                <a:schemeClr val="bg1"/>
              </a:bgClr>
            </a:pattFill>
            <a:ln>
              <a:noFill/>
            </a:ln>
            <a:effectLst/>
          </c:spPr>
          <c:invertIfNegative val="0"/>
          <c:dLbls>
            <c:dLbl>
              <c:idx val="1"/>
              <c:layout>
                <c:manualLayout>
                  <c:x val="0"/>
                  <c:y val="0.24561403508771928"/>
                </c:manualLayout>
              </c:layout>
              <c:tx>
                <c:rich>
                  <a:bodyPr wrap="square" lIns="38100" tIns="19050" rIns="38100" bIns="19050" anchor="ctr">
                    <a:spAutoFit/>
                  </a:bodyPr>
                  <a:lstStyle/>
                  <a:p>
                    <a:pPr>
                      <a:defRPr>
                        <a:solidFill>
                          <a:schemeClr val="bg1">
                            <a:lumMod val="50000"/>
                          </a:schemeClr>
                        </a:solidFill>
                      </a:defRPr>
                    </a:pPr>
                    <a:r>
                      <a:rPr lang="en-US" dirty="0">
                        <a:solidFill>
                          <a:schemeClr val="bg1">
                            <a:lumMod val="50000"/>
                          </a:schemeClr>
                        </a:solidFill>
                      </a:rPr>
                      <a:t>N/A</a:t>
                    </a:r>
                  </a:p>
                </c:rich>
              </c:tx>
              <c:spPr>
                <a:noFill/>
                <a:ln>
                  <a:noFill/>
                </a:ln>
                <a:effectLst/>
              </c:sp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2E2B-4496-8D43-EA65AED37A4C}"/>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cat>
            <c:strRef>
              <c:f>'3 95s'!$B$3:$B$5</c:f>
              <c:strCache>
                <c:ptCount val="3"/>
                <c:pt idx="0">
                  <c:v>Children living with HIV who know their status</c:v>
                </c:pt>
                <c:pt idx="1">
                  <c:v>Children living with HIV on 
treatment</c:v>
                </c:pt>
                <c:pt idx="2">
                  <c:v>Children living with HIV who have suppressed viral load</c:v>
                </c:pt>
              </c:strCache>
            </c:strRef>
          </c:cat>
          <c:val>
            <c:numRef>
              <c:f>'3 95s'!$D$3:$D$5</c:f>
              <c:numCache>
                <c:formatCode>General</c:formatCode>
                <c:ptCount val="3"/>
                <c:pt idx="0">
                  <c:v>11</c:v>
                </c:pt>
                <c:pt idx="1">
                  <c:v>90</c:v>
                </c:pt>
                <c:pt idx="2">
                  <c:v>22</c:v>
                </c:pt>
              </c:numCache>
            </c:numRef>
          </c:val>
          <c:extLst>
            <c:ext xmlns:c16="http://schemas.microsoft.com/office/drawing/2014/chart" uri="{C3380CC4-5D6E-409C-BE32-E72D297353CC}">
              <c16:uniqueId val="{00000001-2E2B-4496-8D43-EA65AED37A4C}"/>
            </c:ext>
          </c:extLst>
        </c:ser>
        <c:dLbls>
          <c:showLegendKey val="0"/>
          <c:showVal val="0"/>
          <c:showCatName val="0"/>
          <c:showSerName val="0"/>
          <c:showPercent val="0"/>
          <c:showBubbleSize val="0"/>
        </c:dLbls>
        <c:gapWidth val="150"/>
        <c:overlap val="100"/>
        <c:axId val="138899840"/>
        <c:axId val="138901376"/>
      </c:barChart>
      <c:scatterChart>
        <c:scatterStyle val="lineMarker"/>
        <c:varyColors val="0"/>
        <c:ser>
          <c:idx val="2"/>
          <c:order val="2"/>
          <c:tx>
            <c:strRef>
              <c:f>'3 95s'!$E$2</c:f>
              <c:strCache>
                <c:ptCount val="1"/>
                <c:pt idx="0">
                  <c:v>Target</c:v>
                </c:pt>
              </c:strCache>
            </c:strRef>
          </c:tx>
          <c:spPr>
            <a:ln w="25400" cap="rnd">
              <a:noFill/>
              <a:round/>
            </a:ln>
            <a:effectLst/>
          </c:spPr>
          <c:marker>
            <c:symbol val="dash"/>
            <c:size val="22"/>
            <c:spPr>
              <a:solidFill>
                <a:srgbClr val="FF5050"/>
              </a:solidFill>
              <a:ln w="12700" cap="rnd" cmpd="dbl">
                <a:solidFill>
                  <a:srgbClr val="FF5050"/>
                </a:solidFill>
                <a:headEnd type="oval" w="lg" len="lg"/>
                <a:tailEnd type="oval" w="lg" len="lg"/>
              </a:ln>
              <a:effectLst/>
            </c:spPr>
          </c:marker>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rgbClr val="FF5050"/>
                    </a:solidFill>
                    <a:latin typeface="Arial" panose="020B0604020202020204" pitchFamily="34" charset="0"/>
                    <a:ea typeface="+mn-ea"/>
                    <a:cs typeface="Arial" panose="020B0604020202020204" pitchFamily="34" charset="0"/>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strRef>
              <c:f>'3 95s'!$B$3:$B$5</c:f>
              <c:strCache>
                <c:ptCount val="3"/>
                <c:pt idx="0">
                  <c:v>Children living with HIV who know their status</c:v>
                </c:pt>
                <c:pt idx="1">
                  <c:v>Children living with HIV on 
treatment</c:v>
                </c:pt>
                <c:pt idx="2">
                  <c:v>Children living with HIV who have suppressed viral load</c:v>
                </c:pt>
              </c:strCache>
            </c:strRef>
          </c:xVal>
          <c:yVal>
            <c:numRef>
              <c:f>'3 95s'!$E$3:$E$5</c:f>
              <c:numCache>
                <c:formatCode>General</c:formatCode>
                <c:ptCount val="3"/>
                <c:pt idx="0">
                  <c:v>95</c:v>
                </c:pt>
                <c:pt idx="1">
                  <c:v>90</c:v>
                </c:pt>
                <c:pt idx="2">
                  <c:v>86</c:v>
                </c:pt>
              </c:numCache>
            </c:numRef>
          </c:yVal>
          <c:smooth val="0"/>
          <c:extLst>
            <c:ext xmlns:c16="http://schemas.microsoft.com/office/drawing/2014/chart" uri="{C3380CC4-5D6E-409C-BE32-E72D297353CC}">
              <c16:uniqueId val="{00000002-2E2B-4496-8D43-EA65AED37A4C}"/>
            </c:ext>
          </c:extLst>
        </c:ser>
        <c:dLbls>
          <c:showLegendKey val="0"/>
          <c:showVal val="0"/>
          <c:showCatName val="0"/>
          <c:showSerName val="0"/>
          <c:showPercent val="0"/>
          <c:showBubbleSize val="0"/>
        </c:dLbls>
        <c:axId val="138899840"/>
        <c:axId val="138901376"/>
      </c:scatterChart>
      <c:catAx>
        <c:axId val="138899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38901376"/>
        <c:crosses val="autoZero"/>
        <c:auto val="1"/>
        <c:lblAlgn val="ctr"/>
        <c:lblOffset val="100"/>
        <c:noMultiLvlLbl val="0"/>
      </c:catAx>
      <c:valAx>
        <c:axId val="138901376"/>
        <c:scaling>
          <c:orientation val="minMax"/>
          <c:max val="100"/>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b" anchorCtr="0"/>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a:t>
                </a:r>
              </a:p>
            </c:rich>
          </c:tx>
          <c:layout>
            <c:manualLayout>
              <c:xMode val="edge"/>
              <c:yMode val="edge"/>
              <c:x val="8.3516676224937567E-2"/>
              <c:y val="6.1059538610305289E-2"/>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38899840"/>
        <c:crosses val="autoZero"/>
        <c:crossBetween val="between"/>
        <c:majorUnit val="20"/>
      </c:valAx>
      <c:spPr>
        <a:noFill/>
        <a:ln>
          <a:noFill/>
        </a:ln>
        <a:effectLst/>
      </c:spPr>
    </c:plotArea>
    <c:legend>
      <c:legendPos val="b"/>
      <c:layout>
        <c:manualLayout>
          <c:xMode val="edge"/>
          <c:yMode val="edge"/>
          <c:x val="0.30947630171507134"/>
          <c:y val="0.91963853202560208"/>
          <c:w val="0.4047718344221044"/>
          <c:h val="6.2817608325275123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ln w="9525" cap="flat" cmpd="sng" algn="ctr">
      <a:noFill/>
      <a:round/>
    </a:ln>
    <a:effectLst/>
  </c:spPr>
  <c:txPr>
    <a:bodyPr/>
    <a:lstStyle/>
    <a:p>
      <a:pPr>
        <a:defRPr sz="1400" b="1">
          <a:latin typeface="Arial" panose="020B0604020202020204" pitchFamily="34" charset="0"/>
          <a:cs typeface="Arial" panose="020B0604020202020204"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b="0"/>
            </a:pPr>
            <a:r>
              <a:rPr lang="en-US" sz="1600" b="0" dirty="0"/>
              <a:t>Estimated number new HIV infections among children in Asia and the Pacific, 2000-2022</a:t>
            </a:r>
          </a:p>
        </c:rich>
      </c:tx>
      <c:overlay val="0"/>
    </c:title>
    <c:autoTitleDeleted val="0"/>
    <c:plotArea>
      <c:layout>
        <c:manualLayout>
          <c:layoutTarget val="inner"/>
          <c:xMode val="edge"/>
          <c:yMode val="edge"/>
          <c:x val="0.14371573427753381"/>
          <c:y val="0.2007998030565401"/>
          <c:w val="0.81221579961464352"/>
          <c:h val="0.55801172548378863"/>
        </c:manualLayout>
      </c:layout>
      <c:areaChart>
        <c:grouping val="standard"/>
        <c:varyColors val="0"/>
        <c:ser>
          <c:idx val="1"/>
          <c:order val="1"/>
          <c:tx>
            <c:strRef>
              <c:f>'Declining NI'!$D$2</c:f>
              <c:strCache>
                <c:ptCount val="1"/>
                <c:pt idx="0">
                  <c:v>a</c:v>
                </c:pt>
              </c:strCache>
            </c:strRef>
          </c:tx>
          <c:spPr>
            <a:solidFill>
              <a:srgbClr val="97E4FF"/>
            </a:solidFill>
            <a:ln>
              <a:solidFill>
                <a:schemeClr val="bg1"/>
              </a:solidFill>
            </a:ln>
          </c:spPr>
          <c:cat>
            <c:strRef>
              <c:f>'Declining NI'!$B$13:$B$35</c:f>
              <c:strCache>
                <c:ptCount val="2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strCache>
            </c:strRef>
          </c:cat>
          <c:val>
            <c:numRef>
              <c:f>'Declining NI'!$D$13:$D$35</c:f>
              <c:numCache>
                <c:formatCode>General</c:formatCode>
                <c:ptCount val="23"/>
                <c:pt idx="10">
                  <c:v>21932</c:v>
                </c:pt>
                <c:pt idx="11">
                  <c:v>21932</c:v>
                </c:pt>
                <c:pt idx="12">
                  <c:v>21932</c:v>
                </c:pt>
                <c:pt idx="13">
                  <c:v>21932</c:v>
                </c:pt>
                <c:pt idx="14">
                  <c:v>21932</c:v>
                </c:pt>
                <c:pt idx="15">
                  <c:v>21932</c:v>
                </c:pt>
                <c:pt idx="16">
                  <c:v>21932</c:v>
                </c:pt>
                <c:pt idx="17">
                  <c:v>21932</c:v>
                </c:pt>
                <c:pt idx="18">
                  <c:v>21932</c:v>
                </c:pt>
                <c:pt idx="19">
                  <c:v>21932</c:v>
                </c:pt>
                <c:pt idx="20">
                  <c:v>21932</c:v>
                </c:pt>
                <c:pt idx="21">
                  <c:v>21932</c:v>
                </c:pt>
                <c:pt idx="22">
                  <c:v>21932</c:v>
                </c:pt>
              </c:numCache>
            </c:numRef>
          </c:val>
          <c:extLst>
            <c:ext xmlns:c16="http://schemas.microsoft.com/office/drawing/2014/chart" uri="{C3380CC4-5D6E-409C-BE32-E72D297353CC}">
              <c16:uniqueId val="{00000000-0AD7-413E-A611-E53EE4FE5BF5}"/>
            </c:ext>
          </c:extLst>
        </c:ser>
        <c:ser>
          <c:idx val="2"/>
          <c:order val="2"/>
          <c:tx>
            <c:strRef>
              <c:f>'Declining NI'!$E$2</c:f>
              <c:strCache>
                <c:ptCount val="1"/>
                <c:pt idx="0">
                  <c:v>b</c:v>
                </c:pt>
              </c:strCache>
            </c:strRef>
          </c:tx>
          <c:spPr>
            <a:solidFill>
              <a:schemeClr val="bg1"/>
            </a:solidFill>
            <a:ln>
              <a:noFill/>
            </a:ln>
          </c:spPr>
          <c:cat>
            <c:strRef>
              <c:f>'Declining NI'!$B$13:$B$35</c:f>
              <c:strCache>
                <c:ptCount val="2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strCache>
            </c:strRef>
          </c:cat>
          <c:val>
            <c:numRef>
              <c:f>'Declining NI'!$E$13:$E$35</c:f>
              <c:numCache>
                <c:formatCode>General</c:formatCode>
                <c:ptCount val="23"/>
                <c:pt idx="10">
                  <c:v>21932</c:v>
                </c:pt>
                <c:pt idx="11">
                  <c:v>21075</c:v>
                </c:pt>
                <c:pt idx="12">
                  <c:v>20046</c:v>
                </c:pt>
                <c:pt idx="13">
                  <c:v>18431</c:v>
                </c:pt>
                <c:pt idx="14">
                  <c:v>17360</c:v>
                </c:pt>
                <c:pt idx="15">
                  <c:v>16420</c:v>
                </c:pt>
                <c:pt idx="16">
                  <c:v>15901</c:v>
                </c:pt>
                <c:pt idx="17">
                  <c:v>15490</c:v>
                </c:pt>
                <c:pt idx="18">
                  <c:v>14905</c:v>
                </c:pt>
                <c:pt idx="19">
                  <c:v>14937</c:v>
                </c:pt>
                <c:pt idx="20">
                  <c:v>14810</c:v>
                </c:pt>
                <c:pt idx="21">
                  <c:v>13818</c:v>
                </c:pt>
                <c:pt idx="22">
                  <c:v>12477</c:v>
                </c:pt>
              </c:numCache>
            </c:numRef>
          </c:val>
          <c:extLst>
            <c:ext xmlns:c16="http://schemas.microsoft.com/office/drawing/2014/chart" uri="{C3380CC4-5D6E-409C-BE32-E72D297353CC}">
              <c16:uniqueId val="{00000001-0AD7-413E-A611-E53EE4FE5BF5}"/>
            </c:ext>
          </c:extLst>
        </c:ser>
        <c:dLbls>
          <c:showLegendKey val="0"/>
          <c:showVal val="0"/>
          <c:showCatName val="0"/>
          <c:showSerName val="0"/>
          <c:showPercent val="0"/>
          <c:showBubbleSize val="0"/>
        </c:dLbls>
        <c:axId val="76560256"/>
        <c:axId val="76561792"/>
      </c:areaChart>
      <c:lineChart>
        <c:grouping val="standard"/>
        <c:varyColors val="0"/>
        <c:ser>
          <c:idx val="0"/>
          <c:order val="0"/>
          <c:tx>
            <c:strRef>
              <c:f>'Declining NI'!$C$2</c:f>
              <c:strCache>
                <c:ptCount val="1"/>
                <c:pt idx="0">
                  <c:v>New HIV infections among children (0-14 years)</c:v>
                </c:pt>
              </c:strCache>
            </c:strRef>
          </c:tx>
          <c:spPr>
            <a:ln w="38100">
              <a:solidFill>
                <a:srgbClr val="E21837"/>
              </a:solidFill>
            </a:ln>
          </c:spPr>
          <c:marker>
            <c:symbol val="none"/>
          </c:marker>
          <c:cat>
            <c:strRef>
              <c:f>'Declining NI'!$B$13:$B$35</c:f>
              <c:strCache>
                <c:ptCount val="2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strCache>
            </c:strRef>
          </c:cat>
          <c:val>
            <c:numRef>
              <c:f>'Declining NI'!$C$13:$C$35</c:f>
              <c:numCache>
                <c:formatCode>General</c:formatCode>
                <c:ptCount val="23"/>
                <c:pt idx="0">
                  <c:v>43680</c:v>
                </c:pt>
                <c:pt idx="1">
                  <c:v>41283</c:v>
                </c:pt>
                <c:pt idx="2">
                  <c:v>38710</c:v>
                </c:pt>
                <c:pt idx="3">
                  <c:v>35929</c:v>
                </c:pt>
                <c:pt idx="4">
                  <c:v>33594</c:v>
                </c:pt>
                <c:pt idx="5">
                  <c:v>30738</c:v>
                </c:pt>
                <c:pt idx="6">
                  <c:v>28872</c:v>
                </c:pt>
                <c:pt idx="7">
                  <c:v>26577</c:v>
                </c:pt>
                <c:pt idx="8">
                  <c:v>24736</c:v>
                </c:pt>
                <c:pt idx="9">
                  <c:v>23246</c:v>
                </c:pt>
                <c:pt idx="10">
                  <c:v>21932</c:v>
                </c:pt>
                <c:pt idx="11">
                  <c:v>21075</c:v>
                </c:pt>
                <c:pt idx="12">
                  <c:v>20046</c:v>
                </c:pt>
                <c:pt idx="13">
                  <c:v>18431</c:v>
                </c:pt>
                <c:pt idx="14">
                  <c:v>17360</c:v>
                </c:pt>
                <c:pt idx="15">
                  <c:v>16420</c:v>
                </c:pt>
                <c:pt idx="16">
                  <c:v>15901</c:v>
                </c:pt>
                <c:pt idx="17">
                  <c:v>15490</c:v>
                </c:pt>
                <c:pt idx="18">
                  <c:v>14905</c:v>
                </c:pt>
                <c:pt idx="19">
                  <c:v>14937</c:v>
                </c:pt>
                <c:pt idx="20">
                  <c:v>14810</c:v>
                </c:pt>
                <c:pt idx="21">
                  <c:v>13818</c:v>
                </c:pt>
                <c:pt idx="22">
                  <c:v>12477</c:v>
                </c:pt>
              </c:numCache>
            </c:numRef>
          </c:val>
          <c:smooth val="0"/>
          <c:extLst>
            <c:ext xmlns:c16="http://schemas.microsoft.com/office/drawing/2014/chart" uri="{C3380CC4-5D6E-409C-BE32-E72D297353CC}">
              <c16:uniqueId val="{00000002-0AD7-413E-A611-E53EE4FE5BF5}"/>
            </c:ext>
          </c:extLst>
        </c:ser>
        <c:dLbls>
          <c:showLegendKey val="0"/>
          <c:showVal val="0"/>
          <c:showCatName val="0"/>
          <c:showSerName val="0"/>
          <c:showPercent val="0"/>
          <c:showBubbleSize val="0"/>
        </c:dLbls>
        <c:marker val="1"/>
        <c:smooth val="0"/>
        <c:axId val="76560256"/>
        <c:axId val="76561792"/>
      </c:lineChart>
      <c:catAx>
        <c:axId val="76560256"/>
        <c:scaling>
          <c:orientation val="minMax"/>
        </c:scaling>
        <c:delete val="0"/>
        <c:axPos val="b"/>
        <c:numFmt formatCode="General" sourceLinked="1"/>
        <c:majorTickMark val="out"/>
        <c:minorTickMark val="none"/>
        <c:tickLblPos val="nextTo"/>
        <c:txPr>
          <a:bodyPr rot="-2700000"/>
          <a:lstStyle/>
          <a:p>
            <a:pPr>
              <a:defRPr b="0"/>
            </a:pPr>
            <a:endParaRPr lang="en-US"/>
          </a:p>
        </c:txPr>
        <c:crossAx val="76561792"/>
        <c:crosses val="autoZero"/>
        <c:auto val="1"/>
        <c:lblAlgn val="ctr"/>
        <c:lblOffset val="100"/>
        <c:noMultiLvlLbl val="0"/>
      </c:catAx>
      <c:valAx>
        <c:axId val="76561792"/>
        <c:scaling>
          <c:orientation val="minMax"/>
        </c:scaling>
        <c:delete val="0"/>
        <c:axPos val="l"/>
        <c:title>
          <c:tx>
            <c:rich>
              <a:bodyPr rot="-5400000" vert="horz"/>
              <a:lstStyle/>
              <a:p>
                <a:pPr>
                  <a:defRPr b="0"/>
                </a:pPr>
                <a:r>
                  <a:rPr lang="en-US" b="0"/>
                  <a:t>Number (Estimate)</a:t>
                </a:r>
              </a:p>
            </c:rich>
          </c:tx>
          <c:layout>
            <c:manualLayout>
              <c:xMode val="edge"/>
              <c:yMode val="edge"/>
              <c:x val="4.2180202987690096E-2"/>
              <c:y val="0.28371980689842957"/>
            </c:manualLayout>
          </c:layout>
          <c:overlay val="0"/>
        </c:title>
        <c:numFmt formatCode="#,##0" sourceLinked="0"/>
        <c:majorTickMark val="out"/>
        <c:minorTickMark val="none"/>
        <c:tickLblPos val="nextTo"/>
        <c:txPr>
          <a:bodyPr/>
          <a:lstStyle/>
          <a:p>
            <a:pPr>
              <a:defRPr b="0"/>
            </a:pPr>
            <a:endParaRPr lang="en-US"/>
          </a:p>
        </c:txPr>
        <c:crossAx val="76560256"/>
        <c:crosses val="autoZero"/>
        <c:crossBetween val="midCat"/>
        <c:majorUnit val="10000"/>
      </c:valAx>
    </c:plotArea>
    <c:legend>
      <c:legendPos val="b"/>
      <c:legendEntry>
        <c:idx val="0"/>
        <c:delete val="1"/>
      </c:legendEntry>
      <c:legendEntry>
        <c:idx val="1"/>
        <c:delete val="1"/>
      </c:legendEntry>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551533111088209"/>
          <c:y val="7.2308555772443023E-2"/>
          <c:w val="0.64255284651464917"/>
          <c:h val="0.69997955518718069"/>
        </c:manualLayout>
      </c:layout>
      <c:lineChart>
        <c:grouping val="standard"/>
        <c:varyColors val="0"/>
        <c:ser>
          <c:idx val="0"/>
          <c:order val="0"/>
          <c:tx>
            <c:strRef>
              <c:f>'NI targets_All age and children'!$B$2</c:f>
              <c:strCache>
                <c:ptCount val="1"/>
                <c:pt idx="0">
                  <c:v>New HIV infections (children 0-14 years)</c:v>
                </c:pt>
              </c:strCache>
            </c:strRef>
          </c:tx>
          <c:spPr>
            <a:ln w="38100">
              <a:solidFill>
                <a:srgbClr val="FF5050"/>
              </a:solidFill>
            </a:ln>
          </c:spPr>
          <c:marker>
            <c:symbol val="none"/>
          </c:marker>
          <c:dPt>
            <c:idx val="10"/>
            <c:marker>
              <c:symbol val="circle"/>
              <c:size val="14"/>
              <c:spPr>
                <a:solidFill>
                  <a:srgbClr val="63CDF6"/>
                </a:solidFill>
                <a:ln>
                  <a:noFill/>
                </a:ln>
              </c:spPr>
            </c:marker>
            <c:bubble3D val="0"/>
            <c:spPr>
              <a:ln w="38100">
                <a:solidFill>
                  <a:srgbClr val="FF5050"/>
                </a:solidFill>
              </a:ln>
            </c:spPr>
            <c:extLst>
              <c:ext xmlns:c16="http://schemas.microsoft.com/office/drawing/2014/chart" uri="{C3380CC4-5D6E-409C-BE32-E72D297353CC}">
                <c16:uniqueId val="{00000001-631B-4C91-BE57-EEA9B80834FB}"/>
              </c:ext>
            </c:extLst>
          </c:dPt>
          <c:dPt>
            <c:idx val="20"/>
            <c:bubble3D val="0"/>
            <c:extLst>
              <c:ext xmlns:c16="http://schemas.microsoft.com/office/drawing/2014/chart" uri="{C3380CC4-5D6E-409C-BE32-E72D297353CC}">
                <c16:uniqueId val="{00000002-631B-4C91-BE57-EEA9B80834FB}"/>
              </c:ext>
            </c:extLst>
          </c:dPt>
          <c:dPt>
            <c:idx val="22"/>
            <c:marker>
              <c:symbol val="circle"/>
              <c:size val="12"/>
              <c:spPr>
                <a:solidFill>
                  <a:srgbClr val="FF5050"/>
                </a:solidFill>
                <a:ln>
                  <a:noFill/>
                </a:ln>
              </c:spPr>
            </c:marker>
            <c:bubble3D val="0"/>
            <c:extLst>
              <c:ext xmlns:c16="http://schemas.microsoft.com/office/drawing/2014/chart" uri="{C3380CC4-5D6E-409C-BE32-E72D297353CC}">
                <c16:uniqueId val="{00000003-631B-4C91-BE57-EEA9B80834FB}"/>
              </c:ext>
            </c:extLst>
          </c:dPt>
          <c:dPt>
            <c:idx val="30"/>
            <c:marker>
              <c:symbol val="circle"/>
              <c:size val="12"/>
              <c:spPr>
                <a:solidFill>
                  <a:srgbClr val="FF5050"/>
                </a:solidFill>
                <a:ln>
                  <a:noFill/>
                </a:ln>
              </c:spPr>
            </c:marker>
            <c:bubble3D val="0"/>
            <c:extLst>
              <c:ext xmlns:c16="http://schemas.microsoft.com/office/drawing/2014/chart" uri="{C3380CC4-5D6E-409C-BE32-E72D297353CC}">
                <c16:uniqueId val="{00000004-631B-4C91-BE57-EEA9B80834FB}"/>
              </c:ext>
            </c:extLst>
          </c:dPt>
          <c:cat>
            <c:numRef>
              <c:f>'NI targets_All age and children'!$A$3:$A$33</c:f>
              <c:numCache>
                <c:formatCode>General</c:formatCode>
                <c:ptCount val="31"/>
                <c:pt idx="0">
                  <c:v>2000</c:v>
                </c:pt>
                <c:pt idx="5">
                  <c:v>2005</c:v>
                </c:pt>
                <c:pt idx="10">
                  <c:v>2010</c:v>
                </c:pt>
                <c:pt idx="15">
                  <c:v>2015</c:v>
                </c:pt>
                <c:pt idx="20">
                  <c:v>2020</c:v>
                </c:pt>
                <c:pt idx="25">
                  <c:v>2025</c:v>
                </c:pt>
                <c:pt idx="30">
                  <c:v>2030</c:v>
                </c:pt>
              </c:numCache>
            </c:numRef>
          </c:cat>
          <c:val>
            <c:numRef>
              <c:f>'NI targets_All age and children'!$B$3:$B$33</c:f>
              <c:numCache>
                <c:formatCode>General</c:formatCode>
                <c:ptCount val="31"/>
                <c:pt idx="0">
                  <c:v>43680</c:v>
                </c:pt>
                <c:pt idx="1">
                  <c:v>41283</c:v>
                </c:pt>
                <c:pt idx="2">
                  <c:v>38710</c:v>
                </c:pt>
                <c:pt idx="3">
                  <c:v>35929</c:v>
                </c:pt>
                <c:pt idx="4">
                  <c:v>33594</c:v>
                </c:pt>
                <c:pt idx="5">
                  <c:v>30738</c:v>
                </c:pt>
                <c:pt idx="6">
                  <c:v>28872</c:v>
                </c:pt>
                <c:pt idx="7">
                  <c:v>26577</c:v>
                </c:pt>
                <c:pt idx="8">
                  <c:v>24736</c:v>
                </c:pt>
                <c:pt idx="9">
                  <c:v>23246</c:v>
                </c:pt>
                <c:pt idx="10">
                  <c:v>21932</c:v>
                </c:pt>
                <c:pt idx="11">
                  <c:v>21075</c:v>
                </c:pt>
                <c:pt idx="12">
                  <c:v>20046</c:v>
                </c:pt>
                <c:pt idx="13">
                  <c:v>18431</c:v>
                </c:pt>
                <c:pt idx="14">
                  <c:v>17360</c:v>
                </c:pt>
                <c:pt idx="15">
                  <c:v>16420</c:v>
                </c:pt>
                <c:pt idx="16">
                  <c:v>15901</c:v>
                </c:pt>
                <c:pt idx="17">
                  <c:v>15490</c:v>
                </c:pt>
                <c:pt idx="18">
                  <c:v>14905</c:v>
                </c:pt>
                <c:pt idx="19">
                  <c:v>14937</c:v>
                </c:pt>
                <c:pt idx="20">
                  <c:v>14810</c:v>
                </c:pt>
                <c:pt idx="21">
                  <c:v>13818</c:v>
                </c:pt>
                <c:pt idx="22">
                  <c:v>12477</c:v>
                </c:pt>
                <c:pt idx="23" formatCode="0">
                  <c:v>12700.607142857099</c:v>
                </c:pt>
                <c:pt idx="24" formatCode="0">
                  <c:v>12224.130952381</c:v>
                </c:pt>
                <c:pt idx="25" formatCode="0">
                  <c:v>11747.6547619048</c:v>
                </c:pt>
                <c:pt idx="26" formatCode="0">
                  <c:v>11271.1785714286</c:v>
                </c:pt>
                <c:pt idx="27" formatCode="0">
                  <c:v>10794.7023809524</c:v>
                </c:pt>
                <c:pt idx="28" formatCode="0">
                  <c:v>10318.2261904762</c:v>
                </c:pt>
                <c:pt idx="29" formatCode="0">
                  <c:v>9841.7499999999909</c:v>
                </c:pt>
                <c:pt idx="30" formatCode="0">
                  <c:v>9365.2738095238092</c:v>
                </c:pt>
              </c:numCache>
            </c:numRef>
          </c:val>
          <c:smooth val="0"/>
          <c:extLst>
            <c:ext xmlns:c16="http://schemas.microsoft.com/office/drawing/2014/chart" uri="{C3380CC4-5D6E-409C-BE32-E72D297353CC}">
              <c16:uniqueId val="{00000005-631B-4C91-BE57-EEA9B80834FB}"/>
            </c:ext>
          </c:extLst>
        </c:ser>
        <c:ser>
          <c:idx val="1"/>
          <c:order val="1"/>
          <c:tx>
            <c:strRef>
              <c:f>'NI targets_All age and children'!$C$2</c:f>
              <c:strCache>
                <c:ptCount val="1"/>
                <c:pt idx="0">
                  <c:v>2030 Ending AIDS Target *</c:v>
                </c:pt>
              </c:strCache>
            </c:strRef>
          </c:tx>
          <c:spPr>
            <a:ln w="31750">
              <a:solidFill>
                <a:srgbClr val="33CCCC"/>
              </a:solidFill>
              <a:prstDash val="sysDash"/>
            </a:ln>
          </c:spPr>
          <c:marker>
            <c:symbol val="none"/>
          </c:marker>
          <c:dPt>
            <c:idx val="16"/>
            <c:bubble3D val="0"/>
            <c:extLst>
              <c:ext xmlns:c16="http://schemas.microsoft.com/office/drawing/2014/chart" uri="{C3380CC4-5D6E-409C-BE32-E72D297353CC}">
                <c16:uniqueId val="{00000006-631B-4C91-BE57-EEA9B80834FB}"/>
              </c:ext>
            </c:extLst>
          </c:dPt>
          <c:dPt>
            <c:idx val="19"/>
            <c:bubble3D val="0"/>
            <c:extLst>
              <c:ext xmlns:c16="http://schemas.microsoft.com/office/drawing/2014/chart" uri="{C3380CC4-5D6E-409C-BE32-E72D297353CC}">
                <c16:uniqueId val="{00000007-631B-4C91-BE57-EEA9B80834FB}"/>
              </c:ext>
            </c:extLst>
          </c:dPt>
          <c:dPt>
            <c:idx val="20"/>
            <c:bubble3D val="0"/>
            <c:spPr>
              <a:ln w="31750">
                <a:solidFill>
                  <a:srgbClr val="00A99A"/>
                </a:solidFill>
                <a:prstDash val="sysDash"/>
              </a:ln>
            </c:spPr>
            <c:extLst>
              <c:ext xmlns:c16="http://schemas.microsoft.com/office/drawing/2014/chart" uri="{C3380CC4-5D6E-409C-BE32-E72D297353CC}">
                <c16:uniqueId val="{00000009-631B-4C91-BE57-EEA9B80834FB}"/>
              </c:ext>
            </c:extLst>
          </c:dPt>
          <c:dPt>
            <c:idx val="22"/>
            <c:marker>
              <c:symbol val="circle"/>
              <c:size val="12"/>
              <c:spPr>
                <a:solidFill>
                  <a:srgbClr val="33CCCC"/>
                </a:solidFill>
                <a:ln>
                  <a:noFill/>
                </a:ln>
              </c:spPr>
            </c:marker>
            <c:bubble3D val="0"/>
            <c:spPr>
              <a:ln w="31750">
                <a:solidFill>
                  <a:srgbClr val="3CCCD4"/>
                </a:solidFill>
                <a:prstDash val="sysDash"/>
              </a:ln>
            </c:spPr>
            <c:extLst>
              <c:ext xmlns:c16="http://schemas.microsoft.com/office/drawing/2014/chart" uri="{C3380CC4-5D6E-409C-BE32-E72D297353CC}">
                <c16:uniqueId val="{0000000B-631B-4C91-BE57-EEA9B80834FB}"/>
              </c:ext>
            </c:extLst>
          </c:dPt>
          <c:dPt>
            <c:idx val="30"/>
            <c:marker>
              <c:symbol val="circle"/>
              <c:size val="12"/>
              <c:spPr>
                <a:solidFill>
                  <a:srgbClr val="33CCCC"/>
                </a:solidFill>
                <a:ln>
                  <a:noFill/>
                </a:ln>
              </c:spPr>
            </c:marker>
            <c:bubble3D val="0"/>
            <c:extLst>
              <c:ext xmlns:c16="http://schemas.microsoft.com/office/drawing/2014/chart" uri="{C3380CC4-5D6E-409C-BE32-E72D297353CC}">
                <c16:uniqueId val="{0000000C-631B-4C91-BE57-EEA9B80834FB}"/>
              </c:ext>
            </c:extLst>
          </c:dPt>
          <c:cat>
            <c:numRef>
              <c:f>'NI targets_All age and children'!$A$3:$A$33</c:f>
              <c:numCache>
                <c:formatCode>General</c:formatCode>
                <c:ptCount val="31"/>
                <c:pt idx="0">
                  <c:v>2000</c:v>
                </c:pt>
                <c:pt idx="5">
                  <c:v>2005</c:v>
                </c:pt>
                <c:pt idx="10">
                  <c:v>2010</c:v>
                </c:pt>
                <c:pt idx="15">
                  <c:v>2015</c:v>
                </c:pt>
                <c:pt idx="20">
                  <c:v>2020</c:v>
                </c:pt>
                <c:pt idx="25">
                  <c:v>2025</c:v>
                </c:pt>
                <c:pt idx="30">
                  <c:v>2030</c:v>
                </c:pt>
              </c:numCache>
            </c:numRef>
          </c:cat>
          <c:val>
            <c:numRef>
              <c:f>'NI targets_All age and children'!$C$3:$C$33</c:f>
              <c:numCache>
                <c:formatCode>General</c:formatCode>
                <c:ptCount val="31"/>
                <c:pt idx="10">
                  <c:v>21932</c:v>
                </c:pt>
                <c:pt idx="11" formatCode="0">
                  <c:v>20935.399999999998</c:v>
                </c:pt>
                <c:pt idx="12" formatCode="0">
                  <c:v>19938.8</c:v>
                </c:pt>
                <c:pt idx="13" formatCode="0">
                  <c:v>18942.199999999997</c:v>
                </c:pt>
                <c:pt idx="14" formatCode="0">
                  <c:v>17945.599999999999</c:v>
                </c:pt>
                <c:pt idx="15" formatCode="0">
                  <c:v>16949</c:v>
                </c:pt>
                <c:pt idx="16" formatCode="0">
                  <c:v>15952.399999999998</c:v>
                </c:pt>
                <c:pt idx="17" formatCode="0">
                  <c:v>14955.8</c:v>
                </c:pt>
                <c:pt idx="18" formatCode="0">
                  <c:v>13959.199999999999</c:v>
                </c:pt>
                <c:pt idx="19" formatCode="0">
                  <c:v>12962.599999999999</c:v>
                </c:pt>
                <c:pt idx="20" formatCode="0">
                  <c:v>11965.999999999998</c:v>
                </c:pt>
                <c:pt idx="21" formatCode="0">
                  <c:v>10969.399999999998</c:v>
                </c:pt>
                <c:pt idx="22" formatCode="0">
                  <c:v>9972.7999999999975</c:v>
                </c:pt>
                <c:pt idx="23" formatCode="0">
                  <c:v>8976.1999999999989</c:v>
                </c:pt>
                <c:pt idx="24" formatCode="0">
                  <c:v>7979.5999999999985</c:v>
                </c:pt>
                <c:pt idx="25" formatCode="0">
                  <c:v>6982.9999999999982</c:v>
                </c:pt>
                <c:pt idx="26" formatCode="0">
                  <c:v>5986.3999999999978</c:v>
                </c:pt>
                <c:pt idx="27" formatCode="0">
                  <c:v>4989.7999999999993</c:v>
                </c:pt>
                <c:pt idx="28" formatCode="0">
                  <c:v>3993.1999999999971</c:v>
                </c:pt>
                <c:pt idx="29" formatCode="0">
                  <c:v>2996.5999999999985</c:v>
                </c:pt>
                <c:pt idx="30">
                  <c:v>1999.9999999999964</c:v>
                </c:pt>
              </c:numCache>
            </c:numRef>
          </c:val>
          <c:smooth val="0"/>
          <c:extLst>
            <c:ext xmlns:c16="http://schemas.microsoft.com/office/drawing/2014/chart" uri="{C3380CC4-5D6E-409C-BE32-E72D297353CC}">
              <c16:uniqueId val="{0000000D-631B-4C91-BE57-EEA9B80834FB}"/>
            </c:ext>
          </c:extLst>
        </c:ser>
        <c:dLbls>
          <c:showLegendKey val="0"/>
          <c:showVal val="0"/>
          <c:showCatName val="0"/>
          <c:showSerName val="0"/>
          <c:showPercent val="0"/>
          <c:showBubbleSize val="0"/>
        </c:dLbls>
        <c:smooth val="0"/>
        <c:axId val="271267712"/>
        <c:axId val="271269248"/>
      </c:lineChart>
      <c:catAx>
        <c:axId val="271267712"/>
        <c:scaling>
          <c:orientation val="minMax"/>
        </c:scaling>
        <c:delete val="0"/>
        <c:axPos val="b"/>
        <c:majorGridlines>
          <c:spPr>
            <a:ln w="12700">
              <a:solidFill>
                <a:srgbClr val="D1E8FF"/>
              </a:solidFill>
              <a:prstDash val="sysDot"/>
            </a:ln>
          </c:spPr>
        </c:majorGridlines>
        <c:numFmt formatCode="General" sourceLinked="0"/>
        <c:majorTickMark val="out"/>
        <c:minorTickMark val="none"/>
        <c:tickLblPos val="nextTo"/>
        <c:spPr>
          <a:ln>
            <a:noFill/>
          </a:ln>
        </c:spPr>
        <c:crossAx val="271269248"/>
        <c:crosses val="autoZero"/>
        <c:auto val="1"/>
        <c:lblAlgn val="ctr"/>
        <c:lblOffset val="100"/>
        <c:tickLblSkip val="5"/>
        <c:tickMarkSkip val="5"/>
        <c:noMultiLvlLbl val="0"/>
      </c:catAx>
      <c:valAx>
        <c:axId val="271269248"/>
        <c:scaling>
          <c:orientation val="minMax"/>
        </c:scaling>
        <c:delete val="0"/>
        <c:axPos val="l"/>
        <c:majorGridlines>
          <c:spPr>
            <a:ln w="12700">
              <a:solidFill>
                <a:srgbClr val="D1E8FF"/>
              </a:solidFill>
              <a:prstDash val="sysDot"/>
            </a:ln>
          </c:spPr>
        </c:majorGridlines>
        <c:title>
          <c:tx>
            <c:rich>
              <a:bodyPr rot="-5400000" vert="horz"/>
              <a:lstStyle/>
              <a:p>
                <a:pPr>
                  <a:defRPr/>
                </a:pPr>
                <a:r>
                  <a:rPr lang="en-GB" dirty="0"/>
                  <a:t>Number (Estimate)</a:t>
                </a:r>
              </a:p>
            </c:rich>
          </c:tx>
          <c:layout>
            <c:manualLayout>
              <c:xMode val="edge"/>
              <c:yMode val="edge"/>
              <c:x val="4.9759908030419181E-3"/>
              <c:y val="0.28957930387883696"/>
            </c:manualLayout>
          </c:layout>
          <c:overlay val="0"/>
        </c:title>
        <c:numFmt formatCode="General" sourceLinked="1"/>
        <c:majorTickMark val="out"/>
        <c:minorTickMark val="none"/>
        <c:tickLblPos val="nextTo"/>
        <c:spPr>
          <a:ln>
            <a:noFill/>
          </a:ln>
        </c:spPr>
        <c:crossAx val="271267712"/>
        <c:crosses val="autoZero"/>
        <c:crossBetween val="midCat"/>
        <c:majorUnit val="10000"/>
      </c:valAx>
    </c:plotArea>
    <c:legend>
      <c:legendPos val="r"/>
      <c:legendEntry>
        <c:idx val="1"/>
        <c:delete val="1"/>
      </c:legendEntry>
      <c:layout>
        <c:manualLayout>
          <c:xMode val="edge"/>
          <c:yMode val="edge"/>
          <c:x val="5.5629223250992087E-2"/>
          <c:y val="0.85492601257437051"/>
          <c:w val="0.82772834209413759"/>
          <c:h val="0.14507396049178065"/>
        </c:manualLayout>
      </c:layout>
      <c:overlay val="0"/>
    </c:legend>
    <c:plotVisOnly val="1"/>
    <c:dispBlanksAs val="gap"/>
    <c:showDLblsOverMax val="0"/>
  </c:chart>
  <c:txPr>
    <a:bodyPr/>
    <a:lstStyle/>
    <a:p>
      <a:pPr>
        <a:defRPr sz="1400" b="0">
          <a:latin typeface="Arial" pitchFamily="34" charset="0"/>
          <a:cs typeface="Arial" pitchFamily="34" charset="0"/>
        </a:defRPr>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b="0"/>
            </a:pPr>
            <a:r>
              <a:rPr lang="en-US" b="0"/>
              <a:t>Estimated AIDS-related deaths among children in Asia and the Pacific, 2000-2022</a:t>
            </a:r>
          </a:p>
        </c:rich>
      </c:tx>
      <c:layout>
        <c:manualLayout>
          <c:xMode val="edge"/>
          <c:yMode val="edge"/>
          <c:x val="0.1617742160479507"/>
          <c:y val="5.9227671167969677E-3"/>
        </c:manualLayout>
      </c:layout>
      <c:overlay val="0"/>
    </c:title>
    <c:autoTitleDeleted val="0"/>
    <c:plotArea>
      <c:layout>
        <c:manualLayout>
          <c:layoutTarget val="inner"/>
          <c:xMode val="edge"/>
          <c:yMode val="edge"/>
          <c:x val="0.16658959537572254"/>
          <c:y val="0.18599633567157631"/>
          <c:w val="0.81221579961464352"/>
          <c:h val="0.55801172548378863"/>
        </c:manualLayout>
      </c:layout>
      <c:areaChart>
        <c:grouping val="standard"/>
        <c:varyColors val="0"/>
        <c:ser>
          <c:idx val="1"/>
          <c:order val="1"/>
          <c:tx>
            <c:strRef>
              <c:f>'Declining ARD'!$D$2</c:f>
              <c:strCache>
                <c:ptCount val="1"/>
                <c:pt idx="0">
                  <c:v>a</c:v>
                </c:pt>
              </c:strCache>
            </c:strRef>
          </c:tx>
          <c:spPr>
            <a:solidFill>
              <a:schemeClr val="accent2">
                <a:lumMod val="40000"/>
                <a:lumOff val="60000"/>
              </a:schemeClr>
            </a:solidFill>
            <a:ln>
              <a:solidFill>
                <a:schemeClr val="bg1"/>
              </a:solidFill>
            </a:ln>
          </c:spPr>
          <c:cat>
            <c:strRef>
              <c:f>'Declining ARD'!$B$13:$B$35</c:f>
              <c:strCache>
                <c:ptCount val="2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strCache>
            </c:strRef>
          </c:cat>
          <c:val>
            <c:numRef>
              <c:f>'Declining ARD'!$D$13:$D$35</c:f>
              <c:numCache>
                <c:formatCode>General</c:formatCode>
                <c:ptCount val="23"/>
                <c:pt idx="10">
                  <c:v>17898</c:v>
                </c:pt>
                <c:pt idx="11">
                  <c:v>17898</c:v>
                </c:pt>
                <c:pt idx="12">
                  <c:v>17898</c:v>
                </c:pt>
                <c:pt idx="13">
                  <c:v>17898</c:v>
                </c:pt>
                <c:pt idx="14">
                  <c:v>17898</c:v>
                </c:pt>
                <c:pt idx="15">
                  <c:v>17898</c:v>
                </c:pt>
                <c:pt idx="16">
                  <c:v>17898</c:v>
                </c:pt>
                <c:pt idx="17">
                  <c:v>17898</c:v>
                </c:pt>
                <c:pt idx="18">
                  <c:v>17898</c:v>
                </c:pt>
                <c:pt idx="19">
                  <c:v>17898</c:v>
                </c:pt>
                <c:pt idx="20">
                  <c:v>17898</c:v>
                </c:pt>
                <c:pt idx="21">
                  <c:v>17898</c:v>
                </c:pt>
                <c:pt idx="22">
                  <c:v>17898</c:v>
                </c:pt>
              </c:numCache>
            </c:numRef>
          </c:val>
          <c:extLst>
            <c:ext xmlns:c16="http://schemas.microsoft.com/office/drawing/2014/chart" uri="{C3380CC4-5D6E-409C-BE32-E72D297353CC}">
              <c16:uniqueId val="{00000000-E00A-43B0-BD8B-2134BA2BA220}"/>
            </c:ext>
          </c:extLst>
        </c:ser>
        <c:ser>
          <c:idx val="2"/>
          <c:order val="2"/>
          <c:tx>
            <c:strRef>
              <c:f>'Declining ARD'!$E$2</c:f>
              <c:strCache>
                <c:ptCount val="1"/>
                <c:pt idx="0">
                  <c:v>b</c:v>
                </c:pt>
              </c:strCache>
            </c:strRef>
          </c:tx>
          <c:spPr>
            <a:solidFill>
              <a:schemeClr val="bg1"/>
            </a:solidFill>
            <a:ln>
              <a:noFill/>
            </a:ln>
          </c:spPr>
          <c:cat>
            <c:strRef>
              <c:f>'Declining ARD'!$B$13:$B$35</c:f>
              <c:strCache>
                <c:ptCount val="2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strCache>
            </c:strRef>
          </c:cat>
          <c:val>
            <c:numRef>
              <c:f>'Declining ARD'!$E$13:$E$35</c:f>
              <c:numCache>
                <c:formatCode>General</c:formatCode>
                <c:ptCount val="23"/>
                <c:pt idx="10">
                  <c:v>17898</c:v>
                </c:pt>
                <c:pt idx="11">
                  <c:v>16080</c:v>
                </c:pt>
                <c:pt idx="12">
                  <c:v>14577</c:v>
                </c:pt>
                <c:pt idx="13">
                  <c:v>13544</c:v>
                </c:pt>
                <c:pt idx="14">
                  <c:v>12407</c:v>
                </c:pt>
                <c:pt idx="15">
                  <c:v>11301</c:v>
                </c:pt>
                <c:pt idx="16">
                  <c:v>10505</c:v>
                </c:pt>
                <c:pt idx="17">
                  <c:v>9692</c:v>
                </c:pt>
                <c:pt idx="18">
                  <c:v>9287</c:v>
                </c:pt>
                <c:pt idx="19">
                  <c:v>9049</c:v>
                </c:pt>
                <c:pt idx="20">
                  <c:v>8442</c:v>
                </c:pt>
                <c:pt idx="21">
                  <c:v>7957</c:v>
                </c:pt>
                <c:pt idx="22">
                  <c:v>7495</c:v>
                </c:pt>
              </c:numCache>
            </c:numRef>
          </c:val>
          <c:extLst>
            <c:ext xmlns:c16="http://schemas.microsoft.com/office/drawing/2014/chart" uri="{C3380CC4-5D6E-409C-BE32-E72D297353CC}">
              <c16:uniqueId val="{00000001-E00A-43B0-BD8B-2134BA2BA220}"/>
            </c:ext>
          </c:extLst>
        </c:ser>
        <c:dLbls>
          <c:showLegendKey val="0"/>
          <c:showVal val="0"/>
          <c:showCatName val="0"/>
          <c:showSerName val="0"/>
          <c:showPercent val="0"/>
          <c:showBubbleSize val="0"/>
        </c:dLbls>
        <c:axId val="76560256"/>
        <c:axId val="76561792"/>
      </c:areaChart>
      <c:lineChart>
        <c:grouping val="standard"/>
        <c:varyColors val="0"/>
        <c:ser>
          <c:idx val="0"/>
          <c:order val="0"/>
          <c:tx>
            <c:strRef>
              <c:f>'Declining ARD'!$C$2</c:f>
              <c:strCache>
                <c:ptCount val="1"/>
                <c:pt idx="0">
                  <c:v>AIDS-related deaths among children (0-14 years)</c:v>
                </c:pt>
              </c:strCache>
            </c:strRef>
          </c:tx>
          <c:spPr>
            <a:ln w="38100">
              <a:solidFill>
                <a:srgbClr val="FF9900"/>
              </a:solidFill>
            </a:ln>
          </c:spPr>
          <c:marker>
            <c:symbol val="none"/>
          </c:marker>
          <c:cat>
            <c:strRef>
              <c:f>'Declining ARD'!$B$13:$B$35</c:f>
              <c:strCache>
                <c:ptCount val="2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strCache>
            </c:strRef>
          </c:cat>
          <c:val>
            <c:numRef>
              <c:f>'Declining ARD'!$C$13:$C$35</c:f>
              <c:numCache>
                <c:formatCode>General</c:formatCode>
                <c:ptCount val="23"/>
                <c:pt idx="0">
                  <c:v>28364</c:v>
                </c:pt>
                <c:pt idx="1">
                  <c:v>28397</c:v>
                </c:pt>
                <c:pt idx="2">
                  <c:v>27900</c:v>
                </c:pt>
                <c:pt idx="3">
                  <c:v>27008</c:v>
                </c:pt>
                <c:pt idx="4">
                  <c:v>26069</c:v>
                </c:pt>
                <c:pt idx="5">
                  <c:v>24922</c:v>
                </c:pt>
                <c:pt idx="6">
                  <c:v>23972</c:v>
                </c:pt>
                <c:pt idx="7">
                  <c:v>23094</c:v>
                </c:pt>
                <c:pt idx="8">
                  <c:v>21641</c:v>
                </c:pt>
                <c:pt idx="9">
                  <c:v>19735</c:v>
                </c:pt>
                <c:pt idx="10">
                  <c:v>17898</c:v>
                </c:pt>
                <c:pt idx="11">
                  <c:v>16080</c:v>
                </c:pt>
                <c:pt idx="12">
                  <c:v>14577</c:v>
                </c:pt>
                <c:pt idx="13">
                  <c:v>13544</c:v>
                </c:pt>
                <c:pt idx="14">
                  <c:v>12407</c:v>
                </c:pt>
                <c:pt idx="15">
                  <c:v>11301</c:v>
                </c:pt>
                <c:pt idx="16">
                  <c:v>10505</c:v>
                </c:pt>
                <c:pt idx="17">
                  <c:v>9692</c:v>
                </c:pt>
                <c:pt idx="18">
                  <c:v>9287</c:v>
                </c:pt>
                <c:pt idx="19">
                  <c:v>9049</c:v>
                </c:pt>
                <c:pt idx="20">
                  <c:v>8442</c:v>
                </c:pt>
                <c:pt idx="21">
                  <c:v>7957</c:v>
                </c:pt>
                <c:pt idx="22">
                  <c:v>7495</c:v>
                </c:pt>
              </c:numCache>
            </c:numRef>
          </c:val>
          <c:smooth val="0"/>
          <c:extLst>
            <c:ext xmlns:c16="http://schemas.microsoft.com/office/drawing/2014/chart" uri="{C3380CC4-5D6E-409C-BE32-E72D297353CC}">
              <c16:uniqueId val="{00000002-E00A-43B0-BD8B-2134BA2BA220}"/>
            </c:ext>
          </c:extLst>
        </c:ser>
        <c:dLbls>
          <c:showLegendKey val="0"/>
          <c:showVal val="0"/>
          <c:showCatName val="0"/>
          <c:showSerName val="0"/>
          <c:showPercent val="0"/>
          <c:showBubbleSize val="0"/>
        </c:dLbls>
        <c:marker val="1"/>
        <c:smooth val="0"/>
        <c:axId val="76560256"/>
        <c:axId val="76561792"/>
      </c:lineChart>
      <c:catAx>
        <c:axId val="76560256"/>
        <c:scaling>
          <c:orientation val="minMax"/>
        </c:scaling>
        <c:delete val="0"/>
        <c:axPos val="b"/>
        <c:numFmt formatCode="General" sourceLinked="1"/>
        <c:majorTickMark val="out"/>
        <c:minorTickMark val="none"/>
        <c:tickLblPos val="nextTo"/>
        <c:crossAx val="76561792"/>
        <c:crosses val="autoZero"/>
        <c:auto val="1"/>
        <c:lblAlgn val="ctr"/>
        <c:lblOffset val="100"/>
        <c:noMultiLvlLbl val="0"/>
      </c:catAx>
      <c:valAx>
        <c:axId val="76561792"/>
        <c:scaling>
          <c:orientation val="minMax"/>
        </c:scaling>
        <c:delete val="0"/>
        <c:axPos val="l"/>
        <c:title>
          <c:tx>
            <c:rich>
              <a:bodyPr rot="-5400000" vert="horz"/>
              <a:lstStyle/>
              <a:p>
                <a:pPr>
                  <a:defRPr/>
                </a:pPr>
                <a:r>
                  <a:rPr lang="en-US"/>
                  <a:t>Number (Estimate)</a:t>
                </a:r>
              </a:p>
            </c:rich>
          </c:tx>
          <c:overlay val="0"/>
        </c:title>
        <c:numFmt formatCode="#,##0" sourceLinked="0"/>
        <c:majorTickMark val="out"/>
        <c:minorTickMark val="none"/>
        <c:tickLblPos val="nextTo"/>
        <c:crossAx val="76560256"/>
        <c:crosses val="autoZero"/>
        <c:crossBetween val="between"/>
      </c:valAx>
    </c:plotArea>
    <c:legend>
      <c:legendPos val="b"/>
      <c:legendEntry>
        <c:idx val="0"/>
        <c:delete val="1"/>
      </c:legendEntry>
      <c:legendEntry>
        <c:idx val="1"/>
        <c:delete val="1"/>
      </c:legendEntry>
      <c:layout>
        <c:manualLayout>
          <c:xMode val="edge"/>
          <c:yMode val="edge"/>
          <c:x val="0.26759049507892968"/>
          <c:y val="0.86530554949288041"/>
          <c:w val="0.50092521201314311"/>
          <c:h val="0.11692614915672854"/>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097273807755163"/>
          <c:y val="0.19935431433014655"/>
          <c:w val="0.5801739464170752"/>
          <c:h val="0.7497195388089356"/>
        </c:manualLayout>
      </c:layout>
      <c:barChart>
        <c:barDir val="bar"/>
        <c:grouping val="stacked"/>
        <c:varyColors val="0"/>
        <c:ser>
          <c:idx val="0"/>
          <c:order val="0"/>
          <c:tx>
            <c:strRef>
              <c:f>Sheet1!$H$1</c:f>
              <c:strCache>
                <c:ptCount val="1"/>
                <c:pt idx="0">
                  <c:v>during pregnancy</c:v>
                </c:pt>
              </c:strCache>
            </c:strRef>
          </c:tx>
          <c:spPr>
            <a:solidFill>
              <a:srgbClr val="FF9BCD"/>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Sheet1!$G$2:$G$5</c:f>
              <c:strCache>
                <c:ptCount val="4"/>
                <c:pt idx="0">
                  <c:v>&gt;500</c:v>
                </c:pt>
                <c:pt idx="1">
                  <c:v>350-500</c:v>
                </c:pt>
                <c:pt idx="2">
                  <c:v>200-350</c:v>
                </c:pt>
                <c:pt idx="3">
                  <c:v>&lt;200</c:v>
                </c:pt>
              </c:strCache>
            </c:strRef>
          </c:cat>
          <c:val>
            <c:numRef>
              <c:f>Sheet1!$H$2:$H$5</c:f>
              <c:numCache>
                <c:formatCode>General</c:formatCode>
                <c:ptCount val="4"/>
                <c:pt idx="0">
                  <c:v>3.9</c:v>
                </c:pt>
                <c:pt idx="1">
                  <c:v>3.5</c:v>
                </c:pt>
                <c:pt idx="2">
                  <c:v>7.6</c:v>
                </c:pt>
                <c:pt idx="3">
                  <c:v>7.6</c:v>
                </c:pt>
              </c:numCache>
            </c:numRef>
          </c:val>
          <c:extLst>
            <c:ext xmlns:c16="http://schemas.microsoft.com/office/drawing/2014/chart" uri="{C3380CC4-5D6E-409C-BE32-E72D297353CC}">
              <c16:uniqueId val="{00000000-0EC2-4014-8E42-475BD0FE68A0}"/>
            </c:ext>
          </c:extLst>
        </c:ser>
        <c:ser>
          <c:idx val="1"/>
          <c:order val="1"/>
          <c:tx>
            <c:strRef>
              <c:f>Sheet1!$I$1</c:f>
              <c:strCache>
                <c:ptCount val="1"/>
                <c:pt idx="0">
                  <c:v>during delivery</c:v>
                </c:pt>
              </c:strCache>
            </c:strRef>
          </c:tx>
          <c:spPr>
            <a:solidFill>
              <a:srgbClr val="E31837"/>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Sheet1!$G$2:$G$5</c:f>
              <c:strCache>
                <c:ptCount val="4"/>
                <c:pt idx="0">
                  <c:v>&gt;500</c:v>
                </c:pt>
                <c:pt idx="1">
                  <c:v>350-500</c:v>
                </c:pt>
                <c:pt idx="2">
                  <c:v>200-350</c:v>
                </c:pt>
                <c:pt idx="3">
                  <c:v>&lt;200</c:v>
                </c:pt>
              </c:strCache>
            </c:strRef>
          </c:cat>
          <c:val>
            <c:numRef>
              <c:f>Sheet1!$I$2:$I$5</c:f>
              <c:numCache>
                <c:formatCode>General</c:formatCode>
                <c:ptCount val="4"/>
                <c:pt idx="0">
                  <c:v>4.5</c:v>
                </c:pt>
                <c:pt idx="1">
                  <c:v>2.2999999999999998</c:v>
                </c:pt>
                <c:pt idx="2">
                  <c:v>7.3</c:v>
                </c:pt>
                <c:pt idx="3">
                  <c:v>15.5</c:v>
                </c:pt>
              </c:numCache>
            </c:numRef>
          </c:val>
          <c:extLst>
            <c:ext xmlns:c16="http://schemas.microsoft.com/office/drawing/2014/chart" uri="{C3380CC4-5D6E-409C-BE32-E72D297353CC}">
              <c16:uniqueId val="{00000001-0EC2-4014-8E42-475BD0FE68A0}"/>
            </c:ext>
          </c:extLst>
        </c:ser>
        <c:ser>
          <c:idx val="2"/>
          <c:order val="2"/>
          <c:tx>
            <c:strRef>
              <c:f>Sheet1!$J$1</c:f>
              <c:strCache>
                <c:ptCount val="1"/>
                <c:pt idx="0">
                  <c:v>through breastfeeding</c:v>
                </c:pt>
              </c:strCache>
            </c:strRef>
          </c:tx>
          <c:spPr>
            <a:solidFill>
              <a:srgbClr val="88C54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Sheet1!$G$2:$G$5</c:f>
              <c:strCache>
                <c:ptCount val="4"/>
                <c:pt idx="0">
                  <c:v>&gt;500</c:v>
                </c:pt>
                <c:pt idx="1">
                  <c:v>350-500</c:v>
                </c:pt>
                <c:pt idx="2">
                  <c:v>200-350</c:v>
                </c:pt>
                <c:pt idx="3">
                  <c:v>&lt;200</c:v>
                </c:pt>
              </c:strCache>
            </c:strRef>
          </c:cat>
          <c:val>
            <c:numRef>
              <c:f>Sheet1!$J$2:$J$5</c:f>
              <c:numCache>
                <c:formatCode>General</c:formatCode>
                <c:ptCount val="4"/>
                <c:pt idx="0">
                  <c:v>1.9</c:v>
                </c:pt>
                <c:pt idx="1">
                  <c:v>7.4</c:v>
                </c:pt>
                <c:pt idx="2">
                  <c:v>13.3</c:v>
                </c:pt>
                <c:pt idx="3">
                  <c:v>20.8</c:v>
                </c:pt>
              </c:numCache>
            </c:numRef>
          </c:val>
          <c:extLst>
            <c:ext xmlns:c16="http://schemas.microsoft.com/office/drawing/2014/chart" uri="{C3380CC4-5D6E-409C-BE32-E72D297353CC}">
              <c16:uniqueId val="{00000002-0EC2-4014-8E42-475BD0FE68A0}"/>
            </c:ext>
          </c:extLst>
        </c:ser>
        <c:dLbls>
          <c:showLegendKey val="0"/>
          <c:showVal val="0"/>
          <c:showCatName val="0"/>
          <c:showSerName val="0"/>
          <c:showPercent val="0"/>
          <c:showBubbleSize val="0"/>
        </c:dLbls>
        <c:gapWidth val="50"/>
        <c:overlap val="100"/>
        <c:axId val="75523968"/>
        <c:axId val="75526144"/>
      </c:barChart>
      <c:catAx>
        <c:axId val="75523968"/>
        <c:scaling>
          <c:orientation val="maxMin"/>
        </c:scaling>
        <c:delete val="0"/>
        <c:axPos val="l"/>
        <c:title>
          <c:tx>
            <c:rich>
              <a:bodyPr/>
              <a:lstStyle/>
              <a:p>
                <a:pPr>
                  <a:defRPr/>
                </a:pPr>
                <a:r>
                  <a:rPr lang="en-GB"/>
                  <a:t>Maternal CD4 count (cells/ul)</a:t>
                </a:r>
              </a:p>
            </c:rich>
          </c:tx>
          <c:layout>
            <c:manualLayout>
              <c:xMode val="edge"/>
              <c:yMode val="edge"/>
              <c:x val="7.9433467043034719E-3"/>
              <c:y val="0.1997052902426531"/>
            </c:manualLayout>
          </c:layout>
          <c:overlay val="0"/>
        </c:title>
        <c:numFmt formatCode="General" sourceLinked="1"/>
        <c:majorTickMark val="out"/>
        <c:minorTickMark val="none"/>
        <c:tickLblPos val="nextTo"/>
        <c:spPr>
          <a:ln>
            <a:noFill/>
          </a:ln>
        </c:spPr>
        <c:crossAx val="75526144"/>
        <c:crosses val="autoZero"/>
        <c:auto val="1"/>
        <c:lblAlgn val="ctr"/>
        <c:lblOffset val="100"/>
        <c:noMultiLvlLbl val="0"/>
      </c:catAx>
      <c:valAx>
        <c:axId val="75526144"/>
        <c:scaling>
          <c:orientation val="minMax"/>
        </c:scaling>
        <c:delete val="0"/>
        <c:axPos val="t"/>
        <c:title>
          <c:tx>
            <c:rich>
              <a:bodyPr/>
              <a:lstStyle/>
              <a:p>
                <a:pPr>
                  <a:defRPr/>
                </a:pPr>
                <a:r>
                  <a:rPr lang="en-US" sz="1399" b="1" i="0" u="none" strike="noStrike" baseline="0" dirty="0">
                    <a:effectLst/>
                  </a:rPr>
                  <a:t>Mother-to-child transmission rate (</a:t>
                </a:r>
                <a:r>
                  <a:rPr lang="en-GB" dirty="0"/>
                  <a:t>%)</a:t>
                </a:r>
              </a:p>
            </c:rich>
          </c:tx>
          <c:layout>
            <c:manualLayout>
              <c:xMode val="edge"/>
              <c:yMode val="edge"/>
              <c:x val="0.21392301787748233"/>
              <c:y val="3.6335852497234526E-2"/>
            </c:manualLayout>
          </c:layout>
          <c:overlay val="0"/>
        </c:title>
        <c:numFmt formatCode="General" sourceLinked="1"/>
        <c:majorTickMark val="out"/>
        <c:minorTickMark val="none"/>
        <c:tickLblPos val="nextTo"/>
        <c:crossAx val="75523968"/>
        <c:crosses val="autoZero"/>
        <c:crossBetween val="between"/>
      </c:valAx>
      <c:spPr>
        <a:noFill/>
        <a:ln w="25390">
          <a:noFill/>
        </a:ln>
      </c:spPr>
    </c:plotArea>
    <c:legend>
      <c:legendPos val="r"/>
      <c:layout>
        <c:manualLayout>
          <c:xMode val="edge"/>
          <c:yMode val="edge"/>
          <c:x val="0.72920455108205817"/>
          <c:y val="0.32430226835849851"/>
          <c:w val="0.2639928440548705"/>
          <c:h val="0.44372280763682637"/>
        </c:manualLayout>
      </c:layout>
      <c:overlay val="0"/>
    </c:legend>
    <c:plotVisOnly val="1"/>
    <c:dispBlanksAs val="gap"/>
    <c:showDLblsOverMax val="0"/>
  </c:chart>
  <c:txPr>
    <a:bodyPr/>
    <a:lstStyle/>
    <a:p>
      <a:pPr>
        <a:defRPr sz="1399" b="1">
          <a:latin typeface="Arial" pitchFamily="34" charset="0"/>
          <a:cs typeface="Arial"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3176959697773348E-2"/>
          <c:y val="0.13584902075299615"/>
          <c:w val="0.90117540927179818"/>
          <c:h val="0.5991732603164952"/>
        </c:manualLayout>
      </c:layout>
      <c:barChart>
        <c:barDir val="col"/>
        <c:grouping val="clustered"/>
        <c:varyColors val="0"/>
        <c:ser>
          <c:idx val="0"/>
          <c:order val="0"/>
          <c:tx>
            <c:strRef>
              <c:f>'PMTCT (2023)'!$A$6</c:f>
              <c:strCache>
                <c:ptCount val="1"/>
                <c:pt idx="0">
                  <c:v>Asia and the Pacific</c:v>
                </c:pt>
              </c:strCache>
            </c:strRef>
          </c:tx>
          <c:spPr>
            <a:solidFill>
              <a:srgbClr val="0099FF"/>
            </a:solidFill>
            <a:ln>
              <a:noFill/>
            </a:ln>
            <a:effectLst/>
          </c:spPr>
          <c:invertIfNegative val="0"/>
          <c:dPt>
            <c:idx val="1"/>
            <c:invertIfNegative val="0"/>
            <c:bubble3D val="0"/>
            <c:spPr>
              <a:solidFill>
                <a:srgbClr val="33CCCC"/>
              </a:solidFill>
              <a:ln>
                <a:noFill/>
              </a:ln>
              <a:effectLst/>
            </c:spPr>
            <c:extLst>
              <c:ext xmlns:c16="http://schemas.microsoft.com/office/drawing/2014/chart" uri="{C3380CC4-5D6E-409C-BE32-E72D297353CC}">
                <c16:uniqueId val="{00000001-4CDA-47CC-9A5B-CA1669222041}"/>
              </c:ext>
            </c:extLst>
          </c:dPt>
          <c:dPt>
            <c:idx val="2"/>
            <c:invertIfNegative val="0"/>
            <c:bubble3D val="0"/>
            <c:spPr>
              <a:solidFill>
                <a:srgbClr val="F8A142"/>
              </a:solidFill>
              <a:ln>
                <a:noFill/>
              </a:ln>
              <a:effectLst/>
            </c:spPr>
            <c:extLst>
              <c:ext xmlns:c16="http://schemas.microsoft.com/office/drawing/2014/chart" uri="{C3380CC4-5D6E-409C-BE32-E72D297353CC}">
                <c16:uniqueId val="{00000003-4CDA-47CC-9A5B-CA1669222041}"/>
              </c:ext>
            </c:extLst>
          </c:dPt>
          <c:dPt>
            <c:idx val="3"/>
            <c:invertIfNegative val="0"/>
            <c:bubble3D val="0"/>
            <c:spPr>
              <a:solidFill>
                <a:srgbClr val="FF5050"/>
              </a:solidFill>
              <a:ln>
                <a:noFill/>
              </a:ln>
              <a:effectLst/>
            </c:spPr>
            <c:extLst>
              <c:ext xmlns:c16="http://schemas.microsoft.com/office/drawing/2014/chart" uri="{C3380CC4-5D6E-409C-BE32-E72D297353CC}">
                <c16:uniqueId val="{00000005-4CDA-47CC-9A5B-CA1669222041}"/>
              </c:ext>
            </c:extLst>
          </c:dPt>
          <c:dLbls>
            <c:dLbl>
              <c:idx val="0"/>
              <c:tx>
                <c:rich>
                  <a:bodyPr/>
                  <a:lstStyle/>
                  <a:p>
                    <a:r>
                      <a:rPr lang="en-US"/>
                      <a:t>55000</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4CDA-47CC-9A5B-CA1669222041}"/>
                </c:ext>
              </c:extLst>
            </c:dLbl>
            <c:dLbl>
              <c:idx val="1"/>
              <c:tx>
                <c:rich>
                  <a:bodyPr/>
                  <a:lstStyle/>
                  <a:p>
                    <a:r>
                      <a:rPr lang="en-US"/>
                      <a:t>31000</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4CDA-47CC-9A5B-CA1669222041}"/>
                </c:ext>
              </c:extLst>
            </c:dLbl>
            <c:dLbl>
              <c:idx val="2"/>
              <c:tx>
                <c:rich>
                  <a:bodyPr/>
                  <a:lstStyle/>
                  <a:p>
                    <a:r>
                      <a:rPr lang="en-US"/>
                      <a:t>20000</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4CDA-47CC-9A5B-CA1669222041}"/>
                </c:ext>
              </c:extLst>
            </c:dLbl>
            <c:dLbl>
              <c:idx val="3"/>
              <c:tx>
                <c:rich>
                  <a:bodyPr/>
                  <a:lstStyle/>
                  <a:p>
                    <a:r>
                      <a:rPr lang="en-US"/>
                      <a:t>12000</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4CDA-47CC-9A5B-CA1669222041}"/>
                </c:ext>
              </c:extLst>
            </c:dLbl>
            <c:spPr>
              <a:solidFill>
                <a:schemeClr val="bg1"/>
              </a:solidFill>
              <a:ln>
                <a:noFill/>
              </a:ln>
              <a:effectLst/>
            </c:spPr>
            <c:txPr>
              <a:bodyPr rot="0" spcFirstLastPara="1" vertOverflow="ellipsis" vert="horz" wrap="square" anchor="ctr" anchorCtr="1"/>
              <a:lstStyle/>
              <a:p>
                <a:pPr>
                  <a:defRPr sz="1400" b="0" i="0" u="none" strike="noStrike" kern="1200" baseline="0">
                    <a:solidFill>
                      <a:schemeClr val="tx1"/>
                    </a:solidFill>
                    <a:latin typeface="Arial Nova" panose="020B05040202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'PMTCT (2023)'!$B$5:$E$5</c:f>
              <c:strCache>
                <c:ptCount val="4"/>
                <c:pt idx="0">
                  <c:v>Estimated pregnant women living with HIV</c:v>
                </c:pt>
                <c:pt idx="1">
                  <c:v>Pregnant women receiving ART to prevent vertical transmission</c:v>
                </c:pt>
                <c:pt idx="2">
                  <c:v>Infants tested by 
8 weeks of age</c:v>
                </c:pt>
                <c:pt idx="3">
                  <c:v>New child infections</c:v>
                </c:pt>
              </c:strCache>
            </c:strRef>
          </c:cat>
          <c:val>
            <c:numRef>
              <c:f>'PMTCT (2023)'!$B$6:$E$6</c:f>
              <c:numCache>
                <c:formatCode>General</c:formatCode>
                <c:ptCount val="4"/>
                <c:pt idx="0">
                  <c:v>54809.365498588559</c:v>
                </c:pt>
                <c:pt idx="1">
                  <c:v>31117</c:v>
                </c:pt>
                <c:pt idx="2">
                  <c:v>20279.465234477768</c:v>
                </c:pt>
                <c:pt idx="3">
                  <c:v>12477</c:v>
                </c:pt>
              </c:numCache>
            </c:numRef>
          </c:val>
          <c:extLst>
            <c:ext xmlns:c16="http://schemas.microsoft.com/office/drawing/2014/chart" uri="{C3380CC4-5D6E-409C-BE32-E72D297353CC}">
              <c16:uniqueId val="{00000007-4CDA-47CC-9A5B-CA1669222041}"/>
            </c:ext>
          </c:extLst>
        </c:ser>
        <c:dLbls>
          <c:showLegendKey val="0"/>
          <c:showVal val="0"/>
          <c:showCatName val="0"/>
          <c:showSerName val="0"/>
          <c:showPercent val="0"/>
          <c:showBubbleSize val="0"/>
        </c:dLbls>
        <c:gapWidth val="184"/>
        <c:axId val="914720984"/>
        <c:axId val="914727872"/>
      </c:barChart>
      <c:catAx>
        <c:axId val="914720984"/>
        <c:scaling>
          <c:orientation val="minMax"/>
        </c:scaling>
        <c:delete val="0"/>
        <c:axPos val="b"/>
        <c:majorGridlines>
          <c:spPr>
            <a:ln w="9525" cap="flat" cmpd="sng" algn="ctr">
              <a:solidFill>
                <a:srgbClr val="70AD47">
                  <a:lumMod val="20000"/>
                  <a:lumOff val="80000"/>
                </a:srgbClr>
              </a:solidFill>
              <a:prstDash val="sysDash"/>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Nova" panose="020B0504020202020204" pitchFamily="34" charset="0"/>
                <a:ea typeface="+mn-ea"/>
                <a:cs typeface="+mn-cs"/>
              </a:defRPr>
            </a:pPr>
            <a:endParaRPr lang="en-US"/>
          </a:p>
        </c:txPr>
        <c:crossAx val="914727872"/>
        <c:crosses val="autoZero"/>
        <c:auto val="1"/>
        <c:lblAlgn val="ctr"/>
        <c:lblOffset val="100"/>
        <c:noMultiLvlLbl val="0"/>
      </c:catAx>
      <c:valAx>
        <c:axId val="914727872"/>
        <c:scaling>
          <c:orientation val="minMax"/>
          <c:max val="55000"/>
        </c:scaling>
        <c:delete val="0"/>
        <c:axPos val="l"/>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Arial Nova" panose="020B0504020202020204" pitchFamily="34" charset="0"/>
                <a:ea typeface="+mn-ea"/>
                <a:cs typeface="+mn-cs"/>
              </a:defRPr>
            </a:pPr>
            <a:endParaRPr lang="en-US"/>
          </a:p>
        </c:txPr>
        <c:crossAx val="914720984"/>
        <c:crosses val="autoZero"/>
        <c:crossBetween val="between"/>
        <c:majorUnit val="55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Arial Nova" panose="020B0504020202020204" pitchFamily="34" charset="0"/>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585006115311834"/>
          <c:y val="0.11412303949811152"/>
          <c:w val="0.82023590616177888"/>
          <c:h val="0.61077267780551825"/>
        </c:manualLayout>
      </c:layout>
      <c:barChart>
        <c:barDir val="col"/>
        <c:grouping val="clustered"/>
        <c:varyColors val="0"/>
        <c:ser>
          <c:idx val="0"/>
          <c:order val="0"/>
          <c:tx>
            <c:strRef>
              <c:f>PMTCT!$B$7</c:f>
              <c:strCache>
                <c:ptCount val="1"/>
                <c:pt idx="0">
                  <c:v>Global</c:v>
                </c:pt>
              </c:strCache>
            </c:strRef>
          </c:tx>
          <c:spPr>
            <a:solidFill>
              <a:srgbClr val="33CCCC"/>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PMTCT!$A$8:$A$20</c:f>
              <c:strCach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strCache>
            </c:strRef>
          </c:cat>
          <c:val>
            <c:numRef>
              <c:f>PMTCT!$B$8:$B$20</c:f>
              <c:numCache>
                <c:formatCode>General</c:formatCode>
                <c:ptCount val="13"/>
                <c:pt idx="0">
                  <c:v>48</c:v>
                </c:pt>
                <c:pt idx="1">
                  <c:v>58</c:v>
                </c:pt>
                <c:pt idx="2">
                  <c:v>68</c:v>
                </c:pt>
                <c:pt idx="3">
                  <c:v>74</c:v>
                </c:pt>
                <c:pt idx="4">
                  <c:v>79</c:v>
                </c:pt>
                <c:pt idx="5">
                  <c:v>81</c:v>
                </c:pt>
                <c:pt idx="6">
                  <c:v>80</c:v>
                </c:pt>
                <c:pt idx="7">
                  <c:v>81</c:v>
                </c:pt>
                <c:pt idx="8">
                  <c:v>82</c:v>
                </c:pt>
                <c:pt idx="9">
                  <c:v>84</c:v>
                </c:pt>
                <c:pt idx="10">
                  <c:v>83</c:v>
                </c:pt>
                <c:pt idx="11">
                  <c:v>83</c:v>
                </c:pt>
                <c:pt idx="12">
                  <c:v>82</c:v>
                </c:pt>
              </c:numCache>
            </c:numRef>
          </c:val>
          <c:extLst>
            <c:ext xmlns:c16="http://schemas.microsoft.com/office/drawing/2014/chart" uri="{C3380CC4-5D6E-409C-BE32-E72D297353CC}">
              <c16:uniqueId val="{00000000-14E7-4FBC-8E29-05E0B09A8B83}"/>
            </c:ext>
          </c:extLst>
        </c:ser>
        <c:ser>
          <c:idx val="1"/>
          <c:order val="1"/>
          <c:tx>
            <c:strRef>
              <c:f>PMTCT!$C$7</c:f>
              <c:strCache>
                <c:ptCount val="1"/>
                <c:pt idx="0">
                  <c:v>Asia and the Pacific</c:v>
                </c:pt>
              </c:strCache>
            </c:strRef>
          </c:tx>
          <c:spPr>
            <a:solidFill>
              <a:srgbClr val="FF5050"/>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PMTCT!$A$8:$A$20</c:f>
              <c:strCach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strCache>
            </c:strRef>
          </c:cat>
          <c:val>
            <c:numRef>
              <c:f>PMTCT!$C$8:$C$20</c:f>
              <c:numCache>
                <c:formatCode>General</c:formatCode>
                <c:ptCount val="13"/>
                <c:pt idx="0">
                  <c:v>24</c:v>
                </c:pt>
                <c:pt idx="1">
                  <c:v>25</c:v>
                </c:pt>
                <c:pt idx="2">
                  <c:v>28</c:v>
                </c:pt>
                <c:pt idx="3">
                  <c:v>34</c:v>
                </c:pt>
                <c:pt idx="4">
                  <c:v>44</c:v>
                </c:pt>
                <c:pt idx="5">
                  <c:v>47</c:v>
                </c:pt>
                <c:pt idx="6">
                  <c:v>51</c:v>
                </c:pt>
                <c:pt idx="7">
                  <c:v>51</c:v>
                </c:pt>
                <c:pt idx="8">
                  <c:v>54</c:v>
                </c:pt>
                <c:pt idx="9">
                  <c:v>55</c:v>
                </c:pt>
                <c:pt idx="10">
                  <c:v>51</c:v>
                </c:pt>
                <c:pt idx="11">
                  <c:v>50</c:v>
                </c:pt>
                <c:pt idx="12">
                  <c:v>57</c:v>
                </c:pt>
              </c:numCache>
            </c:numRef>
          </c:val>
          <c:extLst>
            <c:ext xmlns:c16="http://schemas.microsoft.com/office/drawing/2014/chart" uri="{C3380CC4-5D6E-409C-BE32-E72D297353CC}">
              <c16:uniqueId val="{00000001-14E7-4FBC-8E29-05E0B09A8B83}"/>
            </c:ext>
          </c:extLst>
        </c:ser>
        <c:dLbls>
          <c:showLegendKey val="0"/>
          <c:showVal val="0"/>
          <c:showCatName val="0"/>
          <c:showSerName val="0"/>
          <c:showPercent val="0"/>
          <c:showBubbleSize val="0"/>
        </c:dLbls>
        <c:gapWidth val="150"/>
        <c:overlap val="-10"/>
        <c:axId val="338860672"/>
        <c:axId val="338866560"/>
      </c:barChart>
      <c:catAx>
        <c:axId val="338860672"/>
        <c:scaling>
          <c:orientation val="minMax"/>
        </c:scaling>
        <c:delete val="0"/>
        <c:axPos val="b"/>
        <c:numFmt formatCode="General" sourceLinked="1"/>
        <c:majorTickMark val="out"/>
        <c:minorTickMark val="none"/>
        <c:tickLblPos val="nextTo"/>
        <c:crossAx val="338866560"/>
        <c:crosses val="autoZero"/>
        <c:auto val="1"/>
        <c:lblAlgn val="ctr"/>
        <c:lblOffset val="100"/>
        <c:noMultiLvlLbl val="0"/>
      </c:catAx>
      <c:valAx>
        <c:axId val="338866560"/>
        <c:scaling>
          <c:orientation val="minMax"/>
          <c:max val="100"/>
        </c:scaling>
        <c:delete val="0"/>
        <c:axPos val="l"/>
        <c:majorGridlines>
          <c:spPr>
            <a:ln w="15875">
              <a:solidFill>
                <a:srgbClr val="F79646">
                  <a:lumMod val="20000"/>
                  <a:lumOff val="80000"/>
                </a:srgbClr>
              </a:solidFill>
              <a:prstDash val="sysDot"/>
            </a:ln>
          </c:spPr>
        </c:majorGridlines>
        <c:title>
          <c:tx>
            <c:rich>
              <a:bodyPr rot="-5400000" vert="horz"/>
              <a:lstStyle/>
              <a:p>
                <a:pPr>
                  <a:defRPr/>
                </a:pPr>
                <a:r>
                  <a:rPr lang="en-GB"/>
                  <a:t>PMTCT coverage (%)</a:t>
                </a:r>
              </a:p>
            </c:rich>
          </c:tx>
          <c:layout>
            <c:manualLayout>
              <c:xMode val="edge"/>
              <c:yMode val="edge"/>
              <c:x val="4.2157370787395385E-2"/>
              <c:y val="0.12193913158793938"/>
            </c:manualLayout>
          </c:layout>
          <c:overlay val="0"/>
        </c:title>
        <c:numFmt formatCode="General" sourceLinked="1"/>
        <c:majorTickMark val="none"/>
        <c:minorTickMark val="none"/>
        <c:tickLblPos val="nextTo"/>
        <c:spPr>
          <a:ln>
            <a:noFill/>
          </a:ln>
        </c:spPr>
        <c:crossAx val="338860672"/>
        <c:crosses val="autoZero"/>
        <c:crossBetween val="between"/>
        <c:majorUnit val="20"/>
      </c:valAx>
    </c:plotArea>
    <c:legend>
      <c:legendPos val="b"/>
      <c:layout>
        <c:manualLayout>
          <c:xMode val="edge"/>
          <c:yMode val="edge"/>
          <c:x val="0.14599311597535958"/>
          <c:y val="0.83836988580759886"/>
          <c:w val="0.74376631184430364"/>
          <c:h val="0.13797401494493977"/>
        </c:manualLayout>
      </c:layout>
      <c:overlay val="0"/>
    </c:legend>
    <c:plotVisOnly val="1"/>
    <c:dispBlanksAs val="gap"/>
    <c:showDLblsOverMax val="0"/>
  </c:chart>
  <c:txPr>
    <a:bodyPr/>
    <a:lstStyle/>
    <a:p>
      <a:pPr>
        <a:defRPr sz="1400" b="0">
          <a:latin typeface="Arial" pitchFamily="34" charset="0"/>
          <a:cs typeface="Arial" pitchFamily="34" charset="0"/>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3996581774295222E-2"/>
          <c:y val="6.945934058352235E-2"/>
          <c:w val="0.91854302168728652"/>
          <c:h val="0.46977637105328973"/>
        </c:manualLayout>
      </c:layout>
      <c:barChart>
        <c:barDir val="col"/>
        <c:grouping val="clustered"/>
        <c:varyColors val="0"/>
        <c:ser>
          <c:idx val="0"/>
          <c:order val="0"/>
          <c:spPr>
            <a:solidFill>
              <a:srgbClr val="00CCFF"/>
            </a:solidFill>
            <a:ln>
              <a:noFill/>
            </a:ln>
          </c:spPr>
          <c:invertIfNegative val="0"/>
          <c:dPt>
            <c:idx val="0"/>
            <c:invertIfNegative val="0"/>
            <c:bubble3D val="0"/>
            <c:extLst>
              <c:ext xmlns:c16="http://schemas.microsoft.com/office/drawing/2014/chart" uri="{C3380CC4-5D6E-409C-BE32-E72D297353CC}">
                <c16:uniqueId val="{00000000-5C4A-4D37-AEF1-829447FF254A}"/>
              </c:ext>
            </c:extLst>
          </c:dPt>
          <c:dPt>
            <c:idx val="1"/>
            <c:invertIfNegative val="0"/>
            <c:bubble3D val="0"/>
            <c:extLst>
              <c:ext xmlns:c16="http://schemas.microsoft.com/office/drawing/2014/chart" uri="{C3380CC4-5D6E-409C-BE32-E72D297353CC}">
                <c16:uniqueId val="{00000001-5C4A-4D37-AEF1-829447FF254A}"/>
              </c:ext>
            </c:extLst>
          </c:dPt>
          <c:dPt>
            <c:idx val="2"/>
            <c:invertIfNegative val="0"/>
            <c:bubble3D val="0"/>
            <c:extLst>
              <c:ext xmlns:c16="http://schemas.microsoft.com/office/drawing/2014/chart" uri="{C3380CC4-5D6E-409C-BE32-E72D297353CC}">
                <c16:uniqueId val="{00000002-5C4A-4D37-AEF1-829447FF254A}"/>
              </c:ext>
            </c:extLst>
          </c:dPt>
          <c:dPt>
            <c:idx val="16"/>
            <c:invertIfNegative val="0"/>
            <c:bubble3D val="0"/>
            <c:spPr>
              <a:pattFill prst="narHorz">
                <a:fgClr>
                  <a:srgbClr val="FF5050"/>
                </a:fgClr>
                <a:bgClr>
                  <a:sysClr val="window" lastClr="FFFFFF"/>
                </a:bgClr>
              </a:pattFill>
              <a:ln>
                <a:noFill/>
              </a:ln>
            </c:spPr>
            <c:extLst>
              <c:ext xmlns:c16="http://schemas.microsoft.com/office/drawing/2014/chart" uri="{C3380CC4-5D6E-409C-BE32-E72D297353CC}">
                <c16:uniqueId val="{00000004-5C4A-4D37-AEF1-829447FF254A}"/>
              </c:ext>
            </c:extLst>
          </c:dPt>
          <c:dPt>
            <c:idx val="17"/>
            <c:invertIfNegative val="0"/>
            <c:bubble3D val="0"/>
            <c:spPr>
              <a:pattFill prst="dkUpDiag">
                <a:fgClr>
                  <a:srgbClr val="FF9900"/>
                </a:fgClr>
                <a:bgClr>
                  <a:sysClr val="window" lastClr="FFFFFF"/>
                </a:bgClr>
              </a:pattFill>
              <a:ln>
                <a:noFill/>
              </a:ln>
            </c:spPr>
            <c:extLst>
              <c:ext xmlns:c16="http://schemas.microsoft.com/office/drawing/2014/chart" uri="{C3380CC4-5D6E-409C-BE32-E72D297353CC}">
                <c16:uniqueId val="{00000006-5C4A-4D37-AEF1-829447FF254A}"/>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'PMTCT by country'!$B$2:$B$19</c:f>
              <c:strCache>
                <c:ptCount val="18"/>
                <c:pt idx="0">
                  <c:v>Malaysia</c:v>
                </c:pt>
                <c:pt idx="1">
                  <c:v>Thailand</c:v>
                </c:pt>
                <c:pt idx="2">
                  <c:v>Cambodia</c:v>
                </c:pt>
                <c:pt idx="3">
                  <c:v>Nepal</c:v>
                </c:pt>
                <c:pt idx="4">
                  <c:v>Viet Nam</c:v>
                </c:pt>
                <c:pt idx="5">
                  <c:v>Lao PDR</c:v>
                </c:pt>
                <c:pt idx="6">
                  <c:v>Papua New Guinea</c:v>
                </c:pt>
                <c:pt idx="7">
                  <c:v>Myanmar</c:v>
                </c:pt>
                <c:pt idx="8">
                  <c:v>Iran (Islamic Republic of)</c:v>
                </c:pt>
                <c:pt idx="9">
                  <c:v>Fiji</c:v>
                </c:pt>
                <c:pt idx="10">
                  <c:v>Indonesia</c:v>
                </c:pt>
                <c:pt idx="11">
                  <c:v>Afghanistan</c:v>
                </c:pt>
                <c:pt idx="12">
                  <c:v>Pakistan</c:v>
                </c:pt>
                <c:pt idx="13">
                  <c:v>Philippines</c:v>
                </c:pt>
                <c:pt idx="14">
                  <c:v>Bangladesh</c:v>
                </c:pt>
                <c:pt idx="16">
                  <c:v>Asia and the Pacific</c:v>
                </c:pt>
                <c:pt idx="17">
                  <c:v>Global</c:v>
                </c:pt>
              </c:strCache>
            </c:strRef>
          </c:cat>
          <c:val>
            <c:numRef>
              <c:f>'PMTCT by country'!$C$2:$C$19</c:f>
              <c:numCache>
                <c:formatCode>General</c:formatCode>
                <c:ptCount val="18"/>
                <c:pt idx="0">
                  <c:v>99</c:v>
                </c:pt>
                <c:pt idx="1">
                  <c:v>97</c:v>
                </c:pt>
                <c:pt idx="2">
                  <c:v>89</c:v>
                </c:pt>
                <c:pt idx="3">
                  <c:v>80</c:v>
                </c:pt>
                <c:pt idx="4">
                  <c:v>77</c:v>
                </c:pt>
                <c:pt idx="5">
                  <c:v>54</c:v>
                </c:pt>
                <c:pt idx="6">
                  <c:v>51</c:v>
                </c:pt>
                <c:pt idx="7">
                  <c:v>43</c:v>
                </c:pt>
                <c:pt idx="8">
                  <c:v>37</c:v>
                </c:pt>
                <c:pt idx="9">
                  <c:v>36</c:v>
                </c:pt>
                <c:pt idx="10">
                  <c:v>18</c:v>
                </c:pt>
                <c:pt idx="11">
                  <c:v>15</c:v>
                </c:pt>
                <c:pt idx="12">
                  <c:v>12</c:v>
                </c:pt>
                <c:pt idx="13">
                  <c:v>6</c:v>
                </c:pt>
                <c:pt idx="14">
                  <c:v>4</c:v>
                </c:pt>
                <c:pt idx="16">
                  <c:v>57</c:v>
                </c:pt>
                <c:pt idx="17">
                  <c:v>82</c:v>
                </c:pt>
              </c:numCache>
            </c:numRef>
          </c:val>
          <c:extLst>
            <c:ext xmlns:c16="http://schemas.microsoft.com/office/drawing/2014/chart" uri="{C3380CC4-5D6E-409C-BE32-E72D297353CC}">
              <c16:uniqueId val="{00000007-5C4A-4D37-AEF1-829447FF254A}"/>
            </c:ext>
          </c:extLst>
        </c:ser>
        <c:dLbls>
          <c:showLegendKey val="0"/>
          <c:showVal val="0"/>
          <c:showCatName val="0"/>
          <c:showSerName val="0"/>
          <c:showPercent val="0"/>
          <c:showBubbleSize val="0"/>
        </c:dLbls>
        <c:gapWidth val="150"/>
        <c:axId val="41936768"/>
        <c:axId val="41938304"/>
      </c:barChart>
      <c:catAx>
        <c:axId val="41936768"/>
        <c:scaling>
          <c:orientation val="minMax"/>
        </c:scaling>
        <c:delete val="0"/>
        <c:axPos val="b"/>
        <c:majorGridlines>
          <c:spPr>
            <a:ln w="3175">
              <a:solidFill>
                <a:srgbClr val="ED7D31">
                  <a:lumMod val="20000"/>
                  <a:lumOff val="80000"/>
                </a:srgbClr>
              </a:solidFill>
              <a:prstDash val="sysDash"/>
            </a:ln>
          </c:spPr>
        </c:majorGridlines>
        <c:numFmt formatCode="General" sourceLinked="0"/>
        <c:majorTickMark val="out"/>
        <c:minorTickMark val="none"/>
        <c:tickLblPos val="nextTo"/>
        <c:spPr>
          <a:ln>
            <a:noFill/>
          </a:ln>
        </c:spPr>
        <c:crossAx val="41938304"/>
        <c:crosses val="autoZero"/>
        <c:auto val="1"/>
        <c:lblAlgn val="ctr"/>
        <c:lblOffset val="100"/>
        <c:noMultiLvlLbl val="0"/>
      </c:catAx>
      <c:valAx>
        <c:axId val="41938304"/>
        <c:scaling>
          <c:orientation val="minMax"/>
          <c:max val="100"/>
          <c:min val="0"/>
        </c:scaling>
        <c:delete val="0"/>
        <c:axPos val="l"/>
        <c:minorGridlines>
          <c:spPr>
            <a:ln w="3175">
              <a:solidFill>
                <a:srgbClr val="ED7D31">
                  <a:lumMod val="20000"/>
                  <a:lumOff val="80000"/>
                </a:srgbClr>
              </a:solidFill>
              <a:prstDash val="sysDash"/>
            </a:ln>
          </c:spPr>
        </c:minorGridlines>
        <c:numFmt formatCode="General" sourceLinked="1"/>
        <c:majorTickMark val="out"/>
        <c:minorTickMark val="none"/>
        <c:tickLblPos val="nextTo"/>
        <c:spPr>
          <a:ln>
            <a:noFill/>
          </a:ln>
        </c:spPr>
        <c:crossAx val="41936768"/>
        <c:crosses val="autoZero"/>
        <c:crossBetween val="between"/>
        <c:majorUnit val="100"/>
      </c:valAx>
    </c:plotArea>
    <c:plotVisOnly val="1"/>
    <c:dispBlanksAs val="gap"/>
    <c:showDLblsOverMax val="0"/>
  </c:chart>
  <c:txPr>
    <a:bodyPr/>
    <a:lstStyle/>
    <a:p>
      <a:pPr>
        <a:defRPr sz="1400" b="0">
          <a:latin typeface="Arial Nova" panose="020B0504020202020204" pitchFamily="34" charset="0"/>
          <a:cs typeface="Arial" pitchFamily="34" charset="0"/>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9354016992536349E-2"/>
          <c:y val="8.3795141725931985E-2"/>
          <c:w val="0.9031028911475858"/>
          <c:h val="0.43938487809514742"/>
        </c:manualLayout>
      </c:layout>
      <c:barChart>
        <c:barDir val="col"/>
        <c:grouping val="clustered"/>
        <c:varyColors val="0"/>
        <c:ser>
          <c:idx val="0"/>
          <c:order val="0"/>
          <c:tx>
            <c:strRef>
              <c:f>'Virological test'!$B$3</c:f>
              <c:strCache>
                <c:ptCount val="1"/>
                <c:pt idx="0">
                  <c:v>estimate</c:v>
                </c:pt>
              </c:strCache>
            </c:strRef>
          </c:tx>
          <c:spPr>
            <a:solidFill>
              <a:srgbClr val="33CCCC"/>
            </a:solidFill>
            <a:ln w="31750">
              <a:noFill/>
            </a:ln>
          </c:spPr>
          <c:invertIfNegative val="0"/>
          <c:dPt>
            <c:idx val="10"/>
            <c:invertIfNegative val="0"/>
            <c:bubble3D val="0"/>
            <c:extLst>
              <c:ext xmlns:c16="http://schemas.microsoft.com/office/drawing/2014/chart" uri="{C3380CC4-5D6E-409C-BE32-E72D297353CC}">
                <c16:uniqueId val="{00000000-1E30-43B1-852F-39C1EC3D2224}"/>
              </c:ext>
            </c:extLst>
          </c:dPt>
          <c:dPt>
            <c:idx val="13"/>
            <c:invertIfNegative val="0"/>
            <c:bubble3D val="0"/>
            <c:spPr>
              <a:pattFill prst="dkUpDiag">
                <a:fgClr>
                  <a:srgbClr val="FF5050"/>
                </a:fgClr>
                <a:bgClr>
                  <a:sysClr val="window" lastClr="FFFFFF"/>
                </a:bgClr>
              </a:pattFill>
              <a:ln w="31750">
                <a:noFill/>
              </a:ln>
            </c:spPr>
            <c:extLst>
              <c:ext xmlns:c16="http://schemas.microsoft.com/office/drawing/2014/chart" uri="{C3380CC4-5D6E-409C-BE32-E72D297353CC}">
                <c16:uniqueId val="{00000009-1E30-43B1-852F-39C1EC3D2224}"/>
              </c:ext>
            </c:extLst>
          </c:dPt>
          <c:dLbls>
            <c:dLbl>
              <c:idx val="0"/>
              <c:tx>
                <c:rich>
                  <a:bodyPr/>
                  <a:lstStyle/>
                  <a:p>
                    <a:r>
                      <a:rPr lang="en-US"/>
                      <a:t>&gt;98</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1E30-43B1-852F-39C1EC3D2224}"/>
                </c:ext>
              </c:extLst>
            </c:dLbl>
            <c:dLbl>
              <c:idx val="5"/>
              <c:layout>
                <c:manualLayout>
                  <c:x val="2.1733962945132586E-3"/>
                  <c:y val="0.1563310001728003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E30-43B1-852F-39C1EC3D2224}"/>
                </c:ext>
              </c:extLst>
            </c:dLbl>
            <c:dLbl>
              <c:idx val="11"/>
              <c:layout>
                <c:manualLayout>
                  <c:x val="0"/>
                  <c:y val="5.117640547262797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E30-43B1-852F-39C1EC3D2224}"/>
                </c:ext>
              </c:extLst>
            </c:dLbl>
            <c:spPr>
              <a:noFill/>
              <a:ln>
                <a:noFill/>
              </a:ln>
              <a:effectLst/>
            </c:spPr>
            <c:txPr>
              <a:bodyPr wrap="square" lIns="38100" tIns="19050" rIns="38100" bIns="19050" anchor="ctr">
                <a:spAutoFit/>
              </a:bodyPr>
              <a:lstStyle/>
              <a:p>
                <a:pPr>
                  <a:defRPr b="0"/>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'Virological test'!$A$4:$A$17</c:f>
              <c:strCache>
                <c:ptCount val="14"/>
                <c:pt idx="0">
                  <c:v>Malaysia</c:v>
                </c:pt>
                <c:pt idx="1">
                  <c:v>Thailand</c:v>
                </c:pt>
                <c:pt idx="2">
                  <c:v>Cambodia</c:v>
                </c:pt>
                <c:pt idx="3">
                  <c:v>Papua New Guinea</c:v>
                </c:pt>
                <c:pt idx="4">
                  <c:v>Nepal</c:v>
                </c:pt>
                <c:pt idx="5">
                  <c:v>Fiji</c:v>
                </c:pt>
                <c:pt idx="6">
                  <c:v>Lao PDR</c:v>
                </c:pt>
                <c:pt idx="7">
                  <c:v>Viet Nam</c:v>
                </c:pt>
                <c:pt idx="8">
                  <c:v>Iran (Islamic Republic of)</c:v>
                </c:pt>
                <c:pt idx="9">
                  <c:v>Myanmar</c:v>
                </c:pt>
                <c:pt idx="10">
                  <c:v>Afghanistan</c:v>
                </c:pt>
                <c:pt idx="11">
                  <c:v>Indonesia</c:v>
                </c:pt>
                <c:pt idx="13">
                  <c:v>Asia and the Pacific</c:v>
                </c:pt>
              </c:strCache>
            </c:strRef>
          </c:cat>
          <c:val>
            <c:numRef>
              <c:f>'Virological test'!$B$4:$B$17</c:f>
              <c:numCache>
                <c:formatCode>General</c:formatCode>
                <c:ptCount val="14"/>
                <c:pt idx="0">
                  <c:v>98</c:v>
                </c:pt>
                <c:pt idx="1">
                  <c:v>94</c:v>
                </c:pt>
                <c:pt idx="2">
                  <c:v>86</c:v>
                </c:pt>
                <c:pt idx="3">
                  <c:v>53</c:v>
                </c:pt>
                <c:pt idx="4">
                  <c:v>50</c:v>
                </c:pt>
                <c:pt idx="5">
                  <c:v>43</c:v>
                </c:pt>
                <c:pt idx="6">
                  <c:v>30</c:v>
                </c:pt>
                <c:pt idx="7">
                  <c:v>27</c:v>
                </c:pt>
                <c:pt idx="8">
                  <c:v>26</c:v>
                </c:pt>
                <c:pt idx="9">
                  <c:v>12</c:v>
                </c:pt>
                <c:pt idx="10">
                  <c:v>11</c:v>
                </c:pt>
                <c:pt idx="11">
                  <c:v>8</c:v>
                </c:pt>
                <c:pt idx="13">
                  <c:v>40</c:v>
                </c:pt>
              </c:numCache>
            </c:numRef>
          </c:val>
          <c:extLst>
            <c:ext xmlns:c16="http://schemas.microsoft.com/office/drawing/2014/chart" uri="{C3380CC4-5D6E-409C-BE32-E72D297353CC}">
              <c16:uniqueId val="{0000000A-1E30-43B1-852F-39C1EC3D2224}"/>
            </c:ext>
          </c:extLst>
        </c:ser>
        <c:dLbls>
          <c:showLegendKey val="0"/>
          <c:showVal val="0"/>
          <c:showCatName val="0"/>
          <c:showSerName val="0"/>
          <c:showPercent val="0"/>
          <c:showBubbleSize val="0"/>
        </c:dLbls>
        <c:gapWidth val="50"/>
        <c:axId val="51212672"/>
        <c:axId val="51214208"/>
      </c:barChart>
      <c:lineChart>
        <c:grouping val="standard"/>
        <c:varyColors val="0"/>
        <c:ser>
          <c:idx val="1"/>
          <c:order val="1"/>
          <c:tx>
            <c:strRef>
              <c:f>'Virological test'!$C$3</c:f>
              <c:strCache>
                <c:ptCount val="1"/>
                <c:pt idx="0">
                  <c:v>lower estimate</c:v>
                </c:pt>
              </c:strCache>
            </c:strRef>
          </c:tx>
          <c:spPr>
            <a:ln>
              <a:noFill/>
            </a:ln>
          </c:spPr>
          <c:marker>
            <c:symbol val="dash"/>
            <c:size val="10"/>
            <c:spPr>
              <a:solidFill>
                <a:schemeClr val="tx1">
                  <a:lumMod val="95000"/>
                  <a:lumOff val="5000"/>
                </a:schemeClr>
              </a:solidFill>
              <a:ln>
                <a:noFill/>
              </a:ln>
            </c:spPr>
          </c:marker>
          <c:cat>
            <c:strRef>
              <c:f>'Virological test'!$A$4:$A$17</c:f>
              <c:strCache>
                <c:ptCount val="14"/>
                <c:pt idx="0">
                  <c:v>Malaysia</c:v>
                </c:pt>
                <c:pt idx="1">
                  <c:v>Thailand</c:v>
                </c:pt>
                <c:pt idx="2">
                  <c:v>Cambodia</c:v>
                </c:pt>
                <c:pt idx="3">
                  <c:v>Papua New Guinea</c:v>
                </c:pt>
                <c:pt idx="4">
                  <c:v>Nepal</c:v>
                </c:pt>
                <c:pt idx="5">
                  <c:v>Fiji</c:v>
                </c:pt>
                <c:pt idx="6">
                  <c:v>Lao PDR</c:v>
                </c:pt>
                <c:pt idx="7">
                  <c:v>Viet Nam</c:v>
                </c:pt>
                <c:pt idx="8">
                  <c:v>Iran (Islamic Republic of)</c:v>
                </c:pt>
                <c:pt idx="9">
                  <c:v>Myanmar</c:v>
                </c:pt>
                <c:pt idx="10">
                  <c:v>Afghanistan</c:v>
                </c:pt>
                <c:pt idx="11">
                  <c:v>Indonesia</c:v>
                </c:pt>
                <c:pt idx="13">
                  <c:v>Asia and the Pacific</c:v>
                </c:pt>
              </c:strCache>
            </c:strRef>
          </c:cat>
          <c:val>
            <c:numRef>
              <c:f>'Virological test'!$C$4:$C$17</c:f>
              <c:numCache>
                <c:formatCode>General</c:formatCode>
                <c:ptCount val="14"/>
                <c:pt idx="0">
                  <c:v>82</c:v>
                </c:pt>
                <c:pt idx="1">
                  <c:v>81</c:v>
                </c:pt>
                <c:pt idx="2">
                  <c:v>75</c:v>
                </c:pt>
                <c:pt idx="3">
                  <c:v>46</c:v>
                </c:pt>
                <c:pt idx="4">
                  <c:v>44</c:v>
                </c:pt>
                <c:pt idx="5">
                  <c:v>21</c:v>
                </c:pt>
                <c:pt idx="6">
                  <c:v>27</c:v>
                </c:pt>
                <c:pt idx="7">
                  <c:v>24</c:v>
                </c:pt>
                <c:pt idx="8">
                  <c:v>17</c:v>
                </c:pt>
                <c:pt idx="9">
                  <c:v>10</c:v>
                </c:pt>
                <c:pt idx="10">
                  <c:v>3</c:v>
                </c:pt>
                <c:pt idx="11">
                  <c:v>7</c:v>
                </c:pt>
                <c:pt idx="13">
                  <c:v>33</c:v>
                </c:pt>
              </c:numCache>
            </c:numRef>
          </c:val>
          <c:smooth val="0"/>
          <c:extLst>
            <c:ext xmlns:c16="http://schemas.microsoft.com/office/drawing/2014/chart" uri="{C3380CC4-5D6E-409C-BE32-E72D297353CC}">
              <c16:uniqueId val="{0000000B-1E30-43B1-852F-39C1EC3D2224}"/>
            </c:ext>
          </c:extLst>
        </c:ser>
        <c:ser>
          <c:idx val="2"/>
          <c:order val="2"/>
          <c:tx>
            <c:strRef>
              <c:f>'Virological test'!$D$3</c:f>
              <c:strCache>
                <c:ptCount val="1"/>
                <c:pt idx="0">
                  <c:v>upper estimate</c:v>
                </c:pt>
              </c:strCache>
            </c:strRef>
          </c:tx>
          <c:spPr>
            <a:ln>
              <a:noFill/>
            </a:ln>
          </c:spPr>
          <c:marker>
            <c:symbol val="dot"/>
            <c:size val="10"/>
            <c:spPr>
              <a:solidFill>
                <a:schemeClr val="tx1">
                  <a:lumMod val="95000"/>
                  <a:lumOff val="5000"/>
                </a:schemeClr>
              </a:solidFill>
              <a:ln>
                <a:noFill/>
              </a:ln>
            </c:spPr>
          </c:marker>
          <c:cat>
            <c:strRef>
              <c:f>'Virological test'!$A$4:$A$17</c:f>
              <c:strCache>
                <c:ptCount val="14"/>
                <c:pt idx="0">
                  <c:v>Malaysia</c:v>
                </c:pt>
                <c:pt idx="1">
                  <c:v>Thailand</c:v>
                </c:pt>
                <c:pt idx="2">
                  <c:v>Cambodia</c:v>
                </c:pt>
                <c:pt idx="3">
                  <c:v>Papua New Guinea</c:v>
                </c:pt>
                <c:pt idx="4">
                  <c:v>Nepal</c:v>
                </c:pt>
                <c:pt idx="5">
                  <c:v>Fiji</c:v>
                </c:pt>
                <c:pt idx="6">
                  <c:v>Lao PDR</c:v>
                </c:pt>
                <c:pt idx="7">
                  <c:v>Viet Nam</c:v>
                </c:pt>
                <c:pt idx="8">
                  <c:v>Iran (Islamic Republic of)</c:v>
                </c:pt>
                <c:pt idx="9">
                  <c:v>Myanmar</c:v>
                </c:pt>
                <c:pt idx="10">
                  <c:v>Afghanistan</c:v>
                </c:pt>
                <c:pt idx="11">
                  <c:v>Indonesia</c:v>
                </c:pt>
                <c:pt idx="13">
                  <c:v>Asia and the Pacific</c:v>
                </c:pt>
              </c:strCache>
            </c:strRef>
          </c:cat>
          <c:val>
            <c:numRef>
              <c:f>'Virological test'!$D$4:$D$17</c:f>
              <c:numCache>
                <c:formatCode>General</c:formatCode>
                <c:ptCount val="14"/>
                <c:pt idx="0">
                  <c:v>98</c:v>
                </c:pt>
                <c:pt idx="1">
                  <c:v>98</c:v>
                </c:pt>
                <c:pt idx="2">
                  <c:v>98</c:v>
                </c:pt>
                <c:pt idx="3">
                  <c:v>66</c:v>
                </c:pt>
                <c:pt idx="4">
                  <c:v>58</c:v>
                </c:pt>
                <c:pt idx="5">
                  <c:v>75</c:v>
                </c:pt>
                <c:pt idx="6">
                  <c:v>35</c:v>
                </c:pt>
                <c:pt idx="7">
                  <c:v>32</c:v>
                </c:pt>
                <c:pt idx="8">
                  <c:v>36</c:v>
                </c:pt>
                <c:pt idx="9">
                  <c:v>14</c:v>
                </c:pt>
                <c:pt idx="10">
                  <c:v>29</c:v>
                </c:pt>
                <c:pt idx="11">
                  <c:v>10</c:v>
                </c:pt>
                <c:pt idx="13">
                  <c:v>49</c:v>
                </c:pt>
              </c:numCache>
            </c:numRef>
          </c:val>
          <c:smooth val="0"/>
          <c:extLst>
            <c:ext xmlns:c16="http://schemas.microsoft.com/office/drawing/2014/chart" uri="{C3380CC4-5D6E-409C-BE32-E72D297353CC}">
              <c16:uniqueId val="{0000000C-1E30-43B1-852F-39C1EC3D2224}"/>
            </c:ext>
          </c:extLst>
        </c:ser>
        <c:dLbls>
          <c:showLegendKey val="0"/>
          <c:showVal val="0"/>
          <c:showCatName val="0"/>
          <c:showSerName val="0"/>
          <c:showPercent val="0"/>
          <c:showBubbleSize val="0"/>
        </c:dLbls>
        <c:hiLowLines/>
        <c:marker val="1"/>
        <c:smooth val="0"/>
        <c:axId val="51212672"/>
        <c:axId val="51214208"/>
      </c:lineChart>
      <c:catAx>
        <c:axId val="51212672"/>
        <c:scaling>
          <c:orientation val="minMax"/>
        </c:scaling>
        <c:delete val="0"/>
        <c:axPos val="b"/>
        <c:numFmt formatCode="General" sourceLinked="1"/>
        <c:majorTickMark val="out"/>
        <c:minorTickMark val="none"/>
        <c:tickLblPos val="nextTo"/>
        <c:spPr>
          <a:ln>
            <a:noFill/>
          </a:ln>
        </c:spPr>
        <c:txPr>
          <a:bodyPr/>
          <a:lstStyle/>
          <a:p>
            <a:pPr>
              <a:defRPr b="0"/>
            </a:pPr>
            <a:endParaRPr lang="en-US"/>
          </a:p>
        </c:txPr>
        <c:crossAx val="51214208"/>
        <c:crosses val="autoZero"/>
        <c:auto val="1"/>
        <c:lblAlgn val="ctr"/>
        <c:lblOffset val="100"/>
        <c:noMultiLvlLbl val="0"/>
      </c:catAx>
      <c:valAx>
        <c:axId val="51214208"/>
        <c:scaling>
          <c:orientation val="minMax"/>
          <c:max val="100"/>
        </c:scaling>
        <c:delete val="0"/>
        <c:axPos val="l"/>
        <c:majorGridlines>
          <c:spPr>
            <a:ln>
              <a:solidFill>
                <a:srgbClr val="ED7D31">
                  <a:lumMod val="20000"/>
                  <a:lumOff val="80000"/>
                </a:srgbClr>
              </a:solidFill>
              <a:prstDash val="sysDot"/>
            </a:ln>
          </c:spPr>
        </c:majorGridlines>
        <c:title>
          <c:tx>
            <c:rich>
              <a:bodyPr rot="0" vert="horz"/>
              <a:lstStyle/>
              <a:p>
                <a:pPr>
                  <a:defRPr b="0"/>
                </a:pPr>
                <a:r>
                  <a:rPr lang="en-GB" b="0"/>
                  <a:t>%</a:t>
                </a:r>
              </a:p>
            </c:rich>
          </c:tx>
          <c:layout>
            <c:manualLayout>
              <c:xMode val="edge"/>
              <c:yMode val="edge"/>
              <c:x val="5.7778970388587855E-2"/>
              <c:y val="4.2465275777773509E-2"/>
            </c:manualLayout>
          </c:layout>
          <c:overlay val="0"/>
        </c:title>
        <c:numFmt formatCode="General" sourceLinked="1"/>
        <c:majorTickMark val="out"/>
        <c:minorTickMark val="none"/>
        <c:tickLblPos val="nextTo"/>
        <c:txPr>
          <a:bodyPr/>
          <a:lstStyle/>
          <a:p>
            <a:pPr>
              <a:defRPr b="0"/>
            </a:pPr>
            <a:endParaRPr lang="en-US"/>
          </a:p>
        </c:txPr>
        <c:crossAx val="51212672"/>
        <c:crosses val="autoZero"/>
        <c:crossBetween val="between"/>
        <c:majorUnit val="20"/>
      </c:valAx>
    </c:plotArea>
    <c:plotVisOnly val="1"/>
    <c:dispBlanksAs val="gap"/>
    <c:showDLblsOverMax val="0"/>
  </c:chart>
  <c:spPr>
    <a:noFill/>
  </c:spPr>
  <c:txPr>
    <a:bodyPr/>
    <a:lstStyle/>
    <a:p>
      <a:pPr>
        <a:defRPr sz="1400" b="1">
          <a:latin typeface="Arial" pitchFamily="34" charset="0"/>
          <a:cs typeface="Arial" pitchFamily="34" charset="0"/>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0.75177</cdr:x>
      <cdr:y>0.39055</cdr:y>
    </cdr:from>
    <cdr:to>
      <cdr:x>0.94686</cdr:x>
      <cdr:y>0.5061</cdr:y>
    </cdr:to>
    <cdr:sp macro="" textlink="">
      <cdr:nvSpPr>
        <cdr:cNvPr id="3" name="TextBox 1"/>
        <cdr:cNvSpPr txBox="1"/>
      </cdr:nvSpPr>
      <cdr:spPr>
        <a:xfrm xmlns:a="http://schemas.openxmlformats.org/drawingml/2006/main">
          <a:off x="7632848" y="1675279"/>
          <a:ext cx="1980774" cy="495659"/>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2000" b="1" dirty="0">
              <a:solidFill>
                <a:srgbClr val="00B0F0"/>
              </a:solidFill>
              <a:latin typeface="Arial" pitchFamily="34" charset="0"/>
              <a:cs typeface="Arial" pitchFamily="34" charset="0"/>
            </a:rPr>
            <a:t>43</a:t>
          </a:r>
          <a:r>
            <a:rPr lang="en-US" sz="1400" b="1" dirty="0">
              <a:solidFill>
                <a:srgbClr val="00B0F0"/>
              </a:solidFill>
              <a:latin typeface="Arial" pitchFamily="34" charset="0"/>
              <a:cs typeface="Arial" pitchFamily="34" charset="0"/>
            </a:rPr>
            <a:t>% </a:t>
          </a:r>
          <a:r>
            <a:rPr lang="en-US" sz="1400" b="1" dirty="0">
              <a:solidFill>
                <a:sysClr val="windowText" lastClr="000000"/>
              </a:solidFill>
              <a:latin typeface="Arial" pitchFamily="34" charset="0"/>
              <a:cs typeface="Arial" pitchFamily="34" charset="0"/>
            </a:rPr>
            <a:t>decline </a:t>
          </a:r>
        </a:p>
        <a:p xmlns:a="http://schemas.openxmlformats.org/drawingml/2006/main">
          <a:r>
            <a:rPr lang="en-US" sz="1400" b="1" dirty="0">
              <a:solidFill>
                <a:sysClr val="windowText" lastClr="000000"/>
              </a:solidFill>
              <a:latin typeface="Arial" pitchFamily="34" charset="0"/>
              <a:cs typeface="Arial" pitchFamily="34" charset="0"/>
            </a:rPr>
            <a:t>since 2010</a:t>
          </a:r>
          <a:endParaRPr lang="en-GB" sz="1400" b="1" dirty="0">
            <a:solidFill>
              <a:sysClr val="windowText" lastClr="000000"/>
            </a:solidFill>
            <a:latin typeface="Arial" pitchFamily="34" charset="0"/>
            <a:cs typeface="Arial"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0.27154</cdr:x>
      <cdr:y>0.49761</cdr:y>
    </cdr:from>
    <cdr:to>
      <cdr:x>0.41194</cdr:x>
      <cdr:y>0.65787</cdr:y>
    </cdr:to>
    <cdr:sp macro="" textlink="">
      <cdr:nvSpPr>
        <cdr:cNvPr id="2" name="TextBox 1">
          <a:extLst xmlns:a="http://schemas.openxmlformats.org/drawingml/2006/main">
            <a:ext uri="{FF2B5EF4-FFF2-40B4-BE49-F238E27FC236}">
              <a16:creationId xmlns:a16="http://schemas.microsoft.com/office/drawing/2014/main" id="{532FF017-2998-45E4-B0EC-0E27FA95FD8A}"/>
            </a:ext>
          </a:extLst>
        </cdr:cNvPr>
        <cdr:cNvSpPr txBox="1"/>
      </cdr:nvSpPr>
      <cdr:spPr>
        <a:xfrm xmlns:a="http://schemas.openxmlformats.org/drawingml/2006/main">
          <a:off x="2738660" y="2052112"/>
          <a:ext cx="1416051" cy="66090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100" b="1" dirty="0">
              <a:latin typeface="Arial" panose="020B0604020202020204" pitchFamily="34" charset="0"/>
              <a:cs typeface="Arial" panose="020B0604020202020204" pitchFamily="34" charset="0"/>
            </a:rPr>
            <a:t> Estimate 2010:</a:t>
          </a:r>
        </a:p>
        <a:p xmlns:a="http://schemas.openxmlformats.org/drawingml/2006/main">
          <a:pPr algn="ctr"/>
          <a:r>
            <a:rPr lang="en-US" sz="1100" b="1" dirty="0">
              <a:latin typeface="Arial" panose="020B0604020202020204" pitchFamily="34" charset="0"/>
              <a:cs typeface="Arial" panose="020B0604020202020204" pitchFamily="34" charset="0"/>
            </a:rPr>
            <a:t>22 000</a:t>
          </a:r>
        </a:p>
      </cdr:txBody>
    </cdr:sp>
  </cdr:relSizeAnchor>
  <cdr:relSizeAnchor xmlns:cdr="http://schemas.openxmlformats.org/drawingml/2006/chartDrawing">
    <cdr:from>
      <cdr:x>0.79103</cdr:x>
      <cdr:y>0.5</cdr:y>
    </cdr:from>
    <cdr:to>
      <cdr:x>1</cdr:x>
      <cdr:y>0.60797</cdr:y>
    </cdr:to>
    <cdr:sp macro="" textlink="">
      <cdr:nvSpPr>
        <cdr:cNvPr id="4" name="Rounded Rectangle 20">
          <a:extLst xmlns:a="http://schemas.openxmlformats.org/drawingml/2006/main">
            <a:ext uri="{FF2B5EF4-FFF2-40B4-BE49-F238E27FC236}">
              <a16:creationId xmlns:a16="http://schemas.microsoft.com/office/drawing/2014/main" id="{130BFD2D-92C6-4244-8D75-BFB6492C1856}"/>
            </a:ext>
          </a:extLst>
        </cdr:cNvPr>
        <cdr:cNvSpPr/>
      </cdr:nvSpPr>
      <cdr:spPr>
        <a:xfrm xmlns:a="http://schemas.openxmlformats.org/drawingml/2006/main">
          <a:off x="7978196" y="2061972"/>
          <a:ext cx="2107636" cy="445262"/>
        </a:xfrm>
        <a:prstGeom xmlns:a="http://schemas.openxmlformats.org/drawingml/2006/main" prst="roundRect">
          <a:avLst/>
        </a:prstGeom>
        <a:solidFill xmlns:a="http://schemas.openxmlformats.org/drawingml/2006/main">
          <a:sysClr val="window" lastClr="FFFFFF"/>
        </a:solidFill>
        <a:ln xmlns:a="http://schemas.openxmlformats.org/drawingml/2006/main" w="22225" cap="flat" cmpd="sng" algn="ctr">
          <a:solidFill>
            <a:srgbClr val="53B9FF"/>
          </a:solidFill>
          <a:prstDash val="sysDash"/>
        </a:ln>
        <a:effectLst xmlns:a="http://schemas.openxmlformats.org/drawingml/2006/main"/>
      </cdr:spPr>
      <cdr:txBody>
        <a:bodyPr xmlns:a="http://schemas.openxmlformats.org/drawingml/2006/main" wrap="square" rtlCol="0" anchor="ct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itchFamily="34" charset="0"/>
              <a:ea typeface="+mn-ea"/>
              <a:cs typeface="Arial" pitchFamily="34" charset="0"/>
            </a:rPr>
            <a:t>Estimate 2030:</a:t>
          </a:r>
        </a:p>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itchFamily="34" charset="0"/>
              <a:ea typeface="+mn-ea"/>
              <a:cs typeface="Arial" pitchFamily="34" charset="0"/>
            </a:rPr>
            <a:t>9 400</a:t>
          </a:r>
        </a:p>
      </cdr:txBody>
    </cdr:sp>
  </cdr:relSizeAnchor>
  <cdr:relSizeAnchor xmlns:cdr="http://schemas.openxmlformats.org/drawingml/2006/chartDrawing">
    <cdr:from>
      <cdr:x>0.79103</cdr:x>
      <cdr:y>0.74257</cdr:y>
    </cdr:from>
    <cdr:to>
      <cdr:x>1</cdr:x>
      <cdr:y>0.88365</cdr:y>
    </cdr:to>
    <cdr:sp macro="" textlink="">
      <cdr:nvSpPr>
        <cdr:cNvPr id="5" name="Rounded Rectangle 20">
          <a:extLst xmlns:a="http://schemas.openxmlformats.org/drawingml/2006/main">
            <a:ext uri="{FF2B5EF4-FFF2-40B4-BE49-F238E27FC236}">
              <a16:creationId xmlns:a16="http://schemas.microsoft.com/office/drawing/2014/main" id="{F48BB3DE-32DF-4D8B-AC88-8BB948ADC966}"/>
            </a:ext>
          </a:extLst>
        </cdr:cNvPr>
        <cdr:cNvSpPr/>
      </cdr:nvSpPr>
      <cdr:spPr>
        <a:xfrm xmlns:a="http://schemas.openxmlformats.org/drawingml/2006/main">
          <a:off x="7978196" y="3062303"/>
          <a:ext cx="2107636" cy="581838"/>
        </a:xfrm>
        <a:prstGeom xmlns:a="http://schemas.openxmlformats.org/drawingml/2006/main" prst="roundRect">
          <a:avLst/>
        </a:prstGeom>
        <a:solidFill xmlns:a="http://schemas.openxmlformats.org/drawingml/2006/main">
          <a:sysClr val="window" lastClr="FFFFFF"/>
        </a:solidFill>
        <a:ln xmlns:a="http://schemas.openxmlformats.org/drawingml/2006/main" w="22225" cap="flat" cmpd="sng" algn="ctr">
          <a:solidFill>
            <a:srgbClr val="00A99A"/>
          </a:solidFill>
          <a:prstDash val="sysDash"/>
        </a:ln>
        <a:effectLst xmlns:a="http://schemas.openxmlformats.org/drawingml/2006/main"/>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0" algn="ctr" rtl="0">
            <a:defRPr/>
          </a:pPr>
          <a:r>
            <a:rPr lang="en-US" sz="1200" b="0" dirty="0">
              <a:solidFill>
                <a:prstClr val="black"/>
              </a:solidFill>
              <a:latin typeface="Arial" pitchFamily="34" charset="0"/>
              <a:cs typeface="Arial" pitchFamily="34" charset="0"/>
            </a:rPr>
            <a:t>90% reduction of new HIV infections from 2010 baseline</a:t>
          </a:r>
        </a:p>
      </cdr:txBody>
    </cdr:sp>
  </cdr:relSizeAnchor>
  <cdr:relSizeAnchor xmlns:cdr="http://schemas.openxmlformats.org/drawingml/2006/chartDrawing">
    <cdr:from>
      <cdr:x>0.79111</cdr:x>
      <cdr:y>0.62859</cdr:y>
    </cdr:from>
    <cdr:to>
      <cdr:x>1</cdr:x>
      <cdr:y>0.73946</cdr:y>
    </cdr:to>
    <cdr:sp macro="" textlink="">
      <cdr:nvSpPr>
        <cdr:cNvPr id="7" name="Rounded Rectangle 23">
          <a:extLst xmlns:a="http://schemas.openxmlformats.org/drawingml/2006/main">
            <a:ext uri="{FF2B5EF4-FFF2-40B4-BE49-F238E27FC236}">
              <a16:creationId xmlns:a16="http://schemas.microsoft.com/office/drawing/2014/main" id="{204FAF15-B117-4F6A-BAC8-29AAA3BF5E7C}"/>
            </a:ext>
          </a:extLst>
        </cdr:cNvPr>
        <cdr:cNvSpPr/>
      </cdr:nvSpPr>
      <cdr:spPr>
        <a:xfrm xmlns:a="http://schemas.openxmlformats.org/drawingml/2006/main">
          <a:off x="7979003" y="2592288"/>
          <a:ext cx="2106829" cy="457200"/>
        </a:xfrm>
        <a:prstGeom xmlns:a="http://schemas.openxmlformats.org/drawingml/2006/main" prst="roundRect">
          <a:avLst/>
        </a:prstGeom>
        <a:noFill xmlns:a="http://schemas.openxmlformats.org/drawingml/2006/main"/>
        <a:ln xmlns:a="http://schemas.openxmlformats.org/drawingml/2006/main" w="25400" cap="flat" cmpd="sng" algn="ctr">
          <a:noFill/>
          <a:prstDash val="sysDot"/>
        </a:ln>
        <a:effectLst xmlns:a="http://schemas.openxmlformats.org/drawingml/2006/main"/>
      </cdr:spPr>
      <cdr:txBody>
        <a:bodyPr xmlns:a="http://schemas.openxmlformats.org/drawingml/2006/main" wrap="square" rtlCol="0" anchor="ct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0" cap="none" spc="0" normalizeH="0" baseline="0" noProof="0" dirty="0">
              <a:ln>
                <a:noFill/>
              </a:ln>
              <a:solidFill>
                <a:prstClr val="black"/>
              </a:solidFill>
              <a:effectLst/>
              <a:uLnTx/>
              <a:uFillTx/>
              <a:latin typeface="Arial" pitchFamily="34" charset="0"/>
              <a:ea typeface="+mn-ea"/>
              <a:cs typeface="Arial" pitchFamily="34" charset="0"/>
            </a:rPr>
            <a:t>Falls short by: </a:t>
          </a:r>
        </a:p>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FF0000"/>
              </a:solidFill>
              <a:effectLst/>
              <a:uLnTx/>
              <a:uFillTx/>
              <a:latin typeface="Arial" pitchFamily="34" charset="0"/>
              <a:ea typeface="+mn-ea"/>
              <a:cs typeface="Arial" pitchFamily="34" charset="0"/>
            </a:rPr>
            <a:t>7 000</a:t>
          </a:r>
          <a:endParaRPr kumimoji="0" lang="en-GB" sz="1050" b="1" i="0" u="none" strike="noStrike" kern="0" cap="none" spc="0" normalizeH="0" baseline="0" noProof="0" dirty="0">
            <a:ln>
              <a:noFill/>
            </a:ln>
            <a:solidFill>
              <a:srgbClr val="FF0000"/>
            </a:solidFill>
            <a:effectLst/>
            <a:uLnTx/>
            <a:uFillTx/>
            <a:latin typeface="Arial" pitchFamily="34" charset="0"/>
            <a:ea typeface="+mn-ea"/>
            <a:cs typeface="Arial" pitchFamily="34" charset="0"/>
          </a:endParaRPr>
        </a:p>
      </cdr:txBody>
    </cdr:sp>
  </cdr:relSizeAnchor>
  <cdr:relSizeAnchor xmlns:cdr="http://schemas.openxmlformats.org/drawingml/2006/chartDrawing">
    <cdr:from>
      <cdr:x>0.32865</cdr:x>
      <cdr:y>0.22544</cdr:y>
    </cdr:from>
    <cdr:to>
      <cdr:x>0.79986</cdr:x>
      <cdr:y>0.74265</cdr:y>
    </cdr:to>
    <cdr:grpSp>
      <cdr:nvGrpSpPr>
        <cdr:cNvPr id="3" name="Group 2">
          <a:extLst xmlns:a="http://schemas.openxmlformats.org/drawingml/2006/main">
            <a:ext uri="{FF2B5EF4-FFF2-40B4-BE49-F238E27FC236}">
              <a16:creationId xmlns:a16="http://schemas.microsoft.com/office/drawing/2014/main" id="{FE4C191B-4D14-D0D8-AF43-8BC22BC9281C}"/>
            </a:ext>
          </a:extLst>
        </cdr:cNvPr>
        <cdr:cNvGrpSpPr/>
      </cdr:nvGrpSpPr>
      <cdr:grpSpPr>
        <a:xfrm xmlns:a="http://schemas.openxmlformats.org/drawingml/2006/main">
          <a:off x="3314709" y="929702"/>
          <a:ext cx="4752545" cy="2132945"/>
          <a:chOff x="3314709" y="929702"/>
          <a:chExt cx="4752545" cy="2132945"/>
        </a:xfrm>
      </cdr:grpSpPr>
      <cdr:sp macro="" textlink="">
        <cdr:nvSpPr>
          <cdr:cNvPr id="9" name="Down Arrow 24">
            <a:extLst xmlns:a="http://schemas.openxmlformats.org/drawingml/2006/main">
              <a:ext uri="{FF2B5EF4-FFF2-40B4-BE49-F238E27FC236}">
                <a16:creationId xmlns:a16="http://schemas.microsoft.com/office/drawing/2014/main" id="{97C0462D-8D72-4206-9B0B-9D7B08D92106}"/>
              </a:ext>
            </a:extLst>
          </cdr:cNvPr>
          <cdr:cNvSpPr/>
        </cdr:nvSpPr>
        <cdr:spPr>
          <a:xfrm xmlns:a="http://schemas.openxmlformats.org/drawingml/2006/main">
            <a:off x="7851215" y="2673429"/>
            <a:ext cx="216039" cy="389218"/>
          </a:xfrm>
          <a:prstGeom xmlns:a="http://schemas.openxmlformats.org/drawingml/2006/main" prst="downArrow">
            <a:avLst/>
          </a:prstGeom>
          <a:pattFill xmlns:a="http://schemas.openxmlformats.org/drawingml/2006/main" prst="pct30">
            <a:fgClr>
              <a:schemeClr val="bg1"/>
            </a:fgClr>
            <a:bgClr>
              <a:srgbClr val="92D050"/>
            </a:bgClr>
          </a:pattFill>
          <a:ln xmlns:a="http://schemas.openxmlformats.org/drawingml/2006/main" w="25400" cap="flat" cmpd="sng" algn="ctr">
            <a:noFill/>
            <a:prstDash val="solid"/>
          </a:ln>
          <a:effectLst xmlns:a="http://schemas.openxmlformats.org/drawingml/2006/main"/>
        </cdr:spPr>
        <cdr:txBody>
          <a:bodyPr xmlns:a="http://schemas.openxmlformats.org/drawingml/2006/main" wrap="square"/>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0" cap="none" spc="0" normalizeH="0" baseline="0" noProof="0">
              <a:ln>
                <a:noFill/>
              </a:ln>
              <a:solidFill>
                <a:sysClr val="window" lastClr="FFFFFF"/>
              </a:solidFill>
              <a:effectLst/>
              <a:uLnTx/>
              <a:uFillTx/>
              <a:latin typeface="Calibri"/>
              <a:ea typeface="+mn-ea"/>
              <a:cs typeface="+mn-cs"/>
            </a:endParaRPr>
          </a:p>
        </cdr:txBody>
      </cdr:sp>
      <cdr:sp macro="" textlink="">
        <cdr:nvSpPr>
          <cdr:cNvPr id="11" name="TextBox 31">
            <a:extLst xmlns:a="http://schemas.openxmlformats.org/drawingml/2006/main">
              <a:ext uri="{FF2B5EF4-FFF2-40B4-BE49-F238E27FC236}">
                <a16:creationId xmlns:a16="http://schemas.microsoft.com/office/drawing/2014/main" id="{CCEA248E-34AA-45C8-8069-69D394A01763}"/>
              </a:ext>
            </a:extLst>
          </cdr:cNvPr>
          <cdr:cNvSpPr txBox="1"/>
        </cdr:nvSpPr>
        <cdr:spPr>
          <a:xfrm xmlns:a="http://schemas.openxmlformats.org/drawingml/2006/main">
            <a:off x="3314709" y="929702"/>
            <a:ext cx="2855904" cy="70791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7C80"/>
                </a:solidFill>
                <a:effectLst/>
                <a:uLnTx/>
                <a:uFillTx/>
                <a:latin typeface="Arial" pitchFamily="34" charset="0"/>
                <a:ea typeface="+mn-ea"/>
                <a:cs typeface="Arial" pitchFamily="34" charset="0"/>
              </a:rPr>
              <a:t>43</a:t>
            </a:r>
            <a:r>
              <a:rPr kumimoji="0" lang="en-US" sz="1200" b="1" i="0" u="none" strike="noStrike" kern="1200" cap="none" spc="0" normalizeH="0" baseline="0" noProof="0" dirty="0">
                <a:ln>
                  <a:noFill/>
                </a:ln>
                <a:solidFill>
                  <a:srgbClr val="FF7C80"/>
                </a:solidFill>
                <a:effectLst/>
                <a:uLnTx/>
                <a:uFillTx/>
                <a:latin typeface="Arial" pitchFamily="34" charset="0"/>
                <a:ea typeface="+mn-ea"/>
                <a:cs typeface="Arial" pitchFamily="34" charset="0"/>
              </a:rPr>
              <a:t>% decline </a:t>
            </a:r>
          </a:p>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7C80"/>
                </a:solidFill>
                <a:effectLst/>
                <a:uLnTx/>
                <a:uFillTx/>
                <a:latin typeface="Arial" pitchFamily="34" charset="0"/>
                <a:ea typeface="+mn-ea"/>
                <a:cs typeface="Arial" pitchFamily="34" charset="0"/>
              </a:rPr>
              <a:t>between 2010 and 2022</a:t>
            </a:r>
            <a:endParaRPr kumimoji="0" lang="en-GB" sz="1400" b="1" i="0" u="none" strike="noStrike" kern="1200" cap="none" spc="0" normalizeH="0" baseline="0" noProof="0" dirty="0">
              <a:ln>
                <a:noFill/>
              </a:ln>
              <a:solidFill>
                <a:srgbClr val="FF7C80"/>
              </a:solidFill>
              <a:effectLst/>
              <a:uLnTx/>
              <a:uFillTx/>
              <a:latin typeface="Arial" pitchFamily="34" charset="0"/>
              <a:ea typeface="+mn-ea"/>
              <a:cs typeface="Arial" pitchFamily="34" charset="0"/>
            </a:endParaRPr>
          </a:p>
        </cdr:txBody>
      </cdr:sp>
      <cdr:sp macro="" textlink="">
        <cdr:nvSpPr>
          <cdr:cNvPr id="13" name="Right Brace 12">
            <a:extLst xmlns:a="http://schemas.openxmlformats.org/drawingml/2006/main">
              <a:ext uri="{FF2B5EF4-FFF2-40B4-BE49-F238E27FC236}">
                <a16:creationId xmlns:a16="http://schemas.microsoft.com/office/drawing/2014/main" id="{679AC4B7-5CF1-4C76-8A53-6F7A54482F7D}"/>
              </a:ext>
            </a:extLst>
          </cdr:cNvPr>
          <cdr:cNvSpPr/>
        </cdr:nvSpPr>
        <cdr:spPr>
          <a:xfrm xmlns:a="http://schemas.openxmlformats.org/drawingml/2006/main" rot="16200000">
            <a:off x="4665427" y="390610"/>
            <a:ext cx="175144" cy="2560288"/>
          </a:xfrm>
          <a:prstGeom xmlns:a="http://schemas.openxmlformats.org/drawingml/2006/main" prst="rightBrace">
            <a:avLst/>
          </a:prstGeom>
          <a:noFill xmlns:a="http://schemas.openxmlformats.org/drawingml/2006/main"/>
          <a:ln xmlns:a="http://schemas.openxmlformats.org/drawingml/2006/main" w="25400" cap="flat" cmpd="sng" algn="ctr">
            <a:solidFill>
              <a:schemeClr val="bg1">
                <a:lumMod val="75000"/>
              </a:schemeClr>
            </a:solidFill>
            <a:prstDash val="solid"/>
          </a:ln>
          <a:effectLst xmlns:a="http://schemas.openxmlformats.org/drawingml/2006/main">
            <a:outerShdw sx="1000" sy="1000" rotWithShape="0">
              <a:srgbClr val="000000"/>
            </a:outerShdw>
          </a:effectLst>
        </cdr:spPr>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F7C80"/>
              </a:solidFill>
              <a:effectLst/>
              <a:uLnTx/>
              <a:uFillTx/>
              <a:latin typeface="Calibri"/>
              <a:ea typeface="+mn-ea"/>
              <a:cs typeface="+mn-cs"/>
            </a:endParaRPr>
          </a:p>
        </cdr:txBody>
      </cdr:sp>
    </cdr:grpSp>
  </cdr:relSizeAnchor>
</c:userShapes>
</file>

<file path=ppt/drawings/drawing3.xml><?xml version="1.0" encoding="utf-8"?>
<c:userShapes xmlns:c="http://schemas.openxmlformats.org/drawingml/2006/chart">
  <cdr:relSizeAnchor xmlns:cdr="http://schemas.openxmlformats.org/drawingml/2006/chartDrawing">
    <cdr:from>
      <cdr:x>0.71487</cdr:x>
      <cdr:y>0.27444</cdr:y>
    </cdr:from>
    <cdr:to>
      <cdr:x>0.84336</cdr:x>
      <cdr:y>0.38999</cdr:y>
    </cdr:to>
    <cdr:sp macro="" textlink="">
      <cdr:nvSpPr>
        <cdr:cNvPr id="3" name="TextBox 1"/>
        <cdr:cNvSpPr txBox="1"/>
      </cdr:nvSpPr>
      <cdr:spPr>
        <a:xfrm xmlns:a="http://schemas.openxmlformats.org/drawingml/2006/main">
          <a:off x="7543452" y="1176926"/>
          <a:ext cx="1355864" cy="495541"/>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2000" b="1" dirty="0">
              <a:solidFill>
                <a:srgbClr val="DE8400"/>
              </a:solidFill>
              <a:latin typeface="Arial" pitchFamily="34" charset="0"/>
              <a:cs typeface="Arial" pitchFamily="34" charset="0"/>
            </a:rPr>
            <a:t>58</a:t>
          </a:r>
          <a:r>
            <a:rPr lang="en-US" sz="1400" b="1" dirty="0">
              <a:solidFill>
                <a:srgbClr val="DE8400"/>
              </a:solidFill>
              <a:latin typeface="Arial" pitchFamily="34" charset="0"/>
              <a:cs typeface="Arial" pitchFamily="34" charset="0"/>
            </a:rPr>
            <a:t>%</a:t>
          </a:r>
          <a:r>
            <a:rPr lang="en-US" sz="1400" b="1" dirty="0">
              <a:solidFill>
                <a:sysClr val="windowText" lastClr="000000"/>
              </a:solidFill>
              <a:latin typeface="Arial" pitchFamily="34" charset="0"/>
              <a:cs typeface="Arial" pitchFamily="34" charset="0"/>
            </a:rPr>
            <a:t> decline </a:t>
          </a:r>
        </a:p>
        <a:p xmlns:a="http://schemas.openxmlformats.org/drawingml/2006/main">
          <a:r>
            <a:rPr lang="en-US" sz="1400" b="1" dirty="0">
              <a:solidFill>
                <a:sysClr val="windowText" lastClr="000000"/>
              </a:solidFill>
              <a:latin typeface="Arial" pitchFamily="34" charset="0"/>
              <a:cs typeface="Arial" pitchFamily="34" charset="0"/>
            </a:rPr>
            <a:t>since 2010</a:t>
          </a:r>
          <a:endParaRPr lang="en-GB" sz="1400" b="1" dirty="0">
            <a:solidFill>
              <a:sysClr val="windowText" lastClr="000000"/>
            </a:solidFill>
            <a:latin typeface="Arial" pitchFamily="34" charset="0"/>
            <a:cs typeface="Arial"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A57B5C-B272-446A-B547-F3CE2DD68569}" type="datetimeFigureOut">
              <a:rPr lang="en-GB" smtClean="0"/>
              <a:t>15/02/2024</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96E293-3AF2-4E03-9FBB-65160775C672}" type="slidenum">
              <a:rPr lang="en-GB" smtClean="0"/>
              <a:t>‹#›</a:t>
            </a:fld>
            <a:endParaRPr lang="en-GB"/>
          </a:p>
        </p:txBody>
      </p:sp>
    </p:spTree>
    <p:extLst>
      <p:ext uri="{BB962C8B-B14F-4D97-AF65-F5344CB8AC3E}">
        <p14:creationId xmlns:p14="http://schemas.microsoft.com/office/powerpoint/2010/main" val="23049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sz="1400" b="0" dirty="0"/>
          </a:p>
        </p:txBody>
      </p:sp>
      <p:sp>
        <p:nvSpPr>
          <p:cNvPr id="4" name="Slide Number Placeholder 3"/>
          <p:cNvSpPr>
            <a:spLocks noGrp="1"/>
          </p:cNvSpPr>
          <p:nvPr>
            <p:ph type="sldNum" sz="quarter" idx="10"/>
          </p:nvPr>
        </p:nvSpPr>
        <p:spPr/>
        <p:txBody>
          <a:bodyPr/>
          <a:lstStyle/>
          <a:p>
            <a:fld id="{5D81C5EB-CCED-465A-91D3-5068441AF100}" type="slidenum">
              <a:rPr lang="en-US" smtClean="0"/>
              <a:t>3</a:t>
            </a:fld>
            <a:endParaRPr lang="en-US"/>
          </a:p>
        </p:txBody>
      </p:sp>
    </p:spTree>
    <p:extLst>
      <p:ext uri="{BB962C8B-B14F-4D97-AF65-F5344CB8AC3E}">
        <p14:creationId xmlns:p14="http://schemas.microsoft.com/office/powerpoint/2010/main" val="39878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049"/>
              </a:spcAft>
            </a:pPr>
            <a:endParaRPr lang="en-US" sz="140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marL="0" marR="0" lvl="0" indent="0" algn="r" defTabSz="949338" rtl="0" eaLnBrk="1" fontAlgn="auto" latinLnBrk="0" hangingPunct="1">
              <a:lnSpc>
                <a:spcPct val="100000"/>
              </a:lnSpc>
              <a:spcBef>
                <a:spcPts val="0"/>
              </a:spcBef>
              <a:spcAft>
                <a:spcPts val="0"/>
              </a:spcAft>
              <a:buClrTx/>
              <a:buSzTx/>
              <a:buFontTx/>
              <a:buNone/>
              <a:tabLst/>
              <a:defRPr/>
            </a:pPr>
            <a:fld id="{CE546894-7F94-41E3-9860-C5922D9CF0E1}"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49338"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2346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124AE-8B80-D0AA-9916-ABE0C07804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751B7D-B65E-AE00-58E0-C7EEADB1345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6BE3F99-E6A0-3E1B-2F93-C3B407D9A86E}"/>
              </a:ext>
            </a:extLst>
          </p:cNvPr>
          <p:cNvSpPr>
            <a:spLocks noGrp="1"/>
          </p:cNvSpPr>
          <p:nvPr>
            <p:ph type="body" idx="1"/>
          </p:nvPr>
        </p:nvSpPr>
        <p:spPr/>
        <p:txBody>
          <a:bodyPr/>
          <a:lstStyle/>
          <a:p>
            <a:endParaRPr lang="en-GB" sz="1400" b="0" dirty="0"/>
          </a:p>
        </p:txBody>
      </p:sp>
      <p:sp>
        <p:nvSpPr>
          <p:cNvPr id="4" name="Slide Number Placeholder 3">
            <a:extLst>
              <a:ext uri="{FF2B5EF4-FFF2-40B4-BE49-F238E27FC236}">
                <a16:creationId xmlns:a16="http://schemas.microsoft.com/office/drawing/2014/main" id="{52BF17AA-712C-D4EF-C9F1-992918303DA0}"/>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81C5EB-CCED-465A-91D3-5068441AF10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29111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th-TH" dirty="0"/>
          </a:p>
        </p:txBody>
      </p:sp>
      <p:sp>
        <p:nvSpPr>
          <p:cNvPr id="4" name="Slide Number Placeholder 3"/>
          <p:cNvSpPr>
            <a:spLocks noGrp="1"/>
          </p:cNvSpPr>
          <p:nvPr>
            <p:ph type="sldNum" sz="quarter" idx="10"/>
          </p:nvPr>
        </p:nvSpPr>
        <p:spPr/>
        <p:txBody>
          <a:bodyPr/>
          <a:lstStyle/>
          <a:p>
            <a:fld id="{FD96E293-3AF2-4E03-9FBB-65160775C672}" type="slidenum">
              <a:rPr lang="en-GB" smtClean="0"/>
              <a:t>7</a:t>
            </a:fld>
            <a:endParaRPr lang="en-GB"/>
          </a:p>
        </p:txBody>
      </p:sp>
    </p:spTree>
    <p:extLst>
      <p:ext uri="{BB962C8B-B14F-4D97-AF65-F5344CB8AC3E}">
        <p14:creationId xmlns:p14="http://schemas.microsoft.com/office/powerpoint/2010/main" val="334351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strike="noStrike" dirty="0"/>
          </a:p>
        </p:txBody>
      </p:sp>
      <p:sp>
        <p:nvSpPr>
          <p:cNvPr id="4" name="Slide Number Placeholder 3"/>
          <p:cNvSpPr>
            <a:spLocks noGrp="1"/>
          </p:cNvSpPr>
          <p:nvPr>
            <p:ph type="sldNum" sz="quarter" idx="5"/>
          </p:nvPr>
        </p:nvSpPr>
        <p:spPr/>
        <p:txBody>
          <a:bodyPr/>
          <a:lstStyle/>
          <a:p>
            <a:pPr marL="0" marR="0" lvl="0" indent="0" algn="r" defTabSz="1086633" rtl="0" eaLnBrk="1" fontAlgn="auto" latinLnBrk="0" hangingPunct="1">
              <a:lnSpc>
                <a:spcPct val="100000"/>
              </a:lnSpc>
              <a:spcBef>
                <a:spcPts val="0"/>
              </a:spcBef>
              <a:spcAft>
                <a:spcPts val="0"/>
              </a:spcAft>
              <a:buClrTx/>
              <a:buSzTx/>
              <a:buFontTx/>
              <a:buNone/>
              <a:tabLst/>
              <a:defRPr/>
            </a:pPr>
            <a:fld id="{7514E6E2-F344-44DC-953A-D99A6704D068}"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86633"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47474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br>
              <a:rPr lang="en-US" dirty="0"/>
            </a:b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256AD3-1B4D-4122-B1AA-7C10C1ECC0F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34973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D96E293-3AF2-4E03-9FBB-65160775C672}" type="slidenum">
              <a:rPr lang="en-GB" smtClean="0"/>
              <a:t>11</a:t>
            </a:fld>
            <a:endParaRPr lang="en-GB"/>
          </a:p>
        </p:txBody>
      </p:sp>
    </p:spTree>
    <p:extLst>
      <p:ext uri="{BB962C8B-B14F-4D97-AF65-F5344CB8AC3E}">
        <p14:creationId xmlns:p14="http://schemas.microsoft.com/office/powerpoint/2010/main" val="2937450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pPr marL="0" marR="0" lvl="0" indent="0" algn="r" defTabSz="1086633" rtl="0" eaLnBrk="1" fontAlgn="auto" latinLnBrk="0" hangingPunct="1">
              <a:lnSpc>
                <a:spcPct val="100000"/>
              </a:lnSpc>
              <a:spcBef>
                <a:spcPts val="0"/>
              </a:spcBef>
              <a:spcAft>
                <a:spcPts val="0"/>
              </a:spcAft>
              <a:buClrTx/>
              <a:buSzTx/>
              <a:buFontTx/>
              <a:buNone/>
              <a:tabLst/>
              <a:defRPr/>
            </a:pPr>
            <a:fld id="{7514E6E2-F344-44DC-953A-D99A6704D068}"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86633"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780003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4426768A-20C0-41EB-A507-AFDE1AE9F0D4}" type="slidenum">
              <a:rPr lang="th-TH"/>
              <a:pPr>
                <a:defRPr/>
              </a:pPr>
              <a:t>‹#›</a:t>
            </a:fld>
            <a:endParaRPr lang="th-TH"/>
          </a:p>
        </p:txBody>
      </p:sp>
    </p:spTree>
    <p:extLst>
      <p:ext uri="{BB962C8B-B14F-4D97-AF65-F5344CB8AC3E}">
        <p14:creationId xmlns:p14="http://schemas.microsoft.com/office/powerpoint/2010/main" val="5481857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a:solidFill>
                  <a:prstClr val="black"/>
                </a:solidFill>
              </a:defRPr>
            </a:lvl1pPr>
          </a:lstStyle>
          <a:p>
            <a:pPr defTabSz="457200" fontAlgn="base">
              <a:spcBef>
                <a:spcPct val="0"/>
              </a:spcBef>
              <a:spcAft>
                <a:spcPct val="0"/>
              </a:spcAft>
              <a:defRPr/>
            </a:pPr>
            <a:fld id="{F5845613-47D0-4D7F-9152-CF8044F1764D}" type="datetime1">
              <a:rPr lang="en-US" smtClean="0">
                <a:ea typeface="ＭＳ Ｐゴシック" charset="-128"/>
              </a:rPr>
              <a:pPr defTabSz="457200" fontAlgn="base">
                <a:spcBef>
                  <a:spcPct val="0"/>
                </a:spcBef>
                <a:spcAft>
                  <a:spcPct val="0"/>
                </a:spcAft>
                <a:defRPr/>
              </a:pPr>
              <a:t>15/02/2024</a:t>
            </a:fld>
            <a:endParaRPr lang="en-US">
              <a:ea typeface="ＭＳ Ｐゴシック" charset="-128"/>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solidFill>
                  <a:prstClr val="black"/>
                </a:solidFill>
                <a:cs typeface="ＭＳ Ｐゴシック" charset="-128"/>
              </a:defRPr>
            </a:lvl1pPr>
          </a:lstStyle>
          <a:p>
            <a:pPr defTabSz="457200" fontAlgn="base">
              <a:spcBef>
                <a:spcPct val="0"/>
              </a:spcBef>
              <a:spcAft>
                <a:spcPct val="0"/>
              </a:spcAft>
              <a:defRPr/>
            </a:pPr>
            <a:endParaRPr lang="en-US">
              <a:ea typeface="ＭＳ Ｐゴシック" charset="-128"/>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a:solidFill>
                  <a:prstClr val="black"/>
                </a:solidFill>
              </a:defRPr>
            </a:lvl1pPr>
          </a:lstStyle>
          <a:p>
            <a:pPr defTabSz="457200" fontAlgn="base">
              <a:spcBef>
                <a:spcPct val="0"/>
              </a:spcBef>
              <a:spcAft>
                <a:spcPct val="0"/>
              </a:spcAft>
              <a:defRPr/>
            </a:pPr>
            <a:fld id="{F48997B0-05C9-4CF0-954B-59D54BCBC850}" type="slidenum">
              <a:rPr lang="en-US" smtClean="0">
                <a:ea typeface="ＭＳ Ｐゴシック" charset="-128"/>
              </a:rPr>
              <a:pPr defTabSz="457200" fontAlgn="base">
                <a:spcBef>
                  <a:spcPct val="0"/>
                </a:spcBef>
                <a:spcAft>
                  <a:spcPct val="0"/>
                </a:spcAft>
                <a:defRPr/>
              </a:pPr>
              <a:t>‹#›</a:t>
            </a:fld>
            <a:endParaRPr lang="en-US">
              <a:ea typeface="ＭＳ Ｐゴシック" charset="-128"/>
            </a:endParaRPr>
          </a:p>
        </p:txBody>
      </p:sp>
    </p:spTree>
    <p:extLst>
      <p:ext uri="{BB962C8B-B14F-4D97-AF65-F5344CB8AC3E}">
        <p14:creationId xmlns:p14="http://schemas.microsoft.com/office/powerpoint/2010/main" val="1221977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761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357718" y="3082925"/>
            <a:ext cx="818938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pitchFamily="34" charset="0"/>
                <a:cs typeface="Cordia New" pitchFamily="34" charset="-34"/>
              </a:defRPr>
            </a:lvl1pPr>
            <a:lvl2pPr marL="742950" indent="-285750">
              <a:defRPr sz="2800">
                <a:solidFill>
                  <a:schemeClr val="tx1"/>
                </a:solidFill>
                <a:latin typeface="Arial" pitchFamily="34" charset="0"/>
                <a:cs typeface="Cordia New" pitchFamily="34" charset="-34"/>
              </a:defRPr>
            </a:lvl2pPr>
            <a:lvl3pPr marL="1143000" indent="-228600">
              <a:defRPr sz="2800">
                <a:solidFill>
                  <a:schemeClr val="tx1"/>
                </a:solidFill>
                <a:latin typeface="Arial" pitchFamily="34" charset="0"/>
                <a:cs typeface="Cordia New" pitchFamily="34" charset="-34"/>
              </a:defRPr>
            </a:lvl3pPr>
            <a:lvl4pPr marL="1600200" indent="-228600">
              <a:defRPr sz="2800">
                <a:solidFill>
                  <a:schemeClr val="tx1"/>
                </a:solidFill>
                <a:latin typeface="Arial" pitchFamily="34" charset="0"/>
                <a:cs typeface="Cordia New" pitchFamily="34" charset="-34"/>
              </a:defRPr>
            </a:lvl4pPr>
            <a:lvl5pPr marL="2057400" indent="-228600">
              <a:defRPr sz="2800">
                <a:solidFill>
                  <a:schemeClr val="tx1"/>
                </a:solidFill>
                <a:latin typeface="Arial" pitchFamily="34" charset="0"/>
                <a:cs typeface="Cordia New" pitchFamily="34" charset="-34"/>
              </a:defRPr>
            </a:lvl5pPr>
            <a:lvl6pPr marL="2514600" indent="-228600" fontAlgn="base">
              <a:spcBef>
                <a:spcPct val="0"/>
              </a:spcBef>
              <a:spcAft>
                <a:spcPct val="0"/>
              </a:spcAft>
              <a:defRPr sz="2800">
                <a:solidFill>
                  <a:schemeClr val="tx1"/>
                </a:solidFill>
                <a:latin typeface="Arial" pitchFamily="34" charset="0"/>
                <a:cs typeface="Cordia New" pitchFamily="34" charset="-34"/>
              </a:defRPr>
            </a:lvl6pPr>
            <a:lvl7pPr marL="2971800" indent="-228600" fontAlgn="base">
              <a:spcBef>
                <a:spcPct val="0"/>
              </a:spcBef>
              <a:spcAft>
                <a:spcPct val="0"/>
              </a:spcAft>
              <a:defRPr sz="2800">
                <a:solidFill>
                  <a:schemeClr val="tx1"/>
                </a:solidFill>
                <a:latin typeface="Arial" pitchFamily="34" charset="0"/>
                <a:cs typeface="Cordia New" pitchFamily="34" charset="-34"/>
              </a:defRPr>
            </a:lvl7pPr>
            <a:lvl8pPr marL="3429000" indent="-228600" fontAlgn="base">
              <a:spcBef>
                <a:spcPct val="0"/>
              </a:spcBef>
              <a:spcAft>
                <a:spcPct val="0"/>
              </a:spcAft>
              <a:defRPr sz="2800">
                <a:solidFill>
                  <a:schemeClr val="tx1"/>
                </a:solidFill>
                <a:latin typeface="Arial" pitchFamily="34" charset="0"/>
                <a:cs typeface="Cordia New" pitchFamily="34" charset="-34"/>
              </a:defRPr>
            </a:lvl8pPr>
            <a:lvl9pPr marL="3886200" indent="-228600" fontAlgn="base">
              <a:spcBef>
                <a:spcPct val="0"/>
              </a:spcBef>
              <a:spcAft>
                <a:spcPct val="0"/>
              </a:spcAft>
              <a:defRPr sz="2800">
                <a:solidFill>
                  <a:schemeClr val="tx1"/>
                </a:solidFill>
                <a:latin typeface="Arial" pitchFamily="34" charset="0"/>
                <a:cs typeface="Cordia New" pitchFamily="34" charset="-34"/>
              </a:defRPr>
            </a:lvl9pPr>
          </a:lstStyle>
          <a:p>
            <a:pPr fontAlgn="base">
              <a:spcBef>
                <a:spcPct val="0"/>
              </a:spcBef>
              <a:spcAft>
                <a:spcPct val="0"/>
              </a:spcAft>
              <a:defRPr/>
            </a:pPr>
            <a:r>
              <a:rPr lang="en-US" sz="3600" b="1">
                <a:solidFill>
                  <a:prstClr val="white"/>
                </a:solidFill>
                <a:cs typeface="Arial" pitchFamily="34" charset="0"/>
              </a:rPr>
              <a:t>HIV and AIDS</a:t>
            </a:r>
            <a:endParaRPr lang="th-TH" sz="3600" b="1">
              <a:solidFill>
                <a:prstClr val="white"/>
              </a:solidFill>
            </a:endParaRPr>
          </a:p>
        </p:txBody>
      </p:sp>
      <p:sp>
        <p:nvSpPr>
          <p:cNvPr id="5" name="TextBox 4"/>
          <p:cNvSpPr txBox="1"/>
          <p:nvPr userDrawn="1"/>
        </p:nvSpPr>
        <p:spPr>
          <a:xfrm>
            <a:off x="359834" y="3570288"/>
            <a:ext cx="8191500" cy="639762"/>
          </a:xfrm>
          <a:prstGeom prst="rect">
            <a:avLst/>
          </a:prstGeom>
          <a:noFill/>
        </p:spPr>
        <p:txBody>
          <a:bodyPr lIns="99569" tIns="49785" rIns="99569" bIns="49785">
            <a:spAutoFit/>
          </a:bodyPr>
          <a:lstStyle/>
          <a:p>
            <a:pPr>
              <a:defRPr/>
            </a:pPr>
            <a:r>
              <a:rPr lang="en-US" sz="3500" kern="700" dirty="0">
                <a:solidFill>
                  <a:srgbClr val="21416C"/>
                </a:solidFill>
                <a:cs typeface="Arial" pitchFamily="34" charset="0"/>
              </a:rPr>
              <a:t>Data Hub for Asia-Pacific</a:t>
            </a:r>
            <a:endParaRPr lang="th-TH" sz="3500" kern="700" dirty="0">
              <a:solidFill>
                <a:srgbClr val="21416C"/>
              </a:solidFill>
            </a:endParaRPr>
          </a:p>
        </p:txBody>
      </p:sp>
      <p:sp>
        <p:nvSpPr>
          <p:cNvPr id="6" name="TextBox 5"/>
          <p:cNvSpPr txBox="1"/>
          <p:nvPr userDrawn="1"/>
        </p:nvSpPr>
        <p:spPr>
          <a:xfrm>
            <a:off x="359834" y="4025900"/>
            <a:ext cx="8191500" cy="501650"/>
          </a:xfrm>
          <a:prstGeom prst="rect">
            <a:avLst/>
          </a:prstGeom>
          <a:noFill/>
        </p:spPr>
        <p:txBody>
          <a:bodyPr lIns="99569" tIns="49785" rIns="99569" bIns="49785">
            <a:spAutoFit/>
          </a:bodyPr>
          <a:lstStyle/>
          <a:p>
            <a:pPr>
              <a:defRPr/>
            </a:pPr>
            <a:r>
              <a:rPr lang="en-US" sz="2600" kern="700" dirty="0">
                <a:solidFill>
                  <a:srgbClr val="21416C"/>
                </a:solidFill>
                <a:cs typeface="Arial" pitchFamily="34" charset="0"/>
              </a:rPr>
              <a:t>Review in slides</a:t>
            </a:r>
            <a:endParaRPr lang="th-TH" sz="2600" kern="700" dirty="0">
              <a:solidFill>
                <a:srgbClr val="21416C"/>
              </a:solidFill>
            </a:endParaRPr>
          </a:p>
        </p:txBody>
      </p:sp>
      <p:sp>
        <p:nvSpPr>
          <p:cNvPr id="7" name="Rectangle 6"/>
          <p:cNvSpPr/>
          <p:nvPr userDrawn="1"/>
        </p:nvSpPr>
        <p:spPr>
          <a:xfrm>
            <a:off x="0" y="3089275"/>
            <a:ext cx="239184"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83634" y="609601"/>
            <a:ext cx="324273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300763" y="4289395"/>
            <a:ext cx="10820437" cy="1357200"/>
          </a:xfrm>
          <a:prstGeom prst="rect">
            <a:avLst/>
          </a:prstGeom>
        </p:spPr>
        <p:txBody>
          <a:bodyPr/>
          <a:lstStyle>
            <a:lvl1pPr algn="l">
              <a:defRPr sz="6700" b="1" baseline="0">
                <a:solidFill>
                  <a:schemeClr val="bg1"/>
                </a:solidFill>
              </a:defRPr>
            </a:lvl1pPr>
          </a:lstStyle>
          <a:p>
            <a:r>
              <a:rPr lang="en-US" dirty="0"/>
              <a:t>Click to edit</a:t>
            </a:r>
            <a:endParaRPr lang="th-TH" dirty="0"/>
          </a:p>
        </p:txBody>
      </p:sp>
    </p:spTree>
    <p:extLst>
      <p:ext uri="{BB962C8B-B14F-4D97-AF65-F5344CB8AC3E}">
        <p14:creationId xmlns:p14="http://schemas.microsoft.com/office/powerpoint/2010/main" val="37530845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239184"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a:solidFill>
                <a:prstClr val="white"/>
              </a:solidFill>
            </a:endParaRPr>
          </a:p>
        </p:txBody>
      </p:sp>
      <p:sp>
        <p:nvSpPr>
          <p:cNvPr id="3" name="Title 6"/>
          <p:cNvSpPr>
            <a:spLocks noGrp="1"/>
          </p:cNvSpPr>
          <p:nvPr>
            <p:ph type="title"/>
          </p:nvPr>
        </p:nvSpPr>
        <p:spPr>
          <a:xfrm>
            <a:off x="300763" y="3390900"/>
            <a:ext cx="10820437" cy="1747850"/>
          </a:xfrm>
          <a:prstGeom prst="rect">
            <a:avLst/>
          </a:prstGeom>
        </p:spPr>
        <p:txBody>
          <a:bodyPr/>
          <a:lstStyle>
            <a:lvl1pPr algn="l">
              <a:defRPr sz="5000" b="1" baseline="0">
                <a:solidFill>
                  <a:schemeClr val="bg1"/>
                </a:solidFill>
              </a:defRPr>
            </a:lvl1pPr>
          </a:lstStyle>
          <a:p>
            <a:r>
              <a:rPr lang="en-US"/>
              <a:t>Click to edit Master title style</a:t>
            </a:r>
            <a:endParaRPr lang="th-TH" dirty="0"/>
          </a:p>
        </p:txBody>
      </p:sp>
    </p:spTree>
    <p:extLst>
      <p:ext uri="{BB962C8B-B14F-4D97-AF65-F5344CB8AC3E}">
        <p14:creationId xmlns:p14="http://schemas.microsoft.com/office/powerpoint/2010/main" val="1635333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44B99333-AF4A-49FA-A014-16C1D37C195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00376198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93762BE0-6964-4469-8C37-9F9A0EDA1DA8}"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358964443"/>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680886F1-70AB-42A2-BCDD-525403C406C2}"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279211310"/>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785161BB-7284-4515-B014-1FDE94DB066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430944496"/>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E01C13E8-1E24-4465-9D82-EEC9EF2946A2}"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105848250"/>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BA104C9-8A96-4A98-ABE0-7F0EABD454EA}"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08511130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345C8B16-628F-42B6-8F2C-15A5A2115B7A}" type="slidenum">
              <a:rPr lang="th-TH"/>
              <a:pPr>
                <a:defRPr/>
              </a:pPr>
              <a:t>‹#›</a:t>
            </a:fld>
            <a:endParaRPr lang="th-TH"/>
          </a:p>
        </p:txBody>
      </p:sp>
    </p:spTree>
    <p:extLst>
      <p:ext uri="{BB962C8B-B14F-4D97-AF65-F5344CB8AC3E}">
        <p14:creationId xmlns:p14="http://schemas.microsoft.com/office/powerpoint/2010/main" val="114119909"/>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159C68EF-93C5-4DB7-A9B3-925200399420}"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730900171"/>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9CB8B7E7-A5B1-46BA-8891-629A7DD5C0F0}"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14407797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p>
            <a:pPr fontAlgn="base">
              <a:spcBef>
                <a:spcPct val="0"/>
              </a:spcBef>
              <a:spcAft>
                <a:spcPct val="0"/>
              </a:spcAft>
            </a:pPr>
            <a:fld id="{3D74AB6B-0D4F-49E0-AE70-4239B9F4AF16}" type="datetimeFigureOut">
              <a:rPr lang="en-GB" sz="2800">
                <a:solidFill>
                  <a:prstClr val="black"/>
                </a:solidFill>
                <a:cs typeface="Cordia New" pitchFamily="34" charset="-34"/>
              </a:rPr>
              <a:pPr fontAlgn="base">
                <a:spcBef>
                  <a:spcPct val="0"/>
                </a:spcBef>
                <a:spcAft>
                  <a:spcPct val="0"/>
                </a:spcAft>
              </a:pPr>
              <a:t>15/02/2024</a:t>
            </a:fld>
            <a:endParaRPr lang="en-GB" sz="2800">
              <a:solidFill>
                <a:prstClr val="black"/>
              </a:solidFill>
              <a:cs typeface="Cordia New" pitchFamily="34" charset="-34"/>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pPr fontAlgn="base">
              <a:spcBef>
                <a:spcPct val="0"/>
              </a:spcBef>
              <a:spcAft>
                <a:spcPct val="0"/>
              </a:spcAft>
            </a:pPr>
            <a:endParaRPr lang="en-GB" sz="2800">
              <a:solidFill>
                <a:prstClr val="black"/>
              </a:solidFill>
              <a:cs typeface="Cordia New" pitchFamily="34" charset="-34"/>
            </a:endParaRPr>
          </a:p>
        </p:txBody>
      </p:sp>
      <p:sp>
        <p:nvSpPr>
          <p:cNvPr id="6" name="Slide Number Placeholder 5"/>
          <p:cNvSpPr>
            <a:spLocks noGrp="1"/>
          </p:cNvSpPr>
          <p:nvPr>
            <p:ph type="sldNum" sz="quarter" idx="12"/>
          </p:nvPr>
        </p:nvSpPr>
        <p:spPr/>
        <p:txBody>
          <a:bodyPr/>
          <a:lstStyle/>
          <a:p>
            <a:fld id="{349684CC-E105-48F1-B6A0-2780FFC7086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162210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7F853C88-FEFC-4D1A-86AD-D58070686AAD}"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83414299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CED3F08B-F754-4FDE-978D-315E67D7FBC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898206526"/>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9AA7C378-7858-4CCA-B329-754C917296E8}"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019434362"/>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BCDDADE4-F281-431C-846C-1C3EB28D6738}"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729999356"/>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7C5EE3DE-282A-4C42-824B-21F751D72708}"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931517323"/>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5AD0BD9F-6776-4381-8E12-C01C124FBD93}"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4163321003"/>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A1656286-BD82-4BC7-BB65-42779E20B88E}"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084104748"/>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78CBCD52-3DDC-41B7-AE43-3921C2048C4B}" type="slidenum">
              <a:rPr lang="th-TH"/>
              <a:pPr>
                <a:defRPr/>
              </a:pPr>
              <a:t>‹#›</a:t>
            </a:fld>
            <a:endParaRPr lang="th-TH"/>
          </a:p>
        </p:txBody>
      </p:sp>
    </p:spTree>
    <p:extLst>
      <p:ext uri="{BB962C8B-B14F-4D97-AF65-F5344CB8AC3E}">
        <p14:creationId xmlns:p14="http://schemas.microsoft.com/office/powerpoint/2010/main" val="405631454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E0820D86-6454-4CD7-9CB9-B4E0BD195D85}"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614007439"/>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88405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B283FC99-0C6A-408E-BF8B-1CCAAF08B1BE}"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554149375"/>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C997690-538C-459A-B78B-6DDEECAB5D02}"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692901609"/>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B86E821F-851F-4B91-AE99-EE322858DAE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048545398"/>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4361A879-A8D0-4D98-BE78-77EB8AAE4D7C}"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298885823"/>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CC1C0639-E552-4989-8A7B-1969A07727D5}"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3504604870"/>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5A52DE18-A206-456B-B427-79890C649FD6}"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2323780672"/>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53786B85-B654-4588-8F58-EFB6D882E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304205022"/>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E9ED34CC-5D27-4816-8520-E105C2AEBD3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22958390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9C83A20B-C9A7-4C61-B17C-13A196A55B60}" type="slidenum">
              <a:rPr lang="th-TH"/>
              <a:pPr>
                <a:defRPr/>
              </a:pPr>
              <a:t>‹#›</a:t>
            </a:fld>
            <a:endParaRPr lang="th-TH"/>
          </a:p>
        </p:txBody>
      </p:sp>
    </p:spTree>
    <p:extLst>
      <p:ext uri="{BB962C8B-B14F-4D97-AF65-F5344CB8AC3E}">
        <p14:creationId xmlns:p14="http://schemas.microsoft.com/office/powerpoint/2010/main" val="3597837997"/>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28828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a:solidFill>
                  <a:prstClr val="black"/>
                </a:solidFill>
              </a:defRPr>
            </a:lvl1pPr>
          </a:lstStyle>
          <a:p>
            <a:pPr defTabSz="457200" fontAlgn="base">
              <a:spcBef>
                <a:spcPct val="0"/>
              </a:spcBef>
              <a:spcAft>
                <a:spcPct val="0"/>
              </a:spcAft>
              <a:defRPr/>
            </a:pPr>
            <a:fld id="{F5845613-47D0-4D7F-9152-CF8044F1764D}" type="datetime1">
              <a:rPr lang="en-US" smtClean="0">
                <a:ea typeface="ＭＳ Ｐゴシック" charset="-128"/>
              </a:rPr>
              <a:pPr defTabSz="457200" fontAlgn="base">
                <a:spcBef>
                  <a:spcPct val="0"/>
                </a:spcBef>
                <a:spcAft>
                  <a:spcPct val="0"/>
                </a:spcAft>
                <a:defRPr/>
              </a:pPr>
              <a:t>15/02/2024</a:t>
            </a:fld>
            <a:endParaRPr lang="en-US">
              <a:ea typeface="ＭＳ Ｐゴシック" charset="-128"/>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solidFill>
                  <a:prstClr val="black"/>
                </a:solidFill>
                <a:cs typeface="ＭＳ Ｐゴシック" charset="-128"/>
              </a:defRPr>
            </a:lvl1pPr>
          </a:lstStyle>
          <a:p>
            <a:pPr defTabSz="457200" fontAlgn="base">
              <a:spcBef>
                <a:spcPct val="0"/>
              </a:spcBef>
              <a:spcAft>
                <a:spcPct val="0"/>
              </a:spcAft>
              <a:defRPr/>
            </a:pPr>
            <a:endParaRPr lang="en-US">
              <a:ea typeface="ＭＳ Ｐゴシック" charset="-128"/>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a:solidFill>
                  <a:prstClr val="black"/>
                </a:solidFill>
              </a:defRPr>
            </a:lvl1pPr>
          </a:lstStyle>
          <a:p>
            <a:pPr defTabSz="457200" fontAlgn="base">
              <a:spcBef>
                <a:spcPct val="0"/>
              </a:spcBef>
              <a:spcAft>
                <a:spcPct val="0"/>
              </a:spcAft>
              <a:defRPr/>
            </a:pPr>
            <a:fld id="{F48997B0-05C9-4CF0-954B-59D54BCBC850}" type="slidenum">
              <a:rPr lang="en-US" smtClean="0">
                <a:ea typeface="ＭＳ Ｐゴシック" charset="-128"/>
              </a:rPr>
              <a:pPr defTabSz="457200" fontAlgn="base">
                <a:spcBef>
                  <a:spcPct val="0"/>
                </a:spcBef>
                <a:spcAft>
                  <a:spcPct val="0"/>
                </a:spcAft>
                <a:defRPr/>
              </a:pPr>
              <a:t>‹#›</a:t>
            </a:fld>
            <a:endParaRPr lang="en-US">
              <a:ea typeface="ＭＳ Ｐゴシック" charset="-128"/>
            </a:endParaRPr>
          </a:p>
        </p:txBody>
      </p:sp>
    </p:spTree>
    <p:extLst>
      <p:ext uri="{BB962C8B-B14F-4D97-AF65-F5344CB8AC3E}">
        <p14:creationId xmlns:p14="http://schemas.microsoft.com/office/powerpoint/2010/main" val="400433908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068321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8" name="Subtitle 2"/>
          <p:cNvSpPr>
            <a:spLocks noGrp="1"/>
          </p:cNvSpPr>
          <p:nvPr>
            <p:ph type="subTitle" idx="1"/>
          </p:nvPr>
        </p:nvSpPr>
        <p:spPr>
          <a:xfrm>
            <a:off x="660338" y="1978621"/>
            <a:ext cx="10769700" cy="3448055"/>
          </a:xfrm>
          <a:prstGeom prst="rect">
            <a:avLst/>
          </a:prstGeom>
        </p:spPr>
        <p:txBody>
          <a:bodyPr lIns="108322" tIns="54157" rIns="108322" bIns="54157">
            <a:normAutofit/>
          </a:bodyPr>
          <a:lstStyle>
            <a:lvl1pPr marL="633737" marR="0" indent="-633737" algn="l" defTabSz="1086416" rtl="0" eaLnBrk="1" fontAlgn="auto" latinLnBrk="0" hangingPunct="1">
              <a:lnSpc>
                <a:spcPct val="150000"/>
              </a:lnSpc>
              <a:spcBef>
                <a:spcPct val="20000"/>
              </a:spcBef>
              <a:spcAft>
                <a:spcPts val="0"/>
              </a:spcAft>
              <a:buClrTx/>
              <a:buSzPct val="250000"/>
              <a:buFontTx/>
              <a:buBlip>
                <a:blip r:embed="rId2"/>
              </a:buBlip>
              <a:tabLst/>
              <a:defRPr sz="2100" b="1">
                <a:solidFill>
                  <a:schemeClr val="tx1"/>
                </a:solidFill>
              </a:defRPr>
            </a:lvl1pPr>
            <a:lvl2pPr marL="543206" indent="0" algn="ctr">
              <a:buNone/>
              <a:defRPr>
                <a:solidFill>
                  <a:schemeClr val="tx1">
                    <a:tint val="75000"/>
                  </a:schemeClr>
                </a:solidFill>
              </a:defRPr>
            </a:lvl2pPr>
            <a:lvl3pPr marL="1086416" indent="0" algn="ctr">
              <a:buNone/>
              <a:defRPr>
                <a:solidFill>
                  <a:schemeClr val="tx1">
                    <a:tint val="75000"/>
                  </a:schemeClr>
                </a:solidFill>
              </a:defRPr>
            </a:lvl3pPr>
            <a:lvl4pPr marL="1629607" indent="0" algn="ctr">
              <a:buNone/>
              <a:defRPr>
                <a:solidFill>
                  <a:schemeClr val="tx1">
                    <a:tint val="75000"/>
                  </a:schemeClr>
                </a:solidFill>
              </a:defRPr>
            </a:lvl4pPr>
            <a:lvl5pPr marL="2172808" indent="0" algn="ctr">
              <a:buNone/>
              <a:defRPr>
                <a:solidFill>
                  <a:schemeClr val="tx1">
                    <a:tint val="75000"/>
                  </a:schemeClr>
                </a:solidFill>
              </a:defRPr>
            </a:lvl5pPr>
            <a:lvl6pPr marL="2716008" indent="0" algn="ctr">
              <a:buNone/>
              <a:defRPr>
                <a:solidFill>
                  <a:schemeClr val="tx1">
                    <a:tint val="75000"/>
                  </a:schemeClr>
                </a:solidFill>
              </a:defRPr>
            </a:lvl6pPr>
            <a:lvl7pPr marL="3259218" indent="0" algn="ctr">
              <a:buNone/>
              <a:defRPr>
                <a:solidFill>
                  <a:schemeClr val="tx1">
                    <a:tint val="75000"/>
                  </a:schemeClr>
                </a:solidFill>
              </a:defRPr>
            </a:lvl7pPr>
            <a:lvl8pPr marL="3802411" indent="0" algn="ctr">
              <a:buNone/>
              <a:defRPr>
                <a:solidFill>
                  <a:schemeClr val="tx1">
                    <a:tint val="75000"/>
                  </a:schemeClr>
                </a:solidFill>
              </a:defRPr>
            </a:lvl8pPr>
            <a:lvl9pPr marL="4345621"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943"/>
            <a:ext cx="11203562" cy="504000"/>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678" y="5429595"/>
            <a:ext cx="10198196" cy="1288803"/>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281953334"/>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0" name="Title 25"/>
          <p:cNvSpPr>
            <a:spLocks noGrp="1"/>
          </p:cNvSpPr>
          <p:nvPr>
            <p:ph type="title"/>
          </p:nvPr>
        </p:nvSpPr>
        <p:spPr>
          <a:xfrm>
            <a:off x="226475" y="1571943"/>
            <a:ext cx="11203562" cy="504000"/>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678" y="5429595"/>
            <a:ext cx="10198196" cy="1288803"/>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967712147"/>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0" name="Title 25"/>
          <p:cNvSpPr>
            <a:spLocks noGrp="1"/>
          </p:cNvSpPr>
          <p:nvPr>
            <p:ph type="title"/>
          </p:nvPr>
        </p:nvSpPr>
        <p:spPr>
          <a:xfrm>
            <a:off x="226475" y="1571943"/>
            <a:ext cx="11203562" cy="504000"/>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640" y="1978289"/>
            <a:ext cx="5280000" cy="3448056"/>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9" y="1978289"/>
            <a:ext cx="5280000" cy="3448056"/>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678" y="5429595"/>
            <a:ext cx="10198196" cy="1288803"/>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651763907"/>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0" name="Title 25"/>
          <p:cNvSpPr>
            <a:spLocks noGrp="1"/>
          </p:cNvSpPr>
          <p:nvPr>
            <p:ph type="title"/>
          </p:nvPr>
        </p:nvSpPr>
        <p:spPr>
          <a:xfrm>
            <a:off x="226475" y="1571943"/>
            <a:ext cx="11203562" cy="504000"/>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640" y="2500636"/>
            <a:ext cx="5280000" cy="2926039"/>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640" y="1978289"/>
            <a:ext cx="5280000" cy="522000"/>
          </a:xfrm>
          <a:prstGeom prst="rect">
            <a:avLst/>
          </a:prstGeom>
        </p:spPr>
        <p:txBody>
          <a:bodyPr lIns="108322" tIns="54157" rIns="108322" bIns="54157"/>
          <a:lstStyle>
            <a:lvl1pPr>
              <a:buFontTx/>
              <a:buNone/>
              <a:defRPr sz="2100" b="1"/>
            </a:lvl1pPr>
            <a:lvl2pPr>
              <a:defRPr sz="2100" b="1"/>
            </a:lvl2pPr>
            <a:lvl3pPr>
              <a:defRPr sz="2100" b="1"/>
            </a:lvl3pPr>
            <a:lvl4pPr>
              <a:defRPr sz="2100" b="1"/>
            </a:lvl4pPr>
            <a:lvl5pPr>
              <a:defRPr sz="21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9" y="2500636"/>
            <a:ext cx="5280000" cy="2926039"/>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9" y="1978289"/>
            <a:ext cx="5280000" cy="522000"/>
          </a:xfrm>
          <a:prstGeom prst="rect">
            <a:avLst/>
          </a:prstGeom>
        </p:spPr>
        <p:txBody>
          <a:bodyPr lIns="108322" tIns="54157" rIns="108322" bIns="54157"/>
          <a:lstStyle>
            <a:lvl1pPr>
              <a:buFontTx/>
              <a:buNone/>
              <a:defRPr sz="2100" b="1"/>
            </a:lvl1pPr>
            <a:lvl2pPr>
              <a:defRPr sz="2100" b="1"/>
            </a:lvl2pPr>
            <a:lvl3pPr>
              <a:defRPr sz="2100" b="1"/>
            </a:lvl3pPr>
            <a:lvl4pPr>
              <a:defRPr sz="2100" b="1"/>
            </a:lvl4pPr>
            <a:lvl5pPr>
              <a:defRPr sz="21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678" y="5429595"/>
            <a:ext cx="10198196" cy="1288803"/>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825517457"/>
      </p:ext>
    </p:extLst>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0" name="Title 25"/>
          <p:cNvSpPr>
            <a:spLocks noGrp="1"/>
          </p:cNvSpPr>
          <p:nvPr>
            <p:ph type="title"/>
          </p:nvPr>
        </p:nvSpPr>
        <p:spPr>
          <a:xfrm>
            <a:off x="226475" y="1571943"/>
            <a:ext cx="11203562" cy="504000"/>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648574970"/>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906018043"/>
      </p:ext>
    </p:extLst>
  </p:cSld>
  <p:clrMapOvr>
    <a:overrideClrMapping bg1="lt1" tx1="dk1" bg2="lt2" tx2="dk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0" name="Title 25"/>
          <p:cNvSpPr>
            <a:spLocks noGrp="1"/>
          </p:cNvSpPr>
          <p:nvPr>
            <p:ph type="title"/>
          </p:nvPr>
        </p:nvSpPr>
        <p:spPr>
          <a:xfrm>
            <a:off x="226778" y="1571612"/>
            <a:ext cx="4440765" cy="1214446"/>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3" y="1571612"/>
            <a:ext cx="6572296" cy="3854733"/>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5" y="2857496"/>
            <a:ext cx="4006906" cy="2571768"/>
          </a:xfrm>
          <a:prstGeom prst="rect">
            <a:avLst/>
          </a:prstGeom>
        </p:spPr>
        <p:txBody>
          <a:bodyPr lIns="108322" tIns="54157" rIns="108322" bIns="54157"/>
          <a:lstStyle>
            <a:lvl1pPr>
              <a:buFontTx/>
              <a:buNone/>
              <a:defRPr sz="2100"/>
            </a:lvl1pPr>
            <a:lvl2pPr>
              <a:defRPr sz="2100"/>
            </a:lvl2pPr>
            <a:lvl3pPr>
              <a:defRPr sz="2100"/>
            </a:lvl3pPr>
            <a:lvl4pPr>
              <a:defRPr sz="2100"/>
            </a:lvl4pPr>
            <a:lvl5pPr>
              <a:defRPr sz="2100"/>
            </a:lvl5pPr>
          </a:lstStyle>
          <a:p>
            <a:pPr lvl="0"/>
            <a:r>
              <a:rPr lang="en-US"/>
              <a:t>Click to edit Master text styles</a:t>
            </a:r>
          </a:p>
        </p:txBody>
      </p:sp>
      <p:sp>
        <p:nvSpPr>
          <p:cNvPr id="12" name="Text Placeholder 20"/>
          <p:cNvSpPr>
            <a:spLocks noGrp="1"/>
          </p:cNvSpPr>
          <p:nvPr>
            <p:ph type="body" sz="quarter" idx="14"/>
          </p:nvPr>
        </p:nvSpPr>
        <p:spPr>
          <a:xfrm>
            <a:off x="660678" y="5429595"/>
            <a:ext cx="10198196" cy="1288803"/>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80759301"/>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D449B9-AA6A-4FB9-B460-DB8EA354F776}" type="slidenum">
              <a:rPr lang="th-TH"/>
              <a:pPr>
                <a:defRPr/>
              </a:pPr>
              <a:t>‹#›</a:t>
            </a:fld>
            <a:endParaRPr lang="th-TH" dirty="0"/>
          </a:p>
        </p:txBody>
      </p:sp>
    </p:spTree>
    <p:extLst>
      <p:ext uri="{BB962C8B-B14F-4D97-AF65-F5344CB8AC3E}">
        <p14:creationId xmlns:p14="http://schemas.microsoft.com/office/powerpoint/2010/main" val="3071145537"/>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7" y="5929330"/>
            <a:ext cx="10198197" cy="788737"/>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lIns="108322" tIns="54157" rIns="108322" bIns="54157">
            <a:normAutofit/>
          </a:bodyPr>
          <a:lstStyle>
            <a:lvl1pPr>
              <a:buFontTx/>
              <a:buNone/>
              <a:defRPr sz="2100" b="1"/>
            </a:lvl1pPr>
            <a:lvl2pPr>
              <a:defRPr sz="2100" b="1"/>
            </a:lvl2pPr>
            <a:lvl3pPr>
              <a:defRPr sz="2100" b="1"/>
            </a:lvl3pPr>
            <a:lvl4pPr>
              <a:defRPr sz="2100" b="1"/>
            </a:lvl4pPr>
            <a:lvl5pPr>
              <a:defRPr sz="21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lIns="108322" tIns="54157" rIns="108322" bIns="54157"/>
          <a:lstStyle>
            <a:lvl1pPr algn="ctr">
              <a:buFontTx/>
              <a:buNone/>
              <a:defRPr sz="2100" b="1"/>
            </a:lvl1pPr>
            <a:lvl2pPr>
              <a:defRPr sz="2100"/>
            </a:lvl2pPr>
            <a:lvl3pPr>
              <a:defRPr sz="2100"/>
            </a:lvl3pPr>
            <a:lvl4pPr>
              <a:defRPr sz="2100"/>
            </a:lvl4pPr>
            <a:lvl5pPr>
              <a:defRPr sz="21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852352981"/>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790405267"/>
      </p:ext>
    </p:extLst>
  </p:cSld>
  <p:clrMapOvr>
    <a:overrideClrMapping bg1="lt1" tx1="dk1" bg2="lt2" tx2="dk2" accent1="accent1" accent2="accent2" accent3="accent3" accent4="accent4" accent5="accent5" accent6="accent6" hlink="hlink" folHlink="folHlink"/>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285736954"/>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194547651"/>
      </p:ext>
    </p:extLst>
  </p:cSld>
  <p:clrMapOvr>
    <a:overrideClrMapping bg1="lt1" tx1="dk1" bg2="lt2" tx2="dk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579413547"/>
      </p:ext>
    </p:extLst>
  </p:cSld>
  <p:clrMapOvr>
    <a:overrideClrMapping bg1="lt1" tx1="dk1" bg2="lt2" tx2="dk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3650437386"/>
      </p:ext>
    </p:extLst>
  </p:cSld>
  <p:clrMapOvr>
    <a:overrideClrMapping bg1="lt1" tx1="dk1" bg2="lt2" tx2="dk2" accent1="accent1" accent2="accent2" accent3="accent3" accent4="accent4" accent5="accent5" accent6="accent6" hlink="hlink" folHlink="folHlink"/>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2672627120"/>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002148338"/>
      </p:ext>
    </p:extLst>
  </p:cSld>
  <p:clrMapOvr>
    <a:overrideClrMapping bg1="lt1" tx1="dk1" bg2="lt2" tx2="dk2" accent1="accent1" accent2="accent2" accent3="accent3" accent4="accent4" accent5="accent5" accent6="accent6" hlink="hlink" folHlink="folHlink"/>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526089414"/>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03215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13A61EF0-E77A-46DE-B215-EF62BF0D109E}" type="slidenum">
              <a:rPr lang="th-TH"/>
              <a:pPr>
                <a:defRPr/>
              </a:pPr>
              <a:t>‹#›</a:t>
            </a:fld>
            <a:endParaRPr lang="th-TH" dirty="0"/>
          </a:p>
        </p:txBody>
      </p:sp>
    </p:spTree>
    <p:extLst>
      <p:ext uri="{BB962C8B-B14F-4D97-AF65-F5344CB8AC3E}">
        <p14:creationId xmlns:p14="http://schemas.microsoft.com/office/powerpoint/2010/main" val="921591649"/>
      </p:ext>
    </p:extLst>
  </p:cSld>
  <p:clrMapOvr>
    <a:overrideClrMapping bg1="lt1" tx1="dk1" bg2="lt2" tx2="dk2" accent1="accent1" accent2="accent2" accent3="accent3" accent4="accent4" accent5="accent5" accent6="accent6" hlink="hlink" folHlink="folHlink"/>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pPr>
                <a:defRPr/>
              </a:pPr>
              <a:t>‹#›</a:t>
            </a:fld>
            <a:endParaRPr lang="th-TH"/>
          </a:p>
        </p:txBody>
      </p:sp>
    </p:spTree>
    <p:extLst>
      <p:ext uri="{BB962C8B-B14F-4D97-AF65-F5344CB8AC3E}">
        <p14:creationId xmlns:p14="http://schemas.microsoft.com/office/powerpoint/2010/main" val="3380210829"/>
      </p:ext>
    </p:extLst>
  </p:cSld>
  <p:clrMapOvr>
    <a:overrideClrMapping bg1="lt1" tx1="dk1" bg2="lt2" tx2="dk2" accent1="accent1" accent2="accent2" accent3="accent3" accent4="accent4" accent5="accent5" accent6="accent6" hlink="hlink" folHlink="folHlink"/>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pPr>
                <a:defRPr/>
              </a:pPr>
              <a:t>‹#›</a:t>
            </a:fld>
            <a:endParaRPr lang="th-TH"/>
          </a:p>
        </p:txBody>
      </p:sp>
    </p:spTree>
    <p:extLst>
      <p:ext uri="{BB962C8B-B14F-4D97-AF65-F5344CB8AC3E}">
        <p14:creationId xmlns:p14="http://schemas.microsoft.com/office/powerpoint/2010/main" val="2323350165"/>
      </p:ext>
    </p:extLst>
  </p:cSld>
  <p:clrMapOvr>
    <a:overrideClrMapping bg1="lt1" tx1="dk1" bg2="lt2" tx2="dk2" accent1="accent1" accent2="accent2" accent3="accent3" accent4="accent4" accent5="accent5" accent6="accent6" hlink="hlink" folHlink="folHlink"/>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pPr>
                <a:defRPr/>
              </a:pPr>
              <a:t>‹#›</a:t>
            </a:fld>
            <a:endParaRPr lang="th-TH"/>
          </a:p>
        </p:txBody>
      </p:sp>
    </p:spTree>
    <p:extLst>
      <p:ext uri="{BB962C8B-B14F-4D97-AF65-F5344CB8AC3E}">
        <p14:creationId xmlns:p14="http://schemas.microsoft.com/office/powerpoint/2010/main" val="3386720626"/>
      </p:ext>
    </p:extLst>
  </p:cSld>
  <p:clrMapOvr>
    <a:overrideClrMapping bg1="lt1" tx1="dk1" bg2="lt2" tx2="dk2" accent1="accent1" accent2="accent2" accent3="accent3" accent4="accent4" accent5="accent5" accent6="accent6" hlink="hlink" folHlink="folHlink"/>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pPr>
                <a:defRPr/>
              </a:pPr>
              <a:t>‹#›</a:t>
            </a:fld>
            <a:endParaRPr lang="th-TH"/>
          </a:p>
        </p:txBody>
      </p:sp>
    </p:spTree>
    <p:extLst>
      <p:ext uri="{BB962C8B-B14F-4D97-AF65-F5344CB8AC3E}">
        <p14:creationId xmlns:p14="http://schemas.microsoft.com/office/powerpoint/2010/main" val="1730680795"/>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pPr>
                <a:defRPr/>
              </a:pPr>
              <a:t>‹#›</a:t>
            </a:fld>
            <a:endParaRPr lang="th-TH" dirty="0"/>
          </a:p>
        </p:txBody>
      </p:sp>
    </p:spTree>
    <p:extLst>
      <p:ext uri="{BB962C8B-B14F-4D97-AF65-F5344CB8AC3E}">
        <p14:creationId xmlns:p14="http://schemas.microsoft.com/office/powerpoint/2010/main" val="1416703207"/>
      </p:ext>
    </p:extLst>
  </p:cSld>
  <p:clrMapOvr>
    <a:overrideClrMapping bg1="lt1" tx1="dk1" bg2="lt2" tx2="dk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pPr>
                <a:defRPr/>
              </a:pPr>
              <a:t>‹#›</a:t>
            </a:fld>
            <a:endParaRPr lang="th-TH" dirty="0"/>
          </a:p>
        </p:txBody>
      </p:sp>
    </p:spTree>
    <p:extLst>
      <p:ext uri="{BB962C8B-B14F-4D97-AF65-F5344CB8AC3E}">
        <p14:creationId xmlns:p14="http://schemas.microsoft.com/office/powerpoint/2010/main" val="1962003162"/>
      </p:ext>
    </p:extLst>
  </p:cSld>
  <p:clrMapOvr>
    <a:overrideClrMapping bg1="lt1" tx1="dk1" bg2="lt2" tx2="dk2" accent1="accent1" accent2="accent2" accent3="accent3" accent4="accent4" accent5="accent5" accent6="accent6" hlink="hlink" folHlink="folHlink"/>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pPr>
                <a:defRPr/>
              </a:pPr>
              <a:t>‹#›</a:t>
            </a:fld>
            <a:endParaRPr lang="th-TH"/>
          </a:p>
        </p:txBody>
      </p:sp>
    </p:spTree>
    <p:extLst>
      <p:ext uri="{BB962C8B-B14F-4D97-AF65-F5344CB8AC3E}">
        <p14:creationId xmlns:p14="http://schemas.microsoft.com/office/powerpoint/2010/main" val="2203273660"/>
      </p:ext>
    </p:extLst>
  </p:cSld>
  <p:clrMapOvr>
    <a:overrideClrMapping bg1="lt1" tx1="dk1" bg2="lt2" tx2="dk2" accent1="accent1" accent2="accent2" accent3="accent3" accent4="accent4" accent5="accent5" accent6="accent6" hlink="hlink" folHlink="folHlink"/>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pPr>
                <a:defRPr/>
              </a:pPr>
              <a:t>‹#›</a:t>
            </a:fld>
            <a:endParaRPr lang="th-TH"/>
          </a:p>
        </p:txBody>
      </p:sp>
    </p:spTree>
    <p:extLst>
      <p:ext uri="{BB962C8B-B14F-4D97-AF65-F5344CB8AC3E}">
        <p14:creationId xmlns:p14="http://schemas.microsoft.com/office/powerpoint/2010/main" val="2450638111"/>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68AE31F6-7D4A-4F45-B5FE-F4BB98415FFD}" type="datetimeFigureOut">
              <a:rPr lang="en-GB" smtClean="0"/>
              <a:t>15/02/2024</a:t>
            </a:fld>
            <a:endParaRPr lang="en-GB"/>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F0AC7F2E-3087-4CC7-AEBF-3C997A1F3741}" type="slidenum">
              <a:rPr lang="en-GB" smtClean="0"/>
              <a:t>‹#›</a:t>
            </a:fld>
            <a:endParaRPr lang="en-GB"/>
          </a:p>
        </p:txBody>
      </p:sp>
    </p:spTree>
    <p:extLst>
      <p:ext uri="{BB962C8B-B14F-4D97-AF65-F5344CB8AC3E}">
        <p14:creationId xmlns:p14="http://schemas.microsoft.com/office/powerpoint/2010/main" val="143857978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6"/>
            <a:ext cx="10769700" cy="3448055"/>
          </a:xfrm>
          <a:prstGeom prst="rect">
            <a:avLst/>
          </a:prstGeom>
        </p:spPr>
        <p:txBody>
          <a:bodyPr lIns="91154" tIns="45583" rIns="91154" bIns="45583">
            <a:normAutofit/>
          </a:bodyPr>
          <a:lstStyle>
            <a:lvl1pPr marL="531751" marR="0" indent="-531751" algn="l" defTabSz="911598"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5802" indent="0" algn="ctr">
              <a:buNone/>
              <a:defRPr>
                <a:solidFill>
                  <a:schemeClr val="tx1">
                    <a:tint val="75000"/>
                  </a:schemeClr>
                </a:solidFill>
              </a:defRPr>
            </a:lvl2pPr>
            <a:lvl3pPr marL="911598" indent="0" algn="ctr">
              <a:buNone/>
              <a:defRPr>
                <a:solidFill>
                  <a:schemeClr val="tx1">
                    <a:tint val="75000"/>
                  </a:schemeClr>
                </a:solidFill>
              </a:defRPr>
            </a:lvl3pPr>
            <a:lvl4pPr marL="1367398" indent="0" algn="ctr">
              <a:buNone/>
              <a:defRPr>
                <a:solidFill>
                  <a:schemeClr val="tx1">
                    <a:tint val="75000"/>
                  </a:schemeClr>
                </a:solidFill>
              </a:defRPr>
            </a:lvl4pPr>
            <a:lvl5pPr marL="1823173" indent="0" algn="ctr">
              <a:buNone/>
              <a:defRPr>
                <a:solidFill>
                  <a:schemeClr val="tx1">
                    <a:tint val="75000"/>
                  </a:schemeClr>
                </a:solidFill>
              </a:defRPr>
            </a:lvl5pPr>
            <a:lvl6pPr marL="2278988" indent="0" algn="ctr">
              <a:buNone/>
              <a:defRPr>
                <a:solidFill>
                  <a:schemeClr val="tx1">
                    <a:tint val="75000"/>
                  </a:schemeClr>
                </a:solidFill>
              </a:defRPr>
            </a:lvl6pPr>
            <a:lvl7pPr marL="2734797" indent="0" algn="ctr">
              <a:buNone/>
              <a:defRPr>
                <a:solidFill>
                  <a:schemeClr val="tx1">
                    <a:tint val="75000"/>
                  </a:schemeClr>
                </a:solidFill>
              </a:defRPr>
            </a:lvl7pPr>
            <a:lvl8pPr marL="3190579" indent="0" algn="ctr">
              <a:buNone/>
              <a:defRPr>
                <a:solidFill>
                  <a:schemeClr val="tx1">
                    <a:tint val="75000"/>
                  </a:schemeClr>
                </a:solidFill>
              </a:defRPr>
            </a:lvl8pPr>
            <a:lvl9pPr marL="3646352"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7" y="1571612"/>
            <a:ext cx="11203563" cy="504000"/>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9" y="5429267"/>
            <a:ext cx="10198196" cy="1288804"/>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4FEBC3D1-46F2-984A-80A0-FABD4BDABD7C}" type="slidenum">
              <a:rPr lang="th-TH"/>
              <a:pPr/>
              <a:t>‹#›</a:t>
            </a:fld>
            <a:endParaRPr lang="th-TH"/>
          </a:p>
        </p:txBody>
      </p:sp>
    </p:spTree>
    <p:extLst>
      <p:ext uri="{BB962C8B-B14F-4D97-AF65-F5344CB8AC3E}">
        <p14:creationId xmlns:p14="http://schemas.microsoft.com/office/powerpoint/2010/main" val="248507710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7687AE6D-2944-4C35-8928-956A78D7C6CA}" type="slidenum">
              <a:rPr lang="th-TH"/>
              <a:pPr>
                <a:defRPr/>
              </a:pPr>
              <a:t>‹#›</a:t>
            </a:fld>
            <a:endParaRPr lang="th-TH"/>
          </a:p>
        </p:txBody>
      </p:sp>
    </p:spTree>
    <p:extLst>
      <p:ext uri="{BB962C8B-B14F-4D97-AF65-F5344CB8AC3E}">
        <p14:creationId xmlns:p14="http://schemas.microsoft.com/office/powerpoint/2010/main" val="911124041"/>
      </p:ext>
    </p:extLst>
  </p:cSld>
  <p:clrMapOvr>
    <a:overrideClrMapping bg1="lt1" tx1="dk1" bg2="lt2" tx2="dk2" accent1="accent1" accent2="accent2" accent3="accent3" accent4="accent4" accent5="accent5" accent6="accent6" hlink="hlink" folHlink="folHlink"/>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7" y="1571612"/>
            <a:ext cx="11203563" cy="504000"/>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9" y="5429267"/>
            <a:ext cx="10198196" cy="1288804"/>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082FA8FA-9A6F-E542-A6BE-EDE9DAADC22C}" type="slidenum">
              <a:rPr lang="th-TH"/>
              <a:pPr/>
              <a:t>‹#›</a:t>
            </a:fld>
            <a:endParaRPr lang="th-TH"/>
          </a:p>
        </p:txBody>
      </p:sp>
    </p:spTree>
    <p:extLst>
      <p:ext uri="{BB962C8B-B14F-4D97-AF65-F5344CB8AC3E}">
        <p14:creationId xmlns:p14="http://schemas.microsoft.com/office/powerpoint/2010/main" val="1902608275"/>
      </p:ext>
    </p:extLst>
  </p:cSld>
  <p:clrMapOvr>
    <a:overrideClrMapping bg1="lt1" tx1="dk1" bg2="lt2" tx2="dk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7" y="1571612"/>
            <a:ext cx="11203563" cy="504000"/>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9" y="5429267"/>
            <a:ext cx="10198196" cy="1288804"/>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8" name="Slide Number Placeholder 5"/>
          <p:cNvSpPr>
            <a:spLocks noGrp="1"/>
          </p:cNvSpPr>
          <p:nvPr>
            <p:ph type="sldNum" sz="quarter" idx="18"/>
          </p:nvPr>
        </p:nvSpPr>
        <p:spPr/>
        <p:txBody>
          <a:bodyPr/>
          <a:lstStyle>
            <a:lvl1pPr>
              <a:defRPr/>
            </a:lvl1pPr>
          </a:lstStyle>
          <a:p>
            <a:fld id="{DC7D4DA0-2319-4341-9769-DB1F3ED4072C}" type="slidenum">
              <a:rPr lang="th-TH"/>
              <a:pPr/>
              <a:t>‹#›</a:t>
            </a:fld>
            <a:endParaRPr lang="th-TH"/>
          </a:p>
        </p:txBody>
      </p:sp>
    </p:spTree>
    <p:extLst>
      <p:ext uri="{BB962C8B-B14F-4D97-AF65-F5344CB8AC3E}">
        <p14:creationId xmlns:p14="http://schemas.microsoft.com/office/powerpoint/2010/main" val="3138088482"/>
      </p:ext>
    </p:extLst>
  </p:cSld>
  <p:clrMapOvr>
    <a:overrideClrMapping bg1="lt1" tx1="dk1" bg2="lt2" tx2="dk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7" y="1571612"/>
            <a:ext cx="11203563" cy="504000"/>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13"/>
            <a:ext cx="5280000" cy="2926039"/>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lIns="91154" tIns="45583" rIns="91154" bIns="45583"/>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13"/>
            <a:ext cx="5280000" cy="2926039"/>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lIns="91154" tIns="45583" rIns="91154" bIns="45583"/>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9" y="5429267"/>
            <a:ext cx="10198196" cy="1288804"/>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9" name="Slide Number Placeholder 5"/>
          <p:cNvSpPr>
            <a:spLocks noGrp="1"/>
          </p:cNvSpPr>
          <p:nvPr>
            <p:ph type="sldNum" sz="quarter" idx="22"/>
          </p:nvPr>
        </p:nvSpPr>
        <p:spPr/>
        <p:txBody>
          <a:bodyPr/>
          <a:lstStyle>
            <a:lvl1pPr>
              <a:defRPr/>
            </a:lvl1pPr>
          </a:lstStyle>
          <a:p>
            <a:fld id="{9234FBE1-4DBB-0A45-A313-1C95C677B9F8}" type="slidenum">
              <a:rPr lang="th-TH"/>
              <a:pPr/>
              <a:t>‹#›</a:t>
            </a:fld>
            <a:endParaRPr lang="th-TH"/>
          </a:p>
        </p:txBody>
      </p:sp>
    </p:spTree>
    <p:extLst>
      <p:ext uri="{BB962C8B-B14F-4D97-AF65-F5344CB8AC3E}">
        <p14:creationId xmlns:p14="http://schemas.microsoft.com/office/powerpoint/2010/main" val="2901480907"/>
      </p:ext>
    </p:extLst>
  </p:cSld>
  <p:clrMapOvr>
    <a:overrideClrMapping bg1="lt1" tx1="dk1" bg2="lt2" tx2="dk2" accent1="accent1" accent2="accent2" accent3="accent3" accent4="accent4" accent5="accent5" accent6="accent6" hlink="hlink" folHlink="folHlink"/>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7" y="1571612"/>
            <a:ext cx="11203563" cy="504000"/>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fld id="{8800C79D-0615-AF41-9AB4-7D5AEAE4FA5F}" type="slidenum">
              <a:rPr lang="th-TH"/>
              <a:pPr/>
              <a:t>‹#›</a:t>
            </a:fld>
            <a:endParaRPr lang="th-TH"/>
          </a:p>
        </p:txBody>
      </p:sp>
    </p:spTree>
    <p:extLst>
      <p:ext uri="{BB962C8B-B14F-4D97-AF65-F5344CB8AC3E}">
        <p14:creationId xmlns:p14="http://schemas.microsoft.com/office/powerpoint/2010/main" val="2222789041"/>
      </p:ext>
    </p:extLst>
  </p:cSld>
  <p:clrMapOvr>
    <a:overrideClrMapping bg1="lt1" tx1="dk1" bg2="lt2" tx2="dk2" accent1="accent1" accent2="accent2" accent3="accent3" accent4="accent4" accent5="accent5" accent6="accent6" hlink="hlink" folHlink="folHlink"/>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46407012-0E7A-5E4B-A7AF-9C32E797E9A4}" type="slidenum">
              <a:rPr lang="th-TH"/>
              <a:pPr/>
              <a:t>‹#›</a:t>
            </a:fld>
            <a:endParaRPr lang="th-TH"/>
          </a:p>
        </p:txBody>
      </p:sp>
    </p:spTree>
    <p:extLst>
      <p:ext uri="{BB962C8B-B14F-4D97-AF65-F5344CB8AC3E}">
        <p14:creationId xmlns:p14="http://schemas.microsoft.com/office/powerpoint/2010/main" val="4242324099"/>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6" y="1571612"/>
            <a:ext cx="4440765" cy="1214446"/>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4"/>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9" y="2857496"/>
            <a:ext cx="4006905" cy="2571768"/>
          </a:xfrm>
          <a:prstGeom prst="rect">
            <a:avLst/>
          </a:prstGeom>
        </p:spPr>
        <p:txBody>
          <a:bodyPr lIns="91154" tIns="45583" rIns="91154" bIns="45583"/>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9" y="5429267"/>
            <a:ext cx="10198196" cy="1288804"/>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7" name="Slide Number Placeholder 5"/>
          <p:cNvSpPr>
            <a:spLocks noGrp="1"/>
          </p:cNvSpPr>
          <p:nvPr>
            <p:ph type="sldNum" sz="quarter" idx="19"/>
          </p:nvPr>
        </p:nvSpPr>
        <p:spPr/>
        <p:txBody>
          <a:bodyPr/>
          <a:lstStyle>
            <a:lvl1pPr>
              <a:defRPr/>
            </a:lvl1pPr>
          </a:lstStyle>
          <a:p>
            <a:fld id="{5061A1E0-FBC8-624D-9818-97B256F18464}" type="slidenum">
              <a:rPr lang="th-TH"/>
              <a:pPr/>
              <a:t>‹#›</a:t>
            </a:fld>
            <a:endParaRPr lang="th-TH"/>
          </a:p>
        </p:txBody>
      </p:sp>
    </p:spTree>
    <p:extLst>
      <p:ext uri="{BB962C8B-B14F-4D97-AF65-F5344CB8AC3E}">
        <p14:creationId xmlns:p14="http://schemas.microsoft.com/office/powerpoint/2010/main" val="63038672"/>
      </p:ext>
    </p:extLst>
  </p:cSld>
  <p:clrMapOvr>
    <a:overrideClrMapping bg1="lt1" tx1="dk1" bg2="lt2" tx2="dk2" accent1="accent1" accent2="accent2" accent3="accent3" accent4="accent4" accent5="accent5" accent6="accent6" hlink="hlink" folHlink="folHlink"/>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9" y="5929454"/>
            <a:ext cx="10198197" cy="788737"/>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7" name="Content Placeholder 27"/>
          <p:cNvSpPr>
            <a:spLocks noGrp="1"/>
          </p:cNvSpPr>
          <p:nvPr>
            <p:ph sz="quarter" idx="15"/>
          </p:nvPr>
        </p:nvSpPr>
        <p:spPr>
          <a:xfrm>
            <a:off x="660338" y="1571615"/>
            <a:ext cx="10769700" cy="4000528"/>
          </a:xfrm>
          <a:prstGeom prst="rect">
            <a:avLst/>
          </a:prstGeom>
        </p:spPr>
        <p:txBody>
          <a:bodyPr lIns="91154" tIns="45583" rIns="91154" bIns="45583">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lIns="91154" tIns="45583" rIns="91154" bIns="45583"/>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fld id="{291A7365-E498-9649-A83D-7EFC2B52C78D}" type="slidenum">
              <a:rPr lang="th-TH"/>
              <a:pPr/>
              <a:t>‹#›</a:t>
            </a:fld>
            <a:endParaRPr lang="th-TH"/>
          </a:p>
        </p:txBody>
      </p:sp>
    </p:spTree>
    <p:extLst>
      <p:ext uri="{BB962C8B-B14F-4D97-AF65-F5344CB8AC3E}">
        <p14:creationId xmlns:p14="http://schemas.microsoft.com/office/powerpoint/2010/main" val="2036213385"/>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2A8948C4-1F2F-4816-B0FE-07629BDBCF2B}" type="slidenum">
              <a:rPr lang="th-TH"/>
              <a:pPr>
                <a:defRPr/>
              </a:pPr>
              <a:t>‹#›</a:t>
            </a:fld>
            <a:endParaRPr lang="th-TH"/>
          </a:p>
        </p:txBody>
      </p:sp>
    </p:spTree>
    <p:extLst>
      <p:ext uri="{BB962C8B-B14F-4D97-AF65-F5344CB8AC3E}">
        <p14:creationId xmlns:p14="http://schemas.microsoft.com/office/powerpoint/2010/main" val="183421672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data hub lay out">
    <p:spTree>
      <p:nvGrpSpPr>
        <p:cNvPr id="1" name=""/>
        <p:cNvGrpSpPr/>
        <p:nvPr/>
      </p:nvGrpSpPr>
      <p:grpSpPr>
        <a:xfrm>
          <a:off x="0" y="0"/>
          <a:ext cx="0" cy="0"/>
          <a:chOff x="0" y="0"/>
          <a:chExt cx="0" cy="0"/>
        </a:xfrm>
      </p:grpSpPr>
      <p:sp>
        <p:nvSpPr>
          <p:cNvPr id="2" name="Title 1"/>
          <p:cNvSpPr>
            <a:spLocks noGrp="1"/>
          </p:cNvSpPr>
          <p:nvPr>
            <p:ph type="title"/>
          </p:nvPr>
        </p:nvSpPr>
        <p:spPr>
          <a:xfrm>
            <a:off x="406400" y="609600"/>
            <a:ext cx="10972800" cy="685800"/>
          </a:xfrm>
          <a:prstGeom prst="rect">
            <a:avLst/>
          </a:prstGeom>
        </p:spPr>
        <p:txBody>
          <a:bodyPr/>
          <a:lstStyle>
            <a:lvl1pPr>
              <a:defRPr>
                <a:solidFill>
                  <a:schemeClr val="tx1"/>
                </a:solidFill>
              </a:defRPr>
            </a:lvl1pPr>
          </a:lstStyle>
          <a:p>
            <a:r>
              <a:rPr lang="en-US" dirty="0"/>
              <a:t>Click to edit Master title style</a:t>
            </a:r>
          </a:p>
        </p:txBody>
      </p:sp>
      <p:sp>
        <p:nvSpPr>
          <p:cNvPr id="5" name="Chart Placeholder 4"/>
          <p:cNvSpPr>
            <a:spLocks noGrp="1"/>
          </p:cNvSpPr>
          <p:nvPr>
            <p:ph type="chart" sz="quarter" idx="11"/>
          </p:nvPr>
        </p:nvSpPr>
        <p:spPr>
          <a:xfrm>
            <a:off x="1117600" y="1752600"/>
            <a:ext cx="10058400" cy="4267200"/>
          </a:xfrm>
          <a:prstGeom prst="rect">
            <a:avLst/>
          </a:prstGeom>
        </p:spPr>
        <p:txBody>
          <a:bodyPr>
            <a:normAutofit/>
          </a:bodyPr>
          <a:lstStyle>
            <a:lvl1pPr>
              <a:defRPr sz="1200" b="1">
                <a:latin typeface="Arial" pitchFamily="34" charset="0"/>
                <a:cs typeface="Arial" pitchFamily="34" charset="0"/>
              </a:defRPr>
            </a:lvl1pPr>
          </a:lstStyle>
          <a:p>
            <a:pPr lvl="0"/>
            <a:endParaRPr lang="en-US" noProof="0" dirty="0"/>
          </a:p>
        </p:txBody>
      </p:sp>
    </p:spTree>
    <p:extLst>
      <p:ext uri="{BB962C8B-B14F-4D97-AF65-F5344CB8AC3E}">
        <p14:creationId xmlns:p14="http://schemas.microsoft.com/office/powerpoint/2010/main" val="934620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image" Target="../media/image2.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image" Target="../media/image1.png"/><Relationship Id="rId5" Type="http://schemas.openxmlformats.org/officeDocument/2006/relationships/slideLayout" Target="../slideLayouts/slideLayout18.xml"/><Relationship Id="rId10" Type="http://schemas.openxmlformats.org/officeDocument/2006/relationships/theme" Target="../theme/theme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image" Target="../media/image2.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1.png"/><Relationship Id="rId5" Type="http://schemas.openxmlformats.org/officeDocument/2006/relationships/slideLayout" Target="../slideLayouts/slideLayout27.xml"/><Relationship Id="rId10" Type="http://schemas.openxmlformats.org/officeDocument/2006/relationships/theme" Target="../theme/theme4.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image" Target="../media/image1.png"/><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5.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0.xml"/><Relationship Id="rId3" Type="http://schemas.openxmlformats.org/officeDocument/2006/relationships/slideLayout" Target="../slideLayouts/slideLayout45.xml"/><Relationship Id="rId7" Type="http://schemas.openxmlformats.org/officeDocument/2006/relationships/slideLayout" Target="../slideLayouts/slideLayout49.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image" Target="../media/image2.png"/><Relationship Id="rId5" Type="http://schemas.openxmlformats.org/officeDocument/2006/relationships/slideLayout" Target="../slideLayouts/slideLayout47.xml"/><Relationship Id="rId10" Type="http://schemas.openxmlformats.org/officeDocument/2006/relationships/image" Target="../media/image1.png"/><Relationship Id="rId4" Type="http://schemas.openxmlformats.org/officeDocument/2006/relationships/slideLayout" Target="../slideLayouts/slideLayout46.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image" Target="../media/image2.png"/><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image" Target="../media/image1.png"/><Relationship Id="rId5" Type="http://schemas.openxmlformats.org/officeDocument/2006/relationships/slideLayout" Target="../slideLayouts/slideLayout55.xml"/><Relationship Id="rId10" Type="http://schemas.openxmlformats.org/officeDocument/2006/relationships/theme" Target="../theme/theme7.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image" Target="../media/image2.png"/><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image" Target="../media/image1.png"/><Relationship Id="rId5" Type="http://schemas.openxmlformats.org/officeDocument/2006/relationships/slideLayout" Target="../slideLayouts/slideLayout64.xml"/><Relationship Id="rId10" Type="http://schemas.openxmlformats.org/officeDocument/2006/relationships/theme" Target="../theme/theme8.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76.xml"/><Relationship Id="rId3" Type="http://schemas.openxmlformats.org/officeDocument/2006/relationships/slideLayout" Target="../slideLayouts/slideLayout71.xml"/><Relationship Id="rId7" Type="http://schemas.openxmlformats.org/officeDocument/2006/relationships/slideLayout" Target="../slideLayouts/slideLayout75.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image" Target="../media/image7.png"/><Relationship Id="rId5" Type="http://schemas.openxmlformats.org/officeDocument/2006/relationships/slideLayout" Target="../slideLayouts/slideLayout73.xml"/><Relationship Id="rId10" Type="http://schemas.openxmlformats.org/officeDocument/2006/relationships/image" Target="../media/image6.png"/><Relationship Id="rId4" Type="http://schemas.openxmlformats.org/officeDocument/2006/relationships/slideLayout" Target="../slideLayouts/slideLayout72.xml"/><Relationship Id="rId9"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7890" name="Picture 12" descr="color-02 more red.png"/>
          <p:cNvPicPr>
            <a:picLocks noChangeAspect="1"/>
          </p:cNvPicPr>
          <p:nvPr/>
        </p:nvPicPr>
        <p:blipFill>
          <a:blip r:embed="rId13"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prstClr val="black">
                    <a:tint val="75000"/>
                  </a:prstClr>
                </a:solidFill>
                <a:latin typeface="+mn-lt"/>
                <a:cs typeface="+mn-cs"/>
              </a:defRPr>
            </a:lvl1pPr>
          </a:lstStyle>
          <a:p>
            <a:pPr>
              <a:defRPr/>
            </a:pPr>
            <a:fld id="{D1AFD773-65E0-4208-913F-85F40812A858}" type="slidenum">
              <a:rPr lang="th-TH"/>
              <a:pPr>
                <a:defRPr/>
              </a:pPr>
              <a:t>‹#›</a:t>
            </a:fld>
            <a:endParaRPr lang="th-TH" dirty="0"/>
          </a:p>
        </p:txBody>
      </p:sp>
      <p:sp>
        <p:nvSpPr>
          <p:cNvPr id="24" name="Freeform 23"/>
          <p:cNvSpPr/>
          <p:nvPr/>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dirty="0">
              <a:solidFill>
                <a:prstClr val="white"/>
              </a:solidFill>
            </a:endParaRPr>
          </a:p>
        </p:txBody>
      </p:sp>
      <p:cxnSp>
        <p:nvCxnSpPr>
          <p:cNvPr id="25" name="Straight Connector 24"/>
          <p:cNvCxnSpPr/>
          <p:nvPr/>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p:nvSpPr>
        <p:spPr bwMode="auto">
          <a:xfrm>
            <a:off x="3048001" y="642938"/>
            <a:ext cx="4341284" cy="654050"/>
          </a:xfrm>
          <a:prstGeom prst="rect">
            <a:avLst/>
          </a:prstGeom>
          <a:noFill/>
          <a:ln>
            <a:noFill/>
          </a:ln>
        </p:spPr>
        <p:txBody>
          <a:bodyPr lIns="99569" tIns="49785" rIns="99569" bIns="49785">
            <a:spAutoFit/>
          </a:bodyPr>
          <a:lstStyle>
            <a:lvl1pPr>
              <a:defRPr sz="2800">
                <a:solidFill>
                  <a:schemeClr val="tx1"/>
                </a:solidFill>
                <a:latin typeface="Arial" pitchFamily="34" charset="0"/>
                <a:cs typeface="Cordia New" pitchFamily="34" charset="-34"/>
              </a:defRPr>
            </a:lvl1pPr>
            <a:lvl2pPr marL="742950" indent="-285750">
              <a:defRPr sz="2800">
                <a:solidFill>
                  <a:schemeClr val="tx1"/>
                </a:solidFill>
                <a:latin typeface="Arial" pitchFamily="34" charset="0"/>
                <a:cs typeface="Cordia New" pitchFamily="34" charset="-34"/>
              </a:defRPr>
            </a:lvl2pPr>
            <a:lvl3pPr marL="1143000" indent="-228600">
              <a:defRPr sz="2800">
                <a:solidFill>
                  <a:schemeClr val="tx1"/>
                </a:solidFill>
                <a:latin typeface="Arial" pitchFamily="34" charset="0"/>
                <a:cs typeface="Cordia New" pitchFamily="34" charset="-34"/>
              </a:defRPr>
            </a:lvl3pPr>
            <a:lvl4pPr marL="1600200" indent="-228600">
              <a:defRPr sz="2800">
                <a:solidFill>
                  <a:schemeClr val="tx1"/>
                </a:solidFill>
                <a:latin typeface="Arial" pitchFamily="34" charset="0"/>
                <a:cs typeface="Cordia New" pitchFamily="34" charset="-34"/>
              </a:defRPr>
            </a:lvl4pPr>
            <a:lvl5pPr marL="2057400" indent="-228600">
              <a:defRPr sz="2800">
                <a:solidFill>
                  <a:schemeClr val="tx1"/>
                </a:solidFill>
                <a:latin typeface="Arial" pitchFamily="34" charset="0"/>
                <a:cs typeface="Cordia New" pitchFamily="34" charset="-34"/>
              </a:defRPr>
            </a:lvl5pPr>
            <a:lvl6pPr marL="2514600" indent="-228600" fontAlgn="base">
              <a:spcBef>
                <a:spcPct val="0"/>
              </a:spcBef>
              <a:spcAft>
                <a:spcPct val="0"/>
              </a:spcAft>
              <a:defRPr sz="2800">
                <a:solidFill>
                  <a:schemeClr val="tx1"/>
                </a:solidFill>
                <a:latin typeface="Arial" pitchFamily="34" charset="0"/>
                <a:cs typeface="Cordia New" pitchFamily="34" charset="-34"/>
              </a:defRPr>
            </a:lvl6pPr>
            <a:lvl7pPr marL="2971800" indent="-228600" fontAlgn="base">
              <a:spcBef>
                <a:spcPct val="0"/>
              </a:spcBef>
              <a:spcAft>
                <a:spcPct val="0"/>
              </a:spcAft>
              <a:defRPr sz="2800">
                <a:solidFill>
                  <a:schemeClr val="tx1"/>
                </a:solidFill>
                <a:latin typeface="Arial" pitchFamily="34" charset="0"/>
                <a:cs typeface="Cordia New" pitchFamily="34" charset="-34"/>
              </a:defRPr>
            </a:lvl7pPr>
            <a:lvl8pPr marL="3429000" indent="-228600" fontAlgn="base">
              <a:spcBef>
                <a:spcPct val="0"/>
              </a:spcBef>
              <a:spcAft>
                <a:spcPct val="0"/>
              </a:spcAft>
              <a:defRPr sz="2800">
                <a:solidFill>
                  <a:schemeClr val="tx1"/>
                </a:solidFill>
                <a:latin typeface="Arial" pitchFamily="34" charset="0"/>
                <a:cs typeface="Cordia New" pitchFamily="34" charset="-34"/>
              </a:defRPr>
            </a:lvl8pPr>
            <a:lvl9pPr marL="3886200" indent="-228600" fontAlgn="base">
              <a:spcBef>
                <a:spcPct val="0"/>
              </a:spcBef>
              <a:spcAft>
                <a:spcPct val="0"/>
              </a:spcAft>
              <a:defRPr sz="2800">
                <a:solidFill>
                  <a:schemeClr val="tx1"/>
                </a:solidFill>
                <a:latin typeface="Arial" pitchFamily="34" charset="0"/>
                <a:cs typeface="Cordia New" pitchFamily="34" charset="-34"/>
              </a:defRPr>
            </a:lvl9pPr>
          </a:lstStyle>
          <a:p>
            <a:pPr fontAlgn="base">
              <a:spcBef>
                <a:spcPct val="0"/>
              </a:spcBef>
              <a:spcAft>
                <a:spcPct val="0"/>
              </a:spcAft>
              <a:defRPr/>
            </a:pPr>
            <a:r>
              <a:rPr lang="en-US" sz="3600" b="1">
                <a:solidFill>
                  <a:prstClr val="white"/>
                </a:solidFill>
              </a:rPr>
              <a:t>HIV and AIDS</a:t>
            </a:r>
            <a:endParaRPr lang="th-TH" sz="3600" b="1">
              <a:solidFill>
                <a:prstClr val="white"/>
              </a:solidFill>
            </a:endParaRPr>
          </a:p>
        </p:txBody>
      </p:sp>
      <p:sp>
        <p:nvSpPr>
          <p:cNvPr id="27" name="TextBox 26"/>
          <p:cNvSpPr txBox="1"/>
          <p:nvPr/>
        </p:nvSpPr>
        <p:spPr>
          <a:xfrm>
            <a:off x="7147985" y="800100"/>
            <a:ext cx="4948767" cy="438150"/>
          </a:xfrm>
          <a:prstGeom prst="rect">
            <a:avLst/>
          </a:prstGeom>
          <a:noFill/>
        </p:spPr>
        <p:txBody>
          <a:bodyPr lIns="99569" tIns="49785" rIns="99569" bIns="49785">
            <a:spAutoFit/>
          </a:bodyPr>
          <a:lstStyle/>
          <a:p>
            <a:pPr>
              <a:defRPr/>
            </a:pPr>
            <a:r>
              <a:rPr lang="en-US" sz="2200" kern="700" dirty="0">
                <a:solidFill>
                  <a:prstClr val="white"/>
                </a:solidFill>
                <a:cs typeface="Arial" pitchFamily="34" charset="0"/>
              </a:rPr>
              <a:t>Data Hub for Asia-Pacific</a:t>
            </a:r>
            <a:endParaRPr lang="th-TH" sz="2200" kern="700" dirty="0">
              <a:solidFill>
                <a:prstClr val="white"/>
              </a:solidFill>
            </a:endParaRPr>
          </a:p>
        </p:txBody>
      </p:sp>
      <p:pic>
        <p:nvPicPr>
          <p:cNvPr id="37896" name="Picture 10" descr="Unaid logo_approve.png"/>
          <p:cNvPicPr>
            <a:picLocks noChangeAspect="1"/>
          </p:cNvPicPr>
          <p:nvPr/>
        </p:nvPicPr>
        <p:blipFill>
          <a:blip r:embed="rId14">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p:nvSpPr>
        <p:spPr>
          <a:xfrm>
            <a:off x="8953520" y="285728"/>
            <a:ext cx="2571768"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dirty="0">
              <a:solidFill>
                <a:prstClr val="white"/>
              </a:solidFill>
            </a:endParaRPr>
          </a:p>
        </p:txBody>
      </p:sp>
      <p:sp>
        <p:nvSpPr>
          <p:cNvPr id="12" name="TextBox 11"/>
          <p:cNvSpPr txBox="1"/>
          <p:nvPr/>
        </p:nvSpPr>
        <p:spPr>
          <a:xfrm>
            <a:off x="9290051" y="301625"/>
            <a:ext cx="2220383" cy="400050"/>
          </a:xfrm>
          <a:prstGeom prst="rect">
            <a:avLst/>
          </a:prstGeom>
          <a:noFill/>
          <a:effectLst>
            <a:outerShdw blurRad="50800" dist="38100" dir="5400000" algn="t" rotWithShape="0">
              <a:prstClr val="black">
                <a:alpha val="40000"/>
              </a:prstClr>
            </a:outerShdw>
          </a:effectLst>
        </p:spPr>
        <p:txBody>
          <a:bodyPr>
            <a:spAutoFit/>
          </a:bodyPr>
          <a:lstStyle/>
          <a:p>
            <a:pPr algn="r">
              <a:defRPr/>
            </a:pPr>
            <a:r>
              <a:rPr lang="en-US" sz="2000" b="1" i="1" dirty="0">
                <a:ln w="3175" cmpd="sng">
                  <a:noFill/>
                  <a:prstDash val="solid"/>
                </a:ln>
                <a:solidFill>
                  <a:srgbClr val="FFC000"/>
                </a:solidFill>
                <a:effectLst>
                  <a:outerShdw blurRad="38100" dist="38100" dir="2700000" algn="tl">
                    <a:srgbClr val="000000">
                      <a:alpha val="43137"/>
                    </a:srgbClr>
                  </a:outerShdw>
                </a:effectLst>
                <a:cs typeface="Cordia New" pitchFamily="34" charset="-34"/>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125505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pitchFamily="34" charset="0"/>
          <a:cs typeface="Cordia New" pitchFamily="34" charset="-34"/>
        </a:defRPr>
      </a:lvl2pPr>
      <a:lvl3pPr algn="ctr" rtl="0" eaLnBrk="0" fontAlgn="base" hangingPunct="0">
        <a:spcBef>
          <a:spcPct val="0"/>
        </a:spcBef>
        <a:spcAft>
          <a:spcPct val="0"/>
        </a:spcAft>
        <a:defRPr sz="4400">
          <a:solidFill>
            <a:schemeClr val="tx1"/>
          </a:solidFill>
          <a:latin typeface="Arial" pitchFamily="34" charset="0"/>
          <a:cs typeface="Cordia New" pitchFamily="34" charset="-34"/>
        </a:defRPr>
      </a:lvl3pPr>
      <a:lvl4pPr algn="ctr" rtl="0" eaLnBrk="0" fontAlgn="base" hangingPunct="0">
        <a:spcBef>
          <a:spcPct val="0"/>
        </a:spcBef>
        <a:spcAft>
          <a:spcPct val="0"/>
        </a:spcAft>
        <a:defRPr sz="4400">
          <a:solidFill>
            <a:schemeClr val="tx1"/>
          </a:solidFill>
          <a:latin typeface="Arial" pitchFamily="34" charset="0"/>
          <a:cs typeface="Cordia New" pitchFamily="34" charset="-34"/>
        </a:defRPr>
      </a:lvl4pPr>
      <a:lvl5pPr algn="ctr" rtl="0" eaLnBrk="0" fontAlgn="base" hangingPunct="0">
        <a:spcBef>
          <a:spcPct val="0"/>
        </a:spcBef>
        <a:spcAft>
          <a:spcPct val="0"/>
        </a:spcAft>
        <a:defRPr sz="4400">
          <a:solidFill>
            <a:schemeClr val="tx1"/>
          </a:solidFill>
          <a:latin typeface="Arial" pitchFamily="34" charset="0"/>
          <a:cs typeface="Cordia New" pitchFamily="34" charset="-34"/>
        </a:defRPr>
      </a:lvl5pPr>
      <a:lvl6pPr marL="457200" algn="ctr" rtl="0" fontAlgn="base">
        <a:spcBef>
          <a:spcPct val="0"/>
        </a:spcBef>
        <a:spcAft>
          <a:spcPct val="0"/>
        </a:spcAft>
        <a:defRPr sz="4400">
          <a:solidFill>
            <a:schemeClr val="tx1"/>
          </a:solidFill>
          <a:latin typeface="Arial" pitchFamily="34" charset="0"/>
          <a:cs typeface="Cordia New" pitchFamily="34" charset="-34"/>
        </a:defRPr>
      </a:lvl6pPr>
      <a:lvl7pPr marL="914400" algn="ctr" rtl="0" fontAlgn="base">
        <a:spcBef>
          <a:spcPct val="0"/>
        </a:spcBef>
        <a:spcAft>
          <a:spcPct val="0"/>
        </a:spcAft>
        <a:defRPr sz="4400">
          <a:solidFill>
            <a:schemeClr val="tx1"/>
          </a:solidFill>
          <a:latin typeface="Arial" pitchFamily="34" charset="0"/>
          <a:cs typeface="Cordia New" pitchFamily="34" charset="-34"/>
        </a:defRPr>
      </a:lvl7pPr>
      <a:lvl8pPr marL="1371600" algn="ctr" rtl="0" fontAlgn="base">
        <a:spcBef>
          <a:spcPct val="0"/>
        </a:spcBef>
        <a:spcAft>
          <a:spcPct val="0"/>
        </a:spcAft>
        <a:defRPr sz="4400">
          <a:solidFill>
            <a:schemeClr val="tx1"/>
          </a:solidFill>
          <a:latin typeface="Arial" pitchFamily="34" charset="0"/>
          <a:cs typeface="Cordia New" pitchFamily="34" charset="-34"/>
        </a:defRPr>
      </a:lvl8pPr>
      <a:lvl9pPr marL="1828800" algn="ctr" rtl="0" fontAlgn="base">
        <a:spcBef>
          <a:spcPct val="0"/>
        </a:spcBef>
        <a:spcAft>
          <a:spcPct val="0"/>
        </a:spcAft>
        <a:defRPr sz="4400">
          <a:solidFill>
            <a:schemeClr val="tx1"/>
          </a:solidFill>
          <a:latin typeface="Arial" pitchFamily="34"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360363"/>
            <a:ext cx="11715751"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dirty="0">
              <a:solidFill>
                <a:prstClr val="white"/>
              </a:solidFill>
            </a:endParaRPr>
          </a:p>
        </p:txBody>
      </p:sp>
      <p:sp>
        <p:nvSpPr>
          <p:cNvPr id="14" name="TextBox 13"/>
          <p:cNvSpPr txBox="1"/>
          <p:nvPr/>
        </p:nvSpPr>
        <p:spPr>
          <a:xfrm>
            <a:off x="9340851" y="6508751"/>
            <a:ext cx="2286000" cy="284163"/>
          </a:xfrm>
          <a:prstGeom prst="rect">
            <a:avLst/>
          </a:prstGeom>
          <a:noFill/>
        </p:spPr>
        <p:txBody>
          <a:bodyPr lIns="99569" tIns="49785" rIns="99569" bIns="49785">
            <a:spAutoFit/>
          </a:bodyPr>
          <a:lstStyle/>
          <a:p>
            <a:pPr algn="r">
              <a:defRPr/>
            </a:pPr>
            <a:r>
              <a:rPr lang="en-US" sz="1200" kern="700" dirty="0">
                <a:solidFill>
                  <a:srgbClr val="8782AF"/>
                </a:solidFill>
                <a:cs typeface="Arial" pitchFamily="34" charset="0"/>
              </a:rPr>
              <a:t>www.aidsdatahub.org</a:t>
            </a:r>
            <a:endParaRPr lang="th-TH" sz="1200" kern="700" dirty="0">
              <a:solidFill>
                <a:srgbClr val="8782AF"/>
              </a:solidFill>
            </a:endParaRPr>
          </a:p>
        </p:txBody>
      </p:sp>
      <p:pic>
        <p:nvPicPr>
          <p:cNvPr id="1028"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3327401" y="1189038"/>
            <a:ext cx="7488767"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1011619"/>
      </p:ext>
    </p:extLst>
  </p:cSld>
  <p:clrMap bg1="lt1" tx1="dk1" bg2="lt2" tx2="dk2" accent1="accent1" accent2="accent2" accent3="accent3" accent4="accent4" accent5="accent5" accent6="accent6" hlink="hlink" folHlink="folHlink"/>
  <p:sldLayoutIdLst>
    <p:sldLayoutId id="2147483673" r:id="rId1"/>
    <p:sldLayoutId id="214748367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pitchFamily="34" charset="0"/>
          <a:cs typeface="Cordia New" pitchFamily="34" charset="-34"/>
        </a:defRPr>
      </a:lvl2pPr>
      <a:lvl3pPr algn="ctr" rtl="0" eaLnBrk="0" fontAlgn="base" hangingPunct="0">
        <a:spcBef>
          <a:spcPct val="0"/>
        </a:spcBef>
        <a:spcAft>
          <a:spcPct val="0"/>
        </a:spcAft>
        <a:defRPr sz="4400">
          <a:solidFill>
            <a:schemeClr val="tx1"/>
          </a:solidFill>
          <a:latin typeface="Arial" pitchFamily="34" charset="0"/>
          <a:cs typeface="Cordia New" pitchFamily="34" charset="-34"/>
        </a:defRPr>
      </a:lvl3pPr>
      <a:lvl4pPr algn="ctr" rtl="0" eaLnBrk="0" fontAlgn="base" hangingPunct="0">
        <a:spcBef>
          <a:spcPct val="0"/>
        </a:spcBef>
        <a:spcAft>
          <a:spcPct val="0"/>
        </a:spcAft>
        <a:defRPr sz="4400">
          <a:solidFill>
            <a:schemeClr val="tx1"/>
          </a:solidFill>
          <a:latin typeface="Arial" pitchFamily="34" charset="0"/>
          <a:cs typeface="Cordia New" pitchFamily="34" charset="-34"/>
        </a:defRPr>
      </a:lvl4pPr>
      <a:lvl5pPr algn="ctr" rtl="0" eaLnBrk="0" fontAlgn="base" hangingPunct="0">
        <a:spcBef>
          <a:spcPct val="0"/>
        </a:spcBef>
        <a:spcAft>
          <a:spcPct val="0"/>
        </a:spcAft>
        <a:defRPr sz="4400">
          <a:solidFill>
            <a:schemeClr val="tx1"/>
          </a:solidFill>
          <a:latin typeface="Arial" pitchFamily="34" charset="0"/>
          <a:cs typeface="Cordia New" pitchFamily="34" charset="-34"/>
        </a:defRPr>
      </a:lvl5pPr>
      <a:lvl6pPr marL="457200" algn="ctr" rtl="0" fontAlgn="base">
        <a:spcBef>
          <a:spcPct val="0"/>
        </a:spcBef>
        <a:spcAft>
          <a:spcPct val="0"/>
        </a:spcAft>
        <a:defRPr sz="4400">
          <a:solidFill>
            <a:schemeClr val="tx1"/>
          </a:solidFill>
          <a:latin typeface="Arial" pitchFamily="34" charset="0"/>
          <a:cs typeface="Cordia New" pitchFamily="34" charset="-34"/>
        </a:defRPr>
      </a:lvl6pPr>
      <a:lvl7pPr marL="914400" algn="ctr" rtl="0" fontAlgn="base">
        <a:spcBef>
          <a:spcPct val="0"/>
        </a:spcBef>
        <a:spcAft>
          <a:spcPct val="0"/>
        </a:spcAft>
        <a:defRPr sz="4400">
          <a:solidFill>
            <a:schemeClr val="tx1"/>
          </a:solidFill>
          <a:latin typeface="Arial" pitchFamily="34" charset="0"/>
          <a:cs typeface="Cordia New" pitchFamily="34" charset="-34"/>
        </a:defRPr>
      </a:lvl7pPr>
      <a:lvl8pPr marL="1371600" algn="ctr" rtl="0" fontAlgn="base">
        <a:spcBef>
          <a:spcPct val="0"/>
        </a:spcBef>
        <a:spcAft>
          <a:spcPct val="0"/>
        </a:spcAft>
        <a:defRPr sz="4400">
          <a:solidFill>
            <a:schemeClr val="tx1"/>
          </a:solidFill>
          <a:latin typeface="Arial" pitchFamily="34" charset="0"/>
          <a:cs typeface="Cordia New" pitchFamily="34" charset="-34"/>
        </a:defRPr>
      </a:lvl8pPr>
      <a:lvl9pPr marL="1828800" algn="ctr" rtl="0" fontAlgn="base">
        <a:spcBef>
          <a:spcPct val="0"/>
        </a:spcBef>
        <a:spcAft>
          <a:spcPct val="0"/>
        </a:spcAft>
        <a:defRPr sz="4400">
          <a:solidFill>
            <a:schemeClr val="tx1"/>
          </a:solidFill>
          <a:latin typeface="Arial" pitchFamily="34"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userDrawn="1"/>
        </p:nvPicPr>
        <p:blipFill>
          <a:blip r:embed="rId11"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08F40ED5-69EC-4015-BD45-6BEC5B25E5F0}"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dirty="0">
              <a:solidFill>
                <a:prstClr val="white"/>
              </a:solidFill>
            </a:endParaRPr>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fontAlgn="base">
              <a:spcBef>
                <a:spcPct val="0"/>
              </a:spcBef>
              <a:spcAft>
                <a:spcPct val="0"/>
              </a:spcAft>
              <a:defRPr/>
            </a:pPr>
            <a:r>
              <a:rPr lang="en-US" sz="3600" b="1">
                <a:solidFill>
                  <a:prstClr val="white"/>
                </a:solidFill>
              </a:rPr>
              <a:t>HIV and AIDS</a:t>
            </a:r>
            <a:endParaRPr lang="th-TH" sz="3600" b="1">
              <a:solidFill>
                <a:prstClr val="white"/>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a:defRPr/>
            </a:pPr>
            <a:r>
              <a:rPr lang="en-US" sz="2200" kern="700" dirty="0">
                <a:solidFill>
                  <a:prstClr val="white"/>
                </a:solidFill>
                <a:cs typeface="Arial" pitchFamily="34" charset="0"/>
              </a:rPr>
              <a:t>Data Hub for Asia-Pacific</a:t>
            </a:r>
            <a:endParaRPr lang="th-TH" sz="2200" kern="700" dirty="0">
              <a:solidFill>
                <a:prstClr val="white"/>
              </a:solidFill>
            </a:endParaRPr>
          </a:p>
        </p:txBody>
      </p:sp>
      <p:pic>
        <p:nvPicPr>
          <p:cNvPr id="3080" name="Picture 10" descr="Unaid logo_approve.png"/>
          <p:cNvPicPr>
            <a:picLocks noChangeAspect="1"/>
          </p:cNvPicPr>
          <p:nvPr userDrawn="1"/>
        </p:nvPicPr>
        <p:blipFill>
          <a:blip r:embed="rId12">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userDrawn="1"/>
        </p:nvSpPr>
        <p:spPr>
          <a:xfrm>
            <a:off x="8953520" y="285728"/>
            <a:ext cx="2571768"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dirty="0">
              <a:solidFill>
                <a:prstClr val="white"/>
              </a:solidFill>
            </a:endParaRPr>
          </a:p>
        </p:txBody>
      </p:sp>
      <p:sp>
        <p:nvSpPr>
          <p:cNvPr id="12" name="TextBox 11"/>
          <p:cNvSpPr txBox="1"/>
          <p:nvPr userDrawn="1"/>
        </p:nvSpPr>
        <p:spPr>
          <a:xfrm>
            <a:off x="9290051" y="301625"/>
            <a:ext cx="2220383" cy="400050"/>
          </a:xfrm>
          <a:prstGeom prst="rect">
            <a:avLst/>
          </a:prstGeom>
          <a:noFill/>
          <a:effectLst>
            <a:outerShdw blurRad="50800" dist="38100" dir="5400000" algn="t" rotWithShape="0">
              <a:prstClr val="black">
                <a:alpha val="40000"/>
              </a:prstClr>
            </a:outerShdw>
          </a:effectLst>
        </p:spPr>
        <p:txBody>
          <a:bodyPr>
            <a:spAutoFit/>
          </a:bodyPr>
          <a:lstStyle/>
          <a:p>
            <a:pPr algn="r">
              <a:defRPr/>
            </a:pPr>
            <a:r>
              <a:rPr lang="en-US" sz="2000" b="1" i="1" dirty="0">
                <a:ln w="3175" cmpd="sng">
                  <a:noFill/>
                  <a:prstDash val="solid"/>
                </a:ln>
                <a:solidFill>
                  <a:srgbClr val="FFC000"/>
                </a:solidFill>
                <a:effectLst>
                  <a:outerShdw blurRad="38100" dist="38100" dir="2700000" algn="tl">
                    <a:srgbClr val="000000">
                      <a:alpha val="43137"/>
                    </a:srgbClr>
                  </a:outerShdw>
                </a:effectLst>
                <a:cs typeface="Cordia New" pitchFamily="34" charset="-34"/>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9966393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p:nvPicPr>
        <p:blipFill>
          <a:blip r:embed="rId11"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79C0BFF6-9B14-4446-AF07-628EFEB400B0}"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dirty="0">
              <a:solidFill>
                <a:prstClr val="white"/>
              </a:solidFill>
            </a:endParaRPr>
          </a:p>
        </p:txBody>
      </p:sp>
      <p:cxnSp>
        <p:nvCxnSpPr>
          <p:cNvPr id="25" name="Straight Connector 24"/>
          <p:cNvCxnSpPr/>
          <p:nvPr/>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pitchFamily="34" charset="0"/>
                <a:cs typeface="Cordia New" pitchFamily="34" charset="-34"/>
              </a:defRPr>
            </a:lvl1pPr>
            <a:lvl2pPr marL="742950" indent="-285750">
              <a:defRPr sz="2800">
                <a:solidFill>
                  <a:schemeClr val="tx1"/>
                </a:solidFill>
                <a:latin typeface="Arial" pitchFamily="34" charset="0"/>
                <a:cs typeface="Cordia New" pitchFamily="34" charset="-34"/>
              </a:defRPr>
            </a:lvl2pPr>
            <a:lvl3pPr marL="1143000" indent="-228600">
              <a:defRPr sz="2800">
                <a:solidFill>
                  <a:schemeClr val="tx1"/>
                </a:solidFill>
                <a:latin typeface="Arial" pitchFamily="34" charset="0"/>
                <a:cs typeface="Cordia New" pitchFamily="34" charset="-34"/>
              </a:defRPr>
            </a:lvl3pPr>
            <a:lvl4pPr marL="1600200" indent="-228600">
              <a:defRPr sz="2800">
                <a:solidFill>
                  <a:schemeClr val="tx1"/>
                </a:solidFill>
                <a:latin typeface="Arial" pitchFamily="34" charset="0"/>
                <a:cs typeface="Cordia New" pitchFamily="34" charset="-34"/>
              </a:defRPr>
            </a:lvl4pPr>
            <a:lvl5pPr marL="2057400" indent="-228600">
              <a:defRPr sz="2800">
                <a:solidFill>
                  <a:schemeClr val="tx1"/>
                </a:solidFill>
                <a:latin typeface="Arial" pitchFamily="34" charset="0"/>
                <a:cs typeface="Cordia New" pitchFamily="34" charset="-34"/>
              </a:defRPr>
            </a:lvl5pPr>
            <a:lvl6pPr marL="2514600" indent="-228600" fontAlgn="base">
              <a:spcBef>
                <a:spcPct val="0"/>
              </a:spcBef>
              <a:spcAft>
                <a:spcPct val="0"/>
              </a:spcAft>
              <a:defRPr sz="2800">
                <a:solidFill>
                  <a:schemeClr val="tx1"/>
                </a:solidFill>
                <a:latin typeface="Arial" pitchFamily="34" charset="0"/>
                <a:cs typeface="Cordia New" pitchFamily="34" charset="-34"/>
              </a:defRPr>
            </a:lvl6pPr>
            <a:lvl7pPr marL="2971800" indent="-228600" fontAlgn="base">
              <a:spcBef>
                <a:spcPct val="0"/>
              </a:spcBef>
              <a:spcAft>
                <a:spcPct val="0"/>
              </a:spcAft>
              <a:defRPr sz="2800">
                <a:solidFill>
                  <a:schemeClr val="tx1"/>
                </a:solidFill>
                <a:latin typeface="Arial" pitchFamily="34" charset="0"/>
                <a:cs typeface="Cordia New" pitchFamily="34" charset="-34"/>
              </a:defRPr>
            </a:lvl7pPr>
            <a:lvl8pPr marL="3429000" indent="-228600" fontAlgn="base">
              <a:spcBef>
                <a:spcPct val="0"/>
              </a:spcBef>
              <a:spcAft>
                <a:spcPct val="0"/>
              </a:spcAft>
              <a:defRPr sz="2800">
                <a:solidFill>
                  <a:schemeClr val="tx1"/>
                </a:solidFill>
                <a:latin typeface="Arial" pitchFamily="34" charset="0"/>
                <a:cs typeface="Cordia New" pitchFamily="34" charset="-34"/>
              </a:defRPr>
            </a:lvl8pPr>
            <a:lvl9pPr marL="3886200" indent="-228600" fontAlgn="base">
              <a:spcBef>
                <a:spcPct val="0"/>
              </a:spcBef>
              <a:spcAft>
                <a:spcPct val="0"/>
              </a:spcAft>
              <a:defRPr sz="2800">
                <a:solidFill>
                  <a:schemeClr val="tx1"/>
                </a:solidFill>
                <a:latin typeface="Arial" pitchFamily="34" charset="0"/>
                <a:cs typeface="Cordia New" pitchFamily="34" charset="-34"/>
              </a:defRPr>
            </a:lvl9pPr>
          </a:lstStyle>
          <a:p>
            <a:pPr fontAlgn="base">
              <a:spcBef>
                <a:spcPct val="0"/>
              </a:spcBef>
              <a:spcAft>
                <a:spcPct val="0"/>
              </a:spcAft>
              <a:defRPr/>
            </a:pPr>
            <a:r>
              <a:rPr lang="en-US" sz="3600" b="1">
                <a:solidFill>
                  <a:prstClr val="white"/>
                </a:solidFill>
              </a:rPr>
              <a:t>HIV and AIDS</a:t>
            </a:r>
            <a:endParaRPr lang="th-TH" sz="3600" b="1">
              <a:solidFill>
                <a:prstClr val="white"/>
              </a:solidFill>
            </a:endParaRPr>
          </a:p>
        </p:txBody>
      </p:sp>
      <p:sp>
        <p:nvSpPr>
          <p:cNvPr id="27" name="TextBox 26"/>
          <p:cNvSpPr txBox="1"/>
          <p:nvPr/>
        </p:nvSpPr>
        <p:spPr>
          <a:xfrm>
            <a:off x="7147985" y="800100"/>
            <a:ext cx="4948767" cy="438150"/>
          </a:xfrm>
          <a:prstGeom prst="rect">
            <a:avLst/>
          </a:prstGeom>
          <a:noFill/>
        </p:spPr>
        <p:txBody>
          <a:bodyPr lIns="99569" tIns="49785" rIns="99569" bIns="49785">
            <a:spAutoFit/>
          </a:bodyPr>
          <a:lstStyle/>
          <a:p>
            <a:pPr>
              <a:defRPr/>
            </a:pPr>
            <a:r>
              <a:rPr lang="en-US" sz="2200" kern="700" dirty="0">
                <a:solidFill>
                  <a:prstClr val="white"/>
                </a:solidFill>
                <a:cs typeface="Arial" pitchFamily="34" charset="0"/>
              </a:rPr>
              <a:t>Data Hub for Asia-Pacific</a:t>
            </a:r>
            <a:endParaRPr lang="th-TH" sz="2200" kern="700" dirty="0">
              <a:solidFill>
                <a:prstClr val="white"/>
              </a:solidFill>
            </a:endParaRPr>
          </a:p>
        </p:txBody>
      </p:sp>
      <p:pic>
        <p:nvPicPr>
          <p:cNvPr id="3080" name="Picture 10" descr="Unaid logo_approve.png"/>
          <p:cNvPicPr>
            <a:picLocks noChangeAspect="1"/>
          </p:cNvPicPr>
          <p:nvPr/>
        </p:nvPicPr>
        <p:blipFill>
          <a:blip r:embed="rId12">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p:nvSpPr>
        <p:spPr>
          <a:xfrm>
            <a:off x="8953520" y="285728"/>
            <a:ext cx="2571768"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dirty="0">
              <a:solidFill>
                <a:prstClr val="white"/>
              </a:solidFill>
            </a:endParaRPr>
          </a:p>
        </p:txBody>
      </p:sp>
      <p:sp>
        <p:nvSpPr>
          <p:cNvPr id="12" name="TextBox 11"/>
          <p:cNvSpPr txBox="1"/>
          <p:nvPr/>
        </p:nvSpPr>
        <p:spPr>
          <a:xfrm>
            <a:off x="9290051" y="301625"/>
            <a:ext cx="2220383" cy="400050"/>
          </a:xfrm>
          <a:prstGeom prst="rect">
            <a:avLst/>
          </a:prstGeom>
          <a:noFill/>
          <a:effectLst>
            <a:outerShdw blurRad="50800" dist="38100" dir="5400000" algn="t" rotWithShape="0">
              <a:prstClr val="black">
                <a:alpha val="40000"/>
              </a:prstClr>
            </a:outerShdw>
          </a:effectLst>
        </p:spPr>
        <p:txBody>
          <a:bodyPr>
            <a:spAutoFit/>
          </a:bodyPr>
          <a:lstStyle/>
          <a:p>
            <a:pPr algn="r">
              <a:defRPr/>
            </a:pPr>
            <a:r>
              <a:rPr lang="en-US" sz="2000" b="1" i="1" dirty="0">
                <a:ln w="3175" cmpd="sng">
                  <a:noFill/>
                  <a:prstDash val="solid"/>
                </a:ln>
                <a:solidFill>
                  <a:srgbClr val="FFC000"/>
                </a:solidFill>
                <a:effectLst>
                  <a:outerShdw blurRad="38100" dist="38100" dir="2700000" algn="tl">
                    <a:srgbClr val="000000">
                      <a:alpha val="43137"/>
                    </a:srgbClr>
                  </a:outerShdw>
                </a:effectLst>
                <a:cs typeface="Cordia New" pitchFamily="34" charset="-34"/>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0818241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pitchFamily="34" charset="0"/>
          <a:cs typeface="Cordia New" pitchFamily="34" charset="-34"/>
        </a:defRPr>
      </a:lvl2pPr>
      <a:lvl3pPr algn="ctr" rtl="0" eaLnBrk="0" fontAlgn="base" hangingPunct="0">
        <a:spcBef>
          <a:spcPct val="0"/>
        </a:spcBef>
        <a:spcAft>
          <a:spcPct val="0"/>
        </a:spcAft>
        <a:defRPr sz="4400">
          <a:solidFill>
            <a:schemeClr val="tx1"/>
          </a:solidFill>
          <a:latin typeface="Arial" pitchFamily="34" charset="0"/>
          <a:cs typeface="Cordia New" pitchFamily="34" charset="-34"/>
        </a:defRPr>
      </a:lvl3pPr>
      <a:lvl4pPr algn="ctr" rtl="0" eaLnBrk="0" fontAlgn="base" hangingPunct="0">
        <a:spcBef>
          <a:spcPct val="0"/>
        </a:spcBef>
        <a:spcAft>
          <a:spcPct val="0"/>
        </a:spcAft>
        <a:defRPr sz="4400">
          <a:solidFill>
            <a:schemeClr val="tx1"/>
          </a:solidFill>
          <a:latin typeface="Arial" pitchFamily="34" charset="0"/>
          <a:cs typeface="Cordia New" pitchFamily="34" charset="-34"/>
        </a:defRPr>
      </a:lvl4pPr>
      <a:lvl5pPr algn="ctr" rtl="0" eaLnBrk="0" fontAlgn="base" hangingPunct="0">
        <a:spcBef>
          <a:spcPct val="0"/>
        </a:spcBef>
        <a:spcAft>
          <a:spcPct val="0"/>
        </a:spcAft>
        <a:defRPr sz="4400">
          <a:solidFill>
            <a:schemeClr val="tx1"/>
          </a:solidFill>
          <a:latin typeface="Arial" pitchFamily="34" charset="0"/>
          <a:cs typeface="Cordia New" pitchFamily="34" charset="-34"/>
        </a:defRPr>
      </a:lvl5pPr>
      <a:lvl6pPr marL="457200" algn="ctr" rtl="0" fontAlgn="base">
        <a:spcBef>
          <a:spcPct val="0"/>
        </a:spcBef>
        <a:spcAft>
          <a:spcPct val="0"/>
        </a:spcAft>
        <a:defRPr sz="4400">
          <a:solidFill>
            <a:schemeClr val="tx1"/>
          </a:solidFill>
          <a:latin typeface="Arial" pitchFamily="34" charset="0"/>
          <a:cs typeface="Cordia New" pitchFamily="34" charset="-34"/>
        </a:defRPr>
      </a:lvl6pPr>
      <a:lvl7pPr marL="914400" algn="ctr" rtl="0" fontAlgn="base">
        <a:spcBef>
          <a:spcPct val="0"/>
        </a:spcBef>
        <a:spcAft>
          <a:spcPct val="0"/>
        </a:spcAft>
        <a:defRPr sz="4400">
          <a:solidFill>
            <a:schemeClr val="tx1"/>
          </a:solidFill>
          <a:latin typeface="Arial" pitchFamily="34" charset="0"/>
          <a:cs typeface="Cordia New" pitchFamily="34" charset="-34"/>
        </a:defRPr>
      </a:lvl7pPr>
      <a:lvl8pPr marL="1371600" algn="ctr" rtl="0" fontAlgn="base">
        <a:spcBef>
          <a:spcPct val="0"/>
        </a:spcBef>
        <a:spcAft>
          <a:spcPct val="0"/>
        </a:spcAft>
        <a:defRPr sz="4400">
          <a:solidFill>
            <a:schemeClr val="tx1"/>
          </a:solidFill>
          <a:latin typeface="Arial" pitchFamily="34" charset="0"/>
          <a:cs typeface="Cordia New" pitchFamily="34" charset="-34"/>
        </a:defRPr>
      </a:lvl8pPr>
      <a:lvl9pPr marL="1828800" algn="ctr" rtl="0" fontAlgn="base">
        <a:spcBef>
          <a:spcPct val="0"/>
        </a:spcBef>
        <a:spcAft>
          <a:spcPct val="0"/>
        </a:spcAft>
        <a:defRPr sz="4400">
          <a:solidFill>
            <a:schemeClr val="tx1"/>
          </a:solidFill>
          <a:latin typeface="Arial" pitchFamily="34"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3"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E08931F6-4AD5-4043-9930-AC05550530DF}"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dirty="0">
              <a:solidFill>
                <a:prstClr val="white"/>
              </a:solidFill>
            </a:endParaRPr>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fontAlgn="base">
              <a:spcBef>
                <a:spcPct val="0"/>
              </a:spcBef>
              <a:spcAft>
                <a:spcPct val="0"/>
              </a:spcAft>
              <a:defRPr/>
            </a:pPr>
            <a:r>
              <a:rPr lang="en-US" sz="3600" b="1">
                <a:solidFill>
                  <a:prstClr val="white"/>
                </a:solidFill>
              </a:rPr>
              <a:t>HIV and AIDS</a:t>
            </a:r>
            <a:endParaRPr lang="th-TH" sz="3600" b="1">
              <a:solidFill>
                <a:prstClr val="white"/>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a:defRPr/>
            </a:pPr>
            <a:r>
              <a:rPr lang="en-US" sz="2200" kern="700" dirty="0">
                <a:solidFill>
                  <a:prstClr val="white"/>
                </a:solidFill>
                <a:cs typeface="Arial" pitchFamily="34" charset="0"/>
              </a:rPr>
              <a:t>Data Hub for Asia-Pacific</a:t>
            </a:r>
            <a:endParaRPr lang="th-TH" sz="2200" kern="700" dirty="0">
              <a:solidFill>
                <a:prstClr val="white"/>
              </a:solidFill>
            </a:endParaRPr>
          </a:p>
        </p:txBody>
      </p:sp>
      <p:pic>
        <p:nvPicPr>
          <p:cNvPr id="2056" name="Picture 10" descr="Unaid logo_approve.png"/>
          <p:cNvPicPr>
            <a:picLocks noChangeAspect="1"/>
          </p:cNvPicPr>
          <p:nvPr userDrawn="1"/>
        </p:nvPicPr>
        <p:blipFill>
          <a:blip r:embed="rId14">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756746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7"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4307418" y="1103644"/>
            <a:ext cx="7884582"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8"/>
            <a:ext cx="723900" cy="365125"/>
          </a:xfrm>
          <a:prstGeom prst="rect">
            <a:avLst/>
          </a:prstGeom>
        </p:spPr>
        <p:txBody>
          <a:bodyPr vert="horz" lIns="108322" tIns="54157" rIns="108322" bIns="54157" rtlCol="0" anchor="b" anchorCtr="0"/>
          <a:lstStyle>
            <a:lvl1pPr algn="r" fontAlgn="auto">
              <a:spcBef>
                <a:spcPts val="0"/>
              </a:spcBef>
              <a:spcAft>
                <a:spcPts val="0"/>
              </a:spcAft>
              <a:defRPr sz="14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p:nvSpPr>
        <p:spPr>
          <a:xfrm>
            <a:off x="0"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117914" tIns="58960" rIns="117914" bIns="58960" anchor="ctr"/>
          <a:lstStyle/>
          <a:p>
            <a:pPr algn="ctr">
              <a:defRPr/>
            </a:pPr>
            <a:endParaRPr lang="th-TH" sz="3299" dirty="0">
              <a:solidFill>
                <a:prstClr val="white"/>
              </a:solidFill>
            </a:endParaRPr>
          </a:p>
        </p:txBody>
      </p:sp>
      <p:cxnSp>
        <p:nvCxnSpPr>
          <p:cNvPr id="25" name="Straight Connector 24"/>
          <p:cNvCxnSpPr/>
          <p:nvPr/>
        </p:nvCxnSpPr>
        <p:spPr>
          <a:xfrm>
            <a:off x="0" y="124651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p:nvSpPr>
        <p:spPr bwMode="auto">
          <a:xfrm>
            <a:off x="3048037" y="643260"/>
            <a:ext cx="4341284" cy="78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7914" tIns="58960" rIns="117914" bIns="58960">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fontAlgn="base">
              <a:spcBef>
                <a:spcPct val="0"/>
              </a:spcBef>
              <a:spcAft>
                <a:spcPct val="0"/>
              </a:spcAft>
              <a:defRPr/>
            </a:pPr>
            <a:r>
              <a:rPr lang="en-US" sz="4299" b="1">
                <a:solidFill>
                  <a:prstClr val="white"/>
                </a:solidFill>
              </a:rPr>
              <a:t>HIV and AIDS</a:t>
            </a:r>
            <a:endParaRPr lang="th-TH" sz="4299" b="1">
              <a:solidFill>
                <a:prstClr val="white"/>
              </a:solidFill>
            </a:endParaRPr>
          </a:p>
        </p:txBody>
      </p:sp>
      <p:sp>
        <p:nvSpPr>
          <p:cNvPr id="27" name="TextBox 26"/>
          <p:cNvSpPr txBox="1"/>
          <p:nvPr/>
        </p:nvSpPr>
        <p:spPr>
          <a:xfrm>
            <a:off x="7147985" y="800414"/>
            <a:ext cx="4948766" cy="519089"/>
          </a:xfrm>
          <a:prstGeom prst="rect">
            <a:avLst/>
          </a:prstGeom>
          <a:noFill/>
        </p:spPr>
        <p:txBody>
          <a:bodyPr lIns="117914" tIns="58960" rIns="117914" bIns="58960">
            <a:spAutoFit/>
          </a:bodyPr>
          <a:lstStyle/>
          <a:p>
            <a:pPr>
              <a:defRPr/>
            </a:pPr>
            <a:r>
              <a:rPr lang="en-US" sz="2599" kern="700" dirty="0">
                <a:solidFill>
                  <a:prstClr val="white"/>
                </a:solidFill>
                <a:cs typeface="Arial" pitchFamily="34" charset="0"/>
              </a:rPr>
              <a:t>Data Hub for Asia-Pacific</a:t>
            </a:r>
            <a:endParaRPr lang="th-TH" sz="2599" kern="700" dirty="0">
              <a:solidFill>
                <a:prstClr val="white"/>
              </a:solidFill>
            </a:endParaRPr>
          </a:p>
        </p:txBody>
      </p:sp>
      <p:pic>
        <p:nvPicPr>
          <p:cNvPr id="2056" name="Picture 10" descr="Unaid logo_approve.png"/>
          <p:cNvPicPr>
            <a:picLocks noChangeAspect="1"/>
          </p:cNvPicPr>
          <p:nvPr/>
        </p:nvPicPr>
        <p:blipFill>
          <a:blip r:embed="rId11">
            <a:extLst>
              <a:ext uri="{28A0092B-C50C-407E-A947-70E740481C1C}">
                <a14:useLocalDpi xmlns:a14="http://schemas.microsoft.com/office/drawing/2010/main" val="0"/>
              </a:ext>
            </a:extLst>
          </a:blip>
          <a:srcRect b="15549"/>
          <a:stretch>
            <a:fillRect/>
          </a:stretch>
        </p:blipFill>
        <p:spPr bwMode="auto">
          <a:xfrm>
            <a:off x="68036"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389815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Lst>
  <p:hf hdr="0" ftr="0" dt="0"/>
  <p:txStyles>
    <p:titleStyle>
      <a:lvl1pPr algn="ctr" rtl="0" eaLnBrk="0" fontAlgn="base" hangingPunct="0">
        <a:spcBef>
          <a:spcPct val="0"/>
        </a:spcBef>
        <a:spcAft>
          <a:spcPct val="0"/>
        </a:spcAft>
        <a:defRPr sz="5199" kern="1200">
          <a:solidFill>
            <a:schemeClr val="tx1"/>
          </a:solidFill>
          <a:latin typeface="+mj-lt"/>
          <a:ea typeface="+mj-ea"/>
          <a:cs typeface="+mj-cs"/>
        </a:defRPr>
      </a:lvl1pPr>
      <a:lvl2pPr algn="ctr" rtl="0" eaLnBrk="0" fontAlgn="base" hangingPunct="0">
        <a:spcBef>
          <a:spcPct val="0"/>
        </a:spcBef>
        <a:spcAft>
          <a:spcPct val="0"/>
        </a:spcAft>
        <a:defRPr sz="5199">
          <a:solidFill>
            <a:schemeClr val="tx1"/>
          </a:solidFill>
          <a:latin typeface="Arial" charset="0"/>
          <a:cs typeface="Cordia New" pitchFamily="34" charset="-34"/>
        </a:defRPr>
      </a:lvl2pPr>
      <a:lvl3pPr algn="ctr" rtl="0" eaLnBrk="0" fontAlgn="base" hangingPunct="0">
        <a:spcBef>
          <a:spcPct val="0"/>
        </a:spcBef>
        <a:spcAft>
          <a:spcPct val="0"/>
        </a:spcAft>
        <a:defRPr sz="5199">
          <a:solidFill>
            <a:schemeClr val="tx1"/>
          </a:solidFill>
          <a:latin typeface="Arial" charset="0"/>
          <a:cs typeface="Cordia New" pitchFamily="34" charset="-34"/>
        </a:defRPr>
      </a:lvl3pPr>
      <a:lvl4pPr algn="ctr" rtl="0" eaLnBrk="0" fontAlgn="base" hangingPunct="0">
        <a:spcBef>
          <a:spcPct val="0"/>
        </a:spcBef>
        <a:spcAft>
          <a:spcPct val="0"/>
        </a:spcAft>
        <a:defRPr sz="5199">
          <a:solidFill>
            <a:schemeClr val="tx1"/>
          </a:solidFill>
          <a:latin typeface="Arial" charset="0"/>
          <a:cs typeface="Cordia New" pitchFamily="34" charset="-34"/>
        </a:defRPr>
      </a:lvl4pPr>
      <a:lvl5pPr algn="ctr" rtl="0" eaLnBrk="0" fontAlgn="base" hangingPunct="0">
        <a:spcBef>
          <a:spcPct val="0"/>
        </a:spcBef>
        <a:spcAft>
          <a:spcPct val="0"/>
        </a:spcAft>
        <a:defRPr sz="5199">
          <a:solidFill>
            <a:schemeClr val="tx1"/>
          </a:solidFill>
          <a:latin typeface="Arial" charset="0"/>
          <a:cs typeface="Cordia New" pitchFamily="34" charset="-34"/>
        </a:defRPr>
      </a:lvl5pPr>
      <a:lvl6pPr marL="543206" algn="ctr" rtl="0" fontAlgn="base">
        <a:spcBef>
          <a:spcPct val="0"/>
        </a:spcBef>
        <a:spcAft>
          <a:spcPct val="0"/>
        </a:spcAft>
        <a:defRPr sz="5199">
          <a:solidFill>
            <a:schemeClr val="tx1"/>
          </a:solidFill>
          <a:latin typeface="Arial" charset="0"/>
          <a:cs typeface="Cordia New" pitchFamily="34" charset="-34"/>
        </a:defRPr>
      </a:lvl6pPr>
      <a:lvl7pPr marL="1086416" algn="ctr" rtl="0" fontAlgn="base">
        <a:spcBef>
          <a:spcPct val="0"/>
        </a:spcBef>
        <a:spcAft>
          <a:spcPct val="0"/>
        </a:spcAft>
        <a:defRPr sz="5199">
          <a:solidFill>
            <a:schemeClr val="tx1"/>
          </a:solidFill>
          <a:latin typeface="Arial" charset="0"/>
          <a:cs typeface="Cordia New" pitchFamily="34" charset="-34"/>
        </a:defRPr>
      </a:lvl7pPr>
      <a:lvl8pPr marL="1629607" algn="ctr" rtl="0" fontAlgn="base">
        <a:spcBef>
          <a:spcPct val="0"/>
        </a:spcBef>
        <a:spcAft>
          <a:spcPct val="0"/>
        </a:spcAft>
        <a:defRPr sz="5199">
          <a:solidFill>
            <a:schemeClr val="tx1"/>
          </a:solidFill>
          <a:latin typeface="Arial" charset="0"/>
          <a:cs typeface="Cordia New" pitchFamily="34" charset="-34"/>
        </a:defRPr>
      </a:lvl8pPr>
      <a:lvl9pPr marL="2172808" algn="ctr" rtl="0" fontAlgn="base">
        <a:spcBef>
          <a:spcPct val="0"/>
        </a:spcBef>
        <a:spcAft>
          <a:spcPct val="0"/>
        </a:spcAft>
        <a:defRPr sz="5199">
          <a:solidFill>
            <a:schemeClr val="tx1"/>
          </a:solidFill>
          <a:latin typeface="Arial" charset="0"/>
          <a:cs typeface="Cordia New" pitchFamily="34" charset="-34"/>
        </a:defRPr>
      </a:lvl9pPr>
    </p:titleStyle>
    <p:bodyStyle>
      <a:lvl1pPr marL="407400" indent="-407400" algn="l" rtl="0" eaLnBrk="0" fontAlgn="base" hangingPunct="0">
        <a:spcBef>
          <a:spcPct val="20000"/>
        </a:spcBef>
        <a:spcAft>
          <a:spcPct val="0"/>
        </a:spcAft>
        <a:buFont typeface="Arial" pitchFamily="34" charset="0"/>
        <a:buChar char="•"/>
        <a:defRPr sz="3799" kern="1200">
          <a:solidFill>
            <a:schemeClr val="tx1"/>
          </a:solidFill>
          <a:latin typeface="+mn-lt"/>
          <a:ea typeface="+mn-ea"/>
          <a:cs typeface="+mn-cs"/>
        </a:defRPr>
      </a:lvl1pPr>
      <a:lvl2pPr marL="882713" indent="-339498" algn="l" rtl="0" eaLnBrk="0" fontAlgn="base" hangingPunct="0">
        <a:spcBef>
          <a:spcPct val="20000"/>
        </a:spcBef>
        <a:spcAft>
          <a:spcPct val="0"/>
        </a:spcAft>
        <a:buFont typeface="Arial" pitchFamily="34" charset="0"/>
        <a:buChar char="–"/>
        <a:defRPr sz="3299" kern="1200">
          <a:solidFill>
            <a:schemeClr val="tx1"/>
          </a:solidFill>
          <a:latin typeface="+mn-lt"/>
          <a:ea typeface="+mn-ea"/>
          <a:cs typeface="+mn-cs"/>
        </a:defRPr>
      </a:lvl2pPr>
      <a:lvl3pPr marL="1358009" indent="-271596" algn="l" rtl="0" eaLnBrk="0" fontAlgn="base" hangingPunct="0">
        <a:spcBef>
          <a:spcPct val="20000"/>
        </a:spcBef>
        <a:spcAft>
          <a:spcPct val="0"/>
        </a:spcAft>
        <a:buFont typeface="Arial" pitchFamily="34" charset="0"/>
        <a:buChar char="•"/>
        <a:defRPr sz="2899" kern="1200">
          <a:solidFill>
            <a:schemeClr val="tx1"/>
          </a:solidFill>
          <a:latin typeface="+mn-lt"/>
          <a:ea typeface="+mn-ea"/>
          <a:cs typeface="+mn-cs"/>
        </a:defRPr>
      </a:lvl3pPr>
      <a:lvl4pPr marL="1901208" indent="-271596"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4pPr>
      <a:lvl5pPr marL="2444420" indent="-271596"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5pPr>
      <a:lvl6pPr marL="2987607" indent="-271596" algn="l" defTabSz="1086416"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0817" indent="-271596" algn="l" defTabSz="1086416"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74021" indent="-271596" algn="l" defTabSz="1086416"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17221" indent="-271596" algn="l" defTabSz="1086416"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th-TH"/>
      </a:defPPr>
      <a:lvl1pPr marL="0" algn="l" defTabSz="1086416" rtl="0" eaLnBrk="1" latinLnBrk="0" hangingPunct="1">
        <a:defRPr sz="3299" kern="1200">
          <a:solidFill>
            <a:schemeClr val="tx1"/>
          </a:solidFill>
          <a:latin typeface="+mn-lt"/>
          <a:ea typeface="+mn-ea"/>
          <a:cs typeface="+mn-cs"/>
        </a:defRPr>
      </a:lvl1pPr>
      <a:lvl2pPr marL="543206" algn="l" defTabSz="1086416" rtl="0" eaLnBrk="1" latinLnBrk="0" hangingPunct="1">
        <a:defRPr sz="3299" kern="1200">
          <a:solidFill>
            <a:schemeClr val="tx1"/>
          </a:solidFill>
          <a:latin typeface="+mn-lt"/>
          <a:ea typeface="+mn-ea"/>
          <a:cs typeface="+mn-cs"/>
        </a:defRPr>
      </a:lvl2pPr>
      <a:lvl3pPr marL="1086416" algn="l" defTabSz="1086416" rtl="0" eaLnBrk="1" latinLnBrk="0" hangingPunct="1">
        <a:defRPr sz="3299" kern="1200">
          <a:solidFill>
            <a:schemeClr val="tx1"/>
          </a:solidFill>
          <a:latin typeface="+mn-lt"/>
          <a:ea typeface="+mn-ea"/>
          <a:cs typeface="+mn-cs"/>
        </a:defRPr>
      </a:lvl3pPr>
      <a:lvl4pPr marL="1629607" algn="l" defTabSz="1086416" rtl="0" eaLnBrk="1" latinLnBrk="0" hangingPunct="1">
        <a:defRPr sz="3299" kern="1200">
          <a:solidFill>
            <a:schemeClr val="tx1"/>
          </a:solidFill>
          <a:latin typeface="+mn-lt"/>
          <a:ea typeface="+mn-ea"/>
          <a:cs typeface="+mn-cs"/>
        </a:defRPr>
      </a:lvl4pPr>
      <a:lvl5pPr marL="2172808" algn="l" defTabSz="1086416" rtl="0" eaLnBrk="1" latinLnBrk="0" hangingPunct="1">
        <a:defRPr sz="3299" kern="1200">
          <a:solidFill>
            <a:schemeClr val="tx1"/>
          </a:solidFill>
          <a:latin typeface="+mn-lt"/>
          <a:ea typeface="+mn-ea"/>
          <a:cs typeface="+mn-cs"/>
        </a:defRPr>
      </a:lvl5pPr>
      <a:lvl6pPr marL="2716008" algn="l" defTabSz="1086416" rtl="0" eaLnBrk="1" latinLnBrk="0" hangingPunct="1">
        <a:defRPr sz="3299" kern="1200">
          <a:solidFill>
            <a:schemeClr val="tx1"/>
          </a:solidFill>
          <a:latin typeface="+mn-lt"/>
          <a:ea typeface="+mn-ea"/>
          <a:cs typeface="+mn-cs"/>
        </a:defRPr>
      </a:lvl6pPr>
      <a:lvl7pPr marL="3259218" algn="l" defTabSz="1086416" rtl="0" eaLnBrk="1" latinLnBrk="0" hangingPunct="1">
        <a:defRPr sz="3299" kern="1200">
          <a:solidFill>
            <a:schemeClr val="tx1"/>
          </a:solidFill>
          <a:latin typeface="+mn-lt"/>
          <a:ea typeface="+mn-ea"/>
          <a:cs typeface="+mn-cs"/>
        </a:defRPr>
      </a:lvl7pPr>
      <a:lvl8pPr marL="3802411" algn="l" defTabSz="1086416" rtl="0" eaLnBrk="1" latinLnBrk="0" hangingPunct="1">
        <a:defRPr sz="3299" kern="1200">
          <a:solidFill>
            <a:schemeClr val="tx1"/>
          </a:solidFill>
          <a:latin typeface="+mn-lt"/>
          <a:ea typeface="+mn-ea"/>
          <a:cs typeface="+mn-cs"/>
        </a:defRPr>
      </a:lvl8pPr>
      <a:lvl9pPr marL="4345621" algn="l" defTabSz="1086416" rtl="0" eaLnBrk="1" latinLnBrk="0" hangingPunct="1">
        <a:defRPr sz="3299"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p:nvPicPr>
        <p:blipFill>
          <a:blip r:embed="rId11"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a:defRPr/>
            </a:pPr>
            <a:endParaRPr lang="th-TH" sz="2800" dirty="0">
              <a:solidFill>
                <a:prstClr val="white"/>
              </a:solidFill>
            </a:endParaRPr>
          </a:p>
        </p:txBody>
      </p:sp>
      <p:cxnSp>
        <p:nvCxnSpPr>
          <p:cNvPr id="25" name="Straight Connector 24"/>
          <p:cNvCxnSpPr/>
          <p:nvPr/>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fontAlgn="base">
              <a:spcBef>
                <a:spcPct val="0"/>
              </a:spcBef>
              <a:spcAft>
                <a:spcPct val="0"/>
              </a:spcAft>
              <a:defRPr/>
            </a:pPr>
            <a:r>
              <a:rPr lang="en-US" sz="3600" b="1">
                <a:solidFill>
                  <a:prstClr val="white"/>
                </a:solidFill>
              </a:rPr>
              <a:t>HIV and AIDS</a:t>
            </a:r>
            <a:endParaRPr lang="th-TH" sz="3600" b="1">
              <a:solidFill>
                <a:prstClr val="white"/>
              </a:solidFill>
            </a:endParaRPr>
          </a:p>
        </p:txBody>
      </p:sp>
      <p:sp>
        <p:nvSpPr>
          <p:cNvPr id="27" name="TextBox 26"/>
          <p:cNvSpPr txBox="1"/>
          <p:nvPr/>
        </p:nvSpPr>
        <p:spPr>
          <a:xfrm>
            <a:off x="7147985" y="800100"/>
            <a:ext cx="4948767" cy="438150"/>
          </a:xfrm>
          <a:prstGeom prst="rect">
            <a:avLst/>
          </a:prstGeom>
          <a:noFill/>
        </p:spPr>
        <p:txBody>
          <a:bodyPr lIns="99569" tIns="49785" rIns="99569" bIns="49785">
            <a:spAutoFit/>
          </a:bodyPr>
          <a:lstStyle/>
          <a:p>
            <a:pPr>
              <a:defRPr/>
            </a:pPr>
            <a:r>
              <a:rPr lang="en-US" sz="2200" kern="700" dirty="0">
                <a:solidFill>
                  <a:prstClr val="white"/>
                </a:solidFill>
                <a:cs typeface="Arial" pitchFamily="34" charset="0"/>
              </a:rPr>
              <a:t>Data Hub for Asia-Pacific</a:t>
            </a:r>
            <a:endParaRPr lang="th-TH" sz="2200" kern="700" dirty="0">
              <a:solidFill>
                <a:prstClr val="white"/>
              </a:solidFill>
            </a:endParaRPr>
          </a:p>
        </p:txBody>
      </p:sp>
      <p:pic>
        <p:nvPicPr>
          <p:cNvPr id="2056" name="Picture 10" descr="Unaid logo_approve.png"/>
          <p:cNvPicPr>
            <a:picLocks noChangeAspect="1"/>
          </p:cNvPicPr>
          <p:nvPr/>
        </p:nvPicPr>
        <p:blipFill>
          <a:blip r:embed="rId12">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1253904"/>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1"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pPr>
                <a:defRPr/>
              </a:pPr>
              <a:t>‹#›</a:t>
            </a:fld>
            <a:endParaRPr lang="th-TH" dirty="0"/>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schemeClr val="bg1"/>
                </a:solidFill>
              </a:rPr>
              <a:t>HIV and AIDS</a:t>
            </a:r>
            <a:endParaRPr lang="th-TH" sz="3600" b="1">
              <a:solidFill>
                <a:schemeClr val="bg1"/>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2056" name="Picture 10" descr="Unaid logo_approve.png"/>
          <p:cNvPicPr>
            <a:picLocks noChangeAspect="1"/>
          </p:cNvPicPr>
          <p:nvPr userDrawn="1"/>
        </p:nvPicPr>
        <p:blipFill>
          <a:blip r:embed="rId12">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6589932"/>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email">
            <a:extLst>
              <a:ext uri="{28A0092B-C50C-407E-A947-70E740481C1C}">
                <a14:useLocalDpi xmlns:a14="http://schemas.microsoft.com/office/drawing/2010/main" val="0"/>
              </a:ext>
            </a:extLst>
          </a:blip>
          <a:srcRect r="8307" b="15314"/>
          <a:stretch>
            <a:fillRect/>
          </a:stretch>
        </p:blipFill>
        <p:spPr bwMode="auto">
          <a:xfrm>
            <a:off x="4307420" y="1103315"/>
            <a:ext cx="7884583" cy="575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3" y="6358062"/>
            <a:ext cx="723900" cy="365125"/>
          </a:xfrm>
          <a:prstGeom prst="rect">
            <a:avLst/>
          </a:prstGeom>
        </p:spPr>
        <p:txBody>
          <a:bodyPr vert="horz" wrap="square" lIns="91154" tIns="45583" rIns="91154" bIns="45583" numCol="1" anchor="b" anchorCtr="0" compatLnSpc="1">
            <a:prstTxWarp prst="textNoShape">
              <a:avLst/>
            </a:prstTxWarp>
          </a:bodyPr>
          <a:lstStyle>
            <a:lvl1pPr algn="r">
              <a:defRPr sz="1200">
                <a:solidFill>
                  <a:srgbClr val="898989"/>
                </a:solidFill>
              </a:defRPr>
            </a:lvl1pPr>
          </a:lstStyle>
          <a:p>
            <a:pPr fontAlgn="base">
              <a:spcBef>
                <a:spcPct val="0"/>
              </a:spcBef>
              <a:spcAft>
                <a:spcPct val="0"/>
              </a:spcAft>
            </a:pPr>
            <a:fld id="{1F8B3E62-EE03-2C4C-8EF5-2BEB3E63236F}" type="slidenum">
              <a:rPr lang="th-TH">
                <a:ea typeface="ＭＳ Ｐゴシック" charset="0"/>
              </a:rPr>
              <a:pPr fontAlgn="base">
                <a:spcBef>
                  <a:spcPct val="0"/>
                </a:spcBef>
                <a:spcAft>
                  <a:spcPct val="0"/>
                </a:spcAft>
              </a:pPr>
              <a:t>‹#›</a:t>
            </a:fld>
            <a:endParaRPr lang="th-TH">
              <a:ea typeface="ＭＳ Ｐゴシック" charset="0"/>
            </a:endParaRPr>
          </a:p>
        </p:txBody>
      </p:sp>
      <p:sp>
        <p:nvSpPr>
          <p:cNvPr id="24" name="Freeform 23"/>
          <p:cNvSpPr/>
          <p:nvPr userDrawn="1"/>
        </p:nvSpPr>
        <p:spPr>
          <a:xfrm>
            <a:off x="4" y="360365"/>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273" tIns="49647" rIns="99273" bIns="49647" anchor="ctr"/>
          <a:lstStyle/>
          <a:p>
            <a:pPr algn="ctr">
              <a:defRPr/>
            </a:pPr>
            <a:endParaRPr lang="th-TH" sz="2800" dirty="0">
              <a:solidFill>
                <a:prstClr val="white"/>
              </a:solidFill>
            </a:endParaRPr>
          </a:p>
        </p:txBody>
      </p:sp>
      <p:cxnSp>
        <p:nvCxnSpPr>
          <p:cNvPr id="25" name="Straight Connector 24"/>
          <p:cNvCxnSpPr/>
          <p:nvPr userDrawn="1"/>
        </p:nvCxnSpPr>
        <p:spPr>
          <a:xfrm>
            <a:off x="4" y="1246193"/>
            <a:ext cx="11715751" cy="1588"/>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3" y="642983"/>
            <a:ext cx="4341284" cy="654261"/>
          </a:xfrm>
          <a:prstGeom prst="rect">
            <a:avLst/>
          </a:prstGeom>
          <a:noFill/>
          <a:ln>
            <a:noFill/>
          </a:ln>
        </p:spPr>
        <p:txBody>
          <a:bodyPr lIns="99273" tIns="49647" rIns="99273" bIns="49647">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fontAlgn="base">
              <a:spcBef>
                <a:spcPct val="0"/>
              </a:spcBef>
              <a:spcAft>
                <a:spcPct val="0"/>
              </a:spcAft>
              <a:defRPr/>
            </a:pPr>
            <a:r>
              <a:rPr lang="en-US" sz="3600" b="1">
                <a:solidFill>
                  <a:prstClr val="white"/>
                </a:solidFill>
                <a:ea typeface="ＭＳ Ｐゴシック" charset="0"/>
              </a:rPr>
              <a:t>HIV and AIDS</a:t>
            </a:r>
            <a:endParaRPr lang="th-TH" sz="3600" b="1">
              <a:solidFill>
                <a:prstClr val="white"/>
              </a:solidFill>
              <a:ea typeface="ＭＳ Ｐゴシック" charset="0"/>
            </a:endParaRPr>
          </a:p>
        </p:txBody>
      </p:sp>
      <p:sp>
        <p:nvSpPr>
          <p:cNvPr id="27" name="TextBox 26"/>
          <p:cNvSpPr txBox="1"/>
          <p:nvPr userDrawn="1"/>
        </p:nvSpPr>
        <p:spPr>
          <a:xfrm>
            <a:off x="7148100" y="800139"/>
            <a:ext cx="4948767" cy="438818"/>
          </a:xfrm>
          <a:prstGeom prst="rect">
            <a:avLst/>
          </a:prstGeom>
          <a:noFill/>
        </p:spPr>
        <p:txBody>
          <a:bodyPr lIns="99273" tIns="49647" rIns="99273" bIns="49647">
            <a:spAutoFit/>
          </a:bodyPr>
          <a:lstStyle/>
          <a:p>
            <a:pPr>
              <a:defRPr/>
            </a:pPr>
            <a:r>
              <a:rPr lang="en-US" sz="2200" kern="700" dirty="0">
                <a:solidFill>
                  <a:prstClr val="white"/>
                </a:solidFill>
                <a:ea typeface="ＭＳ Ｐゴシック" charset="0"/>
                <a:cs typeface="Arial" pitchFamily="34" charset="0"/>
              </a:rPr>
              <a:t>Data Hub for Asia-Pacific</a:t>
            </a:r>
            <a:endParaRPr lang="th-TH" sz="2200" kern="700" dirty="0">
              <a:solidFill>
                <a:prstClr val="white"/>
              </a:solidFill>
              <a:ea typeface="ＭＳ Ｐゴシック" charset="0"/>
            </a:endParaRPr>
          </a:p>
        </p:txBody>
      </p:sp>
      <p:pic>
        <p:nvPicPr>
          <p:cNvPr id="2056" name="Picture 10" descr="Unaid logo_approve.png"/>
          <p:cNvPicPr>
            <a:picLocks noChangeAspect="1"/>
          </p:cNvPicPr>
          <p:nvPr userDrawn="1"/>
        </p:nvPicPr>
        <p:blipFill>
          <a:blip r:embed="rId11" cstate="email">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3815884"/>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Lst>
  <p:hf hdr="0" ftr="0" dt="0"/>
  <p:txStyles>
    <p:titleStyle>
      <a:lvl1pPr algn="ctr" rtl="0" eaLnBrk="0" fontAlgn="base" hangingPunct="0">
        <a:spcBef>
          <a:spcPct val="0"/>
        </a:spcBef>
        <a:spcAft>
          <a:spcPct val="0"/>
        </a:spcAft>
        <a:defRPr sz="4400" kern="1200">
          <a:solidFill>
            <a:schemeClr val="tx1"/>
          </a:solidFill>
          <a:latin typeface="Arial" charset="0"/>
          <a:ea typeface="ＭＳ Ｐゴシック" charset="0"/>
          <a:cs typeface="Cordia New" charset="0"/>
        </a:defRPr>
      </a:lvl1pPr>
      <a:lvl2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2pPr>
      <a:lvl3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3pPr>
      <a:lvl4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4pPr>
      <a:lvl5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5pPr>
      <a:lvl6pPr marL="455802" algn="ctr" rtl="0" fontAlgn="base">
        <a:spcBef>
          <a:spcPct val="0"/>
        </a:spcBef>
        <a:spcAft>
          <a:spcPct val="0"/>
        </a:spcAft>
        <a:defRPr sz="4400">
          <a:solidFill>
            <a:schemeClr val="tx1"/>
          </a:solidFill>
          <a:latin typeface="Arial" charset="0"/>
          <a:cs typeface="Cordia New" pitchFamily="34" charset="-34"/>
        </a:defRPr>
      </a:lvl6pPr>
      <a:lvl7pPr marL="911598" algn="ctr" rtl="0" fontAlgn="base">
        <a:spcBef>
          <a:spcPct val="0"/>
        </a:spcBef>
        <a:spcAft>
          <a:spcPct val="0"/>
        </a:spcAft>
        <a:defRPr sz="4400">
          <a:solidFill>
            <a:schemeClr val="tx1"/>
          </a:solidFill>
          <a:latin typeface="Arial" charset="0"/>
          <a:cs typeface="Cordia New" pitchFamily="34" charset="-34"/>
        </a:defRPr>
      </a:lvl7pPr>
      <a:lvl8pPr marL="1367398" algn="ctr" rtl="0" fontAlgn="base">
        <a:spcBef>
          <a:spcPct val="0"/>
        </a:spcBef>
        <a:spcAft>
          <a:spcPct val="0"/>
        </a:spcAft>
        <a:defRPr sz="4400">
          <a:solidFill>
            <a:schemeClr val="tx1"/>
          </a:solidFill>
          <a:latin typeface="Arial" charset="0"/>
          <a:cs typeface="Cordia New" pitchFamily="34" charset="-34"/>
        </a:defRPr>
      </a:lvl8pPr>
      <a:lvl9pPr marL="1823173" algn="ctr" rtl="0" fontAlgn="base">
        <a:spcBef>
          <a:spcPct val="0"/>
        </a:spcBef>
        <a:spcAft>
          <a:spcPct val="0"/>
        </a:spcAft>
        <a:defRPr sz="4400">
          <a:solidFill>
            <a:schemeClr val="tx1"/>
          </a:solidFill>
          <a:latin typeface="Arial" charset="0"/>
          <a:cs typeface="Cordia New" pitchFamily="34" charset="-34"/>
        </a:defRPr>
      </a:lvl9pPr>
    </p:titleStyle>
    <p:bodyStyle>
      <a:lvl1pPr marL="341848" indent="-341848" algn="l" rtl="0" eaLnBrk="0" fontAlgn="base" hangingPunct="0">
        <a:spcBef>
          <a:spcPct val="20000"/>
        </a:spcBef>
        <a:spcAft>
          <a:spcPct val="0"/>
        </a:spcAft>
        <a:buFont typeface="Arial" charset="0"/>
        <a:buChar char="•"/>
        <a:defRPr sz="3200" kern="1200">
          <a:solidFill>
            <a:schemeClr val="tx1"/>
          </a:solidFill>
          <a:latin typeface="Arial" charset="0"/>
          <a:ea typeface="ＭＳ Ｐゴシック" charset="0"/>
          <a:cs typeface="Cordia New" charset="0"/>
        </a:defRPr>
      </a:lvl1pPr>
      <a:lvl2pPr marL="740677" indent="-284862" algn="l" rtl="0" eaLnBrk="0" fontAlgn="base" hangingPunct="0">
        <a:spcBef>
          <a:spcPct val="20000"/>
        </a:spcBef>
        <a:spcAft>
          <a:spcPct val="0"/>
        </a:spcAft>
        <a:buFont typeface="Arial" charset="0"/>
        <a:buChar char="–"/>
        <a:defRPr sz="2800" kern="1200">
          <a:solidFill>
            <a:schemeClr val="tx1"/>
          </a:solidFill>
          <a:latin typeface="Arial" charset="0"/>
          <a:ea typeface="Cordia New" charset="0"/>
          <a:cs typeface="Cordia New" charset="0"/>
        </a:defRPr>
      </a:lvl2pPr>
      <a:lvl3pPr marL="1139498" indent="-227909" algn="l" rtl="0" eaLnBrk="0" fontAlgn="base" hangingPunct="0">
        <a:spcBef>
          <a:spcPct val="20000"/>
        </a:spcBef>
        <a:spcAft>
          <a:spcPct val="0"/>
        </a:spcAft>
        <a:buFont typeface="Arial" charset="0"/>
        <a:buChar char="•"/>
        <a:defRPr sz="2400" kern="1200">
          <a:solidFill>
            <a:schemeClr val="tx1"/>
          </a:solidFill>
          <a:latin typeface="Arial" charset="0"/>
          <a:ea typeface="Cordia New" charset="0"/>
          <a:cs typeface="Cordia New" charset="0"/>
        </a:defRPr>
      </a:lvl3pPr>
      <a:lvl4pPr marL="1595275" indent="-227909" algn="l" rtl="0" eaLnBrk="0" fontAlgn="base" hangingPunct="0">
        <a:spcBef>
          <a:spcPct val="20000"/>
        </a:spcBef>
        <a:spcAft>
          <a:spcPct val="0"/>
        </a:spcAft>
        <a:buFont typeface="Arial" charset="0"/>
        <a:buChar char="–"/>
        <a:defRPr sz="2100" kern="1200">
          <a:solidFill>
            <a:schemeClr val="tx1"/>
          </a:solidFill>
          <a:latin typeface="Arial" charset="0"/>
          <a:ea typeface="Cordia New" charset="0"/>
          <a:cs typeface="Cordia New" charset="0"/>
        </a:defRPr>
      </a:lvl4pPr>
      <a:lvl5pPr marL="2051081" indent="-227909" algn="l" rtl="0" eaLnBrk="0" fontAlgn="base" hangingPunct="0">
        <a:spcBef>
          <a:spcPct val="20000"/>
        </a:spcBef>
        <a:spcAft>
          <a:spcPct val="0"/>
        </a:spcAft>
        <a:buFont typeface="Arial" charset="0"/>
        <a:buChar char="»"/>
        <a:defRPr sz="2100" kern="1200">
          <a:solidFill>
            <a:schemeClr val="tx1"/>
          </a:solidFill>
          <a:latin typeface="Arial" charset="0"/>
          <a:ea typeface="Cordia New" charset="0"/>
          <a:cs typeface="Cordia New" charset="0"/>
        </a:defRPr>
      </a:lvl5pPr>
      <a:lvl6pPr marL="2506897" indent="-227909" algn="l" defTabSz="911598"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2962697" indent="-227909" algn="l" defTabSz="911598"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418466" indent="-227909" algn="l" defTabSz="911598"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3874253" indent="-227909" algn="l" defTabSz="911598"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th-TH"/>
      </a:defPPr>
      <a:lvl1pPr marL="0" algn="l" defTabSz="911598" rtl="0" eaLnBrk="1" latinLnBrk="0" hangingPunct="1">
        <a:defRPr sz="2800" kern="1200">
          <a:solidFill>
            <a:schemeClr val="tx1"/>
          </a:solidFill>
          <a:latin typeface="+mn-lt"/>
          <a:ea typeface="+mn-ea"/>
          <a:cs typeface="+mn-cs"/>
        </a:defRPr>
      </a:lvl1pPr>
      <a:lvl2pPr marL="455802" algn="l" defTabSz="911598" rtl="0" eaLnBrk="1" latinLnBrk="0" hangingPunct="1">
        <a:defRPr sz="2800" kern="1200">
          <a:solidFill>
            <a:schemeClr val="tx1"/>
          </a:solidFill>
          <a:latin typeface="+mn-lt"/>
          <a:ea typeface="+mn-ea"/>
          <a:cs typeface="+mn-cs"/>
        </a:defRPr>
      </a:lvl2pPr>
      <a:lvl3pPr marL="911598" algn="l" defTabSz="911598" rtl="0" eaLnBrk="1" latinLnBrk="0" hangingPunct="1">
        <a:defRPr sz="2800" kern="1200">
          <a:solidFill>
            <a:schemeClr val="tx1"/>
          </a:solidFill>
          <a:latin typeface="+mn-lt"/>
          <a:ea typeface="+mn-ea"/>
          <a:cs typeface="+mn-cs"/>
        </a:defRPr>
      </a:lvl3pPr>
      <a:lvl4pPr marL="1367398" algn="l" defTabSz="911598" rtl="0" eaLnBrk="1" latinLnBrk="0" hangingPunct="1">
        <a:defRPr sz="2800" kern="1200">
          <a:solidFill>
            <a:schemeClr val="tx1"/>
          </a:solidFill>
          <a:latin typeface="+mn-lt"/>
          <a:ea typeface="+mn-ea"/>
          <a:cs typeface="+mn-cs"/>
        </a:defRPr>
      </a:lvl4pPr>
      <a:lvl5pPr marL="1823173" algn="l" defTabSz="911598" rtl="0" eaLnBrk="1" latinLnBrk="0" hangingPunct="1">
        <a:defRPr sz="2800" kern="1200">
          <a:solidFill>
            <a:schemeClr val="tx1"/>
          </a:solidFill>
          <a:latin typeface="+mn-lt"/>
          <a:ea typeface="+mn-ea"/>
          <a:cs typeface="+mn-cs"/>
        </a:defRPr>
      </a:lvl5pPr>
      <a:lvl6pPr marL="2278988" algn="l" defTabSz="911598" rtl="0" eaLnBrk="1" latinLnBrk="0" hangingPunct="1">
        <a:defRPr sz="2800" kern="1200">
          <a:solidFill>
            <a:schemeClr val="tx1"/>
          </a:solidFill>
          <a:latin typeface="+mn-lt"/>
          <a:ea typeface="+mn-ea"/>
          <a:cs typeface="+mn-cs"/>
        </a:defRPr>
      </a:lvl6pPr>
      <a:lvl7pPr marL="2734797" algn="l" defTabSz="911598" rtl="0" eaLnBrk="1" latinLnBrk="0" hangingPunct="1">
        <a:defRPr sz="2800" kern="1200">
          <a:solidFill>
            <a:schemeClr val="tx1"/>
          </a:solidFill>
          <a:latin typeface="+mn-lt"/>
          <a:ea typeface="+mn-ea"/>
          <a:cs typeface="+mn-cs"/>
        </a:defRPr>
      </a:lvl7pPr>
      <a:lvl8pPr marL="3190579" algn="l" defTabSz="911598" rtl="0" eaLnBrk="1" latinLnBrk="0" hangingPunct="1">
        <a:defRPr sz="2800" kern="1200">
          <a:solidFill>
            <a:schemeClr val="tx1"/>
          </a:solidFill>
          <a:latin typeface="+mn-lt"/>
          <a:ea typeface="+mn-ea"/>
          <a:cs typeface="+mn-cs"/>
        </a:defRPr>
      </a:lvl8pPr>
      <a:lvl9pPr marL="3646352" algn="l" defTabSz="91159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6.xml"/><Relationship Id="rId1" Type="http://schemas.openxmlformats.org/officeDocument/2006/relationships/slideLayout" Target="../slideLayouts/slideLayout47.xm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7.xml"/><Relationship Id="rId1" Type="http://schemas.openxmlformats.org/officeDocument/2006/relationships/slideLayout" Target="../slideLayouts/slideLayout36.xml"/><Relationship Id="rId4" Type="http://schemas.openxmlformats.org/officeDocument/2006/relationships/chart" Target="../charts/char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8.xml"/><Relationship Id="rId1" Type="http://schemas.openxmlformats.org/officeDocument/2006/relationships/slideLayout" Target="../slideLayouts/slideLayout47.xml"/><Relationship Id="rId4" Type="http://schemas.openxmlformats.org/officeDocument/2006/relationships/chart" Target="../charts/chart10.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hyperlink" Target="http://www.aidsdatahub.org/" TargetMode="External"/><Relationship Id="rId1" Type="http://schemas.openxmlformats.org/officeDocument/2006/relationships/slideLayout" Target="../slideLayouts/slideLayout73.xml"/></Relationships>
</file>

<file path=ppt/slides/_rels/slide15.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http://www.aidsdatahub.org/" TargetMode="External"/><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1.xml"/><Relationship Id="rId1" Type="http://schemas.openxmlformats.org/officeDocument/2006/relationships/slideLayout" Target="../slideLayouts/slideLayout36.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6.xml"/><Relationship Id="rId1" Type="http://schemas.openxmlformats.org/officeDocument/2006/relationships/themeOverride" Target="../theme/themeOverride3.xml"/><Relationship Id="rId5" Type="http://schemas.openxmlformats.org/officeDocument/2006/relationships/chart" Target="../charts/chart3.xml"/><Relationship Id="rId4" Type="http://schemas.openxmlformats.org/officeDocument/2006/relationships/hyperlink" Target="http://www.aidsdatahub.or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3.xml"/><Relationship Id="rId1" Type="http://schemas.openxmlformats.org/officeDocument/2006/relationships/slideLayout" Target="../slideLayouts/slideLayout36.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36.xml"/><Relationship Id="rId5" Type="http://schemas.openxmlformats.org/officeDocument/2006/relationships/hyperlink" Target="http://www.aidsdatahub.org/en/reference-materials/children-women-and-young-people/doc_download/3296-children-and-aids-fifth-stocktaking-report-unicef-2010-" TargetMode="External"/><Relationship Id="rId4" Type="http://schemas.openxmlformats.org/officeDocument/2006/relationships/hyperlink" Target="http://www.aidsdatahub.org/" TargetMode="Externa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47.xml"/><Relationship Id="rId4" Type="http://schemas.openxmlformats.org/officeDocument/2006/relationships/hyperlink" Target="http://www.aidsdatahub.org/" TargetMode="Externa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hyperlink" Target="http://www.aidsdatahub.org/" TargetMode="External"/><Relationship Id="rId1" Type="http://schemas.openxmlformats.org/officeDocument/2006/relationships/slideLayout" Target="../slideLayouts/slideLayout4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Title 2"/>
          <p:cNvSpPr>
            <a:spLocks noGrp="1"/>
          </p:cNvSpPr>
          <p:nvPr>
            <p:ph type="title"/>
          </p:nvPr>
        </p:nvSpPr>
        <p:spPr bwMode="auto">
          <a:xfrm>
            <a:off x="381024" y="4581129"/>
            <a:ext cx="8523288" cy="1357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4000" dirty="0">
                <a:ea typeface="MS PGothic" pitchFamily="34" charset="-128"/>
                <a:cs typeface="Cordia New" pitchFamily="34" charset="-34"/>
              </a:rPr>
              <a:t>Children (0-14 </a:t>
            </a:r>
            <a:r>
              <a:rPr lang="en-US" sz="4000" dirty="0" err="1">
                <a:ea typeface="MS PGothic" pitchFamily="34" charset="-128"/>
                <a:cs typeface="Cordia New" pitchFamily="34" charset="-34"/>
              </a:rPr>
              <a:t>yr</a:t>
            </a:r>
            <a:r>
              <a:rPr lang="en-US" sz="4000" dirty="0">
                <a:ea typeface="MS PGothic" pitchFamily="34" charset="-128"/>
                <a:cs typeface="Cordia New" pitchFamily="34" charset="-34"/>
              </a:rPr>
              <a:t>)</a:t>
            </a:r>
            <a:endParaRPr lang="en-US" altLang="zh-CN" sz="4000" dirty="0">
              <a:cs typeface="Cordia New" pitchFamily="34" charset="-34"/>
            </a:endParaRPr>
          </a:p>
        </p:txBody>
      </p:sp>
      <p:sp>
        <p:nvSpPr>
          <p:cNvPr id="3" name="TextBox 2"/>
          <p:cNvSpPr txBox="1"/>
          <p:nvPr/>
        </p:nvSpPr>
        <p:spPr>
          <a:xfrm>
            <a:off x="382612" y="5904112"/>
            <a:ext cx="4038600" cy="400110"/>
          </a:xfrm>
          <a:prstGeom prst="rect">
            <a:avLst/>
          </a:prstGeom>
          <a:noFill/>
        </p:spPr>
        <p:txBody>
          <a:bodyPr wrap="square" rtlCol="0">
            <a:spAutoFit/>
          </a:bodyPr>
          <a:lstStyle/>
          <a:p>
            <a:pPr fontAlgn="base">
              <a:spcBef>
                <a:spcPct val="0"/>
              </a:spcBef>
              <a:spcAft>
                <a:spcPct val="0"/>
              </a:spcAft>
            </a:pPr>
            <a:r>
              <a:rPr lang="en-US" sz="2000" b="1" i="1" dirty="0">
                <a:solidFill>
                  <a:prstClr val="white"/>
                </a:solidFill>
                <a:cs typeface="Cordia New" pitchFamily="34" charset="-34"/>
              </a:rPr>
              <a:t>Last updated: February 2024</a:t>
            </a:r>
            <a:endParaRPr lang="en-GB" sz="2000" b="1" i="1" dirty="0">
              <a:solidFill>
                <a:prstClr val="white"/>
              </a:solidFill>
              <a:cs typeface="Cordia New" pitchFamily="34" charset="-34"/>
            </a:endParaRPr>
          </a:p>
        </p:txBody>
      </p:sp>
    </p:spTree>
    <p:extLst>
      <p:ext uri="{BB962C8B-B14F-4D97-AF65-F5344CB8AC3E}">
        <p14:creationId xmlns:p14="http://schemas.microsoft.com/office/powerpoint/2010/main" val="1003252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786" y="2345658"/>
            <a:ext cx="12114722" cy="355567"/>
          </a:xfrm>
          <a:prstGeom prst="rect">
            <a:avLst/>
          </a:prstGeom>
          <a:noFill/>
        </p:spPr>
        <p:txBody>
          <a:bodyPr wrap="square" lIns="108297" tIns="54144" rIns="108297" bIns="54144" rtlCol="0" anchor="ctr">
            <a:spAutoFit/>
          </a:bodyPr>
          <a:lstStyle/>
          <a:p>
            <a:pPr marL="0" marR="0" lvl="0" indent="0" algn="ctr" defTabSz="1086416" rtl="0" eaLnBrk="1" fontAlgn="auto" latinLnBrk="0" hangingPunct="1">
              <a:lnSpc>
                <a:spcPct val="100000"/>
              </a:lnSpc>
              <a:spcBef>
                <a:spcPts val="0"/>
              </a:spcBef>
              <a:spcAft>
                <a:spcPts val="0"/>
              </a:spcAft>
              <a:buClrTx/>
              <a:buSzTx/>
              <a:buFontTx/>
              <a:buNone/>
              <a:tabLst/>
              <a:defRPr/>
            </a:pPr>
            <a:r>
              <a:rPr kumimoji="0" lang="en-US" sz="16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Pregnant women living with HIV who received ARVs to prevent mother-to-child transmission of HIV, 2022</a:t>
            </a:r>
            <a:endParaRPr kumimoji="0" lang="en-GB" sz="16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1" name="TextBox 10"/>
          <p:cNvSpPr txBox="1"/>
          <p:nvPr/>
        </p:nvSpPr>
        <p:spPr>
          <a:xfrm rot="16200000">
            <a:off x="63720" y="3805432"/>
            <a:ext cx="1946683" cy="324789"/>
          </a:xfrm>
          <a:prstGeom prst="rect">
            <a:avLst/>
          </a:prstGeom>
          <a:noFill/>
        </p:spPr>
        <p:txBody>
          <a:bodyPr wrap="none" lIns="108297" tIns="54144" rIns="108297" bIns="54144" rtlCol="0">
            <a:spAutoFit/>
          </a:bodyPr>
          <a:lstStyle/>
          <a:p>
            <a:pPr marL="0" marR="0" lvl="0" indent="0" algn="l" defTabSz="1086416"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PMTCT coverage (%)</a:t>
            </a:r>
            <a:endParaRPr kumimoji="0" lang="en-GB"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4" name="Title 3"/>
          <p:cNvSpPr>
            <a:spLocks noGrp="1"/>
          </p:cNvSpPr>
          <p:nvPr>
            <p:ph type="title"/>
          </p:nvPr>
        </p:nvSpPr>
        <p:spPr>
          <a:xfrm>
            <a:off x="205309" y="1567919"/>
            <a:ext cx="11961199" cy="504000"/>
          </a:xfrm>
        </p:spPr>
        <p:txBody>
          <a:bodyPr/>
          <a:lstStyle/>
          <a:p>
            <a:r>
              <a:rPr lang="en-US" sz="2699" dirty="0"/>
              <a:t>Regional overview: Prevention of mother-to-child transmission </a:t>
            </a:r>
          </a:p>
        </p:txBody>
      </p:sp>
      <p:sp>
        <p:nvSpPr>
          <p:cNvPr id="7" name="TextBox 6">
            <a:extLst>
              <a:ext uri="{FF2B5EF4-FFF2-40B4-BE49-F238E27FC236}">
                <a16:creationId xmlns:a16="http://schemas.microsoft.com/office/drawing/2014/main" id="{543F3244-83E1-4A20-B3FA-577DF72FC1B3}"/>
              </a:ext>
            </a:extLst>
          </p:cNvPr>
          <p:cNvSpPr txBox="1"/>
          <p:nvPr/>
        </p:nvSpPr>
        <p:spPr>
          <a:xfrm>
            <a:off x="282022" y="6571755"/>
            <a:ext cx="8488871" cy="230749"/>
          </a:xfrm>
          <a:prstGeom prst="rect">
            <a:avLst/>
          </a:prstGeom>
          <a:noFill/>
        </p:spPr>
        <p:txBody>
          <a:bodyPr wrap="square" rtlCol="0">
            <a:spAutoFit/>
          </a:bodyPr>
          <a:lstStyle/>
          <a:p>
            <a:pPr marL="0" marR="0" lvl="0" indent="0" algn="l" defTabSz="914126"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Source: Prepared by </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www.aidsdatahub.org</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based on UNAIDS 2023 HIV Estimates</a:t>
            </a:r>
            <a:endParaRPr kumimoji="0" lang="en-GB"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aphicFrame>
        <p:nvGraphicFramePr>
          <p:cNvPr id="5" name="Chart 4">
            <a:extLst>
              <a:ext uri="{FF2B5EF4-FFF2-40B4-BE49-F238E27FC236}">
                <a16:creationId xmlns:a16="http://schemas.microsoft.com/office/drawing/2014/main" id="{886C4910-DEE3-3BC0-E66E-DD30994855C5}"/>
              </a:ext>
            </a:extLst>
          </p:cNvPr>
          <p:cNvGraphicFramePr>
            <a:graphicFrameLocks/>
          </p:cNvGraphicFramePr>
          <p:nvPr>
            <p:extLst>
              <p:ext uri="{D42A27DB-BD31-4B8C-83A1-F6EECF244321}">
                <p14:modId xmlns:p14="http://schemas.microsoft.com/office/powerpoint/2010/main" val="86251531"/>
              </p:ext>
            </p:extLst>
          </p:nvPr>
        </p:nvGraphicFramePr>
        <p:xfrm>
          <a:off x="479376" y="2794125"/>
          <a:ext cx="11017224" cy="392465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43271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1" y="1511858"/>
            <a:ext cx="10595149" cy="504000"/>
          </a:xfrm>
        </p:spPr>
        <p:txBody>
          <a:bodyPr/>
          <a:lstStyle/>
          <a:p>
            <a:r>
              <a:rPr lang="en-US" dirty="0"/>
              <a:t>Early infant diagnosis, 2022</a:t>
            </a:r>
            <a:endParaRPr lang="en-GB" dirty="0"/>
          </a:p>
        </p:txBody>
      </p:sp>
      <p:sp>
        <p:nvSpPr>
          <p:cNvPr id="3" name="Slide Number Placeholder 2"/>
          <p:cNvSpPr>
            <a:spLocks noGrp="1"/>
          </p:cNvSpPr>
          <p:nvPr>
            <p:ph type="sldNum" sz="quarter" idx="10"/>
          </p:nvPr>
        </p:nvSpPr>
        <p:spPr/>
        <p:txBody>
          <a:bodyPr/>
          <a:lstStyle/>
          <a:p>
            <a:pPr>
              <a:defRPr/>
            </a:pPr>
            <a:fld id="{9DD449B9-AA6A-4FB9-B460-DB8EA354F776}" type="slidenum">
              <a:rPr lang="th-TH" smtClean="0"/>
              <a:pPr>
                <a:defRPr/>
              </a:pPr>
              <a:t>11</a:t>
            </a:fld>
            <a:endParaRPr lang="th-TH" dirty="0"/>
          </a:p>
        </p:txBody>
      </p:sp>
      <p:sp>
        <p:nvSpPr>
          <p:cNvPr id="7" name="TextBox 6">
            <a:extLst>
              <a:ext uri="{FF2B5EF4-FFF2-40B4-BE49-F238E27FC236}">
                <a16:creationId xmlns:a16="http://schemas.microsoft.com/office/drawing/2014/main" id="{6EA6920B-16D2-4555-A315-894751B0443E}"/>
              </a:ext>
            </a:extLst>
          </p:cNvPr>
          <p:cNvSpPr txBox="1"/>
          <p:nvPr/>
        </p:nvSpPr>
        <p:spPr>
          <a:xfrm>
            <a:off x="157114" y="6642556"/>
            <a:ext cx="6423993"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Prepared by </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hlinkClick r:id="rId3"/>
              </a:rPr>
              <a:t>www.aidsdatahub.org</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based on UNAIDS Estimates 2023 and Global AIDS Monitoring</a:t>
            </a:r>
            <a:endParaRPr kumimoji="0" lang="en-GB"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 name="Rectangle 3">
            <a:extLst>
              <a:ext uri="{FF2B5EF4-FFF2-40B4-BE49-F238E27FC236}">
                <a16:creationId xmlns:a16="http://schemas.microsoft.com/office/drawing/2014/main" id="{7CAC7548-1AED-40B1-841A-95708D75FD80}"/>
              </a:ext>
            </a:extLst>
          </p:cNvPr>
          <p:cNvSpPr/>
          <p:nvPr/>
        </p:nvSpPr>
        <p:spPr>
          <a:xfrm>
            <a:off x="973460" y="2132856"/>
            <a:ext cx="10091092" cy="307777"/>
          </a:xfrm>
          <a:prstGeom prst="rect">
            <a:avLst/>
          </a:prstGeom>
        </p:spPr>
        <p:txBody>
          <a:bodyPr wrap="square">
            <a:spAutoFit/>
          </a:bodyPr>
          <a:lstStyle/>
          <a:p>
            <a:pPr algn="ctr"/>
            <a:r>
              <a:rPr lang="en-US" sz="1400" dirty="0">
                <a:solidFill>
                  <a:srgbClr val="333333"/>
                </a:solidFill>
                <a:latin typeface="Arial" panose="020B0604020202020204" pitchFamily="34" charset="0"/>
                <a:cs typeface="Arial" panose="020B0604020202020204" pitchFamily="34" charset="0"/>
              </a:rPr>
              <a:t>Percentage of infants born to women living with HIV receiving a </a:t>
            </a:r>
            <a:r>
              <a:rPr lang="en-US" sz="1400" dirty="0" err="1">
                <a:solidFill>
                  <a:srgbClr val="333333"/>
                </a:solidFill>
                <a:latin typeface="Arial" panose="020B0604020202020204" pitchFamily="34" charset="0"/>
                <a:cs typeface="Arial" panose="020B0604020202020204" pitchFamily="34" charset="0"/>
              </a:rPr>
              <a:t>virological</a:t>
            </a:r>
            <a:r>
              <a:rPr lang="en-US" sz="1400" dirty="0">
                <a:solidFill>
                  <a:srgbClr val="333333"/>
                </a:solidFill>
                <a:latin typeface="Arial" panose="020B0604020202020204" pitchFamily="34" charset="0"/>
                <a:cs typeface="Arial" panose="020B0604020202020204" pitchFamily="34" charset="0"/>
              </a:rPr>
              <a:t> test for HIV within two months of birth</a:t>
            </a:r>
            <a:endParaRPr lang="en-US" sz="1400" dirty="0">
              <a:latin typeface="Arial" panose="020B0604020202020204" pitchFamily="34" charset="0"/>
              <a:cs typeface="Arial" panose="020B0604020202020204" pitchFamily="34" charset="0"/>
            </a:endParaRPr>
          </a:p>
        </p:txBody>
      </p:sp>
      <p:graphicFrame>
        <p:nvGraphicFramePr>
          <p:cNvPr id="5" name="Chart 4">
            <a:extLst>
              <a:ext uri="{FF2B5EF4-FFF2-40B4-BE49-F238E27FC236}">
                <a16:creationId xmlns:a16="http://schemas.microsoft.com/office/drawing/2014/main" id="{5975224A-D121-425D-9A58-F66D57E0EA52}"/>
              </a:ext>
            </a:extLst>
          </p:cNvPr>
          <p:cNvGraphicFramePr>
            <a:graphicFrameLocks/>
          </p:cNvGraphicFramePr>
          <p:nvPr>
            <p:extLst>
              <p:ext uri="{D42A27DB-BD31-4B8C-83A1-F6EECF244321}">
                <p14:modId xmlns:p14="http://schemas.microsoft.com/office/powerpoint/2010/main" val="500164455"/>
              </p:ext>
            </p:extLst>
          </p:nvPr>
        </p:nvGraphicFramePr>
        <p:xfrm>
          <a:off x="169863" y="2504323"/>
          <a:ext cx="11686778" cy="421874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83495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3352" y="3068960"/>
            <a:ext cx="10820437" cy="1747850"/>
          </a:xfrm>
        </p:spPr>
        <p:txBody>
          <a:bodyPr vert="horz" lIns="91440" tIns="45720" rIns="91440" bIns="45720" rtlCol="0" anchor="ctr">
            <a:normAutofit/>
          </a:bodyPr>
          <a:lstStyle/>
          <a:p>
            <a:pPr>
              <a:lnSpc>
                <a:spcPct val="150000"/>
              </a:lnSpc>
              <a:spcBef>
                <a:spcPct val="20000"/>
              </a:spcBef>
              <a:buFont typeface="Arial" charset="0"/>
              <a:buNone/>
            </a:pPr>
            <a:r>
              <a:rPr lang="en-GB" sz="3600" dirty="0">
                <a:latin typeface="Arial" pitchFamily="34" charset="0"/>
                <a:cs typeface="Arial" pitchFamily="34" charset="0"/>
              </a:rPr>
              <a:t>Treatment</a:t>
            </a:r>
          </a:p>
        </p:txBody>
      </p:sp>
    </p:spTree>
    <p:extLst>
      <p:ext uri="{BB962C8B-B14F-4D97-AF65-F5344CB8AC3E}">
        <p14:creationId xmlns:p14="http://schemas.microsoft.com/office/powerpoint/2010/main" val="3130733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702" y="1390191"/>
            <a:ext cx="11159890" cy="777268"/>
          </a:xfrm>
        </p:spPr>
        <p:txBody>
          <a:bodyPr/>
          <a:lstStyle/>
          <a:p>
            <a:r>
              <a:rPr lang="en-US" dirty="0"/>
              <a:t>ART coverage and treatment gap among children, Asia and the Pacific countries, 2022</a:t>
            </a:r>
          </a:p>
        </p:txBody>
      </p:sp>
      <p:sp>
        <p:nvSpPr>
          <p:cNvPr id="3" name="Slide Number Placeholder 2"/>
          <p:cNvSpPr>
            <a:spLocks noGrp="1"/>
          </p:cNvSpPr>
          <p:nvPr>
            <p:ph type="sldNum" sz="quarter" idx="10"/>
          </p:nvPr>
        </p:nvSpPr>
        <p:spPr/>
        <p:txBody>
          <a:bodyPr/>
          <a:lstStyle/>
          <a:p>
            <a:pPr marL="0" marR="0" lvl="0" indent="0" algn="r" defTabSz="1086416" rtl="0" eaLnBrk="1" fontAlgn="auto" latinLnBrk="0" hangingPunct="1">
              <a:lnSpc>
                <a:spcPct val="100000"/>
              </a:lnSpc>
              <a:spcBef>
                <a:spcPts val="0"/>
              </a:spcBef>
              <a:spcAft>
                <a:spcPts val="0"/>
              </a:spcAft>
              <a:buClrTx/>
              <a:buSzTx/>
              <a:buFontTx/>
              <a:buNone/>
              <a:tabLst/>
              <a:defRPr/>
            </a:pPr>
            <a:fld id="{9D28C68A-2064-4B7C-AFCD-A80A23DCD611}" type="slidenum">
              <a:rPr kumimoji="0" lang="th-TH" sz="1400" b="0" i="0" u="none" strike="noStrike" kern="1200" cap="none" spc="0" normalizeH="0" baseline="0" noProof="0">
                <a:ln>
                  <a:noFill/>
                </a:ln>
                <a:solidFill>
                  <a:prstClr val="black">
                    <a:tint val="75000"/>
                  </a:prstClr>
                </a:solidFill>
                <a:effectLst/>
                <a:uLnTx/>
                <a:uFillTx/>
                <a:latin typeface="Arial"/>
                <a:ea typeface="+mn-ea"/>
                <a:cs typeface="Cordia New" panose="020B0304020202020204" pitchFamily="34" charset="-34"/>
              </a:rPr>
              <a:pPr marL="0" marR="0" lvl="0" indent="0" algn="r" defTabSz="1086416" rtl="0" eaLnBrk="1" fontAlgn="auto" latinLnBrk="0" hangingPunct="1">
                <a:lnSpc>
                  <a:spcPct val="100000"/>
                </a:lnSpc>
                <a:spcBef>
                  <a:spcPts val="0"/>
                </a:spcBef>
                <a:spcAft>
                  <a:spcPts val="0"/>
                </a:spcAft>
                <a:buClrTx/>
                <a:buSzTx/>
                <a:buFontTx/>
                <a:buNone/>
                <a:tabLst/>
                <a:defRPr/>
              </a:pPr>
              <a:t>13</a:t>
            </a:fld>
            <a:endParaRPr kumimoji="0" lang="th-TH" sz="14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sp>
        <p:nvSpPr>
          <p:cNvPr id="10" name="TextBox 9">
            <a:extLst>
              <a:ext uri="{FF2B5EF4-FFF2-40B4-BE49-F238E27FC236}">
                <a16:creationId xmlns:a16="http://schemas.microsoft.com/office/drawing/2014/main" id="{FF7A8FFC-0A48-4CF3-8178-83F36E851BCE}"/>
              </a:ext>
            </a:extLst>
          </p:cNvPr>
          <p:cNvSpPr txBox="1"/>
          <p:nvPr/>
        </p:nvSpPr>
        <p:spPr>
          <a:xfrm>
            <a:off x="145472" y="6600752"/>
            <a:ext cx="11803506" cy="247782"/>
          </a:xfrm>
          <a:prstGeom prst="rect">
            <a:avLst/>
          </a:prstGeom>
          <a:noFill/>
        </p:spPr>
        <p:txBody>
          <a:bodyPr wrap="square" lIns="108283" tIns="54137" rIns="108283" bIns="54137" rtlCol="0">
            <a:spAutoFit/>
          </a:bodyPr>
          <a:lstStyle/>
          <a:p>
            <a:pPr marL="0" marR="0" lvl="0" indent="0" algn="l" defTabSz="914126"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Prepared by </a:t>
            </a: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hlinkClick r:id="rId3"/>
              </a:rPr>
              <a:t>www.aidsdatahub.org</a:t>
            </a: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based on UNAIDS HIV Estimates 202</a:t>
            </a:r>
            <a:r>
              <a:rPr lang="en-US" sz="900" dirty="0">
                <a:solidFill>
                  <a:prstClr val="black"/>
                </a:solidFill>
                <a:latin typeface="Arial" panose="020B0604020202020204" pitchFamily="34" charset="0"/>
                <a:cs typeface="Arial" panose="020B0604020202020204" pitchFamily="34" charset="0"/>
              </a:rPr>
              <a:t>3</a:t>
            </a:r>
            <a:endParaRPr kumimoji="0" lang="en-GB"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pSp>
        <p:nvGrpSpPr>
          <p:cNvPr id="14" name="Group 13">
            <a:extLst>
              <a:ext uri="{FF2B5EF4-FFF2-40B4-BE49-F238E27FC236}">
                <a16:creationId xmlns:a16="http://schemas.microsoft.com/office/drawing/2014/main" id="{1215E30E-0580-CB0C-C2CF-BCA106FE2429}"/>
              </a:ext>
            </a:extLst>
          </p:cNvPr>
          <p:cNvGrpSpPr/>
          <p:nvPr/>
        </p:nvGrpSpPr>
        <p:grpSpPr>
          <a:xfrm>
            <a:off x="826365" y="2780928"/>
            <a:ext cx="10987617" cy="3462396"/>
            <a:chOff x="826365" y="3012885"/>
            <a:chExt cx="10987617" cy="3462396"/>
          </a:xfrm>
        </p:grpSpPr>
        <p:grpSp>
          <p:nvGrpSpPr>
            <p:cNvPr id="5" name="Group 4">
              <a:extLst>
                <a:ext uri="{FF2B5EF4-FFF2-40B4-BE49-F238E27FC236}">
                  <a16:creationId xmlns:a16="http://schemas.microsoft.com/office/drawing/2014/main" id="{B57F9D99-2203-0FA3-D8A3-CB404DEB1FD8}"/>
                </a:ext>
              </a:extLst>
            </p:cNvPr>
            <p:cNvGrpSpPr/>
            <p:nvPr/>
          </p:nvGrpSpPr>
          <p:grpSpPr>
            <a:xfrm>
              <a:off x="10992544" y="3085164"/>
              <a:ext cx="821438" cy="791817"/>
              <a:chOff x="10778408" y="2565479"/>
              <a:chExt cx="821438" cy="791817"/>
            </a:xfrm>
          </p:grpSpPr>
          <p:sp>
            <p:nvSpPr>
              <p:cNvPr id="7" name="Oval 6"/>
              <p:cNvSpPr/>
              <p:nvPr/>
            </p:nvSpPr>
            <p:spPr>
              <a:xfrm>
                <a:off x="10799737" y="2565479"/>
                <a:ext cx="791817" cy="791817"/>
              </a:xfrm>
              <a:prstGeom prst="ellipse">
                <a:avLst/>
              </a:prstGeom>
              <a:solidFill>
                <a:srgbClr val="33CCCC"/>
              </a:solidFill>
              <a:ln w="9525" cap="flat" cmpd="sng" algn="ctr">
                <a:noFill/>
                <a:prstDash val="solid"/>
              </a:ln>
              <a:effectLst>
                <a:outerShdw sx="1000" sy="1000" rotWithShape="0">
                  <a:srgbClr val="000000"/>
                </a:outerShdw>
              </a:effectLst>
            </p:spPr>
            <p:txBody>
              <a:bodyPr lIns="108297" tIns="54144" rIns="108297" bIns="54144" rtlCol="0" anchor="ctr"/>
              <a:lstStyle/>
              <a:p>
                <a:pPr marL="0" marR="0" lvl="0" indent="0" algn="ctr" defTabSz="1086416" rtl="0" eaLnBrk="1" fontAlgn="auto" latinLnBrk="0" hangingPunct="1">
                  <a:lnSpc>
                    <a:spcPct val="100000"/>
                  </a:lnSpc>
                  <a:spcBef>
                    <a:spcPts val="0"/>
                  </a:spcBef>
                  <a:spcAft>
                    <a:spcPts val="0"/>
                  </a:spcAft>
                  <a:buClrTx/>
                  <a:buSzTx/>
                  <a:buFontTx/>
                  <a:buNone/>
                  <a:tabLst/>
                  <a:defRPr/>
                </a:pPr>
                <a:endParaRPr kumimoji="0" lang="en-US" sz="1300" b="0" i="0" u="none" strike="noStrike" kern="0" cap="none" spc="0" normalizeH="0" baseline="0" noProof="0" dirty="0">
                  <a:ln>
                    <a:noFill/>
                  </a:ln>
                  <a:solidFill>
                    <a:srgbClr val="000000"/>
                  </a:solidFill>
                  <a:effectLst/>
                  <a:uLnTx/>
                  <a:uFillTx/>
                  <a:latin typeface="Calibri"/>
                  <a:ea typeface="+mn-ea"/>
                  <a:cs typeface="+mn-cs"/>
                </a:endParaRPr>
              </a:p>
            </p:txBody>
          </p:sp>
          <p:sp>
            <p:nvSpPr>
              <p:cNvPr id="8" name="TextBox 7"/>
              <p:cNvSpPr txBox="1"/>
              <p:nvPr/>
            </p:nvSpPr>
            <p:spPr>
              <a:xfrm>
                <a:off x="10778408" y="2681877"/>
                <a:ext cx="821438" cy="571010"/>
              </a:xfrm>
              <a:prstGeom prst="rect">
                <a:avLst/>
              </a:prstGeom>
              <a:noFill/>
            </p:spPr>
            <p:txBody>
              <a:bodyPr wrap="none" lIns="108297" tIns="54144" rIns="108297" bIns="54144" rtlCol="0" anchor="ctr">
                <a:spAutoFit/>
              </a:bodyPr>
              <a:lstStyle/>
              <a:p>
                <a:pPr marL="0" marR="0" lvl="0" indent="0" algn="ctr" defTabSz="1086416" rtl="0" eaLnBrk="1" fontAlgn="auto" latinLnBrk="0" hangingPunct="1">
                  <a:lnSpc>
                    <a:spcPct val="100000"/>
                  </a:lnSpc>
                  <a:spcBef>
                    <a:spcPts val="0"/>
                  </a:spcBef>
                  <a:spcAft>
                    <a:spcPts val="0"/>
                  </a:spcAft>
                  <a:buClrTx/>
                  <a:buSzTx/>
                  <a:buFontTx/>
                  <a:buNone/>
                  <a:tabLst/>
                  <a:defRPr/>
                </a:pPr>
                <a:r>
                  <a:rPr kumimoji="0" lang="en-US" sz="17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a:t>
                </a:r>
                <a:r>
                  <a:rPr kumimoji="0" lang="en-US" sz="1700" b="1" i="0" u="none" strike="noStrike" kern="0" cap="none" spc="0" normalizeH="0" baseline="30000" noProof="0" dirty="0">
                    <a:ln>
                      <a:noFill/>
                    </a:ln>
                    <a:solidFill>
                      <a:prstClr val="white"/>
                    </a:solidFill>
                    <a:effectLst/>
                    <a:uLnTx/>
                    <a:uFillTx/>
                    <a:latin typeface="Arial" panose="020B0604020202020204" pitchFamily="34" charset="0"/>
                    <a:ea typeface="+mn-ea"/>
                    <a:cs typeface="Arial" panose="020B0604020202020204" pitchFamily="34" charset="0"/>
                  </a:rPr>
                  <a:t>nd</a:t>
                </a:r>
                <a:r>
                  <a:rPr kumimoji="0" lang="en-US" sz="17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95</a:t>
                </a:r>
              </a:p>
              <a:p>
                <a:pPr marL="0" marR="0" lvl="0" indent="0" algn="ctr" defTabSz="1086416" rtl="0" eaLnBrk="1" fontAlgn="auto" latinLnBrk="0" hangingPunct="1">
                  <a:lnSpc>
                    <a:spcPct val="100000"/>
                  </a:lnSpc>
                  <a:spcBef>
                    <a:spcPts val="0"/>
                  </a:spcBef>
                  <a:spcAft>
                    <a:spcPts val="0"/>
                  </a:spcAft>
                  <a:buClrTx/>
                  <a:buSzTx/>
                  <a:buFontTx/>
                  <a:buNone/>
                  <a:tabLst/>
                  <a:defRPr/>
                </a:pPr>
                <a:r>
                  <a:rPr kumimoji="0" lang="en-US" sz="13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target</a:t>
                </a:r>
                <a:endParaRPr kumimoji="0" lang="en-US" sz="14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aphicFrame>
          <p:nvGraphicFramePr>
            <p:cNvPr id="4" name="Chart 3">
              <a:extLst>
                <a:ext uri="{FF2B5EF4-FFF2-40B4-BE49-F238E27FC236}">
                  <a16:creationId xmlns:a16="http://schemas.microsoft.com/office/drawing/2014/main" id="{94CA30F7-8EE3-897E-6040-98A792165FDD}"/>
                </a:ext>
              </a:extLst>
            </p:cNvPr>
            <p:cNvGraphicFramePr>
              <a:graphicFrameLocks/>
            </p:cNvGraphicFramePr>
            <p:nvPr>
              <p:extLst>
                <p:ext uri="{D42A27DB-BD31-4B8C-83A1-F6EECF244321}">
                  <p14:modId xmlns:p14="http://schemas.microsoft.com/office/powerpoint/2010/main" val="402953374"/>
                </p:ext>
              </p:extLst>
            </p:nvPr>
          </p:nvGraphicFramePr>
          <p:xfrm>
            <a:off x="826365" y="3012885"/>
            <a:ext cx="10166179" cy="3462396"/>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Straight Connector 8">
              <a:extLst>
                <a:ext uri="{FF2B5EF4-FFF2-40B4-BE49-F238E27FC236}">
                  <a16:creationId xmlns:a16="http://schemas.microsoft.com/office/drawing/2014/main" id="{04708E89-2117-8270-0758-45D7C9A3F24F}"/>
                </a:ext>
              </a:extLst>
            </p:cNvPr>
            <p:cNvCxnSpPr>
              <a:cxnSpLocks/>
            </p:cNvCxnSpPr>
            <p:nvPr/>
          </p:nvCxnSpPr>
          <p:spPr>
            <a:xfrm>
              <a:off x="1351564" y="3471804"/>
              <a:ext cx="9692640" cy="0"/>
            </a:xfrm>
            <a:prstGeom prst="line">
              <a:avLst/>
            </a:prstGeom>
            <a:ln w="22225">
              <a:solidFill>
                <a:srgbClr val="009999"/>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12282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marL="0" marR="0" lvl="0" indent="0" algn="r" defTabSz="911598" rtl="0" eaLnBrk="1" fontAlgn="auto" latinLnBrk="0" hangingPunct="1">
              <a:lnSpc>
                <a:spcPct val="100000"/>
              </a:lnSpc>
              <a:spcBef>
                <a:spcPts val="0"/>
              </a:spcBef>
              <a:spcAft>
                <a:spcPts val="0"/>
              </a:spcAft>
              <a:buClrTx/>
              <a:buSzTx/>
              <a:buFontTx/>
              <a:buNone/>
              <a:tabLst/>
              <a:defRPr/>
            </a:pPr>
            <a:fld id="{77F5C28C-2900-4998-ACDD-0BCFC1EC22DA}" type="slidenum">
              <a:rPr kumimoji="0" lang="th-TH" sz="1200" b="0" i="0" u="none" strike="noStrike" kern="1200" cap="none" spc="0" normalizeH="0" baseline="0" noProof="0" smtClean="0">
                <a:ln>
                  <a:noFill/>
                </a:ln>
                <a:solidFill>
                  <a:prstClr val="black">
                    <a:tint val="75000"/>
                  </a:prstClr>
                </a:solidFill>
                <a:effectLst/>
                <a:uLnTx/>
                <a:uFillTx/>
                <a:latin typeface="Arial"/>
                <a:ea typeface="+mn-ea"/>
                <a:cs typeface="Cordia New" panose="020B0304020202020204" pitchFamily="34" charset="-34"/>
              </a:rPr>
              <a:pPr marL="0" marR="0" lvl="0" indent="0" algn="r" defTabSz="911598" rtl="0" eaLnBrk="1" fontAlgn="auto" latinLnBrk="0" hangingPunct="1">
                <a:lnSpc>
                  <a:spcPct val="100000"/>
                </a:lnSpc>
                <a:spcBef>
                  <a:spcPts val="0"/>
                </a:spcBef>
                <a:spcAft>
                  <a:spcPts val="0"/>
                </a:spcAft>
                <a:buClrTx/>
                <a:buSzTx/>
                <a:buFontTx/>
                <a:buNone/>
                <a:tabLst/>
                <a:defRPr/>
              </a:pPr>
              <a:t>14</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sp>
        <p:nvSpPr>
          <p:cNvPr id="9" name="Title 1">
            <a:extLst>
              <a:ext uri="{FF2B5EF4-FFF2-40B4-BE49-F238E27FC236}">
                <a16:creationId xmlns:a16="http://schemas.microsoft.com/office/drawing/2014/main" id="{4F4DA068-467B-42F4-91E6-EE18C9ED0F48}"/>
              </a:ext>
            </a:extLst>
          </p:cNvPr>
          <p:cNvSpPr>
            <a:spLocks noGrp="1"/>
          </p:cNvSpPr>
          <p:nvPr>
            <p:ph type="title"/>
          </p:nvPr>
        </p:nvSpPr>
        <p:spPr>
          <a:xfrm>
            <a:off x="191344" y="1477819"/>
            <a:ext cx="11203563" cy="504000"/>
          </a:xfrm>
        </p:spPr>
        <p:txBody>
          <a:bodyPr/>
          <a:lstStyle/>
          <a:p>
            <a:r>
              <a:rPr lang="en-US" dirty="0"/>
              <a:t>HIV testing and treatment cascade among children living with HIV in Asia and the Pacific, 2022</a:t>
            </a:r>
          </a:p>
        </p:txBody>
      </p:sp>
      <p:sp>
        <p:nvSpPr>
          <p:cNvPr id="2" name="Rectangle 1">
            <a:extLst>
              <a:ext uri="{FF2B5EF4-FFF2-40B4-BE49-F238E27FC236}">
                <a16:creationId xmlns:a16="http://schemas.microsoft.com/office/drawing/2014/main" id="{1A233382-4423-2012-DD80-86DF5DB0913C}"/>
              </a:ext>
            </a:extLst>
          </p:cNvPr>
          <p:cNvSpPr/>
          <p:nvPr/>
        </p:nvSpPr>
        <p:spPr>
          <a:xfrm>
            <a:off x="0" y="6586111"/>
            <a:ext cx="11064429" cy="271889"/>
          </a:xfrm>
          <a:prstGeom prst="rect">
            <a:avLst/>
          </a:prstGeom>
        </p:spPr>
        <p:txBody>
          <a:bodyPr wrap="square" lIns="116875" tIns="58430" rIns="116875" bIns="58430">
            <a:spAutoFit/>
          </a:bodyPr>
          <a:lstStyle/>
          <a:p>
            <a:pPr marL="0" marR="0" lvl="0" indent="0" algn="l" defTabSz="1168665"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Source: Prepared by </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hlinkClick r:id="rId2"/>
              </a:rPr>
              <a:t>www.aidsdatahub.org</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  based on Global AIDS Monitoring and UNAIDS HIV Estimates 2023</a:t>
            </a:r>
          </a:p>
        </p:txBody>
      </p:sp>
      <p:graphicFrame>
        <p:nvGraphicFramePr>
          <p:cNvPr id="5" name="Chart 4">
            <a:extLst>
              <a:ext uri="{FF2B5EF4-FFF2-40B4-BE49-F238E27FC236}">
                <a16:creationId xmlns:a16="http://schemas.microsoft.com/office/drawing/2014/main" id="{57029F17-040A-4A1E-A840-0FF16AC0FD86}"/>
              </a:ext>
            </a:extLst>
          </p:cNvPr>
          <p:cNvGraphicFramePr>
            <a:graphicFrameLocks/>
          </p:cNvGraphicFramePr>
          <p:nvPr>
            <p:extLst>
              <p:ext uri="{D42A27DB-BD31-4B8C-83A1-F6EECF244321}">
                <p14:modId xmlns:p14="http://schemas.microsoft.com/office/powerpoint/2010/main" val="3958692797"/>
              </p:ext>
            </p:extLst>
          </p:nvPr>
        </p:nvGraphicFramePr>
        <p:xfrm>
          <a:off x="1775521" y="2338937"/>
          <a:ext cx="8565008" cy="4343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63183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9734A0AC-F953-4587-90BC-4DB593D9F0A7}" type="slidenum">
              <a:rPr lang="th-TH" smtClean="0">
                <a:solidFill>
                  <a:prstClr val="black">
                    <a:tint val="75000"/>
                  </a:prstClr>
                </a:solidFill>
              </a:rPr>
              <a:pPr>
                <a:defRPr/>
              </a:pPr>
              <a:t>15</a:t>
            </a:fld>
            <a:endParaRPr lang="th-TH" dirty="0">
              <a:solidFill>
                <a:prstClr val="black">
                  <a:tint val="75000"/>
                </a:prstClr>
              </a:solidFill>
            </a:endParaRPr>
          </a:p>
        </p:txBody>
      </p:sp>
      <p:sp>
        <p:nvSpPr>
          <p:cNvPr id="79875" name="Rectangle 2"/>
          <p:cNvSpPr txBox="1">
            <a:spLocks noChangeArrowheads="1"/>
          </p:cNvSpPr>
          <p:nvPr/>
        </p:nvSpPr>
        <p:spPr bwMode="auto">
          <a:xfrm>
            <a:off x="1981200" y="1774826"/>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800">
                <a:solidFill>
                  <a:schemeClr val="tx1"/>
                </a:solidFill>
                <a:latin typeface="Arial" pitchFamily="34" charset="0"/>
                <a:cs typeface="Cordia New" pitchFamily="34" charset="-34"/>
              </a:defRPr>
            </a:lvl1pPr>
            <a:lvl2pPr marL="742950" indent="-285750" eaLnBrk="0" hangingPunct="0">
              <a:defRPr sz="2800">
                <a:solidFill>
                  <a:schemeClr val="tx1"/>
                </a:solidFill>
                <a:latin typeface="Arial" pitchFamily="34" charset="0"/>
                <a:cs typeface="Cordia New" pitchFamily="34" charset="-34"/>
              </a:defRPr>
            </a:lvl2pPr>
            <a:lvl3pPr marL="1143000" indent="-228600" eaLnBrk="0" hangingPunct="0">
              <a:defRPr sz="2800">
                <a:solidFill>
                  <a:schemeClr val="tx1"/>
                </a:solidFill>
                <a:latin typeface="Arial" pitchFamily="34" charset="0"/>
                <a:cs typeface="Cordia New" pitchFamily="34" charset="-34"/>
              </a:defRPr>
            </a:lvl3pPr>
            <a:lvl4pPr marL="1600200" indent="-228600" eaLnBrk="0" hangingPunct="0">
              <a:defRPr sz="2800">
                <a:solidFill>
                  <a:schemeClr val="tx1"/>
                </a:solidFill>
                <a:latin typeface="Arial" pitchFamily="34" charset="0"/>
                <a:cs typeface="Cordia New" pitchFamily="34" charset="-34"/>
              </a:defRPr>
            </a:lvl4pPr>
            <a:lvl5pPr marL="2057400" indent="-228600" eaLnBrk="0" hangingPunct="0">
              <a:defRPr sz="2800">
                <a:solidFill>
                  <a:schemeClr val="tx1"/>
                </a:solidFill>
                <a:latin typeface="Arial" pitchFamily="34" charset="0"/>
                <a:cs typeface="Cordia New" pitchFamily="34" charset="-34"/>
              </a:defRPr>
            </a:lvl5pPr>
            <a:lvl6pPr marL="2514600" indent="-228600" eaLnBrk="0" fontAlgn="base" hangingPunct="0">
              <a:spcBef>
                <a:spcPct val="0"/>
              </a:spcBef>
              <a:spcAft>
                <a:spcPct val="0"/>
              </a:spcAft>
              <a:defRPr sz="2800">
                <a:solidFill>
                  <a:schemeClr val="tx1"/>
                </a:solidFill>
                <a:latin typeface="Arial" pitchFamily="34" charset="0"/>
                <a:cs typeface="Cordia New" pitchFamily="34" charset="-34"/>
              </a:defRPr>
            </a:lvl6pPr>
            <a:lvl7pPr marL="2971800" indent="-228600" eaLnBrk="0" fontAlgn="base" hangingPunct="0">
              <a:spcBef>
                <a:spcPct val="0"/>
              </a:spcBef>
              <a:spcAft>
                <a:spcPct val="0"/>
              </a:spcAft>
              <a:defRPr sz="2800">
                <a:solidFill>
                  <a:schemeClr val="tx1"/>
                </a:solidFill>
                <a:latin typeface="Arial" pitchFamily="34" charset="0"/>
                <a:cs typeface="Cordia New" pitchFamily="34" charset="-34"/>
              </a:defRPr>
            </a:lvl7pPr>
            <a:lvl8pPr marL="3429000" indent="-228600" eaLnBrk="0" fontAlgn="base" hangingPunct="0">
              <a:spcBef>
                <a:spcPct val="0"/>
              </a:spcBef>
              <a:spcAft>
                <a:spcPct val="0"/>
              </a:spcAft>
              <a:defRPr sz="2800">
                <a:solidFill>
                  <a:schemeClr val="tx1"/>
                </a:solidFill>
                <a:latin typeface="Arial" pitchFamily="34" charset="0"/>
                <a:cs typeface="Cordia New" pitchFamily="34" charset="-34"/>
              </a:defRPr>
            </a:lvl8pPr>
            <a:lvl9pPr marL="3886200" indent="-228600" eaLnBrk="0" fontAlgn="base" hangingPunct="0">
              <a:spcBef>
                <a:spcPct val="0"/>
              </a:spcBef>
              <a:spcAft>
                <a:spcPct val="0"/>
              </a:spcAft>
              <a:defRPr sz="2800">
                <a:solidFill>
                  <a:schemeClr val="tx1"/>
                </a:solidFill>
                <a:latin typeface="Arial" pitchFamily="34" charset="0"/>
                <a:cs typeface="Cordia New" pitchFamily="34" charset="-34"/>
              </a:defRPr>
            </a:lvl9pPr>
          </a:lstStyle>
          <a:p>
            <a:pPr algn="ctr" eaLnBrk="1" fontAlgn="base" hangingPunct="1">
              <a:spcBef>
                <a:spcPct val="20000"/>
              </a:spcBef>
              <a:spcAft>
                <a:spcPct val="0"/>
              </a:spcAft>
            </a:pPr>
            <a:r>
              <a:rPr lang="en-US" sz="4000">
                <a:solidFill>
                  <a:srgbClr val="C00000"/>
                </a:solidFill>
              </a:rPr>
              <a:t>THANK YOU</a:t>
            </a:r>
          </a:p>
          <a:p>
            <a:pPr algn="ctr" eaLnBrk="1" fontAlgn="base" hangingPunct="1">
              <a:spcBef>
                <a:spcPct val="20000"/>
              </a:spcBef>
              <a:spcAft>
                <a:spcPct val="0"/>
              </a:spcAft>
            </a:pPr>
            <a:endParaRPr lang="en-US" sz="4000">
              <a:solidFill>
                <a:srgbClr val="C00000"/>
              </a:solidFill>
            </a:endParaRPr>
          </a:p>
          <a:p>
            <a:pPr algn="ctr" eaLnBrk="1" fontAlgn="base" hangingPunct="1">
              <a:spcBef>
                <a:spcPct val="20000"/>
              </a:spcBef>
              <a:spcAft>
                <a:spcPct val="0"/>
              </a:spcAft>
            </a:pPr>
            <a:r>
              <a:rPr lang="en-US">
                <a:solidFill>
                  <a:srgbClr val="C00000"/>
                </a:solidFill>
              </a:rPr>
              <a:t>slides compiled by </a:t>
            </a:r>
            <a:r>
              <a:rPr lang="en-US" u="sng">
                <a:solidFill>
                  <a:srgbClr val="C00000"/>
                </a:solidFill>
                <a:hlinkClick r:id="rId2"/>
              </a:rPr>
              <a:t>www.aidsdatahub.org</a:t>
            </a:r>
            <a:endParaRPr lang="en-US" u="sng">
              <a:solidFill>
                <a:srgbClr val="C00000"/>
              </a:solidFill>
            </a:endParaRPr>
          </a:p>
          <a:p>
            <a:pPr algn="ctr" eaLnBrk="1" fontAlgn="base" hangingPunct="1">
              <a:spcBef>
                <a:spcPct val="20000"/>
              </a:spcBef>
              <a:spcAft>
                <a:spcPct val="0"/>
              </a:spcAft>
            </a:pPr>
            <a:endParaRPr lang="en-US" sz="1400" i="1">
              <a:solidFill>
                <a:srgbClr val="C00000"/>
              </a:solidFill>
            </a:endParaRPr>
          </a:p>
          <a:p>
            <a:pPr algn="ctr" eaLnBrk="1" fontAlgn="base" hangingPunct="1">
              <a:spcBef>
                <a:spcPct val="20000"/>
              </a:spcBef>
              <a:spcAft>
                <a:spcPct val="0"/>
              </a:spcAft>
            </a:pPr>
            <a:endParaRPr lang="en-US" sz="1400" i="1">
              <a:solidFill>
                <a:srgbClr val="C00000"/>
              </a:solidFill>
            </a:endParaRPr>
          </a:p>
          <a:p>
            <a:pPr algn="ctr" eaLnBrk="1" fontAlgn="base" hangingPunct="1">
              <a:spcBef>
                <a:spcPct val="20000"/>
              </a:spcBef>
              <a:spcAft>
                <a:spcPct val="0"/>
              </a:spcAft>
            </a:pPr>
            <a:endParaRPr lang="en-US" sz="1400" i="1">
              <a:solidFill>
                <a:srgbClr val="C00000"/>
              </a:solidFill>
            </a:endParaRPr>
          </a:p>
          <a:p>
            <a:pPr algn="ctr" eaLnBrk="1" fontAlgn="base" hangingPunct="1">
              <a:spcBef>
                <a:spcPct val="20000"/>
              </a:spcBef>
              <a:spcAft>
                <a:spcPct val="0"/>
              </a:spcAft>
            </a:pPr>
            <a:endParaRPr lang="en-US" sz="1400" i="1">
              <a:solidFill>
                <a:srgbClr val="C00000"/>
              </a:solidFill>
            </a:endParaRPr>
          </a:p>
          <a:p>
            <a:pPr algn="ctr" eaLnBrk="1" fontAlgn="base" hangingPunct="1">
              <a:spcBef>
                <a:spcPct val="20000"/>
              </a:spcBef>
              <a:spcAft>
                <a:spcPct val="0"/>
              </a:spcAft>
            </a:pPr>
            <a:endParaRPr lang="en-US" sz="1400" i="1">
              <a:solidFill>
                <a:srgbClr val="C00000"/>
              </a:solidFill>
            </a:endParaRPr>
          </a:p>
          <a:p>
            <a:pPr algn="ctr" eaLnBrk="1" fontAlgn="base" hangingPunct="1">
              <a:spcBef>
                <a:spcPct val="20000"/>
              </a:spcBef>
              <a:spcAft>
                <a:spcPct val="0"/>
              </a:spcAft>
            </a:pPr>
            <a:r>
              <a:rPr lang="en-US" sz="1400" i="1">
                <a:solidFill>
                  <a:srgbClr val="C00000"/>
                </a:solidFill>
              </a:rPr>
              <a:t>Data shown in this slide set  are comprehensive to the extent they are available from country reports. Please inform us if you know of sources where more recent data can be used.  Please acknowledge </a:t>
            </a:r>
            <a:r>
              <a:rPr lang="en-US" sz="1400" i="1">
                <a:solidFill>
                  <a:srgbClr val="C00000"/>
                </a:solidFill>
                <a:hlinkClick r:id="rId2"/>
              </a:rPr>
              <a:t>www.aidsdatahub.org</a:t>
            </a:r>
            <a:r>
              <a:rPr lang="en-US" sz="1400" i="1">
                <a:solidFill>
                  <a:srgbClr val="C00000"/>
                </a:solidFill>
              </a:rPr>
              <a:t> if slides are lifted directly from this site</a:t>
            </a:r>
          </a:p>
          <a:p>
            <a:pPr algn="ctr" eaLnBrk="1" fontAlgn="base" hangingPunct="1">
              <a:spcBef>
                <a:spcPct val="20000"/>
              </a:spcBef>
              <a:spcAft>
                <a:spcPct val="0"/>
              </a:spcAft>
            </a:pPr>
            <a:endParaRPr lang="en-US" sz="1600">
              <a:solidFill>
                <a:srgbClr val="C00000"/>
              </a:solidFill>
            </a:endParaRPr>
          </a:p>
        </p:txBody>
      </p:sp>
    </p:spTree>
    <p:extLst>
      <p:ext uri="{BB962C8B-B14F-4D97-AF65-F5344CB8AC3E}">
        <p14:creationId xmlns:p14="http://schemas.microsoft.com/office/powerpoint/2010/main" val="3278848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344" y="1503256"/>
            <a:ext cx="11665296" cy="504000"/>
          </a:xfrm>
        </p:spPr>
        <p:txBody>
          <a:bodyPr/>
          <a:lstStyle/>
          <a:p>
            <a:r>
              <a:rPr lang="en-US" sz="2300" dirty="0"/>
              <a:t>Estimated number of children (0-14 years) living with HIV and new HIV infections, Asia and the Pacific, 1990-2022</a:t>
            </a:r>
            <a:endParaRPr lang="th-TH" sz="2300" dirty="0"/>
          </a:p>
        </p:txBody>
      </p:sp>
      <p:sp>
        <p:nvSpPr>
          <p:cNvPr id="3" name="Slide Number Placeholder 2"/>
          <p:cNvSpPr>
            <a:spLocks noGrp="1"/>
          </p:cNvSpPr>
          <p:nvPr>
            <p:ph type="sldNum" sz="quarter" idx="10"/>
          </p:nvPr>
        </p:nvSpPr>
        <p:spPr/>
        <p:txBody>
          <a:bodyPr/>
          <a:lstStyle/>
          <a:p>
            <a:pPr>
              <a:defRPr/>
            </a:pPr>
            <a:fld id="{E01C13E8-1E24-4465-9D82-EEC9EF2946A2}" type="slidenum">
              <a:rPr lang="th-TH" smtClean="0">
                <a:solidFill>
                  <a:prstClr val="black">
                    <a:tint val="75000"/>
                  </a:prstClr>
                </a:solidFill>
              </a:rPr>
              <a:pPr>
                <a:defRPr/>
              </a:pPr>
              <a:t>2</a:t>
            </a:fld>
            <a:endParaRPr lang="th-TH" dirty="0">
              <a:solidFill>
                <a:prstClr val="black">
                  <a:tint val="75000"/>
                </a:prstClr>
              </a:solidFill>
            </a:endParaRPr>
          </a:p>
        </p:txBody>
      </p:sp>
      <p:sp>
        <p:nvSpPr>
          <p:cNvPr id="7" name="TextBox 6">
            <a:extLst>
              <a:ext uri="{FF2B5EF4-FFF2-40B4-BE49-F238E27FC236}">
                <a16:creationId xmlns:a16="http://schemas.microsoft.com/office/drawing/2014/main" id="{D47AF1CC-BD39-48C0-880B-CCE392E573AA}"/>
              </a:ext>
            </a:extLst>
          </p:cNvPr>
          <p:cNvSpPr txBox="1"/>
          <p:nvPr/>
        </p:nvSpPr>
        <p:spPr>
          <a:xfrm>
            <a:off x="4874" y="6641258"/>
            <a:ext cx="7540988" cy="230832"/>
          </a:xfrm>
          <a:prstGeom prst="rect">
            <a:avLst/>
          </a:prstGeom>
          <a:noFill/>
        </p:spPr>
        <p:txBody>
          <a:bodyPr wrap="square" rtlCol="0">
            <a:spAutoFit/>
          </a:bodyPr>
          <a:lstStyle/>
          <a:p>
            <a:pPr>
              <a:defRPr/>
            </a:pPr>
            <a:r>
              <a:rPr lang="en-US" sz="900" dirty="0">
                <a:solidFill>
                  <a:prstClr val="black"/>
                </a:solidFill>
                <a:cs typeface="Arial" panose="020B0604020202020204" pitchFamily="34" charset="0"/>
              </a:rPr>
              <a:t>Source: Prepared by </a:t>
            </a:r>
            <a:r>
              <a:rPr lang="en-US" sz="900" dirty="0">
                <a:solidFill>
                  <a:prstClr val="black"/>
                </a:solidFill>
                <a:cs typeface="Arial" panose="020B0604020202020204" pitchFamily="34" charset="0"/>
                <a:hlinkClick r:id="rId2"/>
              </a:rPr>
              <a:t>www.aidsdatahub.org</a:t>
            </a:r>
            <a:r>
              <a:rPr lang="en-US" sz="900" dirty="0">
                <a:solidFill>
                  <a:prstClr val="black"/>
                </a:solidFill>
                <a:cs typeface="Arial" panose="020B0604020202020204" pitchFamily="34" charset="0"/>
              </a:rPr>
              <a:t> based on UNAIDS HIV Estimates 2023</a:t>
            </a:r>
            <a:endParaRPr lang="en-GB" sz="900" dirty="0">
              <a:solidFill>
                <a:prstClr val="black"/>
              </a:solidFill>
              <a:cs typeface="Arial" panose="020B0604020202020204" pitchFamily="34" charset="0"/>
            </a:endParaRPr>
          </a:p>
        </p:txBody>
      </p:sp>
      <p:graphicFrame>
        <p:nvGraphicFramePr>
          <p:cNvPr id="8" name="Chart 7">
            <a:extLst>
              <a:ext uri="{FF2B5EF4-FFF2-40B4-BE49-F238E27FC236}">
                <a16:creationId xmlns:a16="http://schemas.microsoft.com/office/drawing/2014/main" id="{00000000-0008-0000-0000-000003000000}"/>
              </a:ext>
            </a:extLst>
          </p:cNvPr>
          <p:cNvGraphicFramePr>
            <a:graphicFrameLocks noGrp="1"/>
          </p:cNvGraphicFramePr>
          <p:nvPr>
            <p:extLst>
              <p:ext uri="{D42A27DB-BD31-4B8C-83A1-F6EECF244321}">
                <p14:modId xmlns:p14="http://schemas.microsoft.com/office/powerpoint/2010/main" val="3313222169"/>
              </p:ext>
            </p:extLst>
          </p:nvPr>
        </p:nvGraphicFramePr>
        <p:xfrm>
          <a:off x="1379476" y="2276872"/>
          <a:ext cx="9433048" cy="41612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30423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994" y="1556792"/>
            <a:ext cx="10297144" cy="504000"/>
          </a:xfrm>
        </p:spPr>
        <p:txBody>
          <a:bodyPr/>
          <a:lstStyle/>
          <a:p>
            <a:r>
              <a:rPr lang="en-US" dirty="0"/>
              <a:t>Slow progress in eliminating new HIV infections among children</a:t>
            </a:r>
            <a:endParaRPr lang="en-GB" dirty="0"/>
          </a:p>
        </p:txBody>
      </p:sp>
      <p:sp>
        <p:nvSpPr>
          <p:cNvPr id="7" name="TextBox 6">
            <a:extLst>
              <a:ext uri="{FF2B5EF4-FFF2-40B4-BE49-F238E27FC236}">
                <a16:creationId xmlns:a16="http://schemas.microsoft.com/office/drawing/2014/main" id="{71905E1B-914C-4B4B-B001-15CA610116B9}"/>
              </a:ext>
            </a:extLst>
          </p:cNvPr>
          <p:cNvSpPr txBox="1"/>
          <p:nvPr/>
        </p:nvSpPr>
        <p:spPr>
          <a:xfrm>
            <a:off x="4874" y="6641258"/>
            <a:ext cx="7540988" cy="230832"/>
          </a:xfrm>
          <a:prstGeom prst="rect">
            <a:avLst/>
          </a:prstGeom>
          <a:noFill/>
        </p:spPr>
        <p:txBody>
          <a:bodyPr wrap="square" rtlCol="0">
            <a:spAutoFit/>
          </a:bodyPr>
          <a:lstStyle/>
          <a:p>
            <a:pPr>
              <a:defRPr/>
            </a:pPr>
            <a:r>
              <a:rPr lang="en-US" sz="900" dirty="0">
                <a:solidFill>
                  <a:prstClr val="black"/>
                </a:solidFill>
                <a:cs typeface="Arial" panose="020B0604020202020204" pitchFamily="34" charset="0"/>
              </a:rPr>
              <a:t>Source: Prepared by </a:t>
            </a:r>
            <a:r>
              <a:rPr lang="en-US" sz="900" dirty="0">
                <a:solidFill>
                  <a:prstClr val="black"/>
                </a:solidFill>
                <a:cs typeface="Arial" panose="020B0604020202020204" pitchFamily="34" charset="0"/>
                <a:hlinkClick r:id="rId3"/>
              </a:rPr>
              <a:t>www.aidsdatahub.org</a:t>
            </a:r>
            <a:r>
              <a:rPr lang="en-US" sz="900" dirty="0">
                <a:solidFill>
                  <a:prstClr val="black"/>
                </a:solidFill>
                <a:cs typeface="Arial" panose="020B0604020202020204" pitchFamily="34" charset="0"/>
              </a:rPr>
              <a:t> based on UNAIDS HIV Estimates 2023</a:t>
            </a:r>
            <a:endParaRPr lang="en-GB" sz="900" dirty="0">
              <a:solidFill>
                <a:prstClr val="black"/>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6705CBC2-C886-480F-875D-0F97D9C1D7DC}"/>
              </a:ext>
            </a:extLst>
          </p:cNvPr>
          <p:cNvGraphicFramePr>
            <a:graphicFrameLocks/>
          </p:cNvGraphicFramePr>
          <p:nvPr>
            <p:extLst>
              <p:ext uri="{D42A27DB-BD31-4B8C-83A1-F6EECF244321}">
                <p14:modId xmlns:p14="http://schemas.microsoft.com/office/powerpoint/2010/main" val="2629290201"/>
              </p:ext>
            </p:extLst>
          </p:nvPr>
        </p:nvGraphicFramePr>
        <p:xfrm>
          <a:off x="551384" y="2206247"/>
          <a:ext cx="10549172" cy="428955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34925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5" name="TextBox 34"/>
          <p:cNvSpPr txBox="1"/>
          <p:nvPr/>
        </p:nvSpPr>
        <p:spPr>
          <a:xfrm>
            <a:off x="0" y="1196752"/>
            <a:ext cx="12072664" cy="1105143"/>
          </a:xfrm>
          <a:prstGeom prst="rect">
            <a:avLst/>
          </a:prstGeom>
        </p:spPr>
        <p:txBody>
          <a:bodyPr anchor="ctr"/>
          <a:lstStyle>
            <a:defPPr>
              <a:defRPr lang="en-US"/>
            </a:defPPr>
            <a:lvl1pPr algn="ctr">
              <a:spcBef>
                <a:spcPct val="0"/>
              </a:spcBef>
              <a:defRPr sz="3000" b="1">
                <a:solidFill>
                  <a:srgbClr val="00B0F0"/>
                </a:solidFill>
                <a:latin typeface="Arial" pitchFamily="34" charset="0"/>
                <a:cs typeface="Arial" pitchFamily="34" charset="0"/>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lang="en-US" sz="2400" dirty="0">
              <a:solidFill>
                <a:srgbClr val="C00000"/>
              </a:solidFill>
            </a:endParaRPr>
          </a:p>
        </p:txBody>
      </p:sp>
      <p:sp>
        <p:nvSpPr>
          <p:cNvPr id="33" name="TextBox 32">
            <a:extLst>
              <a:ext uri="{FF2B5EF4-FFF2-40B4-BE49-F238E27FC236}">
                <a16:creationId xmlns:a16="http://schemas.microsoft.com/office/drawing/2014/main" id="{3D88F931-B5F1-4494-9ACE-9CAC38391B0F}"/>
              </a:ext>
            </a:extLst>
          </p:cNvPr>
          <p:cNvSpPr txBox="1"/>
          <p:nvPr/>
        </p:nvSpPr>
        <p:spPr>
          <a:xfrm>
            <a:off x="1632689" y="2276872"/>
            <a:ext cx="8771861" cy="369332"/>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i="0" u="none" strike="noStrike" kern="1200" cap="none" spc="0" normalizeH="0" baseline="0" noProof="0" dirty="0">
                <a:ln>
                  <a:noFill/>
                </a:ln>
                <a:solidFill>
                  <a:prstClr val="black"/>
                </a:solidFill>
                <a:effectLst/>
                <a:uLnTx/>
                <a:uFillTx/>
                <a:latin typeface="Arial" pitchFamily="34" charset="0"/>
                <a:ea typeface="+mn-ea"/>
                <a:cs typeface="Arial" pitchFamily="34" charset="0"/>
              </a:rPr>
              <a:t>New HIV infections among children in Asia and the Pacific, 2000-2030  </a:t>
            </a:r>
          </a:p>
        </p:txBody>
      </p:sp>
      <p:sp>
        <p:nvSpPr>
          <p:cNvPr id="38" name="TextBox 37">
            <a:extLst>
              <a:ext uri="{FF2B5EF4-FFF2-40B4-BE49-F238E27FC236}">
                <a16:creationId xmlns:a16="http://schemas.microsoft.com/office/drawing/2014/main" id="{E3D62D67-51B4-4181-99B2-AE468D2439A4}"/>
              </a:ext>
            </a:extLst>
          </p:cNvPr>
          <p:cNvSpPr txBox="1"/>
          <p:nvPr/>
        </p:nvSpPr>
        <p:spPr>
          <a:xfrm>
            <a:off x="279919" y="6572892"/>
            <a:ext cx="8491942"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Source: Prepared by </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4"/>
              </a:rPr>
              <a:t>www.aidsdatahub.org</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based on UNAIDS 2023 HIV Estimates</a:t>
            </a:r>
            <a:endParaRPr kumimoji="0" lang="en-GB"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2" name="Title 1">
            <a:extLst>
              <a:ext uri="{FF2B5EF4-FFF2-40B4-BE49-F238E27FC236}">
                <a16:creationId xmlns:a16="http://schemas.microsoft.com/office/drawing/2014/main" id="{7153E7DE-ABAB-CFA3-F8ED-5A54FC2BB731}"/>
              </a:ext>
            </a:extLst>
          </p:cNvPr>
          <p:cNvSpPr>
            <a:spLocks noGrp="1"/>
          </p:cNvSpPr>
          <p:nvPr>
            <p:ph type="title"/>
          </p:nvPr>
        </p:nvSpPr>
        <p:spPr>
          <a:xfrm>
            <a:off x="226475" y="1268760"/>
            <a:ext cx="11846189" cy="504000"/>
          </a:xfrm>
        </p:spPr>
        <p:txBody>
          <a:bodyPr/>
          <a:lstStyle/>
          <a:p>
            <a:r>
              <a:rPr lang="en-US" dirty="0"/>
              <a:t>Though new HIV infections among children has declined by 43%in Asia and the Pacific, the region is still missing to achieve the global Ending AIDS target</a:t>
            </a:r>
            <a:br>
              <a:rPr lang="en-US" dirty="0"/>
            </a:br>
            <a:endParaRPr lang="en-US" dirty="0"/>
          </a:p>
        </p:txBody>
      </p:sp>
      <p:graphicFrame>
        <p:nvGraphicFramePr>
          <p:cNvPr id="3" name="Chart 2">
            <a:extLst>
              <a:ext uri="{FF2B5EF4-FFF2-40B4-BE49-F238E27FC236}">
                <a16:creationId xmlns:a16="http://schemas.microsoft.com/office/drawing/2014/main" id="{152DCF2E-C820-4CD0-90C4-A3DF9B79322F}"/>
              </a:ext>
            </a:extLst>
          </p:cNvPr>
          <p:cNvGraphicFramePr>
            <a:graphicFrameLocks/>
          </p:cNvGraphicFramePr>
          <p:nvPr>
            <p:extLst>
              <p:ext uri="{D42A27DB-BD31-4B8C-83A1-F6EECF244321}">
                <p14:modId xmlns:p14="http://schemas.microsoft.com/office/powerpoint/2010/main" val="2693206291"/>
              </p:ext>
            </p:extLst>
          </p:nvPr>
        </p:nvGraphicFramePr>
        <p:xfrm>
          <a:off x="1050728" y="2547576"/>
          <a:ext cx="10085832" cy="412394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95029472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C5824-B31C-8503-5F13-B38E97F0A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0D5660-39B2-4CC4-C740-6F458E962FF4}"/>
              </a:ext>
            </a:extLst>
          </p:cNvPr>
          <p:cNvSpPr>
            <a:spLocks noGrp="1"/>
          </p:cNvSpPr>
          <p:nvPr>
            <p:ph type="title"/>
          </p:nvPr>
        </p:nvSpPr>
        <p:spPr>
          <a:xfrm>
            <a:off x="219994" y="1509060"/>
            <a:ext cx="11924678" cy="504000"/>
          </a:xfrm>
        </p:spPr>
        <p:txBody>
          <a:bodyPr/>
          <a:lstStyle/>
          <a:p>
            <a:r>
              <a:rPr lang="en-US" dirty="0"/>
              <a:t>AIDS-related deaths are declining but over 7000 children died from AIDS-related illnesses annually in Asia and the Pacific</a:t>
            </a:r>
            <a:endParaRPr lang="en-GB" dirty="0"/>
          </a:p>
        </p:txBody>
      </p:sp>
      <p:sp>
        <p:nvSpPr>
          <p:cNvPr id="7" name="TextBox 6">
            <a:extLst>
              <a:ext uri="{FF2B5EF4-FFF2-40B4-BE49-F238E27FC236}">
                <a16:creationId xmlns:a16="http://schemas.microsoft.com/office/drawing/2014/main" id="{63B64425-AD48-15B2-BFEB-BDDFAA669DEC}"/>
              </a:ext>
            </a:extLst>
          </p:cNvPr>
          <p:cNvSpPr txBox="1"/>
          <p:nvPr/>
        </p:nvSpPr>
        <p:spPr>
          <a:xfrm>
            <a:off x="4874" y="6641258"/>
            <a:ext cx="7540988"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a:ea typeface="+mn-ea"/>
                <a:cs typeface="Arial" panose="020B0604020202020204" pitchFamily="34" charset="0"/>
              </a:rPr>
              <a:t>Source: Prepared by </a:t>
            </a:r>
            <a:r>
              <a:rPr kumimoji="0" lang="en-US" sz="900" b="0" i="0" u="none" strike="noStrike" kern="1200" cap="none" spc="0" normalizeH="0" baseline="0" noProof="0" dirty="0">
                <a:ln>
                  <a:noFill/>
                </a:ln>
                <a:solidFill>
                  <a:prstClr val="black"/>
                </a:solidFill>
                <a:effectLst/>
                <a:uLnTx/>
                <a:uFillTx/>
                <a:latin typeface="Arial"/>
                <a:ea typeface="+mn-ea"/>
                <a:cs typeface="Arial" panose="020B0604020202020204" pitchFamily="34" charset="0"/>
                <a:hlinkClick r:id="rId3"/>
              </a:rPr>
              <a:t>www.aidsdatahub.org</a:t>
            </a:r>
            <a:r>
              <a:rPr kumimoji="0" lang="en-US" sz="900" b="0" i="0" u="none" strike="noStrike" kern="1200" cap="none" spc="0" normalizeH="0" baseline="0" noProof="0" dirty="0">
                <a:ln>
                  <a:noFill/>
                </a:ln>
                <a:solidFill>
                  <a:prstClr val="black"/>
                </a:solidFill>
                <a:effectLst/>
                <a:uLnTx/>
                <a:uFillTx/>
                <a:latin typeface="Arial"/>
                <a:ea typeface="+mn-ea"/>
                <a:cs typeface="Arial" panose="020B0604020202020204" pitchFamily="34" charset="0"/>
              </a:rPr>
              <a:t> based on UNAIDS HIV Estimates 2023</a:t>
            </a:r>
            <a:endParaRPr kumimoji="0" lang="en-GB" sz="900" b="0" i="0" u="none" strike="noStrike" kern="1200" cap="none" spc="0" normalizeH="0" baseline="0" noProof="0" dirty="0">
              <a:ln>
                <a:noFill/>
              </a:ln>
              <a:solidFill>
                <a:prstClr val="black"/>
              </a:solidFill>
              <a:effectLst/>
              <a:uLnTx/>
              <a:uFillTx/>
              <a:latin typeface="Arial"/>
              <a:ea typeface="+mn-ea"/>
              <a:cs typeface="Arial" panose="020B0604020202020204" pitchFamily="34" charset="0"/>
            </a:endParaRPr>
          </a:p>
        </p:txBody>
      </p:sp>
      <p:graphicFrame>
        <p:nvGraphicFramePr>
          <p:cNvPr id="3" name="Chart 2">
            <a:extLst>
              <a:ext uri="{FF2B5EF4-FFF2-40B4-BE49-F238E27FC236}">
                <a16:creationId xmlns:a16="http://schemas.microsoft.com/office/drawing/2014/main" id="{8AC29E6B-7CAB-4ABC-A7FB-D484EEA57938}"/>
              </a:ext>
            </a:extLst>
          </p:cNvPr>
          <p:cNvGraphicFramePr>
            <a:graphicFrameLocks/>
          </p:cNvGraphicFramePr>
          <p:nvPr>
            <p:extLst>
              <p:ext uri="{D42A27DB-BD31-4B8C-83A1-F6EECF244321}">
                <p14:modId xmlns:p14="http://schemas.microsoft.com/office/powerpoint/2010/main" val="2400850910"/>
              </p:ext>
            </p:extLst>
          </p:nvPr>
        </p:nvGraphicFramePr>
        <p:xfrm>
          <a:off x="208732" y="2468098"/>
          <a:ext cx="10552176" cy="42885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88189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3352" y="2996952"/>
            <a:ext cx="10820437" cy="1747850"/>
          </a:xfrm>
        </p:spPr>
        <p:txBody>
          <a:bodyPr vert="horz" lIns="91440" tIns="45720" rIns="91440" bIns="45720" rtlCol="0" anchor="ctr">
            <a:normAutofit/>
          </a:bodyPr>
          <a:lstStyle/>
          <a:p>
            <a:pPr>
              <a:lnSpc>
                <a:spcPct val="150000"/>
              </a:lnSpc>
              <a:spcBef>
                <a:spcPct val="20000"/>
              </a:spcBef>
              <a:buFont typeface="Arial" charset="0"/>
              <a:buNone/>
            </a:pPr>
            <a:r>
              <a:rPr lang="en-GB" sz="3600" dirty="0">
                <a:latin typeface="Arial" pitchFamily="34" charset="0"/>
                <a:cs typeface="Arial" pitchFamily="34" charset="0"/>
              </a:rPr>
              <a:t>Prevention: PMTCT</a:t>
            </a:r>
          </a:p>
        </p:txBody>
      </p:sp>
    </p:spTree>
    <p:extLst>
      <p:ext uri="{BB962C8B-B14F-4D97-AF65-F5344CB8AC3E}">
        <p14:creationId xmlns:p14="http://schemas.microsoft.com/office/powerpoint/2010/main" val="143225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Title 3"/>
          <p:cNvSpPr>
            <a:spLocks noGrp="1"/>
          </p:cNvSpPr>
          <p:nvPr>
            <p:ph type="title"/>
          </p:nvPr>
        </p:nvSpPr>
        <p:spPr bwMode="auto">
          <a:xfrm>
            <a:off x="263352" y="1484784"/>
            <a:ext cx="11521280" cy="504000"/>
          </a:xfrm>
        </p:spPr>
        <p:txBody>
          <a:bodyPr>
            <a:noAutofit/>
          </a:bodyPr>
          <a:lstStyle/>
          <a:p>
            <a:r>
              <a:rPr lang="en-US" dirty="0">
                <a:latin typeface="+mj-lt"/>
                <a:ea typeface="+mj-ea"/>
                <a:cs typeface="+mj-cs"/>
              </a:rPr>
              <a:t>Mother-to-child transmission rates in women with low CD4 counts, during pregnancy, </a:t>
            </a:r>
            <a:r>
              <a:rPr lang="en-US" dirty="0" err="1">
                <a:latin typeface="+mj-lt"/>
                <a:ea typeface="+mj-ea"/>
                <a:cs typeface="+mj-cs"/>
              </a:rPr>
              <a:t>labour</a:t>
            </a:r>
            <a:r>
              <a:rPr lang="en-US" dirty="0">
                <a:latin typeface="+mj-lt"/>
                <a:ea typeface="+mj-ea"/>
                <a:cs typeface="+mj-cs"/>
              </a:rPr>
              <a:t> and breastfeeding</a:t>
            </a:r>
          </a:p>
        </p:txBody>
      </p:sp>
      <p:sp>
        <p:nvSpPr>
          <p:cNvPr id="415745"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Arial" pitchFamily="34" charset="0"/>
                <a:ea typeface="ＭＳ Ｐゴシック" pitchFamily="34" charset="-128"/>
              </a:defRPr>
            </a:lvl9pPr>
          </a:lstStyle>
          <a:p>
            <a:pPr eaLnBrk="1" hangingPunct="1"/>
            <a:fld id="{8F743ACA-DD91-41C0-AA17-7075C6CB3B0B}" type="slidenum">
              <a:rPr lang="th-TH" sz="1200">
                <a:solidFill>
                  <a:srgbClr val="898989"/>
                </a:solidFill>
              </a:rPr>
              <a:pPr eaLnBrk="1" hangingPunct="1"/>
              <a:t>7</a:t>
            </a:fld>
            <a:endParaRPr lang="th-TH" sz="1200">
              <a:solidFill>
                <a:srgbClr val="898989"/>
              </a:solidFill>
            </a:endParaRPr>
          </a:p>
        </p:txBody>
      </p:sp>
      <p:graphicFrame>
        <p:nvGraphicFramePr>
          <p:cNvPr id="2" name="Content Placeholder 6"/>
          <p:cNvGraphicFramePr>
            <a:graphicFrameLocks noGrp="1"/>
          </p:cNvGraphicFramePr>
          <p:nvPr>
            <p:ph sz="quarter" idx="4294967295"/>
            <p:extLst>
              <p:ext uri="{D42A27DB-BD31-4B8C-83A1-F6EECF244321}">
                <p14:modId xmlns:p14="http://schemas.microsoft.com/office/powerpoint/2010/main" val="3074395416"/>
              </p:ext>
            </p:extLst>
          </p:nvPr>
        </p:nvGraphicFramePr>
        <p:xfrm>
          <a:off x="1817712" y="2348880"/>
          <a:ext cx="8077200" cy="395922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149"/>
          <p:cNvSpPr txBox="1">
            <a:spLocks noChangeArrowheads="1"/>
          </p:cNvSpPr>
          <p:nvPr/>
        </p:nvSpPr>
        <p:spPr bwMode="auto">
          <a:xfrm>
            <a:off x="0" y="6447963"/>
            <a:ext cx="11712624" cy="369332"/>
          </a:xfrm>
          <a:prstGeom prst="rect">
            <a:avLst/>
          </a:prstGeom>
          <a:noFill/>
          <a:ln w="9525">
            <a:noFill/>
            <a:miter lim="800000"/>
            <a:headEnd/>
            <a:tailEnd/>
          </a:ln>
        </p:spPr>
        <p:txBody>
          <a:bodyPr wrap="square">
            <a:spAutoFit/>
          </a:bodyPr>
          <a:lstStyle/>
          <a:p>
            <a:pPr>
              <a:defRPr/>
            </a:pPr>
            <a:r>
              <a:rPr lang="en-US" sz="900" dirty="0">
                <a:solidFill>
                  <a:srgbClr val="000000"/>
                </a:solidFill>
              </a:rPr>
              <a:t>Source: Prepared by </a:t>
            </a:r>
            <a:r>
              <a:rPr lang="en-US" sz="900" dirty="0">
                <a:solidFill>
                  <a:srgbClr val="000000"/>
                </a:solidFill>
                <a:hlinkClick r:id="rId4"/>
              </a:rPr>
              <a:t>www.aidsdatahub.org</a:t>
            </a:r>
            <a:r>
              <a:rPr lang="en-US" sz="900" dirty="0">
                <a:solidFill>
                  <a:srgbClr val="000000"/>
                </a:solidFill>
              </a:rPr>
              <a:t>  based on </a:t>
            </a:r>
            <a:r>
              <a:rPr lang="en-US" sz="900" dirty="0" err="1">
                <a:solidFill>
                  <a:srgbClr val="000000"/>
                </a:solidFill>
              </a:rPr>
              <a:t>Kuhn,L</a:t>
            </a:r>
            <a:r>
              <a:rPr lang="en-US" sz="900" dirty="0">
                <a:solidFill>
                  <a:srgbClr val="000000"/>
                </a:solidFill>
              </a:rPr>
              <a:t>., et al., 'Potential Impact of New WHO Criteria for Antiretroviral Treatment for Prevention of Mother-to-Child HIV Transmission'. AIDS, vol. 24, no.9, 1 June 2010, pp. 1374-1377 cited in </a:t>
            </a:r>
            <a:r>
              <a:rPr lang="en-US" sz="900" dirty="0">
                <a:solidFill>
                  <a:srgbClr val="000000"/>
                </a:solidFill>
                <a:hlinkClick r:id="rId5"/>
              </a:rPr>
              <a:t>UNICEF (2010). Children and AIDS: Fifth Stocktaking Report.</a:t>
            </a:r>
            <a:endParaRPr lang="en-US" sz="900" dirty="0">
              <a:solidFill>
                <a:srgbClr val="000000"/>
              </a:solidFill>
            </a:endParaRPr>
          </a:p>
        </p:txBody>
      </p:sp>
    </p:spTree>
    <p:extLst>
      <p:ext uri="{BB962C8B-B14F-4D97-AF65-F5344CB8AC3E}">
        <p14:creationId xmlns:p14="http://schemas.microsoft.com/office/powerpoint/2010/main" val="1901797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00000000-0008-0000-0600-000006000000}"/>
              </a:ext>
            </a:extLst>
          </p:cNvPr>
          <p:cNvGraphicFramePr>
            <a:graphicFrameLocks/>
          </p:cNvGraphicFramePr>
          <p:nvPr>
            <p:extLst>
              <p:ext uri="{D42A27DB-BD31-4B8C-83A1-F6EECF244321}">
                <p14:modId xmlns:p14="http://schemas.microsoft.com/office/powerpoint/2010/main" val="2597378234"/>
              </p:ext>
            </p:extLst>
          </p:nvPr>
        </p:nvGraphicFramePr>
        <p:xfrm>
          <a:off x="1358671" y="2204864"/>
          <a:ext cx="9273833" cy="4473633"/>
        </p:xfrm>
        <a:graphic>
          <a:graphicData uri="http://schemas.openxmlformats.org/drawingml/2006/chart">
            <c:chart xmlns:c="http://schemas.openxmlformats.org/drawingml/2006/chart" xmlns:r="http://schemas.openxmlformats.org/officeDocument/2006/relationships" r:id="rId3"/>
          </a:graphicData>
        </a:graphic>
      </p:graphicFrame>
      <p:sp>
        <p:nvSpPr>
          <p:cNvPr id="13" name="Title 12"/>
          <p:cNvSpPr>
            <a:spLocks noGrp="1"/>
          </p:cNvSpPr>
          <p:nvPr>
            <p:ph type="title"/>
          </p:nvPr>
        </p:nvSpPr>
        <p:spPr>
          <a:xfrm>
            <a:off x="193479" y="1461328"/>
            <a:ext cx="11805042" cy="504000"/>
          </a:xfrm>
        </p:spPr>
        <p:txBody>
          <a:bodyPr/>
          <a:lstStyle/>
          <a:p>
            <a:r>
              <a:rPr lang="en-US" dirty="0"/>
              <a:t>Service cascade of prevention of vertical transmission of HIV in Asia and the Pacific, 2022</a:t>
            </a:r>
          </a:p>
        </p:txBody>
      </p:sp>
      <p:sp>
        <p:nvSpPr>
          <p:cNvPr id="12" name="TextBox 11">
            <a:extLst>
              <a:ext uri="{FF2B5EF4-FFF2-40B4-BE49-F238E27FC236}">
                <a16:creationId xmlns:a16="http://schemas.microsoft.com/office/drawing/2014/main" id="{A44F707D-9638-4BEB-BB4C-1F0630D3231D}"/>
              </a:ext>
            </a:extLst>
          </p:cNvPr>
          <p:cNvSpPr txBox="1"/>
          <p:nvPr/>
        </p:nvSpPr>
        <p:spPr>
          <a:xfrm>
            <a:off x="282022" y="6571755"/>
            <a:ext cx="8488871" cy="230749"/>
          </a:xfrm>
          <a:prstGeom prst="rect">
            <a:avLst/>
          </a:prstGeom>
          <a:noFill/>
        </p:spPr>
        <p:txBody>
          <a:bodyPr wrap="square" rtlCol="0">
            <a:spAutoFit/>
          </a:bodyPr>
          <a:lstStyle/>
          <a:p>
            <a:pPr marL="0" marR="0" lvl="0" indent="0" algn="l" defTabSz="914126"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Source: Prepared by </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4"/>
              </a:rPr>
              <a:t>www.aidsdatahub.org</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based on UNAIDS 2023 HIV Estimates</a:t>
            </a:r>
            <a:endParaRPr kumimoji="0" lang="en-GB"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pSp>
        <p:nvGrpSpPr>
          <p:cNvPr id="14" name="Group 13">
            <a:extLst>
              <a:ext uri="{FF2B5EF4-FFF2-40B4-BE49-F238E27FC236}">
                <a16:creationId xmlns:a16="http://schemas.microsoft.com/office/drawing/2014/main" id="{EDC23F76-2A24-9258-2426-CB40E19D982C}"/>
              </a:ext>
            </a:extLst>
          </p:cNvPr>
          <p:cNvGrpSpPr/>
          <p:nvPr/>
        </p:nvGrpSpPr>
        <p:grpSpPr>
          <a:xfrm>
            <a:off x="4943872" y="3525947"/>
            <a:ext cx="4968552" cy="1345757"/>
            <a:chOff x="4072081" y="3030515"/>
            <a:chExt cx="5179358" cy="1345757"/>
          </a:xfrm>
        </p:grpSpPr>
        <p:sp>
          <p:nvSpPr>
            <p:cNvPr id="15" name="TextBox 10">
              <a:extLst>
                <a:ext uri="{FF2B5EF4-FFF2-40B4-BE49-F238E27FC236}">
                  <a16:creationId xmlns:a16="http://schemas.microsoft.com/office/drawing/2014/main" id="{F68DF094-B728-C017-4845-58C23E83B275}"/>
                </a:ext>
              </a:extLst>
            </p:cNvPr>
            <p:cNvSpPr txBox="1"/>
            <p:nvPr/>
          </p:nvSpPr>
          <p:spPr>
            <a:xfrm>
              <a:off x="4072081" y="3030515"/>
              <a:ext cx="916017" cy="485358"/>
            </a:xfrm>
            <a:prstGeom prst="rect">
              <a:avLst/>
            </a:prstGeom>
            <a:noFill/>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3200" b="1" dirty="0">
                  <a:solidFill>
                    <a:srgbClr val="00A99A"/>
                  </a:solidFill>
                  <a:cs typeface="Arial" pitchFamily="34" charset="0"/>
                </a:rPr>
                <a:t>57</a:t>
              </a:r>
              <a:r>
                <a:rPr lang="en-US" sz="1200" b="1" dirty="0">
                  <a:solidFill>
                    <a:srgbClr val="00A99A"/>
                  </a:solidFill>
                  <a:cs typeface="Arial" pitchFamily="34" charset="0"/>
                </a:rPr>
                <a:t>%</a:t>
              </a:r>
              <a:endParaRPr lang="en-GB" sz="2400" b="1" dirty="0">
                <a:solidFill>
                  <a:srgbClr val="00A99A"/>
                </a:solidFill>
                <a:cs typeface="Arial" pitchFamily="34" charset="0"/>
              </a:endParaRPr>
            </a:p>
          </p:txBody>
        </p:sp>
        <p:sp>
          <p:nvSpPr>
            <p:cNvPr id="16" name="TextBox 15">
              <a:extLst>
                <a:ext uri="{FF2B5EF4-FFF2-40B4-BE49-F238E27FC236}">
                  <a16:creationId xmlns:a16="http://schemas.microsoft.com/office/drawing/2014/main" id="{8F2BA30F-A0B5-37B3-2084-E7CE0AE1BC6B}"/>
                </a:ext>
              </a:extLst>
            </p:cNvPr>
            <p:cNvSpPr txBox="1"/>
            <p:nvPr/>
          </p:nvSpPr>
          <p:spPr>
            <a:xfrm>
              <a:off x="8381142" y="3898534"/>
              <a:ext cx="870297" cy="477738"/>
            </a:xfrm>
            <a:prstGeom prst="rect">
              <a:avLst/>
            </a:prstGeom>
            <a:noFill/>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3200" b="1" dirty="0">
                  <a:solidFill>
                    <a:srgbClr val="FF5050"/>
                  </a:solidFill>
                  <a:cs typeface="Arial" pitchFamily="34" charset="0"/>
                </a:rPr>
                <a:t>23</a:t>
              </a:r>
              <a:r>
                <a:rPr lang="en-US" sz="1200" b="1" dirty="0">
                  <a:solidFill>
                    <a:srgbClr val="FF5050"/>
                  </a:solidFill>
                  <a:cs typeface="Arial" pitchFamily="34" charset="0"/>
                </a:rPr>
                <a:t>%</a:t>
              </a:r>
              <a:endParaRPr lang="en-GB" sz="2400" b="1" dirty="0">
                <a:solidFill>
                  <a:srgbClr val="FF5050"/>
                </a:solidFill>
                <a:cs typeface="Arial" pitchFamily="34" charset="0"/>
              </a:endParaRPr>
            </a:p>
          </p:txBody>
        </p:sp>
        <p:sp>
          <p:nvSpPr>
            <p:cNvPr id="17" name="TextBox 10">
              <a:extLst>
                <a:ext uri="{FF2B5EF4-FFF2-40B4-BE49-F238E27FC236}">
                  <a16:creationId xmlns:a16="http://schemas.microsoft.com/office/drawing/2014/main" id="{9F1B6925-9B61-0987-C81D-2148E9BBD177}"/>
                </a:ext>
              </a:extLst>
            </p:cNvPr>
            <p:cNvSpPr txBox="1"/>
            <p:nvPr/>
          </p:nvSpPr>
          <p:spPr>
            <a:xfrm>
              <a:off x="6155244" y="3550178"/>
              <a:ext cx="870297" cy="477738"/>
            </a:xfrm>
            <a:prstGeom prst="rect">
              <a:avLst/>
            </a:prstGeom>
            <a:noFill/>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3200" b="1" dirty="0">
                  <a:solidFill>
                    <a:srgbClr val="F78F20"/>
                  </a:solidFill>
                  <a:cs typeface="Arial" pitchFamily="34" charset="0"/>
                </a:rPr>
                <a:t>37</a:t>
              </a:r>
              <a:r>
                <a:rPr lang="en-US" sz="1200" b="1" dirty="0">
                  <a:solidFill>
                    <a:srgbClr val="F78F20"/>
                  </a:solidFill>
                  <a:cs typeface="Arial" pitchFamily="34" charset="0"/>
                </a:rPr>
                <a:t>%</a:t>
              </a:r>
              <a:endParaRPr lang="en-GB" sz="2400" b="1" dirty="0">
                <a:solidFill>
                  <a:srgbClr val="F78F20"/>
                </a:solidFill>
                <a:cs typeface="Arial" pitchFamily="34" charset="0"/>
              </a:endParaRPr>
            </a:p>
          </p:txBody>
        </p:sp>
      </p:grpSp>
    </p:spTree>
    <p:extLst>
      <p:ext uri="{BB962C8B-B14F-4D97-AF65-F5344CB8AC3E}">
        <p14:creationId xmlns:p14="http://schemas.microsoft.com/office/powerpoint/2010/main" val="686350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p:cNvSpPr>
          <p:nvPr/>
        </p:nvSpPr>
        <p:spPr>
          <a:xfrm>
            <a:off x="145795" y="2438418"/>
            <a:ext cx="11942741" cy="693986"/>
          </a:xfrm>
          <a:prstGeom prst="rect">
            <a:avLst/>
          </a:prstGeom>
          <a:noFill/>
        </p:spPr>
        <p:txBody>
          <a:bodyPr wrap="square" lIns="108297" tIns="54144" rIns="108297" bIns="54144" rtlCol="0">
            <a:spAutoFit/>
          </a:bodyPr>
          <a:lstStyle/>
          <a:p>
            <a:pPr marL="0" marR="0" lvl="0" indent="0" algn="ctr" defTabSz="1086416" rtl="0" eaLnBrk="1" fontAlgn="auto" latinLnBrk="0" hangingPunct="1">
              <a:lnSpc>
                <a:spcPct val="100000"/>
              </a:lnSpc>
              <a:spcBef>
                <a:spcPts val="0"/>
              </a:spcBef>
              <a:spcAft>
                <a:spcPts val="0"/>
              </a:spcAft>
              <a:buClrTx/>
              <a:buSzTx/>
              <a:buFontTx/>
              <a:buNone/>
              <a:tabLst/>
              <a:defRPr/>
            </a:pPr>
            <a:r>
              <a:rPr kumimoji="0" lang="en-US" sz="1900" i="0" u="none" strike="noStrike" kern="1200" cap="none" spc="0" normalizeH="0" baseline="0" noProof="0" dirty="0">
                <a:ln>
                  <a:noFill/>
                </a:ln>
                <a:solidFill>
                  <a:srgbClr val="000000"/>
                </a:solidFill>
                <a:effectLst/>
                <a:uLnTx/>
                <a:uFillTx/>
                <a:latin typeface="Arial"/>
                <a:ea typeface="+mn-ea"/>
                <a:cs typeface="Arial" pitchFamily="34" charset="0"/>
              </a:rPr>
              <a:t>Prevention of mother-to-child transmission (PMTCT) coverage, </a:t>
            </a:r>
          </a:p>
          <a:p>
            <a:pPr marL="0" marR="0" lvl="0" indent="0" algn="ctr" defTabSz="1086416" rtl="0" eaLnBrk="1" fontAlgn="auto" latinLnBrk="0" hangingPunct="1">
              <a:lnSpc>
                <a:spcPct val="100000"/>
              </a:lnSpc>
              <a:spcBef>
                <a:spcPts val="0"/>
              </a:spcBef>
              <a:spcAft>
                <a:spcPts val="0"/>
              </a:spcAft>
              <a:buClrTx/>
              <a:buSzTx/>
              <a:buFontTx/>
              <a:buNone/>
              <a:tabLst/>
              <a:defRPr/>
            </a:pPr>
            <a:r>
              <a:rPr kumimoji="0" lang="en-US" sz="1900" i="0" u="none" strike="noStrike" kern="1200" cap="none" spc="0" normalizeH="0" baseline="0" noProof="0" dirty="0">
                <a:ln>
                  <a:noFill/>
                </a:ln>
                <a:solidFill>
                  <a:srgbClr val="000000"/>
                </a:solidFill>
                <a:effectLst/>
                <a:uLnTx/>
                <a:uFillTx/>
                <a:latin typeface="Arial"/>
                <a:ea typeface="+mn-ea"/>
                <a:cs typeface="Arial" pitchFamily="34" charset="0"/>
              </a:rPr>
              <a:t>Global and Asia and the Pacific, 2010-2022</a:t>
            </a:r>
            <a:endParaRPr kumimoji="0" lang="en-GB" sz="1900" i="0" u="none" strike="noStrike" kern="1200" cap="none" spc="0" normalizeH="0" baseline="0" noProof="0" dirty="0">
              <a:ln>
                <a:noFill/>
              </a:ln>
              <a:solidFill>
                <a:srgbClr val="000000"/>
              </a:solidFill>
              <a:effectLst/>
              <a:uLnTx/>
              <a:uFillTx/>
              <a:latin typeface="Arial"/>
              <a:ea typeface="+mn-ea"/>
              <a:cs typeface="Arial" pitchFamily="34" charset="0"/>
            </a:endParaRPr>
          </a:p>
        </p:txBody>
      </p:sp>
      <p:sp>
        <p:nvSpPr>
          <p:cNvPr id="5" name="Title 1"/>
          <p:cNvSpPr>
            <a:spLocks noGrp="1"/>
          </p:cNvSpPr>
          <p:nvPr>
            <p:ph type="title"/>
          </p:nvPr>
        </p:nvSpPr>
        <p:spPr>
          <a:xfrm>
            <a:off x="191344" y="1412776"/>
            <a:ext cx="11679775" cy="504000"/>
          </a:xfrm>
          <a:prstGeom prst="rect">
            <a:avLst/>
          </a:prstGeom>
        </p:spPr>
        <p:txBody>
          <a:bodyPr>
            <a:noAutofit/>
          </a:bodyPr>
          <a:lstStyle/>
          <a:p>
            <a:pPr eaLnBrk="1" hangingPunct="1"/>
            <a:r>
              <a:rPr lang="en-US" dirty="0"/>
              <a:t>Efforts are needed to eliminate new HIV infections among children (0-14 years) in Asia and the Pacific </a:t>
            </a:r>
            <a:endParaRPr lang="en-GB" dirty="0"/>
          </a:p>
        </p:txBody>
      </p:sp>
      <p:sp>
        <p:nvSpPr>
          <p:cNvPr id="7" name="TextBox 6">
            <a:extLst>
              <a:ext uri="{FF2B5EF4-FFF2-40B4-BE49-F238E27FC236}">
                <a16:creationId xmlns:a16="http://schemas.microsoft.com/office/drawing/2014/main" id="{881CCD45-7D44-44CC-8491-9A619576AC8B}"/>
              </a:ext>
            </a:extLst>
          </p:cNvPr>
          <p:cNvSpPr txBox="1"/>
          <p:nvPr/>
        </p:nvSpPr>
        <p:spPr>
          <a:xfrm>
            <a:off x="282022" y="6571755"/>
            <a:ext cx="8488871" cy="230749"/>
          </a:xfrm>
          <a:prstGeom prst="rect">
            <a:avLst/>
          </a:prstGeom>
          <a:noFill/>
        </p:spPr>
        <p:txBody>
          <a:bodyPr wrap="square" rtlCol="0">
            <a:spAutoFit/>
          </a:bodyPr>
          <a:lstStyle/>
          <a:p>
            <a:pPr marL="0" marR="0" lvl="0" indent="0" algn="l" defTabSz="914126"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Source: Prepared by </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2"/>
              </a:rPr>
              <a:t>www.aidsdatahub.org</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based on UNAIDS 2023 HIV Estimates</a:t>
            </a:r>
            <a:endParaRPr kumimoji="0" lang="en-GB"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aphicFrame>
        <p:nvGraphicFramePr>
          <p:cNvPr id="2" name="Chart 1">
            <a:extLst>
              <a:ext uri="{FF2B5EF4-FFF2-40B4-BE49-F238E27FC236}">
                <a16:creationId xmlns:a16="http://schemas.microsoft.com/office/drawing/2014/main" id="{174F4C5F-DBF1-4E4E-BE2C-BEF4703B46B4}"/>
              </a:ext>
            </a:extLst>
          </p:cNvPr>
          <p:cNvGraphicFramePr>
            <a:graphicFrameLocks/>
          </p:cNvGraphicFramePr>
          <p:nvPr>
            <p:extLst>
              <p:ext uri="{D42A27DB-BD31-4B8C-83A1-F6EECF244321}">
                <p14:modId xmlns:p14="http://schemas.microsoft.com/office/powerpoint/2010/main" val="4122207136"/>
              </p:ext>
            </p:extLst>
          </p:nvPr>
        </p:nvGraphicFramePr>
        <p:xfrm>
          <a:off x="416637" y="3212976"/>
          <a:ext cx="11229187" cy="30992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78293513"/>
      </p:ext>
    </p:extLst>
  </p:cSld>
  <p:clrMapOvr>
    <a:masterClrMapping/>
  </p:clrMapOvr>
</p:sld>
</file>

<file path=ppt/theme/theme1.xml><?xml version="1.0" encoding="utf-8"?>
<a:theme xmlns:a="http://schemas.openxmlformats.org/drawingml/2006/main" name="28_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8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5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6769</TotalTime>
  <Words>678</Words>
  <Application>Microsoft Office PowerPoint</Application>
  <PresentationFormat>Widescreen</PresentationFormat>
  <Paragraphs>97</Paragraphs>
  <Slides>15</Slides>
  <Notes>8</Notes>
  <HiddenSlides>0</HiddenSlides>
  <MMClips>0</MMClips>
  <ScaleCrop>false</ScaleCrop>
  <HeadingPairs>
    <vt:vector size="6" baseType="variant">
      <vt:variant>
        <vt:lpstr>Fonts Used</vt:lpstr>
      </vt:variant>
      <vt:variant>
        <vt:i4>5</vt:i4>
      </vt:variant>
      <vt:variant>
        <vt:lpstr>Theme</vt:lpstr>
      </vt:variant>
      <vt:variant>
        <vt:i4>9</vt:i4>
      </vt:variant>
      <vt:variant>
        <vt:lpstr>Slide Titles</vt:lpstr>
      </vt:variant>
      <vt:variant>
        <vt:i4>15</vt:i4>
      </vt:variant>
    </vt:vector>
  </HeadingPairs>
  <TitlesOfParts>
    <vt:vector size="29" baseType="lpstr">
      <vt:lpstr>MS PGothic</vt:lpstr>
      <vt:lpstr>MS PGothic</vt:lpstr>
      <vt:lpstr>Arial</vt:lpstr>
      <vt:lpstr>Calibri</vt:lpstr>
      <vt:lpstr>Cordia New</vt:lpstr>
      <vt:lpstr>28_Layout with Latest!</vt:lpstr>
      <vt:lpstr>1_Cover Design</vt:lpstr>
      <vt:lpstr>1_Layout with Latest!</vt:lpstr>
      <vt:lpstr>Layout with Latest!</vt:lpstr>
      <vt:lpstr>Layout</vt:lpstr>
      <vt:lpstr>3_Layout</vt:lpstr>
      <vt:lpstr>28_Layout</vt:lpstr>
      <vt:lpstr>1_Layout</vt:lpstr>
      <vt:lpstr>5_Layout</vt:lpstr>
      <vt:lpstr>Children (0-14 yr)</vt:lpstr>
      <vt:lpstr>Estimated number of children (0-14 years) living with HIV and new HIV infections, Asia and the Pacific, 1990-2022</vt:lpstr>
      <vt:lpstr>Slow progress in eliminating new HIV infections among children</vt:lpstr>
      <vt:lpstr>Though new HIV infections among children has declined by 43%in Asia and the Pacific, the region is still missing to achieve the global Ending AIDS target </vt:lpstr>
      <vt:lpstr>AIDS-related deaths are declining but over 7000 children died from AIDS-related illnesses annually in Asia and the Pacific</vt:lpstr>
      <vt:lpstr>Prevention: PMTCT</vt:lpstr>
      <vt:lpstr>Mother-to-child transmission rates in women with low CD4 counts, during pregnancy, labour and breastfeeding</vt:lpstr>
      <vt:lpstr>Service cascade of prevention of vertical transmission of HIV in Asia and the Pacific, 2022</vt:lpstr>
      <vt:lpstr>Efforts are needed to eliminate new HIV infections among children (0-14 years) in Asia and the Pacific </vt:lpstr>
      <vt:lpstr>Regional overview: Prevention of mother-to-child transmission </vt:lpstr>
      <vt:lpstr>Early infant diagnosis, 2022</vt:lpstr>
      <vt:lpstr>Treatment</vt:lpstr>
      <vt:lpstr>ART coverage and treatment gap among children, Asia and the Pacific countries, 2022</vt:lpstr>
      <vt:lpstr>HIV testing and treatment cascade among children living with HIV in Asia and the Pacific, 2022</vt:lpstr>
      <vt:lpstr>PowerPoint Presentation</vt:lpstr>
    </vt:vector>
  </TitlesOfParts>
  <Manager/>
  <Company>HIV/AIDS Data Hub for the Asia Pacific</Company>
  <LinksUpToDate>false</LinksUpToDate>
  <SharedDoc>false</SharedDoc>
  <HyperlinkBase>https://www.aidsdatahub.org/resource/children-slides</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HIV/AIDS Data Hub for the Asia Pacific: Children Slides 2020</dc:title>
  <dc:subject>Get an overview of the HIV/AIDS situation for Children in the Asia-Pacific region for 2016. Browse and view tables, charts and graphs illustrating data on HIV infections, treatments for this population.</dc:subject>
  <dc:creator>HIV/AIDS Data Hub for the Asia Pacific</dc:creator>
  <cp:keywords>hiv, aids, hiv infections, treatments</cp:keywords>
  <dc:description/>
  <cp:lastModifiedBy>SHWE, Ye Yu</cp:lastModifiedBy>
  <cp:revision>154</cp:revision>
  <dcterms:created xsi:type="dcterms:W3CDTF">2013-09-16T09:51:54Z</dcterms:created>
  <dcterms:modified xsi:type="dcterms:W3CDTF">2024-02-15T04:26:29Z</dcterms:modified>
  <cp:category/>
</cp:coreProperties>
</file>