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0.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2.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4.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6.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7.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8.xml" ContentType="application/vnd.openxmlformats-officedocument.themeOverride+xml"/>
  <Override PartName="/ppt/notesSlides/notesSlide20.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21.xml" ContentType="application/vnd.openxmlformats-officedocument.presentationml.notesSlid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0.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24.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25.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notesSlides/notesSlide28.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7.xml" ContentType="application/vnd.openxmlformats-officedocument.themeOverride+xml"/>
  <Override PartName="/ppt/notesSlides/notesSlide31.xml" ContentType="application/vnd.openxmlformats-officedocument.presentationml.notesSlid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8.xml" ContentType="application/vnd.openxmlformats-officedocument.themeOverride+xml"/>
  <Override PartName="/ppt/notesSlides/notesSlide32.xml" ContentType="application/vnd.openxmlformats-officedocument.presentationml.notesSlid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9.xml" ContentType="application/vnd.openxmlformats-officedocument.themeOverride+xml"/>
  <Override PartName="/ppt/notesSlides/notesSlide33.xml" ContentType="application/vnd.openxmlformats-officedocument.presentationml.notesSlide+xml"/>
  <Override PartName="/ppt/charts/chart30.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notesSlides/notesSlide34.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notesSlides/notesSlide35.xml" ContentType="application/vnd.openxmlformats-officedocument.presentationml.notesSlide+xml"/>
  <Override PartName="/ppt/charts/chart3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drawings/drawing1.xml" ContentType="application/vnd.openxmlformats-officedocument.drawingml.chartshapes+xml"/>
  <Override PartName="/ppt/charts/chart37.xml" ContentType="application/vnd.openxmlformats-officedocument.drawingml.chart+xml"/>
  <Override PartName="/ppt/theme/themeOverride37.xml" ContentType="application/vnd.openxmlformats-officedocument.themeOverride+xml"/>
  <Override PartName="/ppt/drawings/drawing2.xml" ContentType="application/vnd.openxmlformats-officedocument.drawingml.chartshapes+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912" r:id="rId4"/>
    <p:sldMasterId id="2147483957" r:id="rId5"/>
    <p:sldMasterId id="2147484002" r:id="rId6"/>
    <p:sldMasterId id="2147484029" r:id="rId7"/>
    <p:sldMasterId id="2147484038" r:id="rId8"/>
    <p:sldMasterId id="2147484047" r:id="rId9"/>
    <p:sldMasterId id="2147484056" r:id="rId10"/>
    <p:sldMasterId id="2147484074" r:id="rId11"/>
    <p:sldMasterId id="2147484146" r:id="rId12"/>
    <p:sldMasterId id="2147484155" r:id="rId13"/>
  </p:sldMasterIdLst>
  <p:notesMasterIdLst>
    <p:notesMasterId r:id="rId60"/>
  </p:notesMasterIdLst>
  <p:sldIdLst>
    <p:sldId id="257" r:id="rId14"/>
    <p:sldId id="312" r:id="rId15"/>
    <p:sldId id="382" r:id="rId16"/>
    <p:sldId id="258" r:id="rId17"/>
    <p:sldId id="329" r:id="rId18"/>
    <p:sldId id="3004" r:id="rId19"/>
    <p:sldId id="389" r:id="rId20"/>
    <p:sldId id="680" r:id="rId21"/>
    <p:sldId id="681" r:id="rId22"/>
    <p:sldId id="682" r:id="rId23"/>
    <p:sldId id="693" r:id="rId24"/>
    <p:sldId id="325" r:id="rId25"/>
    <p:sldId id="347" r:id="rId26"/>
    <p:sldId id="694" r:id="rId27"/>
    <p:sldId id="348" r:id="rId28"/>
    <p:sldId id="695" r:id="rId29"/>
    <p:sldId id="259" r:id="rId30"/>
    <p:sldId id="683" r:id="rId31"/>
    <p:sldId id="354" r:id="rId32"/>
    <p:sldId id="353" r:id="rId33"/>
    <p:sldId id="698" r:id="rId34"/>
    <p:sldId id="280" r:id="rId35"/>
    <p:sldId id="700" r:id="rId36"/>
    <p:sldId id="260" r:id="rId37"/>
    <p:sldId id="319" r:id="rId38"/>
    <p:sldId id="3023" r:id="rId39"/>
    <p:sldId id="3024" r:id="rId40"/>
    <p:sldId id="261" r:id="rId41"/>
    <p:sldId id="296" r:id="rId42"/>
    <p:sldId id="370" r:id="rId43"/>
    <p:sldId id="262" r:id="rId44"/>
    <p:sldId id="360" r:id="rId45"/>
    <p:sldId id="701" r:id="rId46"/>
    <p:sldId id="3021" r:id="rId47"/>
    <p:sldId id="3022" r:id="rId48"/>
    <p:sldId id="323" r:id="rId49"/>
    <p:sldId id="357" r:id="rId50"/>
    <p:sldId id="3029" r:id="rId51"/>
    <p:sldId id="351" r:id="rId52"/>
    <p:sldId id="334" r:id="rId53"/>
    <p:sldId id="3005" r:id="rId54"/>
    <p:sldId id="336" r:id="rId55"/>
    <p:sldId id="3006" r:id="rId56"/>
    <p:sldId id="3008" r:id="rId57"/>
    <p:sldId id="3002" r:id="rId58"/>
    <p:sldId id="314" r:id="rId59"/>
  </p:sldIdLst>
  <p:sldSz cx="12192000" cy="6858000"/>
  <p:notesSz cx="6858000" cy="9144000"/>
  <p:custDataLst>
    <p:tags r:id="rId6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2"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A99A"/>
    <a:srgbClr val="FFFFFF"/>
    <a:srgbClr val="CC99FF"/>
    <a:srgbClr val="FF5050"/>
    <a:srgbClr val="F26B73"/>
    <a:srgbClr val="FF66CC"/>
    <a:srgbClr val="1A6825"/>
    <a:srgbClr val="104017"/>
    <a:srgbClr val="88C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519" autoAdjust="0"/>
    <p:restoredTop sz="83784" autoAdjust="0"/>
  </p:normalViewPr>
  <p:slideViewPr>
    <p:cSldViewPr>
      <p:cViewPr varScale="1">
        <p:scale>
          <a:sx n="83" d="100"/>
          <a:sy n="83" d="100"/>
        </p:scale>
        <p:origin x="936" y="60"/>
      </p:cViewPr>
      <p:guideLst>
        <p:guide orient="horz" pos="2160"/>
        <p:guide pos="3840"/>
        <p:guide pos="3841"/>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tags" Target="tags/tag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NULL" TargetMode="External"/></Relationships>
</file>

<file path=ppt/charts/_rels/chart3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NULL" TargetMode="External"/></Relationships>
</file>

<file path=ppt/charts/_rels/chart3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8.xlsx"/></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9.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PLHIV_NI_Deaths!$D$3</c:f>
              <c:strCache>
                <c:ptCount val="1"/>
                <c:pt idx="0">
                  <c:v> PLHIV </c:v>
                </c:pt>
              </c:strCache>
            </c:strRef>
          </c:tx>
          <c:spPr>
            <a:ln w="38100">
              <a:solidFill>
                <a:srgbClr val="63CDF6"/>
              </a:solidFill>
            </a:ln>
          </c:spPr>
          <c:marker>
            <c:symbol val="none"/>
          </c:marker>
          <c:dLbls>
            <c:dLbl>
              <c:idx val="32"/>
              <c:tx>
                <c:rich>
                  <a:bodyPr/>
                  <a:lstStyle/>
                  <a:p>
                    <a:r>
                      <a:rPr lang="en-US" dirty="0"/>
                      <a:t>250 000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5B-42EF-B22F-D038613A34A6}"/>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PLHIV_NI_Deaths!$D$4:$D$36</c:f>
              <c:numCache>
                <c:formatCode>_-* #,##0_-;\-* #,##0_-;_-* "-"??_-;_-@_-</c:formatCode>
                <c:ptCount val="33"/>
                <c:pt idx="0">
                  <c:v>2752</c:v>
                </c:pt>
                <c:pt idx="1">
                  <c:v>6020</c:v>
                </c:pt>
                <c:pt idx="2">
                  <c:v>12093</c:v>
                </c:pt>
                <c:pt idx="3">
                  <c:v>21779</c:v>
                </c:pt>
                <c:pt idx="4">
                  <c:v>34765</c:v>
                </c:pt>
                <c:pt idx="5">
                  <c:v>49675</c:v>
                </c:pt>
                <c:pt idx="6">
                  <c:v>65106</c:v>
                </c:pt>
                <c:pt idx="7">
                  <c:v>80529</c:v>
                </c:pt>
                <c:pt idx="8">
                  <c:v>95850</c:v>
                </c:pt>
                <c:pt idx="9">
                  <c:v>110476</c:v>
                </c:pt>
                <c:pt idx="10">
                  <c:v>124641</c:v>
                </c:pt>
                <c:pt idx="11">
                  <c:v>138067</c:v>
                </c:pt>
                <c:pt idx="12">
                  <c:v>150653</c:v>
                </c:pt>
                <c:pt idx="13">
                  <c:v>161792</c:v>
                </c:pt>
                <c:pt idx="14">
                  <c:v>171000</c:v>
                </c:pt>
                <c:pt idx="15">
                  <c:v>178360</c:v>
                </c:pt>
                <c:pt idx="16">
                  <c:v>184474</c:v>
                </c:pt>
                <c:pt idx="17">
                  <c:v>190362</c:v>
                </c:pt>
                <c:pt idx="18">
                  <c:v>196787</c:v>
                </c:pt>
                <c:pt idx="19">
                  <c:v>203699</c:v>
                </c:pt>
                <c:pt idx="20">
                  <c:v>210595</c:v>
                </c:pt>
                <c:pt idx="21">
                  <c:v>216897</c:v>
                </c:pt>
                <c:pt idx="22">
                  <c:v>222526</c:v>
                </c:pt>
                <c:pt idx="23">
                  <c:v>227756</c:v>
                </c:pt>
                <c:pt idx="24">
                  <c:v>232728</c:v>
                </c:pt>
                <c:pt idx="25">
                  <c:v>237374</c:v>
                </c:pt>
                <c:pt idx="26">
                  <c:v>241250</c:v>
                </c:pt>
                <c:pt idx="27">
                  <c:v>243991</c:v>
                </c:pt>
                <c:pt idx="28">
                  <c:v>245926</c:v>
                </c:pt>
                <c:pt idx="29">
                  <c:v>247372</c:v>
                </c:pt>
                <c:pt idx="30">
                  <c:v>248521</c:v>
                </c:pt>
                <c:pt idx="31">
                  <c:v>249269</c:v>
                </c:pt>
                <c:pt idx="32">
                  <c:v>249790</c:v>
                </c:pt>
              </c:numCache>
            </c:numRef>
          </c:val>
          <c:smooth val="0"/>
          <c:extLst>
            <c:ext xmlns:c16="http://schemas.microsoft.com/office/drawing/2014/chart" uri="{C3380CC4-5D6E-409C-BE32-E72D297353CC}">
              <c16:uniqueId val="{00000001-881B-4ADA-B45F-04FF24888894}"/>
            </c:ext>
          </c:extLst>
        </c:ser>
        <c:ser>
          <c:idx val="1"/>
          <c:order val="1"/>
          <c:tx>
            <c:strRef>
              <c:f>PLHIV_NI_Deaths!$E$3</c:f>
              <c:strCache>
                <c:ptCount val="1"/>
                <c:pt idx="0">
                  <c:v> PLHIV Lower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PLHIV_NI_Deaths!$E$4:$E$36</c:f>
              <c:numCache>
                <c:formatCode>_-* #,##0_-;\-* #,##0_-;_-* "-"??_-;_-@_-</c:formatCode>
                <c:ptCount val="33"/>
                <c:pt idx="0">
                  <c:v>2301</c:v>
                </c:pt>
                <c:pt idx="1">
                  <c:v>5033</c:v>
                </c:pt>
                <c:pt idx="2">
                  <c:v>10118</c:v>
                </c:pt>
                <c:pt idx="3">
                  <c:v>18243</c:v>
                </c:pt>
                <c:pt idx="4">
                  <c:v>29181</c:v>
                </c:pt>
                <c:pt idx="5">
                  <c:v>41911</c:v>
                </c:pt>
                <c:pt idx="6">
                  <c:v>55259</c:v>
                </c:pt>
                <c:pt idx="7">
                  <c:v>68855</c:v>
                </c:pt>
                <c:pt idx="8">
                  <c:v>82591</c:v>
                </c:pt>
                <c:pt idx="9">
                  <c:v>95757</c:v>
                </c:pt>
                <c:pt idx="10">
                  <c:v>108452</c:v>
                </c:pt>
                <c:pt idx="11">
                  <c:v>120348</c:v>
                </c:pt>
                <c:pt idx="12">
                  <c:v>131591</c:v>
                </c:pt>
                <c:pt idx="13">
                  <c:v>141445</c:v>
                </c:pt>
                <c:pt idx="14">
                  <c:v>149555</c:v>
                </c:pt>
                <c:pt idx="15">
                  <c:v>156015</c:v>
                </c:pt>
                <c:pt idx="16">
                  <c:v>161719</c:v>
                </c:pt>
                <c:pt idx="17">
                  <c:v>167472</c:v>
                </c:pt>
                <c:pt idx="18">
                  <c:v>173850</c:v>
                </c:pt>
                <c:pt idx="19">
                  <c:v>181182</c:v>
                </c:pt>
                <c:pt idx="20">
                  <c:v>188331</c:v>
                </c:pt>
                <c:pt idx="21">
                  <c:v>194760</c:v>
                </c:pt>
                <c:pt idx="22">
                  <c:v>200735</c:v>
                </c:pt>
                <c:pt idx="23">
                  <c:v>205906</c:v>
                </c:pt>
                <c:pt idx="24">
                  <c:v>210642</c:v>
                </c:pt>
                <c:pt idx="25">
                  <c:v>215431</c:v>
                </c:pt>
                <c:pt idx="26">
                  <c:v>219587</c:v>
                </c:pt>
                <c:pt idx="27">
                  <c:v>222013</c:v>
                </c:pt>
                <c:pt idx="28">
                  <c:v>224932</c:v>
                </c:pt>
                <c:pt idx="29">
                  <c:v>225743</c:v>
                </c:pt>
                <c:pt idx="30">
                  <c:v>226997</c:v>
                </c:pt>
                <c:pt idx="31">
                  <c:v>227599</c:v>
                </c:pt>
                <c:pt idx="32">
                  <c:v>227951</c:v>
                </c:pt>
              </c:numCache>
            </c:numRef>
          </c:val>
          <c:smooth val="0"/>
          <c:extLst>
            <c:ext xmlns:c16="http://schemas.microsoft.com/office/drawing/2014/chart" uri="{C3380CC4-5D6E-409C-BE32-E72D297353CC}">
              <c16:uniqueId val="{00000002-881B-4ADA-B45F-04FF24888894}"/>
            </c:ext>
          </c:extLst>
        </c:ser>
        <c:ser>
          <c:idx val="2"/>
          <c:order val="2"/>
          <c:tx>
            <c:strRef>
              <c:f>PLHIV_NI_Deaths!$F$3</c:f>
              <c:strCache>
                <c:ptCount val="1"/>
                <c:pt idx="0">
                  <c:v> PLHIV Upper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PLHIV_NI_Deaths!$F$4:$F$36</c:f>
              <c:numCache>
                <c:formatCode>_-* #,##0_-;\-* #,##0_-;_-* "-"??_-;_-@_-</c:formatCode>
                <c:ptCount val="33"/>
                <c:pt idx="0">
                  <c:v>3195</c:v>
                </c:pt>
                <c:pt idx="1">
                  <c:v>6984</c:v>
                </c:pt>
                <c:pt idx="2">
                  <c:v>14017</c:v>
                </c:pt>
                <c:pt idx="3">
                  <c:v>25198</c:v>
                </c:pt>
                <c:pt idx="4">
                  <c:v>40123</c:v>
                </c:pt>
                <c:pt idx="5">
                  <c:v>57073</c:v>
                </c:pt>
                <c:pt idx="6">
                  <c:v>74391</c:v>
                </c:pt>
                <c:pt idx="7">
                  <c:v>91645</c:v>
                </c:pt>
                <c:pt idx="8">
                  <c:v>108944</c:v>
                </c:pt>
                <c:pt idx="9">
                  <c:v>125314</c:v>
                </c:pt>
                <c:pt idx="10">
                  <c:v>141307</c:v>
                </c:pt>
                <c:pt idx="11">
                  <c:v>156042</c:v>
                </c:pt>
                <c:pt idx="12">
                  <c:v>169808</c:v>
                </c:pt>
                <c:pt idx="13">
                  <c:v>181663</c:v>
                </c:pt>
                <c:pt idx="14">
                  <c:v>191651</c:v>
                </c:pt>
                <c:pt idx="15">
                  <c:v>200084</c:v>
                </c:pt>
                <c:pt idx="16">
                  <c:v>206378</c:v>
                </c:pt>
                <c:pt idx="17">
                  <c:v>212033</c:v>
                </c:pt>
                <c:pt idx="18">
                  <c:v>218257</c:v>
                </c:pt>
                <c:pt idx="19">
                  <c:v>225469</c:v>
                </c:pt>
                <c:pt idx="20">
                  <c:v>232643</c:v>
                </c:pt>
                <c:pt idx="21">
                  <c:v>239124</c:v>
                </c:pt>
                <c:pt idx="22">
                  <c:v>244881</c:v>
                </c:pt>
                <c:pt idx="23">
                  <c:v>249965</c:v>
                </c:pt>
                <c:pt idx="24">
                  <c:v>254925</c:v>
                </c:pt>
                <c:pt idx="25">
                  <c:v>259623</c:v>
                </c:pt>
                <c:pt idx="26">
                  <c:v>263376</c:v>
                </c:pt>
                <c:pt idx="27">
                  <c:v>266787</c:v>
                </c:pt>
                <c:pt idx="28">
                  <c:v>269309</c:v>
                </c:pt>
                <c:pt idx="29">
                  <c:v>271273</c:v>
                </c:pt>
                <c:pt idx="30">
                  <c:v>272533</c:v>
                </c:pt>
                <c:pt idx="31">
                  <c:v>273108</c:v>
                </c:pt>
                <c:pt idx="32">
                  <c:v>274049</c:v>
                </c:pt>
              </c:numCache>
            </c:numRef>
          </c:val>
          <c:smooth val="0"/>
          <c:extLst>
            <c:ext xmlns:c16="http://schemas.microsoft.com/office/drawing/2014/chart" uri="{C3380CC4-5D6E-409C-BE32-E72D297353CC}">
              <c16:uniqueId val="{00000003-881B-4ADA-B45F-04FF24888894}"/>
            </c:ext>
          </c:extLst>
        </c:ser>
        <c:ser>
          <c:idx val="3"/>
          <c:order val="3"/>
          <c:tx>
            <c:strRef>
              <c:f>PLHIV_NI_Deaths!$G$3</c:f>
              <c:strCache>
                <c:ptCount val="1"/>
                <c:pt idx="0">
                  <c:v> New HIV infections </c:v>
                </c:pt>
              </c:strCache>
            </c:strRef>
          </c:tx>
          <c:spPr>
            <a:ln w="38100">
              <a:solidFill>
                <a:srgbClr val="F26B73"/>
              </a:solidFill>
            </a:ln>
          </c:spPr>
          <c:marker>
            <c:symbol val="none"/>
          </c:marker>
          <c:dLbls>
            <c:dLbl>
              <c:idx val="30"/>
              <c:layout>
                <c:manualLayout>
                  <c:x val="4.7453703703703706E-2"/>
                  <c:y val="-2.6660104657821173E-2"/>
                </c:manualLayout>
              </c:layout>
              <c:tx>
                <c:rich>
                  <a:bodyPr/>
                  <a:lstStyle/>
                  <a:p>
                    <a:r>
                      <a:rPr lang="en-US" dirty="0"/>
                      <a:t>6</a:t>
                    </a:r>
                    <a:r>
                      <a:rPr lang="en-US" baseline="0" dirty="0"/>
                      <a:t> 2</a:t>
                    </a:r>
                    <a:r>
                      <a:rPr lang="en-US" dirty="0"/>
                      <a:t>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81B-4ADA-B45F-04FF24888894}"/>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PLHIV_NI_Deaths!$G$4:$G$36</c:f>
              <c:numCache>
                <c:formatCode>_-* #,##0_-;\-* #,##0_-;_-* "-"??_-;_-@_-</c:formatCode>
                <c:ptCount val="33"/>
                <c:pt idx="0">
                  <c:v>1608</c:v>
                </c:pt>
                <c:pt idx="1">
                  <c:v>3382</c:v>
                </c:pt>
                <c:pt idx="2">
                  <c:v>6322</c:v>
                </c:pt>
                <c:pt idx="3">
                  <c:v>10178</c:v>
                </c:pt>
                <c:pt idx="4">
                  <c:v>13870</c:v>
                </c:pt>
                <c:pt idx="5">
                  <c:v>16272</c:v>
                </c:pt>
                <c:pt idx="6">
                  <c:v>17457</c:v>
                </c:pt>
                <c:pt idx="7">
                  <c:v>18264</c:v>
                </c:pt>
                <c:pt idx="8">
                  <c:v>19045</c:v>
                </c:pt>
                <c:pt idx="9">
                  <c:v>19684</c:v>
                </c:pt>
                <c:pt idx="10">
                  <c:v>20105</c:v>
                </c:pt>
                <c:pt idx="11">
                  <c:v>20542</c:v>
                </c:pt>
                <c:pt idx="12">
                  <c:v>20919</c:v>
                </c:pt>
                <c:pt idx="13">
                  <c:v>20665</c:v>
                </c:pt>
                <c:pt idx="14">
                  <c:v>19869</c:v>
                </c:pt>
                <c:pt idx="15">
                  <c:v>18779</c:v>
                </c:pt>
                <c:pt idx="16">
                  <c:v>17502</c:v>
                </c:pt>
                <c:pt idx="17">
                  <c:v>16438</c:v>
                </c:pt>
                <c:pt idx="18">
                  <c:v>15579</c:v>
                </c:pt>
                <c:pt idx="19">
                  <c:v>14778</c:v>
                </c:pt>
                <c:pt idx="20">
                  <c:v>14109</c:v>
                </c:pt>
                <c:pt idx="21">
                  <c:v>13498</c:v>
                </c:pt>
                <c:pt idx="22">
                  <c:v>12660</c:v>
                </c:pt>
                <c:pt idx="23">
                  <c:v>11966</c:v>
                </c:pt>
                <c:pt idx="24">
                  <c:v>11437</c:v>
                </c:pt>
                <c:pt idx="25">
                  <c:v>10753</c:v>
                </c:pt>
                <c:pt idx="26">
                  <c:v>9830</c:v>
                </c:pt>
                <c:pt idx="27">
                  <c:v>9164</c:v>
                </c:pt>
                <c:pt idx="28">
                  <c:v>8577</c:v>
                </c:pt>
                <c:pt idx="29">
                  <c:v>7818</c:v>
                </c:pt>
                <c:pt idx="30">
                  <c:v>7110</c:v>
                </c:pt>
                <c:pt idx="31">
                  <c:v>6560</c:v>
                </c:pt>
                <c:pt idx="32">
                  <c:v>6245</c:v>
                </c:pt>
              </c:numCache>
            </c:numRef>
          </c:val>
          <c:smooth val="0"/>
          <c:extLst>
            <c:ext xmlns:c16="http://schemas.microsoft.com/office/drawing/2014/chart" uri="{C3380CC4-5D6E-409C-BE32-E72D297353CC}">
              <c16:uniqueId val="{00000005-881B-4ADA-B45F-04FF24888894}"/>
            </c:ext>
          </c:extLst>
        </c:ser>
        <c:ser>
          <c:idx val="4"/>
          <c:order val="4"/>
          <c:tx>
            <c:strRef>
              <c:f>PLHIV_NI_Deaths!$H$3</c:f>
              <c:strCache>
                <c:ptCount val="1"/>
                <c:pt idx="0">
                  <c:v> New HIV infections Lower bound </c:v>
                </c:pt>
              </c:strCache>
            </c:strRef>
          </c:tx>
          <c:spPr>
            <a:ln w="22225">
              <a:solidFill>
                <a:srgbClr val="E31837"/>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PLHIV_NI_Deaths!$H$4:$H$36</c:f>
              <c:numCache>
                <c:formatCode>_-* #,##0_-;\-* #,##0_-;_-* "-"??_-;_-@_-</c:formatCode>
                <c:ptCount val="33"/>
                <c:pt idx="0">
                  <c:v>1345</c:v>
                </c:pt>
                <c:pt idx="1">
                  <c:v>2835</c:v>
                </c:pt>
                <c:pt idx="2">
                  <c:v>5294</c:v>
                </c:pt>
                <c:pt idx="3">
                  <c:v>8537</c:v>
                </c:pt>
                <c:pt idx="4">
                  <c:v>11700</c:v>
                </c:pt>
                <c:pt idx="5">
                  <c:v>13833</c:v>
                </c:pt>
                <c:pt idx="6">
                  <c:v>15055</c:v>
                </c:pt>
                <c:pt idx="7">
                  <c:v>15895</c:v>
                </c:pt>
                <c:pt idx="8">
                  <c:v>16775</c:v>
                </c:pt>
                <c:pt idx="9">
                  <c:v>17356</c:v>
                </c:pt>
                <c:pt idx="10">
                  <c:v>17777</c:v>
                </c:pt>
                <c:pt idx="11">
                  <c:v>18185</c:v>
                </c:pt>
                <c:pt idx="12">
                  <c:v>18470</c:v>
                </c:pt>
                <c:pt idx="13">
                  <c:v>18221</c:v>
                </c:pt>
                <c:pt idx="14">
                  <c:v>17439</c:v>
                </c:pt>
                <c:pt idx="15">
                  <c:v>16515</c:v>
                </c:pt>
                <c:pt idx="16">
                  <c:v>15330</c:v>
                </c:pt>
                <c:pt idx="17">
                  <c:v>14412</c:v>
                </c:pt>
                <c:pt idx="18">
                  <c:v>13663</c:v>
                </c:pt>
                <c:pt idx="19">
                  <c:v>12979</c:v>
                </c:pt>
                <c:pt idx="20">
                  <c:v>12449</c:v>
                </c:pt>
                <c:pt idx="21">
                  <c:v>11897</c:v>
                </c:pt>
                <c:pt idx="22">
                  <c:v>11205</c:v>
                </c:pt>
                <c:pt idx="23">
                  <c:v>10569</c:v>
                </c:pt>
                <c:pt idx="24">
                  <c:v>10166</c:v>
                </c:pt>
                <c:pt idx="25">
                  <c:v>9592</c:v>
                </c:pt>
                <c:pt idx="26">
                  <c:v>8800</c:v>
                </c:pt>
                <c:pt idx="27">
                  <c:v>8197</c:v>
                </c:pt>
                <c:pt idx="28">
                  <c:v>7670</c:v>
                </c:pt>
                <c:pt idx="29">
                  <c:v>6992</c:v>
                </c:pt>
                <c:pt idx="30">
                  <c:v>6358</c:v>
                </c:pt>
                <c:pt idx="31">
                  <c:v>5852</c:v>
                </c:pt>
                <c:pt idx="32">
                  <c:v>5562</c:v>
                </c:pt>
              </c:numCache>
            </c:numRef>
          </c:val>
          <c:smooth val="0"/>
          <c:extLst>
            <c:ext xmlns:c16="http://schemas.microsoft.com/office/drawing/2014/chart" uri="{C3380CC4-5D6E-409C-BE32-E72D297353CC}">
              <c16:uniqueId val="{00000006-881B-4ADA-B45F-04FF24888894}"/>
            </c:ext>
          </c:extLst>
        </c:ser>
        <c:ser>
          <c:idx val="5"/>
          <c:order val="5"/>
          <c:tx>
            <c:strRef>
              <c:f>PLHIV_NI_Deaths!$I$3</c:f>
              <c:strCache>
                <c:ptCount val="1"/>
                <c:pt idx="0">
                  <c:v> New HIV infections Upper bound </c:v>
                </c:pt>
              </c:strCache>
            </c:strRef>
          </c:tx>
          <c:spPr>
            <a:ln w="22225">
              <a:solidFill>
                <a:srgbClr val="F26B73"/>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PLHIV_NI_Deaths!$I$4:$I$36</c:f>
              <c:numCache>
                <c:formatCode>_-* #,##0_-;\-* #,##0_-;_-* "-"??_-;_-@_-</c:formatCode>
                <c:ptCount val="33"/>
                <c:pt idx="0">
                  <c:v>1868</c:v>
                </c:pt>
                <c:pt idx="1">
                  <c:v>3927</c:v>
                </c:pt>
                <c:pt idx="2">
                  <c:v>7332</c:v>
                </c:pt>
                <c:pt idx="3">
                  <c:v>11779</c:v>
                </c:pt>
                <c:pt idx="4">
                  <c:v>15975</c:v>
                </c:pt>
                <c:pt idx="5">
                  <c:v>18605</c:v>
                </c:pt>
                <c:pt idx="6">
                  <c:v>19870</c:v>
                </c:pt>
                <c:pt idx="7">
                  <c:v>20695</c:v>
                </c:pt>
                <c:pt idx="8">
                  <c:v>21583</c:v>
                </c:pt>
                <c:pt idx="9">
                  <c:v>22276</c:v>
                </c:pt>
                <c:pt idx="10">
                  <c:v>22700</c:v>
                </c:pt>
                <c:pt idx="11">
                  <c:v>23159</c:v>
                </c:pt>
                <c:pt idx="12">
                  <c:v>23560</c:v>
                </c:pt>
                <c:pt idx="13">
                  <c:v>23255</c:v>
                </c:pt>
                <c:pt idx="14">
                  <c:v>22280</c:v>
                </c:pt>
                <c:pt idx="15">
                  <c:v>21023</c:v>
                </c:pt>
                <c:pt idx="16">
                  <c:v>19535</c:v>
                </c:pt>
                <c:pt idx="17">
                  <c:v>18366</c:v>
                </c:pt>
                <c:pt idx="18">
                  <c:v>17311</c:v>
                </c:pt>
                <c:pt idx="19">
                  <c:v>16415</c:v>
                </c:pt>
                <c:pt idx="20">
                  <c:v>15660</c:v>
                </c:pt>
                <c:pt idx="21">
                  <c:v>14947</c:v>
                </c:pt>
                <c:pt idx="22">
                  <c:v>13977</c:v>
                </c:pt>
                <c:pt idx="23">
                  <c:v>13093</c:v>
                </c:pt>
                <c:pt idx="24">
                  <c:v>12465</c:v>
                </c:pt>
                <c:pt idx="25">
                  <c:v>11620</c:v>
                </c:pt>
                <c:pt idx="26">
                  <c:v>10563</c:v>
                </c:pt>
                <c:pt idx="27">
                  <c:v>9886</c:v>
                </c:pt>
                <c:pt idx="28">
                  <c:v>9261</c:v>
                </c:pt>
                <c:pt idx="29">
                  <c:v>8495</c:v>
                </c:pt>
                <c:pt idx="30">
                  <c:v>7771</c:v>
                </c:pt>
                <c:pt idx="31">
                  <c:v>7160</c:v>
                </c:pt>
                <c:pt idx="32">
                  <c:v>6846</c:v>
                </c:pt>
              </c:numCache>
            </c:numRef>
          </c:val>
          <c:smooth val="0"/>
          <c:extLst>
            <c:ext xmlns:c16="http://schemas.microsoft.com/office/drawing/2014/chart" uri="{C3380CC4-5D6E-409C-BE32-E72D297353CC}">
              <c16:uniqueId val="{00000007-881B-4ADA-B45F-04FF24888894}"/>
            </c:ext>
          </c:extLst>
        </c:ser>
        <c:ser>
          <c:idx val="6"/>
          <c:order val="6"/>
          <c:tx>
            <c:strRef>
              <c:f>PLHIV_NI_Deaths!$J$3</c:f>
              <c:strCache>
                <c:ptCount val="1"/>
                <c:pt idx="0">
                  <c:v> AIDS-related deaths </c:v>
                </c:pt>
              </c:strCache>
            </c:strRef>
          </c:tx>
          <c:spPr>
            <a:ln w="38100">
              <a:solidFill>
                <a:srgbClr val="00A99A"/>
              </a:solidFill>
            </a:ln>
          </c:spPr>
          <c:marker>
            <c:symbol val="none"/>
          </c:marker>
          <c:dLbls>
            <c:dLbl>
              <c:idx val="30"/>
              <c:layout>
                <c:manualLayout>
                  <c:x val="4.7453703703703706E-2"/>
                  <c:y val="3.2584572359559208E-2"/>
                </c:manualLayout>
              </c:layout>
              <c:tx>
                <c:rich>
                  <a:bodyPr/>
                  <a:lstStyle/>
                  <a:p>
                    <a:r>
                      <a:rPr lang="en-US" dirty="0"/>
                      <a:t>4</a:t>
                    </a:r>
                    <a:r>
                      <a:rPr lang="en-US" baseline="0" dirty="0"/>
                      <a:t> 100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81B-4ADA-B45F-04FF24888894}"/>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PLHIV_NI_Deaths!$J$4:$J$36</c:f>
              <c:numCache>
                <c:formatCode>_-* #,##0_-;\-* #,##0_-;_-* "-"??_-;_-@_-</c:formatCode>
                <c:ptCount val="33"/>
                <c:pt idx="0">
                  <c:v>35</c:v>
                </c:pt>
                <c:pt idx="1">
                  <c:v>80</c:v>
                </c:pt>
                <c:pt idx="2">
                  <c:v>172</c:v>
                </c:pt>
                <c:pt idx="3">
                  <c:v>344</c:v>
                </c:pt>
                <c:pt idx="4">
                  <c:v>628</c:v>
                </c:pt>
                <c:pt idx="5">
                  <c:v>1048</c:v>
                </c:pt>
                <c:pt idx="6">
                  <c:v>1609</c:v>
                </c:pt>
                <c:pt idx="7">
                  <c:v>2312</c:v>
                </c:pt>
                <c:pt idx="8">
                  <c:v>3148</c:v>
                </c:pt>
                <c:pt idx="9">
                  <c:v>4106</c:v>
                </c:pt>
                <c:pt idx="10">
                  <c:v>5154</c:v>
                </c:pt>
                <c:pt idx="11">
                  <c:v>6291</c:v>
                </c:pt>
                <c:pt idx="12">
                  <c:v>7472</c:v>
                </c:pt>
                <c:pt idx="13">
                  <c:v>8641</c:v>
                </c:pt>
                <c:pt idx="14">
                  <c:v>9758</c:v>
                </c:pt>
                <c:pt idx="15">
                  <c:v>10504</c:v>
                </c:pt>
                <c:pt idx="16">
                  <c:v>10449</c:v>
                </c:pt>
                <c:pt idx="17">
                  <c:v>9585</c:v>
                </c:pt>
                <c:pt idx="18">
                  <c:v>8149</c:v>
                </c:pt>
                <c:pt idx="19">
                  <c:v>6714</c:v>
                </c:pt>
                <c:pt idx="20">
                  <c:v>6010</c:v>
                </c:pt>
                <c:pt idx="21">
                  <c:v>5977</c:v>
                </c:pt>
                <c:pt idx="22">
                  <c:v>5789</c:v>
                </c:pt>
                <c:pt idx="23">
                  <c:v>5476</c:v>
                </c:pt>
                <c:pt idx="24">
                  <c:v>5190</c:v>
                </c:pt>
                <c:pt idx="25">
                  <c:v>4809</c:v>
                </c:pt>
                <c:pt idx="26">
                  <c:v>4631</c:v>
                </c:pt>
                <c:pt idx="27">
                  <c:v>5073</c:v>
                </c:pt>
                <c:pt idx="28">
                  <c:v>5259</c:v>
                </c:pt>
                <c:pt idx="29">
                  <c:v>4965</c:v>
                </c:pt>
                <c:pt idx="30">
                  <c:v>4664</c:v>
                </c:pt>
                <c:pt idx="31">
                  <c:v>4290</c:v>
                </c:pt>
                <c:pt idx="32">
                  <c:v>4068</c:v>
                </c:pt>
              </c:numCache>
            </c:numRef>
          </c:val>
          <c:smooth val="0"/>
          <c:extLst>
            <c:ext xmlns:c16="http://schemas.microsoft.com/office/drawing/2014/chart" uri="{C3380CC4-5D6E-409C-BE32-E72D297353CC}">
              <c16:uniqueId val="{00000009-881B-4ADA-B45F-04FF24888894}"/>
            </c:ext>
          </c:extLst>
        </c:ser>
        <c:ser>
          <c:idx val="7"/>
          <c:order val="7"/>
          <c:tx>
            <c:strRef>
              <c:f>PLHIV_NI_Deaths!$K$3</c:f>
              <c:strCache>
                <c:ptCount val="1"/>
                <c:pt idx="0">
                  <c:v> AIDS-related deaths Lower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PLHIV_NI_Deaths!$K$4:$K$36</c:f>
              <c:numCache>
                <c:formatCode>_-* #,##0_-;\-* #,##0_-;_-* "-"??_-;_-@_-</c:formatCode>
                <c:ptCount val="33"/>
                <c:pt idx="0">
                  <c:v>28</c:v>
                </c:pt>
                <c:pt idx="1">
                  <c:v>64</c:v>
                </c:pt>
                <c:pt idx="2">
                  <c:v>137</c:v>
                </c:pt>
                <c:pt idx="3">
                  <c:v>275</c:v>
                </c:pt>
                <c:pt idx="4">
                  <c:v>503</c:v>
                </c:pt>
                <c:pt idx="5">
                  <c:v>847</c:v>
                </c:pt>
                <c:pt idx="6">
                  <c:v>1316</c:v>
                </c:pt>
                <c:pt idx="7">
                  <c:v>1903</c:v>
                </c:pt>
                <c:pt idx="8">
                  <c:v>2620</c:v>
                </c:pt>
                <c:pt idx="9">
                  <c:v>3453</c:v>
                </c:pt>
                <c:pt idx="10">
                  <c:v>4385</c:v>
                </c:pt>
                <c:pt idx="11">
                  <c:v>5377</c:v>
                </c:pt>
                <c:pt idx="12">
                  <c:v>6393</c:v>
                </c:pt>
                <c:pt idx="13">
                  <c:v>7395</c:v>
                </c:pt>
                <c:pt idx="14">
                  <c:v>8385</c:v>
                </c:pt>
                <c:pt idx="15">
                  <c:v>8966</c:v>
                </c:pt>
                <c:pt idx="16">
                  <c:v>8794</c:v>
                </c:pt>
                <c:pt idx="17">
                  <c:v>7879</c:v>
                </c:pt>
                <c:pt idx="18">
                  <c:v>6488</c:v>
                </c:pt>
                <c:pt idx="19">
                  <c:v>5046</c:v>
                </c:pt>
                <c:pt idx="20">
                  <c:v>4335</c:v>
                </c:pt>
                <c:pt idx="21">
                  <c:v>4307</c:v>
                </c:pt>
                <c:pt idx="22">
                  <c:v>4136</c:v>
                </c:pt>
                <c:pt idx="23">
                  <c:v>3848</c:v>
                </c:pt>
                <c:pt idx="24">
                  <c:v>3549</c:v>
                </c:pt>
                <c:pt idx="25">
                  <c:v>3292</c:v>
                </c:pt>
                <c:pt idx="26">
                  <c:v>3176</c:v>
                </c:pt>
                <c:pt idx="27">
                  <c:v>3487</c:v>
                </c:pt>
                <c:pt idx="28">
                  <c:v>3731</c:v>
                </c:pt>
                <c:pt idx="29">
                  <c:v>3602</c:v>
                </c:pt>
                <c:pt idx="30">
                  <c:v>3377</c:v>
                </c:pt>
                <c:pt idx="31">
                  <c:v>3107</c:v>
                </c:pt>
                <c:pt idx="32">
                  <c:v>2984</c:v>
                </c:pt>
              </c:numCache>
            </c:numRef>
          </c:val>
          <c:smooth val="0"/>
          <c:extLst>
            <c:ext xmlns:c16="http://schemas.microsoft.com/office/drawing/2014/chart" uri="{C3380CC4-5D6E-409C-BE32-E72D297353CC}">
              <c16:uniqueId val="{0000000A-881B-4ADA-B45F-04FF24888894}"/>
            </c:ext>
          </c:extLst>
        </c:ser>
        <c:ser>
          <c:idx val="8"/>
          <c:order val="8"/>
          <c:tx>
            <c:strRef>
              <c:f>PLHIV_NI_Deaths!$L$3</c:f>
              <c:strCache>
                <c:ptCount val="1"/>
                <c:pt idx="0">
                  <c:v> AIDS-related deaths Upper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PLHIV_NI_Deaths!$L$4:$L$36</c:f>
              <c:numCache>
                <c:formatCode>_-* #,##0_-;\-* #,##0_-;_-* "-"??_-;_-@_-</c:formatCode>
                <c:ptCount val="33"/>
                <c:pt idx="0">
                  <c:v>43</c:v>
                </c:pt>
                <c:pt idx="1">
                  <c:v>98</c:v>
                </c:pt>
                <c:pt idx="2">
                  <c:v>208</c:v>
                </c:pt>
                <c:pt idx="3">
                  <c:v>414</c:v>
                </c:pt>
                <c:pt idx="4">
                  <c:v>750</c:v>
                </c:pt>
                <c:pt idx="5">
                  <c:v>1245</c:v>
                </c:pt>
                <c:pt idx="6">
                  <c:v>1909</c:v>
                </c:pt>
                <c:pt idx="7">
                  <c:v>2743</c:v>
                </c:pt>
                <c:pt idx="8">
                  <c:v>3708</c:v>
                </c:pt>
                <c:pt idx="9">
                  <c:v>4812</c:v>
                </c:pt>
                <c:pt idx="10">
                  <c:v>6018</c:v>
                </c:pt>
                <c:pt idx="11">
                  <c:v>7300</c:v>
                </c:pt>
                <c:pt idx="12">
                  <c:v>8627</c:v>
                </c:pt>
                <c:pt idx="13">
                  <c:v>9953</c:v>
                </c:pt>
                <c:pt idx="14">
                  <c:v>11204</c:v>
                </c:pt>
                <c:pt idx="15">
                  <c:v>12055</c:v>
                </c:pt>
                <c:pt idx="16">
                  <c:v>12080</c:v>
                </c:pt>
                <c:pt idx="17">
                  <c:v>11312</c:v>
                </c:pt>
                <c:pt idx="18">
                  <c:v>9966</c:v>
                </c:pt>
                <c:pt idx="19">
                  <c:v>8635</c:v>
                </c:pt>
                <c:pt idx="20">
                  <c:v>7956</c:v>
                </c:pt>
                <c:pt idx="21">
                  <c:v>7926</c:v>
                </c:pt>
                <c:pt idx="22">
                  <c:v>7755</c:v>
                </c:pt>
                <c:pt idx="23">
                  <c:v>7420</c:v>
                </c:pt>
                <c:pt idx="24">
                  <c:v>7132</c:v>
                </c:pt>
                <c:pt idx="25">
                  <c:v>6667</c:v>
                </c:pt>
                <c:pt idx="26">
                  <c:v>6393</c:v>
                </c:pt>
                <c:pt idx="27">
                  <c:v>6850</c:v>
                </c:pt>
                <c:pt idx="28">
                  <c:v>6990</c:v>
                </c:pt>
                <c:pt idx="29">
                  <c:v>6565</c:v>
                </c:pt>
                <c:pt idx="30">
                  <c:v>6180</c:v>
                </c:pt>
                <c:pt idx="31">
                  <c:v>5754</c:v>
                </c:pt>
                <c:pt idx="32">
                  <c:v>5526</c:v>
                </c:pt>
              </c:numCache>
            </c:numRef>
          </c:val>
          <c:smooth val="0"/>
          <c:extLst>
            <c:ext xmlns:c16="http://schemas.microsoft.com/office/drawing/2014/chart" uri="{C3380CC4-5D6E-409C-BE32-E72D297353CC}">
              <c16:uniqueId val="{0000000B-881B-4ADA-B45F-04FF24888894}"/>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82777777777779E-2"/>
          <c:y val="6.4675925925925928E-2"/>
          <c:w val="0.88131037613452168"/>
          <c:h val="0.65635728610053057"/>
        </c:manualLayout>
      </c:layout>
      <c:lineChart>
        <c:grouping val="standard"/>
        <c:varyColors val="0"/>
        <c:ser>
          <c:idx val="0"/>
          <c:order val="0"/>
          <c:tx>
            <c:strRef>
              <c:f>'Sub national_MSM'!$B$23</c:f>
              <c:strCache>
                <c:ptCount val="1"/>
                <c:pt idx="0">
                  <c:v>An Giang</c:v>
                </c:pt>
              </c:strCache>
            </c:strRef>
          </c:tx>
          <c:spPr>
            <a:ln w="31750" cap="rnd">
              <a:solidFill>
                <a:srgbClr val="FF99FF"/>
              </a:solidFill>
              <a:round/>
            </a:ln>
            <a:effectLst/>
          </c:spPr>
          <c:marker>
            <c:symbol val="circle"/>
            <c:size val="8"/>
            <c:spPr>
              <a:solidFill>
                <a:srgbClr val="FF99FF"/>
              </a:solidFill>
              <a:ln w="9525">
                <a:noFill/>
              </a:ln>
              <a:effectLst/>
            </c:spPr>
          </c:marker>
          <c:dLbls>
            <c:dLbl>
              <c:idx val="4"/>
              <c:layout>
                <c:manualLayout>
                  <c:x val="-1.260008353783422E-16"/>
                  <c:y val="1.602564102564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B76-4880-8C64-81E83213128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76-4880-8C64-81E8321312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national_MSM'!$C$22:$G$22</c:f>
              <c:strCache>
                <c:ptCount val="5"/>
                <c:pt idx="0">
                  <c:v>2015</c:v>
                </c:pt>
                <c:pt idx="1">
                  <c:v>2016</c:v>
                </c:pt>
                <c:pt idx="2">
                  <c:v>2018</c:v>
                </c:pt>
                <c:pt idx="3">
                  <c:v>2020</c:v>
                </c:pt>
                <c:pt idx="4">
                  <c:v>2022</c:v>
                </c:pt>
              </c:strCache>
            </c:strRef>
          </c:cat>
          <c:val>
            <c:numRef>
              <c:f>'Sub national_MSM'!$C$23:$G$23</c:f>
              <c:numCache>
                <c:formatCode>General</c:formatCode>
                <c:ptCount val="5"/>
                <c:pt idx="0" formatCode="0.0">
                  <c:v>1.42</c:v>
                </c:pt>
                <c:pt idx="1">
                  <c:v>2</c:v>
                </c:pt>
                <c:pt idx="2">
                  <c:v>9</c:v>
                </c:pt>
                <c:pt idx="3" formatCode="0.0">
                  <c:v>13.5</c:v>
                </c:pt>
                <c:pt idx="4" formatCode="0">
                  <c:v>12</c:v>
                </c:pt>
              </c:numCache>
            </c:numRef>
          </c:val>
          <c:smooth val="0"/>
          <c:extLst>
            <c:ext xmlns:c16="http://schemas.microsoft.com/office/drawing/2014/chart" uri="{C3380CC4-5D6E-409C-BE32-E72D297353CC}">
              <c16:uniqueId val="{00000001-AB76-4880-8C64-81E832131283}"/>
            </c:ext>
          </c:extLst>
        </c:ser>
        <c:ser>
          <c:idx val="1"/>
          <c:order val="1"/>
          <c:tx>
            <c:strRef>
              <c:f>'Sub national_MSM'!$B$24</c:f>
              <c:strCache>
                <c:ptCount val="1"/>
                <c:pt idx="0">
                  <c:v>Can Tho</c:v>
                </c:pt>
              </c:strCache>
            </c:strRef>
          </c:tx>
          <c:spPr>
            <a:ln w="31750" cap="rnd">
              <a:solidFill>
                <a:srgbClr val="FF9933"/>
              </a:solidFill>
              <a:round/>
            </a:ln>
            <a:effectLst/>
          </c:spPr>
          <c:marker>
            <c:symbol val="circle"/>
            <c:size val="8"/>
            <c:spPr>
              <a:solidFill>
                <a:srgbClr val="FF9933"/>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76-4880-8C64-81E832131283}"/>
                </c:ext>
              </c:extLst>
            </c:dLbl>
            <c:dLbl>
              <c:idx val="19"/>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76-4880-8C64-81E8321312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national_MSM'!$C$22:$G$22</c:f>
              <c:strCache>
                <c:ptCount val="5"/>
                <c:pt idx="0">
                  <c:v>2015</c:v>
                </c:pt>
                <c:pt idx="1">
                  <c:v>2016</c:v>
                </c:pt>
                <c:pt idx="2">
                  <c:v>2018</c:v>
                </c:pt>
                <c:pt idx="3">
                  <c:v>2020</c:v>
                </c:pt>
                <c:pt idx="4">
                  <c:v>2022</c:v>
                </c:pt>
              </c:strCache>
            </c:strRef>
          </c:cat>
          <c:val>
            <c:numRef>
              <c:f>'Sub national_MSM'!$C$24:$G$24</c:f>
              <c:numCache>
                <c:formatCode>General</c:formatCode>
                <c:ptCount val="5"/>
                <c:pt idx="0">
                  <c:v>8</c:v>
                </c:pt>
                <c:pt idx="1">
                  <c:v>17.329999999999998</c:v>
                </c:pt>
                <c:pt idx="2">
                  <c:v>18</c:v>
                </c:pt>
                <c:pt idx="3" formatCode="0.0">
                  <c:v>22.666666666666664</c:v>
                </c:pt>
                <c:pt idx="4" formatCode="0.0">
                  <c:v>16.333333333333332</c:v>
                </c:pt>
              </c:numCache>
            </c:numRef>
          </c:val>
          <c:smooth val="0"/>
          <c:extLst>
            <c:ext xmlns:c16="http://schemas.microsoft.com/office/drawing/2014/chart" uri="{C3380CC4-5D6E-409C-BE32-E72D297353CC}">
              <c16:uniqueId val="{00000003-AB76-4880-8C64-81E832131283}"/>
            </c:ext>
          </c:extLst>
        </c:ser>
        <c:ser>
          <c:idx val="2"/>
          <c:order val="2"/>
          <c:tx>
            <c:strRef>
              <c:f>'Sub national_MSM'!$B$25</c:f>
              <c:strCache>
                <c:ptCount val="1"/>
                <c:pt idx="0">
                  <c:v>Hai Phong</c:v>
                </c:pt>
              </c:strCache>
            </c:strRef>
          </c:tx>
          <c:spPr>
            <a:ln w="31750" cap="rnd">
              <a:solidFill>
                <a:srgbClr val="00B0F0"/>
              </a:solidFill>
              <a:round/>
            </a:ln>
            <a:effectLst/>
          </c:spPr>
          <c:marker>
            <c:symbol val="circle"/>
            <c:size val="8"/>
            <c:spPr>
              <a:solidFill>
                <a:srgbClr val="00B0F0"/>
              </a:solidFill>
              <a:ln w="9525">
                <a:noFill/>
              </a:ln>
              <a:effectLst/>
            </c:spPr>
          </c:marker>
          <c:dLbls>
            <c:dLbl>
              <c:idx val="4"/>
              <c:layout>
                <c:manualLayout>
                  <c:x val="-1.260008353783422E-16"/>
                  <c:y val="1.9230769230769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B76-4880-8C64-81E83213128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76-4880-8C64-81E8321312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national_MSM'!$C$22:$G$22</c:f>
              <c:strCache>
                <c:ptCount val="5"/>
                <c:pt idx="0">
                  <c:v>2015</c:v>
                </c:pt>
                <c:pt idx="1">
                  <c:v>2016</c:v>
                </c:pt>
                <c:pt idx="2">
                  <c:v>2018</c:v>
                </c:pt>
                <c:pt idx="3">
                  <c:v>2020</c:v>
                </c:pt>
                <c:pt idx="4">
                  <c:v>2022</c:v>
                </c:pt>
              </c:strCache>
            </c:strRef>
          </c:cat>
          <c:val>
            <c:numRef>
              <c:f>'Sub national_MSM'!$C$25:$G$25</c:f>
              <c:numCache>
                <c:formatCode>General</c:formatCode>
                <c:ptCount val="5"/>
                <c:pt idx="0" formatCode="0.0">
                  <c:v>2.67</c:v>
                </c:pt>
                <c:pt idx="1">
                  <c:v>2</c:v>
                </c:pt>
                <c:pt idx="2" formatCode="0.0">
                  <c:v>5.33</c:v>
                </c:pt>
                <c:pt idx="3" formatCode="0.0">
                  <c:v>8.6666666666666679</c:v>
                </c:pt>
                <c:pt idx="4" formatCode="0.0">
                  <c:v>9.3333333333333339</c:v>
                </c:pt>
              </c:numCache>
            </c:numRef>
          </c:val>
          <c:smooth val="0"/>
          <c:extLst>
            <c:ext xmlns:c16="http://schemas.microsoft.com/office/drawing/2014/chart" uri="{C3380CC4-5D6E-409C-BE32-E72D297353CC}">
              <c16:uniqueId val="{00000005-AB76-4880-8C64-81E832131283}"/>
            </c:ext>
          </c:extLst>
        </c:ser>
        <c:ser>
          <c:idx val="3"/>
          <c:order val="3"/>
          <c:tx>
            <c:strRef>
              <c:f>'Sub national_MSM'!$B$26</c:f>
              <c:strCache>
                <c:ptCount val="1"/>
                <c:pt idx="0">
                  <c:v>Ho Chi Minh City</c:v>
                </c:pt>
              </c:strCache>
            </c:strRef>
          </c:tx>
          <c:spPr>
            <a:ln w="31750" cap="rnd">
              <a:solidFill>
                <a:srgbClr val="009999"/>
              </a:solidFill>
              <a:round/>
            </a:ln>
            <a:effectLst/>
          </c:spPr>
          <c:marker>
            <c:symbol val="circle"/>
            <c:size val="8"/>
            <c:spPr>
              <a:solidFill>
                <a:srgbClr val="009999"/>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B76-4880-8C64-81E832131283}"/>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76-4880-8C64-81E8321312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national_MSM'!$C$22:$G$22</c:f>
              <c:strCache>
                <c:ptCount val="5"/>
                <c:pt idx="0">
                  <c:v>2015</c:v>
                </c:pt>
                <c:pt idx="1">
                  <c:v>2016</c:v>
                </c:pt>
                <c:pt idx="2">
                  <c:v>2018</c:v>
                </c:pt>
                <c:pt idx="3">
                  <c:v>2020</c:v>
                </c:pt>
                <c:pt idx="4">
                  <c:v>2022</c:v>
                </c:pt>
              </c:strCache>
            </c:strRef>
          </c:cat>
          <c:val>
            <c:numRef>
              <c:f>'Sub national_MSM'!$C$26:$G$26</c:f>
              <c:numCache>
                <c:formatCode>General</c:formatCode>
                <c:ptCount val="5"/>
                <c:pt idx="0" formatCode="0.0">
                  <c:v>11.43</c:v>
                </c:pt>
                <c:pt idx="1">
                  <c:v>13</c:v>
                </c:pt>
                <c:pt idx="2" formatCode="0.0">
                  <c:v>13.82</c:v>
                </c:pt>
                <c:pt idx="3" formatCode="0.0">
                  <c:v>14.666666666666666</c:v>
                </c:pt>
                <c:pt idx="4" formatCode="0.0">
                  <c:v>12.333333333333334</c:v>
                </c:pt>
              </c:numCache>
            </c:numRef>
          </c:val>
          <c:smooth val="0"/>
          <c:extLst>
            <c:ext xmlns:c16="http://schemas.microsoft.com/office/drawing/2014/chart" uri="{C3380CC4-5D6E-409C-BE32-E72D297353CC}">
              <c16:uniqueId val="{00000007-AB76-4880-8C64-81E832131283}"/>
            </c:ext>
          </c:extLst>
        </c:ser>
        <c:ser>
          <c:idx val="4"/>
          <c:order val="4"/>
          <c:tx>
            <c:strRef>
              <c:f>'Sub national_MSM'!$B$27</c:f>
              <c:strCache>
                <c:ptCount val="1"/>
                <c:pt idx="0">
                  <c:v>Khanh Hoa</c:v>
                </c:pt>
              </c:strCache>
            </c:strRef>
          </c:tx>
          <c:spPr>
            <a:ln w="31750" cap="rnd">
              <a:solidFill>
                <a:srgbClr val="CDC884"/>
              </a:solidFill>
              <a:round/>
            </a:ln>
            <a:effectLst/>
          </c:spPr>
          <c:marker>
            <c:symbol val="circle"/>
            <c:size val="8"/>
            <c:spPr>
              <a:solidFill>
                <a:srgbClr val="CDC884"/>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B76-4880-8C64-81E8321312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national_MSM'!$C$22:$G$22</c:f>
              <c:strCache>
                <c:ptCount val="5"/>
                <c:pt idx="0">
                  <c:v>2015</c:v>
                </c:pt>
                <c:pt idx="1">
                  <c:v>2016</c:v>
                </c:pt>
                <c:pt idx="2">
                  <c:v>2018</c:v>
                </c:pt>
                <c:pt idx="3">
                  <c:v>2020</c:v>
                </c:pt>
                <c:pt idx="4">
                  <c:v>2022</c:v>
                </c:pt>
              </c:strCache>
            </c:strRef>
          </c:cat>
          <c:val>
            <c:numRef>
              <c:f>'Sub national_MSM'!$C$27:$G$27</c:f>
              <c:numCache>
                <c:formatCode>0.0</c:formatCode>
                <c:ptCount val="5"/>
                <c:pt idx="0">
                  <c:v>2.67</c:v>
                </c:pt>
                <c:pt idx="1">
                  <c:v>7.33</c:v>
                </c:pt>
                <c:pt idx="2">
                  <c:v>14.67</c:v>
                </c:pt>
                <c:pt idx="3">
                  <c:v>12</c:v>
                </c:pt>
                <c:pt idx="4" formatCode="0">
                  <c:v>14.000000000000002</c:v>
                </c:pt>
              </c:numCache>
            </c:numRef>
          </c:val>
          <c:smooth val="0"/>
          <c:extLst>
            <c:ext xmlns:c16="http://schemas.microsoft.com/office/drawing/2014/chart" uri="{C3380CC4-5D6E-409C-BE32-E72D297353CC}">
              <c16:uniqueId val="{00000008-AB76-4880-8C64-81E832131283}"/>
            </c:ext>
          </c:extLst>
        </c:ser>
        <c:ser>
          <c:idx val="5"/>
          <c:order val="5"/>
          <c:tx>
            <c:strRef>
              <c:f>'Sub national_MSM'!$B$29</c:f>
              <c:strCache>
                <c:ptCount val="1"/>
                <c:pt idx="0">
                  <c:v>Thua Thien Hue</c:v>
                </c:pt>
              </c:strCache>
            </c:strRef>
          </c:tx>
          <c:spPr>
            <a:ln w="31750" cap="rnd">
              <a:solidFill>
                <a:srgbClr val="CC99FF"/>
              </a:solidFill>
              <a:round/>
            </a:ln>
            <a:effectLst/>
          </c:spPr>
          <c:marker>
            <c:symbol val="circle"/>
            <c:size val="8"/>
            <c:spPr>
              <a:solidFill>
                <a:srgbClr val="CC99FF"/>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B76-4880-8C64-81E8321312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national_MSM'!$C$22:$G$22</c:f>
              <c:strCache>
                <c:ptCount val="5"/>
                <c:pt idx="0">
                  <c:v>2015</c:v>
                </c:pt>
                <c:pt idx="1">
                  <c:v>2016</c:v>
                </c:pt>
                <c:pt idx="2">
                  <c:v>2018</c:v>
                </c:pt>
                <c:pt idx="3">
                  <c:v>2020</c:v>
                </c:pt>
                <c:pt idx="4">
                  <c:v>2022</c:v>
                </c:pt>
              </c:strCache>
            </c:strRef>
          </c:cat>
          <c:val>
            <c:numRef>
              <c:f>'Sub national_MSM'!$C$29:$G$29</c:f>
              <c:numCache>
                <c:formatCode>General</c:formatCode>
                <c:ptCount val="5"/>
                <c:pt idx="3" formatCode="0.0">
                  <c:v>8.6666666666666679</c:v>
                </c:pt>
                <c:pt idx="4" formatCode="0">
                  <c:v>10</c:v>
                </c:pt>
              </c:numCache>
            </c:numRef>
          </c:val>
          <c:smooth val="0"/>
          <c:extLst>
            <c:ext xmlns:c16="http://schemas.microsoft.com/office/drawing/2014/chart" uri="{C3380CC4-5D6E-409C-BE32-E72D297353CC}">
              <c16:uniqueId val="{00000009-AB76-4880-8C64-81E832131283}"/>
            </c:ext>
          </c:extLst>
        </c:ser>
        <c:ser>
          <c:idx val="6"/>
          <c:order val="6"/>
          <c:tx>
            <c:strRef>
              <c:f>'Sub national_MSM'!$B$30</c:f>
              <c:strCache>
                <c:ptCount val="1"/>
                <c:pt idx="0">
                  <c:v>Soc Trang</c:v>
                </c:pt>
              </c:strCache>
            </c:strRef>
          </c:tx>
          <c:spPr>
            <a:ln w="31750" cap="rnd">
              <a:solidFill>
                <a:srgbClr val="FF5050"/>
              </a:solidFill>
              <a:round/>
            </a:ln>
            <a:effectLst/>
          </c:spPr>
          <c:marker>
            <c:symbol val="circle"/>
            <c:size val="8"/>
            <c:spPr>
              <a:solidFill>
                <a:srgbClr val="FF5050"/>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76-4880-8C64-81E8321312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national_MSM'!$C$22:$G$22</c:f>
              <c:strCache>
                <c:ptCount val="5"/>
                <c:pt idx="0">
                  <c:v>2015</c:v>
                </c:pt>
                <c:pt idx="1">
                  <c:v>2016</c:v>
                </c:pt>
                <c:pt idx="2">
                  <c:v>2018</c:v>
                </c:pt>
                <c:pt idx="3">
                  <c:v>2020</c:v>
                </c:pt>
                <c:pt idx="4">
                  <c:v>2022</c:v>
                </c:pt>
              </c:strCache>
            </c:strRef>
          </c:cat>
          <c:val>
            <c:numRef>
              <c:f>'Sub national_MSM'!$C$30:$G$30</c:f>
              <c:numCache>
                <c:formatCode>General</c:formatCode>
                <c:ptCount val="5"/>
                <c:pt idx="0">
                  <c:v>5.3</c:v>
                </c:pt>
                <c:pt idx="4" formatCode="0.0">
                  <c:v>19.333333333333332</c:v>
                </c:pt>
              </c:numCache>
            </c:numRef>
          </c:val>
          <c:smooth val="0"/>
          <c:extLst>
            <c:ext xmlns:c16="http://schemas.microsoft.com/office/drawing/2014/chart" uri="{C3380CC4-5D6E-409C-BE32-E72D297353CC}">
              <c16:uniqueId val="{0000000A-AB76-4880-8C64-81E832131283}"/>
            </c:ext>
          </c:extLst>
        </c:ser>
        <c:dLbls>
          <c:showLegendKey val="0"/>
          <c:showVal val="0"/>
          <c:showCatName val="0"/>
          <c:showSerName val="0"/>
          <c:showPercent val="0"/>
          <c:showBubbleSize val="0"/>
        </c:dLbls>
        <c:marker val="1"/>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max val="25"/>
        </c:scaling>
        <c:delete val="0"/>
        <c:axPos val="l"/>
        <c:majorGridlines>
          <c:spPr>
            <a:ln w="9525" cap="flat" cmpd="sng" algn="ctr">
              <a:solidFill>
                <a:schemeClr val="bg1">
                  <a:lumMod val="95000"/>
                </a:schemeClr>
              </a:solidFill>
              <a:prstDash val="sysDot"/>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82783"/>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span"/>
    <c:showDLblsOverMax val="0"/>
    <c:extLst/>
  </c:chart>
  <c:spPr>
    <a:solidFill>
      <a:sysClr val="window" lastClr="FFFFFF"/>
    </a:solidFill>
    <a:ln w="9525" cap="flat" cmpd="sng" algn="ctr">
      <a:noFill/>
      <a:round/>
    </a:ln>
    <a:effectLst/>
  </c:spPr>
  <c:txPr>
    <a:bodyPr/>
    <a:lstStyle/>
    <a:p>
      <a:pPr>
        <a:defRPr sz="1200">
          <a:solidFill>
            <a:schemeClr val="tx1"/>
          </a:solidFill>
          <a:latin typeface="Arial Nova" panose="020B05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0.14604277051956882"/>
          <c:w val="0.89289287500223413"/>
          <c:h val="0.55662946479516151"/>
        </c:manualLayout>
      </c:layout>
      <c:barChart>
        <c:barDir val="col"/>
        <c:grouping val="clustered"/>
        <c:varyColors val="0"/>
        <c:ser>
          <c:idx val="0"/>
          <c:order val="0"/>
          <c:tx>
            <c:strRef>
              <c:f>'Sub national SW'!$D$85</c:f>
              <c:strCache>
                <c:ptCount val="1"/>
                <c:pt idx="0">
                  <c:v>2022</c:v>
                </c:pt>
              </c:strCache>
            </c:strRef>
          </c:tx>
          <c:spPr>
            <a:solidFill>
              <a:srgbClr val="FF99FF"/>
            </a:solidFill>
            <a:ln>
              <a:noFill/>
            </a:ln>
          </c:spPr>
          <c:invertIfNegative val="0"/>
          <c:dPt>
            <c:idx val="0"/>
            <c:invertIfNegative val="0"/>
            <c:bubble3D val="0"/>
            <c:extLst>
              <c:ext xmlns:c16="http://schemas.microsoft.com/office/drawing/2014/chart" uri="{C3380CC4-5D6E-409C-BE32-E72D297353CC}">
                <c16:uniqueId val="{00000000-0BD0-45B0-A497-9C09C7DEDB98}"/>
              </c:ext>
            </c:extLst>
          </c:dPt>
          <c:dPt>
            <c:idx val="1"/>
            <c:invertIfNegative val="0"/>
            <c:bubble3D val="0"/>
            <c:extLst>
              <c:ext xmlns:c16="http://schemas.microsoft.com/office/drawing/2014/chart" uri="{C3380CC4-5D6E-409C-BE32-E72D297353CC}">
                <c16:uniqueId val="{00000001-0BD0-45B0-A497-9C09C7DEDB98}"/>
              </c:ext>
            </c:extLst>
          </c:dPt>
          <c:dPt>
            <c:idx val="2"/>
            <c:invertIfNegative val="0"/>
            <c:bubble3D val="0"/>
            <c:extLst>
              <c:ext xmlns:c16="http://schemas.microsoft.com/office/drawing/2014/chart" uri="{C3380CC4-5D6E-409C-BE32-E72D297353CC}">
                <c16:uniqueId val="{00000002-0BD0-45B0-A497-9C09C7DEDB98}"/>
              </c:ext>
            </c:extLst>
          </c:dPt>
          <c:dPt>
            <c:idx val="10"/>
            <c:invertIfNegative val="0"/>
            <c:bubble3D val="0"/>
            <c:extLst>
              <c:ext xmlns:c16="http://schemas.microsoft.com/office/drawing/2014/chart" uri="{C3380CC4-5D6E-409C-BE32-E72D297353CC}">
                <c16:uniqueId val="{00000003-0BD0-45B0-A497-9C09C7DEDB98}"/>
              </c:ext>
            </c:extLst>
          </c:dPt>
          <c:dPt>
            <c:idx val="14"/>
            <c:invertIfNegative val="0"/>
            <c:bubble3D val="0"/>
            <c:spPr>
              <a:pattFill prst="narHorz">
                <a:fgClr>
                  <a:srgbClr val="FF99FF"/>
                </a:fgClr>
                <a:bgClr>
                  <a:sysClr val="window" lastClr="FFFFFF"/>
                </a:bgClr>
              </a:pattFill>
              <a:ln>
                <a:noFill/>
              </a:ln>
            </c:spPr>
            <c:extLst>
              <c:ext xmlns:c16="http://schemas.microsoft.com/office/drawing/2014/chart" uri="{C3380CC4-5D6E-409C-BE32-E72D297353CC}">
                <c16:uniqueId val="{00000005-0BD0-45B0-A497-9C09C7DEDB9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 national SW'!$C$86:$C$100</c:f>
              <c:strCache>
                <c:ptCount val="15"/>
                <c:pt idx="0">
                  <c:v>Dong Nai</c:v>
                </c:pt>
                <c:pt idx="1">
                  <c:v>Ha Noi</c:v>
                </c:pt>
                <c:pt idx="2">
                  <c:v>Hai Phong</c:v>
                </c:pt>
                <c:pt idx="3">
                  <c:v>Can Tho</c:v>
                </c:pt>
                <c:pt idx="4">
                  <c:v>Quang Ninh</c:v>
                </c:pt>
                <c:pt idx="5">
                  <c:v>An Giang</c:v>
                </c:pt>
                <c:pt idx="6">
                  <c:v>Ho Chi Minh City</c:v>
                </c:pt>
                <c:pt idx="7">
                  <c:v>Kiên Giang</c:v>
                </c:pt>
                <c:pt idx="8">
                  <c:v>Khanh Hoa</c:v>
                </c:pt>
                <c:pt idx="9">
                  <c:v>Thanh Hoa</c:v>
                </c:pt>
                <c:pt idx="10">
                  <c:v>Lao Cai</c:v>
                </c:pt>
                <c:pt idx="11">
                  <c:v>Nghe An</c:v>
                </c:pt>
                <c:pt idx="12">
                  <c:v>Thua Thien Hue</c:v>
                </c:pt>
                <c:pt idx="14">
                  <c:v>National</c:v>
                </c:pt>
              </c:strCache>
            </c:strRef>
          </c:cat>
          <c:val>
            <c:numRef>
              <c:f>'Sub national SW'!$D$86:$D$100</c:f>
              <c:numCache>
                <c:formatCode>0</c:formatCode>
                <c:ptCount val="15"/>
                <c:pt idx="0" formatCode="0.0">
                  <c:v>8.5</c:v>
                </c:pt>
                <c:pt idx="1">
                  <c:v>5</c:v>
                </c:pt>
                <c:pt idx="2" formatCode="0.0">
                  <c:v>4.3333333333333339</c:v>
                </c:pt>
                <c:pt idx="3">
                  <c:v>4</c:v>
                </c:pt>
                <c:pt idx="4" formatCode="0.0">
                  <c:v>3.3333333333333335</c:v>
                </c:pt>
                <c:pt idx="5" formatCode="0.0">
                  <c:v>2.5</c:v>
                </c:pt>
                <c:pt idx="6">
                  <c:v>2</c:v>
                </c:pt>
                <c:pt idx="7" formatCode="0.0">
                  <c:v>1.5</c:v>
                </c:pt>
                <c:pt idx="8">
                  <c:v>1</c:v>
                </c:pt>
                <c:pt idx="9" formatCode="0.0">
                  <c:v>0.66666666666666674</c:v>
                </c:pt>
                <c:pt idx="10" formatCode="0.0">
                  <c:v>0.5</c:v>
                </c:pt>
                <c:pt idx="11">
                  <c:v>0</c:v>
                </c:pt>
                <c:pt idx="12">
                  <c:v>0</c:v>
                </c:pt>
                <c:pt idx="14" formatCode="0.0">
                  <c:v>2.459016393442623</c:v>
                </c:pt>
              </c:numCache>
            </c:numRef>
          </c:val>
          <c:extLst>
            <c:ext xmlns:c16="http://schemas.microsoft.com/office/drawing/2014/chart" uri="{C3380CC4-5D6E-409C-BE32-E72D297353CC}">
              <c16:uniqueId val="{00000004-0BD0-45B0-A497-9C09C7DEDB98}"/>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
          <c:min val="0"/>
        </c:scaling>
        <c:delete val="0"/>
        <c:axPos val="l"/>
        <c:majorGridlines>
          <c:spPr>
            <a:ln w="3175">
              <a:solidFill>
                <a:srgbClr val="E97132">
                  <a:lumMod val="20000"/>
                  <a:lumOff val="80000"/>
                </a:srgbClr>
              </a:solidFill>
              <a:prstDash val="sysDot"/>
            </a:ln>
          </c:spPr>
        </c:majorGridlines>
        <c:title>
          <c:tx>
            <c:rich>
              <a:bodyPr rot="0" vert="horz"/>
              <a:lstStyle/>
              <a:p>
                <a:pPr>
                  <a:defRPr/>
                </a:pPr>
                <a:r>
                  <a:rPr lang="en-US"/>
                  <a:t>%</a:t>
                </a:r>
              </a:p>
            </c:rich>
          </c:tx>
          <c:layout>
            <c:manualLayout>
              <c:xMode val="edge"/>
              <c:yMode val="edge"/>
              <c:x val="8.1230352602168723E-2"/>
              <c:y val="0.10610619026570574"/>
            </c:manualLayout>
          </c:layout>
          <c:overlay val="0"/>
        </c:title>
        <c:numFmt formatCode="0" sourceLinked="0"/>
        <c:majorTickMark val="out"/>
        <c:minorTickMark val="none"/>
        <c:tickLblPos val="nextTo"/>
        <c:spPr>
          <a:ln>
            <a:noFill/>
          </a:ln>
        </c:spPr>
        <c:crossAx val="41936768"/>
        <c:crosses val="autoZero"/>
        <c:crossBetween val="between"/>
        <c:majorUnit val="2"/>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82777777777779E-2"/>
          <c:y val="6.4675925925925928E-2"/>
          <c:w val="0.88131037613452168"/>
          <c:h val="0.57976143407605962"/>
        </c:manualLayout>
      </c:layout>
      <c:lineChart>
        <c:grouping val="standard"/>
        <c:varyColors val="0"/>
        <c:ser>
          <c:idx val="0"/>
          <c:order val="0"/>
          <c:tx>
            <c:strRef>
              <c:f>'Sub national SW'!$H$52</c:f>
              <c:strCache>
                <c:ptCount val="1"/>
                <c:pt idx="0">
                  <c:v>An Giang</c:v>
                </c:pt>
              </c:strCache>
            </c:strRef>
          </c:tx>
          <c:spPr>
            <a:ln w="28575" cap="rnd">
              <a:solidFill>
                <a:schemeClr val="accent1"/>
              </a:solidFill>
              <a:round/>
            </a:ln>
            <a:effectLst/>
          </c:spPr>
          <c:marker>
            <c:symbol val="circle"/>
            <c:size val="8"/>
            <c:spPr>
              <a:solidFill>
                <a:srgbClr val="FF99FF"/>
              </a:solidFill>
              <a:ln w="9525">
                <a:noFill/>
              </a:ln>
              <a:effectLst/>
            </c:spPr>
          </c:marker>
          <c:cat>
            <c:strRef>
              <c:f>'Sub national SW'!$I$51:$M$51</c:f>
              <c:strCache>
                <c:ptCount val="5"/>
                <c:pt idx="0">
                  <c:v>2015</c:v>
                </c:pt>
                <c:pt idx="1">
                  <c:v>2016</c:v>
                </c:pt>
                <c:pt idx="2">
                  <c:v>2018</c:v>
                </c:pt>
                <c:pt idx="3">
                  <c:v>2020</c:v>
                </c:pt>
                <c:pt idx="4">
                  <c:v>2022</c:v>
                </c:pt>
              </c:strCache>
            </c:strRef>
          </c:cat>
          <c:val>
            <c:numRef>
              <c:f>'Sub national SW'!$I$52:$M$52</c:f>
              <c:numCache>
                <c:formatCode>General</c:formatCode>
                <c:ptCount val="5"/>
                <c:pt idx="2" formatCode="0.0">
                  <c:v>3.5</c:v>
                </c:pt>
                <c:pt idx="3" formatCode="0.0">
                  <c:v>2.5</c:v>
                </c:pt>
                <c:pt idx="4" formatCode="0.0">
                  <c:v>2.5</c:v>
                </c:pt>
              </c:numCache>
            </c:numRef>
          </c:val>
          <c:smooth val="0"/>
          <c:extLst>
            <c:ext xmlns:c16="http://schemas.microsoft.com/office/drawing/2014/chart" uri="{C3380CC4-5D6E-409C-BE32-E72D297353CC}">
              <c16:uniqueId val="{00000000-B671-448F-BDAB-12CC14098620}"/>
            </c:ext>
          </c:extLst>
        </c:ser>
        <c:ser>
          <c:idx val="1"/>
          <c:order val="1"/>
          <c:tx>
            <c:strRef>
              <c:f>'Sub national SW'!$H$53</c:f>
              <c:strCache>
                <c:ptCount val="1"/>
                <c:pt idx="0">
                  <c:v>Can Tho</c:v>
                </c:pt>
              </c:strCache>
            </c:strRef>
          </c:tx>
          <c:spPr>
            <a:ln w="28575" cap="rnd">
              <a:solidFill>
                <a:schemeClr val="accent2"/>
              </a:solidFill>
              <a:round/>
            </a:ln>
            <a:effectLst/>
          </c:spPr>
          <c:marker>
            <c:symbol val="circle"/>
            <c:size val="8"/>
            <c:spPr>
              <a:solidFill>
                <a:srgbClr val="FF9933"/>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71-448F-BDAB-12CC1409862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 SW'!$I$51:$M$51</c:f>
              <c:strCache>
                <c:ptCount val="5"/>
                <c:pt idx="0">
                  <c:v>2015</c:v>
                </c:pt>
                <c:pt idx="1">
                  <c:v>2016</c:v>
                </c:pt>
                <c:pt idx="2">
                  <c:v>2018</c:v>
                </c:pt>
                <c:pt idx="3">
                  <c:v>2020</c:v>
                </c:pt>
                <c:pt idx="4">
                  <c:v>2022</c:v>
                </c:pt>
              </c:strCache>
            </c:strRef>
          </c:cat>
          <c:val>
            <c:numRef>
              <c:f>'Sub national SW'!$I$53:$M$53</c:f>
              <c:numCache>
                <c:formatCode>General</c:formatCode>
                <c:ptCount val="5"/>
                <c:pt idx="2" formatCode="0.0">
                  <c:v>3.33</c:v>
                </c:pt>
                <c:pt idx="3" formatCode="0.0">
                  <c:v>4.666666666666667</c:v>
                </c:pt>
                <c:pt idx="4" formatCode="0.0">
                  <c:v>4</c:v>
                </c:pt>
              </c:numCache>
            </c:numRef>
          </c:val>
          <c:smooth val="0"/>
          <c:extLst>
            <c:ext xmlns:c16="http://schemas.microsoft.com/office/drawing/2014/chart" uri="{C3380CC4-5D6E-409C-BE32-E72D297353CC}">
              <c16:uniqueId val="{00000001-B671-448F-BDAB-12CC14098620}"/>
            </c:ext>
          </c:extLst>
        </c:ser>
        <c:ser>
          <c:idx val="2"/>
          <c:order val="2"/>
          <c:tx>
            <c:strRef>
              <c:f>'Sub national SW'!$H$54</c:f>
              <c:strCache>
                <c:ptCount val="1"/>
                <c:pt idx="0">
                  <c:v>Dong Nai</c:v>
                </c:pt>
              </c:strCache>
            </c:strRef>
          </c:tx>
          <c:spPr>
            <a:ln w="28575" cap="rnd">
              <a:solidFill>
                <a:schemeClr val="accent3"/>
              </a:solidFill>
              <a:round/>
            </a:ln>
            <a:effectLst/>
          </c:spPr>
          <c:marker>
            <c:symbol val="circle"/>
            <c:size val="8"/>
            <c:spPr>
              <a:solidFill>
                <a:srgbClr val="00B0F0"/>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71-448F-BDAB-12CC1409862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 SW'!$I$51:$M$51</c:f>
              <c:strCache>
                <c:ptCount val="5"/>
                <c:pt idx="0">
                  <c:v>2015</c:v>
                </c:pt>
                <c:pt idx="1">
                  <c:v>2016</c:v>
                </c:pt>
                <c:pt idx="2">
                  <c:v>2018</c:v>
                </c:pt>
                <c:pt idx="3">
                  <c:v>2020</c:v>
                </c:pt>
                <c:pt idx="4">
                  <c:v>2022</c:v>
                </c:pt>
              </c:strCache>
            </c:strRef>
          </c:cat>
          <c:val>
            <c:numRef>
              <c:f>'Sub national SW'!$I$54:$M$54</c:f>
              <c:numCache>
                <c:formatCode>General</c:formatCode>
                <c:ptCount val="5"/>
                <c:pt idx="0" formatCode="0.0">
                  <c:v>2.33</c:v>
                </c:pt>
                <c:pt idx="2" formatCode="0.0">
                  <c:v>7</c:v>
                </c:pt>
                <c:pt idx="3" formatCode="0.0">
                  <c:v>5</c:v>
                </c:pt>
                <c:pt idx="4" formatCode="0.0">
                  <c:v>8.5</c:v>
                </c:pt>
              </c:numCache>
            </c:numRef>
          </c:val>
          <c:smooth val="0"/>
          <c:extLst>
            <c:ext xmlns:c16="http://schemas.microsoft.com/office/drawing/2014/chart" uri="{C3380CC4-5D6E-409C-BE32-E72D297353CC}">
              <c16:uniqueId val="{00000002-B671-448F-BDAB-12CC14098620}"/>
            </c:ext>
          </c:extLst>
        </c:ser>
        <c:ser>
          <c:idx val="3"/>
          <c:order val="3"/>
          <c:tx>
            <c:strRef>
              <c:f>'Sub national SW'!$H$55</c:f>
              <c:strCache>
                <c:ptCount val="1"/>
                <c:pt idx="0">
                  <c:v>Ha Noi</c:v>
                </c:pt>
              </c:strCache>
            </c:strRef>
          </c:tx>
          <c:spPr>
            <a:ln w="28575" cap="rnd">
              <a:solidFill>
                <a:srgbClr val="FF5050"/>
              </a:solidFill>
              <a:round/>
            </a:ln>
            <a:effectLst/>
          </c:spPr>
          <c:marker>
            <c:symbol val="circle"/>
            <c:size val="8"/>
            <c:spPr>
              <a:solidFill>
                <a:srgbClr val="FF5050"/>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71-448F-BDAB-12CC1409862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 SW'!$I$51:$M$51</c:f>
              <c:strCache>
                <c:ptCount val="5"/>
                <c:pt idx="0">
                  <c:v>2015</c:v>
                </c:pt>
                <c:pt idx="1">
                  <c:v>2016</c:v>
                </c:pt>
                <c:pt idx="2">
                  <c:v>2018</c:v>
                </c:pt>
                <c:pt idx="3">
                  <c:v>2020</c:v>
                </c:pt>
                <c:pt idx="4">
                  <c:v>2022</c:v>
                </c:pt>
              </c:strCache>
            </c:strRef>
          </c:cat>
          <c:val>
            <c:numRef>
              <c:f>'Sub national SW'!$I$55:$M$55</c:f>
              <c:numCache>
                <c:formatCode>0.0</c:formatCode>
                <c:ptCount val="5"/>
                <c:pt idx="0">
                  <c:v>18</c:v>
                </c:pt>
                <c:pt idx="1">
                  <c:v>11</c:v>
                </c:pt>
                <c:pt idx="2">
                  <c:v>5.5</c:v>
                </c:pt>
                <c:pt idx="3">
                  <c:v>16.5</c:v>
                </c:pt>
                <c:pt idx="4">
                  <c:v>5</c:v>
                </c:pt>
              </c:numCache>
            </c:numRef>
          </c:val>
          <c:smooth val="0"/>
          <c:extLst>
            <c:ext xmlns:c16="http://schemas.microsoft.com/office/drawing/2014/chart" uri="{C3380CC4-5D6E-409C-BE32-E72D297353CC}">
              <c16:uniqueId val="{00000003-B671-448F-BDAB-12CC14098620}"/>
            </c:ext>
          </c:extLst>
        </c:ser>
        <c:ser>
          <c:idx val="4"/>
          <c:order val="4"/>
          <c:tx>
            <c:strRef>
              <c:f>'Sub national SW'!$H$56</c:f>
              <c:strCache>
                <c:ptCount val="1"/>
                <c:pt idx="0">
                  <c:v>Hai Phong</c:v>
                </c:pt>
              </c:strCache>
            </c:strRef>
          </c:tx>
          <c:spPr>
            <a:ln w="28575" cap="rnd">
              <a:solidFill>
                <a:schemeClr val="accent5"/>
              </a:solidFill>
              <a:round/>
            </a:ln>
            <a:effectLst/>
          </c:spPr>
          <c:marker>
            <c:symbol val="circle"/>
            <c:size val="8"/>
            <c:spPr>
              <a:solidFill>
                <a:srgbClr val="CC66FF"/>
              </a:solidFill>
              <a:ln w="9525">
                <a:noFill/>
              </a:ln>
              <a:effectLst/>
            </c:spPr>
          </c:marker>
          <c:cat>
            <c:strRef>
              <c:f>'Sub national SW'!$I$51:$M$51</c:f>
              <c:strCache>
                <c:ptCount val="5"/>
                <c:pt idx="0">
                  <c:v>2015</c:v>
                </c:pt>
                <c:pt idx="1">
                  <c:v>2016</c:v>
                </c:pt>
                <c:pt idx="2">
                  <c:v>2018</c:v>
                </c:pt>
                <c:pt idx="3">
                  <c:v>2020</c:v>
                </c:pt>
                <c:pt idx="4">
                  <c:v>2022</c:v>
                </c:pt>
              </c:strCache>
            </c:strRef>
          </c:cat>
          <c:val>
            <c:numRef>
              <c:f>'Sub national SW'!$I$56:$M$56</c:f>
              <c:numCache>
                <c:formatCode>General</c:formatCode>
                <c:ptCount val="5"/>
                <c:pt idx="2" formatCode="0.0">
                  <c:v>5</c:v>
                </c:pt>
                <c:pt idx="3" formatCode="0.0">
                  <c:v>2</c:v>
                </c:pt>
                <c:pt idx="4" formatCode="0.0">
                  <c:v>4.3333333333333339</c:v>
                </c:pt>
              </c:numCache>
            </c:numRef>
          </c:val>
          <c:smooth val="0"/>
          <c:extLst>
            <c:ext xmlns:c16="http://schemas.microsoft.com/office/drawing/2014/chart" uri="{C3380CC4-5D6E-409C-BE32-E72D297353CC}">
              <c16:uniqueId val="{00000004-B671-448F-BDAB-12CC14098620}"/>
            </c:ext>
          </c:extLst>
        </c:ser>
        <c:ser>
          <c:idx val="5"/>
          <c:order val="5"/>
          <c:tx>
            <c:strRef>
              <c:f>'Sub national SW'!$H$57</c:f>
              <c:strCache>
                <c:ptCount val="1"/>
                <c:pt idx="0">
                  <c:v>Ho Chi Minh City</c:v>
                </c:pt>
              </c:strCache>
            </c:strRef>
          </c:tx>
          <c:spPr>
            <a:ln w="28575" cap="rnd">
              <a:solidFill>
                <a:schemeClr val="accent6"/>
              </a:solidFill>
              <a:round/>
            </a:ln>
            <a:effectLst/>
          </c:spPr>
          <c:marker>
            <c:symbol val="circle"/>
            <c:size val="8"/>
            <c:spPr>
              <a:solidFill>
                <a:schemeClr val="accent6"/>
              </a:solidFill>
              <a:ln w="9525">
                <a:solidFill>
                  <a:schemeClr val="accent6"/>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671-448F-BDAB-12CC1409862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national SW'!$I$51:$M$51</c:f>
              <c:strCache>
                <c:ptCount val="5"/>
                <c:pt idx="0">
                  <c:v>2015</c:v>
                </c:pt>
                <c:pt idx="1">
                  <c:v>2016</c:v>
                </c:pt>
                <c:pt idx="2">
                  <c:v>2018</c:v>
                </c:pt>
                <c:pt idx="3">
                  <c:v>2020</c:v>
                </c:pt>
                <c:pt idx="4">
                  <c:v>2022</c:v>
                </c:pt>
              </c:strCache>
            </c:strRef>
          </c:cat>
          <c:val>
            <c:numRef>
              <c:f>'Sub national SW'!$I$57:$M$57</c:f>
              <c:numCache>
                <c:formatCode>0.0</c:formatCode>
                <c:ptCount val="5"/>
                <c:pt idx="0">
                  <c:v>6.43</c:v>
                </c:pt>
                <c:pt idx="1">
                  <c:v>7.333333333333333</c:v>
                </c:pt>
                <c:pt idx="2">
                  <c:v>10</c:v>
                </c:pt>
                <c:pt idx="3">
                  <c:v>2</c:v>
                </c:pt>
                <c:pt idx="4">
                  <c:v>2</c:v>
                </c:pt>
              </c:numCache>
            </c:numRef>
          </c:val>
          <c:smooth val="0"/>
          <c:extLst>
            <c:ext xmlns:c16="http://schemas.microsoft.com/office/drawing/2014/chart" uri="{C3380CC4-5D6E-409C-BE32-E72D297353CC}">
              <c16:uniqueId val="{00000005-B671-448F-BDAB-12CC14098620}"/>
            </c:ext>
          </c:extLst>
        </c:ser>
        <c:dLbls>
          <c:showLegendKey val="0"/>
          <c:showVal val="0"/>
          <c:showCatName val="0"/>
          <c:showSerName val="0"/>
          <c:showPercent val="0"/>
          <c:showBubbleSize val="0"/>
        </c:dLbls>
        <c:marker val="1"/>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max val="25"/>
        </c:scaling>
        <c:delete val="0"/>
        <c:axPos val="l"/>
        <c:majorGridlines>
          <c:spPr>
            <a:ln w="9525" cap="flat" cmpd="sng" algn="ctr">
              <a:solidFill>
                <a:schemeClr val="bg1">
                  <a:lumMod val="95000"/>
                </a:schemeClr>
              </a:solidFill>
              <a:prstDash val="sysDot"/>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1416782783"/>
        <c:crosses val="autoZero"/>
        <c:crossBetween val="between"/>
        <c:majorUnit val="5"/>
      </c:valAx>
      <c:spPr>
        <a:noFill/>
        <a:ln>
          <a:noFill/>
        </a:ln>
        <a:effectLst/>
      </c:spPr>
    </c:plotArea>
    <c:legend>
      <c:legendPos val="b"/>
      <c:layout>
        <c:manualLayout>
          <c:xMode val="edge"/>
          <c:yMode val="edge"/>
          <c:x val="7.962660327836376E-3"/>
          <c:y val="0.85299393627668973"/>
          <c:w val="0.96206197692269602"/>
          <c:h val="0.127565001904560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span"/>
    <c:showDLblsOverMax val="0"/>
    <c:extLst/>
  </c:chart>
  <c:spPr>
    <a:solidFill>
      <a:sysClr val="window" lastClr="FFFFFF"/>
    </a:solidFill>
    <a:ln w="9525" cap="flat" cmpd="sng" algn="ctr">
      <a:noFill/>
      <a:round/>
    </a:ln>
    <a:effectLst/>
  </c:spPr>
  <c:txPr>
    <a:bodyPr/>
    <a:lstStyle/>
    <a:p>
      <a:pPr>
        <a:defRPr sz="1400">
          <a:solidFill>
            <a:schemeClr val="tx1"/>
          </a:solidFill>
          <a:latin typeface="Arial Nova" panose="020B05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30763936437008E-2"/>
          <c:y val="0.14604277051956882"/>
          <c:w val="0.92123211160592389"/>
          <c:h val="0.54630898267054162"/>
        </c:manualLayout>
      </c:layout>
      <c:barChart>
        <c:barDir val="col"/>
        <c:grouping val="clustered"/>
        <c:varyColors val="0"/>
        <c:ser>
          <c:idx val="0"/>
          <c:order val="0"/>
          <c:tx>
            <c:strRef>
              <c:f>'Sub-national PWID'!$C$23</c:f>
              <c:strCache>
                <c:ptCount val="1"/>
                <c:pt idx="0">
                  <c:v>2021</c:v>
                </c:pt>
              </c:strCache>
            </c:strRef>
          </c:tx>
          <c:spPr>
            <a:solidFill>
              <a:srgbClr val="00CCFF"/>
            </a:solidFill>
            <a:ln>
              <a:noFill/>
            </a:ln>
          </c:spPr>
          <c:invertIfNegative val="0"/>
          <c:dPt>
            <c:idx val="0"/>
            <c:invertIfNegative val="0"/>
            <c:bubble3D val="0"/>
            <c:extLst>
              <c:ext xmlns:c16="http://schemas.microsoft.com/office/drawing/2014/chart" uri="{C3380CC4-5D6E-409C-BE32-E72D297353CC}">
                <c16:uniqueId val="{00000000-48E2-40A4-B858-F95B5F394DAD}"/>
              </c:ext>
            </c:extLst>
          </c:dPt>
          <c:dPt>
            <c:idx val="1"/>
            <c:invertIfNegative val="0"/>
            <c:bubble3D val="0"/>
            <c:extLst>
              <c:ext xmlns:c16="http://schemas.microsoft.com/office/drawing/2014/chart" uri="{C3380CC4-5D6E-409C-BE32-E72D297353CC}">
                <c16:uniqueId val="{00000001-48E2-40A4-B858-F95B5F394DAD}"/>
              </c:ext>
            </c:extLst>
          </c:dPt>
          <c:dPt>
            <c:idx val="2"/>
            <c:invertIfNegative val="0"/>
            <c:bubble3D val="0"/>
            <c:extLst>
              <c:ext xmlns:c16="http://schemas.microsoft.com/office/drawing/2014/chart" uri="{C3380CC4-5D6E-409C-BE32-E72D297353CC}">
                <c16:uniqueId val="{00000002-48E2-40A4-B858-F95B5F394DAD}"/>
              </c:ext>
            </c:extLst>
          </c:dPt>
          <c:dPt>
            <c:idx val="10"/>
            <c:invertIfNegative val="0"/>
            <c:bubble3D val="0"/>
            <c:extLst>
              <c:ext xmlns:c16="http://schemas.microsoft.com/office/drawing/2014/chart" uri="{C3380CC4-5D6E-409C-BE32-E72D297353CC}">
                <c16:uniqueId val="{00000003-48E2-40A4-B858-F95B5F394DAD}"/>
              </c:ext>
            </c:extLst>
          </c:dPt>
          <c:dPt>
            <c:idx val="20"/>
            <c:invertIfNegative val="0"/>
            <c:bubble3D val="0"/>
            <c:spPr>
              <a:pattFill prst="narHorz">
                <a:fgClr>
                  <a:srgbClr val="00CCFF"/>
                </a:fgClr>
                <a:bgClr>
                  <a:sysClr val="window" lastClr="FFFFFF"/>
                </a:bgClr>
              </a:pattFill>
              <a:ln>
                <a:noFill/>
              </a:ln>
            </c:spPr>
            <c:extLst>
              <c:ext xmlns:c16="http://schemas.microsoft.com/office/drawing/2014/chart" uri="{C3380CC4-5D6E-409C-BE32-E72D297353CC}">
                <c16:uniqueId val="{00000005-48E2-40A4-B858-F95B5F394DA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PWID'!$B$24:$B$44</c:f>
              <c:strCache>
                <c:ptCount val="21"/>
                <c:pt idx="0">
                  <c:v>Binh Duong</c:v>
                </c:pt>
                <c:pt idx="1">
                  <c:v>Hai Phong</c:v>
                </c:pt>
                <c:pt idx="2">
                  <c:v>Son La</c:v>
                </c:pt>
                <c:pt idx="3">
                  <c:v>Quang Ninh</c:v>
                </c:pt>
                <c:pt idx="4">
                  <c:v>Dien Bien</c:v>
                </c:pt>
                <c:pt idx="5">
                  <c:v>Can Tho</c:v>
                </c:pt>
                <c:pt idx="6">
                  <c:v>Thai Nguyen</c:v>
                </c:pt>
                <c:pt idx="7">
                  <c:v>Nghe An</c:v>
                </c:pt>
                <c:pt idx="8">
                  <c:v>Lao Cai</c:v>
                </c:pt>
                <c:pt idx="9">
                  <c:v>An Giang</c:v>
                </c:pt>
                <c:pt idx="10">
                  <c:v>Khanh Hoa</c:v>
                </c:pt>
                <c:pt idx="11">
                  <c:v>Thanh Hoa</c:v>
                </c:pt>
                <c:pt idx="12">
                  <c:v>Ba Ria - Vung Tau</c:v>
                </c:pt>
                <c:pt idx="13">
                  <c:v>Ha Noi</c:v>
                </c:pt>
                <c:pt idx="14">
                  <c:v>Dong Nai</c:v>
                </c:pt>
                <c:pt idx="15">
                  <c:v>Kien Giang</c:v>
                </c:pt>
                <c:pt idx="16">
                  <c:v>Da Nang</c:v>
                </c:pt>
                <c:pt idx="17">
                  <c:v>Gia Lai</c:v>
                </c:pt>
                <c:pt idx="18">
                  <c:v>Thua Thien Hue</c:v>
                </c:pt>
                <c:pt idx="20">
                  <c:v>Total</c:v>
                </c:pt>
              </c:strCache>
            </c:strRef>
          </c:cat>
          <c:val>
            <c:numRef>
              <c:f>'Sub-national PWID'!$C$24:$C$44</c:f>
              <c:numCache>
                <c:formatCode>0.0</c:formatCode>
                <c:ptCount val="21"/>
                <c:pt idx="0" formatCode="0">
                  <c:v>21</c:v>
                </c:pt>
                <c:pt idx="1">
                  <c:v>20.666666666666668</c:v>
                </c:pt>
                <c:pt idx="2">
                  <c:v>20.666666666666668</c:v>
                </c:pt>
                <c:pt idx="3">
                  <c:v>17.666666666666668</c:v>
                </c:pt>
                <c:pt idx="4">
                  <c:v>16.333333333333332</c:v>
                </c:pt>
                <c:pt idx="5">
                  <c:v>15.5</c:v>
                </c:pt>
                <c:pt idx="6">
                  <c:v>14.499999999999998</c:v>
                </c:pt>
                <c:pt idx="7" formatCode="0">
                  <c:v>13</c:v>
                </c:pt>
                <c:pt idx="8" formatCode="0">
                  <c:v>12</c:v>
                </c:pt>
                <c:pt idx="9" formatCode="0">
                  <c:v>10</c:v>
                </c:pt>
                <c:pt idx="10">
                  <c:v>9.5</c:v>
                </c:pt>
                <c:pt idx="11">
                  <c:v>9.3333333333333339</c:v>
                </c:pt>
                <c:pt idx="12" formatCode="0">
                  <c:v>9</c:v>
                </c:pt>
                <c:pt idx="13">
                  <c:v>6.3333333333333339</c:v>
                </c:pt>
                <c:pt idx="14">
                  <c:v>5.5</c:v>
                </c:pt>
                <c:pt idx="15">
                  <c:v>4</c:v>
                </c:pt>
                <c:pt idx="16">
                  <c:v>3.3333333333333335</c:v>
                </c:pt>
                <c:pt idx="17">
                  <c:v>1.098901098901099</c:v>
                </c:pt>
                <c:pt idx="18" formatCode="0">
                  <c:v>0</c:v>
                </c:pt>
                <c:pt idx="20">
                  <c:v>12.095082731298065</c:v>
                </c:pt>
              </c:numCache>
            </c:numRef>
          </c:val>
          <c:extLst>
            <c:ext xmlns:c16="http://schemas.microsoft.com/office/drawing/2014/chart" uri="{C3380CC4-5D6E-409C-BE32-E72D297353CC}">
              <c16:uniqueId val="{00000004-48E2-40A4-B858-F95B5F394DAD}"/>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txPr>
          <a:bodyPr/>
          <a:lstStyle/>
          <a:p>
            <a:pPr>
              <a:defRPr sz="1200"/>
            </a:pPr>
            <a:endParaRPr lang="en-US"/>
          </a:p>
        </c:txPr>
        <c:crossAx val="41938304"/>
        <c:crosses val="autoZero"/>
        <c:auto val="1"/>
        <c:lblAlgn val="ctr"/>
        <c:lblOffset val="100"/>
        <c:noMultiLvlLbl val="0"/>
      </c:catAx>
      <c:valAx>
        <c:axId val="41938304"/>
        <c:scaling>
          <c:orientation val="minMax"/>
          <c:min val="0"/>
        </c:scaling>
        <c:delete val="0"/>
        <c:axPos val="l"/>
        <c:majorGridlines>
          <c:spPr>
            <a:ln w="3175">
              <a:solidFill>
                <a:srgbClr val="E97132">
                  <a:lumMod val="20000"/>
                  <a:lumOff val="80000"/>
                </a:srgbClr>
              </a:solidFill>
              <a:prstDash val="sysDot"/>
            </a:ln>
          </c:spPr>
        </c:majorGridlines>
        <c:title>
          <c:tx>
            <c:rich>
              <a:bodyPr rot="0" vert="horz"/>
              <a:lstStyle/>
              <a:p>
                <a:pPr>
                  <a:defRPr/>
                </a:pPr>
                <a:r>
                  <a:rPr lang="en-US"/>
                  <a:t>%</a:t>
                </a:r>
              </a:p>
            </c:rich>
          </c:tx>
          <c:layout>
            <c:manualLayout>
              <c:xMode val="edge"/>
              <c:yMode val="edge"/>
              <c:x val="4.5318722102412355E-2"/>
              <c:y val="0.10610627120802649"/>
            </c:manualLayout>
          </c:layout>
          <c:overlay val="0"/>
        </c:title>
        <c:numFmt formatCode="0" sourceLinked="0"/>
        <c:majorTickMark val="out"/>
        <c:minorTickMark val="none"/>
        <c:tickLblPos val="nextTo"/>
        <c:spPr>
          <a:ln>
            <a:noFill/>
          </a:ln>
        </c:spPr>
        <c:crossAx val="41936768"/>
        <c:crosses val="autoZero"/>
        <c:crossBetween val="between"/>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82777777777779E-2"/>
          <c:y val="6.4675925925925928E-2"/>
          <c:w val="0.88131037613452168"/>
          <c:h val="0.60593843542641546"/>
        </c:manualLayout>
      </c:layout>
      <c:lineChart>
        <c:grouping val="standard"/>
        <c:varyColors val="0"/>
        <c:ser>
          <c:idx val="0"/>
          <c:order val="0"/>
          <c:tx>
            <c:strRef>
              <c:f>'Sub-national PWID'!$B$78</c:f>
              <c:strCache>
                <c:ptCount val="1"/>
                <c:pt idx="0">
                  <c:v>Dien Bien</c:v>
                </c:pt>
              </c:strCache>
            </c:strRef>
          </c:tx>
          <c:spPr>
            <a:ln w="31750" cap="rnd">
              <a:solidFill>
                <a:srgbClr val="FF99FF"/>
              </a:solidFill>
              <a:round/>
            </a:ln>
            <a:effectLst/>
          </c:spPr>
          <c:marker>
            <c:symbol val="circle"/>
            <c:size val="8"/>
            <c:spPr>
              <a:solidFill>
                <a:srgbClr val="FF99FF"/>
              </a:solidFill>
              <a:ln w="9525">
                <a:noFill/>
              </a:ln>
              <a:effectLst/>
            </c:spPr>
          </c:marker>
          <c:dLbls>
            <c:dLbl>
              <c:idx val="4"/>
              <c:layout>
                <c:manualLayout>
                  <c:x val="-1.260008353783422E-16"/>
                  <c:y val="1.602564102564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66-464C-8BC9-FF04D8890258}"/>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66-464C-8BC9-FF04D889025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'Sub-national PWID'!$C$77:$F$77</c:f>
              <c:strCache>
                <c:ptCount val="4"/>
                <c:pt idx="0">
                  <c:v>2015</c:v>
                </c:pt>
                <c:pt idx="1">
                  <c:v>2016</c:v>
                </c:pt>
                <c:pt idx="2">
                  <c:v>2019</c:v>
                </c:pt>
                <c:pt idx="3">
                  <c:v>2021</c:v>
                </c:pt>
              </c:strCache>
            </c:strRef>
          </c:cat>
          <c:val>
            <c:numRef>
              <c:f>'Sub-national PWID'!$C$78:$F$78</c:f>
              <c:numCache>
                <c:formatCode>0.0</c:formatCode>
                <c:ptCount val="4"/>
                <c:pt idx="0">
                  <c:v>16.7</c:v>
                </c:pt>
                <c:pt idx="1">
                  <c:v>16.44295302013423</c:v>
                </c:pt>
                <c:pt idx="2">
                  <c:v>26</c:v>
                </c:pt>
                <c:pt idx="3">
                  <c:v>16.333333333333332</c:v>
                </c:pt>
              </c:numCache>
            </c:numRef>
          </c:val>
          <c:smooth val="0"/>
          <c:extLst>
            <c:ext xmlns:c16="http://schemas.microsoft.com/office/drawing/2014/chart" uri="{C3380CC4-5D6E-409C-BE32-E72D297353CC}">
              <c16:uniqueId val="{00000002-0166-464C-8BC9-FF04D8890258}"/>
            </c:ext>
          </c:extLst>
        </c:ser>
        <c:ser>
          <c:idx val="1"/>
          <c:order val="1"/>
          <c:tx>
            <c:strRef>
              <c:f>'Sub-national PWID'!$B$79</c:f>
              <c:strCache>
                <c:ptCount val="1"/>
                <c:pt idx="0">
                  <c:v>Binh Duong</c:v>
                </c:pt>
              </c:strCache>
            </c:strRef>
          </c:tx>
          <c:spPr>
            <a:ln w="31750" cap="rnd">
              <a:solidFill>
                <a:srgbClr val="FF9933"/>
              </a:solidFill>
              <a:round/>
            </a:ln>
            <a:effectLst/>
          </c:spPr>
          <c:marker>
            <c:symbol val="circle"/>
            <c:size val="8"/>
            <c:spPr>
              <a:solidFill>
                <a:srgbClr val="FF9933"/>
              </a:solidFill>
              <a:ln w="9525">
                <a:noFill/>
              </a:ln>
              <a:effectLst/>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166-464C-8BC9-FF04D889025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66-464C-8BC9-FF04D8890258}"/>
                </c:ext>
              </c:extLst>
            </c:dLbl>
            <c:dLbl>
              <c:idx val="19"/>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66-464C-8BC9-FF04D889025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'Sub-national PWID'!$C$77:$F$77</c:f>
              <c:strCache>
                <c:ptCount val="4"/>
                <c:pt idx="0">
                  <c:v>2015</c:v>
                </c:pt>
                <c:pt idx="1">
                  <c:v>2016</c:v>
                </c:pt>
                <c:pt idx="2">
                  <c:v>2019</c:v>
                </c:pt>
                <c:pt idx="3">
                  <c:v>2021</c:v>
                </c:pt>
              </c:strCache>
            </c:strRef>
          </c:cat>
          <c:val>
            <c:numRef>
              <c:f>'Sub-national PWID'!$C$79:$F$79</c:f>
              <c:numCache>
                <c:formatCode>General</c:formatCode>
                <c:ptCount val="4"/>
                <c:pt idx="2" formatCode="0">
                  <c:v>19</c:v>
                </c:pt>
                <c:pt idx="3" formatCode="0">
                  <c:v>21</c:v>
                </c:pt>
              </c:numCache>
            </c:numRef>
          </c:val>
          <c:smooth val="0"/>
          <c:extLst>
            <c:ext xmlns:c16="http://schemas.microsoft.com/office/drawing/2014/chart" uri="{C3380CC4-5D6E-409C-BE32-E72D297353CC}">
              <c16:uniqueId val="{00000005-0166-464C-8BC9-FF04D8890258}"/>
            </c:ext>
          </c:extLst>
        </c:ser>
        <c:ser>
          <c:idx val="2"/>
          <c:order val="2"/>
          <c:tx>
            <c:strRef>
              <c:f>'Sub-national PWID'!$B$80</c:f>
              <c:strCache>
                <c:ptCount val="1"/>
                <c:pt idx="0">
                  <c:v>Hai Phong</c:v>
                </c:pt>
              </c:strCache>
            </c:strRef>
          </c:tx>
          <c:spPr>
            <a:ln w="31750" cap="rnd">
              <a:solidFill>
                <a:srgbClr val="00B0F0"/>
              </a:solidFill>
              <a:round/>
            </a:ln>
            <a:effectLst/>
          </c:spPr>
          <c:marker>
            <c:symbol val="circle"/>
            <c:size val="8"/>
            <c:spPr>
              <a:solidFill>
                <a:srgbClr val="00B0F0"/>
              </a:solidFill>
              <a:ln w="9525">
                <a:noFill/>
              </a:ln>
              <a:effectLst/>
            </c:spPr>
          </c:marker>
          <c:dLbls>
            <c:dLbl>
              <c:idx val="4"/>
              <c:layout>
                <c:manualLayout>
                  <c:x val="-1.260008353783422E-16"/>
                  <c:y val="1.9230769230769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66-464C-8BC9-FF04D8890258}"/>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66-464C-8BC9-FF04D889025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'Sub-national PWID'!$C$77:$F$77</c:f>
              <c:strCache>
                <c:ptCount val="4"/>
                <c:pt idx="0">
                  <c:v>2015</c:v>
                </c:pt>
                <c:pt idx="1">
                  <c:v>2016</c:v>
                </c:pt>
                <c:pt idx="2">
                  <c:v>2019</c:v>
                </c:pt>
                <c:pt idx="3">
                  <c:v>2021</c:v>
                </c:pt>
              </c:strCache>
            </c:strRef>
          </c:cat>
          <c:val>
            <c:numRef>
              <c:f>'Sub-national PWID'!$C$80:$F$80</c:f>
              <c:numCache>
                <c:formatCode>0.0</c:formatCode>
                <c:ptCount val="4"/>
                <c:pt idx="0">
                  <c:v>12.7</c:v>
                </c:pt>
                <c:pt idx="1">
                  <c:v>13.666666666666666</c:v>
                </c:pt>
                <c:pt idx="2">
                  <c:v>20.666666666666668</c:v>
                </c:pt>
                <c:pt idx="3">
                  <c:v>20.666666666666668</c:v>
                </c:pt>
              </c:numCache>
            </c:numRef>
          </c:val>
          <c:smooth val="0"/>
          <c:extLst>
            <c:ext xmlns:c16="http://schemas.microsoft.com/office/drawing/2014/chart" uri="{C3380CC4-5D6E-409C-BE32-E72D297353CC}">
              <c16:uniqueId val="{00000008-0166-464C-8BC9-FF04D8890258}"/>
            </c:ext>
          </c:extLst>
        </c:ser>
        <c:ser>
          <c:idx val="3"/>
          <c:order val="3"/>
          <c:tx>
            <c:strRef>
              <c:f>'Sub-national PWID'!$B$81</c:f>
              <c:strCache>
                <c:ptCount val="1"/>
                <c:pt idx="0">
                  <c:v>Khanh Hoa</c:v>
                </c:pt>
              </c:strCache>
            </c:strRef>
          </c:tx>
          <c:spPr>
            <a:ln w="31750" cap="rnd">
              <a:solidFill>
                <a:srgbClr val="009999"/>
              </a:solidFill>
              <a:round/>
            </a:ln>
            <a:effectLst/>
          </c:spPr>
          <c:marker>
            <c:symbol val="circle"/>
            <c:size val="8"/>
            <c:spPr>
              <a:solidFill>
                <a:srgbClr val="009999"/>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66-464C-8BC9-FF04D889025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66-464C-8BC9-FF04D889025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'Sub-national PWID'!$C$77:$F$77</c:f>
              <c:strCache>
                <c:ptCount val="4"/>
                <c:pt idx="0">
                  <c:v>2015</c:v>
                </c:pt>
                <c:pt idx="1">
                  <c:v>2016</c:v>
                </c:pt>
                <c:pt idx="2">
                  <c:v>2019</c:v>
                </c:pt>
                <c:pt idx="3">
                  <c:v>2021</c:v>
                </c:pt>
              </c:strCache>
            </c:strRef>
          </c:cat>
          <c:val>
            <c:numRef>
              <c:f>'Sub-national PWID'!$C$81:$F$81</c:f>
              <c:numCache>
                <c:formatCode>0.0</c:formatCode>
                <c:ptCount val="4"/>
                <c:pt idx="0">
                  <c:v>5.3</c:v>
                </c:pt>
                <c:pt idx="1">
                  <c:v>8.6666666666666679</c:v>
                </c:pt>
                <c:pt idx="2">
                  <c:v>9.3333333333333339</c:v>
                </c:pt>
                <c:pt idx="3">
                  <c:v>9.5</c:v>
                </c:pt>
              </c:numCache>
            </c:numRef>
          </c:val>
          <c:smooth val="0"/>
          <c:extLst>
            <c:ext xmlns:c16="http://schemas.microsoft.com/office/drawing/2014/chart" uri="{C3380CC4-5D6E-409C-BE32-E72D297353CC}">
              <c16:uniqueId val="{0000000B-0166-464C-8BC9-FF04D8890258}"/>
            </c:ext>
          </c:extLst>
        </c:ser>
        <c:ser>
          <c:idx val="4"/>
          <c:order val="4"/>
          <c:tx>
            <c:strRef>
              <c:f>'Sub-national PWID'!$B$82</c:f>
              <c:strCache>
                <c:ptCount val="1"/>
                <c:pt idx="0">
                  <c:v>Ba Ria Vung Tau</c:v>
                </c:pt>
              </c:strCache>
            </c:strRef>
          </c:tx>
          <c:spPr>
            <a:ln w="31750" cap="rnd">
              <a:solidFill>
                <a:srgbClr val="CDC884"/>
              </a:solidFill>
              <a:round/>
            </a:ln>
            <a:effectLst/>
          </c:spPr>
          <c:marker>
            <c:symbol val="circle"/>
            <c:size val="8"/>
            <c:spPr>
              <a:solidFill>
                <a:srgbClr val="CDC884"/>
              </a:solidFill>
              <a:ln w="9525">
                <a:noFill/>
              </a:ln>
              <a:effectLst/>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166-464C-8BC9-FF04D889025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66-464C-8BC9-FF04D889025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'Sub-national PWID'!$C$77:$F$77</c:f>
              <c:strCache>
                <c:ptCount val="4"/>
                <c:pt idx="0">
                  <c:v>2015</c:v>
                </c:pt>
                <c:pt idx="1">
                  <c:v>2016</c:v>
                </c:pt>
                <c:pt idx="2">
                  <c:v>2019</c:v>
                </c:pt>
                <c:pt idx="3">
                  <c:v>2021</c:v>
                </c:pt>
              </c:strCache>
            </c:strRef>
          </c:cat>
          <c:val>
            <c:numRef>
              <c:f>'Sub-national PWID'!$C$82:$F$82</c:f>
              <c:numCache>
                <c:formatCode>0.0</c:formatCode>
                <c:ptCount val="4"/>
                <c:pt idx="0">
                  <c:v>10</c:v>
                </c:pt>
                <c:pt idx="1">
                  <c:v>8.5</c:v>
                </c:pt>
                <c:pt idx="2">
                  <c:v>8.5</c:v>
                </c:pt>
                <c:pt idx="3" formatCode="0">
                  <c:v>9</c:v>
                </c:pt>
              </c:numCache>
            </c:numRef>
          </c:val>
          <c:smooth val="0"/>
          <c:extLst>
            <c:ext xmlns:c16="http://schemas.microsoft.com/office/drawing/2014/chart" uri="{C3380CC4-5D6E-409C-BE32-E72D297353CC}">
              <c16:uniqueId val="{0000000D-0166-464C-8BC9-FF04D8890258}"/>
            </c:ext>
          </c:extLst>
        </c:ser>
        <c:ser>
          <c:idx val="5"/>
          <c:order val="5"/>
          <c:tx>
            <c:strRef>
              <c:f>'Sub-national PWID'!$B$83</c:f>
              <c:strCache>
                <c:ptCount val="1"/>
                <c:pt idx="0">
                  <c:v>Ha Noi</c:v>
                </c:pt>
              </c:strCache>
            </c:strRef>
          </c:tx>
          <c:spPr>
            <a:ln w="31750" cap="rnd">
              <a:solidFill>
                <a:srgbClr val="CC99FF"/>
              </a:solidFill>
              <a:round/>
            </a:ln>
            <a:effectLst/>
          </c:spPr>
          <c:marker>
            <c:symbol val="circle"/>
            <c:size val="8"/>
            <c:spPr>
              <a:solidFill>
                <a:srgbClr val="CC99FF"/>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66-464C-8BC9-FF04D889025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'Sub-national PWID'!$C$77:$F$77</c:f>
              <c:strCache>
                <c:ptCount val="4"/>
                <c:pt idx="0">
                  <c:v>2015</c:v>
                </c:pt>
                <c:pt idx="1">
                  <c:v>2016</c:v>
                </c:pt>
                <c:pt idx="2">
                  <c:v>2019</c:v>
                </c:pt>
                <c:pt idx="3">
                  <c:v>2021</c:v>
                </c:pt>
              </c:strCache>
            </c:strRef>
          </c:cat>
          <c:val>
            <c:numRef>
              <c:f>'Sub-national PWID'!$C$83:$F$83</c:f>
              <c:numCache>
                <c:formatCode>0.0</c:formatCode>
                <c:ptCount val="4"/>
                <c:pt idx="0">
                  <c:v>19</c:v>
                </c:pt>
                <c:pt idx="1">
                  <c:v>16.333333333333332</c:v>
                </c:pt>
                <c:pt idx="2">
                  <c:v>9.6666666666666661</c:v>
                </c:pt>
                <c:pt idx="3">
                  <c:v>6.3333333333333339</c:v>
                </c:pt>
              </c:numCache>
            </c:numRef>
          </c:val>
          <c:smooth val="0"/>
          <c:extLst>
            <c:ext xmlns:c16="http://schemas.microsoft.com/office/drawing/2014/chart" uri="{C3380CC4-5D6E-409C-BE32-E72D297353CC}">
              <c16:uniqueId val="{0000000F-0166-464C-8BC9-FF04D8890258}"/>
            </c:ext>
          </c:extLst>
        </c:ser>
        <c:ser>
          <c:idx val="6"/>
          <c:order val="6"/>
          <c:tx>
            <c:strRef>
              <c:f>'Sub-national PWID'!$B$84</c:f>
              <c:strCache>
                <c:ptCount val="1"/>
                <c:pt idx="0">
                  <c:v>Thai Nguyen</c:v>
                </c:pt>
              </c:strCache>
            </c:strRef>
          </c:tx>
          <c:spPr>
            <a:ln w="31750" cap="rnd">
              <a:solidFill>
                <a:srgbClr val="FF5050"/>
              </a:solidFill>
              <a:round/>
            </a:ln>
            <a:effectLst/>
          </c:spPr>
          <c:marker>
            <c:symbol val="circle"/>
            <c:size val="8"/>
            <c:spPr>
              <a:solidFill>
                <a:srgbClr val="FF5050"/>
              </a:solidFill>
              <a:ln w="9525">
                <a:no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166-464C-8BC9-FF04D889025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'Sub-national PWID'!$C$77:$F$77</c:f>
              <c:strCache>
                <c:ptCount val="4"/>
                <c:pt idx="0">
                  <c:v>2015</c:v>
                </c:pt>
                <c:pt idx="1">
                  <c:v>2016</c:v>
                </c:pt>
                <c:pt idx="2">
                  <c:v>2019</c:v>
                </c:pt>
                <c:pt idx="3">
                  <c:v>2021</c:v>
                </c:pt>
              </c:strCache>
            </c:strRef>
          </c:cat>
          <c:val>
            <c:numRef>
              <c:f>'Sub-national PWID'!$C$84:$F$84</c:f>
              <c:numCache>
                <c:formatCode>0.0</c:formatCode>
                <c:ptCount val="4"/>
                <c:pt idx="0">
                  <c:v>26</c:v>
                </c:pt>
                <c:pt idx="1">
                  <c:v>23</c:v>
                </c:pt>
                <c:pt idx="2">
                  <c:v>9.5</c:v>
                </c:pt>
                <c:pt idx="3">
                  <c:v>14.499999999999998</c:v>
                </c:pt>
              </c:numCache>
            </c:numRef>
          </c:val>
          <c:smooth val="0"/>
          <c:extLst>
            <c:ext xmlns:c16="http://schemas.microsoft.com/office/drawing/2014/chart" uri="{C3380CC4-5D6E-409C-BE32-E72D297353CC}">
              <c16:uniqueId val="{00000011-0166-464C-8BC9-FF04D8890258}"/>
            </c:ext>
          </c:extLst>
        </c:ser>
        <c:ser>
          <c:idx val="7"/>
          <c:order val="7"/>
          <c:tx>
            <c:strRef>
              <c:f>'Sub-national PWID'!$B$85</c:f>
              <c:strCache>
                <c:ptCount val="1"/>
                <c:pt idx="0">
                  <c:v>Nghe An</c:v>
                </c:pt>
              </c:strCache>
            </c:strRef>
          </c:tx>
          <c:spPr>
            <a:ln w="31750" cap="rnd">
              <a:solidFill>
                <a:srgbClr val="E97132">
                  <a:lumMod val="75000"/>
                </a:srgbClr>
              </a:solidFill>
              <a:round/>
            </a:ln>
            <a:effectLst/>
          </c:spPr>
          <c:marker>
            <c:symbol val="circle"/>
            <c:size val="8"/>
            <c:spPr>
              <a:solidFill>
                <a:schemeClr val="accent2">
                  <a:lumMod val="60000"/>
                </a:schemeClr>
              </a:solidFill>
              <a:ln w="9525">
                <a:noFill/>
              </a:ln>
              <a:effectLst/>
            </c:spPr>
          </c:marker>
          <c:cat>
            <c:strRef>
              <c:f>'Sub-national PWID'!$C$77:$F$77</c:f>
              <c:strCache>
                <c:ptCount val="4"/>
                <c:pt idx="0">
                  <c:v>2015</c:v>
                </c:pt>
                <c:pt idx="1">
                  <c:v>2016</c:v>
                </c:pt>
                <c:pt idx="2">
                  <c:v>2019</c:v>
                </c:pt>
                <c:pt idx="3">
                  <c:v>2021</c:v>
                </c:pt>
              </c:strCache>
            </c:strRef>
          </c:cat>
          <c:val>
            <c:numRef>
              <c:f>'Sub-national PWID'!$C$85:$F$85</c:f>
              <c:numCache>
                <c:formatCode>0.0</c:formatCode>
                <c:ptCount val="4"/>
                <c:pt idx="0">
                  <c:v>10</c:v>
                </c:pt>
                <c:pt idx="1">
                  <c:v>10</c:v>
                </c:pt>
                <c:pt idx="2">
                  <c:v>11.5</c:v>
                </c:pt>
                <c:pt idx="3" formatCode="0">
                  <c:v>13</c:v>
                </c:pt>
              </c:numCache>
            </c:numRef>
          </c:val>
          <c:smooth val="0"/>
          <c:extLst>
            <c:ext xmlns:c16="http://schemas.microsoft.com/office/drawing/2014/chart" uri="{C3380CC4-5D6E-409C-BE32-E72D297353CC}">
              <c16:uniqueId val="{00000012-0166-464C-8BC9-FF04D8890258}"/>
            </c:ext>
          </c:extLst>
        </c:ser>
        <c:ser>
          <c:idx val="8"/>
          <c:order val="8"/>
          <c:tx>
            <c:strRef>
              <c:f>'Sub-national PWID'!$B$86</c:f>
              <c:strCache>
                <c:ptCount val="1"/>
                <c:pt idx="0">
                  <c:v>Than HoaH</c:v>
                </c:pt>
              </c:strCache>
            </c:strRef>
          </c:tx>
          <c:spPr>
            <a:ln w="28575" cap="rnd">
              <a:solidFill>
                <a:srgbClr val="1A6825"/>
              </a:solidFill>
              <a:round/>
            </a:ln>
            <a:effectLst/>
          </c:spPr>
          <c:marker>
            <c:symbol val="circle"/>
            <c:size val="8"/>
            <c:spPr>
              <a:solidFill>
                <a:srgbClr val="104017"/>
              </a:solidFill>
              <a:ln w="9525">
                <a:noFill/>
              </a:ln>
              <a:effectLst/>
            </c:spPr>
          </c:marker>
          <c:cat>
            <c:strRef>
              <c:f>'Sub-national PWID'!$C$77:$F$77</c:f>
              <c:strCache>
                <c:ptCount val="4"/>
                <c:pt idx="0">
                  <c:v>2015</c:v>
                </c:pt>
                <c:pt idx="1">
                  <c:v>2016</c:v>
                </c:pt>
                <c:pt idx="2">
                  <c:v>2019</c:v>
                </c:pt>
                <c:pt idx="3">
                  <c:v>2021</c:v>
                </c:pt>
              </c:strCache>
            </c:strRef>
          </c:cat>
          <c:val>
            <c:numRef>
              <c:f>'Sub-national PWID'!$C$86:$F$86</c:f>
              <c:numCache>
                <c:formatCode>0.0</c:formatCode>
                <c:ptCount val="4"/>
                <c:pt idx="0">
                  <c:v>7.3</c:v>
                </c:pt>
                <c:pt idx="1">
                  <c:v>13</c:v>
                </c:pt>
                <c:pt idx="2">
                  <c:v>15</c:v>
                </c:pt>
                <c:pt idx="3">
                  <c:v>9.3333333333333339</c:v>
                </c:pt>
              </c:numCache>
            </c:numRef>
          </c:val>
          <c:smooth val="0"/>
          <c:extLst>
            <c:ext xmlns:c16="http://schemas.microsoft.com/office/drawing/2014/chart" uri="{C3380CC4-5D6E-409C-BE32-E72D297353CC}">
              <c16:uniqueId val="{00000015-0166-464C-8BC9-FF04D8890258}"/>
            </c:ext>
          </c:extLst>
        </c:ser>
        <c:dLbls>
          <c:showLegendKey val="0"/>
          <c:showVal val="0"/>
          <c:showCatName val="0"/>
          <c:showSerName val="0"/>
          <c:showPercent val="0"/>
          <c:showBubbleSize val="0"/>
        </c:dLbls>
        <c:marker val="1"/>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scaling>
        <c:delete val="0"/>
        <c:axPos val="l"/>
        <c:majorGridlines>
          <c:spPr>
            <a:ln w="9525" cap="flat" cmpd="sng" algn="ctr">
              <a:solidFill>
                <a:schemeClr val="bg1">
                  <a:lumMod val="95000"/>
                </a:schemeClr>
              </a:solidFill>
              <a:prstDash val="sysDot"/>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1416782783"/>
        <c:crosses val="autoZero"/>
        <c:crossBetween val="between"/>
        <c:majorUnit val="5"/>
      </c:valAx>
      <c:spPr>
        <a:noFill/>
        <a:ln>
          <a:noFill/>
        </a:ln>
        <a:effectLst/>
      </c:spPr>
    </c:plotArea>
    <c:legend>
      <c:legendPos val="b"/>
      <c:layout>
        <c:manualLayout>
          <c:xMode val="edge"/>
          <c:yMode val="edge"/>
          <c:x val="5.985438776674655E-2"/>
          <c:y val="0.77750086522199902"/>
          <c:w val="0.86145064475636202"/>
          <c:h val="0.204704285569498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span"/>
    <c:showDLblsOverMax val="0"/>
    <c:extLst/>
  </c:chart>
  <c:spPr>
    <a:solidFill>
      <a:sysClr val="window" lastClr="FFFFFF"/>
    </a:solidFill>
    <a:ln w="9525" cap="flat" cmpd="sng" algn="ctr">
      <a:noFill/>
      <a:round/>
    </a:ln>
    <a:effectLst/>
  </c:spPr>
  <c:txPr>
    <a:bodyPr/>
    <a:lstStyle/>
    <a:p>
      <a:pPr>
        <a:defRPr sz="1400">
          <a:solidFill>
            <a:schemeClr val="tx1"/>
          </a:solidFill>
          <a:latin typeface="Arial Nova" panose="020B05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43040166543185E-2"/>
          <c:y val="5.0342805509966983E-2"/>
          <c:w val="0.856931485259258"/>
          <c:h val="0.71257509329691737"/>
        </c:manualLayout>
      </c:layout>
      <c:lineChart>
        <c:grouping val="standard"/>
        <c:varyColors val="0"/>
        <c:ser>
          <c:idx val="0"/>
          <c:order val="0"/>
          <c:tx>
            <c:strRef>
              <c:f>'Condom use KP (2)'!$A$6</c:f>
              <c:strCache>
                <c:ptCount val="1"/>
                <c:pt idx="0">
                  <c:v>Female sex workers</c:v>
                </c:pt>
              </c:strCache>
            </c:strRef>
          </c:tx>
          <c:spPr>
            <a:ln w="38100">
              <a:solidFill>
                <a:srgbClr val="FF66CC"/>
              </a:solidFill>
            </a:ln>
          </c:spPr>
          <c:marker>
            <c:symbol val="none"/>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85-4218-8917-0916DEF36F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use KP (2)'!$B$5:$O$5</c:f>
              <c:numCache>
                <c:formatCode>General</c:formatCode>
                <c:ptCount val="14"/>
                <c:pt idx="0">
                  <c:v>2005</c:v>
                </c:pt>
                <c:pt idx="1">
                  <c:v>2009</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'Condom use KP (2)'!$B$6:$O$6</c:f>
              <c:numCache>
                <c:formatCode>0</c:formatCode>
                <c:ptCount val="14"/>
                <c:pt idx="0">
                  <c:v>97</c:v>
                </c:pt>
                <c:pt idx="1">
                  <c:v>77.7</c:v>
                </c:pt>
                <c:pt idx="2">
                  <c:v>86.94</c:v>
                </c:pt>
                <c:pt idx="3">
                  <c:v>83</c:v>
                </c:pt>
                <c:pt idx="4">
                  <c:v>92</c:v>
                </c:pt>
                <c:pt idx="5">
                  <c:v>82.8</c:v>
                </c:pt>
                <c:pt idx="6">
                  <c:v>85</c:v>
                </c:pt>
                <c:pt idx="7" formatCode="General">
                  <c:v>84</c:v>
                </c:pt>
                <c:pt idx="8" formatCode="General">
                  <c:v>83</c:v>
                </c:pt>
                <c:pt idx="9" formatCode="General">
                  <c:v>85</c:v>
                </c:pt>
                <c:pt idx="11">
                  <c:v>89.3</c:v>
                </c:pt>
                <c:pt idx="13">
                  <c:v>89.9</c:v>
                </c:pt>
              </c:numCache>
            </c:numRef>
          </c:val>
          <c:smooth val="0"/>
          <c:extLst>
            <c:ext xmlns:c16="http://schemas.microsoft.com/office/drawing/2014/chart" uri="{C3380CC4-5D6E-409C-BE32-E72D297353CC}">
              <c16:uniqueId val="{00000001-1EE7-43AB-8099-D8333B9D9BC3}"/>
            </c:ext>
          </c:extLst>
        </c:ser>
        <c:ser>
          <c:idx val="1"/>
          <c:order val="1"/>
          <c:tx>
            <c:strRef>
              <c:f>'Condom use KP (2)'!$A$7</c:f>
              <c:strCache>
                <c:ptCount val="1"/>
                <c:pt idx="0">
                  <c:v>Men who have sex with men</c:v>
                </c:pt>
              </c:strCache>
            </c:strRef>
          </c:tx>
          <c:spPr>
            <a:ln w="38100">
              <a:solidFill>
                <a:srgbClr val="F78E1E"/>
              </a:solidFill>
            </a:ln>
          </c:spPr>
          <c:marker>
            <c:symbol val="none"/>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85-4218-8917-0916DEF36F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use KP (2)'!$B$5:$O$5</c:f>
              <c:numCache>
                <c:formatCode>General</c:formatCode>
                <c:ptCount val="14"/>
                <c:pt idx="0">
                  <c:v>2005</c:v>
                </c:pt>
                <c:pt idx="1">
                  <c:v>2009</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'Condom use KP (2)'!$B$7:$O$7</c:f>
              <c:numCache>
                <c:formatCode>0</c:formatCode>
                <c:ptCount val="14"/>
                <c:pt idx="0">
                  <c:v>61</c:v>
                </c:pt>
                <c:pt idx="1">
                  <c:v>66.5</c:v>
                </c:pt>
                <c:pt idx="2">
                  <c:v>75.569999999999993</c:v>
                </c:pt>
                <c:pt idx="3">
                  <c:v>66.599999999999994</c:v>
                </c:pt>
                <c:pt idx="4">
                  <c:v>66.400000000000006</c:v>
                </c:pt>
                <c:pt idx="5">
                  <c:v>54</c:v>
                </c:pt>
                <c:pt idx="6">
                  <c:v>67.099999999999994</c:v>
                </c:pt>
                <c:pt idx="7" formatCode="General">
                  <c:v>57</c:v>
                </c:pt>
                <c:pt idx="8" formatCode="General">
                  <c:v>60</c:v>
                </c:pt>
                <c:pt idx="9" formatCode="General">
                  <c:v>63</c:v>
                </c:pt>
                <c:pt idx="11">
                  <c:v>65.2</c:v>
                </c:pt>
                <c:pt idx="13">
                  <c:v>68.599999999999994</c:v>
                </c:pt>
              </c:numCache>
            </c:numRef>
          </c:val>
          <c:smooth val="0"/>
          <c:extLst>
            <c:ext xmlns:c16="http://schemas.microsoft.com/office/drawing/2014/chart" uri="{C3380CC4-5D6E-409C-BE32-E72D297353CC}">
              <c16:uniqueId val="{00000003-1EE7-43AB-8099-D8333B9D9BC3}"/>
            </c:ext>
          </c:extLst>
        </c:ser>
        <c:ser>
          <c:idx val="2"/>
          <c:order val="2"/>
          <c:tx>
            <c:strRef>
              <c:f>'Condom use KP (2)'!$A$8</c:f>
              <c:strCache>
                <c:ptCount val="1"/>
                <c:pt idx="0">
                  <c:v>People who inject drugs</c:v>
                </c:pt>
              </c:strCache>
            </c:strRef>
          </c:tx>
          <c:spPr>
            <a:ln w="38100">
              <a:solidFill>
                <a:srgbClr val="00AEEF"/>
              </a:solidFill>
            </a:ln>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85-4218-8917-0916DEF36F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use KP (2)'!$B$5:$O$5</c:f>
              <c:numCache>
                <c:formatCode>General</c:formatCode>
                <c:ptCount val="14"/>
                <c:pt idx="0">
                  <c:v>2005</c:v>
                </c:pt>
                <c:pt idx="1">
                  <c:v>2009</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'Condom use KP (2)'!$B$8:$O$8</c:f>
              <c:numCache>
                <c:formatCode>0</c:formatCode>
                <c:ptCount val="14"/>
                <c:pt idx="0">
                  <c:v>36</c:v>
                </c:pt>
                <c:pt idx="1">
                  <c:v>51.900001525878906</c:v>
                </c:pt>
                <c:pt idx="3">
                  <c:v>49</c:v>
                </c:pt>
                <c:pt idx="4" formatCode="General">
                  <c:v>41.2</c:v>
                </c:pt>
                <c:pt idx="5">
                  <c:v>59</c:v>
                </c:pt>
                <c:pt idx="6">
                  <c:v>38.1</c:v>
                </c:pt>
                <c:pt idx="7" formatCode="General">
                  <c:v>37</c:v>
                </c:pt>
                <c:pt idx="8" formatCode="General">
                  <c:v>44</c:v>
                </c:pt>
                <c:pt idx="10">
                  <c:v>41.9</c:v>
                </c:pt>
                <c:pt idx="12">
                  <c:v>51.8</c:v>
                </c:pt>
              </c:numCache>
            </c:numRef>
          </c:val>
          <c:smooth val="0"/>
          <c:extLst>
            <c:ext xmlns:c16="http://schemas.microsoft.com/office/drawing/2014/chart" uri="{C3380CC4-5D6E-409C-BE32-E72D297353CC}">
              <c16:uniqueId val="{00000005-1EE7-43AB-8099-D8333B9D9BC3}"/>
            </c:ext>
          </c:extLst>
        </c:ser>
        <c:dLbls>
          <c:showLegendKey val="0"/>
          <c:showVal val="0"/>
          <c:showCatName val="0"/>
          <c:showSerName val="0"/>
          <c:showPercent val="0"/>
          <c:showBubbleSize val="0"/>
        </c:dLbls>
        <c:marker val="1"/>
        <c:smooth val="0"/>
        <c:axId val="135033216"/>
        <c:axId val="135034752"/>
      </c:lineChart>
      <c:scatterChart>
        <c:scatterStyle val="lineMarker"/>
        <c:varyColors val="0"/>
        <c:ser>
          <c:idx val="3"/>
          <c:order val="3"/>
          <c:tx>
            <c:strRef>
              <c:f>'Condom use KP (2)'!$Q$1</c:f>
              <c:strCache>
                <c:ptCount val="1"/>
                <c:pt idx="0">
                  <c:v>t</c:v>
                </c:pt>
              </c:strCache>
            </c:strRef>
          </c:tx>
          <c:spPr>
            <a:ln w="19050">
              <a:solidFill>
                <a:srgbClr val="E31837"/>
              </a:solidFill>
              <a:prstDash val="dash"/>
            </a:ln>
          </c:spPr>
          <c:marker>
            <c:symbol val="none"/>
          </c:marker>
          <c:xVal>
            <c:numRef>
              <c:f>'Condom use KP (2)'!$P$2:$P$3</c:f>
              <c:numCache>
                <c:formatCode>General</c:formatCode>
                <c:ptCount val="2"/>
                <c:pt idx="0">
                  <c:v>0</c:v>
                </c:pt>
                <c:pt idx="1">
                  <c:v>1</c:v>
                </c:pt>
              </c:numCache>
            </c:numRef>
          </c:xVal>
          <c:yVal>
            <c:numRef>
              <c:f>'Condom use KP (2)'!$Q$2:$Q$3</c:f>
              <c:numCache>
                <c:formatCode>General</c:formatCode>
                <c:ptCount val="2"/>
                <c:pt idx="0">
                  <c:v>95</c:v>
                </c:pt>
                <c:pt idx="1">
                  <c:v>95</c:v>
                </c:pt>
              </c:numCache>
            </c:numRef>
          </c:yVal>
          <c:smooth val="0"/>
          <c:extLst>
            <c:ext xmlns:c16="http://schemas.microsoft.com/office/drawing/2014/chart" uri="{C3380CC4-5D6E-409C-BE32-E72D297353CC}">
              <c16:uniqueId val="{00000006-1EE7-43AB-8099-D8333B9D9BC3}"/>
            </c:ext>
          </c:extLst>
        </c:ser>
        <c:dLbls>
          <c:showLegendKey val="0"/>
          <c:showVal val="0"/>
          <c:showCatName val="0"/>
          <c:showSerName val="0"/>
          <c:showPercent val="0"/>
          <c:showBubbleSize val="0"/>
        </c:dLbls>
        <c:axId val="135058944"/>
        <c:axId val="135057408"/>
      </c:scatterChart>
      <c:catAx>
        <c:axId val="135033216"/>
        <c:scaling>
          <c:orientation val="minMax"/>
        </c:scaling>
        <c:delete val="0"/>
        <c:axPos val="b"/>
        <c:numFmt formatCode="General" sourceLinked="1"/>
        <c:majorTickMark val="out"/>
        <c:minorTickMark val="none"/>
        <c:tickLblPos val="nextTo"/>
        <c:crossAx val="135034752"/>
        <c:crosses val="autoZero"/>
        <c:auto val="1"/>
        <c:lblAlgn val="ctr"/>
        <c:lblOffset val="100"/>
        <c:noMultiLvlLbl val="0"/>
      </c:catAx>
      <c:valAx>
        <c:axId val="135034752"/>
        <c:scaling>
          <c:orientation val="minMax"/>
          <c:max val="100"/>
          <c:min val="0"/>
        </c:scaling>
        <c:delete val="0"/>
        <c:axPos val="l"/>
        <c:title>
          <c:tx>
            <c:rich>
              <a:bodyPr rot="0" vert="horz"/>
              <a:lstStyle/>
              <a:p>
                <a:pPr>
                  <a:defRPr/>
                </a:pPr>
                <a:r>
                  <a:rPr lang="en-US"/>
                  <a:t>%</a:t>
                </a:r>
              </a:p>
            </c:rich>
          </c:tx>
          <c:layout>
            <c:manualLayout>
              <c:xMode val="edge"/>
              <c:yMode val="edge"/>
              <c:x val="1.5516727340244132E-2"/>
              <c:y val="1.3037873327795594E-3"/>
            </c:manualLayout>
          </c:layout>
          <c:overlay val="0"/>
        </c:title>
        <c:numFmt formatCode="0" sourceLinked="1"/>
        <c:majorTickMark val="out"/>
        <c:minorTickMark val="none"/>
        <c:tickLblPos val="nextTo"/>
        <c:crossAx val="135033216"/>
        <c:crosses val="autoZero"/>
        <c:crossBetween val="between"/>
      </c:valAx>
      <c:valAx>
        <c:axId val="135057408"/>
        <c:scaling>
          <c:orientation val="minMax"/>
          <c:max val="100"/>
          <c:min val="0"/>
        </c:scaling>
        <c:delete val="1"/>
        <c:axPos val="r"/>
        <c:numFmt formatCode="General" sourceLinked="1"/>
        <c:majorTickMark val="out"/>
        <c:minorTickMark val="none"/>
        <c:tickLblPos val="nextTo"/>
        <c:crossAx val="135058944"/>
        <c:crosses val="max"/>
        <c:crossBetween val="midCat"/>
        <c:majorUnit val="10"/>
      </c:valAx>
      <c:valAx>
        <c:axId val="135058944"/>
        <c:scaling>
          <c:orientation val="minMax"/>
          <c:max val="1"/>
          <c:min val="0"/>
        </c:scaling>
        <c:delete val="1"/>
        <c:axPos val="t"/>
        <c:numFmt formatCode="General" sourceLinked="1"/>
        <c:majorTickMark val="out"/>
        <c:minorTickMark val="none"/>
        <c:tickLblPos val="nextTo"/>
        <c:crossAx val="135057408"/>
        <c:crosses val="max"/>
        <c:crossBetween val="midCat"/>
        <c:majorUnit val="0.2"/>
      </c:valAx>
    </c:plotArea>
    <c:legend>
      <c:legendPos val="b"/>
      <c:legendEntry>
        <c:idx val="3"/>
        <c:delete val="1"/>
      </c:legendEntry>
      <c:overlay val="0"/>
    </c:legend>
    <c:plotVisOnly val="1"/>
    <c:dispBlanksAs val="span"/>
    <c:showDLblsOverMax val="0"/>
  </c:chart>
  <c:spPr>
    <a:solidFill>
      <a:schemeClr val="bg1"/>
    </a:solidFill>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'FSWs cndm use&amp;consist use'!$C$97</c:f>
              <c:strCache>
                <c:ptCount val="1"/>
                <c:pt idx="0">
                  <c:v>2018</c:v>
                </c:pt>
              </c:strCache>
            </c:strRef>
          </c:tx>
          <c:spPr>
            <a:solidFill>
              <a:srgbClr val="FF99FF"/>
            </a:solidFill>
            <a:ln>
              <a:noFill/>
            </a:ln>
            <a:effectLst/>
          </c:spPr>
          <c:invertIfNegative val="0"/>
          <c:dPt>
            <c:idx val="13"/>
            <c:invertIfNegative val="0"/>
            <c:bubble3D val="0"/>
            <c:spPr>
              <a:solidFill>
                <a:srgbClr val="FF99FF"/>
              </a:solidFill>
              <a:ln>
                <a:noFill/>
              </a:ln>
              <a:effectLst/>
            </c:spPr>
            <c:extLst>
              <c:ext xmlns:c16="http://schemas.microsoft.com/office/drawing/2014/chart" uri="{C3380CC4-5D6E-409C-BE32-E72D297353CC}">
                <c16:uniqueId val="{00000001-11F4-48F8-B32B-D4CEE581C3E4}"/>
              </c:ext>
            </c:extLst>
          </c:dPt>
          <c:dPt>
            <c:idx val="14"/>
            <c:invertIfNegative val="0"/>
            <c:bubble3D val="0"/>
            <c:spPr>
              <a:pattFill prst="narHorz">
                <a:fgClr>
                  <a:srgbClr val="FF99FF"/>
                </a:fgClr>
                <a:bgClr>
                  <a:sysClr val="window" lastClr="FFFFFF"/>
                </a:bgClr>
              </a:pattFill>
              <a:ln>
                <a:noFill/>
              </a:ln>
              <a:effectLst/>
            </c:spPr>
            <c:extLst>
              <c:ext xmlns:c16="http://schemas.microsoft.com/office/drawing/2014/chart" uri="{C3380CC4-5D6E-409C-BE32-E72D297353CC}">
                <c16:uniqueId val="{00000003-11F4-48F8-B32B-D4CEE581C3E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F4-48F8-B32B-D4CEE581C3E4}"/>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F4-48F8-B32B-D4CEE581C3E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F4-48F8-B32B-D4CEE581C3E4}"/>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'FSWs cndm use&amp;consist use'!$B$98:$B$112</c:f>
              <c:strCache>
                <c:ptCount val="15"/>
                <c:pt idx="0">
                  <c:v>Lao Cai</c:v>
                </c:pt>
                <c:pt idx="1">
                  <c:v>Nghe An</c:v>
                </c:pt>
                <c:pt idx="2">
                  <c:v>Thanh Hoa</c:v>
                </c:pt>
                <c:pt idx="3">
                  <c:v>Ha Noi</c:v>
                </c:pt>
                <c:pt idx="4">
                  <c:v>Hai Phong</c:v>
                </c:pt>
                <c:pt idx="5">
                  <c:v>Quang Ninh</c:v>
                </c:pt>
                <c:pt idx="6">
                  <c:v>Thua Thien Hue</c:v>
                </c:pt>
                <c:pt idx="7">
                  <c:v>An Giang</c:v>
                </c:pt>
                <c:pt idx="8">
                  <c:v>Kien Giang</c:v>
                </c:pt>
                <c:pt idx="9">
                  <c:v>Can Tho</c:v>
                </c:pt>
                <c:pt idx="10">
                  <c:v>Ho Chi Minh City</c:v>
                </c:pt>
                <c:pt idx="11">
                  <c:v>Khanh Hoa</c:v>
                </c:pt>
                <c:pt idx="12">
                  <c:v>Dong Nai</c:v>
                </c:pt>
                <c:pt idx="14">
                  <c:v>National</c:v>
                </c:pt>
              </c:strCache>
            </c:strRef>
          </c:cat>
          <c:val>
            <c:numRef>
              <c:f>'FSWs cndm use&amp;consist use'!$C$98:$C$112</c:f>
              <c:numCache>
                <c:formatCode>0</c:formatCode>
                <c:ptCount val="15"/>
                <c:pt idx="0">
                  <c:v>99</c:v>
                </c:pt>
                <c:pt idx="1">
                  <c:v>98.5</c:v>
                </c:pt>
                <c:pt idx="2">
                  <c:v>98</c:v>
                </c:pt>
                <c:pt idx="3">
                  <c:v>95</c:v>
                </c:pt>
                <c:pt idx="4">
                  <c:v>94.666666666666671</c:v>
                </c:pt>
                <c:pt idx="5">
                  <c:v>93</c:v>
                </c:pt>
                <c:pt idx="6">
                  <c:v>93</c:v>
                </c:pt>
                <c:pt idx="7">
                  <c:v>92</c:v>
                </c:pt>
                <c:pt idx="8">
                  <c:v>87.5</c:v>
                </c:pt>
                <c:pt idx="9">
                  <c:v>83.333333333333343</c:v>
                </c:pt>
                <c:pt idx="10">
                  <c:v>82.666666666666671</c:v>
                </c:pt>
                <c:pt idx="11">
                  <c:v>76</c:v>
                </c:pt>
                <c:pt idx="12">
                  <c:v>68</c:v>
                </c:pt>
                <c:pt idx="14">
                  <c:v>85.411140583554385</c:v>
                </c:pt>
              </c:numCache>
            </c:numRef>
          </c:val>
          <c:extLst>
            <c:ext xmlns:c16="http://schemas.microsoft.com/office/drawing/2014/chart" uri="{C3380CC4-5D6E-409C-BE32-E72D297353CC}">
              <c16:uniqueId val="{00000004-11F4-48F8-B32B-D4CEE581C3E4}"/>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'FSWs cndm use&amp;consist use'!$C$114</c:f>
              <c:strCache>
                <c:ptCount val="1"/>
                <c:pt idx="0">
                  <c:v>target</c:v>
                </c:pt>
              </c:strCache>
            </c:strRef>
          </c:tx>
          <c:spPr>
            <a:ln w="22225" cap="rnd">
              <a:solidFill>
                <a:srgbClr val="E31837"/>
              </a:solidFill>
              <a:prstDash val="sysDash"/>
              <a:round/>
            </a:ln>
            <a:effectLst/>
          </c:spPr>
          <c:marker>
            <c:symbol val="none"/>
          </c:marker>
          <c:xVal>
            <c:numRef>
              <c:f>'FSWs cndm use&amp;consist use'!$B$115:$B$116</c:f>
              <c:numCache>
                <c:formatCode>General</c:formatCode>
                <c:ptCount val="2"/>
                <c:pt idx="0">
                  <c:v>0</c:v>
                </c:pt>
                <c:pt idx="1">
                  <c:v>1</c:v>
                </c:pt>
              </c:numCache>
            </c:numRef>
          </c:xVal>
          <c:yVal>
            <c:numRef>
              <c:f>'FSWs cndm use&amp;consist use'!$C$115:$C$116</c:f>
              <c:numCache>
                <c:formatCode>General</c:formatCode>
                <c:ptCount val="2"/>
                <c:pt idx="0">
                  <c:v>90</c:v>
                </c:pt>
                <c:pt idx="1">
                  <c:v>90</c:v>
                </c:pt>
              </c:numCache>
            </c:numRef>
          </c:yVal>
          <c:smooth val="1"/>
          <c:extLst>
            <c:ext xmlns:c16="http://schemas.microsoft.com/office/drawing/2014/chart" uri="{C3380CC4-5D6E-409C-BE32-E72D297353CC}">
              <c16:uniqueId val="{00000005-11F4-48F8-B32B-D4CEE581C3E4}"/>
            </c:ext>
          </c:extLst>
        </c:ser>
        <c:dLbls>
          <c:showLegendKey val="0"/>
          <c:showVal val="0"/>
          <c:showCatName val="0"/>
          <c:showSerName val="0"/>
          <c:showPercent val="0"/>
          <c:showBubbleSize val="0"/>
        </c:dLbls>
        <c:axId val="701664424"/>
        <c:axId val="764599208"/>
      </c:scatterChart>
      <c:catAx>
        <c:axId val="6763730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875670432500286E-2"/>
              <c:y val="1.0333273719293889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20"/>
      </c:valAx>
      <c:valAx>
        <c:axId val="764599208"/>
        <c:scaling>
          <c:orientation val="minMax"/>
          <c:max val="100"/>
          <c:min val="0"/>
        </c:scaling>
        <c:delete val="1"/>
        <c:axPos val="r"/>
        <c:numFmt formatCode="General" sourceLinked="1"/>
        <c:majorTickMark val="out"/>
        <c:minorTickMark val="none"/>
        <c:tickLblPos val="nextTo"/>
        <c:crossAx val="701664424"/>
        <c:crosses val="max"/>
        <c:crossBetween val="midCat"/>
      </c:valAx>
      <c:valAx>
        <c:axId val="701664424"/>
        <c:scaling>
          <c:orientation val="minMax"/>
          <c:max val="1"/>
        </c:scaling>
        <c:delete val="1"/>
        <c:axPos val="t"/>
        <c:numFmt formatCode="General" sourceLinked="1"/>
        <c:majorTickMark val="out"/>
        <c:minorTickMark val="none"/>
        <c:tickLblPos val="nextTo"/>
        <c:crossAx val="764599208"/>
        <c:crosses val="max"/>
        <c:crossBetween val="midCat"/>
      </c:valAx>
      <c:spPr>
        <a:noFill/>
        <a:ln>
          <a:noFill/>
        </a:ln>
        <a:effectLst/>
      </c:spPr>
    </c:plotArea>
    <c:plotVisOnly val="1"/>
    <c:dispBlanksAs val="gap"/>
    <c:showDLblsOverMax val="0"/>
    <c:extLst/>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982047138888305E-2"/>
          <c:y val="6.5091007645783405E-2"/>
          <c:w val="0.90405196806985189"/>
          <c:h val="0.75728489101905727"/>
        </c:manualLayout>
      </c:layout>
      <c:barChart>
        <c:barDir val="col"/>
        <c:grouping val="clustered"/>
        <c:varyColors val="0"/>
        <c:ser>
          <c:idx val="0"/>
          <c:order val="0"/>
          <c:tx>
            <c:strRef>
              <c:f>'MSM cndm use by province (2)'!$C$29</c:f>
              <c:strCache>
                <c:ptCount val="1"/>
                <c:pt idx="0">
                  <c:v>MSM 2022</c:v>
                </c:pt>
              </c:strCache>
            </c:strRef>
          </c:tx>
          <c:spPr>
            <a:solidFill>
              <a:srgbClr val="F78E1E"/>
            </a:solidFill>
            <a:ln>
              <a:noFill/>
            </a:ln>
            <a:effectLst/>
          </c:spPr>
          <c:invertIfNegative val="0"/>
          <c:dPt>
            <c:idx val="8"/>
            <c:invertIfNegative val="0"/>
            <c:bubble3D val="0"/>
            <c:spPr>
              <a:solidFill>
                <a:srgbClr val="F78E1E"/>
              </a:solidFill>
              <a:ln>
                <a:noFill/>
              </a:ln>
              <a:effectLst/>
            </c:spPr>
            <c:extLst>
              <c:ext xmlns:c16="http://schemas.microsoft.com/office/drawing/2014/chart" uri="{C3380CC4-5D6E-409C-BE32-E72D297353CC}">
                <c16:uniqueId val="{00000001-0250-4E2F-B43E-2E911C612BB9}"/>
              </c:ext>
            </c:extLst>
          </c:dPt>
          <c:dPt>
            <c:idx val="10"/>
            <c:invertIfNegative val="0"/>
            <c:bubble3D val="0"/>
            <c:spPr>
              <a:pattFill prst="narHorz">
                <a:fgClr>
                  <a:srgbClr val="F78E1E"/>
                </a:fgClr>
                <a:bgClr>
                  <a:sysClr val="window" lastClr="FFFFFF"/>
                </a:bgClr>
              </a:pattFill>
              <a:ln>
                <a:noFill/>
              </a:ln>
              <a:effectLst/>
            </c:spPr>
            <c:extLst>
              <c:ext xmlns:c16="http://schemas.microsoft.com/office/drawing/2014/chart" uri="{C3380CC4-5D6E-409C-BE32-E72D297353CC}">
                <c16:uniqueId val="{00000003-0250-4E2F-B43E-2E911C612BB9}"/>
              </c:ext>
            </c:extLst>
          </c:dPt>
          <c:dPt>
            <c:idx val="13"/>
            <c:invertIfNegative val="0"/>
            <c:bubble3D val="0"/>
            <c:spPr>
              <a:solidFill>
                <a:srgbClr val="F78E1E"/>
              </a:solidFill>
              <a:ln>
                <a:noFill/>
              </a:ln>
              <a:effectLst/>
            </c:spPr>
            <c:extLst>
              <c:ext xmlns:c16="http://schemas.microsoft.com/office/drawing/2014/chart" uri="{C3380CC4-5D6E-409C-BE32-E72D297353CC}">
                <c16:uniqueId val="{00000005-0250-4E2F-B43E-2E911C612BB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50-4E2F-B43E-2E911C612BB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50-4E2F-B43E-2E911C612BB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50-4E2F-B43E-2E911C612BB9}"/>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cndm use by province (2)'!$B$30:$B$40</c:f>
              <c:strCache>
                <c:ptCount val="11"/>
                <c:pt idx="0">
                  <c:v>Ha Noi</c:v>
                </c:pt>
                <c:pt idx="1">
                  <c:v>Thua Thien Hue</c:v>
                </c:pt>
                <c:pt idx="2">
                  <c:v>Hai Phong</c:v>
                </c:pt>
                <c:pt idx="3">
                  <c:v>An Giang</c:v>
                </c:pt>
                <c:pt idx="4">
                  <c:v>Soc Trang</c:v>
                </c:pt>
                <c:pt idx="5">
                  <c:v>Can Tho</c:v>
                </c:pt>
                <c:pt idx="6">
                  <c:v>Khanh Hoa</c:v>
                </c:pt>
                <c:pt idx="7">
                  <c:v>Ho Chi Minh</c:v>
                </c:pt>
                <c:pt idx="8">
                  <c:v>Kien Giang</c:v>
                </c:pt>
                <c:pt idx="10">
                  <c:v>National</c:v>
                </c:pt>
              </c:strCache>
            </c:strRef>
          </c:cat>
          <c:val>
            <c:numRef>
              <c:f>'MSM cndm use by province (2)'!$C$30:$C$40</c:f>
              <c:numCache>
                <c:formatCode>0</c:formatCode>
                <c:ptCount val="11"/>
                <c:pt idx="0">
                  <c:v>85.5</c:v>
                </c:pt>
                <c:pt idx="1">
                  <c:v>80.666666666666657</c:v>
                </c:pt>
                <c:pt idx="2">
                  <c:v>75.333333333333329</c:v>
                </c:pt>
                <c:pt idx="3">
                  <c:v>70.5</c:v>
                </c:pt>
                <c:pt idx="4">
                  <c:v>69.666666666666671</c:v>
                </c:pt>
                <c:pt idx="5">
                  <c:v>68.666666666666671</c:v>
                </c:pt>
                <c:pt idx="6">
                  <c:v>65.333333333333329</c:v>
                </c:pt>
                <c:pt idx="7">
                  <c:v>57.999999999999993</c:v>
                </c:pt>
                <c:pt idx="8">
                  <c:v>47.333333333333336</c:v>
                </c:pt>
                <c:pt idx="10">
                  <c:v>68.631578947368425</c:v>
                </c:pt>
              </c:numCache>
            </c:numRef>
          </c:val>
          <c:extLst>
            <c:ext xmlns:c16="http://schemas.microsoft.com/office/drawing/2014/chart" uri="{C3380CC4-5D6E-409C-BE32-E72D297353CC}">
              <c16:uniqueId val="{00000006-0250-4E2F-B43E-2E911C612BB9}"/>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'MSM cndm use by province (2)'!$D$43</c:f>
              <c:strCache>
                <c:ptCount val="1"/>
                <c:pt idx="0">
                  <c:v>Target</c:v>
                </c:pt>
              </c:strCache>
            </c:strRef>
          </c:tx>
          <c:spPr>
            <a:ln w="15875" cap="rnd">
              <a:solidFill>
                <a:srgbClr val="E31837"/>
              </a:solidFill>
              <a:prstDash val="sysDash"/>
              <a:round/>
            </a:ln>
            <a:effectLst/>
          </c:spPr>
          <c:marker>
            <c:symbol val="none"/>
          </c:marker>
          <c:xVal>
            <c:numRef>
              <c:f>'MSM cndm use by province (2)'!$C$44:$C$45</c:f>
              <c:numCache>
                <c:formatCode>General</c:formatCode>
                <c:ptCount val="2"/>
                <c:pt idx="0">
                  <c:v>0</c:v>
                </c:pt>
                <c:pt idx="1">
                  <c:v>1</c:v>
                </c:pt>
              </c:numCache>
            </c:numRef>
          </c:xVal>
          <c:yVal>
            <c:numRef>
              <c:f>'MSM cndm use by province (2)'!$D$44:$D$45</c:f>
              <c:numCache>
                <c:formatCode>General</c:formatCode>
                <c:ptCount val="2"/>
                <c:pt idx="0">
                  <c:v>95</c:v>
                </c:pt>
                <c:pt idx="1">
                  <c:v>95</c:v>
                </c:pt>
              </c:numCache>
            </c:numRef>
          </c:yVal>
          <c:smooth val="1"/>
          <c:extLst>
            <c:ext xmlns:c16="http://schemas.microsoft.com/office/drawing/2014/chart" uri="{C3380CC4-5D6E-409C-BE32-E72D297353CC}">
              <c16:uniqueId val="{00000007-0250-4E2F-B43E-2E911C612BB9}"/>
            </c:ext>
          </c:extLst>
        </c:ser>
        <c:dLbls>
          <c:showLegendKey val="0"/>
          <c:showVal val="0"/>
          <c:showCatName val="0"/>
          <c:showSerName val="0"/>
          <c:showPercent val="0"/>
          <c:showBubbleSize val="0"/>
        </c:dLbls>
        <c:axId val="643429368"/>
        <c:axId val="967643592"/>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3999886014260446E-2"/>
              <c:y val="3.0565762613006635E-3"/>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20"/>
      </c:valAx>
      <c:valAx>
        <c:axId val="967643592"/>
        <c:scaling>
          <c:orientation val="minMax"/>
          <c:max val="100"/>
          <c:min val="0"/>
        </c:scaling>
        <c:delete val="1"/>
        <c:axPos val="r"/>
        <c:numFmt formatCode="General" sourceLinked="1"/>
        <c:majorTickMark val="out"/>
        <c:minorTickMark val="none"/>
        <c:tickLblPos val="nextTo"/>
        <c:crossAx val="643429368"/>
        <c:crosses val="max"/>
        <c:crossBetween val="midCat"/>
      </c:valAx>
      <c:valAx>
        <c:axId val="643429368"/>
        <c:scaling>
          <c:orientation val="minMax"/>
          <c:max val="1"/>
        </c:scaling>
        <c:delete val="1"/>
        <c:axPos val="t"/>
        <c:numFmt formatCode="General" sourceLinked="1"/>
        <c:majorTickMark val="out"/>
        <c:minorTickMark val="none"/>
        <c:tickLblPos val="nextTo"/>
        <c:crossAx val="967643592"/>
        <c:crosses val="max"/>
        <c:crossBetween val="midCat"/>
      </c:valAx>
      <c:spPr>
        <a:noFill/>
        <a:ln>
          <a:noFill/>
        </a:ln>
        <a:effectLst/>
      </c:spPr>
    </c:plotArea>
    <c:plotVisOnly val="1"/>
    <c:dispBlanksAs val="gap"/>
    <c:showDLblsOverMax val="0"/>
    <c:extLst/>
  </c:chart>
  <c:spPr>
    <a:noFill/>
    <a:ln>
      <a:noFill/>
    </a:ln>
    <a:effectLst/>
  </c:spPr>
  <c:txPr>
    <a:bodyPr/>
    <a:lstStyle/>
    <a:p>
      <a:pPr>
        <a:defRPr sz="12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26139788082046E-2"/>
          <c:y val="4.0314465408805032E-2"/>
          <c:w val="0.92042172969119596"/>
          <c:h val="0.71514584261872927"/>
        </c:manualLayout>
      </c:layout>
      <c:barChart>
        <c:barDir val="col"/>
        <c:grouping val="clustered"/>
        <c:varyColors val="0"/>
        <c:ser>
          <c:idx val="0"/>
          <c:order val="0"/>
          <c:tx>
            <c:strRef>
              <c:f>'PWID condom use (2)'!$L$2</c:f>
              <c:strCache>
                <c:ptCount val="1"/>
                <c:pt idx="0">
                  <c:v>PWID 2022</c:v>
                </c:pt>
              </c:strCache>
            </c:strRef>
          </c:tx>
          <c:spPr>
            <a:solidFill>
              <a:srgbClr val="00AEEF"/>
            </a:solidFill>
            <a:ln>
              <a:noFill/>
            </a:ln>
            <a:effectLst/>
          </c:spPr>
          <c:invertIfNegative val="0"/>
          <c:dPt>
            <c:idx val="13"/>
            <c:invertIfNegative val="0"/>
            <c:bubble3D val="0"/>
            <c:spPr>
              <a:solidFill>
                <a:srgbClr val="00AEEF"/>
              </a:solidFill>
              <a:ln>
                <a:noFill/>
              </a:ln>
              <a:effectLst/>
            </c:spPr>
            <c:extLst>
              <c:ext xmlns:c16="http://schemas.microsoft.com/office/drawing/2014/chart" uri="{C3380CC4-5D6E-409C-BE32-E72D297353CC}">
                <c16:uniqueId val="{00000001-F643-459E-AE90-F0944463B799}"/>
              </c:ext>
            </c:extLst>
          </c:dPt>
          <c:dPt>
            <c:idx val="19"/>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3-F643-459E-AE90-F0944463B79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43-459E-AE90-F0944463B799}"/>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43-459E-AE90-F0944463B799}"/>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43-459E-AE90-F0944463B79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'PWID condom use (2)'!$K$3:$K$22</c:f>
              <c:strCache>
                <c:ptCount val="20"/>
                <c:pt idx="0">
                  <c:v>Thua Thien Hue</c:v>
                </c:pt>
                <c:pt idx="1">
                  <c:v>Da Nang</c:v>
                </c:pt>
                <c:pt idx="2">
                  <c:v>Lao Cai</c:v>
                </c:pt>
                <c:pt idx="3">
                  <c:v>Son La</c:v>
                </c:pt>
                <c:pt idx="4">
                  <c:v>Quang Ninh</c:v>
                </c:pt>
                <c:pt idx="5">
                  <c:v>Ba Ria - Vung Tau</c:v>
                </c:pt>
                <c:pt idx="6">
                  <c:v>Ha Noi</c:v>
                </c:pt>
                <c:pt idx="7">
                  <c:v>Nghe An</c:v>
                </c:pt>
                <c:pt idx="8">
                  <c:v>Thanh Hoa</c:v>
                </c:pt>
                <c:pt idx="9">
                  <c:v>Thai Nguyen</c:v>
                </c:pt>
                <c:pt idx="10">
                  <c:v>Khanh Hoa</c:v>
                </c:pt>
                <c:pt idx="11">
                  <c:v>Can Tho</c:v>
                </c:pt>
                <c:pt idx="12">
                  <c:v>Binh Duong</c:v>
                </c:pt>
                <c:pt idx="13">
                  <c:v>Dien Bien</c:v>
                </c:pt>
                <c:pt idx="14">
                  <c:v>Hai Phong</c:v>
                </c:pt>
                <c:pt idx="15">
                  <c:v>Dong Nai</c:v>
                </c:pt>
                <c:pt idx="16">
                  <c:v>An Giang</c:v>
                </c:pt>
                <c:pt idx="17">
                  <c:v>Kien Giang</c:v>
                </c:pt>
                <c:pt idx="19">
                  <c:v>National</c:v>
                </c:pt>
              </c:strCache>
            </c:strRef>
          </c:cat>
          <c:val>
            <c:numRef>
              <c:f>'PWID condom use (2)'!$L$3:$L$22</c:f>
              <c:numCache>
                <c:formatCode>0</c:formatCode>
                <c:ptCount val="20"/>
                <c:pt idx="0">
                  <c:v>87.951807228915655</c:v>
                </c:pt>
                <c:pt idx="1">
                  <c:v>77.528089887640448</c:v>
                </c:pt>
                <c:pt idx="2">
                  <c:v>70.399999999999991</c:v>
                </c:pt>
                <c:pt idx="3">
                  <c:v>70.370370370370367</c:v>
                </c:pt>
                <c:pt idx="4">
                  <c:v>69.354838709677423</c:v>
                </c:pt>
                <c:pt idx="5">
                  <c:v>60.317460317460316</c:v>
                </c:pt>
                <c:pt idx="6">
                  <c:v>53.456221198156683</c:v>
                </c:pt>
                <c:pt idx="7">
                  <c:v>52.985074626865668</c:v>
                </c:pt>
                <c:pt idx="8">
                  <c:v>51.776649746192895</c:v>
                </c:pt>
                <c:pt idx="9">
                  <c:v>50.515463917525771</c:v>
                </c:pt>
                <c:pt idx="10">
                  <c:v>48.648648648648653</c:v>
                </c:pt>
                <c:pt idx="11">
                  <c:v>38.461538461538467</c:v>
                </c:pt>
                <c:pt idx="12">
                  <c:v>36.363636363636367</c:v>
                </c:pt>
                <c:pt idx="13">
                  <c:v>35.64356435643564</c:v>
                </c:pt>
                <c:pt idx="14">
                  <c:v>28.662420382165603</c:v>
                </c:pt>
                <c:pt idx="15">
                  <c:v>27.956989247311824</c:v>
                </c:pt>
                <c:pt idx="16">
                  <c:v>20.930232558139537</c:v>
                </c:pt>
                <c:pt idx="17">
                  <c:v>20.325203252032519</c:v>
                </c:pt>
                <c:pt idx="19">
                  <c:v>51.790510295434203</c:v>
                </c:pt>
              </c:numCache>
            </c:numRef>
          </c:val>
          <c:extLst>
            <c:ext xmlns:c16="http://schemas.microsoft.com/office/drawing/2014/chart" uri="{C3380CC4-5D6E-409C-BE32-E72D297353CC}">
              <c16:uniqueId val="{00000004-F643-459E-AE90-F0944463B799}"/>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'PWID condom use (2)'!$L$24</c:f>
              <c:strCache>
                <c:ptCount val="1"/>
                <c:pt idx="0">
                  <c:v>Target</c:v>
                </c:pt>
              </c:strCache>
            </c:strRef>
          </c:tx>
          <c:spPr>
            <a:ln w="15875" cap="rnd">
              <a:solidFill>
                <a:srgbClr val="E31837"/>
              </a:solidFill>
              <a:prstDash val="sysDash"/>
              <a:round/>
            </a:ln>
            <a:effectLst/>
          </c:spPr>
          <c:marker>
            <c:symbol val="none"/>
          </c:marker>
          <c:xVal>
            <c:numRef>
              <c:f>'PWID condom use (2)'!$K$25:$K$26</c:f>
              <c:numCache>
                <c:formatCode>General</c:formatCode>
                <c:ptCount val="2"/>
                <c:pt idx="0">
                  <c:v>0</c:v>
                </c:pt>
                <c:pt idx="1">
                  <c:v>1</c:v>
                </c:pt>
              </c:numCache>
            </c:numRef>
          </c:xVal>
          <c:yVal>
            <c:numRef>
              <c:f>'PWID condom use (2)'!$L$25:$L$26</c:f>
              <c:numCache>
                <c:formatCode>General</c:formatCode>
                <c:ptCount val="2"/>
                <c:pt idx="0">
                  <c:v>95</c:v>
                </c:pt>
                <c:pt idx="1">
                  <c:v>95</c:v>
                </c:pt>
              </c:numCache>
            </c:numRef>
          </c:yVal>
          <c:smooth val="1"/>
          <c:extLst>
            <c:ext xmlns:c16="http://schemas.microsoft.com/office/drawing/2014/chart" uri="{C3380CC4-5D6E-409C-BE32-E72D297353CC}">
              <c16:uniqueId val="{00000005-F643-459E-AE90-F0944463B799}"/>
            </c:ext>
          </c:extLst>
        </c:ser>
        <c:dLbls>
          <c:showLegendKey val="0"/>
          <c:showVal val="0"/>
          <c:showCatName val="0"/>
          <c:showSerName val="0"/>
          <c:showPercent val="0"/>
          <c:showBubbleSize val="0"/>
        </c:dLbls>
        <c:axId val="968780560"/>
        <c:axId val="968777608"/>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5.4920368750202529E-2"/>
              <c:y val="1.7176249195265687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20"/>
      </c:valAx>
      <c:valAx>
        <c:axId val="968777608"/>
        <c:scaling>
          <c:orientation val="minMax"/>
          <c:max val="100"/>
          <c:min val="0"/>
        </c:scaling>
        <c:delete val="1"/>
        <c:axPos val="r"/>
        <c:numFmt formatCode="General" sourceLinked="1"/>
        <c:majorTickMark val="out"/>
        <c:minorTickMark val="none"/>
        <c:tickLblPos val="nextTo"/>
        <c:crossAx val="968780560"/>
        <c:crosses val="max"/>
        <c:crossBetween val="midCat"/>
      </c:valAx>
      <c:valAx>
        <c:axId val="968780560"/>
        <c:scaling>
          <c:orientation val="minMax"/>
          <c:max val="1"/>
        </c:scaling>
        <c:delete val="1"/>
        <c:axPos val="t"/>
        <c:numFmt formatCode="General" sourceLinked="1"/>
        <c:majorTickMark val="out"/>
        <c:minorTickMark val="none"/>
        <c:tickLblPos val="nextTo"/>
        <c:crossAx val="968777608"/>
        <c:crosses val="max"/>
        <c:crossBetween val="midCat"/>
      </c:valAx>
      <c:spPr>
        <a:noFill/>
        <a:ln>
          <a:noFill/>
        </a:ln>
        <a:effectLst/>
      </c:spPr>
    </c:plotArea>
    <c:plotVisOnly val="1"/>
    <c:dispBlanksAs val="gap"/>
    <c:showDLblsOverMax val="0"/>
    <c:extLst/>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F26B73"/>
            </a:solidFill>
            <a:ln>
              <a:noFill/>
            </a:ln>
          </c:spPr>
          <c:invertIfNegative val="0"/>
          <c:dPt>
            <c:idx val="0"/>
            <c:invertIfNegative val="0"/>
            <c:bubble3D val="0"/>
            <c:extLst>
              <c:ext xmlns:c16="http://schemas.microsoft.com/office/drawing/2014/chart" uri="{C3380CC4-5D6E-409C-BE32-E72D297353CC}">
                <c16:uniqueId val="{00000000-DC2C-4C52-92C7-996FF3B82C01}"/>
              </c:ext>
            </c:extLst>
          </c:dPt>
          <c:dPt>
            <c:idx val="1"/>
            <c:invertIfNegative val="0"/>
            <c:bubble3D val="0"/>
            <c:extLst>
              <c:ext xmlns:c16="http://schemas.microsoft.com/office/drawing/2014/chart" uri="{C3380CC4-5D6E-409C-BE32-E72D297353CC}">
                <c16:uniqueId val="{00000001-DC2C-4C52-92C7-996FF3B82C01}"/>
              </c:ext>
            </c:extLst>
          </c:dPt>
          <c:dPt>
            <c:idx val="2"/>
            <c:invertIfNegative val="0"/>
            <c:bubble3D val="0"/>
            <c:extLst>
              <c:ext xmlns:c16="http://schemas.microsoft.com/office/drawing/2014/chart" uri="{C3380CC4-5D6E-409C-BE32-E72D297353CC}">
                <c16:uniqueId val="{00000002-DC2C-4C52-92C7-996FF3B82C0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'safe injection (2)'!$C$6:$O$6</c:f>
              <c:strCache>
                <c:ptCount val="13"/>
                <c:pt idx="0">
                  <c:v>2005</c:v>
                </c:pt>
                <c:pt idx="1">
                  <c:v>2009</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'safe injection (2)'!$C$7:$O$7</c:f>
              <c:numCache>
                <c:formatCode>0</c:formatCode>
                <c:ptCount val="13"/>
                <c:pt idx="0">
                  <c:v>89</c:v>
                </c:pt>
                <c:pt idx="1">
                  <c:v>94.6</c:v>
                </c:pt>
                <c:pt idx="2">
                  <c:v>95.3</c:v>
                </c:pt>
                <c:pt idx="3">
                  <c:v>96.38</c:v>
                </c:pt>
                <c:pt idx="4">
                  <c:v>97.3</c:v>
                </c:pt>
                <c:pt idx="5">
                  <c:v>95.2</c:v>
                </c:pt>
                <c:pt idx="6">
                  <c:v>96.4</c:v>
                </c:pt>
                <c:pt idx="7">
                  <c:v>95.6</c:v>
                </c:pt>
                <c:pt idx="8">
                  <c:v>98</c:v>
                </c:pt>
                <c:pt idx="10">
                  <c:v>98.2</c:v>
                </c:pt>
                <c:pt idx="12">
                  <c:v>93.690476190476204</c:v>
                </c:pt>
              </c:numCache>
            </c:numRef>
          </c:val>
          <c:extLst>
            <c:ext xmlns:c16="http://schemas.microsoft.com/office/drawing/2014/chart" uri="{C3380CC4-5D6E-409C-BE32-E72D297353CC}">
              <c16:uniqueId val="{00000003-DC2C-4C52-92C7-996FF3B82C01}"/>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7.2074443315553294E-2"/>
              <c:y val="6.3976431903124409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6576517807536837"/>
          <c:h val="0.6543578289334534"/>
        </c:manualLayout>
      </c:layout>
      <c:lineChart>
        <c:grouping val="standard"/>
        <c:varyColors val="0"/>
        <c:ser>
          <c:idx val="0"/>
          <c:order val="0"/>
          <c:tx>
            <c:strRef>
              <c:f>VNM!$D$1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C6E-409C-BFC6-FBEABA056A64}"/>
                </c:ext>
              </c:extLst>
            </c:dLbl>
            <c:dLbl>
              <c:idx val="1"/>
              <c:delete val="1"/>
              <c:extLst>
                <c:ext xmlns:c15="http://schemas.microsoft.com/office/drawing/2012/chart" uri="{CE6537A1-D6FC-4f65-9D91-7224C49458BB}"/>
                <c:ext xmlns:c16="http://schemas.microsoft.com/office/drawing/2014/chart" uri="{C3380CC4-5D6E-409C-BE32-E72D297353CC}">
                  <c16:uniqueId val="{00000001-1C6E-409C-BFC6-FBEABA056A64}"/>
                </c:ext>
              </c:extLst>
            </c:dLbl>
            <c:dLbl>
              <c:idx val="2"/>
              <c:delete val="1"/>
              <c:extLst>
                <c:ext xmlns:c15="http://schemas.microsoft.com/office/drawing/2012/chart" uri="{CE6537A1-D6FC-4f65-9D91-7224C49458BB}"/>
                <c:ext xmlns:c16="http://schemas.microsoft.com/office/drawing/2014/chart" uri="{C3380CC4-5D6E-409C-BE32-E72D297353CC}">
                  <c16:uniqueId val="{00000002-1C6E-409C-BFC6-FBEABA056A64}"/>
                </c:ext>
              </c:extLst>
            </c:dLbl>
            <c:dLbl>
              <c:idx val="3"/>
              <c:delete val="1"/>
              <c:extLst>
                <c:ext xmlns:c15="http://schemas.microsoft.com/office/drawing/2012/chart" uri="{CE6537A1-D6FC-4f65-9D91-7224C49458BB}"/>
                <c:ext xmlns:c16="http://schemas.microsoft.com/office/drawing/2014/chart" uri="{C3380CC4-5D6E-409C-BE32-E72D297353CC}">
                  <c16:uniqueId val="{00000003-1C6E-409C-BFC6-FBEABA056A64}"/>
                </c:ext>
              </c:extLst>
            </c:dLbl>
            <c:dLbl>
              <c:idx val="4"/>
              <c:delete val="1"/>
              <c:extLst>
                <c:ext xmlns:c15="http://schemas.microsoft.com/office/drawing/2012/chart" uri="{CE6537A1-D6FC-4f65-9D91-7224C49458BB}"/>
                <c:ext xmlns:c16="http://schemas.microsoft.com/office/drawing/2014/chart" uri="{C3380CC4-5D6E-409C-BE32-E72D297353CC}">
                  <c16:uniqueId val="{00000004-1C6E-409C-BFC6-FBEABA056A64}"/>
                </c:ext>
              </c:extLst>
            </c:dLbl>
            <c:dLbl>
              <c:idx val="5"/>
              <c:delete val="1"/>
              <c:extLst>
                <c:ext xmlns:c15="http://schemas.microsoft.com/office/drawing/2012/chart" uri="{CE6537A1-D6FC-4f65-9D91-7224C49458BB}"/>
                <c:ext xmlns:c16="http://schemas.microsoft.com/office/drawing/2014/chart" uri="{C3380CC4-5D6E-409C-BE32-E72D297353CC}">
                  <c16:uniqueId val="{00000005-1C6E-409C-BFC6-FBEABA056A64}"/>
                </c:ext>
              </c:extLst>
            </c:dLbl>
            <c:dLbl>
              <c:idx val="6"/>
              <c:delete val="1"/>
              <c:extLst>
                <c:ext xmlns:c15="http://schemas.microsoft.com/office/drawing/2012/chart" uri="{CE6537A1-D6FC-4f65-9D91-7224C49458BB}"/>
                <c:ext xmlns:c16="http://schemas.microsoft.com/office/drawing/2014/chart" uri="{C3380CC4-5D6E-409C-BE32-E72D297353CC}">
                  <c16:uniqueId val="{00000006-1C6E-409C-BFC6-FBEABA056A64}"/>
                </c:ext>
              </c:extLst>
            </c:dLbl>
            <c:dLbl>
              <c:idx val="7"/>
              <c:delete val="1"/>
              <c:extLst>
                <c:ext xmlns:c15="http://schemas.microsoft.com/office/drawing/2012/chart" uri="{CE6537A1-D6FC-4f65-9D91-7224C49458BB}"/>
                <c:ext xmlns:c16="http://schemas.microsoft.com/office/drawing/2014/chart" uri="{C3380CC4-5D6E-409C-BE32-E72D297353CC}">
                  <c16:uniqueId val="{00000007-1C6E-409C-BFC6-FBEABA056A64}"/>
                </c:ext>
              </c:extLst>
            </c:dLbl>
            <c:dLbl>
              <c:idx val="8"/>
              <c:delete val="1"/>
              <c:extLst>
                <c:ext xmlns:c15="http://schemas.microsoft.com/office/drawing/2012/chart" uri="{CE6537A1-D6FC-4f65-9D91-7224C49458BB}"/>
                <c:ext xmlns:c16="http://schemas.microsoft.com/office/drawing/2014/chart" uri="{C3380CC4-5D6E-409C-BE32-E72D297353CC}">
                  <c16:uniqueId val="{00000008-1C6E-409C-BFC6-FBEABA056A64}"/>
                </c:ext>
              </c:extLst>
            </c:dLbl>
            <c:dLbl>
              <c:idx val="9"/>
              <c:delete val="1"/>
              <c:extLst>
                <c:ext xmlns:c15="http://schemas.microsoft.com/office/drawing/2012/chart" uri="{CE6537A1-D6FC-4f65-9D91-7224C49458BB}"/>
                <c:ext xmlns:c16="http://schemas.microsoft.com/office/drawing/2014/chart" uri="{C3380CC4-5D6E-409C-BE32-E72D297353CC}">
                  <c16:uniqueId val="{00000009-1C6E-409C-BFC6-FBEABA056A64}"/>
                </c:ext>
              </c:extLst>
            </c:dLbl>
            <c:dLbl>
              <c:idx val="10"/>
              <c:delete val="1"/>
              <c:extLst>
                <c:ext xmlns:c15="http://schemas.microsoft.com/office/drawing/2012/chart" uri="{CE6537A1-D6FC-4f65-9D91-7224C49458BB}"/>
                <c:ext xmlns:c16="http://schemas.microsoft.com/office/drawing/2014/chart" uri="{C3380CC4-5D6E-409C-BE32-E72D297353CC}">
                  <c16:uniqueId val="{0000000A-1C6E-409C-BFC6-FBEABA056A64}"/>
                </c:ext>
              </c:extLst>
            </c:dLbl>
            <c:dLbl>
              <c:idx val="11"/>
              <c:delete val="1"/>
              <c:extLst>
                <c:ext xmlns:c15="http://schemas.microsoft.com/office/drawing/2012/chart" uri="{CE6537A1-D6FC-4f65-9D91-7224C49458BB}"/>
                <c:ext xmlns:c16="http://schemas.microsoft.com/office/drawing/2014/chart" uri="{C3380CC4-5D6E-409C-BE32-E72D297353CC}">
                  <c16:uniqueId val="{0000000B-1C6E-409C-BFC6-FBEABA056A64}"/>
                </c:ext>
              </c:extLst>
            </c:dLbl>
            <c:dLbl>
              <c:idx val="12"/>
              <c:delete val="1"/>
              <c:extLst>
                <c:ext xmlns:c15="http://schemas.microsoft.com/office/drawing/2012/chart" uri="{CE6537A1-D6FC-4f65-9D91-7224C49458BB}"/>
                <c:ext xmlns:c16="http://schemas.microsoft.com/office/drawing/2014/chart" uri="{C3380CC4-5D6E-409C-BE32-E72D297353CC}">
                  <c16:uniqueId val="{0000000C-1C6E-409C-BFC6-FBEABA056A64}"/>
                </c:ext>
              </c:extLst>
            </c:dLbl>
            <c:dLbl>
              <c:idx val="13"/>
              <c:delete val="1"/>
              <c:extLst>
                <c:ext xmlns:c15="http://schemas.microsoft.com/office/drawing/2012/chart" uri="{CE6537A1-D6FC-4f65-9D91-7224C49458BB}"/>
                <c:ext xmlns:c16="http://schemas.microsoft.com/office/drawing/2014/chart" uri="{C3380CC4-5D6E-409C-BE32-E72D297353CC}">
                  <c16:uniqueId val="{0000000D-1C6E-409C-BFC6-FBEABA056A64}"/>
                </c:ext>
              </c:extLst>
            </c:dLbl>
            <c:dLbl>
              <c:idx val="14"/>
              <c:delete val="1"/>
              <c:extLst>
                <c:ext xmlns:c15="http://schemas.microsoft.com/office/drawing/2012/chart" uri="{CE6537A1-D6FC-4f65-9D91-7224C49458BB}"/>
                <c:ext xmlns:c16="http://schemas.microsoft.com/office/drawing/2014/chart" uri="{C3380CC4-5D6E-409C-BE32-E72D297353CC}">
                  <c16:uniqueId val="{0000000E-1C6E-409C-BFC6-FBEABA056A64}"/>
                </c:ext>
              </c:extLst>
            </c:dLbl>
            <c:dLbl>
              <c:idx val="15"/>
              <c:delete val="1"/>
              <c:extLst>
                <c:ext xmlns:c15="http://schemas.microsoft.com/office/drawing/2012/chart" uri="{CE6537A1-D6FC-4f65-9D91-7224C49458BB}"/>
                <c:ext xmlns:c16="http://schemas.microsoft.com/office/drawing/2014/chart" uri="{C3380CC4-5D6E-409C-BE32-E72D297353CC}">
                  <c16:uniqueId val="{0000000F-1C6E-409C-BFC6-FBEABA056A64}"/>
                </c:ext>
              </c:extLst>
            </c:dLbl>
            <c:dLbl>
              <c:idx val="16"/>
              <c:delete val="1"/>
              <c:extLst>
                <c:ext xmlns:c15="http://schemas.microsoft.com/office/drawing/2012/chart" uri="{CE6537A1-D6FC-4f65-9D91-7224C49458BB}"/>
                <c:ext xmlns:c16="http://schemas.microsoft.com/office/drawing/2014/chart" uri="{C3380CC4-5D6E-409C-BE32-E72D297353CC}">
                  <c16:uniqueId val="{00000010-1C6E-409C-BFC6-FBEABA056A64}"/>
                </c:ext>
              </c:extLst>
            </c:dLbl>
            <c:dLbl>
              <c:idx val="17"/>
              <c:delete val="1"/>
              <c:extLst>
                <c:ext xmlns:c15="http://schemas.microsoft.com/office/drawing/2012/chart" uri="{CE6537A1-D6FC-4f65-9D91-7224C49458BB}"/>
                <c:ext xmlns:c16="http://schemas.microsoft.com/office/drawing/2014/chart" uri="{C3380CC4-5D6E-409C-BE32-E72D297353CC}">
                  <c16:uniqueId val="{00000011-1C6E-409C-BFC6-FBEABA056A64}"/>
                </c:ext>
              </c:extLst>
            </c:dLbl>
            <c:dLbl>
              <c:idx val="18"/>
              <c:delete val="1"/>
              <c:extLst>
                <c:ext xmlns:c15="http://schemas.microsoft.com/office/drawing/2012/chart" uri="{CE6537A1-D6FC-4f65-9D91-7224C49458BB}"/>
                <c:ext xmlns:c16="http://schemas.microsoft.com/office/drawing/2014/chart" uri="{C3380CC4-5D6E-409C-BE32-E72D297353CC}">
                  <c16:uniqueId val="{00000012-1C6E-409C-BFC6-FBEABA056A64}"/>
                </c:ext>
              </c:extLst>
            </c:dLbl>
            <c:dLbl>
              <c:idx val="19"/>
              <c:delete val="1"/>
              <c:extLst>
                <c:ext xmlns:c15="http://schemas.microsoft.com/office/drawing/2012/chart" uri="{CE6537A1-D6FC-4f65-9D91-7224C49458BB}"/>
                <c:ext xmlns:c16="http://schemas.microsoft.com/office/drawing/2014/chart" uri="{C3380CC4-5D6E-409C-BE32-E72D297353CC}">
                  <c16:uniqueId val="{00000013-1C6E-409C-BFC6-FBEABA056A64}"/>
                </c:ext>
              </c:extLst>
            </c:dLbl>
            <c:dLbl>
              <c:idx val="20"/>
              <c:delete val="1"/>
              <c:extLst>
                <c:ext xmlns:c15="http://schemas.microsoft.com/office/drawing/2012/chart" uri="{CE6537A1-D6FC-4f65-9D91-7224C49458BB}"/>
                <c:ext xmlns:c16="http://schemas.microsoft.com/office/drawing/2014/chart" uri="{C3380CC4-5D6E-409C-BE32-E72D297353CC}">
                  <c16:uniqueId val="{00000014-1C6E-409C-BFC6-FBEABA056A64}"/>
                </c:ext>
              </c:extLst>
            </c:dLbl>
            <c:dLbl>
              <c:idx val="21"/>
              <c:delete val="1"/>
              <c:extLst>
                <c:ext xmlns:c15="http://schemas.microsoft.com/office/drawing/2012/chart" uri="{CE6537A1-D6FC-4f65-9D91-7224C49458BB}"/>
                <c:ext xmlns:c16="http://schemas.microsoft.com/office/drawing/2014/chart" uri="{C3380CC4-5D6E-409C-BE32-E72D297353CC}">
                  <c16:uniqueId val="{00000015-1C6E-409C-BFC6-FBEABA056A64}"/>
                </c:ext>
              </c:extLst>
            </c:dLbl>
            <c:dLbl>
              <c:idx val="22"/>
              <c:delete val="1"/>
              <c:extLst>
                <c:ext xmlns:c15="http://schemas.microsoft.com/office/drawing/2012/chart" uri="{CE6537A1-D6FC-4f65-9D91-7224C49458BB}"/>
                <c:ext xmlns:c16="http://schemas.microsoft.com/office/drawing/2014/chart" uri="{C3380CC4-5D6E-409C-BE32-E72D297353CC}">
                  <c16:uniqueId val="{00000016-1C6E-409C-BFC6-FBEABA056A64}"/>
                </c:ext>
              </c:extLst>
            </c:dLbl>
            <c:dLbl>
              <c:idx val="23"/>
              <c:delete val="1"/>
              <c:extLst>
                <c:ext xmlns:c15="http://schemas.microsoft.com/office/drawing/2012/chart" uri="{CE6537A1-D6FC-4f65-9D91-7224C49458BB}"/>
                <c:ext xmlns:c16="http://schemas.microsoft.com/office/drawing/2014/chart" uri="{C3380CC4-5D6E-409C-BE32-E72D297353CC}">
                  <c16:uniqueId val="{00000017-1C6E-409C-BFC6-FBEABA056A64}"/>
                </c:ext>
              </c:extLst>
            </c:dLbl>
            <c:dLbl>
              <c:idx val="24"/>
              <c:delete val="1"/>
              <c:extLst>
                <c:ext xmlns:c15="http://schemas.microsoft.com/office/drawing/2012/chart" uri="{CE6537A1-D6FC-4f65-9D91-7224C49458BB}"/>
                <c:ext xmlns:c16="http://schemas.microsoft.com/office/drawing/2014/chart" uri="{C3380CC4-5D6E-409C-BE32-E72D297353CC}">
                  <c16:uniqueId val="{00000018-1C6E-409C-BFC6-FBEABA056A64}"/>
                </c:ext>
              </c:extLst>
            </c:dLbl>
            <c:dLbl>
              <c:idx val="25"/>
              <c:delete val="1"/>
              <c:extLst>
                <c:ext xmlns:c15="http://schemas.microsoft.com/office/drawing/2012/chart" uri="{CE6537A1-D6FC-4f65-9D91-7224C49458BB}"/>
                <c:ext xmlns:c16="http://schemas.microsoft.com/office/drawing/2014/chart" uri="{C3380CC4-5D6E-409C-BE32-E72D297353CC}">
                  <c16:uniqueId val="{00000019-1C6E-409C-BFC6-FBEABA056A64}"/>
                </c:ext>
              </c:extLst>
            </c:dLbl>
            <c:dLbl>
              <c:idx val="26"/>
              <c:delete val="1"/>
              <c:extLst>
                <c:ext xmlns:c15="http://schemas.microsoft.com/office/drawing/2012/chart" uri="{CE6537A1-D6FC-4f65-9D91-7224C49458BB}"/>
                <c:ext xmlns:c16="http://schemas.microsoft.com/office/drawing/2014/chart" uri="{C3380CC4-5D6E-409C-BE32-E72D297353CC}">
                  <c16:uniqueId val="{0000001A-1C6E-409C-BFC6-FBEABA056A64}"/>
                </c:ext>
              </c:extLst>
            </c:dLbl>
            <c:dLbl>
              <c:idx val="27"/>
              <c:delete val="1"/>
              <c:extLst>
                <c:ext xmlns:c15="http://schemas.microsoft.com/office/drawing/2012/chart" uri="{CE6537A1-D6FC-4f65-9D91-7224C49458BB}"/>
                <c:ext xmlns:c16="http://schemas.microsoft.com/office/drawing/2014/chart" uri="{C3380CC4-5D6E-409C-BE32-E72D297353CC}">
                  <c16:uniqueId val="{0000001B-1C6E-409C-BFC6-FBEABA056A64}"/>
                </c:ext>
              </c:extLst>
            </c:dLbl>
            <c:dLbl>
              <c:idx val="28"/>
              <c:delete val="1"/>
              <c:extLst>
                <c:ext xmlns:c15="http://schemas.microsoft.com/office/drawing/2012/chart" uri="{CE6537A1-D6FC-4f65-9D91-7224C49458BB}"/>
                <c:ext xmlns:c16="http://schemas.microsoft.com/office/drawing/2014/chart" uri="{C3380CC4-5D6E-409C-BE32-E72D297353CC}">
                  <c16:uniqueId val="{0000001C-1C6E-409C-BFC6-FBEABA056A64}"/>
                </c:ext>
              </c:extLst>
            </c:dLbl>
            <c:dLbl>
              <c:idx val="29"/>
              <c:delete val="1"/>
              <c:extLst>
                <c:ext xmlns:c15="http://schemas.microsoft.com/office/drawing/2012/chart" uri="{CE6537A1-D6FC-4f65-9D91-7224C49458BB}"/>
                <c:ext xmlns:c16="http://schemas.microsoft.com/office/drawing/2014/chart" uri="{C3380CC4-5D6E-409C-BE32-E72D297353CC}">
                  <c16:uniqueId val="{0000001D-1C6E-409C-BFC6-FBEABA056A64}"/>
                </c:ext>
              </c:extLst>
            </c:dLbl>
            <c:dLbl>
              <c:idx val="30"/>
              <c:delete val="1"/>
              <c:extLst>
                <c:ext xmlns:c15="http://schemas.microsoft.com/office/drawing/2012/chart" uri="{CE6537A1-D6FC-4f65-9D91-7224C49458BB}"/>
                <c:ext xmlns:c16="http://schemas.microsoft.com/office/drawing/2014/chart" uri="{C3380CC4-5D6E-409C-BE32-E72D297353CC}">
                  <c16:uniqueId val="{00000025-1C6E-409C-BFC6-FBEABA056A64}"/>
                </c:ext>
              </c:extLst>
            </c:dLbl>
            <c:dLbl>
              <c:idx val="31"/>
              <c:delete val="1"/>
              <c:extLst>
                <c:ext xmlns:c15="http://schemas.microsoft.com/office/drawing/2012/chart" uri="{CE6537A1-D6FC-4f65-9D91-7224C49458BB}"/>
                <c:ext xmlns:c16="http://schemas.microsoft.com/office/drawing/2014/chart" uri="{C3380CC4-5D6E-409C-BE32-E72D297353CC}">
                  <c16:uniqueId val="{00000026-1C6E-409C-BFC6-FBEABA056A64}"/>
                </c:ext>
              </c:extLst>
            </c:dLbl>
            <c:dLbl>
              <c:idx val="32"/>
              <c:tx>
                <c:rich>
                  <a:bodyPr/>
                  <a:lstStyle/>
                  <a:p>
                    <a:r>
                      <a:rPr lang="en-US"/>
                      <a:t>250 000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337-4FFA-B5C1-1873748DE6C8}"/>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VNM!$C$2:$C$34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VNM!$D$2:$D$34</c:f>
              <c:numCache>
                <c:formatCode>_-* #,##0_-;\-* #,##0_-;_-* "-"??_-;_-@_-</c:formatCode>
                <c:ptCount val="33"/>
                <c:pt idx="0">
                  <c:v>2733</c:v>
                </c:pt>
                <c:pt idx="1">
                  <c:v>5979</c:v>
                </c:pt>
                <c:pt idx="2">
                  <c:v>12009</c:v>
                </c:pt>
                <c:pt idx="3">
                  <c:v>21620</c:v>
                </c:pt>
                <c:pt idx="4">
                  <c:v>34493</c:v>
                </c:pt>
                <c:pt idx="5">
                  <c:v>49250</c:v>
                </c:pt>
                <c:pt idx="6">
                  <c:v>64493</c:v>
                </c:pt>
                <c:pt idx="7">
                  <c:v>79697</c:v>
                </c:pt>
                <c:pt idx="8">
                  <c:v>94770</c:v>
                </c:pt>
                <c:pt idx="9">
                  <c:v>109118</c:v>
                </c:pt>
                <c:pt idx="10">
                  <c:v>122971</c:v>
                </c:pt>
                <c:pt idx="11">
                  <c:v>136058</c:v>
                </c:pt>
                <c:pt idx="12">
                  <c:v>148282</c:v>
                </c:pt>
                <c:pt idx="13">
                  <c:v>159073</c:v>
                </c:pt>
                <c:pt idx="14">
                  <c:v>167930</c:v>
                </c:pt>
                <c:pt idx="15">
                  <c:v>174993</c:v>
                </c:pt>
                <c:pt idx="16">
                  <c:v>180919</c:v>
                </c:pt>
                <c:pt idx="17">
                  <c:v>186655</c:v>
                </c:pt>
                <c:pt idx="18">
                  <c:v>192925</c:v>
                </c:pt>
                <c:pt idx="19">
                  <c:v>199678</c:v>
                </c:pt>
                <c:pt idx="20">
                  <c:v>206379</c:v>
                </c:pt>
                <c:pt idx="21">
                  <c:v>212440</c:v>
                </c:pt>
                <c:pt idx="22">
                  <c:v>217873</c:v>
                </c:pt>
                <c:pt idx="23">
                  <c:v>222884</c:v>
                </c:pt>
                <c:pt idx="24">
                  <c:v>227722</c:v>
                </c:pt>
                <c:pt idx="25">
                  <c:v>232275</c:v>
                </c:pt>
                <c:pt idx="26">
                  <c:v>236152</c:v>
                </c:pt>
                <c:pt idx="27">
                  <c:v>239008</c:v>
                </c:pt>
                <c:pt idx="28">
                  <c:v>241127</c:v>
                </c:pt>
                <c:pt idx="29">
                  <c:v>242844</c:v>
                </c:pt>
                <c:pt idx="30">
                  <c:v>244261</c:v>
                </c:pt>
                <c:pt idx="31">
                  <c:v>245227</c:v>
                </c:pt>
                <c:pt idx="32">
                  <c:v>246000</c:v>
                </c:pt>
              </c:numCache>
            </c:numRef>
          </c:val>
          <c:smooth val="0"/>
          <c:extLst>
            <c:ext xmlns:c16="http://schemas.microsoft.com/office/drawing/2014/chart" uri="{C3380CC4-5D6E-409C-BE32-E72D297353CC}">
              <c16:uniqueId val="{0000001E-1C6E-409C-BFC6-FBEABA056A64}"/>
            </c:ext>
          </c:extLst>
        </c:ser>
        <c:ser>
          <c:idx val="1"/>
          <c:order val="1"/>
          <c:tx>
            <c:strRef>
              <c:f>VNM!$E$1</c:f>
              <c:strCache>
                <c:ptCount val="1"/>
                <c:pt idx="0">
                  <c:v> Adults Lower bound </c:v>
                </c:pt>
              </c:strCache>
            </c:strRef>
          </c:tx>
          <c:spPr>
            <a:ln w="22225">
              <a:solidFill>
                <a:srgbClr val="63CDF6"/>
              </a:solidFill>
              <a:prstDash val="sysDot"/>
            </a:ln>
          </c:spPr>
          <c:marker>
            <c:symbol val="none"/>
          </c:marker>
          <c:cat>
            <c:numRef>
              <c:f>VNM!$C$2:$C$34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VNM!$E$2:$E$34</c:f>
              <c:numCache>
                <c:formatCode>_-* #,##0_-;\-* #,##0_-;_-* "-"??_-;_-@_-</c:formatCode>
                <c:ptCount val="33"/>
                <c:pt idx="0">
                  <c:v>2285</c:v>
                </c:pt>
                <c:pt idx="1">
                  <c:v>5000</c:v>
                </c:pt>
                <c:pt idx="2">
                  <c:v>10044</c:v>
                </c:pt>
                <c:pt idx="3">
                  <c:v>18101</c:v>
                </c:pt>
                <c:pt idx="4">
                  <c:v>28947</c:v>
                </c:pt>
                <c:pt idx="5">
                  <c:v>41592</c:v>
                </c:pt>
                <c:pt idx="6">
                  <c:v>54723</c:v>
                </c:pt>
                <c:pt idx="7">
                  <c:v>68211</c:v>
                </c:pt>
                <c:pt idx="8">
                  <c:v>81610</c:v>
                </c:pt>
                <c:pt idx="9">
                  <c:v>94578</c:v>
                </c:pt>
                <c:pt idx="10">
                  <c:v>107102</c:v>
                </c:pt>
                <c:pt idx="11">
                  <c:v>118639</c:v>
                </c:pt>
                <c:pt idx="12">
                  <c:v>129488</c:v>
                </c:pt>
                <c:pt idx="13">
                  <c:v>139019</c:v>
                </c:pt>
                <c:pt idx="14">
                  <c:v>146874</c:v>
                </c:pt>
                <c:pt idx="15">
                  <c:v>153259</c:v>
                </c:pt>
                <c:pt idx="16">
                  <c:v>158351</c:v>
                </c:pt>
                <c:pt idx="17">
                  <c:v>164199</c:v>
                </c:pt>
                <c:pt idx="18">
                  <c:v>170555</c:v>
                </c:pt>
                <c:pt idx="19">
                  <c:v>177664</c:v>
                </c:pt>
                <c:pt idx="20">
                  <c:v>184577</c:v>
                </c:pt>
                <c:pt idx="21">
                  <c:v>190662</c:v>
                </c:pt>
                <c:pt idx="22">
                  <c:v>196659</c:v>
                </c:pt>
                <c:pt idx="23">
                  <c:v>201434</c:v>
                </c:pt>
                <c:pt idx="24">
                  <c:v>206306</c:v>
                </c:pt>
                <c:pt idx="25">
                  <c:v>211020</c:v>
                </c:pt>
                <c:pt idx="26">
                  <c:v>215142</c:v>
                </c:pt>
                <c:pt idx="27">
                  <c:v>217534</c:v>
                </c:pt>
                <c:pt idx="28">
                  <c:v>220225</c:v>
                </c:pt>
                <c:pt idx="29">
                  <c:v>221730</c:v>
                </c:pt>
                <c:pt idx="30">
                  <c:v>223269</c:v>
                </c:pt>
                <c:pt idx="31">
                  <c:v>224008</c:v>
                </c:pt>
                <c:pt idx="32">
                  <c:v>224798</c:v>
                </c:pt>
              </c:numCache>
            </c:numRef>
          </c:val>
          <c:smooth val="0"/>
          <c:extLst>
            <c:ext xmlns:c16="http://schemas.microsoft.com/office/drawing/2014/chart" uri="{C3380CC4-5D6E-409C-BE32-E72D297353CC}">
              <c16:uniqueId val="{0000001F-1C6E-409C-BFC6-FBEABA056A64}"/>
            </c:ext>
          </c:extLst>
        </c:ser>
        <c:ser>
          <c:idx val="2"/>
          <c:order val="2"/>
          <c:tx>
            <c:strRef>
              <c:f>VNM!$F$1</c:f>
              <c:strCache>
                <c:ptCount val="1"/>
                <c:pt idx="0">
                  <c:v> Adults Upper bound </c:v>
                </c:pt>
              </c:strCache>
            </c:strRef>
          </c:tx>
          <c:spPr>
            <a:ln w="22225">
              <a:solidFill>
                <a:srgbClr val="63CDF6"/>
              </a:solidFill>
              <a:prstDash val="sysDot"/>
            </a:ln>
          </c:spPr>
          <c:marker>
            <c:symbol val="none"/>
          </c:marker>
          <c:cat>
            <c:numRef>
              <c:f>VNM!$C$2:$C$34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VNM!$F$2:$F$34</c:f>
              <c:numCache>
                <c:formatCode>_-* #,##0_-;\-* #,##0_-;_-* "-"??_-;_-@_-</c:formatCode>
                <c:ptCount val="33"/>
                <c:pt idx="0">
                  <c:v>3174</c:v>
                </c:pt>
                <c:pt idx="1">
                  <c:v>6936</c:v>
                </c:pt>
                <c:pt idx="2">
                  <c:v>13915</c:v>
                </c:pt>
                <c:pt idx="3">
                  <c:v>25012</c:v>
                </c:pt>
                <c:pt idx="4">
                  <c:v>39810</c:v>
                </c:pt>
                <c:pt idx="5">
                  <c:v>56641</c:v>
                </c:pt>
                <c:pt idx="6">
                  <c:v>73704</c:v>
                </c:pt>
                <c:pt idx="7">
                  <c:v>90789</c:v>
                </c:pt>
                <c:pt idx="8">
                  <c:v>107652</c:v>
                </c:pt>
                <c:pt idx="9">
                  <c:v>123819</c:v>
                </c:pt>
                <c:pt idx="10">
                  <c:v>139523</c:v>
                </c:pt>
                <c:pt idx="11">
                  <c:v>153911</c:v>
                </c:pt>
                <c:pt idx="12">
                  <c:v>167286</c:v>
                </c:pt>
                <c:pt idx="13">
                  <c:v>178811</c:v>
                </c:pt>
                <c:pt idx="14">
                  <c:v>188073</c:v>
                </c:pt>
                <c:pt idx="15">
                  <c:v>195922</c:v>
                </c:pt>
                <c:pt idx="16">
                  <c:v>201601</c:v>
                </c:pt>
                <c:pt idx="17">
                  <c:v>207614</c:v>
                </c:pt>
                <c:pt idx="18">
                  <c:v>213823</c:v>
                </c:pt>
                <c:pt idx="19">
                  <c:v>220756</c:v>
                </c:pt>
                <c:pt idx="20">
                  <c:v>227734</c:v>
                </c:pt>
                <c:pt idx="21">
                  <c:v>234077</c:v>
                </c:pt>
                <c:pt idx="22">
                  <c:v>240089</c:v>
                </c:pt>
                <c:pt idx="23">
                  <c:v>244776</c:v>
                </c:pt>
                <c:pt idx="24">
                  <c:v>249717</c:v>
                </c:pt>
                <c:pt idx="25">
                  <c:v>253687</c:v>
                </c:pt>
                <c:pt idx="26">
                  <c:v>257560</c:v>
                </c:pt>
                <c:pt idx="27">
                  <c:v>261056</c:v>
                </c:pt>
                <c:pt idx="28">
                  <c:v>263636</c:v>
                </c:pt>
                <c:pt idx="29">
                  <c:v>265773</c:v>
                </c:pt>
                <c:pt idx="30">
                  <c:v>267804</c:v>
                </c:pt>
                <c:pt idx="31">
                  <c:v>268759</c:v>
                </c:pt>
                <c:pt idx="32">
                  <c:v>269614</c:v>
                </c:pt>
              </c:numCache>
            </c:numRef>
          </c:val>
          <c:smooth val="0"/>
          <c:extLst>
            <c:ext xmlns:c16="http://schemas.microsoft.com/office/drawing/2014/chart" uri="{C3380CC4-5D6E-409C-BE32-E72D297353CC}">
              <c16:uniqueId val="{00000020-1C6E-409C-BFC6-FBEABA056A64}"/>
            </c:ext>
          </c:extLst>
        </c:ser>
        <c:ser>
          <c:idx val="3"/>
          <c:order val="3"/>
          <c:tx>
            <c:strRef>
              <c:f>VNM!$G$1</c:f>
              <c:strCache>
                <c:ptCount val="1"/>
                <c:pt idx="0">
                  <c:v> Women  (15+) living with HIV </c:v>
                </c:pt>
              </c:strCache>
            </c:strRef>
          </c:tx>
          <c:spPr>
            <a:ln w="38100">
              <a:solidFill>
                <a:srgbClr val="F26B73"/>
              </a:solidFill>
            </a:ln>
          </c:spPr>
          <c:marker>
            <c:symbol val="none"/>
          </c:marker>
          <c:dLbls>
            <c:dLbl>
              <c:idx val="32"/>
              <c:tx>
                <c:rich>
                  <a:bodyPr/>
                  <a:lstStyle/>
                  <a:p>
                    <a:r>
                      <a:rPr lang="en-US" dirty="0"/>
                      <a:t>73 000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37-4FFA-B5C1-1873748DE6C8}"/>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VNM!$C$2:$C$34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VNM!$G$2:$G$34</c:f>
              <c:numCache>
                <c:formatCode>_-* #,##0_-;\-* #,##0_-;_-* "-"??_-;_-@_-</c:formatCode>
                <c:ptCount val="33"/>
                <c:pt idx="0">
                  <c:v>244</c:v>
                </c:pt>
                <c:pt idx="1">
                  <c:v>547</c:v>
                </c:pt>
                <c:pt idx="2">
                  <c:v>1150</c:v>
                </c:pt>
                <c:pt idx="3">
                  <c:v>2239</c:v>
                </c:pt>
                <c:pt idx="4">
                  <c:v>3986</c:v>
                </c:pt>
                <c:pt idx="5">
                  <c:v>6477</c:v>
                </c:pt>
                <c:pt idx="6">
                  <c:v>9649</c:v>
                </c:pt>
                <c:pt idx="7">
                  <c:v>13342</c:v>
                </c:pt>
                <c:pt idx="8">
                  <c:v>17416</c:v>
                </c:pt>
                <c:pt idx="9">
                  <c:v>21732</c:v>
                </c:pt>
                <c:pt idx="10">
                  <c:v>26134</c:v>
                </c:pt>
                <c:pt idx="11">
                  <c:v>30578</c:v>
                </c:pt>
                <c:pt idx="12">
                  <c:v>34986</c:v>
                </c:pt>
                <c:pt idx="13">
                  <c:v>39230</c:v>
                </c:pt>
                <c:pt idx="14">
                  <c:v>43176</c:v>
                </c:pt>
                <c:pt idx="15">
                  <c:v>46703</c:v>
                </c:pt>
                <c:pt idx="16">
                  <c:v>50003</c:v>
                </c:pt>
                <c:pt idx="17">
                  <c:v>53215</c:v>
                </c:pt>
                <c:pt idx="18">
                  <c:v>56231</c:v>
                </c:pt>
                <c:pt idx="19">
                  <c:v>59132</c:v>
                </c:pt>
                <c:pt idx="20">
                  <c:v>61838</c:v>
                </c:pt>
                <c:pt idx="21">
                  <c:v>64302</c:v>
                </c:pt>
                <c:pt idx="22">
                  <c:v>66688</c:v>
                </c:pt>
                <c:pt idx="23">
                  <c:v>68899</c:v>
                </c:pt>
                <c:pt idx="24">
                  <c:v>70753</c:v>
                </c:pt>
                <c:pt idx="25">
                  <c:v>72313</c:v>
                </c:pt>
                <c:pt idx="26">
                  <c:v>73539</c:v>
                </c:pt>
                <c:pt idx="27">
                  <c:v>74298</c:v>
                </c:pt>
                <c:pt idx="28">
                  <c:v>74625</c:v>
                </c:pt>
                <c:pt idx="29">
                  <c:v>74624</c:v>
                </c:pt>
                <c:pt idx="30">
                  <c:v>74351</c:v>
                </c:pt>
                <c:pt idx="31">
                  <c:v>73823</c:v>
                </c:pt>
                <c:pt idx="32">
                  <c:v>73054</c:v>
                </c:pt>
              </c:numCache>
            </c:numRef>
          </c:val>
          <c:smooth val="0"/>
          <c:extLst>
            <c:ext xmlns:c16="http://schemas.microsoft.com/office/drawing/2014/chart" uri="{C3380CC4-5D6E-409C-BE32-E72D297353CC}">
              <c16:uniqueId val="{00000022-1C6E-409C-BFC6-FBEABA056A64}"/>
            </c:ext>
          </c:extLst>
        </c:ser>
        <c:ser>
          <c:idx val="4"/>
          <c:order val="4"/>
          <c:tx>
            <c:strRef>
              <c:f>VNM!$H$1</c:f>
              <c:strCache>
                <c:ptCount val="1"/>
                <c:pt idx="0">
                  <c:v> Women Lower bound </c:v>
                </c:pt>
              </c:strCache>
            </c:strRef>
          </c:tx>
          <c:spPr>
            <a:ln w="22225">
              <a:solidFill>
                <a:srgbClr val="F26B73"/>
              </a:solidFill>
              <a:prstDash val="sysDot"/>
            </a:ln>
          </c:spPr>
          <c:marker>
            <c:symbol val="none"/>
          </c:marker>
          <c:cat>
            <c:numRef>
              <c:f>VNM!$C$2:$C$34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VNM!$H$2:$H$34</c:f>
              <c:numCache>
                <c:formatCode>_-* #,##0_-;\-* #,##0_-;_-* "-"??_-;_-@_-</c:formatCode>
                <c:ptCount val="33"/>
                <c:pt idx="0">
                  <c:v>200</c:v>
                </c:pt>
                <c:pt idx="1">
                  <c:v>455</c:v>
                </c:pt>
                <c:pt idx="2">
                  <c:v>954</c:v>
                </c:pt>
                <c:pt idx="3">
                  <c:v>1832</c:v>
                </c:pt>
                <c:pt idx="4">
                  <c:v>3305</c:v>
                </c:pt>
                <c:pt idx="5">
                  <c:v>5363</c:v>
                </c:pt>
                <c:pt idx="6">
                  <c:v>8081</c:v>
                </c:pt>
                <c:pt idx="7">
                  <c:v>11299</c:v>
                </c:pt>
                <c:pt idx="8">
                  <c:v>15057</c:v>
                </c:pt>
                <c:pt idx="9">
                  <c:v>18798</c:v>
                </c:pt>
                <c:pt idx="10">
                  <c:v>22707</c:v>
                </c:pt>
                <c:pt idx="11">
                  <c:v>26693</c:v>
                </c:pt>
                <c:pt idx="12">
                  <c:v>30589</c:v>
                </c:pt>
                <c:pt idx="13">
                  <c:v>34375</c:v>
                </c:pt>
                <c:pt idx="14">
                  <c:v>37803</c:v>
                </c:pt>
                <c:pt idx="15">
                  <c:v>41049</c:v>
                </c:pt>
                <c:pt idx="16">
                  <c:v>44057</c:v>
                </c:pt>
                <c:pt idx="17">
                  <c:v>46875</c:v>
                </c:pt>
                <c:pt idx="18">
                  <c:v>49711</c:v>
                </c:pt>
                <c:pt idx="19">
                  <c:v>52494</c:v>
                </c:pt>
                <c:pt idx="20">
                  <c:v>55460</c:v>
                </c:pt>
                <c:pt idx="21">
                  <c:v>57915</c:v>
                </c:pt>
                <c:pt idx="22">
                  <c:v>60202</c:v>
                </c:pt>
                <c:pt idx="23">
                  <c:v>62103</c:v>
                </c:pt>
                <c:pt idx="24">
                  <c:v>63954</c:v>
                </c:pt>
                <c:pt idx="25">
                  <c:v>65546</c:v>
                </c:pt>
                <c:pt idx="26">
                  <c:v>66969</c:v>
                </c:pt>
                <c:pt idx="27">
                  <c:v>67814</c:v>
                </c:pt>
                <c:pt idx="28">
                  <c:v>67776</c:v>
                </c:pt>
                <c:pt idx="29">
                  <c:v>67756</c:v>
                </c:pt>
                <c:pt idx="30">
                  <c:v>67255</c:v>
                </c:pt>
                <c:pt idx="31">
                  <c:v>66456</c:v>
                </c:pt>
                <c:pt idx="32">
                  <c:v>65809</c:v>
                </c:pt>
              </c:numCache>
            </c:numRef>
          </c:val>
          <c:smooth val="0"/>
          <c:extLst>
            <c:ext xmlns:c16="http://schemas.microsoft.com/office/drawing/2014/chart" uri="{C3380CC4-5D6E-409C-BE32-E72D297353CC}">
              <c16:uniqueId val="{00000023-1C6E-409C-BFC6-FBEABA056A64}"/>
            </c:ext>
          </c:extLst>
        </c:ser>
        <c:ser>
          <c:idx val="5"/>
          <c:order val="5"/>
          <c:tx>
            <c:strRef>
              <c:f>VNM!$I$1</c:f>
              <c:strCache>
                <c:ptCount val="1"/>
                <c:pt idx="0">
                  <c:v> Women Upper bound </c:v>
                </c:pt>
              </c:strCache>
            </c:strRef>
          </c:tx>
          <c:spPr>
            <a:ln w="22225">
              <a:solidFill>
                <a:srgbClr val="F26B73"/>
              </a:solidFill>
              <a:prstDash val="sysDot"/>
            </a:ln>
          </c:spPr>
          <c:marker>
            <c:symbol val="none"/>
          </c:marker>
          <c:cat>
            <c:numRef>
              <c:f>VNM!$C$2:$C$34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VNM!$I$2:$I$34</c:f>
              <c:numCache>
                <c:formatCode>_-* #,##0_-;\-* #,##0_-;_-* "-"??_-;_-@_-</c:formatCode>
                <c:ptCount val="33"/>
                <c:pt idx="0">
                  <c:v>286</c:v>
                </c:pt>
                <c:pt idx="1">
                  <c:v>646</c:v>
                </c:pt>
                <c:pt idx="2">
                  <c:v>1369</c:v>
                </c:pt>
                <c:pt idx="3">
                  <c:v>2604</c:v>
                </c:pt>
                <c:pt idx="4">
                  <c:v>4604</c:v>
                </c:pt>
                <c:pt idx="5">
                  <c:v>7450</c:v>
                </c:pt>
                <c:pt idx="6">
                  <c:v>11044</c:v>
                </c:pt>
                <c:pt idx="7">
                  <c:v>15239</c:v>
                </c:pt>
                <c:pt idx="8">
                  <c:v>19986</c:v>
                </c:pt>
                <c:pt idx="9">
                  <c:v>24788</c:v>
                </c:pt>
                <c:pt idx="10">
                  <c:v>29809</c:v>
                </c:pt>
                <c:pt idx="11">
                  <c:v>34569</c:v>
                </c:pt>
                <c:pt idx="12">
                  <c:v>39745</c:v>
                </c:pt>
                <c:pt idx="13">
                  <c:v>44375</c:v>
                </c:pt>
                <c:pt idx="14">
                  <c:v>48770</c:v>
                </c:pt>
                <c:pt idx="15">
                  <c:v>52536</c:v>
                </c:pt>
                <c:pt idx="16">
                  <c:v>55994</c:v>
                </c:pt>
                <c:pt idx="17">
                  <c:v>59276</c:v>
                </c:pt>
                <c:pt idx="18">
                  <c:v>62422</c:v>
                </c:pt>
                <c:pt idx="19">
                  <c:v>65577</c:v>
                </c:pt>
                <c:pt idx="20">
                  <c:v>68530</c:v>
                </c:pt>
                <c:pt idx="21">
                  <c:v>70922</c:v>
                </c:pt>
                <c:pt idx="22">
                  <c:v>73422</c:v>
                </c:pt>
                <c:pt idx="23">
                  <c:v>75736</c:v>
                </c:pt>
                <c:pt idx="24">
                  <c:v>77360</c:v>
                </c:pt>
                <c:pt idx="25">
                  <c:v>79214</c:v>
                </c:pt>
                <c:pt idx="26">
                  <c:v>80381</c:v>
                </c:pt>
                <c:pt idx="27">
                  <c:v>80676</c:v>
                </c:pt>
                <c:pt idx="28">
                  <c:v>80823</c:v>
                </c:pt>
                <c:pt idx="29">
                  <c:v>80745</c:v>
                </c:pt>
                <c:pt idx="30">
                  <c:v>80482</c:v>
                </c:pt>
                <c:pt idx="31">
                  <c:v>79694</c:v>
                </c:pt>
                <c:pt idx="32">
                  <c:v>79222</c:v>
                </c:pt>
              </c:numCache>
            </c:numRef>
          </c:val>
          <c:smooth val="0"/>
          <c:extLst>
            <c:ext xmlns:c16="http://schemas.microsoft.com/office/drawing/2014/chart" uri="{C3380CC4-5D6E-409C-BE32-E72D297353CC}">
              <c16:uniqueId val="{00000024-1C6E-409C-BFC6-FBEABA056A64}"/>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000444420930112E-2"/>
          <c:y val="3.8014195259888035E-2"/>
          <c:w val="0.94710180413734724"/>
          <c:h val="0.63372666548213286"/>
        </c:manualLayout>
      </c:layout>
      <c:barChart>
        <c:barDir val="col"/>
        <c:grouping val="clustered"/>
        <c:varyColors val="0"/>
        <c:ser>
          <c:idx val="0"/>
          <c:order val="0"/>
          <c:tx>
            <c:strRef>
              <c:f>'safe injection'!$C$34</c:f>
              <c:strCache>
                <c:ptCount val="1"/>
                <c:pt idx="0">
                  <c:v>Safe injection practices (%)</c:v>
                </c:pt>
              </c:strCache>
            </c:strRef>
          </c:tx>
          <c:spPr>
            <a:solidFill>
              <a:srgbClr val="63CDF6"/>
            </a:solidFill>
            <a:ln>
              <a:noFill/>
            </a:ln>
            <a:effectLst/>
          </c:spPr>
          <c:invertIfNegative val="0"/>
          <c:dPt>
            <c:idx val="8"/>
            <c:invertIfNegative val="0"/>
            <c:bubble3D val="0"/>
            <c:spPr>
              <a:solidFill>
                <a:srgbClr val="63CDF6"/>
              </a:solidFill>
              <a:ln>
                <a:noFill/>
              </a:ln>
              <a:effectLst/>
            </c:spPr>
            <c:extLst>
              <c:ext xmlns:c16="http://schemas.microsoft.com/office/drawing/2014/chart" uri="{C3380CC4-5D6E-409C-BE32-E72D297353CC}">
                <c16:uniqueId val="{00000001-48F7-4811-B974-744CD1039A45}"/>
              </c:ext>
            </c:extLst>
          </c:dPt>
          <c:dPt>
            <c:idx val="13"/>
            <c:invertIfNegative val="0"/>
            <c:bubble3D val="0"/>
            <c:spPr>
              <a:solidFill>
                <a:srgbClr val="63CDF6"/>
              </a:solidFill>
              <a:ln>
                <a:noFill/>
              </a:ln>
              <a:effectLst/>
            </c:spPr>
            <c:extLst>
              <c:ext xmlns:c16="http://schemas.microsoft.com/office/drawing/2014/chart" uri="{C3380CC4-5D6E-409C-BE32-E72D297353CC}">
                <c16:uniqueId val="{00000003-48F7-4811-B974-744CD1039A45}"/>
              </c:ext>
            </c:extLst>
          </c:dPt>
          <c:dPt>
            <c:idx val="19"/>
            <c:invertIfNegative val="0"/>
            <c:bubble3D val="0"/>
            <c:spPr>
              <a:pattFill prst="dkUpDiag">
                <a:fgClr>
                  <a:srgbClr val="63CDF6"/>
                </a:fgClr>
                <a:bgClr>
                  <a:sysClr val="window" lastClr="FFFFFF"/>
                </a:bgClr>
              </a:pattFill>
              <a:ln>
                <a:noFill/>
              </a:ln>
              <a:effectLst/>
            </c:spPr>
            <c:extLst>
              <c:ext xmlns:c16="http://schemas.microsoft.com/office/drawing/2014/chart" uri="{C3380CC4-5D6E-409C-BE32-E72D297353CC}">
                <c16:uniqueId val="{00000005-48F7-4811-B974-744CD1039A45}"/>
              </c:ext>
            </c:extLst>
          </c:dPt>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F7-4811-B974-744CD1039A45}"/>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 injection'!$B$35:$B$54</c:f>
              <c:strCache>
                <c:ptCount val="20"/>
                <c:pt idx="0">
                  <c:v>Thua Thien Hue</c:v>
                </c:pt>
                <c:pt idx="1">
                  <c:v>Dien Bien</c:v>
                </c:pt>
                <c:pt idx="2">
                  <c:v>Dong Nai</c:v>
                </c:pt>
                <c:pt idx="3">
                  <c:v>Quang Ninh</c:v>
                </c:pt>
                <c:pt idx="4">
                  <c:v>Can Tho</c:v>
                </c:pt>
                <c:pt idx="5">
                  <c:v>Lao Cai</c:v>
                </c:pt>
                <c:pt idx="6">
                  <c:v>Nghe An</c:v>
                </c:pt>
                <c:pt idx="7">
                  <c:v>Khanh Hoa</c:v>
                </c:pt>
                <c:pt idx="8">
                  <c:v>Thanh Hoa</c:v>
                </c:pt>
                <c:pt idx="9">
                  <c:v>Ba Ria - Vung Tau</c:v>
                </c:pt>
                <c:pt idx="10">
                  <c:v>Da Nang</c:v>
                </c:pt>
                <c:pt idx="11">
                  <c:v>An Giang</c:v>
                </c:pt>
                <c:pt idx="12">
                  <c:v>Kien Giang</c:v>
                </c:pt>
                <c:pt idx="13">
                  <c:v>Ha Noi</c:v>
                </c:pt>
                <c:pt idx="14">
                  <c:v>Thai Nguyen</c:v>
                </c:pt>
                <c:pt idx="15">
                  <c:v>Hai Phong</c:v>
                </c:pt>
                <c:pt idx="16">
                  <c:v>Binh Duong</c:v>
                </c:pt>
                <c:pt idx="17">
                  <c:v>Son La</c:v>
                </c:pt>
                <c:pt idx="19">
                  <c:v>National</c:v>
                </c:pt>
              </c:strCache>
            </c:strRef>
          </c:cat>
          <c:val>
            <c:numRef>
              <c:f>'safe injection'!$C$35:$C$54</c:f>
              <c:numCache>
                <c:formatCode>0</c:formatCode>
                <c:ptCount val="20"/>
                <c:pt idx="0">
                  <c:v>99.333333333333329</c:v>
                </c:pt>
                <c:pt idx="1">
                  <c:v>98.666666666666671</c:v>
                </c:pt>
                <c:pt idx="2">
                  <c:v>97.5</c:v>
                </c:pt>
                <c:pt idx="3">
                  <c:v>97.333333333333343</c:v>
                </c:pt>
                <c:pt idx="4">
                  <c:v>97</c:v>
                </c:pt>
                <c:pt idx="5">
                  <c:v>97</c:v>
                </c:pt>
                <c:pt idx="6">
                  <c:v>97</c:v>
                </c:pt>
                <c:pt idx="7">
                  <c:v>96</c:v>
                </c:pt>
                <c:pt idx="8">
                  <c:v>95.333333333333343</c:v>
                </c:pt>
                <c:pt idx="9">
                  <c:v>95</c:v>
                </c:pt>
                <c:pt idx="10">
                  <c:v>94</c:v>
                </c:pt>
                <c:pt idx="11">
                  <c:v>93.5</c:v>
                </c:pt>
                <c:pt idx="12">
                  <c:v>93.5</c:v>
                </c:pt>
                <c:pt idx="13">
                  <c:v>93.333333333333329</c:v>
                </c:pt>
                <c:pt idx="14">
                  <c:v>92.5</c:v>
                </c:pt>
                <c:pt idx="15">
                  <c:v>88.666666666666671</c:v>
                </c:pt>
                <c:pt idx="16">
                  <c:v>83</c:v>
                </c:pt>
                <c:pt idx="17">
                  <c:v>81.333333333333329</c:v>
                </c:pt>
                <c:pt idx="19">
                  <c:v>93.69047619047619</c:v>
                </c:pt>
              </c:numCache>
            </c:numRef>
          </c:val>
          <c:extLst>
            <c:ext xmlns:c16="http://schemas.microsoft.com/office/drawing/2014/chart" uri="{C3380CC4-5D6E-409C-BE32-E72D297353CC}">
              <c16:uniqueId val="{00000006-48F7-4811-B974-744CD1039A45}"/>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'safe injection'!$D$56</c:f>
              <c:strCache>
                <c:ptCount val="1"/>
                <c:pt idx="0">
                  <c:v>target</c:v>
                </c:pt>
              </c:strCache>
            </c:strRef>
          </c:tx>
          <c:spPr>
            <a:ln w="19050" cap="rnd">
              <a:solidFill>
                <a:srgbClr val="E31837"/>
              </a:solidFill>
              <a:prstDash val="sysDash"/>
              <a:round/>
            </a:ln>
            <a:effectLst/>
          </c:spPr>
          <c:marker>
            <c:symbol val="none"/>
          </c:marker>
          <c:xVal>
            <c:numRef>
              <c:f>'safe injection'!$C$57:$C$58</c:f>
              <c:numCache>
                <c:formatCode>General</c:formatCode>
                <c:ptCount val="2"/>
                <c:pt idx="0">
                  <c:v>0</c:v>
                </c:pt>
                <c:pt idx="1">
                  <c:v>1</c:v>
                </c:pt>
              </c:numCache>
            </c:numRef>
          </c:xVal>
          <c:yVal>
            <c:numRef>
              <c:f>'safe injection'!$D$57:$D$58</c:f>
              <c:numCache>
                <c:formatCode>General</c:formatCode>
                <c:ptCount val="2"/>
                <c:pt idx="0">
                  <c:v>90</c:v>
                </c:pt>
                <c:pt idx="1">
                  <c:v>90</c:v>
                </c:pt>
              </c:numCache>
            </c:numRef>
          </c:yVal>
          <c:smooth val="1"/>
          <c:extLst>
            <c:ext xmlns:c16="http://schemas.microsoft.com/office/drawing/2014/chart" uri="{C3380CC4-5D6E-409C-BE32-E72D297353CC}">
              <c16:uniqueId val="{00000007-48F7-4811-B974-744CD1039A45}"/>
            </c:ext>
          </c:extLst>
        </c:ser>
        <c:dLbls>
          <c:showLegendKey val="0"/>
          <c:showVal val="0"/>
          <c:showCatName val="0"/>
          <c:showSerName val="0"/>
          <c:showPercent val="0"/>
          <c:showBubbleSize val="0"/>
        </c:dLbls>
        <c:axId val="624989048"/>
        <c:axId val="624988720"/>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min val="0"/>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3.1627617586371094E-2"/>
              <c:y val="1.6371445365117366E-3"/>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20"/>
      </c:valAx>
      <c:valAx>
        <c:axId val="624988720"/>
        <c:scaling>
          <c:orientation val="minMax"/>
        </c:scaling>
        <c:delete val="1"/>
        <c:axPos val="r"/>
        <c:numFmt formatCode="General" sourceLinked="1"/>
        <c:majorTickMark val="out"/>
        <c:minorTickMark val="none"/>
        <c:tickLblPos val="nextTo"/>
        <c:crossAx val="624989048"/>
        <c:crosses val="max"/>
        <c:crossBetween val="midCat"/>
      </c:valAx>
      <c:valAx>
        <c:axId val="624989048"/>
        <c:scaling>
          <c:orientation val="minMax"/>
          <c:max val="1"/>
        </c:scaling>
        <c:delete val="1"/>
        <c:axPos val="t"/>
        <c:numFmt formatCode="General" sourceLinked="1"/>
        <c:majorTickMark val="out"/>
        <c:minorTickMark val="none"/>
        <c:tickLblPos val="nextTo"/>
        <c:crossAx val="624988720"/>
        <c:crosses val="max"/>
        <c:crossBetween val="midCat"/>
      </c:valAx>
      <c:spPr>
        <a:noFill/>
        <a:ln>
          <a:noFill/>
        </a:ln>
        <a:effectLst/>
      </c:spPr>
    </c:plotArea>
    <c:plotVisOnly val="1"/>
    <c:dispBlanksAs val="gap"/>
    <c:showDLblsOverMax val="0"/>
    <c:extLst/>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85955818022747"/>
          <c:y val="7.5216014727072081E-2"/>
          <c:w val="0.63352865266841629"/>
          <c:h val="0.76981277340332444"/>
        </c:manualLayout>
      </c:layout>
      <c:barChart>
        <c:barDir val="col"/>
        <c:grouping val="clustered"/>
        <c:varyColors val="0"/>
        <c:ser>
          <c:idx val="0"/>
          <c:order val="0"/>
          <c:spPr>
            <a:solidFill>
              <a:srgbClr val="FF5050"/>
            </a:solidFill>
            <a:ln>
              <a:noFill/>
            </a:ln>
          </c:spPr>
          <c:invertIfNegative val="0"/>
          <c:dPt>
            <c:idx val="0"/>
            <c:invertIfNegative val="0"/>
            <c:bubble3D val="0"/>
            <c:spPr>
              <a:solidFill>
                <a:srgbClr val="33CCFF"/>
              </a:solidFill>
              <a:ln>
                <a:noFill/>
              </a:ln>
            </c:spPr>
            <c:extLst>
              <c:ext xmlns:c16="http://schemas.microsoft.com/office/drawing/2014/chart" uri="{C3380CC4-5D6E-409C-BE32-E72D297353CC}">
                <c16:uniqueId val="{00000002-DB62-4257-A54A-3855E19A4BAB}"/>
              </c:ext>
            </c:extLst>
          </c:dPt>
          <c:dPt>
            <c:idx val="1"/>
            <c:invertIfNegative val="0"/>
            <c:bubble3D val="0"/>
            <c:spPr>
              <a:solidFill>
                <a:srgbClr val="33CCFF"/>
              </a:solidFill>
              <a:ln>
                <a:noFill/>
              </a:ln>
            </c:spPr>
            <c:extLst>
              <c:ext xmlns:c16="http://schemas.microsoft.com/office/drawing/2014/chart" uri="{C3380CC4-5D6E-409C-BE32-E72D297353CC}">
                <c16:uniqueId val="{00000001-DB62-4257-A54A-3855E19A4BA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Knowl'!$C$24:$D$24</c:f>
              <c:strCache>
                <c:ptCount val="2"/>
                <c:pt idx="0">
                  <c:v>Young men (15-24 years)</c:v>
                </c:pt>
                <c:pt idx="1">
                  <c:v>Young women (15-24 years)</c:v>
                </c:pt>
              </c:strCache>
            </c:strRef>
          </c:cat>
          <c:val>
            <c:numRef>
              <c:f>'Comp Knowl'!$C$25:$D$25</c:f>
              <c:numCache>
                <c:formatCode>General</c:formatCode>
                <c:ptCount val="2"/>
                <c:pt idx="0">
                  <c:v>48.7</c:v>
                </c:pt>
                <c:pt idx="1">
                  <c:v>39.799999999999997</c:v>
                </c:pt>
              </c:numCache>
            </c:numRef>
          </c:val>
          <c:extLst>
            <c:ext xmlns:c16="http://schemas.microsoft.com/office/drawing/2014/chart" uri="{C3380CC4-5D6E-409C-BE32-E72D297353CC}">
              <c16:uniqueId val="{00000000-DB62-4257-A54A-3855E19A4BAB}"/>
            </c:ext>
          </c:extLst>
        </c:ser>
        <c:dLbls>
          <c:showLegendKey val="0"/>
          <c:showVal val="0"/>
          <c:showCatName val="0"/>
          <c:showSerName val="0"/>
          <c:showPercent val="0"/>
          <c:showBubbleSize val="0"/>
        </c:dLbls>
        <c:gapWidth val="180"/>
        <c:axId val="168480128"/>
        <c:axId val="168486016"/>
      </c:barChart>
      <c:catAx>
        <c:axId val="168480128"/>
        <c:scaling>
          <c:orientation val="maxMin"/>
        </c:scaling>
        <c:delete val="0"/>
        <c:axPos val="b"/>
        <c:majorGridlines>
          <c:spPr>
            <a:ln>
              <a:prstDash val="sysDot"/>
            </a:ln>
          </c:spPr>
        </c:majorGridlines>
        <c:numFmt formatCode="General" sourceLinked="0"/>
        <c:majorTickMark val="none"/>
        <c:minorTickMark val="none"/>
        <c:tickLblPos val="nextTo"/>
        <c:crossAx val="168486016"/>
        <c:crosses val="autoZero"/>
        <c:auto val="1"/>
        <c:lblAlgn val="ctr"/>
        <c:lblOffset val="100"/>
        <c:noMultiLvlLbl val="0"/>
      </c:catAx>
      <c:valAx>
        <c:axId val="168486016"/>
        <c:scaling>
          <c:orientation val="minMax"/>
          <c:max val="100"/>
        </c:scaling>
        <c:delete val="0"/>
        <c:axPos val="r"/>
        <c:majorGridlines>
          <c:spPr>
            <a:ln>
              <a:prstDash val="sysDot"/>
            </a:ln>
          </c:spPr>
        </c:majorGridlines>
        <c:title>
          <c:tx>
            <c:rich>
              <a:bodyPr rot="0" vert="horz"/>
              <a:lstStyle/>
              <a:p>
                <a:pPr>
                  <a:defRPr/>
                </a:pPr>
                <a:r>
                  <a:rPr lang="en-US"/>
                  <a:t>%</a:t>
                </a:r>
              </a:p>
            </c:rich>
          </c:tx>
          <c:layout>
            <c:manualLayout>
              <c:xMode val="edge"/>
              <c:yMode val="edge"/>
              <c:x val="0.84840003087849314"/>
              <c:y val="3.688137814166411E-2"/>
            </c:manualLayout>
          </c:layout>
          <c:overlay val="0"/>
        </c:title>
        <c:numFmt formatCode="General" sourceLinked="1"/>
        <c:majorTickMark val="out"/>
        <c:minorTickMark val="none"/>
        <c:tickLblPos val="nextTo"/>
        <c:spPr>
          <a:ln>
            <a:noFill/>
          </a:ln>
        </c:spPr>
        <c:crossAx val="168480128"/>
        <c:crosses val="autoZero"/>
        <c:crossBetween val="between"/>
        <c:majorUnit val="2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85955818022747"/>
          <c:y val="6.1452654730950573E-2"/>
          <c:w val="0.63352865266841629"/>
          <c:h val="0.73913169521360278"/>
        </c:manualLayout>
      </c:layout>
      <c:barChart>
        <c:barDir val="col"/>
        <c:grouping val="clustered"/>
        <c:varyColors val="0"/>
        <c:ser>
          <c:idx val="0"/>
          <c:order val="0"/>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9194-4F9E-B842-3E9167BCD96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Knowl'!$C$39:$D$39</c:f>
              <c:strCache>
                <c:ptCount val="2"/>
                <c:pt idx="0">
                  <c:v>Adult male (15-49 years)</c:v>
                </c:pt>
                <c:pt idx="1">
                  <c:v>Adult female (15-49 years)</c:v>
                </c:pt>
              </c:strCache>
            </c:strRef>
          </c:cat>
          <c:val>
            <c:numRef>
              <c:f>'Comp Knowl'!$C$40:$D$40</c:f>
              <c:numCache>
                <c:formatCode>General</c:formatCode>
                <c:ptCount val="2"/>
                <c:pt idx="0">
                  <c:v>28.7</c:v>
                </c:pt>
                <c:pt idx="1">
                  <c:v>34.5</c:v>
                </c:pt>
              </c:numCache>
            </c:numRef>
          </c:val>
          <c:extLst>
            <c:ext xmlns:c16="http://schemas.microsoft.com/office/drawing/2014/chart" uri="{C3380CC4-5D6E-409C-BE32-E72D297353CC}">
              <c16:uniqueId val="{00000002-9194-4F9E-B842-3E9167BCD967}"/>
            </c:ext>
          </c:extLst>
        </c:ser>
        <c:dLbls>
          <c:showLegendKey val="0"/>
          <c:showVal val="0"/>
          <c:showCatName val="0"/>
          <c:showSerName val="0"/>
          <c:showPercent val="0"/>
          <c:showBubbleSize val="0"/>
        </c:dLbls>
        <c:gapWidth val="180"/>
        <c:axId val="168480128"/>
        <c:axId val="168486016"/>
      </c:barChart>
      <c:catAx>
        <c:axId val="168480128"/>
        <c:scaling>
          <c:orientation val="maxMin"/>
        </c:scaling>
        <c:delete val="0"/>
        <c:axPos val="b"/>
        <c:majorGridlines>
          <c:spPr>
            <a:ln>
              <a:prstDash val="sysDot"/>
            </a:ln>
          </c:spPr>
        </c:majorGridlines>
        <c:numFmt formatCode="General" sourceLinked="0"/>
        <c:majorTickMark val="none"/>
        <c:minorTickMark val="none"/>
        <c:tickLblPos val="nextTo"/>
        <c:crossAx val="168486016"/>
        <c:crosses val="autoZero"/>
        <c:auto val="1"/>
        <c:lblAlgn val="ctr"/>
        <c:lblOffset val="100"/>
        <c:noMultiLvlLbl val="0"/>
      </c:catAx>
      <c:valAx>
        <c:axId val="168486016"/>
        <c:scaling>
          <c:orientation val="minMax"/>
          <c:max val="100"/>
        </c:scaling>
        <c:delete val="0"/>
        <c:axPos val="r"/>
        <c:majorGridlines>
          <c:spPr>
            <a:ln>
              <a:prstDash val="sysDot"/>
            </a:ln>
          </c:spPr>
        </c:majorGridlines>
        <c:title>
          <c:tx>
            <c:rich>
              <a:bodyPr rot="0" vert="horz"/>
              <a:lstStyle/>
              <a:p>
                <a:pPr>
                  <a:defRPr/>
                </a:pPr>
                <a:r>
                  <a:rPr lang="en-US"/>
                  <a:t>%</a:t>
                </a:r>
              </a:p>
            </c:rich>
          </c:tx>
          <c:layout>
            <c:manualLayout>
              <c:xMode val="edge"/>
              <c:yMode val="edge"/>
              <c:x val="0.85036075224404939"/>
              <c:y val="2.7160754653876025E-2"/>
            </c:manualLayout>
          </c:layout>
          <c:overlay val="0"/>
        </c:title>
        <c:numFmt formatCode="General" sourceLinked="1"/>
        <c:majorTickMark val="out"/>
        <c:minorTickMark val="none"/>
        <c:tickLblPos val="nextTo"/>
        <c:spPr>
          <a:ln>
            <a:noFill/>
          </a:ln>
        </c:spPr>
        <c:crossAx val="168480128"/>
        <c:crosses val="autoZero"/>
        <c:crossBetween val="between"/>
        <c:majorUnit val="2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85955818022747"/>
          <c:y val="6.1452654730950573E-2"/>
          <c:w val="0.63352865266841629"/>
          <c:h val="0.73913169521360278"/>
        </c:manualLayout>
      </c:layout>
      <c:barChart>
        <c:barDir val="col"/>
        <c:grouping val="clustered"/>
        <c:varyColors val="0"/>
        <c:ser>
          <c:idx val="0"/>
          <c:order val="0"/>
          <c:spPr>
            <a:solidFill>
              <a:srgbClr val="F26B73"/>
            </a:solidFill>
            <a:ln>
              <a:noFill/>
            </a:ln>
          </c:spPr>
          <c:invertIfNegative val="0"/>
          <c:dPt>
            <c:idx val="0"/>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1-D955-4293-8AE9-47B6531F274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Knowl'!$C$39:$D$39</c:f>
              <c:strCache>
                <c:ptCount val="2"/>
                <c:pt idx="0">
                  <c:v>Adult male (15-49 years)</c:v>
                </c:pt>
                <c:pt idx="1">
                  <c:v>Adult female (15-49 years)</c:v>
                </c:pt>
              </c:strCache>
            </c:strRef>
          </c:cat>
          <c:val>
            <c:numRef>
              <c:f>'Comp Knowl'!$C$60:$D$60</c:f>
              <c:numCache>
                <c:formatCode>General</c:formatCode>
                <c:ptCount val="2"/>
                <c:pt idx="0">
                  <c:v>36.700000000000003</c:v>
                </c:pt>
                <c:pt idx="1">
                  <c:v>36.1</c:v>
                </c:pt>
              </c:numCache>
            </c:numRef>
          </c:val>
          <c:extLst>
            <c:ext xmlns:c16="http://schemas.microsoft.com/office/drawing/2014/chart" uri="{C3380CC4-5D6E-409C-BE32-E72D297353CC}">
              <c16:uniqueId val="{00000002-D955-4293-8AE9-47B6531F2741}"/>
            </c:ext>
          </c:extLst>
        </c:ser>
        <c:dLbls>
          <c:showLegendKey val="0"/>
          <c:showVal val="0"/>
          <c:showCatName val="0"/>
          <c:showSerName val="0"/>
          <c:showPercent val="0"/>
          <c:showBubbleSize val="0"/>
        </c:dLbls>
        <c:gapWidth val="180"/>
        <c:axId val="168480128"/>
        <c:axId val="168486016"/>
      </c:barChart>
      <c:catAx>
        <c:axId val="168480128"/>
        <c:scaling>
          <c:orientation val="maxMin"/>
        </c:scaling>
        <c:delete val="0"/>
        <c:axPos val="b"/>
        <c:majorGridlines>
          <c:spPr>
            <a:ln>
              <a:prstDash val="sysDot"/>
            </a:ln>
          </c:spPr>
        </c:majorGridlines>
        <c:numFmt formatCode="General" sourceLinked="0"/>
        <c:majorTickMark val="none"/>
        <c:minorTickMark val="none"/>
        <c:tickLblPos val="nextTo"/>
        <c:crossAx val="168486016"/>
        <c:crosses val="autoZero"/>
        <c:auto val="1"/>
        <c:lblAlgn val="ctr"/>
        <c:lblOffset val="100"/>
        <c:noMultiLvlLbl val="0"/>
      </c:catAx>
      <c:valAx>
        <c:axId val="168486016"/>
        <c:scaling>
          <c:orientation val="minMax"/>
          <c:max val="100"/>
        </c:scaling>
        <c:delete val="0"/>
        <c:axPos val="r"/>
        <c:majorGridlines>
          <c:spPr>
            <a:ln>
              <a:prstDash val="sysDot"/>
            </a:ln>
          </c:spPr>
        </c:majorGridlines>
        <c:title>
          <c:tx>
            <c:rich>
              <a:bodyPr rot="0" vert="horz"/>
              <a:lstStyle/>
              <a:p>
                <a:pPr>
                  <a:defRPr/>
                </a:pPr>
                <a:r>
                  <a:rPr lang="en-US"/>
                  <a:t>%</a:t>
                </a:r>
              </a:p>
            </c:rich>
          </c:tx>
          <c:layout>
            <c:manualLayout>
              <c:xMode val="edge"/>
              <c:yMode val="edge"/>
              <c:x val="0.85036075224404939"/>
              <c:y val="2.7160754653876025E-2"/>
            </c:manualLayout>
          </c:layout>
          <c:overlay val="0"/>
        </c:title>
        <c:numFmt formatCode="General" sourceLinked="1"/>
        <c:majorTickMark val="out"/>
        <c:minorTickMark val="none"/>
        <c:tickLblPos val="nextTo"/>
        <c:spPr>
          <a:ln>
            <a:noFill/>
          </a:ln>
        </c:spPr>
        <c:crossAx val="168480128"/>
        <c:crosses val="autoZero"/>
        <c:crossBetween val="between"/>
        <c:majorUnit val="2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849D-4A6A-A05D-BFC6E54ED124}"/>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849D-4A6A-A05D-BFC6E54ED124}"/>
              </c:ext>
            </c:extLst>
          </c:dPt>
          <c:cat>
            <c:strRef>
              <c:f>VNM!$Q$108:$R$108</c:f>
              <c:strCache>
                <c:ptCount val="2"/>
                <c:pt idx="0">
                  <c:v>International funding</c:v>
                </c:pt>
                <c:pt idx="1">
                  <c:v>Domestic funding</c:v>
                </c:pt>
              </c:strCache>
            </c:strRef>
          </c:cat>
          <c:val>
            <c:numRef>
              <c:f>VNM!$Q$109:$R$109</c:f>
              <c:numCache>
                <c:formatCode>_-* #,##0_-;\-* #,##0_-;_-* "-"??_-;_-@_-</c:formatCode>
                <c:ptCount val="2"/>
                <c:pt idx="0">
                  <c:v>48140000</c:v>
                </c:pt>
                <c:pt idx="1">
                  <c:v>34860000</c:v>
                </c:pt>
              </c:numCache>
            </c:numRef>
          </c:val>
          <c:extLst>
            <c:ext xmlns:c16="http://schemas.microsoft.com/office/drawing/2014/chart" uri="{C3380CC4-5D6E-409C-BE32-E72D297353CC}">
              <c16:uniqueId val="{00000004-DB2D-4E3C-BF68-0E6C90852267}"/>
            </c:ext>
          </c:extLst>
        </c:ser>
        <c:dLbls>
          <c:showLegendKey val="0"/>
          <c:showVal val="0"/>
          <c:showCatName val="0"/>
          <c:showSerName val="0"/>
          <c:showPercent val="0"/>
          <c:showBubbleSize val="0"/>
          <c:showLeaderLines val="1"/>
        </c:dLbls>
        <c:firstSliceAng val="132"/>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0EFD-4703-8711-D52CF287170D}"/>
              </c:ext>
            </c:extLst>
          </c:dPt>
          <c:dPt>
            <c:idx val="1"/>
            <c:bubble3D val="0"/>
            <c:spPr>
              <a:solidFill>
                <a:srgbClr val="70AD47">
                  <a:lumMod val="60000"/>
                  <a:lumOff val="40000"/>
                </a:srgbClr>
              </a:solidFill>
              <a:ln w="22225">
                <a:solidFill>
                  <a:sysClr val="window" lastClr="FFFFFF"/>
                </a:solidFill>
              </a:ln>
            </c:spPr>
            <c:extLst>
              <c:ext xmlns:c16="http://schemas.microsoft.com/office/drawing/2014/chart" uri="{C3380CC4-5D6E-409C-BE32-E72D297353CC}">
                <c16:uniqueId val="{00000003-0EFD-4703-8711-D52CF287170D}"/>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0EFD-4703-8711-D52CF287170D}"/>
              </c:ext>
            </c:extLst>
          </c:dPt>
          <c:dPt>
            <c:idx val="3"/>
            <c:bubble3D val="0"/>
            <c:spPr>
              <a:solidFill>
                <a:sysClr val="window" lastClr="FFFFFF">
                  <a:lumMod val="75000"/>
                </a:sysClr>
              </a:solidFill>
              <a:ln w="22225">
                <a:solidFill>
                  <a:sysClr val="window" lastClr="FFFFFF"/>
                </a:solidFill>
              </a:ln>
            </c:spPr>
            <c:extLst>
              <c:ext xmlns:c16="http://schemas.microsoft.com/office/drawing/2014/chart" uri="{C3380CC4-5D6E-409C-BE32-E72D297353CC}">
                <c16:uniqueId val="{00000007-0EFD-4703-8711-D52CF287170D}"/>
              </c:ext>
            </c:extLst>
          </c:dPt>
          <c:cat>
            <c:strRef>
              <c:f>VNM!$P$113:$P$116</c:f>
              <c:strCache>
                <c:ptCount val="4"/>
                <c:pt idx="0">
                  <c:v>Key population prevention</c:v>
                </c:pt>
                <c:pt idx="1">
                  <c:v>Other prevention</c:v>
                </c:pt>
                <c:pt idx="2">
                  <c:v>Care and treatment</c:v>
                </c:pt>
                <c:pt idx="3">
                  <c:v>Other AIDS expenditure</c:v>
                </c:pt>
              </c:strCache>
            </c:strRef>
          </c:cat>
          <c:val>
            <c:numRef>
              <c:f>VNM!$Q$113:$Q$116</c:f>
              <c:numCache>
                <c:formatCode>_-* #,##0_-;\-* #,##0_-;_-* "-"??_-;_-@_-</c:formatCode>
                <c:ptCount val="4"/>
                <c:pt idx="0">
                  <c:v>11620000.000000002</c:v>
                </c:pt>
                <c:pt idx="1">
                  <c:v>3320000</c:v>
                </c:pt>
                <c:pt idx="2">
                  <c:v>33200000</c:v>
                </c:pt>
                <c:pt idx="3">
                  <c:v>34860000</c:v>
                </c:pt>
              </c:numCache>
            </c:numRef>
          </c:val>
          <c:extLst>
            <c:ext xmlns:c16="http://schemas.microsoft.com/office/drawing/2014/chart" uri="{C3380CC4-5D6E-409C-BE32-E72D297353CC}">
              <c16:uniqueId val="{00000008-9774-4666-971E-96982930F9D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'Viet Nam'!$B$1</c:f>
              <c:strCache>
                <c:ptCount val="1"/>
                <c:pt idx="0">
                  <c:v>International funding</c:v>
                </c:pt>
              </c:strCache>
            </c:strRef>
          </c:tx>
          <c:spPr>
            <a:solidFill>
              <a:srgbClr val="00A99A"/>
            </a:solidFill>
            <a:ln w="12700">
              <a:solidFill>
                <a:srgbClr val="FFFFFF"/>
              </a:solid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F8-4D79-9176-A49CC3B9E56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F8-4D79-9176-A49CC3B9E56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F8-4D79-9176-A49CC3B9E56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'Viet Nam'!$A$2:$A$9</c:f>
              <c:numCache>
                <c:formatCode>General</c:formatCode>
                <c:ptCount val="8"/>
                <c:pt idx="0">
                  <c:v>2006</c:v>
                </c:pt>
                <c:pt idx="1">
                  <c:v>2007</c:v>
                </c:pt>
                <c:pt idx="2">
                  <c:v>2008</c:v>
                </c:pt>
                <c:pt idx="3">
                  <c:v>2009</c:v>
                </c:pt>
                <c:pt idx="4">
                  <c:v>2010</c:v>
                </c:pt>
                <c:pt idx="5">
                  <c:v>2011</c:v>
                </c:pt>
                <c:pt idx="6">
                  <c:v>2012</c:v>
                </c:pt>
                <c:pt idx="7">
                  <c:v>2017</c:v>
                </c:pt>
              </c:numCache>
            </c:numRef>
          </c:cat>
          <c:val>
            <c:numRef>
              <c:f>'Viet Nam'!$B$2:$B$9</c:f>
              <c:numCache>
                <c:formatCode>0</c:formatCode>
                <c:ptCount val="8"/>
                <c:pt idx="0">
                  <c:v>42187456</c:v>
                </c:pt>
                <c:pt idx="1">
                  <c:v>58321442</c:v>
                </c:pt>
                <c:pt idx="2">
                  <c:v>100120174</c:v>
                </c:pt>
                <c:pt idx="3">
                  <c:v>94161904</c:v>
                </c:pt>
                <c:pt idx="4">
                  <c:v>102221779</c:v>
                </c:pt>
                <c:pt idx="5">
                  <c:v>73756583</c:v>
                </c:pt>
                <c:pt idx="6">
                  <c:v>65119393</c:v>
                </c:pt>
                <c:pt idx="7">
                  <c:v>48140000</c:v>
                </c:pt>
              </c:numCache>
            </c:numRef>
          </c:val>
          <c:extLst>
            <c:ext xmlns:c16="http://schemas.microsoft.com/office/drawing/2014/chart" uri="{C3380CC4-5D6E-409C-BE32-E72D297353CC}">
              <c16:uniqueId val="{00000003-5BF8-4D79-9176-A49CC3B9E568}"/>
            </c:ext>
          </c:extLst>
        </c:ser>
        <c:ser>
          <c:idx val="2"/>
          <c:order val="1"/>
          <c:tx>
            <c:strRef>
              <c:f>'Viet Nam'!$C$1</c:f>
              <c:strCache>
                <c:ptCount val="1"/>
                <c:pt idx="0">
                  <c:v>Domestic funding</c:v>
                </c:pt>
              </c:strCache>
            </c:strRef>
          </c:tx>
          <c:spPr>
            <a:solidFill>
              <a:srgbClr val="F26B73"/>
            </a:solidFill>
            <a:ln>
              <a:solidFill>
                <a:srgbClr val="FFFFFF"/>
              </a:solid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F8-4D79-9176-A49CC3B9E56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F8-4D79-9176-A49CC3B9E56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F8-4D79-9176-A49CC3B9E56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'Viet Nam'!$A$2:$A$9</c:f>
              <c:numCache>
                <c:formatCode>General</c:formatCode>
                <c:ptCount val="8"/>
                <c:pt idx="0">
                  <c:v>2006</c:v>
                </c:pt>
                <c:pt idx="1">
                  <c:v>2007</c:v>
                </c:pt>
                <c:pt idx="2">
                  <c:v>2008</c:v>
                </c:pt>
                <c:pt idx="3">
                  <c:v>2009</c:v>
                </c:pt>
                <c:pt idx="4">
                  <c:v>2010</c:v>
                </c:pt>
                <c:pt idx="5">
                  <c:v>2011</c:v>
                </c:pt>
                <c:pt idx="6">
                  <c:v>2012</c:v>
                </c:pt>
                <c:pt idx="7">
                  <c:v>2017</c:v>
                </c:pt>
              </c:numCache>
            </c:numRef>
          </c:cat>
          <c:val>
            <c:numRef>
              <c:f>'Viet Nam'!$C$2:$C$9</c:f>
              <c:numCache>
                <c:formatCode>0</c:formatCode>
                <c:ptCount val="8"/>
                <c:pt idx="0">
                  <c:v>4968302</c:v>
                </c:pt>
                <c:pt idx="1">
                  <c:v>7959373</c:v>
                </c:pt>
                <c:pt idx="2">
                  <c:v>8694319</c:v>
                </c:pt>
                <c:pt idx="3">
                  <c:v>33212580</c:v>
                </c:pt>
                <c:pt idx="4">
                  <c:v>37031466</c:v>
                </c:pt>
                <c:pt idx="5">
                  <c:v>26088343</c:v>
                </c:pt>
                <c:pt idx="6">
                  <c:v>30327094</c:v>
                </c:pt>
                <c:pt idx="7">
                  <c:v>34860000</c:v>
                </c:pt>
              </c:numCache>
            </c:numRef>
          </c:val>
          <c:extLst>
            <c:ext xmlns:c16="http://schemas.microsoft.com/office/drawing/2014/chart" uri="{C3380CC4-5D6E-409C-BE32-E72D297353CC}">
              <c16:uniqueId val="{00000007-5BF8-4D79-9176-A49CC3B9E568}"/>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'Viet Nam'!$D$1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F8-4D79-9176-A49CC3B9E56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F8-4D79-9176-A49CC3B9E56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F8-4D79-9176-A49CC3B9E568}"/>
                </c:ext>
              </c:extLst>
            </c:dLbl>
            <c:numFmt formatCode="&quot;$&quot;#,##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'Viet Nam'!$A$2:$A$9</c:f>
              <c:numCache>
                <c:formatCode>General</c:formatCode>
                <c:ptCount val="8"/>
                <c:pt idx="0">
                  <c:v>2006</c:v>
                </c:pt>
                <c:pt idx="1">
                  <c:v>2007</c:v>
                </c:pt>
                <c:pt idx="2">
                  <c:v>2008</c:v>
                </c:pt>
                <c:pt idx="3">
                  <c:v>2009</c:v>
                </c:pt>
                <c:pt idx="4">
                  <c:v>2010</c:v>
                </c:pt>
                <c:pt idx="5">
                  <c:v>2011</c:v>
                </c:pt>
                <c:pt idx="6">
                  <c:v>2012</c:v>
                </c:pt>
                <c:pt idx="7">
                  <c:v>2017</c:v>
                </c:pt>
              </c:numCache>
            </c:numRef>
          </c:cat>
          <c:val>
            <c:numRef>
              <c:f>'Viet Nam'!$D$2:$D$9</c:f>
              <c:numCache>
                <c:formatCode>0</c:formatCode>
                <c:ptCount val="8"/>
                <c:pt idx="0">
                  <c:v>47155758</c:v>
                </c:pt>
                <c:pt idx="1">
                  <c:v>66280815</c:v>
                </c:pt>
                <c:pt idx="2">
                  <c:v>108814493</c:v>
                </c:pt>
                <c:pt idx="3">
                  <c:v>127374484</c:v>
                </c:pt>
                <c:pt idx="4">
                  <c:v>139253245</c:v>
                </c:pt>
                <c:pt idx="5">
                  <c:v>99844926</c:v>
                </c:pt>
                <c:pt idx="6">
                  <c:v>95446487</c:v>
                </c:pt>
                <c:pt idx="7">
                  <c:v>83000000</c:v>
                </c:pt>
              </c:numCache>
            </c:numRef>
          </c:val>
          <c:smooth val="1"/>
          <c:extLst>
            <c:ext xmlns:c16="http://schemas.microsoft.com/office/drawing/2014/chart" uri="{C3380CC4-5D6E-409C-BE32-E72D297353CC}">
              <c16:uniqueId val="{0000000B-5BF8-4D79-9176-A49CC3B9E568}"/>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90742297989448E-2"/>
          <c:y val="7.587081240712526E-2"/>
          <c:w val="0.88292867517773854"/>
          <c:h val="0.64965107311476011"/>
        </c:manualLayout>
      </c:layout>
      <c:barChart>
        <c:barDir val="col"/>
        <c:grouping val="clustered"/>
        <c:varyColors val="0"/>
        <c:ser>
          <c:idx val="0"/>
          <c:order val="0"/>
          <c:tx>
            <c:strRef>
              <c:f>Sheet2!$D$1</c:f>
              <c:strCache>
                <c:ptCount val="1"/>
                <c:pt idx="0">
                  <c:v>&lt;25</c:v>
                </c:pt>
              </c:strCache>
            </c:strRef>
          </c:tx>
          <c:spPr>
            <a:solidFill>
              <a:srgbClr val="F26B73">
                <a:alpha val="50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Sheet2!$B$2:$B$4</c:f>
              <c:strCache>
                <c:ptCount val="3"/>
                <c:pt idx="0">
                  <c:v>Female sex workers (2022)</c:v>
                </c:pt>
                <c:pt idx="1">
                  <c:v>Men who have sex with men (2022)</c:v>
                </c:pt>
                <c:pt idx="2">
                  <c:v>People who inject drugs (2021)</c:v>
                </c:pt>
              </c:strCache>
            </c:strRef>
          </c:cat>
          <c:val>
            <c:numRef>
              <c:f>Sheet2!$D$2:$D$4</c:f>
              <c:numCache>
                <c:formatCode>0</c:formatCode>
                <c:ptCount val="3"/>
                <c:pt idx="0">
                  <c:v>73.8</c:v>
                </c:pt>
                <c:pt idx="1">
                  <c:v>87.2</c:v>
                </c:pt>
                <c:pt idx="2">
                  <c:v>65.3</c:v>
                </c:pt>
              </c:numCache>
            </c:numRef>
          </c:val>
          <c:extLst>
            <c:ext xmlns:c16="http://schemas.microsoft.com/office/drawing/2014/chart" uri="{C3380CC4-5D6E-409C-BE32-E72D297353CC}">
              <c16:uniqueId val="{00000000-93B2-478B-9903-F6E13E023B09}"/>
            </c:ext>
          </c:extLst>
        </c:ser>
        <c:ser>
          <c:idx val="1"/>
          <c:order val="1"/>
          <c:tx>
            <c:strRef>
              <c:f>Sheet2!$E$1</c:f>
              <c:strCache>
                <c:ptCount val="1"/>
                <c:pt idx="0">
                  <c:v>25+ yr</c:v>
                </c:pt>
              </c:strCache>
            </c:strRef>
          </c:tx>
          <c:spPr>
            <a:solidFill>
              <a:srgbClr val="FF5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Sheet2!$B$2:$B$4</c:f>
              <c:strCache>
                <c:ptCount val="3"/>
                <c:pt idx="0">
                  <c:v>Female sex workers (2022)</c:v>
                </c:pt>
                <c:pt idx="1">
                  <c:v>Men who have sex with men (2022)</c:v>
                </c:pt>
                <c:pt idx="2">
                  <c:v>People who inject drugs (2021)</c:v>
                </c:pt>
              </c:strCache>
            </c:strRef>
          </c:cat>
          <c:val>
            <c:numRef>
              <c:f>Sheet2!$E$2:$E$4</c:f>
              <c:numCache>
                <c:formatCode>0</c:formatCode>
                <c:ptCount val="3"/>
                <c:pt idx="0">
                  <c:v>72.099999999999994</c:v>
                </c:pt>
                <c:pt idx="1">
                  <c:v>81.400000000000006</c:v>
                </c:pt>
                <c:pt idx="2">
                  <c:v>61.6</c:v>
                </c:pt>
              </c:numCache>
            </c:numRef>
          </c:val>
          <c:extLst>
            <c:ext xmlns:c16="http://schemas.microsoft.com/office/drawing/2014/chart" uri="{C3380CC4-5D6E-409C-BE32-E72D297353CC}">
              <c16:uniqueId val="{00000001-93B2-478B-9903-F6E13E023B09}"/>
            </c:ext>
          </c:extLst>
        </c:ser>
        <c:ser>
          <c:idx val="2"/>
          <c:order val="2"/>
          <c:tx>
            <c:strRef>
              <c:f>Sheet2!$C$1</c:f>
              <c:strCache>
                <c:ptCount val="1"/>
                <c:pt idx="0">
                  <c:v>All ages</c:v>
                </c:pt>
              </c:strCache>
            </c:strRef>
          </c:tx>
          <c:spPr>
            <a:pattFill prst="dkUpDiag">
              <a:fgClr>
                <a:srgbClr val="FF5050"/>
              </a:fgClr>
              <a:bgClr>
                <a:sysClr val="window" lastClr="FFFFFF"/>
              </a:bgClr>
            </a:patt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Sheet2!$B$2:$B$4</c:f>
              <c:strCache>
                <c:ptCount val="3"/>
                <c:pt idx="0">
                  <c:v>Female sex workers (2022)</c:v>
                </c:pt>
                <c:pt idx="1">
                  <c:v>Men who have sex with men (2022)</c:v>
                </c:pt>
                <c:pt idx="2">
                  <c:v>People who inject drugs (2021)</c:v>
                </c:pt>
              </c:strCache>
            </c:strRef>
          </c:cat>
          <c:val>
            <c:numRef>
              <c:f>Sheet2!$C$2:$C$4</c:f>
              <c:numCache>
                <c:formatCode>0</c:formatCode>
                <c:ptCount val="3"/>
                <c:pt idx="0">
                  <c:v>72.5</c:v>
                </c:pt>
                <c:pt idx="1">
                  <c:v>84.3</c:v>
                </c:pt>
                <c:pt idx="2">
                  <c:v>61.8</c:v>
                </c:pt>
              </c:numCache>
            </c:numRef>
          </c:val>
          <c:extLst>
            <c:ext xmlns:c16="http://schemas.microsoft.com/office/drawing/2014/chart" uri="{C3380CC4-5D6E-409C-BE32-E72D297353CC}">
              <c16:uniqueId val="{00000002-93B2-478B-9903-F6E13E023B09}"/>
            </c:ext>
          </c:extLst>
        </c:ser>
        <c:dLbls>
          <c:showLegendKey val="0"/>
          <c:showVal val="0"/>
          <c:showCatName val="0"/>
          <c:showSerName val="0"/>
          <c:showPercent val="0"/>
          <c:showBubbleSize val="0"/>
        </c:dLbls>
        <c:gapWidth val="219"/>
        <c:overlap val="-10"/>
        <c:axId val="672856408"/>
        <c:axId val="672861656"/>
      </c:barChart>
      <c:scatterChart>
        <c:scatterStyle val="smoothMarker"/>
        <c:varyColors val="0"/>
        <c:ser>
          <c:idx val="3"/>
          <c:order val="3"/>
          <c:tx>
            <c:strRef>
              <c:f>Sheet2!$D$8</c:f>
              <c:strCache>
                <c:ptCount val="1"/>
                <c:pt idx="0">
                  <c:v>target</c:v>
                </c:pt>
              </c:strCache>
            </c:strRef>
          </c:tx>
          <c:spPr>
            <a:ln w="15875" cap="rnd">
              <a:solidFill>
                <a:srgbClr val="E31837"/>
              </a:solidFill>
              <a:prstDash val="sysDash"/>
              <a:round/>
            </a:ln>
            <a:effectLst/>
          </c:spPr>
          <c:marker>
            <c:symbol val="none"/>
          </c:marker>
          <c:xVal>
            <c:numRef>
              <c:f>Sheet2!$C$9:$C$10</c:f>
              <c:numCache>
                <c:formatCode>General</c:formatCode>
                <c:ptCount val="2"/>
                <c:pt idx="0">
                  <c:v>0</c:v>
                </c:pt>
                <c:pt idx="1">
                  <c:v>1</c:v>
                </c:pt>
              </c:numCache>
            </c:numRef>
          </c:xVal>
          <c:yVal>
            <c:numRef>
              <c:f>Sheet2!$D$9:$D$10</c:f>
              <c:numCache>
                <c:formatCode>General</c:formatCode>
                <c:ptCount val="2"/>
                <c:pt idx="0">
                  <c:v>95</c:v>
                </c:pt>
                <c:pt idx="1">
                  <c:v>95</c:v>
                </c:pt>
              </c:numCache>
            </c:numRef>
          </c:yVal>
          <c:smooth val="1"/>
          <c:extLst>
            <c:ext xmlns:c16="http://schemas.microsoft.com/office/drawing/2014/chart" uri="{C3380CC4-5D6E-409C-BE32-E72D297353CC}">
              <c16:uniqueId val="{00000003-93B2-478B-9903-F6E13E023B09}"/>
            </c:ext>
          </c:extLst>
        </c:ser>
        <c:dLbls>
          <c:showLegendKey val="0"/>
          <c:showVal val="0"/>
          <c:showCatName val="0"/>
          <c:showSerName val="0"/>
          <c:showPercent val="0"/>
          <c:showBubbleSize val="0"/>
        </c:dLbls>
        <c:axId val="970506888"/>
        <c:axId val="970505576"/>
      </c:scatterChart>
      <c:catAx>
        <c:axId val="672856408"/>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6.4349055882577791E-2"/>
              <c:y val="4.0481287110709828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valAx>
        <c:axId val="970505576"/>
        <c:scaling>
          <c:orientation val="minMax"/>
          <c:max val="100"/>
          <c:min val="0"/>
        </c:scaling>
        <c:delete val="1"/>
        <c:axPos val="r"/>
        <c:numFmt formatCode="General" sourceLinked="1"/>
        <c:majorTickMark val="out"/>
        <c:minorTickMark val="none"/>
        <c:tickLblPos val="nextTo"/>
        <c:crossAx val="970506888"/>
        <c:crosses val="max"/>
        <c:crossBetween val="midCat"/>
      </c:valAx>
      <c:valAx>
        <c:axId val="970506888"/>
        <c:scaling>
          <c:orientation val="minMax"/>
          <c:max val="1"/>
        </c:scaling>
        <c:delete val="1"/>
        <c:axPos val="t"/>
        <c:numFmt formatCode="General" sourceLinked="1"/>
        <c:majorTickMark val="out"/>
        <c:minorTickMark val="none"/>
        <c:tickLblPos val="nextTo"/>
        <c:crossAx val="970505576"/>
        <c:crosses val="max"/>
        <c:crossBetween val="midCat"/>
      </c:valAx>
      <c:spPr>
        <a:noFill/>
        <a:ln>
          <a:noFill/>
        </a:ln>
        <a:effectLst/>
      </c:spPr>
    </c:plotArea>
    <c:legend>
      <c:legendPos val="b"/>
      <c:legendEntry>
        <c:idx val="3"/>
        <c:delete val="1"/>
      </c:legendEntry>
      <c:layout>
        <c:manualLayout>
          <c:xMode val="edge"/>
          <c:yMode val="edge"/>
          <c:x val="0.3053120301709859"/>
          <c:y val="0.88060819241452393"/>
          <c:w val="0.43791950156715842"/>
          <c:h val="0.1002807717146637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973429457681424E-2"/>
          <c:y val="5.4557972757897637E-2"/>
          <c:w val="0.94072213473315824"/>
          <c:h val="0.71707619177568349"/>
        </c:manualLayout>
      </c:layout>
      <c:barChart>
        <c:barDir val="col"/>
        <c:grouping val="clustered"/>
        <c:varyColors val="0"/>
        <c:ser>
          <c:idx val="0"/>
          <c:order val="0"/>
          <c:tx>
            <c:strRef>
              <c:f>'FSW HIV testing'!$C$15</c:f>
              <c:strCache>
                <c:ptCount val="1"/>
                <c:pt idx="0">
                  <c:v>FSW (2022)</c:v>
                </c:pt>
              </c:strCache>
            </c:strRef>
          </c:tx>
          <c:spPr>
            <a:solidFill>
              <a:srgbClr val="CC99FF"/>
            </a:solidFill>
            <a:ln>
              <a:noFill/>
            </a:ln>
            <a:effectLst/>
          </c:spPr>
          <c:invertIfNegative val="0"/>
          <c:dPt>
            <c:idx val="13"/>
            <c:invertIfNegative val="0"/>
            <c:bubble3D val="0"/>
            <c:spPr>
              <a:solidFill>
                <a:srgbClr val="CC99FF"/>
              </a:solidFill>
              <a:ln>
                <a:noFill/>
              </a:ln>
              <a:effectLst/>
            </c:spPr>
            <c:extLst>
              <c:ext xmlns:c16="http://schemas.microsoft.com/office/drawing/2014/chart" uri="{C3380CC4-5D6E-409C-BE32-E72D297353CC}">
                <c16:uniqueId val="{00000001-04C4-4CFD-8D44-05ECC73C93DE}"/>
              </c:ext>
            </c:extLst>
          </c:dPt>
          <c:dPt>
            <c:idx val="14"/>
            <c:invertIfNegative val="0"/>
            <c:bubble3D val="0"/>
            <c:spPr>
              <a:pattFill prst="narHorz">
                <a:fgClr>
                  <a:srgbClr val="CC99FF"/>
                </a:fgClr>
                <a:bgClr>
                  <a:sysClr val="window" lastClr="FFFFFF"/>
                </a:bgClr>
              </a:pattFill>
              <a:ln>
                <a:noFill/>
              </a:ln>
              <a:effectLst/>
            </c:spPr>
            <c:extLst>
              <c:ext xmlns:c16="http://schemas.microsoft.com/office/drawing/2014/chart" uri="{C3380CC4-5D6E-409C-BE32-E72D297353CC}">
                <c16:uniqueId val="{00000002-4C10-4EEC-91C6-D3451BF4E2CB}"/>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testing'!$B$16:$B$30</c:f>
              <c:strCache>
                <c:ptCount val="15"/>
                <c:pt idx="0">
                  <c:v>Thua Thien Hue</c:v>
                </c:pt>
                <c:pt idx="1">
                  <c:v>Dong Nai</c:v>
                </c:pt>
                <c:pt idx="2">
                  <c:v>Kien Giang</c:v>
                </c:pt>
                <c:pt idx="3">
                  <c:v>Hai Phong</c:v>
                </c:pt>
                <c:pt idx="4">
                  <c:v>Ha Noi</c:v>
                </c:pt>
                <c:pt idx="5">
                  <c:v>Nghe An</c:v>
                </c:pt>
                <c:pt idx="6">
                  <c:v>Can Tho</c:v>
                </c:pt>
                <c:pt idx="7">
                  <c:v>An Giang</c:v>
                </c:pt>
                <c:pt idx="8">
                  <c:v>Quang Ninh</c:v>
                </c:pt>
                <c:pt idx="9">
                  <c:v>Lao Cai</c:v>
                </c:pt>
                <c:pt idx="10">
                  <c:v>Thanh Hoa</c:v>
                </c:pt>
                <c:pt idx="11">
                  <c:v>Ho Chi Minh</c:v>
                </c:pt>
                <c:pt idx="12">
                  <c:v>Khanh Hoa</c:v>
                </c:pt>
                <c:pt idx="14">
                  <c:v>National</c:v>
                </c:pt>
              </c:strCache>
            </c:strRef>
          </c:cat>
          <c:val>
            <c:numRef>
              <c:f>'FSW HIV testing'!$C$16:$C$30</c:f>
              <c:numCache>
                <c:formatCode>0</c:formatCode>
                <c:ptCount val="15"/>
                <c:pt idx="0">
                  <c:v>95.818815331010455</c:v>
                </c:pt>
                <c:pt idx="1">
                  <c:v>89.887640449438194</c:v>
                </c:pt>
                <c:pt idx="2">
                  <c:v>87.817258883248726</c:v>
                </c:pt>
                <c:pt idx="3">
                  <c:v>84.860557768924309</c:v>
                </c:pt>
                <c:pt idx="4">
                  <c:v>77.575757575757578</c:v>
                </c:pt>
                <c:pt idx="5">
                  <c:v>76.331360946745562</c:v>
                </c:pt>
                <c:pt idx="6">
                  <c:v>70.588235294117652</c:v>
                </c:pt>
                <c:pt idx="7">
                  <c:v>64.571428571428569</c:v>
                </c:pt>
                <c:pt idx="8">
                  <c:v>61.785714285714292</c:v>
                </c:pt>
                <c:pt idx="9">
                  <c:v>61.05263157894737</c:v>
                </c:pt>
                <c:pt idx="10">
                  <c:v>60.294117647058819</c:v>
                </c:pt>
                <c:pt idx="11">
                  <c:v>53.813559322033896</c:v>
                </c:pt>
                <c:pt idx="12">
                  <c:v>49.532710280373834</c:v>
                </c:pt>
                <c:pt idx="14">
                  <c:v>72.5</c:v>
                </c:pt>
              </c:numCache>
            </c:numRef>
          </c:val>
          <c:extLst>
            <c:ext xmlns:c16="http://schemas.microsoft.com/office/drawing/2014/chart" uri="{C3380CC4-5D6E-409C-BE32-E72D297353CC}">
              <c16:uniqueId val="{00000002-04C4-4CFD-8D44-05ECC73C93DE}"/>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'FSW HIV testing'!$D$4</c:f>
              <c:strCache>
                <c:ptCount val="1"/>
                <c:pt idx="0">
                  <c:v>target</c:v>
                </c:pt>
              </c:strCache>
            </c:strRef>
          </c:tx>
          <c:spPr>
            <a:ln w="15875" cap="rnd">
              <a:solidFill>
                <a:srgbClr val="E31837"/>
              </a:solidFill>
              <a:prstDash val="sysDash"/>
              <a:round/>
            </a:ln>
            <a:effectLst/>
          </c:spPr>
          <c:marker>
            <c:symbol val="none"/>
          </c:marker>
          <c:xVal>
            <c:numRef>
              <c:f>'FSW HIV testing'!$C$5:$C$6</c:f>
              <c:numCache>
                <c:formatCode>General</c:formatCode>
                <c:ptCount val="2"/>
                <c:pt idx="0">
                  <c:v>0</c:v>
                </c:pt>
                <c:pt idx="1">
                  <c:v>1</c:v>
                </c:pt>
              </c:numCache>
            </c:numRef>
          </c:xVal>
          <c:yVal>
            <c:numRef>
              <c:f>'FSW HIV testing'!$D$5:$D$6</c:f>
              <c:numCache>
                <c:formatCode>General</c:formatCode>
                <c:ptCount val="2"/>
                <c:pt idx="0">
                  <c:v>95</c:v>
                </c:pt>
                <c:pt idx="1">
                  <c:v>95</c:v>
                </c:pt>
              </c:numCache>
            </c:numRef>
          </c:yVal>
          <c:smooth val="1"/>
          <c:extLst>
            <c:ext xmlns:c16="http://schemas.microsoft.com/office/drawing/2014/chart" uri="{C3380CC4-5D6E-409C-BE32-E72D297353CC}">
              <c16:uniqueId val="{00000003-04C4-4CFD-8D44-05ECC73C93DE}"/>
            </c:ext>
          </c:extLst>
        </c:ser>
        <c:dLbls>
          <c:showLegendKey val="0"/>
          <c:showVal val="0"/>
          <c:showCatName val="0"/>
          <c:showSerName val="0"/>
          <c:showPercent val="0"/>
          <c:showBubbleSize val="0"/>
        </c:dLbls>
        <c:axId val="687910728"/>
        <c:axId val="687909416"/>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2.6861727511333811E-2"/>
              <c:y val="1.858785797386683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20"/>
      </c:valAx>
      <c:valAx>
        <c:axId val="687909416"/>
        <c:scaling>
          <c:orientation val="minMax"/>
        </c:scaling>
        <c:delete val="1"/>
        <c:axPos val="r"/>
        <c:numFmt formatCode="General" sourceLinked="1"/>
        <c:majorTickMark val="out"/>
        <c:minorTickMark val="none"/>
        <c:tickLblPos val="nextTo"/>
        <c:crossAx val="687910728"/>
        <c:crosses val="max"/>
        <c:crossBetween val="midCat"/>
      </c:valAx>
      <c:valAx>
        <c:axId val="687910728"/>
        <c:scaling>
          <c:orientation val="minMax"/>
          <c:max val="1"/>
        </c:scaling>
        <c:delete val="1"/>
        <c:axPos val="t"/>
        <c:numFmt formatCode="General" sourceLinked="1"/>
        <c:majorTickMark val="out"/>
        <c:minorTickMark val="none"/>
        <c:tickLblPos val="nextTo"/>
        <c:crossAx val="687909416"/>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33584864391951E-2"/>
          <c:y val="5.0539893653189727E-2"/>
          <c:w val="0.93538637357830268"/>
          <c:h val="0.72816535433070861"/>
        </c:manualLayout>
      </c:layout>
      <c:barChart>
        <c:barDir val="col"/>
        <c:grouping val="clustered"/>
        <c:varyColors val="0"/>
        <c:ser>
          <c:idx val="0"/>
          <c:order val="0"/>
          <c:tx>
            <c:strRef>
              <c:f>'MSM and PWID testing'!$C$21</c:f>
              <c:strCache>
                <c:ptCount val="1"/>
                <c:pt idx="0">
                  <c:v>MSM (2022)</c:v>
                </c:pt>
              </c:strCache>
            </c:strRef>
          </c:tx>
          <c:spPr>
            <a:solidFill>
              <a:srgbClr val="F78E1E"/>
            </a:solidFill>
            <a:ln>
              <a:noFill/>
            </a:ln>
            <a:effectLst/>
          </c:spPr>
          <c:invertIfNegative val="0"/>
          <c:dPt>
            <c:idx val="8"/>
            <c:invertIfNegative val="0"/>
            <c:bubble3D val="0"/>
            <c:spPr>
              <a:solidFill>
                <a:srgbClr val="F78E1E"/>
              </a:solidFill>
              <a:ln>
                <a:noFill/>
              </a:ln>
              <a:effectLst/>
            </c:spPr>
            <c:extLst>
              <c:ext xmlns:c16="http://schemas.microsoft.com/office/drawing/2014/chart" uri="{C3380CC4-5D6E-409C-BE32-E72D297353CC}">
                <c16:uniqueId val="{00000001-8110-4D9C-B7F3-6B925CD7EF85}"/>
              </c:ext>
            </c:extLst>
          </c:dPt>
          <c:dPt>
            <c:idx val="10"/>
            <c:invertIfNegative val="0"/>
            <c:bubble3D val="0"/>
            <c:spPr>
              <a:pattFill prst="narHorz">
                <a:fgClr>
                  <a:srgbClr val="F78E1E"/>
                </a:fgClr>
                <a:bgClr>
                  <a:sysClr val="window" lastClr="FFFFFF"/>
                </a:bgClr>
              </a:pattFill>
              <a:ln>
                <a:noFill/>
              </a:ln>
              <a:effectLst/>
            </c:spPr>
            <c:extLst>
              <c:ext xmlns:c16="http://schemas.microsoft.com/office/drawing/2014/chart" uri="{C3380CC4-5D6E-409C-BE32-E72D297353CC}">
                <c16:uniqueId val="{00000003-8110-4D9C-B7F3-6B925CD7EF85}"/>
              </c:ext>
            </c:extLst>
          </c:dPt>
          <c:dPt>
            <c:idx val="13"/>
            <c:invertIfNegative val="0"/>
            <c:bubble3D val="0"/>
            <c:spPr>
              <a:solidFill>
                <a:srgbClr val="F78E1E"/>
              </a:solidFill>
              <a:ln>
                <a:noFill/>
              </a:ln>
              <a:effectLst/>
            </c:spPr>
            <c:extLst>
              <c:ext xmlns:c16="http://schemas.microsoft.com/office/drawing/2014/chart" uri="{C3380CC4-5D6E-409C-BE32-E72D297353CC}">
                <c16:uniqueId val="{00000005-8110-4D9C-B7F3-6B925CD7EF85}"/>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and PWID testing'!$B$22:$B$32</c:f>
              <c:strCache>
                <c:ptCount val="11"/>
                <c:pt idx="0">
                  <c:v>Kien Giang</c:v>
                </c:pt>
                <c:pt idx="1">
                  <c:v>Hai Phong</c:v>
                </c:pt>
                <c:pt idx="2">
                  <c:v>Soc Trang</c:v>
                </c:pt>
                <c:pt idx="3">
                  <c:v>Thua Thien Hue</c:v>
                </c:pt>
                <c:pt idx="4">
                  <c:v>Ho Chi Minh</c:v>
                </c:pt>
                <c:pt idx="5">
                  <c:v>Can Tho</c:v>
                </c:pt>
                <c:pt idx="6">
                  <c:v>Ha Noi</c:v>
                </c:pt>
                <c:pt idx="7">
                  <c:v>An Giang</c:v>
                </c:pt>
                <c:pt idx="8">
                  <c:v>Khanh Hoa</c:v>
                </c:pt>
                <c:pt idx="10">
                  <c:v>National</c:v>
                </c:pt>
              </c:strCache>
            </c:strRef>
          </c:cat>
          <c:val>
            <c:numRef>
              <c:f>'MSM and PWID testing'!$C$22:$C$32</c:f>
              <c:numCache>
                <c:formatCode>0</c:formatCode>
                <c:ptCount val="11"/>
                <c:pt idx="0">
                  <c:v>99.328859060402692</c:v>
                </c:pt>
                <c:pt idx="1">
                  <c:v>94.074074074074076</c:v>
                </c:pt>
                <c:pt idx="2">
                  <c:v>89.565217391304358</c:v>
                </c:pt>
                <c:pt idx="3">
                  <c:v>84.126984126984127</c:v>
                </c:pt>
                <c:pt idx="4">
                  <c:v>80.400000000000006</c:v>
                </c:pt>
                <c:pt idx="5">
                  <c:v>80</c:v>
                </c:pt>
                <c:pt idx="6">
                  <c:v>79.393939393939391</c:v>
                </c:pt>
                <c:pt idx="7">
                  <c:v>76.612903225806448</c:v>
                </c:pt>
                <c:pt idx="8">
                  <c:v>73.831775700934571</c:v>
                </c:pt>
                <c:pt idx="10">
                  <c:v>84.349593495934954</c:v>
                </c:pt>
              </c:numCache>
            </c:numRef>
          </c:val>
          <c:extLst>
            <c:ext xmlns:c16="http://schemas.microsoft.com/office/drawing/2014/chart" uri="{C3380CC4-5D6E-409C-BE32-E72D297353CC}">
              <c16:uniqueId val="{00000006-8110-4D9C-B7F3-6B925CD7EF85}"/>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'MSM and PWID testing'!$D$8</c:f>
              <c:strCache>
                <c:ptCount val="1"/>
                <c:pt idx="0">
                  <c:v>target</c:v>
                </c:pt>
              </c:strCache>
            </c:strRef>
          </c:tx>
          <c:spPr>
            <a:ln w="15875" cap="rnd">
              <a:solidFill>
                <a:srgbClr val="E31837"/>
              </a:solidFill>
              <a:prstDash val="sysDash"/>
              <a:round/>
            </a:ln>
            <a:effectLst/>
          </c:spPr>
          <c:marker>
            <c:symbol val="none"/>
          </c:marker>
          <c:xVal>
            <c:numRef>
              <c:f>'MSM and PWID testing'!$C$9:$C$10</c:f>
              <c:numCache>
                <c:formatCode>General</c:formatCode>
                <c:ptCount val="2"/>
                <c:pt idx="0">
                  <c:v>0</c:v>
                </c:pt>
                <c:pt idx="1">
                  <c:v>1</c:v>
                </c:pt>
              </c:numCache>
            </c:numRef>
          </c:xVal>
          <c:yVal>
            <c:numRef>
              <c:f>'MSM and PWID testing'!$D$9:$D$10</c:f>
              <c:numCache>
                <c:formatCode>General</c:formatCode>
                <c:ptCount val="2"/>
                <c:pt idx="0">
                  <c:v>95</c:v>
                </c:pt>
                <c:pt idx="1">
                  <c:v>95</c:v>
                </c:pt>
              </c:numCache>
            </c:numRef>
          </c:yVal>
          <c:smooth val="1"/>
          <c:extLst>
            <c:ext xmlns:c16="http://schemas.microsoft.com/office/drawing/2014/chart" uri="{C3380CC4-5D6E-409C-BE32-E72D297353CC}">
              <c16:uniqueId val="{00000007-8110-4D9C-B7F3-6B925CD7EF85}"/>
            </c:ext>
          </c:extLst>
        </c:ser>
        <c:dLbls>
          <c:showLegendKey val="0"/>
          <c:showVal val="0"/>
          <c:showCatName val="0"/>
          <c:showSerName val="0"/>
          <c:showPercent val="0"/>
          <c:showBubbleSize val="0"/>
        </c:dLbls>
        <c:axId val="690649880"/>
        <c:axId val="691064184"/>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3.3558508311461073E-2"/>
              <c:y val="3.1526661498918851E-3"/>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20"/>
      </c:valAx>
      <c:valAx>
        <c:axId val="691064184"/>
        <c:scaling>
          <c:orientation val="minMax"/>
        </c:scaling>
        <c:delete val="1"/>
        <c:axPos val="r"/>
        <c:numFmt formatCode="General" sourceLinked="1"/>
        <c:majorTickMark val="out"/>
        <c:minorTickMark val="none"/>
        <c:tickLblPos val="nextTo"/>
        <c:crossAx val="690649880"/>
        <c:crosses val="max"/>
        <c:crossBetween val="midCat"/>
      </c:valAx>
      <c:valAx>
        <c:axId val="690649880"/>
        <c:scaling>
          <c:orientation val="minMax"/>
          <c:max val="1"/>
        </c:scaling>
        <c:delete val="1"/>
        <c:axPos val="t"/>
        <c:numFmt formatCode="General" sourceLinked="1"/>
        <c:majorTickMark val="out"/>
        <c:minorTickMark val="none"/>
        <c:tickLblPos val="nextTo"/>
        <c:crossAx val="691064184"/>
        <c:crosses val="max"/>
        <c:crossBetween val="midCat"/>
      </c:valAx>
      <c:spPr>
        <a:noFill/>
        <a:ln>
          <a:noFill/>
        </a:ln>
        <a:effectLst/>
      </c:spPr>
    </c:plotArea>
    <c:plotVisOnly val="1"/>
    <c:dispBlanksAs val="gap"/>
    <c:showDLblsOverMax val="0"/>
    <c:extLst/>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8A-4C3C-8159-F6F0344B1E56}"/>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'VNM (2)'!$W$32:$W$33</c:f>
              <c:strCache>
                <c:ptCount val="2"/>
                <c:pt idx="0">
                  <c:v>National</c:v>
                </c:pt>
                <c:pt idx="1">
                  <c:v>Ha Noi  *</c:v>
                </c:pt>
              </c:strCache>
            </c:strRef>
          </c:cat>
          <c:val>
            <c:numRef>
              <c:f>'VNM (2)'!$X$32:$X$33</c:f>
              <c:numCache>
                <c:formatCode>0.0</c:formatCode>
                <c:ptCount val="2"/>
                <c:pt idx="0" formatCode="General">
                  <c:v>0</c:v>
                </c:pt>
                <c:pt idx="1">
                  <c:v>5.83</c:v>
                </c:pt>
              </c:numCache>
            </c:numRef>
          </c:val>
          <c:extLst>
            <c:ext xmlns:c16="http://schemas.microsoft.com/office/drawing/2014/chart" uri="{C3380CC4-5D6E-409C-BE32-E72D297353CC}">
              <c16:uniqueId val="{00000001-F48A-4C3C-8159-F6F0344B1E56}"/>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59298837645288E-2"/>
          <c:y val="7.0453797732107998E-2"/>
          <c:w val="0.91604546306711665"/>
          <c:h val="0.5482025749566819"/>
        </c:manualLayout>
      </c:layout>
      <c:barChart>
        <c:barDir val="col"/>
        <c:grouping val="clustered"/>
        <c:varyColors val="0"/>
        <c:ser>
          <c:idx val="0"/>
          <c:order val="0"/>
          <c:tx>
            <c:strRef>
              <c:f>'MSM and PWID testing'!$C$60</c:f>
              <c:strCache>
                <c:ptCount val="1"/>
                <c:pt idx="0">
                  <c:v>PWID (2021)</c:v>
                </c:pt>
              </c:strCache>
            </c:strRef>
          </c:tx>
          <c:spPr>
            <a:solidFill>
              <a:srgbClr val="63CDF6"/>
            </a:solidFill>
            <a:ln>
              <a:noFill/>
            </a:ln>
            <a:effectLst/>
          </c:spPr>
          <c:invertIfNegative val="0"/>
          <c:dPt>
            <c:idx val="13"/>
            <c:invertIfNegative val="0"/>
            <c:bubble3D val="0"/>
            <c:spPr>
              <a:solidFill>
                <a:srgbClr val="63CDF6"/>
              </a:solidFill>
              <a:ln>
                <a:noFill/>
              </a:ln>
              <a:effectLst/>
            </c:spPr>
            <c:extLst>
              <c:ext xmlns:c16="http://schemas.microsoft.com/office/drawing/2014/chart" uri="{C3380CC4-5D6E-409C-BE32-E72D297353CC}">
                <c16:uniqueId val="{00000001-2F10-4161-9DED-9FC7861BB927}"/>
              </c:ext>
            </c:extLst>
          </c:dPt>
          <c:dPt>
            <c:idx val="19"/>
            <c:invertIfNegative val="0"/>
            <c:bubble3D val="0"/>
            <c:spPr>
              <a:pattFill prst="dkUpDiag">
                <a:fgClr>
                  <a:srgbClr val="63CDF6"/>
                </a:fgClr>
                <a:bgClr>
                  <a:sysClr val="window" lastClr="FFFFFF"/>
                </a:bgClr>
              </a:pattFill>
              <a:ln>
                <a:noFill/>
              </a:ln>
              <a:effectLst/>
            </c:spPr>
            <c:extLst>
              <c:ext xmlns:c16="http://schemas.microsoft.com/office/drawing/2014/chart" uri="{C3380CC4-5D6E-409C-BE32-E72D297353CC}">
                <c16:uniqueId val="{00000003-2F10-4161-9DED-9FC7861BB92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and PWID testing'!$B$61:$B$80</c:f>
              <c:strCache>
                <c:ptCount val="20"/>
                <c:pt idx="0">
                  <c:v>Kien Giang</c:v>
                </c:pt>
                <c:pt idx="1">
                  <c:v>Lao Cai</c:v>
                </c:pt>
                <c:pt idx="2">
                  <c:v>Son La</c:v>
                </c:pt>
                <c:pt idx="3">
                  <c:v>Thai Nguyen</c:v>
                </c:pt>
                <c:pt idx="4">
                  <c:v>Quang Ninh</c:v>
                </c:pt>
                <c:pt idx="5">
                  <c:v>Dien Bien</c:v>
                </c:pt>
                <c:pt idx="6">
                  <c:v>Ba Ria - Vung Tau</c:v>
                </c:pt>
                <c:pt idx="7">
                  <c:v>Nghe An</c:v>
                </c:pt>
                <c:pt idx="8">
                  <c:v>Binh Duong</c:v>
                </c:pt>
                <c:pt idx="9">
                  <c:v>Dong Nai</c:v>
                </c:pt>
                <c:pt idx="10">
                  <c:v>Hai Phong</c:v>
                </c:pt>
                <c:pt idx="11">
                  <c:v>Thua Thien Hue</c:v>
                </c:pt>
                <c:pt idx="12">
                  <c:v>Thanh Hoa</c:v>
                </c:pt>
                <c:pt idx="13">
                  <c:v>Da Nang</c:v>
                </c:pt>
                <c:pt idx="14">
                  <c:v>Khanh Hoa</c:v>
                </c:pt>
                <c:pt idx="15">
                  <c:v>An Giang</c:v>
                </c:pt>
                <c:pt idx="16">
                  <c:v>Ha Noi</c:v>
                </c:pt>
                <c:pt idx="17">
                  <c:v>Can Tho</c:v>
                </c:pt>
                <c:pt idx="19">
                  <c:v>National</c:v>
                </c:pt>
              </c:strCache>
            </c:strRef>
          </c:cat>
          <c:val>
            <c:numRef>
              <c:f>'MSM and PWID testing'!$C$61:$C$80</c:f>
              <c:numCache>
                <c:formatCode>0</c:formatCode>
                <c:ptCount val="20"/>
                <c:pt idx="0">
                  <c:v>92.1875</c:v>
                </c:pt>
                <c:pt idx="1">
                  <c:v>81.203007518796994</c:v>
                </c:pt>
                <c:pt idx="2">
                  <c:v>78.804347826086953</c:v>
                </c:pt>
                <c:pt idx="3">
                  <c:v>73.86363636363636</c:v>
                </c:pt>
                <c:pt idx="4">
                  <c:v>71.186440677966104</c:v>
                </c:pt>
                <c:pt idx="5">
                  <c:v>70.168067226890756</c:v>
                </c:pt>
                <c:pt idx="6">
                  <c:v>70</c:v>
                </c:pt>
                <c:pt idx="7">
                  <c:v>67.64705882352942</c:v>
                </c:pt>
                <c:pt idx="8">
                  <c:v>67.391304347826093</c:v>
                </c:pt>
                <c:pt idx="9">
                  <c:v>64.957264957264954</c:v>
                </c:pt>
                <c:pt idx="10">
                  <c:v>63.698630136986303</c:v>
                </c:pt>
                <c:pt idx="11">
                  <c:v>60.869565217391312</c:v>
                </c:pt>
                <c:pt idx="12">
                  <c:v>51.219512195121951</c:v>
                </c:pt>
                <c:pt idx="13">
                  <c:v>48.507462686567166</c:v>
                </c:pt>
                <c:pt idx="14">
                  <c:v>42.592592592592595</c:v>
                </c:pt>
                <c:pt idx="15">
                  <c:v>41.212121212121211</c:v>
                </c:pt>
                <c:pt idx="16">
                  <c:v>37.142857142857146</c:v>
                </c:pt>
                <c:pt idx="17">
                  <c:v>14.838709677419354</c:v>
                </c:pt>
                <c:pt idx="19">
                  <c:v>61.771238200999449</c:v>
                </c:pt>
              </c:numCache>
            </c:numRef>
          </c:val>
          <c:extLst>
            <c:ext xmlns:c16="http://schemas.microsoft.com/office/drawing/2014/chart" uri="{C3380CC4-5D6E-409C-BE32-E72D297353CC}">
              <c16:uniqueId val="{00000004-2F10-4161-9DED-9FC7861BB927}"/>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'MSM and PWID testing'!$D$8</c:f>
              <c:strCache>
                <c:ptCount val="1"/>
                <c:pt idx="0">
                  <c:v>target</c:v>
                </c:pt>
              </c:strCache>
            </c:strRef>
          </c:tx>
          <c:spPr>
            <a:ln w="19050" cap="rnd">
              <a:solidFill>
                <a:srgbClr val="E31837"/>
              </a:solidFill>
              <a:prstDash val="sysDash"/>
              <a:round/>
            </a:ln>
            <a:effectLst/>
          </c:spPr>
          <c:marker>
            <c:symbol val="none"/>
          </c:marker>
          <c:xVal>
            <c:numRef>
              <c:f>'MSM and PWID testing'!$C$9:$C$10</c:f>
              <c:numCache>
                <c:formatCode>General</c:formatCode>
                <c:ptCount val="2"/>
                <c:pt idx="0">
                  <c:v>0</c:v>
                </c:pt>
                <c:pt idx="1">
                  <c:v>1</c:v>
                </c:pt>
              </c:numCache>
            </c:numRef>
          </c:xVal>
          <c:yVal>
            <c:numRef>
              <c:f>'MSM and PWID testing'!$D$9:$D$10</c:f>
              <c:numCache>
                <c:formatCode>General</c:formatCode>
                <c:ptCount val="2"/>
                <c:pt idx="0">
                  <c:v>95</c:v>
                </c:pt>
                <c:pt idx="1">
                  <c:v>95</c:v>
                </c:pt>
              </c:numCache>
            </c:numRef>
          </c:yVal>
          <c:smooth val="1"/>
          <c:extLst>
            <c:ext xmlns:c16="http://schemas.microsoft.com/office/drawing/2014/chart" uri="{C3380CC4-5D6E-409C-BE32-E72D297353CC}">
              <c16:uniqueId val="{00000005-2F10-4161-9DED-9FC7861BB927}"/>
            </c:ext>
          </c:extLst>
        </c:ser>
        <c:dLbls>
          <c:showLegendKey val="0"/>
          <c:showVal val="0"/>
          <c:showCatName val="0"/>
          <c:showSerName val="0"/>
          <c:showPercent val="0"/>
          <c:showBubbleSize val="0"/>
        </c:dLbls>
        <c:axId val="686906288"/>
        <c:axId val="686903336"/>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5.6006655418072752E-2"/>
              <c:y val="2.5245103414997926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20"/>
      </c:valAx>
      <c:valAx>
        <c:axId val="686903336"/>
        <c:scaling>
          <c:orientation val="minMax"/>
        </c:scaling>
        <c:delete val="1"/>
        <c:axPos val="r"/>
        <c:numFmt formatCode="General" sourceLinked="1"/>
        <c:majorTickMark val="out"/>
        <c:minorTickMark val="none"/>
        <c:tickLblPos val="nextTo"/>
        <c:crossAx val="686906288"/>
        <c:crosses val="max"/>
        <c:crossBetween val="midCat"/>
      </c:valAx>
      <c:valAx>
        <c:axId val="686906288"/>
        <c:scaling>
          <c:orientation val="minMax"/>
          <c:max val="1"/>
        </c:scaling>
        <c:delete val="1"/>
        <c:axPos val="t"/>
        <c:numFmt formatCode="General" sourceLinked="1"/>
        <c:majorTickMark val="out"/>
        <c:minorTickMark val="none"/>
        <c:tickLblPos val="nextTo"/>
        <c:crossAx val="686903336"/>
        <c:crosses val="max"/>
        <c:crossBetween val="midCat"/>
      </c:valAx>
      <c:spPr>
        <a:noFill/>
        <a:ln>
          <a:noFill/>
        </a:ln>
        <a:effectLst/>
      </c:spPr>
    </c:plotArea>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4819811346108"/>
          <c:y val="0.20577406782068075"/>
          <c:w val="0.59178017252962833"/>
          <c:h val="0.67301742592797142"/>
        </c:manualLayout>
      </c:layout>
      <c:barChart>
        <c:barDir val="col"/>
        <c:grouping val="clustered"/>
        <c:varyColors val="0"/>
        <c:ser>
          <c:idx val="0"/>
          <c:order val="0"/>
          <c:spPr>
            <a:solidFill>
              <a:srgbClr val="00A99A"/>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'Syringes distributed PWID_2024'!$B$5:$F$5</c:f>
              <c:strCache>
                <c:ptCount val="5"/>
                <c:pt idx="0">
                  <c:v>2018</c:v>
                </c:pt>
                <c:pt idx="1">
                  <c:v>2019</c:v>
                </c:pt>
                <c:pt idx="2">
                  <c:v>2020*</c:v>
                </c:pt>
                <c:pt idx="3">
                  <c:v>2021*</c:v>
                </c:pt>
                <c:pt idx="4">
                  <c:v>2022*</c:v>
                </c:pt>
              </c:strCache>
            </c:strRef>
          </c:cat>
          <c:val>
            <c:numRef>
              <c:f>'Syringes distributed PWID_2024'!$B$6:$F$6</c:f>
              <c:numCache>
                <c:formatCode>0</c:formatCode>
                <c:ptCount val="5"/>
                <c:pt idx="0">
                  <c:v>116.79</c:v>
                </c:pt>
                <c:pt idx="1">
                  <c:v>166.19300000000001</c:v>
                </c:pt>
                <c:pt idx="2">
                  <c:v>147.3148888888889</c:v>
                </c:pt>
                <c:pt idx="3">
                  <c:v>74.852708994708991</c:v>
                </c:pt>
                <c:pt idx="4">
                  <c:v>70.361820105820101</c:v>
                </c:pt>
              </c:numCache>
            </c:numRef>
          </c:val>
          <c:extLst>
            <c:ext xmlns:c16="http://schemas.microsoft.com/office/drawing/2014/chart" uri="{C3380CC4-5D6E-409C-BE32-E72D297353CC}">
              <c16:uniqueId val="{00000000-AF57-4FD1-BC24-6F524106A3EA}"/>
            </c:ext>
          </c:extLst>
        </c:ser>
        <c:dLbls>
          <c:showLegendKey val="0"/>
          <c:showVal val="0"/>
          <c:showCatName val="0"/>
          <c:showSerName val="0"/>
          <c:showPercent val="0"/>
          <c:showBubbleSize val="0"/>
        </c:dLbls>
        <c:gapWidth val="90"/>
        <c:axId val="151153664"/>
        <c:axId val="151163648"/>
      </c:barChart>
      <c:scatterChart>
        <c:scatterStyle val="lineMarker"/>
        <c:varyColors val="0"/>
        <c:ser>
          <c:idx val="1"/>
          <c:order val="1"/>
          <c:tx>
            <c:strRef>
              <c:f>'Syringes distributed PWID_2024'!$Q$1</c:f>
              <c:strCache>
                <c:ptCount val="1"/>
                <c:pt idx="0">
                  <c:v>t1</c:v>
                </c:pt>
              </c:strCache>
            </c:strRef>
          </c:tx>
          <c:spPr>
            <a:ln w="19050">
              <a:solidFill>
                <a:srgbClr val="F78E1E"/>
              </a:solidFill>
              <a:prstDash val="dash"/>
            </a:ln>
          </c:spPr>
          <c:marker>
            <c:symbol val="none"/>
          </c:marker>
          <c:xVal>
            <c:numRef>
              <c:f>'Syringes distributed PWID_2024'!$P$2:$P$3</c:f>
              <c:numCache>
                <c:formatCode>General</c:formatCode>
                <c:ptCount val="2"/>
                <c:pt idx="0">
                  <c:v>0</c:v>
                </c:pt>
                <c:pt idx="1">
                  <c:v>1</c:v>
                </c:pt>
              </c:numCache>
            </c:numRef>
          </c:xVal>
          <c:yVal>
            <c:numRef>
              <c:f>'Syringes distributed PWID_2024'!$Q$2:$Q$3</c:f>
              <c:numCache>
                <c:formatCode>General</c:formatCode>
                <c:ptCount val="2"/>
                <c:pt idx="0">
                  <c:v>100</c:v>
                </c:pt>
                <c:pt idx="1">
                  <c:v>100</c:v>
                </c:pt>
              </c:numCache>
            </c:numRef>
          </c:yVal>
          <c:smooth val="0"/>
          <c:extLst>
            <c:ext xmlns:c16="http://schemas.microsoft.com/office/drawing/2014/chart" uri="{C3380CC4-5D6E-409C-BE32-E72D297353CC}">
              <c16:uniqueId val="{00000001-AF57-4FD1-BC24-6F524106A3EA}"/>
            </c:ext>
          </c:extLst>
        </c:ser>
        <c:ser>
          <c:idx val="2"/>
          <c:order val="2"/>
          <c:tx>
            <c:strRef>
              <c:f>'Syringes distributed PWID_2024'!$R$1</c:f>
              <c:strCache>
                <c:ptCount val="1"/>
                <c:pt idx="0">
                  <c:v>t2</c:v>
                </c:pt>
              </c:strCache>
            </c:strRef>
          </c:tx>
          <c:spPr>
            <a:ln w="19050">
              <a:solidFill>
                <a:srgbClr val="00A99A"/>
              </a:solidFill>
              <a:prstDash val="dash"/>
            </a:ln>
          </c:spPr>
          <c:marker>
            <c:symbol val="none"/>
          </c:marker>
          <c:xVal>
            <c:numRef>
              <c:f>'Syringes distributed PWID_2024'!$P$2:$P$3</c:f>
              <c:numCache>
                <c:formatCode>General</c:formatCode>
                <c:ptCount val="2"/>
                <c:pt idx="0">
                  <c:v>0</c:v>
                </c:pt>
                <c:pt idx="1">
                  <c:v>1</c:v>
                </c:pt>
              </c:numCache>
            </c:numRef>
          </c:xVal>
          <c:yVal>
            <c:numRef>
              <c:f>'Syringes distributed PWID_2024'!$R$2:$R$3</c:f>
              <c:numCache>
                <c:formatCode>General</c:formatCode>
                <c:ptCount val="2"/>
                <c:pt idx="0">
                  <c:v>200</c:v>
                </c:pt>
                <c:pt idx="1">
                  <c:v>200</c:v>
                </c:pt>
              </c:numCache>
            </c:numRef>
          </c:yVal>
          <c:smooth val="0"/>
          <c:extLst>
            <c:ext xmlns:c16="http://schemas.microsoft.com/office/drawing/2014/chart" uri="{C3380CC4-5D6E-409C-BE32-E72D297353CC}">
              <c16:uniqueId val="{00000002-AF57-4FD1-BC24-6F524106A3EA}"/>
            </c:ext>
          </c:extLst>
        </c:ser>
        <c:dLbls>
          <c:showLegendKey val="0"/>
          <c:showVal val="0"/>
          <c:showCatName val="0"/>
          <c:showSerName val="0"/>
          <c:showPercent val="0"/>
          <c:showBubbleSize val="0"/>
        </c:dLbls>
        <c:axId val="151171456"/>
        <c:axId val="151165568"/>
      </c:scatterChart>
      <c:catAx>
        <c:axId val="151153664"/>
        <c:scaling>
          <c:orientation val="minMax"/>
        </c:scaling>
        <c:delete val="0"/>
        <c:axPos val="b"/>
        <c:numFmt formatCode="General" sourceLinked="0"/>
        <c:majorTickMark val="out"/>
        <c:minorTickMark val="none"/>
        <c:tickLblPos val="nextTo"/>
        <c:crossAx val="151163648"/>
        <c:crosses val="autoZero"/>
        <c:auto val="1"/>
        <c:lblAlgn val="ctr"/>
        <c:lblOffset val="100"/>
        <c:noMultiLvlLbl val="0"/>
      </c:catAx>
      <c:valAx>
        <c:axId val="151163648"/>
        <c:scaling>
          <c:orientation val="minMax"/>
          <c:max val="300"/>
        </c:scaling>
        <c:delete val="0"/>
        <c:axPos val="l"/>
        <c:majorGridlines>
          <c:spPr>
            <a:ln w="6350">
              <a:solidFill>
                <a:schemeClr val="bg1">
                  <a:lumMod val="95000"/>
                </a:schemeClr>
              </a:solidFill>
              <a:prstDash val="sysDot"/>
            </a:ln>
          </c:spPr>
        </c:majorGridlines>
        <c:title>
          <c:tx>
            <c:rich>
              <a:bodyPr rot="-5400000" vert="horz"/>
              <a:lstStyle/>
              <a:p>
                <a:pPr>
                  <a:defRPr/>
                </a:pPr>
                <a:r>
                  <a:rPr lang="en-US"/>
                  <a:t>Number of needles/syringes</a:t>
                </a:r>
              </a:p>
            </c:rich>
          </c:tx>
          <c:layout>
            <c:manualLayout>
              <c:xMode val="edge"/>
              <c:yMode val="edge"/>
              <c:x val="2.7777777777777776E-2"/>
              <c:y val="0.23377063838964018"/>
            </c:manualLayout>
          </c:layout>
          <c:overlay val="0"/>
        </c:title>
        <c:numFmt formatCode="0" sourceLinked="1"/>
        <c:majorTickMark val="out"/>
        <c:minorTickMark val="none"/>
        <c:tickLblPos val="nextTo"/>
        <c:crossAx val="151153664"/>
        <c:crosses val="autoZero"/>
        <c:crossBetween val="between"/>
        <c:majorUnit val="100"/>
      </c:valAx>
      <c:valAx>
        <c:axId val="151165568"/>
        <c:scaling>
          <c:orientation val="minMax"/>
          <c:max val="300"/>
          <c:min val="0"/>
        </c:scaling>
        <c:delete val="1"/>
        <c:axPos val="r"/>
        <c:numFmt formatCode="General" sourceLinked="1"/>
        <c:majorTickMark val="out"/>
        <c:minorTickMark val="none"/>
        <c:tickLblPos val="nextTo"/>
        <c:crossAx val="151171456"/>
        <c:crosses val="max"/>
        <c:crossBetween val="midCat"/>
        <c:majorUnit val="100"/>
      </c:valAx>
      <c:valAx>
        <c:axId val="151171456"/>
        <c:scaling>
          <c:orientation val="minMax"/>
          <c:max val="1"/>
          <c:min val="0"/>
        </c:scaling>
        <c:delete val="1"/>
        <c:axPos val="t"/>
        <c:numFmt formatCode="General" sourceLinked="1"/>
        <c:majorTickMark val="out"/>
        <c:minorTickMark val="none"/>
        <c:tickLblPos val="nextTo"/>
        <c:crossAx val="151165568"/>
        <c:crosses val="max"/>
        <c:crossBetween val="midCat"/>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21097730430755"/>
          <c:y val="5.7115370201047296E-2"/>
          <c:w val="0.86830863053882967"/>
          <c:h val="0.69264872485142215"/>
        </c:manualLayout>
      </c:layout>
      <c:barChart>
        <c:barDir val="col"/>
        <c:grouping val="clustered"/>
        <c:varyColors val="0"/>
        <c:ser>
          <c:idx val="0"/>
          <c:order val="0"/>
          <c:tx>
            <c:strRef>
              <c:f>'OST sites and patients (2)'!$B$4</c:f>
              <c:strCache>
                <c:ptCount val="1"/>
                <c:pt idx="0">
                  <c:v>Number of people on OAMT</c:v>
                </c:pt>
              </c:strCache>
            </c:strRef>
          </c:tx>
          <c:spPr>
            <a:solidFill>
              <a:srgbClr val="F78E1E"/>
            </a:solidFill>
            <a:ln>
              <a:noFill/>
            </a:ln>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BF-403F-B01E-7C466E85EF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'OST sites and patients (2)'!$D$3:$P$3</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'OST sites and patients (2)'!$D$4:$P$4</c:f>
              <c:numCache>
                <c:formatCode>_-* #,##0_-;\-* #,##0_-;_-* "-"??_-;_-@_-</c:formatCode>
                <c:ptCount val="13"/>
                <c:pt idx="0">
                  <c:v>2584</c:v>
                </c:pt>
                <c:pt idx="1">
                  <c:v>6931</c:v>
                </c:pt>
                <c:pt idx="2">
                  <c:v>12253</c:v>
                </c:pt>
                <c:pt idx="3">
                  <c:v>15542</c:v>
                </c:pt>
                <c:pt idx="4">
                  <c:v>25223</c:v>
                </c:pt>
                <c:pt idx="5">
                  <c:v>43720</c:v>
                </c:pt>
                <c:pt idx="6">
                  <c:v>50358</c:v>
                </c:pt>
                <c:pt idx="7">
                  <c:v>53000</c:v>
                </c:pt>
                <c:pt idx="8">
                  <c:v>52075</c:v>
                </c:pt>
                <c:pt idx="9">
                  <c:v>52156</c:v>
                </c:pt>
                <c:pt idx="10" formatCode="General">
                  <c:v>52394</c:v>
                </c:pt>
                <c:pt idx="11" formatCode="General">
                  <c:v>51732</c:v>
                </c:pt>
                <c:pt idx="12" formatCode="General">
                  <c:v>51489</c:v>
                </c:pt>
              </c:numCache>
            </c:numRef>
          </c:val>
          <c:extLst>
            <c:ext xmlns:c16="http://schemas.microsoft.com/office/drawing/2014/chart" uri="{C3380CC4-5D6E-409C-BE32-E72D297353CC}">
              <c16:uniqueId val="{00000001-C890-406D-B2AA-1C0FDF02FB23}"/>
            </c:ext>
          </c:extLst>
        </c:ser>
        <c:dLbls>
          <c:showLegendKey val="0"/>
          <c:showVal val="0"/>
          <c:showCatName val="0"/>
          <c:showSerName val="0"/>
          <c:showPercent val="0"/>
          <c:showBubbleSize val="0"/>
        </c:dLbls>
        <c:gapWidth val="150"/>
        <c:axId val="242407680"/>
        <c:axId val="268719616"/>
      </c:barChart>
      <c:catAx>
        <c:axId val="242407680"/>
        <c:scaling>
          <c:orientation val="minMax"/>
        </c:scaling>
        <c:delete val="0"/>
        <c:axPos val="b"/>
        <c:numFmt formatCode="General" sourceLinked="1"/>
        <c:majorTickMark val="out"/>
        <c:minorTickMark val="none"/>
        <c:tickLblPos val="nextTo"/>
        <c:crossAx val="268719616"/>
        <c:crosses val="autoZero"/>
        <c:auto val="1"/>
        <c:lblAlgn val="ctr"/>
        <c:lblOffset val="100"/>
        <c:noMultiLvlLbl val="0"/>
      </c:catAx>
      <c:valAx>
        <c:axId val="268719616"/>
        <c:scaling>
          <c:orientation val="minMax"/>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 of people on OAMT</a:t>
                </a:r>
              </a:p>
            </c:rich>
          </c:tx>
          <c:layout>
            <c:manualLayout>
              <c:xMode val="edge"/>
              <c:yMode val="edge"/>
              <c:x val="1.5931372549019607E-2"/>
              <c:y val="7.3175329806347222E-2"/>
            </c:manualLayout>
          </c:layout>
          <c:overlay val="0"/>
        </c:title>
        <c:numFmt formatCode="#,##0" sourceLinked="0"/>
        <c:majorTickMark val="out"/>
        <c:minorTickMark val="none"/>
        <c:tickLblPos val="nextTo"/>
        <c:crossAx val="242407680"/>
        <c:crosses val="autoZero"/>
        <c:crossBetween val="between"/>
      </c:valAx>
    </c:plotArea>
    <c:legend>
      <c:legendPos val="b"/>
      <c:layout>
        <c:manualLayout>
          <c:xMode val="edge"/>
          <c:yMode val="edge"/>
          <c:x val="0.35355797437085068"/>
          <c:y val="0.89588585304718016"/>
          <c:w val="0.41175660027790645"/>
          <c:h val="8.4883382575362765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91713535808024"/>
          <c:y val="8.5398439778361021E-2"/>
          <c:w val="0.79504581927259088"/>
          <c:h val="0.71979039078448515"/>
        </c:manualLayout>
      </c:layout>
      <c:lineChart>
        <c:grouping val="standard"/>
        <c:varyColors val="0"/>
        <c:ser>
          <c:idx val="0"/>
          <c:order val="0"/>
          <c:spPr>
            <a:ln w="28575" cap="rnd">
              <a:solidFill>
                <a:srgbClr val="00AEEF"/>
              </a:solidFill>
              <a:round/>
            </a:ln>
            <a:effectLst/>
          </c:spPr>
          <c:marker>
            <c:symbol val="circle"/>
            <c:size val="9"/>
            <c:spPr>
              <a:solidFill>
                <a:srgbClr val="E31837"/>
              </a:solidFill>
              <a:ln w="9525">
                <a:no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6F-4AEA-A65C-39ABD1FD0A7C}"/>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6F-4AEA-A65C-39ABD1FD0A7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6F-4AEA-A65C-39ABD1FD0A7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A99A"/>
                    </a:solidFill>
                    <a:latin typeface="Arial Nova" panose="020B05040202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PrEP!$B$2:$B$7</c:f>
              <c:strCache>
                <c:ptCount val="6"/>
                <c:pt idx="0">
                  <c:v>2017</c:v>
                </c:pt>
                <c:pt idx="1">
                  <c:v>2018</c:v>
                </c:pt>
                <c:pt idx="2">
                  <c:v>2019</c:v>
                </c:pt>
                <c:pt idx="3">
                  <c:v>2020</c:v>
                </c:pt>
                <c:pt idx="4">
                  <c:v>2021</c:v>
                </c:pt>
                <c:pt idx="5">
                  <c:v>2022</c:v>
                </c:pt>
              </c:strCache>
            </c:strRef>
          </c:cat>
          <c:val>
            <c:numRef>
              <c:f>PrEP!$C$2:$C$7</c:f>
              <c:numCache>
                <c:formatCode>General</c:formatCode>
                <c:ptCount val="6"/>
                <c:pt idx="0">
                  <c:v>808</c:v>
                </c:pt>
                <c:pt idx="1">
                  <c:v>2429</c:v>
                </c:pt>
                <c:pt idx="2">
                  <c:v>7564</c:v>
                </c:pt>
                <c:pt idx="3">
                  <c:v>18841</c:v>
                </c:pt>
                <c:pt idx="4">
                  <c:v>32481</c:v>
                </c:pt>
                <c:pt idx="5">
                  <c:v>51493</c:v>
                </c:pt>
              </c:numCache>
            </c:numRef>
          </c:val>
          <c:smooth val="0"/>
          <c:extLst>
            <c:ext xmlns:c16="http://schemas.microsoft.com/office/drawing/2014/chart" uri="{C3380CC4-5D6E-409C-BE32-E72D297353CC}">
              <c16:uniqueId val="{00000002-E96F-4AEA-A65C-39ABD1FD0A7C}"/>
            </c:ext>
          </c:extLst>
        </c:ser>
        <c:dLbls>
          <c:showLegendKey val="0"/>
          <c:showVal val="0"/>
          <c:showCatName val="0"/>
          <c:showSerName val="0"/>
          <c:showPercent val="0"/>
          <c:showBubbleSize val="0"/>
        </c:dLbls>
        <c:marker val="1"/>
        <c:smooth val="0"/>
        <c:axId val="831652584"/>
        <c:axId val="831659144"/>
      </c:lineChart>
      <c:catAx>
        <c:axId val="83165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31659144"/>
        <c:crosses val="autoZero"/>
        <c:auto val="1"/>
        <c:lblAlgn val="ctr"/>
        <c:lblOffset val="100"/>
        <c:noMultiLvlLbl val="0"/>
      </c:catAx>
      <c:valAx>
        <c:axId val="831659144"/>
        <c:scaling>
          <c:orientation val="minMax"/>
          <c:max val="60000"/>
        </c:scaling>
        <c:delete val="0"/>
        <c:axPos val="l"/>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316525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'VNM Tx scale up'!$E$1</c:f>
              <c:strCache>
                <c:ptCount val="1"/>
                <c:pt idx="0">
                  <c:v>% PLHIV on ART</c:v>
                </c:pt>
              </c:strCache>
            </c:strRef>
          </c:tx>
          <c:spPr>
            <a:solidFill>
              <a:srgbClr val="00A99A"/>
            </a:solidFill>
            <a:ln>
              <a:noFill/>
            </a:ln>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3E-4989-98BB-C991F407B54C}"/>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'VNM 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'VNM Tx scale up'!$E$2:$E$24</c:f>
              <c:numCache>
                <c:formatCode>_-* #,##0_-;\-* #,##0_-;_-* "-"??_-;_-@_-</c:formatCode>
                <c:ptCount val="23"/>
                <c:pt idx="0">
                  <c:v>0</c:v>
                </c:pt>
                <c:pt idx="1">
                  <c:v>0</c:v>
                </c:pt>
                <c:pt idx="2">
                  <c:v>0</c:v>
                </c:pt>
                <c:pt idx="3">
                  <c:v>0</c:v>
                </c:pt>
                <c:pt idx="4">
                  <c:v>0</c:v>
                </c:pt>
                <c:pt idx="5">
                  <c:v>2</c:v>
                </c:pt>
                <c:pt idx="6">
                  <c:v>4</c:v>
                </c:pt>
                <c:pt idx="7">
                  <c:v>9</c:v>
                </c:pt>
                <c:pt idx="8">
                  <c:v>15</c:v>
                </c:pt>
                <c:pt idx="9">
                  <c:v>20</c:v>
                </c:pt>
                <c:pt idx="10">
                  <c:v>25</c:v>
                </c:pt>
                <c:pt idx="11">
                  <c:v>30</c:v>
                </c:pt>
                <c:pt idx="12">
                  <c:v>35</c:v>
                </c:pt>
                <c:pt idx="13">
                  <c:v>39</c:v>
                </c:pt>
                <c:pt idx="14">
                  <c:v>42</c:v>
                </c:pt>
                <c:pt idx="15">
                  <c:v>48</c:v>
                </c:pt>
                <c:pt idx="16">
                  <c:v>52</c:v>
                </c:pt>
                <c:pt idx="17">
                  <c:v>54</c:v>
                </c:pt>
                <c:pt idx="18">
                  <c:v>60</c:v>
                </c:pt>
                <c:pt idx="19">
                  <c:v>63</c:v>
                </c:pt>
                <c:pt idx="20">
                  <c:v>68</c:v>
                </c:pt>
                <c:pt idx="21">
                  <c:v>71</c:v>
                </c:pt>
                <c:pt idx="22">
                  <c:v>73</c:v>
                </c:pt>
              </c:numCache>
            </c:numRef>
          </c:val>
          <c:extLst>
            <c:ext xmlns:c16="http://schemas.microsoft.com/office/drawing/2014/chart" uri="{C3380CC4-5D6E-409C-BE32-E72D297353CC}">
              <c16:uniqueId val="{00000001-943E-4989-98BB-C991F407B54C}"/>
            </c:ext>
          </c:extLst>
        </c:ser>
        <c:dLbls>
          <c:showLegendKey val="0"/>
          <c:showVal val="0"/>
          <c:showCatName val="0"/>
          <c:showSerName val="0"/>
          <c:showPercent val="0"/>
          <c:showBubbleSize val="0"/>
        </c:dLbls>
        <c:gapWidth val="60"/>
        <c:axId val="132144128"/>
        <c:axId val="132142208"/>
      </c:barChart>
      <c:lineChart>
        <c:grouping val="standard"/>
        <c:varyColors val="0"/>
        <c:ser>
          <c:idx val="0"/>
          <c:order val="0"/>
          <c:tx>
            <c:strRef>
              <c:f>'VNM Tx scale up'!$D$1</c:f>
              <c:strCache>
                <c:ptCount val="1"/>
                <c:pt idx="0">
                  <c:v> Number of people on ART </c:v>
                </c:pt>
              </c:strCache>
            </c:strRef>
          </c:tx>
          <c:spPr>
            <a:ln w="38100">
              <a:solidFill>
                <a:srgbClr val="00AEEF"/>
              </a:solidFill>
            </a:ln>
          </c:spPr>
          <c:marker>
            <c:symbol val="none"/>
          </c:marker>
          <c:dLbls>
            <c:dLbl>
              <c:idx val="22"/>
              <c:layout>
                <c:manualLayout>
                  <c:x val="-8.4113744802518348E-2"/>
                  <c:y val="-4.4473995271867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3E-4989-98BB-C991F407B54C}"/>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'VNM 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'VNM Tx scale up'!$D$2:$D$24</c:f>
              <c:numCache>
                <c:formatCode>_-* #,##0_-;\-* #,##0_-;_-* "-"??_-;_-@_-</c:formatCode>
                <c:ptCount val="23"/>
                <c:pt idx="0">
                  <c:v>0</c:v>
                </c:pt>
                <c:pt idx="1">
                  <c:v>0</c:v>
                </c:pt>
                <c:pt idx="2">
                  <c:v>50</c:v>
                </c:pt>
                <c:pt idx="3">
                  <c:v>200</c:v>
                </c:pt>
                <c:pt idx="4">
                  <c:v>516</c:v>
                </c:pt>
                <c:pt idx="5">
                  <c:v>2697</c:v>
                </c:pt>
                <c:pt idx="6">
                  <c:v>8246</c:v>
                </c:pt>
                <c:pt idx="7">
                  <c:v>17212</c:v>
                </c:pt>
                <c:pt idx="8">
                  <c:v>29059</c:v>
                </c:pt>
                <c:pt idx="9">
                  <c:v>41013</c:v>
                </c:pt>
                <c:pt idx="10">
                  <c:v>53085</c:v>
                </c:pt>
                <c:pt idx="11">
                  <c:v>65464</c:v>
                </c:pt>
                <c:pt idx="12">
                  <c:v>77895</c:v>
                </c:pt>
                <c:pt idx="13">
                  <c:v>88732</c:v>
                </c:pt>
                <c:pt idx="14">
                  <c:v>97940</c:v>
                </c:pt>
                <c:pt idx="15">
                  <c:v>114902</c:v>
                </c:pt>
                <c:pt idx="16">
                  <c:v>125196</c:v>
                </c:pt>
                <c:pt idx="17">
                  <c:v>131421</c:v>
                </c:pt>
                <c:pt idx="18">
                  <c:v>146394</c:v>
                </c:pt>
                <c:pt idx="19">
                  <c:v>157007</c:v>
                </c:pt>
                <c:pt idx="20">
                  <c:v>169285</c:v>
                </c:pt>
                <c:pt idx="21">
                  <c:v>177901</c:v>
                </c:pt>
                <c:pt idx="22">
                  <c:v>183458</c:v>
                </c:pt>
              </c:numCache>
            </c:numRef>
          </c:val>
          <c:smooth val="0"/>
          <c:extLst>
            <c:ext xmlns:c16="http://schemas.microsoft.com/office/drawing/2014/chart" uri="{C3380CC4-5D6E-409C-BE32-E72D297353CC}">
              <c16:uniqueId val="{00000003-943E-4989-98BB-C991F407B54C}"/>
            </c:ext>
          </c:extLst>
        </c:ser>
        <c:dLbls>
          <c:showLegendKey val="0"/>
          <c:showVal val="0"/>
          <c:showCatName val="0"/>
          <c:showSerName val="0"/>
          <c:showPercent val="0"/>
          <c:showBubbleSize val="0"/>
        </c:dLbls>
        <c:marker val="1"/>
        <c:smooth val="0"/>
        <c:axId val="130610688"/>
        <c:axId val="130612224"/>
      </c:lineChart>
      <c:lineChart>
        <c:grouping val="standard"/>
        <c:varyColors val="0"/>
        <c:ser>
          <c:idx val="2"/>
          <c:order val="2"/>
          <c:tx>
            <c:strRef>
              <c:f>'VNM Tx scale up'!$F$1</c:f>
              <c:strCache>
                <c:ptCount val="1"/>
                <c:pt idx="0">
                  <c:v>% Lower</c:v>
                </c:pt>
              </c:strCache>
            </c:strRef>
          </c:tx>
          <c:spPr>
            <a:ln>
              <a:noFill/>
            </a:ln>
          </c:spPr>
          <c:marker>
            <c:symbol val="dash"/>
            <c:size val="8"/>
            <c:spPr>
              <a:solidFill>
                <a:sysClr val="windowText" lastClr="000000"/>
              </a:solidFill>
              <a:ln>
                <a:noFill/>
              </a:ln>
            </c:spPr>
          </c:marker>
          <c:cat>
            <c:strRef>
              <c:f>'VNM 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'VNM Tx scale up'!$F$2:$F$24</c:f>
              <c:numCache>
                <c:formatCode>_-* #,##0_-;\-* #,##0_-;_-* "-"??_-;_-@_-</c:formatCode>
                <c:ptCount val="23"/>
                <c:pt idx="0">
                  <c:v>0</c:v>
                </c:pt>
                <c:pt idx="1">
                  <c:v>0</c:v>
                </c:pt>
                <c:pt idx="2">
                  <c:v>0</c:v>
                </c:pt>
                <c:pt idx="3">
                  <c:v>0</c:v>
                </c:pt>
                <c:pt idx="4">
                  <c:v>0</c:v>
                </c:pt>
                <c:pt idx="5">
                  <c:v>1</c:v>
                </c:pt>
                <c:pt idx="6">
                  <c:v>4</c:v>
                </c:pt>
                <c:pt idx="7">
                  <c:v>8</c:v>
                </c:pt>
                <c:pt idx="8">
                  <c:v>13</c:v>
                </c:pt>
                <c:pt idx="9">
                  <c:v>18</c:v>
                </c:pt>
                <c:pt idx="10">
                  <c:v>23</c:v>
                </c:pt>
                <c:pt idx="11">
                  <c:v>27</c:v>
                </c:pt>
                <c:pt idx="12">
                  <c:v>32</c:v>
                </c:pt>
                <c:pt idx="13">
                  <c:v>35</c:v>
                </c:pt>
                <c:pt idx="14">
                  <c:v>38</c:v>
                </c:pt>
                <c:pt idx="15">
                  <c:v>44</c:v>
                </c:pt>
                <c:pt idx="16">
                  <c:v>47</c:v>
                </c:pt>
                <c:pt idx="17">
                  <c:v>49</c:v>
                </c:pt>
                <c:pt idx="18">
                  <c:v>54</c:v>
                </c:pt>
                <c:pt idx="19">
                  <c:v>58</c:v>
                </c:pt>
                <c:pt idx="20">
                  <c:v>62</c:v>
                </c:pt>
                <c:pt idx="21">
                  <c:v>65</c:v>
                </c:pt>
                <c:pt idx="22">
                  <c:v>67</c:v>
                </c:pt>
              </c:numCache>
            </c:numRef>
          </c:val>
          <c:smooth val="0"/>
          <c:extLst>
            <c:ext xmlns:c16="http://schemas.microsoft.com/office/drawing/2014/chart" uri="{C3380CC4-5D6E-409C-BE32-E72D297353CC}">
              <c16:uniqueId val="{00000004-943E-4989-98BB-C991F407B54C}"/>
            </c:ext>
          </c:extLst>
        </c:ser>
        <c:ser>
          <c:idx val="3"/>
          <c:order val="3"/>
          <c:tx>
            <c:strRef>
              <c:f>'VNM Tx scale up'!$G$1</c:f>
              <c:strCache>
                <c:ptCount val="1"/>
                <c:pt idx="0">
                  <c:v>%Upper</c:v>
                </c:pt>
              </c:strCache>
            </c:strRef>
          </c:tx>
          <c:spPr>
            <a:ln>
              <a:noFill/>
            </a:ln>
          </c:spPr>
          <c:marker>
            <c:symbol val="dash"/>
            <c:size val="8"/>
            <c:spPr>
              <a:solidFill>
                <a:sysClr val="windowText" lastClr="000000"/>
              </a:solidFill>
              <a:ln>
                <a:noFill/>
              </a:ln>
            </c:spPr>
          </c:marker>
          <c:cat>
            <c:strRef>
              <c:f>'VNM 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'VNM Tx scale up'!$G$2:$G$24</c:f>
              <c:numCache>
                <c:formatCode>_-* #,##0_-;\-* #,##0_-;_-* "-"??_-;_-@_-</c:formatCode>
                <c:ptCount val="23"/>
                <c:pt idx="0">
                  <c:v>0</c:v>
                </c:pt>
                <c:pt idx="1">
                  <c:v>0</c:v>
                </c:pt>
                <c:pt idx="2">
                  <c:v>0</c:v>
                </c:pt>
                <c:pt idx="3">
                  <c:v>0</c:v>
                </c:pt>
                <c:pt idx="4">
                  <c:v>0</c:v>
                </c:pt>
                <c:pt idx="5">
                  <c:v>2</c:v>
                </c:pt>
                <c:pt idx="6">
                  <c:v>5</c:v>
                </c:pt>
                <c:pt idx="7">
                  <c:v>10</c:v>
                </c:pt>
                <c:pt idx="8">
                  <c:v>16</c:v>
                </c:pt>
                <c:pt idx="9">
                  <c:v>22</c:v>
                </c:pt>
                <c:pt idx="10">
                  <c:v>28</c:v>
                </c:pt>
                <c:pt idx="11">
                  <c:v>33</c:v>
                </c:pt>
                <c:pt idx="12">
                  <c:v>39</c:v>
                </c:pt>
                <c:pt idx="13">
                  <c:v>43</c:v>
                </c:pt>
                <c:pt idx="14">
                  <c:v>46</c:v>
                </c:pt>
                <c:pt idx="15">
                  <c:v>53</c:v>
                </c:pt>
                <c:pt idx="16">
                  <c:v>57</c:v>
                </c:pt>
                <c:pt idx="17">
                  <c:v>59</c:v>
                </c:pt>
                <c:pt idx="18">
                  <c:v>65</c:v>
                </c:pt>
                <c:pt idx="19">
                  <c:v>70</c:v>
                </c:pt>
                <c:pt idx="20">
                  <c:v>75</c:v>
                </c:pt>
                <c:pt idx="21">
                  <c:v>78</c:v>
                </c:pt>
                <c:pt idx="22">
                  <c:v>81</c:v>
                </c:pt>
              </c:numCache>
            </c:numRef>
          </c:val>
          <c:smooth val="0"/>
          <c:extLst>
            <c:ext xmlns:c16="http://schemas.microsoft.com/office/drawing/2014/chart" uri="{C3380CC4-5D6E-409C-BE32-E72D297353CC}">
              <c16:uniqueId val="{00000005-943E-4989-98BB-C991F407B54C}"/>
            </c:ext>
          </c:extLst>
        </c:ser>
        <c:dLbls>
          <c:showLegendKey val="0"/>
          <c:showVal val="0"/>
          <c:showCatName val="0"/>
          <c:showSerName val="0"/>
          <c:showPercent val="0"/>
          <c:showBubbleSize val="0"/>
        </c:dLbls>
        <c:hiLowLines/>
        <c:marker val="1"/>
        <c:smooth val="0"/>
        <c:axId val="132144128"/>
        <c:axId val="132142208"/>
      </c:lineChart>
      <c:catAx>
        <c:axId val="130610688"/>
        <c:scaling>
          <c:orientation val="minMax"/>
        </c:scaling>
        <c:delete val="0"/>
        <c:axPos val="b"/>
        <c:numFmt formatCode="General" sourceLinked="1"/>
        <c:majorTickMark val="out"/>
        <c:minorTickMark val="none"/>
        <c:tickLblPos val="nextTo"/>
        <c:crossAx val="130612224"/>
        <c:crosses val="autoZero"/>
        <c:auto val="1"/>
        <c:lblAlgn val="ctr"/>
        <c:lblOffset val="100"/>
        <c:noMultiLvlLbl val="0"/>
      </c:catAx>
      <c:valAx>
        <c:axId val="13061222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30610688"/>
        <c:crosses val="autoZero"/>
        <c:crossBetween val="between"/>
        <c:majorUnit val="40000"/>
      </c:valAx>
      <c:valAx>
        <c:axId val="132142208"/>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132144128"/>
        <c:crosses val="max"/>
        <c:crossBetween val="between"/>
        <c:majorUnit val="20"/>
      </c:valAx>
      <c:catAx>
        <c:axId val="132144128"/>
        <c:scaling>
          <c:orientation val="minMax"/>
        </c:scaling>
        <c:delete val="1"/>
        <c:axPos val="b"/>
        <c:numFmt formatCode="General" sourceLinked="1"/>
        <c:majorTickMark val="out"/>
        <c:minorTickMark val="none"/>
        <c:tickLblPos val="nextTo"/>
        <c:crossAx val="13214220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dLbl>
              <c:idx val="0"/>
              <c:tx>
                <c:rich>
                  <a:bodyPr/>
                  <a:lstStyle/>
                  <a:p>
                    <a:r>
                      <a:rPr lang="en-US" dirty="0"/>
                      <a:t>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549-4F8F-B73B-04563AC42A41}"/>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0</c:v>
                  </c:pt>
                  <c:pt idx="1">
                    <c:v>6</c:v>
                  </c:pt>
                  <c:pt idx="2">
                    <c:v>6</c:v>
                  </c:pt>
                </c:numCache>
              </c:numRef>
            </c:plus>
            <c:minus>
              <c:numRef>
                <c:f>'Cascade_Women vs Men'!$D$8:$D$10</c:f>
                <c:numCache>
                  <c:formatCode>General</c:formatCode>
                  <c:ptCount val="3"/>
                  <c:pt idx="0">
                    <c:v>0</c:v>
                  </c:pt>
                  <c:pt idx="1">
                    <c:v>6</c:v>
                  </c:pt>
                  <c:pt idx="2">
                    <c:v>6</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0</c:v>
                </c:pt>
                <c:pt idx="1">
                  <c:v>69</c:v>
                </c:pt>
                <c:pt idx="2">
                  <c:v>68</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dLbl>
              <c:idx val="0"/>
              <c:tx>
                <c:rich>
                  <a:bodyPr/>
                  <a:lstStyle/>
                  <a:p>
                    <a:r>
                      <a:rPr lang="en-US" dirty="0"/>
                      <a:t>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49-4F8F-B73B-04563AC42A41}"/>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0</c:v>
                  </c:pt>
                  <c:pt idx="1">
                    <c:v>7</c:v>
                  </c:pt>
                  <c:pt idx="2">
                    <c:v>7</c:v>
                  </c:pt>
                </c:numCache>
              </c:numRef>
            </c:plus>
            <c:minus>
              <c:numRef>
                <c:f>'Cascade_Women vs Men'!$F$8:$F$10</c:f>
                <c:numCache>
                  <c:formatCode>General</c:formatCode>
                  <c:ptCount val="3"/>
                  <c:pt idx="0">
                    <c:v>0</c:v>
                  </c:pt>
                  <c:pt idx="1">
                    <c:v>7</c:v>
                  </c:pt>
                  <c:pt idx="2">
                    <c:v>7</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0</c:v>
                </c:pt>
                <c:pt idx="1">
                  <c:v>75</c:v>
                </c:pt>
                <c:pt idx="2">
                  <c:v>74</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0602079687956"/>
          <c:y val="0.11790625356613034"/>
          <c:w val="0.76707346803003784"/>
          <c:h val="0.56405554604587471"/>
        </c:manualLayout>
      </c:layout>
      <c:barChart>
        <c:barDir val="col"/>
        <c:grouping val="clustered"/>
        <c:varyColors val="0"/>
        <c:ser>
          <c:idx val="0"/>
          <c:order val="0"/>
          <c:tx>
            <c:strRef>
              <c:f>VNM_30!$B$3</c:f>
              <c:strCache>
                <c:ptCount val="1"/>
                <c:pt idx="0">
                  <c:v>Estimate</c:v>
                </c:pt>
              </c:strCache>
            </c:strRef>
          </c:tx>
          <c:spPr>
            <a:solidFill>
              <a:srgbClr val="00A99A"/>
            </a:solidFill>
          </c:spPr>
          <c:invertIfNegative val="0"/>
          <c:dLbls>
            <c:dLbl>
              <c:idx val="0"/>
              <c:tx>
                <c:rich>
                  <a:bodyPr/>
                  <a:lstStyle/>
                  <a:p>
                    <a:r>
                      <a:rPr lang="en-US"/>
                      <a:t>240 000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B3F-41F3-85DD-5A7F1651798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receiving ART</c:v>
                </c:pt>
                <c:pt idx="2">
                  <c:v>ART coverage (%)</c:v>
                </c:pt>
              </c:strCache>
            </c:strRef>
          </c:cat>
          <c:val>
            <c:numRef>
              <c:f>VNM_30!$B$4:$B$6</c:f>
              <c:numCache>
                <c:formatCode>General</c:formatCode>
                <c:ptCount val="3"/>
                <c:pt idx="0">
                  <c:v>250000</c:v>
                </c:pt>
              </c:numCache>
            </c:numRef>
          </c:val>
          <c:extLst>
            <c:ext xmlns:c16="http://schemas.microsoft.com/office/drawing/2014/chart" uri="{C3380CC4-5D6E-409C-BE32-E72D297353CC}">
              <c16:uniqueId val="{00000000-0498-4988-8900-6968668AC629}"/>
            </c:ext>
          </c:extLst>
        </c:ser>
        <c:ser>
          <c:idx val="3"/>
          <c:order val="3"/>
          <c:tx>
            <c:strRef>
              <c:f>VNM_30!$E$3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98-4988-8900-6968668AC62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receiving ART</c:v>
                </c:pt>
                <c:pt idx="2">
                  <c:v>ART coverage (%)</c:v>
                </c:pt>
              </c:strCache>
            </c:strRef>
          </c:cat>
          <c:val>
            <c:numRef>
              <c:f>VNM_30!$E$4:$E$6</c:f>
              <c:numCache>
                <c:formatCode>_(* #,##0_);_(* \(#,##0\);_(* "-"??_);_(@_)</c:formatCode>
                <c:ptCount val="3"/>
                <c:pt idx="1">
                  <c:v>180164</c:v>
                </c:pt>
              </c:numCache>
            </c:numRef>
          </c:val>
          <c:extLst>
            <c:ext xmlns:c16="http://schemas.microsoft.com/office/drawing/2014/chart" uri="{C3380CC4-5D6E-409C-BE32-E72D297353CC}">
              <c16:uniqueId val="{00000002-0498-4988-8900-6968668AC629}"/>
            </c:ext>
          </c:extLst>
        </c:ser>
        <c:dLbls>
          <c:showLegendKey val="0"/>
          <c:showVal val="0"/>
          <c:showCatName val="0"/>
          <c:showSerName val="0"/>
          <c:showPercent val="0"/>
          <c:showBubbleSize val="0"/>
        </c:dLbls>
        <c:gapWidth val="150"/>
        <c:overlap val="100"/>
        <c:axId val="217081728"/>
        <c:axId val="217083264"/>
      </c:barChart>
      <c:barChart>
        <c:barDir val="col"/>
        <c:grouping val="clustered"/>
        <c:varyColors val="0"/>
        <c:ser>
          <c:idx val="4"/>
          <c:order val="4"/>
          <c:tx>
            <c:strRef>
              <c:f>VNM_30!$F$3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98-4988-8900-6968668AC62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receiving ART</c:v>
                </c:pt>
                <c:pt idx="2">
                  <c:v>ART coverage (%)</c:v>
                </c:pt>
              </c:strCache>
            </c:strRef>
          </c:cat>
          <c:val>
            <c:numRef>
              <c:f>VNM_30!$F$4:$F$6</c:f>
              <c:numCache>
                <c:formatCode>General</c:formatCode>
                <c:ptCount val="3"/>
                <c:pt idx="2" formatCode="#,##0">
                  <c:v>73</c:v>
                </c:pt>
              </c:numCache>
            </c:numRef>
          </c:val>
          <c:extLst>
            <c:ext xmlns:c16="http://schemas.microsoft.com/office/drawing/2014/chart" uri="{C3380CC4-5D6E-409C-BE32-E72D297353CC}">
              <c16:uniqueId val="{00000004-0498-4988-8900-6968668AC629}"/>
            </c:ext>
          </c:extLst>
        </c:ser>
        <c:dLbls>
          <c:showLegendKey val="0"/>
          <c:showVal val="0"/>
          <c:showCatName val="0"/>
          <c:showSerName val="0"/>
          <c:showPercent val="0"/>
          <c:showBubbleSize val="0"/>
        </c:dLbls>
        <c:gapWidth val="150"/>
        <c:axId val="217103744"/>
        <c:axId val="217101824"/>
      </c:barChart>
      <c:lineChart>
        <c:grouping val="standard"/>
        <c:varyColors val="0"/>
        <c:ser>
          <c:idx val="1"/>
          <c:order val="1"/>
          <c:tx>
            <c:strRef>
              <c:f>VNM_30!$C$3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0498-4988-8900-6968668AC6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receiving ART</c:v>
                </c:pt>
                <c:pt idx="2">
                  <c:v>ART coverage (%)</c:v>
                </c:pt>
              </c:strCache>
            </c:strRef>
          </c:cat>
          <c:val>
            <c:numRef>
              <c:f>VNM_30!$C$4:$C$6</c:f>
              <c:numCache>
                <c:formatCode>General</c:formatCode>
                <c:ptCount val="3"/>
                <c:pt idx="0">
                  <c:v>220000</c:v>
                </c:pt>
              </c:numCache>
            </c:numRef>
          </c:val>
          <c:smooth val="0"/>
          <c:extLst>
            <c:ext xmlns:c16="http://schemas.microsoft.com/office/drawing/2014/chart" uri="{C3380CC4-5D6E-409C-BE32-E72D297353CC}">
              <c16:uniqueId val="{00000006-0498-4988-8900-6968668AC629}"/>
            </c:ext>
          </c:extLst>
        </c:ser>
        <c:ser>
          <c:idx val="2"/>
          <c:order val="2"/>
          <c:tx>
            <c:strRef>
              <c:f>VNM_30!$D$3</c:f>
              <c:strCache>
                <c:ptCount val="1"/>
                <c:pt idx="0">
                  <c:v>Upper estimate</c:v>
                </c:pt>
              </c:strCache>
            </c:strRef>
          </c:tx>
          <c:marker>
            <c:symbol val="dash"/>
            <c:size val="10"/>
            <c:spPr>
              <a:solidFill>
                <a:schemeClr val="tx1"/>
              </a:solidFill>
              <a:ln>
                <a:noFill/>
              </a:ln>
            </c:spPr>
          </c:marker>
          <c:cat>
            <c:strRef>
              <c:f>VNM_30!$A$4:$A$6</c:f>
              <c:strCache>
                <c:ptCount val="3"/>
                <c:pt idx="0">
                  <c:v>Estimated number
of adults 15+
living with HIV</c:v>
                </c:pt>
                <c:pt idx="1">
                  <c:v>Number of adults receiving ART</c:v>
                </c:pt>
                <c:pt idx="2">
                  <c:v>ART coverage (%)</c:v>
                </c:pt>
              </c:strCache>
            </c:strRef>
          </c:cat>
          <c:val>
            <c:numRef>
              <c:f>VNM_30!$D$4:$D$6</c:f>
              <c:numCache>
                <c:formatCode>General</c:formatCode>
                <c:ptCount val="3"/>
                <c:pt idx="0">
                  <c:v>270000</c:v>
                </c:pt>
              </c:numCache>
            </c:numRef>
          </c:val>
          <c:smooth val="0"/>
          <c:extLst>
            <c:ext xmlns:c16="http://schemas.microsoft.com/office/drawing/2014/chart" uri="{C3380CC4-5D6E-409C-BE32-E72D297353CC}">
              <c16:uniqueId val="{00000007-0498-4988-8900-6968668AC629}"/>
            </c:ext>
          </c:extLst>
        </c:ser>
        <c:dLbls>
          <c:showLegendKey val="0"/>
          <c:showVal val="0"/>
          <c:showCatName val="0"/>
          <c:showSerName val="0"/>
          <c:showPercent val="0"/>
          <c:showBubbleSize val="0"/>
        </c:dLbls>
        <c:hiLowLines/>
        <c:marker val="1"/>
        <c:smooth val="0"/>
        <c:axId val="217081728"/>
        <c:axId val="217083264"/>
      </c:lineChart>
      <c:lineChart>
        <c:grouping val="standard"/>
        <c:varyColors val="0"/>
        <c:ser>
          <c:idx val="5"/>
          <c:order val="5"/>
          <c:tx>
            <c:strRef>
              <c:f>VNM_30!$G$3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0498-4988-8900-6968668AC629}"/>
              </c:ext>
            </c:extLst>
          </c:dPt>
          <c:cat>
            <c:strRef>
              <c:f>VNM_30!$A$4:$A$6</c:f>
              <c:strCache>
                <c:ptCount val="3"/>
                <c:pt idx="0">
                  <c:v>Estimated number
of adults 15+
living with HIV</c:v>
                </c:pt>
                <c:pt idx="1">
                  <c:v>Number of adults receiving ART</c:v>
                </c:pt>
                <c:pt idx="2">
                  <c:v>ART coverage (%)</c:v>
                </c:pt>
              </c:strCache>
            </c:strRef>
          </c:cat>
          <c:val>
            <c:numRef>
              <c:f>VNM_30!$G$4:$G$6</c:f>
              <c:numCache>
                <c:formatCode>General</c:formatCode>
                <c:ptCount val="3"/>
                <c:pt idx="2" formatCode="#,##0">
                  <c:v>67</c:v>
                </c:pt>
              </c:numCache>
            </c:numRef>
          </c:val>
          <c:smooth val="0"/>
          <c:extLst>
            <c:ext xmlns:c16="http://schemas.microsoft.com/office/drawing/2014/chart" uri="{C3380CC4-5D6E-409C-BE32-E72D297353CC}">
              <c16:uniqueId val="{00000009-0498-4988-8900-6968668AC629}"/>
            </c:ext>
          </c:extLst>
        </c:ser>
        <c:ser>
          <c:idx val="6"/>
          <c:order val="6"/>
          <c:tx>
            <c:strRef>
              <c:f>VNM_30!$H$3</c:f>
              <c:strCache>
                <c:ptCount val="1"/>
                <c:pt idx="0">
                  <c:v>ART Upper estimate</c:v>
                </c:pt>
              </c:strCache>
            </c:strRef>
          </c:tx>
          <c:marker>
            <c:symbol val="dash"/>
            <c:size val="10"/>
            <c:spPr>
              <a:solidFill>
                <a:schemeClr val="tx1"/>
              </a:solidFill>
              <a:ln>
                <a:noFill/>
              </a:ln>
            </c:spPr>
          </c:marker>
          <c:cat>
            <c:strRef>
              <c:f>VNM_30!$A$4:$A$6</c:f>
              <c:strCache>
                <c:ptCount val="3"/>
                <c:pt idx="0">
                  <c:v>Estimated number
of adults 15+
living with HIV</c:v>
                </c:pt>
                <c:pt idx="1">
                  <c:v>Number of adults receiving ART</c:v>
                </c:pt>
                <c:pt idx="2">
                  <c:v>ART coverage (%)</c:v>
                </c:pt>
              </c:strCache>
            </c:strRef>
          </c:cat>
          <c:val>
            <c:numRef>
              <c:f>VNM_30!$H$4:$H$6</c:f>
              <c:numCache>
                <c:formatCode>General</c:formatCode>
                <c:ptCount val="3"/>
                <c:pt idx="2" formatCode="#,##0">
                  <c:v>80</c:v>
                </c:pt>
              </c:numCache>
            </c:numRef>
          </c:val>
          <c:smooth val="0"/>
          <c:extLst>
            <c:ext xmlns:c16="http://schemas.microsoft.com/office/drawing/2014/chart" uri="{C3380CC4-5D6E-409C-BE32-E72D297353CC}">
              <c16:uniqueId val="{0000000A-0498-4988-8900-6968668AC629}"/>
            </c:ext>
          </c:extLst>
        </c:ser>
        <c:dLbls>
          <c:showLegendKey val="0"/>
          <c:showVal val="0"/>
          <c:showCatName val="0"/>
          <c:showSerName val="0"/>
          <c:showPercent val="0"/>
          <c:showBubbleSize val="0"/>
        </c:dLbls>
        <c:hiLowLines/>
        <c:marker val="1"/>
        <c:smooth val="0"/>
        <c:axId val="217103744"/>
        <c:axId val="217101824"/>
      </c:lineChart>
      <c:catAx>
        <c:axId val="217081728"/>
        <c:scaling>
          <c:orientation val="minMax"/>
        </c:scaling>
        <c:delete val="0"/>
        <c:axPos val="b"/>
        <c:numFmt formatCode="General" sourceLinked="0"/>
        <c:majorTickMark val="out"/>
        <c:minorTickMark val="none"/>
        <c:tickLblPos val="nextTo"/>
        <c:crossAx val="217083264"/>
        <c:crosses val="autoZero"/>
        <c:auto val="1"/>
        <c:lblAlgn val="ctr"/>
        <c:lblOffset val="100"/>
        <c:noMultiLvlLbl val="0"/>
      </c:catAx>
      <c:valAx>
        <c:axId val="21708326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layout>
            <c:manualLayout>
              <c:xMode val="edge"/>
              <c:yMode val="edge"/>
              <c:x val="2.4231508821813942E-2"/>
              <c:y val="0.34121567005211306"/>
            </c:manualLayout>
          </c:layout>
          <c:overlay val="0"/>
        </c:title>
        <c:numFmt formatCode="General" sourceLinked="1"/>
        <c:majorTickMark val="out"/>
        <c:minorTickMark val="none"/>
        <c:tickLblPos val="nextTo"/>
        <c:crossAx val="217081728"/>
        <c:crosses val="autoZero"/>
        <c:crossBetween val="between"/>
      </c:valAx>
      <c:valAx>
        <c:axId val="21710182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7103744"/>
        <c:crosses val="max"/>
        <c:crossBetween val="between"/>
        <c:majorUnit val="20"/>
      </c:valAx>
      <c:catAx>
        <c:axId val="217103744"/>
        <c:scaling>
          <c:orientation val="minMax"/>
        </c:scaling>
        <c:delete val="1"/>
        <c:axPos val="b"/>
        <c:numFmt formatCode="General" sourceLinked="1"/>
        <c:majorTickMark val="out"/>
        <c:minorTickMark val="none"/>
        <c:tickLblPos val="nextTo"/>
        <c:crossAx val="217101824"/>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23110458650295"/>
          <c:y val="5.1862712320879661E-2"/>
          <c:w val="0.81793518394946396"/>
          <c:h val="0.64469081121804217"/>
        </c:manualLayout>
      </c:layout>
      <c:barChart>
        <c:barDir val="col"/>
        <c:grouping val="clustered"/>
        <c:varyColors val="0"/>
        <c:ser>
          <c:idx val="1"/>
          <c:order val="0"/>
          <c:tx>
            <c:strRef>
              <c:f>'VNM-Tx cascade'!$A$2</c:f>
              <c:strCache>
                <c:ptCount val="1"/>
                <c:pt idx="0">
                  <c:v>Viet Nam</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5A0F-4258-8295-D83610DD73FE}"/>
              </c:ext>
            </c:extLst>
          </c:dPt>
          <c:dPt>
            <c:idx val="1"/>
            <c:invertIfNegative val="0"/>
            <c:bubble3D val="0"/>
            <c:spPr>
              <a:solidFill>
                <a:srgbClr val="F26B73"/>
              </a:solidFill>
              <a:ln>
                <a:noFill/>
              </a:ln>
            </c:spPr>
            <c:extLst>
              <c:ext xmlns:c16="http://schemas.microsoft.com/office/drawing/2014/chart" uri="{C3380CC4-5D6E-409C-BE32-E72D297353CC}">
                <c16:uniqueId val="{00000003-5A0F-4258-8295-D83610DD73FE}"/>
              </c:ext>
            </c:extLst>
          </c:dPt>
          <c:dPt>
            <c:idx val="3"/>
            <c:invertIfNegative val="0"/>
            <c:bubble3D val="0"/>
            <c:spPr>
              <a:solidFill>
                <a:srgbClr val="00A99A"/>
              </a:solidFill>
              <a:ln>
                <a:noFill/>
              </a:ln>
            </c:spPr>
            <c:extLst>
              <c:ext xmlns:c16="http://schemas.microsoft.com/office/drawing/2014/chart" uri="{C3380CC4-5D6E-409C-BE32-E72D297353CC}">
                <c16:uniqueId val="{00000005-5A0F-4258-8295-D83610DD73FE}"/>
              </c:ext>
            </c:extLst>
          </c:dPt>
          <c:dPt>
            <c:idx val="4"/>
            <c:invertIfNegative val="0"/>
            <c:bubble3D val="0"/>
            <c:spPr>
              <a:solidFill>
                <a:srgbClr val="78A7B7"/>
              </a:solidFill>
              <a:ln>
                <a:noFill/>
              </a:ln>
            </c:spPr>
            <c:extLst>
              <c:ext xmlns:c16="http://schemas.microsoft.com/office/drawing/2014/chart" uri="{C3380CC4-5D6E-409C-BE32-E72D297353CC}">
                <c16:uniqueId val="{00000007-5A0F-4258-8295-D83610DD73FE}"/>
              </c:ext>
            </c:extLst>
          </c:dPt>
          <c:dPt>
            <c:idx val="5"/>
            <c:invertIfNegative val="0"/>
            <c:bubble3D val="0"/>
            <c:spPr>
              <a:solidFill>
                <a:srgbClr val="CDC884"/>
              </a:solidFill>
              <a:ln>
                <a:noFill/>
              </a:ln>
            </c:spPr>
            <c:extLst>
              <c:ext xmlns:c16="http://schemas.microsoft.com/office/drawing/2014/chart" uri="{C3380CC4-5D6E-409C-BE32-E72D297353CC}">
                <c16:uniqueId val="{00000009-5A0F-4258-8295-D83610DD73FE}"/>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'VNM-Tx cascade'!$B$1:$F$1</c:f>
              <c:strCache>
                <c:ptCount val="5"/>
                <c:pt idx="0">
                  <c:v>Estimated PLHIV</c:v>
                </c:pt>
                <c:pt idx="1">
                  <c:v>PLHIV who
know their status</c:v>
                </c:pt>
                <c:pt idx="2">
                  <c:v>PLHIV 
on ART</c:v>
                </c:pt>
                <c:pt idx="3">
                  <c:v>PLHIV tested 
for viral load</c:v>
                </c:pt>
                <c:pt idx="4">
                  <c:v>PLHIV with 
suppressed viral load *</c:v>
                </c:pt>
              </c:strCache>
            </c:strRef>
          </c:cat>
          <c:val>
            <c:numRef>
              <c:f>'VNM-Tx cascade'!$B$2:$F$2</c:f>
              <c:numCache>
                <c:formatCode>General</c:formatCode>
                <c:ptCount val="5"/>
                <c:pt idx="0">
                  <c:v>250000</c:v>
                </c:pt>
                <c:pt idx="1">
                  <c:v>222388</c:v>
                </c:pt>
                <c:pt idx="2">
                  <c:v>183458</c:v>
                </c:pt>
                <c:pt idx="3">
                  <c:v>93836</c:v>
                </c:pt>
                <c:pt idx="4">
                  <c:v>91768</c:v>
                </c:pt>
              </c:numCache>
            </c:numRef>
          </c:val>
          <c:extLst>
            <c:ext xmlns:c16="http://schemas.microsoft.com/office/drawing/2014/chart" uri="{C3380CC4-5D6E-409C-BE32-E72D297353CC}">
              <c16:uniqueId val="{0000000A-5A0F-4258-8295-D83610DD73FE}"/>
            </c:ext>
          </c:extLst>
        </c:ser>
        <c:dLbls>
          <c:showLegendKey val="0"/>
          <c:showVal val="0"/>
          <c:showCatName val="0"/>
          <c:showSerName val="0"/>
          <c:showPercent val="0"/>
          <c:showBubbleSize val="0"/>
        </c:dLbls>
        <c:gapWidth val="100"/>
        <c:overlap val="100"/>
        <c:axId val="330384896"/>
        <c:axId val="330386432"/>
      </c:barChart>
      <c:catAx>
        <c:axId val="330384896"/>
        <c:scaling>
          <c:orientation val="minMax"/>
        </c:scaling>
        <c:delete val="0"/>
        <c:axPos val="b"/>
        <c:majorGridlines>
          <c:spPr>
            <a:ln w="12700">
              <a:solidFill>
                <a:srgbClr val="4BACC6">
                  <a:lumMod val="20000"/>
                  <a:lumOff val="80000"/>
                </a:srgbClr>
              </a:solidFill>
              <a:prstDash val="sysDot"/>
            </a:ln>
          </c:spPr>
        </c:majorGridlines>
        <c:numFmt formatCode="General" sourceLinked="1"/>
        <c:majorTickMark val="out"/>
        <c:minorTickMark val="none"/>
        <c:tickLblPos val="nextTo"/>
        <c:crossAx val="330386432"/>
        <c:crosses val="autoZero"/>
        <c:auto val="1"/>
        <c:lblAlgn val="ctr"/>
        <c:lblOffset val="100"/>
        <c:noMultiLvlLbl val="0"/>
      </c:catAx>
      <c:valAx>
        <c:axId val="330386432"/>
        <c:scaling>
          <c:orientation val="minMax"/>
          <c:max val="250000"/>
        </c:scaling>
        <c:delete val="0"/>
        <c:axPos val="l"/>
        <c:majorGridlines>
          <c:spPr>
            <a:ln w="15875">
              <a:solidFill>
                <a:srgbClr val="4BACC6">
                  <a:lumMod val="20000"/>
                  <a:lumOff val="80000"/>
                </a:srgbClr>
              </a:solidFill>
              <a:prstDash val="sysDot"/>
            </a:ln>
          </c:spPr>
        </c:majorGridlines>
        <c:title>
          <c:tx>
            <c:rich>
              <a:bodyPr rot="-5400000" vert="horz"/>
              <a:lstStyle/>
              <a:p>
                <a:pPr>
                  <a:defRPr/>
                </a:pPr>
                <a:r>
                  <a:rPr lang="en-GB"/>
                  <a:t>Number of people</a:t>
                </a:r>
              </a:p>
            </c:rich>
          </c:tx>
          <c:layout>
            <c:manualLayout>
              <c:xMode val="edge"/>
              <c:yMode val="edge"/>
              <c:x val="6.3748387383780409E-3"/>
              <c:y val="0.13740570623116558"/>
            </c:manualLayout>
          </c:layout>
          <c:overlay val="0"/>
        </c:title>
        <c:numFmt formatCode="General" sourceLinked="1"/>
        <c:majorTickMark val="out"/>
        <c:minorTickMark val="none"/>
        <c:tickLblPos val="nextTo"/>
        <c:spPr>
          <a:ln>
            <a:noFill/>
          </a:ln>
        </c:spPr>
        <c:crossAx val="330384896"/>
        <c:crosses val="autoZero"/>
        <c:crossBetween val="between"/>
      </c:valAx>
    </c:plotArea>
    <c:plotVisOnly val="1"/>
    <c:dispBlanksAs val="gap"/>
    <c:showDLblsOverMax val="0"/>
  </c:chart>
  <c:spPr>
    <a:ln>
      <a:noFill/>
    </a:ln>
  </c:spPr>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8.2480314960629922E-2"/>
          <c:w val="0.86783237151000003"/>
          <c:h val="0.67841366834354044"/>
        </c:manualLayout>
      </c:layout>
      <c:barChart>
        <c:barDir val="col"/>
        <c:grouping val="stacked"/>
        <c:varyColors val="0"/>
        <c:ser>
          <c:idx val="0"/>
          <c:order val="0"/>
          <c:tx>
            <c:strRef>
              <c:f>'Viet Nam 395s'!$C$2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'Viet Nam 395s'!$B$3:$B$5</c:f>
              <c:strCache>
                <c:ptCount val="3"/>
                <c:pt idx="0">
                  <c:v>PLHIV who know
their status</c:v>
                </c:pt>
                <c:pt idx="1">
                  <c:v>PLHIV on 
treatment</c:v>
                </c:pt>
                <c:pt idx="2">
                  <c:v>PLHIV with suppressed
viral load</c:v>
                </c:pt>
              </c:strCache>
            </c:strRef>
          </c:cat>
          <c:val>
            <c:numRef>
              <c:f>'Viet Nam 395s'!$C$3:$C$5</c:f>
              <c:numCache>
                <c:formatCode>_(* #,##0_);_(* \(#,##0\);_(* "-"??_);_(@_)</c:formatCode>
                <c:ptCount val="3"/>
                <c:pt idx="0">
                  <c:v>89</c:v>
                </c:pt>
                <c:pt idx="1">
                  <c:v>73</c:v>
                </c:pt>
                <c:pt idx="2">
                  <c:v>72</c:v>
                </c:pt>
              </c:numCache>
            </c:numRef>
          </c:val>
          <c:extLst>
            <c:ext xmlns:c16="http://schemas.microsoft.com/office/drawing/2014/chart" uri="{C3380CC4-5D6E-409C-BE32-E72D297353CC}">
              <c16:uniqueId val="{00000000-8A32-4C4B-9C83-C8B0B415A47A}"/>
            </c:ext>
          </c:extLst>
        </c:ser>
        <c:ser>
          <c:idx val="1"/>
          <c:order val="1"/>
          <c:tx>
            <c:strRef>
              <c:f>'Viet Nam 395s'!$D$2</c:f>
              <c:strCache>
                <c:ptCount val="1"/>
                <c:pt idx="0">
                  <c:v>Gap</c:v>
                </c:pt>
              </c:strCache>
            </c:strRef>
          </c:tx>
          <c:spPr>
            <a:pattFill prst="dkDnDiag">
              <a:fgClr>
                <a:srgbClr val="BFBFBF"/>
              </a:fgClr>
              <a:bgClr>
                <a:schemeClr val="bg1"/>
              </a:bgClr>
            </a:pattFill>
            <a:ln>
              <a:noFill/>
            </a:ln>
            <a:effectLst/>
          </c:spPr>
          <c:invertIfNegative val="0"/>
          <c:cat>
            <c:strRef>
              <c:f>'Viet Nam 395s'!$B$3:$B$5</c:f>
              <c:strCache>
                <c:ptCount val="3"/>
                <c:pt idx="0">
                  <c:v>PLHIV who know
their status</c:v>
                </c:pt>
                <c:pt idx="1">
                  <c:v>PLHIV on 
treatment</c:v>
                </c:pt>
                <c:pt idx="2">
                  <c:v>PLHIV with suppressed
viral load</c:v>
                </c:pt>
              </c:strCache>
            </c:strRef>
          </c:cat>
          <c:val>
            <c:numRef>
              <c:f>'Viet Nam 395s'!$D$3:$D$5</c:f>
              <c:numCache>
                <c:formatCode>_(* #,##0_);_(* \(#,##0\);_(* "-"??_);_(@_)</c:formatCode>
                <c:ptCount val="3"/>
                <c:pt idx="0">
                  <c:v>6</c:v>
                </c:pt>
                <c:pt idx="1">
                  <c:v>17</c:v>
                </c:pt>
                <c:pt idx="2">
                  <c:v>14</c:v>
                </c:pt>
              </c:numCache>
            </c:numRef>
          </c:val>
          <c:extLst>
            <c:ext xmlns:c16="http://schemas.microsoft.com/office/drawing/2014/chart" uri="{C3380CC4-5D6E-409C-BE32-E72D297353CC}">
              <c16:uniqueId val="{00000001-8A32-4C4B-9C83-C8B0B415A47A}"/>
            </c:ext>
          </c:extLst>
        </c:ser>
        <c:dLbls>
          <c:showLegendKey val="0"/>
          <c:showVal val="0"/>
          <c:showCatName val="0"/>
          <c:showSerName val="0"/>
          <c:showPercent val="0"/>
          <c:showBubbleSize val="0"/>
        </c:dLbls>
        <c:gapWidth val="150"/>
        <c:overlap val="100"/>
        <c:axId val="141429760"/>
        <c:axId val="141431552"/>
      </c:barChart>
      <c:scatterChart>
        <c:scatterStyle val="lineMarker"/>
        <c:varyColors val="0"/>
        <c:ser>
          <c:idx val="2"/>
          <c:order val="2"/>
          <c:tx>
            <c:strRef>
              <c:f>'Viet Nam 395s'!$E$2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'Viet Nam 395s'!$B$3:$B$5</c:f>
              <c:strCache>
                <c:ptCount val="3"/>
                <c:pt idx="0">
                  <c:v>PLHIV who know
their status</c:v>
                </c:pt>
                <c:pt idx="1">
                  <c:v>PLHIV on 
treatment</c:v>
                </c:pt>
                <c:pt idx="2">
                  <c:v>PLHIV with suppressed
viral load</c:v>
                </c:pt>
              </c:strCache>
            </c:strRef>
          </c:xVal>
          <c:yVal>
            <c:numRef>
              <c:f>'Viet Nam 395s'!$E$3:$E$5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8A32-4C4B-9C83-C8B0B415A47A}"/>
            </c:ext>
          </c:extLst>
        </c:ser>
        <c:dLbls>
          <c:showLegendKey val="0"/>
          <c:showVal val="0"/>
          <c:showCatName val="0"/>
          <c:showSerName val="0"/>
          <c:showPercent val="0"/>
          <c:showBubbleSize val="0"/>
        </c:dLbls>
        <c:axId val="141429760"/>
        <c:axId val="141431552"/>
      </c:scatterChart>
      <c:catAx>
        <c:axId val="14142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431552"/>
        <c:crosses val="autoZero"/>
        <c:auto val="1"/>
        <c:lblAlgn val="ctr"/>
        <c:lblOffset val="100"/>
        <c:noMultiLvlLbl val="0"/>
      </c:catAx>
      <c:valAx>
        <c:axId val="14143155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0"/>
                  <a:t>%</a:t>
                </a:r>
              </a:p>
            </c:rich>
          </c:tx>
          <c:layout>
            <c:manualLayout>
              <c:xMode val="edge"/>
              <c:yMode val="edge"/>
              <c:x val="7.8933058125015929E-2"/>
              <c:y val="4.9820465150189563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429760"/>
        <c:crosses val="autoZero"/>
        <c:crossBetween val="between"/>
        <c:majorUnit val="20"/>
      </c:valAx>
      <c:spPr>
        <a:noFill/>
        <a:ln>
          <a:noFill/>
        </a:ln>
        <a:effectLst/>
      </c:spPr>
    </c:plotArea>
    <c:legend>
      <c:legendPos val="b"/>
      <c:layout>
        <c:manualLayout>
          <c:xMode val="edge"/>
          <c:yMode val="edge"/>
          <c:x val="0.27968758759523987"/>
          <c:y val="0.90022100102070568"/>
          <c:w val="0.44871531228499351"/>
          <c:h val="8.24178878681831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9542415688604"/>
          <c:y val="7.0077282006415859E-2"/>
          <c:w val="0.82098474718962011"/>
          <c:h val="0.71829080392728684"/>
        </c:manualLayout>
      </c:layout>
      <c:barChart>
        <c:barDir val="col"/>
        <c:grouping val="clustered"/>
        <c:varyColors val="0"/>
        <c:ser>
          <c:idx val="0"/>
          <c:order val="0"/>
          <c:tx>
            <c:strRef>
              <c:f>VNM!$A$5</c:f>
              <c:strCache>
                <c:ptCount val="1"/>
                <c:pt idx="0">
                  <c:v>#REF!</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039C-4323-AB0F-763F1D1C6FD0}"/>
              </c:ext>
            </c:extLst>
          </c:dPt>
          <c:dPt>
            <c:idx val="1"/>
            <c:invertIfNegative val="0"/>
            <c:bubble3D val="0"/>
            <c:spPr>
              <a:solidFill>
                <a:srgbClr val="33CCCC"/>
              </a:solidFill>
              <a:ln>
                <a:noFill/>
              </a:ln>
              <a:effectLst/>
            </c:spPr>
            <c:extLst>
              <c:ext xmlns:c16="http://schemas.microsoft.com/office/drawing/2014/chart" uri="{C3380CC4-5D6E-409C-BE32-E72D297353CC}">
                <c16:uniqueId val="{00000003-039C-4323-AB0F-763F1D1C6FD0}"/>
              </c:ext>
            </c:extLst>
          </c:dPt>
          <c:dPt>
            <c:idx val="2"/>
            <c:invertIfNegative val="0"/>
            <c:bubble3D val="0"/>
            <c:spPr>
              <a:solidFill>
                <a:srgbClr val="F78F20"/>
              </a:solidFill>
              <a:ln>
                <a:noFill/>
              </a:ln>
              <a:effectLst/>
            </c:spPr>
            <c:extLst>
              <c:ext xmlns:c16="http://schemas.microsoft.com/office/drawing/2014/chart" uri="{C3380CC4-5D6E-409C-BE32-E72D297353CC}">
                <c16:uniqueId val="{00000005-039C-4323-AB0F-763F1D1C6FD0}"/>
              </c:ext>
            </c:extLst>
          </c:dPt>
          <c:dPt>
            <c:idx val="3"/>
            <c:invertIfNegative val="0"/>
            <c:bubble3D val="0"/>
            <c:spPr>
              <a:solidFill>
                <a:srgbClr val="F26B73"/>
              </a:solidFill>
              <a:ln>
                <a:noFill/>
              </a:ln>
              <a:effectLst/>
            </c:spPr>
            <c:extLst>
              <c:ext xmlns:c16="http://schemas.microsoft.com/office/drawing/2014/chart" uri="{C3380CC4-5D6E-409C-BE32-E72D297353CC}">
                <c16:uniqueId val="{00000007-039C-4323-AB0F-763F1D1C6FD0}"/>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[7]VNM!$B$4:$E$4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[7]VNM!$B$5:$E$5</c:f>
              <c:numCache>
                <c:formatCode>General</c:formatCode>
                <c:ptCount val="4"/>
                <c:pt idx="0">
                  <c:v>1700</c:v>
                </c:pt>
                <c:pt idx="1">
                  <c:v>1314</c:v>
                </c:pt>
                <c:pt idx="2">
                  <c:v>469</c:v>
                </c:pt>
                <c:pt idx="3">
                  <c:v>220</c:v>
                </c:pt>
              </c:numCache>
            </c:numRef>
          </c:val>
          <c:extLst>
            <c:ext xmlns:c16="http://schemas.microsoft.com/office/drawing/2014/chart" uri="{C3380CC4-5D6E-409C-BE32-E72D297353CC}">
              <c16:uniqueId val="{00000008-039C-4323-AB0F-763F1D1C6FD0}"/>
            </c:ext>
          </c:extLst>
        </c:ser>
        <c:dLbls>
          <c:showLegendKey val="0"/>
          <c:showVal val="0"/>
          <c:showCatName val="0"/>
          <c:showSerName val="0"/>
          <c:showPercent val="0"/>
          <c:showBubbleSize val="0"/>
        </c:dLbls>
        <c:gapWidth val="144"/>
        <c:axId val="174181376"/>
        <c:axId val="174199552"/>
      </c:barChart>
      <c:lineChart>
        <c:grouping val="standard"/>
        <c:varyColors val="0"/>
        <c:ser>
          <c:idx val="1"/>
          <c:order val="1"/>
          <c:tx>
            <c:strRef>
              <c:f>VNM!$A$6</c:f>
              <c:strCache>
                <c:ptCount val="1"/>
                <c:pt idx="0">
                  <c:v>#REF!</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039C-4323-AB0F-763F1D1C6FD0}"/>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039C-4323-AB0F-763F1D1C6FD0}"/>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039C-4323-AB0F-763F1D1C6FD0}"/>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[7]VNM!$B$4:$E$4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[7]VNM!$B$6:$E$6</c:f>
              <c:numCache>
                <c:formatCode>0%</c:formatCode>
                <c:ptCount val="4"/>
                <c:pt idx="1">
                  <c:v>0.77294117647058824</c:v>
                </c:pt>
                <c:pt idx="2">
                  <c:v>0.27588235294117647</c:v>
                </c:pt>
                <c:pt idx="3">
                  <c:v>0.12941176470588237</c:v>
                </c:pt>
              </c:numCache>
            </c:numRef>
          </c:val>
          <c:smooth val="0"/>
          <c:extLst>
            <c:ext xmlns:c16="http://schemas.microsoft.com/office/drawing/2014/chart" uri="{C3380CC4-5D6E-409C-BE32-E72D297353CC}">
              <c16:uniqueId val="{0000000C-039C-4323-AB0F-763F1D1C6FD0}"/>
            </c:ext>
          </c:extLst>
        </c:ser>
        <c:dLbls>
          <c:showLegendKey val="0"/>
          <c:showVal val="0"/>
          <c:showCatName val="0"/>
          <c:showSerName val="0"/>
          <c:showPercent val="0"/>
          <c:showBubbleSize val="0"/>
        </c:dLbls>
        <c:marker val="1"/>
        <c:smooth val="0"/>
        <c:axId val="174231936"/>
        <c:axId val="174201472"/>
      </c:lineChart>
      <c:catAx>
        <c:axId val="17418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4199552"/>
        <c:crosses val="autoZero"/>
        <c:auto val="1"/>
        <c:lblAlgn val="ctr"/>
        <c:lblOffset val="100"/>
        <c:noMultiLvlLbl val="0"/>
      </c:catAx>
      <c:valAx>
        <c:axId val="174199552"/>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74181376"/>
        <c:crosses val="autoZero"/>
        <c:crossBetween val="between"/>
      </c:valAx>
      <c:valAx>
        <c:axId val="17420147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74231936"/>
        <c:crosses val="max"/>
        <c:crossBetween val="between"/>
        <c:majorUnit val="1"/>
      </c:valAx>
      <c:catAx>
        <c:axId val="174231936"/>
        <c:scaling>
          <c:orientation val="minMax"/>
        </c:scaling>
        <c:delete val="1"/>
        <c:axPos val="b"/>
        <c:numFmt formatCode="General" sourceLinked="1"/>
        <c:majorTickMark val="out"/>
        <c:minorTickMark val="none"/>
        <c:tickLblPos val="nextTo"/>
        <c:crossAx val="1742014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'VNM (2)'!$W$34:$W$35</c:f>
              <c:strCache>
                <c:ptCount val="2"/>
                <c:pt idx="0">
                  <c:v>National</c:v>
                </c:pt>
                <c:pt idx="1">
                  <c:v>Soc Trang</c:v>
                </c:pt>
              </c:strCache>
            </c:strRef>
          </c:cat>
          <c:val>
            <c:numRef>
              <c:f>'VNM (2)'!$X$34:$X$35</c:f>
              <c:numCache>
                <c:formatCode>General</c:formatCode>
                <c:ptCount val="2"/>
                <c:pt idx="0">
                  <c:v>12.5</c:v>
                </c:pt>
                <c:pt idx="1">
                  <c:v>19.3</c:v>
                </c:pt>
              </c:numCache>
            </c:numRef>
          </c:val>
          <c:extLst>
            <c:ext xmlns:c16="http://schemas.microsoft.com/office/drawing/2014/chart" uri="{C3380CC4-5D6E-409C-BE32-E72D297353CC}">
              <c16:uniqueId val="{00000000-69DC-43E2-B78D-1B38453A291F}"/>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'VNM (2)'!$W$36:$W$37</c:f>
              <c:strCache>
                <c:ptCount val="2"/>
                <c:pt idx="0">
                  <c:v>National</c:v>
                </c:pt>
                <c:pt idx="1">
                  <c:v>Binh Duong</c:v>
                </c:pt>
              </c:strCache>
            </c:strRef>
          </c:cat>
          <c:val>
            <c:numRef>
              <c:f>'VNM (2)'!$X$36:$X$37</c:f>
              <c:numCache>
                <c:formatCode>General</c:formatCode>
                <c:ptCount val="2"/>
                <c:pt idx="0">
                  <c:v>12.1</c:v>
                </c:pt>
                <c:pt idx="1">
                  <c:v>21</c:v>
                </c:pt>
              </c:numCache>
            </c:numRef>
          </c:val>
          <c:extLst>
            <c:ext xmlns:c16="http://schemas.microsoft.com/office/drawing/2014/chart" uri="{C3380CC4-5D6E-409C-BE32-E72D297353CC}">
              <c16:uniqueId val="{00000000-338F-44E9-9F5A-8C826DF54B56}"/>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'VNM (2)'!$W$38:$W$39</c:f>
              <c:strCache>
                <c:ptCount val="2"/>
                <c:pt idx="0">
                  <c:v>National</c:v>
                </c:pt>
                <c:pt idx="1">
                  <c:v>Dong Nai</c:v>
                </c:pt>
              </c:strCache>
            </c:strRef>
          </c:cat>
          <c:val>
            <c:numRef>
              <c:f>'VNM (2)'!$X$38:$X$39</c:f>
              <c:numCache>
                <c:formatCode>General</c:formatCode>
                <c:ptCount val="2"/>
                <c:pt idx="0">
                  <c:v>2.5</c:v>
                </c:pt>
                <c:pt idx="1">
                  <c:v>8.5</c:v>
                </c:pt>
              </c:numCache>
            </c:numRef>
          </c:val>
          <c:extLst>
            <c:ext xmlns:c16="http://schemas.microsoft.com/office/drawing/2014/chart" uri="{C3380CC4-5D6E-409C-BE32-E72D297353CC}">
              <c16:uniqueId val="{00000000-7486-4294-968F-B9B616C66AB6}"/>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61312808207324E-2"/>
          <c:y val="2.6780657803382065E-2"/>
          <c:w val="0.86155510222239162"/>
          <c:h val="0.62944329829156709"/>
        </c:manualLayout>
      </c:layout>
      <c:lineChart>
        <c:grouping val="standard"/>
        <c:varyColors val="0"/>
        <c:ser>
          <c:idx val="0"/>
          <c:order val="0"/>
          <c:tx>
            <c:strRef>
              <c:f>'HIV prev KP (2)'!$B$6</c:f>
              <c:strCache>
                <c:ptCount val="1"/>
                <c:pt idx="0">
                  <c:v>Female sex workers (HSS)</c:v>
                </c:pt>
              </c:strCache>
            </c:strRef>
          </c:tx>
          <c:spPr>
            <a:ln w="38100">
              <a:solidFill>
                <a:srgbClr val="88C540"/>
              </a:solidFill>
            </a:ln>
          </c:spPr>
          <c:marker>
            <c:symbol val="star"/>
            <c:size val="9"/>
            <c:spPr>
              <a:solidFill>
                <a:srgbClr val="88C540"/>
              </a:solidFill>
              <a:ln>
                <a:solidFill>
                  <a:sysClr val="window" lastClr="FFFFFF"/>
                </a:solidFill>
              </a:ln>
            </c:spPr>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A6-4940-8C6D-8D8C748ECDF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KP (2)'!$C$5:$X$5</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'HIV prev KP (2)'!$C$6:$X$6</c:f>
              <c:numCache>
                <c:formatCode>0.0</c:formatCode>
                <c:ptCount val="22"/>
                <c:pt idx="0">
                  <c:v>4.7</c:v>
                </c:pt>
                <c:pt idx="1">
                  <c:v>5.9</c:v>
                </c:pt>
                <c:pt idx="2">
                  <c:v>3.8</c:v>
                </c:pt>
                <c:pt idx="3">
                  <c:v>4.4000000000000004</c:v>
                </c:pt>
                <c:pt idx="4">
                  <c:v>3.5</c:v>
                </c:pt>
                <c:pt idx="5">
                  <c:v>4.2</c:v>
                </c:pt>
                <c:pt idx="6">
                  <c:v>3.9</c:v>
                </c:pt>
                <c:pt idx="7">
                  <c:v>3.1</c:v>
                </c:pt>
                <c:pt idx="8">
                  <c:v>3.5</c:v>
                </c:pt>
                <c:pt idx="9">
                  <c:v>4.5999999999999996</c:v>
                </c:pt>
                <c:pt idx="10">
                  <c:v>2.9</c:v>
                </c:pt>
                <c:pt idx="11">
                  <c:v>2.71</c:v>
                </c:pt>
                <c:pt idx="12">
                  <c:v>2.6</c:v>
                </c:pt>
                <c:pt idx="13">
                  <c:v>2.5</c:v>
                </c:pt>
                <c:pt idx="14">
                  <c:v>2.7</c:v>
                </c:pt>
                <c:pt idx="15">
                  <c:v>2.7</c:v>
                </c:pt>
                <c:pt idx="16">
                  <c:v>3.7</c:v>
                </c:pt>
                <c:pt idx="17" formatCode="General">
                  <c:v>3.6</c:v>
                </c:pt>
                <c:pt idx="19" formatCode="General">
                  <c:v>3.1</c:v>
                </c:pt>
                <c:pt idx="21" formatCode="General">
                  <c:v>2.5</c:v>
                </c:pt>
              </c:numCache>
            </c:numRef>
          </c:val>
          <c:smooth val="0"/>
          <c:extLst>
            <c:ext xmlns:c16="http://schemas.microsoft.com/office/drawing/2014/chart" uri="{C3380CC4-5D6E-409C-BE32-E72D297353CC}">
              <c16:uniqueId val="{00000001-54A6-4940-8C6D-8D8C748ECDFE}"/>
            </c:ext>
          </c:extLst>
        </c:ser>
        <c:ser>
          <c:idx val="2"/>
          <c:order val="1"/>
          <c:tx>
            <c:strRef>
              <c:f>'HIV prev KP (2)'!$B$7</c:f>
              <c:strCache>
                <c:ptCount val="1"/>
                <c:pt idx="0">
                  <c:v>Men who have sex with men (IBBS)</c:v>
                </c:pt>
              </c:strCache>
            </c:strRef>
          </c:tx>
          <c:spPr>
            <a:ln w="38100">
              <a:solidFill>
                <a:srgbClr val="E31837"/>
              </a:solidFill>
              <a:prstDash val="sysDash"/>
            </a:ln>
          </c:spPr>
          <c:marker>
            <c:symbol val="circle"/>
            <c:size val="11"/>
            <c:spPr>
              <a:solidFill>
                <a:srgbClr val="F78E1E"/>
              </a:solidFill>
              <a:ln>
                <a:solidFill>
                  <a:sysClr val="window" lastClr="FFFFFF"/>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A6-4940-8C6D-8D8C748ECDFE}"/>
                </c:ext>
              </c:extLst>
            </c:dLbl>
            <c:dLbl>
              <c:idx val="8"/>
              <c:layout>
                <c:manualLayout>
                  <c:x val="-2.3378408858543726E-2"/>
                  <c:y val="4.37640234774457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A6-4940-8C6D-8D8C748ECDFE}"/>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A6-4940-8C6D-8D8C748ECDFE}"/>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 (2)'!$C$5:$X$5</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'HIV prev KP (2)'!$C$7:$X$7</c:f>
              <c:numCache>
                <c:formatCode>General</c:formatCode>
                <c:ptCount val="22"/>
                <c:pt idx="5" formatCode="0.0">
                  <c:v>9</c:v>
                </c:pt>
                <c:pt idx="8" formatCode="0.0">
                  <c:v>16.7</c:v>
                </c:pt>
              </c:numCache>
            </c:numRef>
          </c:val>
          <c:smooth val="0"/>
          <c:extLst>
            <c:ext xmlns:c16="http://schemas.microsoft.com/office/drawing/2014/chart" uri="{C3380CC4-5D6E-409C-BE32-E72D297353CC}">
              <c16:uniqueId val="{00000005-54A6-4940-8C6D-8D8C748ECDFE}"/>
            </c:ext>
          </c:extLst>
        </c:ser>
        <c:ser>
          <c:idx val="1"/>
          <c:order val="2"/>
          <c:tx>
            <c:strRef>
              <c:f>'HIV prev KP (2)'!$B$8</c:f>
              <c:strCache>
                <c:ptCount val="1"/>
                <c:pt idx="0">
                  <c:v>Men who have sex with men (HSS)*</c:v>
                </c:pt>
              </c:strCache>
            </c:strRef>
          </c:tx>
          <c:spPr>
            <a:ln w="38100">
              <a:solidFill>
                <a:srgbClr val="F78E1E"/>
              </a:solidFill>
            </a:ln>
          </c:spPr>
          <c:marker>
            <c:symbol val="circle"/>
            <c:size val="11"/>
            <c:spPr>
              <a:solidFill>
                <a:srgbClr val="F78E1E"/>
              </a:solidFill>
              <a:ln>
                <a:solidFill>
                  <a:sysClr val="window" lastClr="FFFFFF"/>
                </a:solidFill>
              </a:ln>
            </c:spPr>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A6-4940-8C6D-8D8C748ECDFE}"/>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KP (2)'!$C$5:$X$5</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'HIV prev KP (2)'!$C$8:$X$8</c:f>
              <c:numCache>
                <c:formatCode>General</c:formatCode>
                <c:ptCount val="22"/>
                <c:pt idx="10" formatCode="0">
                  <c:v>3.95</c:v>
                </c:pt>
                <c:pt idx="11" formatCode="0.0">
                  <c:v>2.2599999999999998</c:v>
                </c:pt>
                <c:pt idx="12" formatCode="0.0">
                  <c:v>3.69</c:v>
                </c:pt>
                <c:pt idx="13" formatCode="0.0">
                  <c:v>6.7</c:v>
                </c:pt>
                <c:pt idx="14">
                  <c:v>5.0999999999999996</c:v>
                </c:pt>
                <c:pt idx="15">
                  <c:v>8.1999999999999993</c:v>
                </c:pt>
                <c:pt idx="16">
                  <c:v>12.2</c:v>
                </c:pt>
                <c:pt idx="17">
                  <c:v>10.8</c:v>
                </c:pt>
                <c:pt idx="19">
                  <c:v>13.3</c:v>
                </c:pt>
                <c:pt idx="21">
                  <c:v>12.5</c:v>
                </c:pt>
              </c:numCache>
            </c:numRef>
          </c:val>
          <c:smooth val="0"/>
          <c:extLst>
            <c:ext xmlns:c16="http://schemas.microsoft.com/office/drawing/2014/chart" uri="{C3380CC4-5D6E-409C-BE32-E72D297353CC}">
              <c16:uniqueId val="{00000007-54A6-4940-8C6D-8D8C748ECDFE}"/>
            </c:ext>
          </c:extLst>
        </c:ser>
        <c:ser>
          <c:idx val="3"/>
          <c:order val="3"/>
          <c:tx>
            <c:strRef>
              <c:f>'HIV prev KP (2)'!$B$9</c:f>
              <c:strCache>
                <c:ptCount val="1"/>
                <c:pt idx="0">
                  <c:v>People who inject drugs (HSS)</c:v>
                </c:pt>
              </c:strCache>
            </c:strRef>
          </c:tx>
          <c:spPr>
            <a:ln w="34925">
              <a:solidFill>
                <a:srgbClr val="00AEEF"/>
              </a:solidFill>
            </a:ln>
          </c:spPr>
          <c:marker>
            <c:symbol val="circle"/>
            <c:size val="11"/>
            <c:spPr>
              <a:solidFill>
                <a:srgbClr val="00AEEF"/>
              </a:solidFill>
              <a:ln>
                <a:solidFill>
                  <a:sysClr val="window" lastClr="FFFFFF"/>
                </a:solidFill>
              </a:ln>
            </c:spPr>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A6-4940-8C6D-8D8C748ECDF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KP (2)'!$C$5:$X$5</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'HIV prev KP (2)'!$C$9:$X$9</c:f>
              <c:numCache>
                <c:formatCode>0.0</c:formatCode>
                <c:ptCount val="22"/>
                <c:pt idx="0">
                  <c:v>29.3</c:v>
                </c:pt>
                <c:pt idx="1">
                  <c:v>29.3</c:v>
                </c:pt>
                <c:pt idx="2">
                  <c:v>22.7</c:v>
                </c:pt>
                <c:pt idx="3">
                  <c:v>28.6</c:v>
                </c:pt>
                <c:pt idx="4">
                  <c:v>25.6</c:v>
                </c:pt>
                <c:pt idx="5">
                  <c:v>23.1</c:v>
                </c:pt>
                <c:pt idx="6">
                  <c:v>20.2</c:v>
                </c:pt>
                <c:pt idx="7">
                  <c:v>20.3</c:v>
                </c:pt>
                <c:pt idx="8">
                  <c:v>18.399999999999999</c:v>
                </c:pt>
                <c:pt idx="9">
                  <c:v>17.2</c:v>
                </c:pt>
                <c:pt idx="10">
                  <c:v>13.4</c:v>
                </c:pt>
                <c:pt idx="11">
                  <c:v>11.6</c:v>
                </c:pt>
                <c:pt idx="12">
                  <c:v>10.28</c:v>
                </c:pt>
                <c:pt idx="13">
                  <c:v>10.5</c:v>
                </c:pt>
                <c:pt idx="14">
                  <c:v>9.32</c:v>
                </c:pt>
                <c:pt idx="15">
                  <c:v>11</c:v>
                </c:pt>
                <c:pt idx="16" formatCode="General">
                  <c:v>14</c:v>
                </c:pt>
                <c:pt idx="18" formatCode="General">
                  <c:v>12.7</c:v>
                </c:pt>
                <c:pt idx="20" formatCode="General">
                  <c:v>12.1</c:v>
                </c:pt>
              </c:numCache>
            </c:numRef>
          </c:val>
          <c:smooth val="0"/>
          <c:extLst>
            <c:ext xmlns:c16="http://schemas.microsoft.com/office/drawing/2014/chart" uri="{C3380CC4-5D6E-409C-BE32-E72D297353CC}">
              <c16:uniqueId val="{00000009-54A6-4940-8C6D-8D8C748ECDFE}"/>
            </c:ext>
          </c:extLst>
        </c:ser>
        <c:dLbls>
          <c:showLegendKey val="0"/>
          <c:showVal val="0"/>
          <c:showCatName val="0"/>
          <c:showSerName val="0"/>
          <c:showPercent val="0"/>
          <c:showBubbleSize val="0"/>
        </c:dLbls>
        <c:marker val="1"/>
        <c:smooth val="0"/>
        <c:axId val="44685568"/>
        <c:axId val="44687360"/>
      </c:lineChart>
      <c:catAx>
        <c:axId val="44685568"/>
        <c:scaling>
          <c:orientation val="minMax"/>
        </c:scaling>
        <c:delete val="0"/>
        <c:axPos val="b"/>
        <c:numFmt formatCode="General" sourceLinked="1"/>
        <c:majorTickMark val="out"/>
        <c:minorTickMark val="none"/>
        <c:tickLblPos val="nextTo"/>
        <c:txPr>
          <a:bodyPr rot="-2700000"/>
          <a:lstStyle/>
          <a:p>
            <a:pPr>
              <a:defRPr/>
            </a:pPr>
            <a:endParaRPr lang="en-US"/>
          </a:p>
        </c:txPr>
        <c:crossAx val="44687360"/>
        <c:crosses val="autoZero"/>
        <c:auto val="1"/>
        <c:lblAlgn val="ctr"/>
        <c:lblOffset val="100"/>
        <c:noMultiLvlLbl val="0"/>
      </c:catAx>
      <c:valAx>
        <c:axId val="44687360"/>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7223662286070004E-2"/>
              <c:y val="3.0345277576320768E-3"/>
            </c:manualLayout>
          </c:layout>
          <c:overlay val="0"/>
        </c:title>
        <c:numFmt formatCode="0" sourceLinked="0"/>
        <c:majorTickMark val="out"/>
        <c:minorTickMark val="none"/>
        <c:tickLblPos val="nextTo"/>
        <c:crossAx val="44685568"/>
        <c:crosses val="autoZero"/>
        <c:crossBetween val="midCat"/>
      </c:valAx>
    </c:plotArea>
    <c:legend>
      <c:legendPos val="b"/>
      <c:layout>
        <c:manualLayout>
          <c:xMode val="edge"/>
          <c:yMode val="edge"/>
          <c:x val="3.7589104244914302E-2"/>
          <c:y val="0.79889499909637773"/>
          <c:w val="0.76812311797113353"/>
          <c:h val="0.18322032187728107"/>
        </c:manualLayout>
      </c:layout>
      <c:overlay val="0"/>
    </c:legend>
    <c:plotVisOnly val="1"/>
    <c:dispBlanksAs val="span"/>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a:ln>
              <a:noFill/>
            </a:ln>
            <a:effectLst/>
          </c:spPr>
          <c:invertIfNegative val="0"/>
          <c:cat>
            <c:strRef>
              <c:f>'HIV prev KP _latest yr'!$B$2:$B$5</c:f>
              <c:strCache>
                <c:ptCount val="4"/>
                <c:pt idx="0">
                  <c:v>Female sex workers
 (2022)</c:v>
                </c:pt>
                <c:pt idx="1">
                  <c:v>Men who have sex with men
 (2022) </c:v>
                </c:pt>
                <c:pt idx="2">
                  <c:v>Transgender (2022)*</c:v>
                </c:pt>
                <c:pt idx="3">
                  <c:v>People who inject drugs
 (2021)</c:v>
                </c:pt>
              </c:strCache>
            </c:strRef>
          </c:cat>
          <c:val>
            <c:numRef>
              <c:f>'HIV prev KP _latest yr'!$C$2:$C$5</c:f>
              <c:numCache>
                <c:formatCode>General</c:formatCode>
                <c:ptCount val="4"/>
                <c:pt idx="0">
                  <c:v>2.5</c:v>
                </c:pt>
              </c:numCache>
            </c:numRef>
          </c:val>
          <c:extLst>
            <c:ext xmlns:c16="http://schemas.microsoft.com/office/drawing/2014/chart" uri="{C3380CC4-5D6E-409C-BE32-E72D297353CC}">
              <c16:uniqueId val="{00000000-BDA0-42AF-BD83-D13F762D5E2F}"/>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_latest yr'!$B$2:$B$5</c:f>
              <c:strCache>
                <c:ptCount val="4"/>
                <c:pt idx="0">
                  <c:v>Female sex workers
 (2022)</c:v>
                </c:pt>
                <c:pt idx="1">
                  <c:v>Men who have sex with men
 (2022) </c:v>
                </c:pt>
                <c:pt idx="2">
                  <c:v>Transgender (2022)*</c:v>
                </c:pt>
                <c:pt idx="3">
                  <c:v>People who inject drugs
 (2021)</c:v>
                </c:pt>
              </c:strCache>
            </c:strRef>
          </c:cat>
          <c:val>
            <c:numRef>
              <c:f>'HIV prev KP _latest yr'!$D$2:$D$5</c:f>
              <c:numCache>
                <c:formatCode>General</c:formatCode>
                <c:ptCount val="4"/>
                <c:pt idx="1">
                  <c:v>12.5</c:v>
                </c:pt>
              </c:numCache>
            </c:numRef>
          </c:val>
          <c:extLst>
            <c:ext xmlns:c16="http://schemas.microsoft.com/office/drawing/2014/chart" uri="{C3380CC4-5D6E-409C-BE32-E72D297353CC}">
              <c16:uniqueId val="{00000001-BDA0-42AF-BD83-D13F762D5E2F}"/>
            </c:ext>
          </c:extLst>
        </c:ser>
        <c:ser>
          <c:idx val="2"/>
          <c:order val="2"/>
          <c:spPr>
            <a:solidFill>
              <a:srgbClr val="CC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_latest yr'!$B$2:$B$5</c:f>
              <c:strCache>
                <c:ptCount val="4"/>
                <c:pt idx="0">
                  <c:v>Female sex workers
 (2022)</c:v>
                </c:pt>
                <c:pt idx="1">
                  <c:v>Men who have sex with men
 (2022) </c:v>
                </c:pt>
                <c:pt idx="2">
                  <c:v>Transgender (2022)*</c:v>
                </c:pt>
                <c:pt idx="3">
                  <c:v>People who inject drugs
 (2021)</c:v>
                </c:pt>
              </c:strCache>
            </c:strRef>
          </c:cat>
          <c:val>
            <c:numRef>
              <c:f>'HIV prev KP _latest yr'!$E$2:$E$5</c:f>
              <c:numCache>
                <c:formatCode>General</c:formatCode>
                <c:ptCount val="4"/>
                <c:pt idx="2">
                  <c:v>5.8</c:v>
                </c:pt>
              </c:numCache>
            </c:numRef>
          </c:val>
          <c:extLst>
            <c:ext xmlns:c16="http://schemas.microsoft.com/office/drawing/2014/chart" uri="{C3380CC4-5D6E-409C-BE32-E72D297353CC}">
              <c16:uniqueId val="{00000002-BDA0-42AF-BD83-D13F762D5E2F}"/>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_latest yr'!$B$2:$B$5</c:f>
              <c:strCache>
                <c:ptCount val="4"/>
                <c:pt idx="0">
                  <c:v>Female sex workers
 (2022)</c:v>
                </c:pt>
                <c:pt idx="1">
                  <c:v>Men who have sex with men
 (2022) </c:v>
                </c:pt>
                <c:pt idx="2">
                  <c:v>Transgender (2022)*</c:v>
                </c:pt>
                <c:pt idx="3">
                  <c:v>People who inject drugs
 (2021)</c:v>
                </c:pt>
              </c:strCache>
            </c:strRef>
          </c:cat>
          <c:val>
            <c:numRef>
              <c:f>'HIV prev KP _latest yr'!$F$2:$F$5</c:f>
              <c:numCache>
                <c:formatCode>General</c:formatCode>
                <c:ptCount val="4"/>
                <c:pt idx="3" formatCode="0.0">
                  <c:v>12.1</c:v>
                </c:pt>
              </c:numCache>
            </c:numRef>
          </c:val>
          <c:extLst>
            <c:ext xmlns:c16="http://schemas.microsoft.com/office/drawing/2014/chart" uri="{C3380CC4-5D6E-409C-BE32-E72D297353CC}">
              <c16:uniqueId val="{00000003-BDA0-42AF-BD83-D13F762D5E2F}"/>
            </c:ext>
          </c:extLst>
        </c:ser>
        <c:dLbls>
          <c:showLegendKey val="0"/>
          <c:showVal val="0"/>
          <c:showCatName val="0"/>
          <c:showSerName val="0"/>
          <c:showPercent val="0"/>
          <c:showBubbleSize val="0"/>
        </c:dLbls>
        <c:gapWidth val="206"/>
        <c:overlap val="100"/>
        <c:axId val="173617488"/>
        <c:axId val="1202084656"/>
      </c:barChart>
      <c:scatterChart>
        <c:scatterStyle val="lineMarker"/>
        <c:varyColors val="0"/>
        <c:ser>
          <c:idx val="4"/>
          <c:order val="4"/>
          <c:tx>
            <c:strRef>
              <c:f>'HIV prev KP _latest yr'!$P$1</c:f>
              <c:strCache>
                <c:ptCount val="1"/>
                <c:pt idx="0">
                  <c:v>t</c:v>
                </c:pt>
              </c:strCache>
            </c:strRef>
          </c:tx>
          <c:spPr>
            <a:ln w="28575" cap="rnd">
              <a:solidFill>
                <a:srgbClr val="E31837"/>
              </a:solidFill>
              <a:prstDash val="sysDot"/>
              <a:round/>
            </a:ln>
            <a:effectLst/>
          </c:spPr>
          <c:marker>
            <c:symbol val="none"/>
          </c:marker>
          <c:xVal>
            <c:numRef>
              <c:f>'HIV prev KP _latest yr'!$O$2:$O$3</c:f>
              <c:numCache>
                <c:formatCode>General</c:formatCode>
                <c:ptCount val="2"/>
                <c:pt idx="0">
                  <c:v>0</c:v>
                </c:pt>
                <c:pt idx="1">
                  <c:v>4.5</c:v>
                </c:pt>
              </c:numCache>
            </c:numRef>
          </c:xVal>
          <c:yVal>
            <c:numRef>
              <c:f>'HIV prev KP _latest yr'!$P$2:$P$3</c:f>
              <c:numCache>
                <c:formatCode>General</c:formatCode>
                <c:ptCount val="2"/>
                <c:pt idx="0">
                  <c:v>5</c:v>
                </c:pt>
                <c:pt idx="1">
                  <c:v>5</c:v>
                </c:pt>
              </c:numCache>
            </c:numRef>
          </c:yVal>
          <c:smooth val="0"/>
          <c:extLst>
            <c:ext xmlns:c16="http://schemas.microsoft.com/office/drawing/2014/chart" uri="{C3380CC4-5D6E-409C-BE32-E72D297353CC}">
              <c16:uniqueId val="{00000004-BDA0-42AF-BD83-D13F762D5E2F}"/>
            </c:ext>
          </c:extLst>
        </c:ser>
        <c:dLbls>
          <c:showLegendKey val="0"/>
          <c:showVal val="0"/>
          <c:showCatName val="0"/>
          <c:showSerName val="0"/>
          <c:showPercent val="0"/>
          <c:showBubbleSize val="0"/>
        </c:dLbls>
        <c:axId val="1202078704"/>
        <c:axId val="1202072256"/>
      </c:scatterChart>
      <c:catAx>
        <c:axId val="173617488"/>
        <c:scaling>
          <c:orientation val="minMax"/>
        </c:scaling>
        <c:delete val="0"/>
        <c:axPos val="b"/>
        <c:majorGridlines>
          <c:spPr>
            <a:ln w="9525" cap="flat" cmpd="sng" algn="ctr">
              <a:solidFill>
                <a:srgbClr val="F79646">
                  <a:lumMod val="20000"/>
                  <a:lumOff val="80000"/>
                </a:srgb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202084656"/>
        <c:crosses val="autoZero"/>
        <c:auto val="1"/>
        <c:lblAlgn val="ctr"/>
        <c:lblOffset val="100"/>
        <c:noMultiLvlLbl val="0"/>
      </c:catAx>
      <c:valAx>
        <c:axId val="1202084656"/>
        <c:scaling>
          <c:orientation val="minMax"/>
          <c:max val="15"/>
          <c:min val="0"/>
        </c:scaling>
        <c:delete val="0"/>
        <c:axPos val="l"/>
        <c:majorGridlines>
          <c:spPr>
            <a:ln w="9525" cap="flat" cmpd="sng" algn="ctr">
              <a:solidFill>
                <a:srgbClr val="F79646">
                  <a:lumMod val="20000"/>
                  <a:lumOff val="80000"/>
                </a:srgb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73617488"/>
        <c:crosses val="autoZero"/>
        <c:crossBetween val="between"/>
        <c:majorUnit val="5"/>
      </c:valAx>
      <c:valAx>
        <c:axId val="1202072256"/>
        <c:scaling>
          <c:orientation val="minMax"/>
          <c:max val="15"/>
        </c:scaling>
        <c:delete val="1"/>
        <c:axPos val="r"/>
        <c:numFmt formatCode="General" sourceLinked="1"/>
        <c:majorTickMark val="out"/>
        <c:minorTickMark val="none"/>
        <c:tickLblPos val="nextTo"/>
        <c:crossAx val="1202078704"/>
        <c:crosses val="max"/>
        <c:crossBetween val="midCat"/>
        <c:majorUnit val="5"/>
      </c:valAx>
      <c:valAx>
        <c:axId val="1202078704"/>
        <c:scaling>
          <c:orientation val="minMax"/>
        </c:scaling>
        <c:delete val="1"/>
        <c:axPos val="b"/>
        <c:numFmt formatCode="General" sourceLinked="1"/>
        <c:majorTickMark val="out"/>
        <c:minorTickMark val="none"/>
        <c:tickLblPos val="nextTo"/>
        <c:crossAx val="12020722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0.14604277051956882"/>
          <c:w val="0.89289287500223413"/>
          <c:h val="0.6262247217115372"/>
        </c:manualLayout>
      </c:layout>
      <c:barChart>
        <c:barDir val="col"/>
        <c:grouping val="clustered"/>
        <c:varyColors val="0"/>
        <c:ser>
          <c:idx val="0"/>
          <c:order val="0"/>
          <c:spPr>
            <a:solidFill>
              <a:srgbClr val="FF9900"/>
            </a:solidFill>
            <a:ln>
              <a:noFill/>
            </a:ln>
          </c:spPr>
          <c:invertIfNegative val="0"/>
          <c:dPt>
            <c:idx val="0"/>
            <c:invertIfNegative val="0"/>
            <c:bubble3D val="0"/>
            <c:extLst>
              <c:ext xmlns:c16="http://schemas.microsoft.com/office/drawing/2014/chart" uri="{C3380CC4-5D6E-409C-BE32-E72D297353CC}">
                <c16:uniqueId val="{00000000-1CC3-43AD-9AF7-907E9CF8EB1B}"/>
              </c:ext>
            </c:extLst>
          </c:dPt>
          <c:dPt>
            <c:idx val="1"/>
            <c:invertIfNegative val="0"/>
            <c:bubble3D val="0"/>
            <c:extLst>
              <c:ext xmlns:c16="http://schemas.microsoft.com/office/drawing/2014/chart" uri="{C3380CC4-5D6E-409C-BE32-E72D297353CC}">
                <c16:uniqueId val="{00000001-1CC3-43AD-9AF7-907E9CF8EB1B}"/>
              </c:ext>
            </c:extLst>
          </c:dPt>
          <c:dPt>
            <c:idx val="2"/>
            <c:invertIfNegative val="0"/>
            <c:bubble3D val="0"/>
            <c:extLst>
              <c:ext xmlns:c16="http://schemas.microsoft.com/office/drawing/2014/chart" uri="{C3380CC4-5D6E-409C-BE32-E72D297353CC}">
                <c16:uniqueId val="{00000002-1CC3-43AD-9AF7-907E9CF8EB1B}"/>
              </c:ext>
            </c:extLst>
          </c:dPt>
          <c:dPt>
            <c:idx val="10"/>
            <c:invertIfNegative val="0"/>
            <c:bubble3D val="0"/>
            <c:spPr>
              <a:pattFill prst="narHorz">
                <a:fgClr>
                  <a:srgbClr val="FF9900"/>
                </a:fgClr>
                <a:bgClr>
                  <a:sysClr val="window" lastClr="FFFFFF"/>
                </a:bgClr>
              </a:pattFill>
              <a:ln>
                <a:noFill/>
              </a:ln>
            </c:spPr>
            <c:extLst>
              <c:ext xmlns:c16="http://schemas.microsoft.com/office/drawing/2014/chart" uri="{C3380CC4-5D6E-409C-BE32-E72D297353CC}">
                <c16:uniqueId val="{00000004-1CC3-43AD-9AF7-907E9CF8EB1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 national_MSM'!$E$2:$E$12</c:f>
              <c:strCache>
                <c:ptCount val="11"/>
                <c:pt idx="0">
                  <c:v>Soc Trang</c:v>
                </c:pt>
                <c:pt idx="1">
                  <c:v>Can Tho</c:v>
                </c:pt>
                <c:pt idx="2">
                  <c:v>Khanh Hoa</c:v>
                </c:pt>
                <c:pt idx="3">
                  <c:v>Ho Chi Minh City</c:v>
                </c:pt>
                <c:pt idx="4">
                  <c:v>An Giang</c:v>
                </c:pt>
                <c:pt idx="5">
                  <c:v>Kien Giang</c:v>
                </c:pt>
                <c:pt idx="6">
                  <c:v>Thua Thien Hue</c:v>
                </c:pt>
                <c:pt idx="7">
                  <c:v>Hai Phong</c:v>
                </c:pt>
                <c:pt idx="8">
                  <c:v>Ha Noi</c:v>
                </c:pt>
                <c:pt idx="10">
                  <c:v>National</c:v>
                </c:pt>
              </c:strCache>
            </c:strRef>
          </c:cat>
          <c:val>
            <c:numRef>
              <c:f>'Sub national_MSM'!$G$2:$G$12</c:f>
              <c:numCache>
                <c:formatCode>0.0</c:formatCode>
                <c:ptCount val="11"/>
                <c:pt idx="0">
                  <c:v>19.333333333333332</c:v>
                </c:pt>
                <c:pt idx="1">
                  <c:v>16.333333333333332</c:v>
                </c:pt>
                <c:pt idx="2">
                  <c:v>14.000000000000002</c:v>
                </c:pt>
                <c:pt idx="3">
                  <c:v>12.333333333333334</c:v>
                </c:pt>
                <c:pt idx="4" formatCode="0">
                  <c:v>12</c:v>
                </c:pt>
                <c:pt idx="5">
                  <c:v>11.333333333333332</c:v>
                </c:pt>
                <c:pt idx="6">
                  <c:v>10</c:v>
                </c:pt>
                <c:pt idx="7">
                  <c:v>9.3333333333333339</c:v>
                </c:pt>
                <c:pt idx="8" formatCode="0">
                  <c:v>1</c:v>
                </c:pt>
                <c:pt idx="10">
                  <c:v>12.473684210526317</c:v>
                </c:pt>
              </c:numCache>
            </c:numRef>
          </c:val>
          <c:extLst>
            <c:ext xmlns:c16="http://schemas.microsoft.com/office/drawing/2014/chart" uri="{C3380CC4-5D6E-409C-BE32-E72D297353CC}">
              <c16:uniqueId val="{00000003-1CC3-43AD-9AF7-907E9CF8EB1B}"/>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in val="0"/>
        </c:scaling>
        <c:delete val="0"/>
        <c:axPos val="l"/>
        <c:majorGridlines>
          <c:spPr>
            <a:ln w="3175">
              <a:solidFill>
                <a:srgbClr val="E97132">
                  <a:lumMod val="20000"/>
                  <a:lumOff val="80000"/>
                </a:srgbClr>
              </a:solidFill>
              <a:prstDash val="sysDot"/>
            </a:ln>
          </c:spPr>
        </c:majorGridlines>
        <c:title>
          <c:tx>
            <c:rich>
              <a:bodyPr rot="0" vert="horz"/>
              <a:lstStyle/>
              <a:p>
                <a:pPr>
                  <a:defRPr/>
                </a:pPr>
                <a:r>
                  <a:rPr lang="en-US"/>
                  <a:t>%</a:t>
                </a:r>
              </a:p>
            </c:rich>
          </c:tx>
          <c:layout>
            <c:manualLayout>
              <c:xMode val="edge"/>
              <c:yMode val="edge"/>
              <c:x val="6.8673285404541817E-2"/>
              <c:y val="0.10610619026570577"/>
            </c:manualLayout>
          </c:layout>
          <c:overlay val="0"/>
        </c:title>
        <c:numFmt formatCode="0" sourceLinked="0"/>
        <c:majorTickMark val="out"/>
        <c:minorTickMark val="none"/>
        <c:tickLblPos val="nextTo"/>
        <c:spPr>
          <a:ln>
            <a:noFill/>
          </a:ln>
        </c:spPr>
        <c:crossAx val="41936768"/>
        <c:crosses val="autoZero"/>
        <c:crossBetween val="between"/>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8F9A65-5704-4266-ABEC-12101D0449AB}" type="datetimeFigureOut">
              <a:rPr lang="en-US"/>
              <a:pPr>
                <a:defRPr/>
              </a:pPr>
              <a:t>01/02/2024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0AE61C-4947-4258-96D8-EECB23C5949E}" type="slidenum">
              <a:rPr lang="en-US"/>
              <a:pPr>
                <a:defRPr/>
              </a:pPr>
              <a:t>‹#›</a:t>
            </a:fld>
            <a:endParaRPr lang="en-US"/>
          </a:p>
        </p:txBody>
      </p:sp>
    </p:spTree>
    <p:extLst>
      <p:ext uri="{BB962C8B-B14F-4D97-AF65-F5344CB8AC3E}">
        <p14:creationId xmlns:p14="http://schemas.microsoft.com/office/powerpoint/2010/main" val="351282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a:t>
            </a:fld>
            <a:endParaRPr lang="en-US"/>
          </a:p>
        </p:txBody>
      </p:sp>
    </p:spTree>
    <p:extLst>
      <p:ext uri="{BB962C8B-B14F-4D97-AF65-F5344CB8AC3E}">
        <p14:creationId xmlns:p14="http://schemas.microsoft.com/office/powerpoint/2010/main" val="2980677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b="0"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12</a:t>
            </a:fld>
            <a:endParaRPr lang="en-US"/>
          </a:p>
        </p:txBody>
      </p:sp>
    </p:spTree>
    <p:extLst>
      <p:ext uri="{BB962C8B-B14F-4D97-AF65-F5344CB8AC3E}">
        <p14:creationId xmlns:p14="http://schemas.microsoft.com/office/powerpoint/2010/main" val="200753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13</a:t>
            </a:fld>
            <a:endParaRPr lang="en-US"/>
          </a:p>
        </p:txBody>
      </p:sp>
    </p:spTree>
    <p:extLst>
      <p:ext uri="{BB962C8B-B14F-4D97-AF65-F5344CB8AC3E}">
        <p14:creationId xmlns:p14="http://schemas.microsoft.com/office/powerpoint/2010/main" val="413645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14</a:t>
            </a:fld>
            <a:endParaRPr lang="en-US"/>
          </a:p>
        </p:txBody>
      </p:sp>
    </p:spTree>
    <p:extLst>
      <p:ext uri="{BB962C8B-B14F-4D97-AF65-F5344CB8AC3E}">
        <p14:creationId xmlns:p14="http://schemas.microsoft.com/office/powerpoint/2010/main" val="37262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15</a:t>
            </a:fld>
            <a:endParaRPr lang="en-US"/>
          </a:p>
        </p:txBody>
      </p:sp>
    </p:spTree>
    <p:extLst>
      <p:ext uri="{BB962C8B-B14F-4D97-AF65-F5344CB8AC3E}">
        <p14:creationId xmlns:p14="http://schemas.microsoft.com/office/powerpoint/2010/main" val="4122435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16</a:t>
            </a:fld>
            <a:endParaRPr lang="en-US"/>
          </a:p>
        </p:txBody>
      </p:sp>
    </p:spTree>
    <p:extLst>
      <p:ext uri="{BB962C8B-B14F-4D97-AF65-F5344CB8AC3E}">
        <p14:creationId xmlns:p14="http://schemas.microsoft.com/office/powerpoint/2010/main" val="242196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17</a:t>
            </a:fld>
            <a:endParaRPr lang="en-US"/>
          </a:p>
        </p:txBody>
      </p:sp>
    </p:spTree>
    <p:extLst>
      <p:ext uri="{BB962C8B-B14F-4D97-AF65-F5344CB8AC3E}">
        <p14:creationId xmlns:p14="http://schemas.microsoft.com/office/powerpoint/2010/main" val="2992305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58238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19</a:t>
            </a:fld>
            <a:endParaRPr lang="en-US"/>
          </a:p>
        </p:txBody>
      </p:sp>
    </p:spTree>
    <p:extLst>
      <p:ext uri="{BB962C8B-B14F-4D97-AF65-F5344CB8AC3E}">
        <p14:creationId xmlns:p14="http://schemas.microsoft.com/office/powerpoint/2010/main" val="1667983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20</a:t>
            </a:fld>
            <a:endParaRPr lang="en-US"/>
          </a:p>
        </p:txBody>
      </p:sp>
    </p:spTree>
    <p:extLst>
      <p:ext uri="{BB962C8B-B14F-4D97-AF65-F5344CB8AC3E}">
        <p14:creationId xmlns:p14="http://schemas.microsoft.com/office/powerpoint/2010/main" val="3884650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AE61C-4947-4258-96D8-EECB23C594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295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a:t>
            </a:fld>
            <a:endParaRPr lang="en-US"/>
          </a:p>
        </p:txBody>
      </p:sp>
    </p:spTree>
    <p:extLst>
      <p:ext uri="{BB962C8B-B14F-4D97-AF65-F5344CB8AC3E}">
        <p14:creationId xmlns:p14="http://schemas.microsoft.com/office/powerpoint/2010/main" val="1848717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22</a:t>
            </a:fld>
            <a:endParaRPr lang="en-US"/>
          </a:p>
        </p:txBody>
      </p:sp>
    </p:spTree>
    <p:extLst>
      <p:ext uri="{BB962C8B-B14F-4D97-AF65-F5344CB8AC3E}">
        <p14:creationId xmlns:p14="http://schemas.microsoft.com/office/powerpoint/2010/main" val="355997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23</a:t>
            </a:fld>
            <a:endParaRPr lang="en-US"/>
          </a:p>
        </p:txBody>
      </p:sp>
    </p:spTree>
    <p:extLst>
      <p:ext uri="{BB962C8B-B14F-4D97-AF65-F5344CB8AC3E}">
        <p14:creationId xmlns:p14="http://schemas.microsoft.com/office/powerpoint/2010/main" val="519790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24</a:t>
            </a:fld>
            <a:endParaRPr lang="en-US"/>
          </a:p>
        </p:txBody>
      </p:sp>
    </p:spTree>
    <p:extLst>
      <p:ext uri="{BB962C8B-B14F-4D97-AF65-F5344CB8AC3E}">
        <p14:creationId xmlns:p14="http://schemas.microsoft.com/office/powerpoint/2010/main" val="3130900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25</a:t>
            </a:fld>
            <a:endParaRPr lang="en-US"/>
          </a:p>
        </p:txBody>
      </p:sp>
    </p:spTree>
    <p:extLst>
      <p:ext uri="{BB962C8B-B14F-4D97-AF65-F5344CB8AC3E}">
        <p14:creationId xmlns:p14="http://schemas.microsoft.com/office/powerpoint/2010/main" val="2669440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AE61C-4947-4258-96D8-EECB23C594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5908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AE61C-4947-4258-96D8-EECB23C594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3693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28</a:t>
            </a:fld>
            <a:endParaRPr lang="en-US"/>
          </a:p>
        </p:txBody>
      </p:sp>
    </p:spTree>
    <p:extLst>
      <p:ext uri="{BB962C8B-B14F-4D97-AF65-F5344CB8AC3E}">
        <p14:creationId xmlns:p14="http://schemas.microsoft.com/office/powerpoint/2010/main" val="1658873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29</a:t>
            </a:fld>
            <a:endParaRPr lang="en-US"/>
          </a:p>
        </p:txBody>
      </p:sp>
    </p:spTree>
    <p:extLst>
      <p:ext uri="{BB962C8B-B14F-4D97-AF65-F5344CB8AC3E}">
        <p14:creationId xmlns:p14="http://schemas.microsoft.com/office/powerpoint/2010/main" val="1380067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30</a:t>
            </a:fld>
            <a:endParaRPr lang="en-US"/>
          </a:p>
        </p:txBody>
      </p:sp>
    </p:spTree>
    <p:extLst>
      <p:ext uri="{BB962C8B-B14F-4D97-AF65-F5344CB8AC3E}">
        <p14:creationId xmlns:p14="http://schemas.microsoft.com/office/powerpoint/2010/main" val="1380067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31</a:t>
            </a:fld>
            <a:endParaRPr lang="en-US"/>
          </a:p>
        </p:txBody>
      </p:sp>
    </p:spTree>
    <p:extLst>
      <p:ext uri="{BB962C8B-B14F-4D97-AF65-F5344CB8AC3E}">
        <p14:creationId xmlns:p14="http://schemas.microsoft.com/office/powerpoint/2010/main" val="74656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487C6A1-2A2B-4782-B091-2BE40EA8E487}" type="slidenum">
              <a:rPr lang="th-TH" sz="1100" smtClean="0">
                <a:solidFill>
                  <a:prstClr val="black"/>
                </a:solidFill>
                <a:latin typeface="Calibri" pitchFamily="34" charset="0"/>
                <a:ea typeface="ＭＳ Ｐゴシック" pitchFamily="34" charset="-128"/>
              </a:rPr>
              <a:pPr fontAlgn="base">
                <a:spcBef>
                  <a:spcPct val="0"/>
                </a:spcBef>
                <a:spcAft>
                  <a:spcPct val="0"/>
                </a:spcAft>
                <a:defRPr/>
              </a:pPr>
              <a:t>3</a:t>
            </a:fld>
            <a:endParaRPr lang="th-TH" sz="1100">
              <a:solidFill>
                <a:prstClr val="black"/>
              </a:solidFill>
              <a:latin typeface="Calibri"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32</a:t>
            </a:fld>
            <a:endParaRPr lang="en-US"/>
          </a:p>
        </p:txBody>
      </p:sp>
    </p:spTree>
    <p:extLst>
      <p:ext uri="{BB962C8B-B14F-4D97-AF65-F5344CB8AC3E}">
        <p14:creationId xmlns:p14="http://schemas.microsoft.com/office/powerpoint/2010/main" val="4107326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33</a:t>
            </a:fld>
            <a:endParaRPr lang="en-US"/>
          </a:p>
        </p:txBody>
      </p:sp>
    </p:spTree>
    <p:extLst>
      <p:ext uri="{BB962C8B-B14F-4D97-AF65-F5344CB8AC3E}">
        <p14:creationId xmlns:p14="http://schemas.microsoft.com/office/powerpoint/2010/main" val="1436983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AE61C-4947-4258-96D8-EECB23C594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551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AE61C-4947-4258-96D8-EECB23C594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9256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h-TH" strike="noStrike"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37</a:t>
            </a:fld>
            <a:endParaRPr lang="en-US"/>
          </a:p>
        </p:txBody>
      </p:sp>
    </p:spTree>
    <p:extLst>
      <p:ext uri="{BB962C8B-B14F-4D97-AF65-F5344CB8AC3E}">
        <p14:creationId xmlns:p14="http://schemas.microsoft.com/office/powerpoint/2010/main" val="107365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60AE61C-4947-4258-96D8-EECB23C5949E}" type="slidenum">
              <a:rPr lang="en-US" smtClean="0"/>
              <a:pPr>
                <a:defRPr/>
              </a:pPr>
              <a:t>40</a:t>
            </a:fld>
            <a:endParaRPr lang="en-US"/>
          </a:p>
        </p:txBody>
      </p:sp>
    </p:spTree>
    <p:extLst>
      <p:ext uri="{BB962C8B-B14F-4D97-AF65-F5344CB8AC3E}">
        <p14:creationId xmlns:p14="http://schemas.microsoft.com/office/powerpoint/2010/main" val="660944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9426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46</a:t>
            </a:fld>
            <a:endParaRPr lang="en-US"/>
          </a:p>
        </p:txBody>
      </p:sp>
    </p:spTree>
    <p:extLst>
      <p:ext uri="{BB962C8B-B14F-4D97-AF65-F5344CB8AC3E}">
        <p14:creationId xmlns:p14="http://schemas.microsoft.com/office/powerpoint/2010/main" val="22056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a:t>
            </a:fld>
            <a:endParaRPr lang="en-US"/>
          </a:p>
        </p:txBody>
      </p:sp>
    </p:spTree>
    <p:extLst>
      <p:ext uri="{BB962C8B-B14F-4D97-AF65-F5344CB8AC3E}">
        <p14:creationId xmlns:p14="http://schemas.microsoft.com/office/powerpoint/2010/main" val="358466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5114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3A29CE37-99C1-4B7C-9F65-3BB2EC47B8C7}" type="slidenum">
              <a:rPr lang="en-US" smtClean="0">
                <a:solidFill>
                  <a:prstClr val="black"/>
                </a:solidFill>
                <a:latin typeface="Calibri"/>
              </a:rPr>
              <a:pPr fontAlgn="auto">
                <a:spcBef>
                  <a:spcPts val="0"/>
                </a:spcBef>
                <a:spcAft>
                  <a:spcPts val="0"/>
                </a:spcAft>
                <a:defRPr/>
              </a:pPr>
              <a:t>8</a:t>
            </a:fld>
            <a:endParaRPr lang="en-US">
              <a:solidFill>
                <a:prstClr val="black"/>
              </a:solidFill>
              <a:latin typeface="Calibri"/>
            </a:endParaRPr>
          </a:p>
        </p:txBody>
      </p:sp>
    </p:spTree>
    <p:extLst>
      <p:ext uri="{BB962C8B-B14F-4D97-AF65-F5344CB8AC3E}">
        <p14:creationId xmlns:p14="http://schemas.microsoft.com/office/powerpoint/2010/main" val="25480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0" dirty="0">
              <a:solidFill>
                <a:srgbClr val="FF0000"/>
              </a:solidFill>
            </a:endParaRPr>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2BA494E6-66ED-4139-A402-FDA547C74390}" type="slidenum">
              <a:rPr lang="en-US" smtClean="0">
                <a:solidFill>
                  <a:prstClr val="black"/>
                </a:solidFill>
                <a:latin typeface="Calibri" pitchFamily="34" charset="0"/>
              </a:rPr>
              <a:pPr>
                <a:defRPr/>
              </a:pPr>
              <a:t>9</a:t>
            </a:fld>
            <a:endParaRPr lang="en-US">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74080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11</a:t>
            </a:fld>
            <a:endParaRPr lang="en-US"/>
          </a:p>
        </p:txBody>
      </p:sp>
    </p:spTree>
    <p:extLst>
      <p:ext uri="{BB962C8B-B14F-4D97-AF65-F5344CB8AC3E}">
        <p14:creationId xmlns:p14="http://schemas.microsoft.com/office/powerpoint/2010/main" val="1611423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907"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mn-lt"/>
                <a:cs typeface="Arial" pitchFamily="34" charset="0"/>
              </a:rPr>
              <a:t>Data Hub for Asia-Pacific</a:t>
            </a:r>
            <a:endParaRPr lang="th-TH" sz="3500" kern="700" dirty="0">
              <a:solidFill>
                <a:srgbClr val="21416C"/>
              </a:solidFill>
              <a:latin typeface="+mn-lt"/>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mn-lt"/>
                <a:cs typeface="Arial" pitchFamily="34" charset="0"/>
              </a:rPr>
              <a:t>Review in slides</a:t>
            </a:r>
            <a:endParaRPr lang="th-TH" sz="2600" kern="700" dirty="0">
              <a:solidFill>
                <a:srgbClr val="21416C"/>
              </a:solidFill>
              <a:latin typeface="+mn-lt"/>
              <a:cs typeface="+mn-cs"/>
            </a:endParaRPr>
          </a:p>
        </p:txBody>
      </p:sp>
      <p:sp>
        <p:nvSpPr>
          <p:cNvPr id="7" name="Rectangle 6"/>
          <p:cNvSpPr/>
          <p:nvPr userDrawn="1"/>
        </p:nvSpPr>
        <p:spPr>
          <a:xfrm>
            <a:off x="189"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823"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952"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0075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29872565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480"/>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9AEC780-907D-4F1A-B251-7BDD8D9BC752}" type="slidenum">
              <a:rPr lang="th-TH"/>
              <a:pPr>
                <a:defRPr/>
              </a:pPr>
              <a:t>‹#›</a:t>
            </a:fld>
            <a:endParaRPr lang="th-TH"/>
          </a:p>
        </p:txBody>
      </p:sp>
    </p:spTree>
    <p:extLst>
      <p:ext uri="{BB962C8B-B14F-4D97-AF65-F5344CB8AC3E}">
        <p14:creationId xmlns:p14="http://schemas.microsoft.com/office/powerpoint/2010/main" val="42231635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1F59473-2752-460F-B53A-742F93BBAAF9}" type="slidenum">
              <a:rPr lang="th-TH"/>
              <a:pPr>
                <a:defRPr/>
              </a:pPr>
              <a:t>‹#›</a:t>
            </a:fld>
            <a:endParaRPr lang="th-TH"/>
          </a:p>
        </p:txBody>
      </p:sp>
    </p:spTree>
    <p:extLst>
      <p:ext uri="{BB962C8B-B14F-4D97-AF65-F5344CB8AC3E}">
        <p14:creationId xmlns:p14="http://schemas.microsoft.com/office/powerpoint/2010/main" val="36693438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4"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5AADE4B-65CB-45B8-BF14-9B2CE04C04B9}" type="slidenum">
              <a:rPr lang="th-TH"/>
              <a:pPr>
                <a:defRPr/>
              </a:pPr>
              <a:t>‹#›</a:t>
            </a:fld>
            <a:endParaRPr lang="th-TH"/>
          </a:p>
        </p:txBody>
      </p:sp>
    </p:spTree>
    <p:extLst>
      <p:ext uri="{BB962C8B-B14F-4D97-AF65-F5344CB8AC3E}">
        <p14:creationId xmlns:p14="http://schemas.microsoft.com/office/powerpoint/2010/main" val="10491641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4"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4"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2FCE214C-3C1A-4452-AC26-AE965F968163}" type="slidenum">
              <a:rPr lang="th-TH"/>
              <a:pPr>
                <a:defRPr/>
              </a:pPr>
              <a:t>‹#›</a:t>
            </a:fld>
            <a:endParaRPr lang="th-TH"/>
          </a:p>
        </p:txBody>
      </p:sp>
    </p:spTree>
    <p:extLst>
      <p:ext uri="{BB962C8B-B14F-4D97-AF65-F5344CB8AC3E}">
        <p14:creationId xmlns:p14="http://schemas.microsoft.com/office/powerpoint/2010/main" val="2944284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D26E778-2CBB-41DE-A216-C12851F7F411}" type="slidenum">
              <a:rPr lang="th-TH"/>
              <a:pPr>
                <a:defRPr/>
              </a:pPr>
              <a:t>‹#›</a:t>
            </a:fld>
            <a:endParaRPr lang="th-TH" dirty="0"/>
          </a:p>
        </p:txBody>
      </p:sp>
    </p:spTree>
    <p:extLst>
      <p:ext uri="{BB962C8B-B14F-4D97-AF65-F5344CB8AC3E}">
        <p14:creationId xmlns:p14="http://schemas.microsoft.com/office/powerpoint/2010/main" val="73647097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BE136D7-901E-493E-AAB6-6591DB0CCA02}" type="slidenum">
              <a:rPr lang="th-TH"/>
              <a:pPr>
                <a:defRPr/>
              </a:pPr>
              <a:t>‹#›</a:t>
            </a:fld>
            <a:endParaRPr lang="th-TH" dirty="0"/>
          </a:p>
        </p:txBody>
      </p:sp>
    </p:spTree>
    <p:extLst>
      <p:ext uri="{BB962C8B-B14F-4D97-AF65-F5344CB8AC3E}">
        <p14:creationId xmlns:p14="http://schemas.microsoft.com/office/powerpoint/2010/main" val="245232847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23"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616FE316-A28D-45A7-A4D5-304027ACB7A2}" type="slidenum">
              <a:rPr lang="th-TH"/>
              <a:pPr>
                <a:defRPr/>
              </a:pPr>
              <a:t>‹#›</a:t>
            </a:fld>
            <a:endParaRPr lang="th-TH"/>
          </a:p>
        </p:txBody>
      </p:sp>
    </p:spTree>
    <p:extLst>
      <p:ext uri="{BB962C8B-B14F-4D97-AF65-F5344CB8AC3E}">
        <p14:creationId xmlns:p14="http://schemas.microsoft.com/office/powerpoint/2010/main" val="2564772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CBF97AE-096C-4647-B743-02F37522C8A7}" type="slidenum">
              <a:rPr lang="th-TH"/>
              <a:pPr>
                <a:defRPr/>
              </a:pPr>
              <a:t>‹#›</a:t>
            </a:fld>
            <a:endParaRPr lang="th-TH"/>
          </a:p>
        </p:txBody>
      </p:sp>
    </p:spTree>
    <p:extLst>
      <p:ext uri="{BB962C8B-B14F-4D97-AF65-F5344CB8AC3E}">
        <p14:creationId xmlns:p14="http://schemas.microsoft.com/office/powerpoint/2010/main" val="269446733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480"/>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456014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189"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952"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635085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4287696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4"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17697318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4"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4"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4604623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682808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23067267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23"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3967824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5960459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85773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480"/>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32342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491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480"/>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305700911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524"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342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524" y="2500494"/>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524"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494"/>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769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14180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664"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523"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1895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8315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81"/>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626093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59024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300877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0" y="2500493"/>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93"/>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148880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46011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20431349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0846093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59"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97"/>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931401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4"/>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7541182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55"/>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0078349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83708808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94"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3140970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94" y="2500467"/>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94"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67"/>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96031076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9920971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93968838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33"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71"/>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1596426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4"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5873820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7056016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40"/>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263484587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423417113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7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71895952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79" y="250045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7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5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103647797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374231919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196614824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18"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56"/>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79135792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104783897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24"/>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4754394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4"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4"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163066424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315697299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63"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1587221217"/>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63" y="250043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63"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3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292796404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279057432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336434087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02"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40"/>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407750955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44060368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08"/>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73612025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150356989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47"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167743212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406463543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47" y="250042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47"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2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145235014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126557100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140148419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86"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24"/>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183832680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125707067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382"/>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75071492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426103546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21"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70737094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21" y="2500394"/>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21"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94"/>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95318924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21584053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294557941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145311429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60"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98"/>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1377451311"/>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276337599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653048568"/>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5988862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00869216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298240661"/>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05197040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94324218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9506549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23"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1293223931"/>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6953688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687944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073348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192373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2235851"/>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89536364"/>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81091026"/>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3223357"/>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653427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7.png"/><Relationship Id="rId5" Type="http://schemas.openxmlformats.org/officeDocument/2006/relationships/slideLayout" Target="../slideLayouts/slideLayout31.xml"/><Relationship Id="rId10" Type="http://schemas.openxmlformats.org/officeDocument/2006/relationships/image" Target="../media/image6.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940"/>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mn-lt"/>
                <a:cs typeface="Arial" pitchFamily="34" charset="0"/>
              </a:rPr>
              <a:t>www.aidsdatahub.org</a:t>
            </a:r>
            <a:endParaRPr lang="th-TH" sz="1200" kern="700" dirty="0">
              <a:solidFill>
                <a:srgbClr val="8782AF"/>
              </a:solidFill>
              <a:latin typeface="+mn-lt"/>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227"/>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4" r:id="rId1"/>
    <p:sldLayoutId id="214748383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0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50"/>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401"/>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4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20509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182"/>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24"/>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375"/>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18"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54594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141966"/>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669683"/>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607" y="1103503"/>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378"/>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74"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mn-lt"/>
                <a:cs typeface="Arial" pitchFamily="34" charset="0"/>
              </a:rPr>
              <a:t>Data Hub for Asia-Pacific</a:t>
            </a:r>
            <a:endParaRPr lang="th-TH" sz="2200" kern="700" dirty="0">
              <a:solidFill>
                <a:prstClr val="white"/>
              </a:solidFill>
              <a:latin typeface="+mn-lt"/>
              <a:cs typeface="+mn-cs"/>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922"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607" y="1103503"/>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E8206393-220C-4FB4-ACC3-E0C5B74CC347}"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378"/>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74"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mn-lt"/>
                <a:cs typeface="Arial" pitchFamily="34" charset="0"/>
              </a:rPr>
              <a:t>Data Hub for Asia-Pacific</a:t>
            </a:r>
            <a:endParaRPr lang="th-TH" sz="2200" kern="700" dirty="0">
              <a:solidFill>
                <a:prstClr val="white"/>
              </a:solidFill>
              <a:latin typeface="+mn-lt"/>
              <a:cs typeface="+mn-cs"/>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922"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607" y="1103503"/>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378"/>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74"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922"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50371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607" y="1103503"/>
            <a:ext cx="7884583" cy="5754687"/>
          </a:xfrm>
          <a:prstGeom prst="rect">
            <a:avLst/>
          </a:prstGeom>
          <a:noFill/>
          <a:ln>
            <a:noFill/>
          </a:ln>
        </p:spPr>
      </p:pic>
      <p:sp>
        <p:nvSpPr>
          <p:cNvPr id="133" name="Google Shape;133;p22"/>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1" y="360363"/>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1" y="1246378"/>
            <a:ext cx="11715751" cy="1587"/>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1" y="642938"/>
            <a:ext cx="4341284" cy="6540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74" y="800100"/>
            <a:ext cx="4948767" cy="4381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922" y="452438"/>
            <a:ext cx="2787651" cy="804862"/>
          </a:xfrm>
          <a:prstGeom prst="rect">
            <a:avLst/>
          </a:prstGeom>
          <a:noFill/>
          <a:ln>
            <a:noFill/>
          </a:ln>
        </p:spPr>
      </p:pic>
    </p:spTree>
    <p:extLst>
      <p:ext uri="{BB962C8B-B14F-4D97-AF65-F5344CB8AC3E}">
        <p14:creationId xmlns:p14="http://schemas.microsoft.com/office/powerpoint/2010/main" val="1461026104"/>
      </p:ext>
    </p:extLst>
  </p:cSld>
  <p:clrMap bg1="lt1" tx1="dk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77"/>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3123"/>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468"/>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91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705"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810"/>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694858476"/>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55"/>
            <a:ext cx="723900" cy="365125"/>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fld id="{1F8B3E62-EE03-2C4C-8EF5-2BEB3E63236F}" type="slidenum">
              <a:rPr lang="th-TH">
                <a:ea typeface="ＭＳ Ｐゴシック" charset="0"/>
              </a:rPr>
              <a:pPr/>
              <a:t>‹#›</a:t>
            </a:fld>
            <a:endParaRPr lang="th-TH">
              <a:ea typeface="ＭＳ Ｐゴシック" charset="0"/>
            </a:endParaRPr>
          </a:p>
        </p:txBody>
      </p:sp>
      <p:sp>
        <p:nvSpPr>
          <p:cNvPr id="24" name="Freeform 23"/>
          <p:cNvSpPr/>
          <p:nvPr userDrawn="1"/>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18" y="643097"/>
            <a:ext cx="4341284" cy="781224"/>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userDrawn="1"/>
        </p:nvSpPr>
        <p:spPr>
          <a:xfrm>
            <a:off x="7147988" y="800448"/>
            <a:ext cx="4948766" cy="51967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891"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25875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40"/>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82"/>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433"/>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7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41635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24"/>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66"/>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417"/>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60"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974321"/>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1.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xml"/><Relationship Id="rId7" Type="http://schemas.openxmlformats.org/officeDocument/2006/relationships/slide" Target="slide28.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slide" Target="slide17.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chart" Target="../charts/chart25.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hyperlink" Target="http://vaac.gov.vn/solieu/Listcate/?userkey=Cap-nhat-so-lieu-dieu-tri-Methadon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87.xml"/><Relationship Id="rId4" Type="http://schemas.openxmlformats.org/officeDocument/2006/relationships/chart" Target="../charts/chart35.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95.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bwMode="auto">
          <a:xfrm>
            <a:off x="381000" y="433503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Viet Nam</a:t>
            </a:r>
            <a:endParaRPr lang="th-TH" dirty="0"/>
          </a:p>
        </p:txBody>
      </p:sp>
      <p:sp>
        <p:nvSpPr>
          <p:cNvPr id="2" name="TextBox 1">
            <a:extLst>
              <a:ext uri="{FF2B5EF4-FFF2-40B4-BE49-F238E27FC236}">
                <a16:creationId xmlns:a16="http://schemas.microsoft.com/office/drawing/2014/main" id="{2F0444FA-D9AA-418F-9F3F-8F8A3534030B}"/>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January 2024</a:t>
            </a:r>
            <a:endParaRPr lang="en-GB" sz="21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HIV prevalence among key populations, 2021-2022</a:t>
            </a:r>
          </a:p>
        </p:txBody>
      </p:sp>
      <p:sp>
        <p:nvSpPr>
          <p:cNvPr id="58370"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5CBF5D76-6BBD-4C52-A84F-0FA7E695371E}" type="slidenum">
              <a:rPr lang="th-TH" smtClean="0">
                <a:solidFill>
                  <a:srgbClr val="898989"/>
                </a:solidFill>
              </a:rPr>
              <a:pPr fontAlgn="base">
                <a:spcBef>
                  <a:spcPct val="0"/>
                </a:spcBef>
                <a:spcAft>
                  <a:spcPct val="0"/>
                </a:spcAft>
                <a:defRPr/>
              </a:pPr>
              <a:t>10</a:t>
            </a:fld>
            <a:endParaRPr lang="th-TH">
              <a:solidFill>
                <a:srgbClr val="898989"/>
              </a:solidFill>
            </a:endParaRPr>
          </a:p>
        </p:txBody>
      </p:sp>
      <p:sp>
        <p:nvSpPr>
          <p:cNvPr id="6" name="TextBox 1"/>
          <p:cNvSpPr txBox="1">
            <a:spLocks noChangeArrowheads="1"/>
          </p:cNvSpPr>
          <p:nvPr/>
        </p:nvSpPr>
        <p:spPr bwMode="auto">
          <a:xfrm>
            <a:off x="228600" y="6505861"/>
            <a:ext cx="10972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Global AIDS Monitoring (GAM)</a:t>
            </a:r>
            <a:endParaRPr lang="en-GB" sz="900" dirty="0">
              <a:solidFill>
                <a:prstClr val="black"/>
              </a:solidFill>
            </a:endParaRPr>
          </a:p>
        </p:txBody>
      </p:sp>
      <p:graphicFrame>
        <p:nvGraphicFramePr>
          <p:cNvPr id="2" name="Chart 1">
            <a:extLst>
              <a:ext uri="{FF2B5EF4-FFF2-40B4-BE49-F238E27FC236}">
                <a16:creationId xmlns:a16="http://schemas.microsoft.com/office/drawing/2014/main" id="{66E1CEA4-B511-4BB9-BFE5-25469DD1C027}"/>
              </a:ext>
            </a:extLst>
          </p:cNvPr>
          <p:cNvGraphicFramePr>
            <a:graphicFrameLocks/>
          </p:cNvGraphicFramePr>
          <p:nvPr>
            <p:extLst>
              <p:ext uri="{D42A27DB-BD31-4B8C-83A1-F6EECF244321}">
                <p14:modId xmlns:p14="http://schemas.microsoft.com/office/powerpoint/2010/main" val="2163441914"/>
              </p:ext>
            </p:extLst>
          </p:nvPr>
        </p:nvGraphicFramePr>
        <p:xfrm>
          <a:off x="2133600" y="2590800"/>
          <a:ext cx="7467600" cy="342242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429B6B0-ACDC-38B7-322D-C410F16217B4}"/>
              </a:ext>
            </a:extLst>
          </p:cNvPr>
          <p:cNvSpPr txBox="1"/>
          <p:nvPr/>
        </p:nvSpPr>
        <p:spPr>
          <a:xfrm>
            <a:off x="2590800" y="6176833"/>
            <a:ext cx="3957518" cy="215444"/>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US" sz="800" b="0" i="0" u="none" strike="noStrike" kern="0" cap="none" spc="0" normalizeH="0" baseline="0" dirty="0">
                <a:ln>
                  <a:noFill/>
                </a:ln>
                <a:solidFill>
                  <a:sysClr val="windowText" lastClr="000000"/>
                </a:solidFill>
                <a:effectLst/>
                <a:uLnTx/>
                <a:uFillTx/>
                <a:latin typeface="Arial" pitchFamily="34" charset="0"/>
                <a:ea typeface="+mn-ea"/>
                <a:cs typeface="Arial" pitchFamily="34" charset="0"/>
              </a:rPr>
              <a:t>(*) </a:t>
            </a:r>
            <a:r>
              <a:rPr lang="en-US" sz="800" b="0" i="0" dirty="0">
                <a:effectLst/>
                <a:latin typeface="Arial" panose="020B0604020202020204" pitchFamily="34" charset="0"/>
                <a:ea typeface="+mn-ea"/>
                <a:cs typeface="Arial" panose="020B0604020202020204" pitchFamily="34" charset="0"/>
              </a:rPr>
              <a:t>Pilot HSS+ survey among transgender women in Ha Noi</a:t>
            </a:r>
            <a:endParaRPr kumimoji="0" lang="en-US" sz="800" b="0" i="0" u="none" strike="noStrike" kern="0" cap="none" spc="0" normalizeH="0" baseline="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8884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men who have sex with men by city/province, 2022</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11</a:t>
            </a:fld>
            <a:endParaRPr lang="th-TH">
              <a:solidFill>
                <a:srgbClr val="898989"/>
              </a:solidFill>
            </a:endParaRPr>
          </a:p>
        </p:txBody>
      </p:sp>
      <p:sp>
        <p:nvSpPr>
          <p:cNvPr id="2" name="Rectangle 3">
            <a:extLst>
              <a:ext uri="{FF2B5EF4-FFF2-40B4-BE49-F238E27FC236}">
                <a16:creationId xmlns:a16="http://schemas.microsoft.com/office/drawing/2014/main" id="{68DC9D1F-867B-4E82-994A-7788DA22508F}"/>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2022</a:t>
            </a:r>
            <a:endParaRPr lang="en-GB" sz="800" dirty="0"/>
          </a:p>
        </p:txBody>
      </p:sp>
      <p:graphicFrame>
        <p:nvGraphicFramePr>
          <p:cNvPr id="3" name="Chart 2">
            <a:extLst>
              <a:ext uri="{FF2B5EF4-FFF2-40B4-BE49-F238E27FC236}">
                <a16:creationId xmlns:a16="http://schemas.microsoft.com/office/drawing/2014/main" id="{0D737EAC-3181-4F8C-5F10-AB7A3D3D775E}"/>
              </a:ext>
            </a:extLst>
          </p:cNvPr>
          <p:cNvGraphicFramePr>
            <a:graphicFrameLocks/>
          </p:cNvGraphicFramePr>
          <p:nvPr>
            <p:extLst>
              <p:ext uri="{D42A27DB-BD31-4B8C-83A1-F6EECF244321}">
                <p14:modId xmlns:p14="http://schemas.microsoft.com/office/powerpoint/2010/main" val="928307250"/>
              </p:ext>
            </p:extLst>
          </p:nvPr>
        </p:nvGraphicFramePr>
        <p:xfrm>
          <a:off x="1295399" y="2075801"/>
          <a:ext cx="9563101" cy="4020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4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High or rising HIV prevalence trend among MSM in several cities, 2015-2022</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12</a:t>
            </a:fld>
            <a:endParaRPr lang="th-TH">
              <a:solidFill>
                <a:srgbClr val="898989"/>
              </a:solidFill>
            </a:endParaRPr>
          </a:p>
        </p:txBody>
      </p:sp>
      <p:sp>
        <p:nvSpPr>
          <p:cNvPr id="8" name="Rectangle 3"/>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Reports and Global AIDS Monitoring (GAM)</a:t>
            </a:r>
            <a:endParaRPr lang="en-GB" sz="800" dirty="0"/>
          </a:p>
        </p:txBody>
      </p:sp>
      <p:graphicFrame>
        <p:nvGraphicFramePr>
          <p:cNvPr id="2" name="Chart 1">
            <a:extLst>
              <a:ext uri="{FF2B5EF4-FFF2-40B4-BE49-F238E27FC236}">
                <a16:creationId xmlns:a16="http://schemas.microsoft.com/office/drawing/2014/main" id="{F22F43F4-33F8-614C-3EBF-C64A31F6FFA7}"/>
              </a:ext>
            </a:extLst>
          </p:cNvPr>
          <p:cNvGraphicFramePr>
            <a:graphicFrameLocks/>
          </p:cNvGraphicFramePr>
          <p:nvPr>
            <p:extLst>
              <p:ext uri="{D42A27DB-BD31-4B8C-83A1-F6EECF244321}">
                <p14:modId xmlns:p14="http://schemas.microsoft.com/office/powerpoint/2010/main" val="569263871"/>
              </p:ext>
            </p:extLst>
          </p:nvPr>
        </p:nvGraphicFramePr>
        <p:xfrm>
          <a:off x="2362200" y="2286000"/>
          <a:ext cx="7391400" cy="3962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FSW by city/province, 2022</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13</a:t>
            </a:fld>
            <a:endParaRPr lang="th-TH">
              <a:solidFill>
                <a:srgbClr val="898989"/>
              </a:solidFill>
            </a:endParaRPr>
          </a:p>
        </p:txBody>
      </p:sp>
      <p:sp>
        <p:nvSpPr>
          <p:cNvPr id="2" name="Rectangle 3">
            <a:extLst>
              <a:ext uri="{FF2B5EF4-FFF2-40B4-BE49-F238E27FC236}">
                <a16:creationId xmlns:a16="http://schemas.microsoft.com/office/drawing/2014/main" id="{E99D0A12-58B9-4962-A94C-F9C561109407}"/>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2022</a:t>
            </a:r>
            <a:endParaRPr lang="en-GB" sz="800" dirty="0"/>
          </a:p>
        </p:txBody>
      </p:sp>
      <p:graphicFrame>
        <p:nvGraphicFramePr>
          <p:cNvPr id="3" name="Chart 2">
            <a:extLst>
              <a:ext uri="{FF2B5EF4-FFF2-40B4-BE49-F238E27FC236}">
                <a16:creationId xmlns:a16="http://schemas.microsoft.com/office/drawing/2014/main" id="{ADA90E0D-D85C-0915-6E60-3C6D4B32A8E0}"/>
              </a:ext>
            </a:extLst>
          </p:cNvPr>
          <p:cNvGraphicFramePr>
            <a:graphicFrameLocks/>
          </p:cNvGraphicFramePr>
          <p:nvPr>
            <p:extLst>
              <p:ext uri="{D42A27DB-BD31-4B8C-83A1-F6EECF244321}">
                <p14:modId xmlns:p14="http://schemas.microsoft.com/office/powerpoint/2010/main" val="1710194137"/>
              </p:ext>
            </p:extLst>
          </p:nvPr>
        </p:nvGraphicFramePr>
        <p:xfrm>
          <a:off x="457200" y="2075800"/>
          <a:ext cx="11125201" cy="4020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633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xfrm>
            <a:off x="226664" y="1571801"/>
            <a:ext cx="1158433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trends among sex workers by select surveyed city, 2015-2022</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14</a:t>
            </a:fld>
            <a:endParaRPr lang="th-TH">
              <a:solidFill>
                <a:srgbClr val="898989"/>
              </a:solidFill>
            </a:endParaRPr>
          </a:p>
        </p:txBody>
      </p:sp>
      <p:sp>
        <p:nvSpPr>
          <p:cNvPr id="2" name="Rectangle 3">
            <a:extLst>
              <a:ext uri="{FF2B5EF4-FFF2-40B4-BE49-F238E27FC236}">
                <a16:creationId xmlns:a16="http://schemas.microsoft.com/office/drawing/2014/main" id="{E99D0A12-58B9-4962-A94C-F9C561109407}"/>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2015-2022</a:t>
            </a:r>
            <a:endParaRPr lang="en-GB" sz="800" dirty="0"/>
          </a:p>
        </p:txBody>
      </p:sp>
      <p:graphicFrame>
        <p:nvGraphicFramePr>
          <p:cNvPr id="3" name="Chart 2">
            <a:extLst>
              <a:ext uri="{FF2B5EF4-FFF2-40B4-BE49-F238E27FC236}">
                <a16:creationId xmlns:a16="http://schemas.microsoft.com/office/drawing/2014/main" id="{8DCAD03F-C66E-34F7-85EC-E78CFE354115}"/>
              </a:ext>
            </a:extLst>
          </p:cNvPr>
          <p:cNvGraphicFramePr>
            <a:graphicFrameLocks/>
          </p:cNvGraphicFramePr>
          <p:nvPr>
            <p:extLst>
              <p:ext uri="{D42A27DB-BD31-4B8C-83A1-F6EECF244321}">
                <p14:modId xmlns:p14="http://schemas.microsoft.com/office/powerpoint/2010/main" val="2219494156"/>
              </p:ext>
            </p:extLst>
          </p:nvPr>
        </p:nvGraphicFramePr>
        <p:xfrm>
          <a:off x="2133600" y="2438400"/>
          <a:ext cx="8077200" cy="39195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472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PWID by city/province, 2021</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15</a:t>
            </a:fld>
            <a:endParaRPr lang="th-TH">
              <a:solidFill>
                <a:srgbClr val="898989"/>
              </a:solidFill>
            </a:endParaRPr>
          </a:p>
        </p:txBody>
      </p:sp>
      <p:sp>
        <p:nvSpPr>
          <p:cNvPr id="2" name="Rectangle 3">
            <a:extLst>
              <a:ext uri="{FF2B5EF4-FFF2-40B4-BE49-F238E27FC236}">
                <a16:creationId xmlns:a16="http://schemas.microsoft.com/office/drawing/2014/main" id="{D17BE8FB-816A-4D8F-AD1C-7358938AE448}"/>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2021</a:t>
            </a:r>
            <a:endParaRPr lang="en-GB" sz="800" dirty="0"/>
          </a:p>
        </p:txBody>
      </p:sp>
      <p:graphicFrame>
        <p:nvGraphicFramePr>
          <p:cNvPr id="3" name="Chart 2">
            <a:extLst>
              <a:ext uri="{FF2B5EF4-FFF2-40B4-BE49-F238E27FC236}">
                <a16:creationId xmlns:a16="http://schemas.microsoft.com/office/drawing/2014/main" id="{1FB8A446-CF99-FA94-3C9C-323242F6E1AC}"/>
              </a:ext>
            </a:extLst>
          </p:cNvPr>
          <p:cNvGraphicFramePr>
            <a:graphicFrameLocks/>
          </p:cNvGraphicFramePr>
          <p:nvPr>
            <p:extLst>
              <p:ext uri="{D42A27DB-BD31-4B8C-83A1-F6EECF244321}">
                <p14:modId xmlns:p14="http://schemas.microsoft.com/office/powerpoint/2010/main" val="1842187452"/>
              </p:ext>
            </p:extLst>
          </p:nvPr>
        </p:nvGraphicFramePr>
        <p:xfrm>
          <a:off x="0" y="2532934"/>
          <a:ext cx="11963400" cy="33527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787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16</a:t>
            </a:fld>
            <a:endParaRPr lang="th-TH">
              <a:solidFill>
                <a:srgbClr val="898989"/>
              </a:solidFill>
            </a:endParaRPr>
          </a:p>
        </p:txBody>
      </p:sp>
      <p:sp>
        <p:nvSpPr>
          <p:cNvPr id="2" name="Rectangle 3">
            <a:extLst>
              <a:ext uri="{FF2B5EF4-FFF2-40B4-BE49-F238E27FC236}">
                <a16:creationId xmlns:a16="http://schemas.microsoft.com/office/drawing/2014/main" id="{D17BE8FB-816A-4D8F-AD1C-7358938AE448}"/>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reports 2015-2021</a:t>
            </a:r>
            <a:endParaRPr lang="en-GB" sz="800" dirty="0"/>
          </a:p>
        </p:txBody>
      </p:sp>
      <p:sp>
        <p:nvSpPr>
          <p:cNvPr id="9" name="Title 1">
            <a:extLst>
              <a:ext uri="{FF2B5EF4-FFF2-40B4-BE49-F238E27FC236}">
                <a16:creationId xmlns:a16="http://schemas.microsoft.com/office/drawing/2014/main" id="{1D4CF5D8-8BE7-4D32-987D-377AAC8ECB87}"/>
              </a:ext>
            </a:extLst>
          </p:cNvPr>
          <p:cNvSpPr>
            <a:spLocks noGrp="1"/>
          </p:cNvSpPr>
          <p:nvPr>
            <p:ph type="title"/>
          </p:nvPr>
        </p:nvSpPr>
        <p:spPr bwMode="auto">
          <a:xfrm>
            <a:off x="226664" y="1571801"/>
            <a:ext cx="1158433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trends among PWID by select surveyed city, 2015-2021</a:t>
            </a:r>
          </a:p>
        </p:txBody>
      </p:sp>
      <p:graphicFrame>
        <p:nvGraphicFramePr>
          <p:cNvPr id="3" name="Chart 2">
            <a:extLst>
              <a:ext uri="{FF2B5EF4-FFF2-40B4-BE49-F238E27FC236}">
                <a16:creationId xmlns:a16="http://schemas.microsoft.com/office/drawing/2014/main" id="{529592DD-863F-E277-4DA3-157D31AE32FB}"/>
              </a:ext>
            </a:extLst>
          </p:cNvPr>
          <p:cNvGraphicFramePr>
            <a:graphicFrameLocks/>
          </p:cNvGraphicFramePr>
          <p:nvPr>
            <p:extLst>
              <p:ext uri="{D42A27DB-BD31-4B8C-83A1-F6EECF244321}">
                <p14:modId xmlns:p14="http://schemas.microsoft.com/office/powerpoint/2010/main" val="2106359057"/>
              </p:ext>
            </p:extLst>
          </p:nvPr>
        </p:nvGraphicFramePr>
        <p:xfrm>
          <a:off x="1371600" y="2075801"/>
          <a:ext cx="8763000" cy="4282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572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0" y="3429189"/>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ea typeface="黑体" pitchFamily="49" charset="-122"/>
              <a:cs typeface="Cordia New" pitchFamily="34"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227132" y="1443481"/>
            <a:ext cx="1173626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Proportion of key populations who reported condom use at last sex, 2005-2022</a:t>
            </a:r>
            <a:br>
              <a:rPr lang="en-US" sz="2400" dirty="0"/>
            </a:br>
            <a:endParaRPr lang="en-US" sz="2400" dirty="0"/>
          </a:p>
        </p:txBody>
      </p:sp>
      <p:sp>
        <p:nvSpPr>
          <p:cNvPr id="6861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35FF8D94-33EE-4CF3-B80D-89B9C1E6ACB9}" type="slidenum">
              <a:rPr lang="th-TH" smtClean="0">
                <a:solidFill>
                  <a:srgbClr val="898989"/>
                </a:solidFill>
              </a:rPr>
              <a:pPr fontAlgn="base">
                <a:spcBef>
                  <a:spcPct val="0"/>
                </a:spcBef>
                <a:spcAft>
                  <a:spcPct val="0"/>
                </a:spcAft>
                <a:defRPr/>
              </a:pPr>
              <a:t>18</a:t>
            </a:fld>
            <a:endParaRPr lang="th-TH">
              <a:solidFill>
                <a:srgbClr val="898989"/>
              </a:solidFill>
            </a:endParaRPr>
          </a:p>
        </p:txBody>
      </p:sp>
      <p:sp>
        <p:nvSpPr>
          <p:cNvPr id="68613" name="TextBox 1"/>
          <p:cNvSpPr txBox="1">
            <a:spLocks noChangeArrowheads="1"/>
          </p:cNvSpPr>
          <p:nvPr/>
        </p:nvSpPr>
        <p:spPr bwMode="auto">
          <a:xfrm>
            <a:off x="0" y="6019800"/>
            <a:ext cx="11218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National Institute of Hygiene and Epidemiology Vietnam, FHI, Vietnam Administration of HIV/AIDS Control, US Center for Disease Control, &amp; USAID. (2006). Results from the HIV/STI Integrated Biological and Behavioral Surveillance (IBBS) in Vietnam 2005 – 2006; 2. Hoang T.V, Tuan NA, Vi LNL, et al. (2011). Results from the HIV/STI Integrated Biological and Behavioral Surveillance (IBBS) in Vietnam - Round II 2009; 3. HSS + 2011 cited in National Committee for AIDS, Drug and Prostitution Prevention and Control. (2012). Vietnam Global AIDS Response Progress Report, 2012 (Country Narrative Report); 4. UNAIDS. (2013). Global Report: UNAIDS Report on the Global AIDS Epidemic 2013; 5. National Committee for AIDS, Drug and Prostitution Prevention and Control. Vietnam Global AIDS Response Progress Reports; and 6. Global AIDS Monitoring (GAM)</a:t>
            </a:r>
          </a:p>
          <a:p>
            <a:pPr eaLnBrk="1" hangingPunct="1"/>
            <a:endParaRPr lang="en-US" sz="9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646233134"/>
              </p:ext>
            </p:extLst>
          </p:nvPr>
        </p:nvGraphicFramePr>
        <p:xfrm>
          <a:off x="761306" y="2285890"/>
          <a:ext cx="10669389" cy="3504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490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304800" y="13716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FSW who reported condom use with their most recent client; by province/city, 2022</a:t>
            </a:r>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19</a:t>
            </a:fld>
            <a:endParaRPr lang="th-TH">
              <a:solidFill>
                <a:srgbClr val="898989"/>
              </a:solidFill>
            </a:endParaRPr>
          </a:p>
        </p:txBody>
      </p:sp>
      <p:sp>
        <p:nvSpPr>
          <p:cNvPr id="2" name="Rectangle 3">
            <a:extLst>
              <a:ext uri="{FF2B5EF4-FFF2-40B4-BE49-F238E27FC236}">
                <a16:creationId xmlns:a16="http://schemas.microsoft.com/office/drawing/2014/main" id="{52CF0EF1-30E3-4FEE-A458-E2304400F0D4}"/>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2022</a:t>
            </a:r>
            <a:endParaRPr lang="en-GB" sz="800" dirty="0"/>
          </a:p>
        </p:txBody>
      </p:sp>
      <p:graphicFrame>
        <p:nvGraphicFramePr>
          <p:cNvPr id="3" name="Chart 2">
            <a:extLst>
              <a:ext uri="{FF2B5EF4-FFF2-40B4-BE49-F238E27FC236}">
                <a16:creationId xmlns:a16="http://schemas.microsoft.com/office/drawing/2014/main" id="{E3D0A59B-A967-4D43-83EA-18C949ED3FC4}"/>
              </a:ext>
            </a:extLst>
          </p:cNvPr>
          <p:cNvGraphicFramePr>
            <a:graphicFrameLocks/>
          </p:cNvGraphicFramePr>
          <p:nvPr>
            <p:extLst>
              <p:ext uri="{D42A27DB-BD31-4B8C-83A1-F6EECF244321}">
                <p14:modId xmlns:p14="http://schemas.microsoft.com/office/powerpoint/2010/main" val="3316959927"/>
              </p:ext>
            </p:extLst>
          </p:nvPr>
        </p:nvGraphicFramePr>
        <p:xfrm>
          <a:off x="457200" y="2407023"/>
          <a:ext cx="10896600" cy="38413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752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9"/>
          <p:cNvSpPr>
            <a:spLocks noGrp="1"/>
          </p:cNvSpPr>
          <p:nvPr>
            <p:ph type="sldNum"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66E27A8-A54A-458C-9973-60724D4686D3}" type="slidenum">
              <a:rPr lang="th-TH" smtClean="0">
                <a:solidFill>
                  <a:srgbClr val="898989"/>
                </a:solidFill>
              </a:rPr>
              <a:pPr fontAlgn="base">
                <a:spcBef>
                  <a:spcPct val="0"/>
                </a:spcBef>
                <a:spcAft>
                  <a:spcPct val="0"/>
                </a:spcAft>
                <a:defRPr/>
              </a:pPr>
              <a:t>2</a:t>
            </a:fld>
            <a:endParaRPr lang="th-TH">
              <a:solidFill>
                <a:srgbClr val="898989"/>
              </a:solidFill>
            </a:endParaRPr>
          </a:p>
        </p:txBody>
      </p:sp>
      <p:sp>
        <p:nvSpPr>
          <p:cNvPr id="51203" name="Subtitle 4"/>
          <p:cNvSpPr>
            <a:spLocks noGrp="1"/>
          </p:cNvSpPr>
          <p:nvPr>
            <p:ph type="subTitle" idx="1"/>
          </p:nvPr>
        </p:nvSpPr>
        <p:spPr bwMode="auto">
          <a:xfrm>
            <a:off x="582801"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3"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4"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5"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6"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7" action="ppaction://hlinksldjump"/>
              </a:rPr>
              <a:t>HIV expenditure</a:t>
            </a:r>
            <a:endParaRPr lang="en-US" dirty="0">
              <a:cs typeface="Cordia New" pitchFamily="34" charset="-34"/>
            </a:endParaRPr>
          </a:p>
          <a:p>
            <a:pPr fontAlgn="base">
              <a:spcAft>
                <a:spcPct val="0"/>
              </a:spcAft>
            </a:pPr>
            <a:r>
              <a:rPr lang="en-US" dirty="0">
                <a:cs typeface="Cordia New" pitchFamily="34" charset="-34"/>
                <a:hlinkClick r:id="rId8" action="ppaction://hlinksldjump"/>
              </a:rPr>
              <a:t>National response </a:t>
            </a:r>
            <a:endParaRPr lang="en-US" dirty="0">
              <a:cs typeface="Cordia New" pitchFamily="34" charset="-34"/>
            </a:endParaRPr>
          </a:p>
        </p:txBody>
      </p:sp>
      <p:sp>
        <p:nvSpPr>
          <p:cNvPr id="51204" name="Title 3"/>
          <p:cNvSpPr>
            <a:spLocks noGrp="1"/>
          </p:cNvSpPr>
          <p:nvPr>
            <p:ph type="title"/>
          </p:nvPr>
        </p:nvSpPr>
        <p:spPr bwMode="auto">
          <a:xfrm>
            <a:off x="284352" y="157181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cs typeface="Cordia New" pitchFamily="34" charset="-34"/>
              </a:rPr>
              <a:t>CONTENT</a:t>
            </a:r>
            <a:endParaRPr lang="th-TH"/>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1348"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dirty="0"/>
              <a:t>Proportion of MSM who reported condom use at last sex with a male partner </a:t>
            </a:r>
            <a:r>
              <a:rPr lang="en-US" dirty="0"/>
              <a:t>by province/city</a:t>
            </a:r>
            <a:r>
              <a:rPr lang="en-GB" dirty="0"/>
              <a:t>, 2022</a:t>
            </a: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20</a:t>
            </a:fld>
            <a:endParaRPr lang="th-TH">
              <a:solidFill>
                <a:srgbClr val="898989"/>
              </a:solidFill>
            </a:endParaRPr>
          </a:p>
        </p:txBody>
      </p:sp>
      <p:sp>
        <p:nvSpPr>
          <p:cNvPr id="2" name="Rectangle 3">
            <a:extLst>
              <a:ext uri="{FF2B5EF4-FFF2-40B4-BE49-F238E27FC236}">
                <a16:creationId xmlns:a16="http://schemas.microsoft.com/office/drawing/2014/main" id="{3BDF4BE8-0194-4517-B3B5-EC58DA44C936}"/>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2022</a:t>
            </a:r>
            <a:endParaRPr lang="en-GB" sz="800" dirty="0"/>
          </a:p>
        </p:txBody>
      </p:sp>
      <p:graphicFrame>
        <p:nvGraphicFramePr>
          <p:cNvPr id="3" name="Chart 2">
            <a:extLst>
              <a:ext uri="{FF2B5EF4-FFF2-40B4-BE49-F238E27FC236}">
                <a16:creationId xmlns:a16="http://schemas.microsoft.com/office/drawing/2014/main" id="{536D1626-65BD-4958-A5A7-9D2D4F8849AE}"/>
              </a:ext>
            </a:extLst>
          </p:cNvPr>
          <p:cNvGraphicFramePr>
            <a:graphicFrameLocks/>
          </p:cNvGraphicFramePr>
          <p:nvPr>
            <p:extLst>
              <p:ext uri="{D42A27DB-BD31-4B8C-83A1-F6EECF244321}">
                <p14:modId xmlns:p14="http://schemas.microsoft.com/office/powerpoint/2010/main" val="2973612874"/>
              </p:ext>
            </p:extLst>
          </p:nvPr>
        </p:nvGraphicFramePr>
        <p:xfrm>
          <a:off x="1371601" y="2667000"/>
          <a:ext cx="948690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246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1348" y="1447800"/>
            <a:ext cx="1174205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dirty="0"/>
              <a:t>Proportion of PWID who reported condom use at last sex </a:t>
            </a:r>
            <a:r>
              <a:rPr lang="en-US" dirty="0"/>
              <a:t>by province/city</a:t>
            </a:r>
            <a:r>
              <a:rPr lang="en-GB" dirty="0"/>
              <a:t>, 2021</a:t>
            </a: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3DD3F0-4197-47AF-B06F-EA73438AC0B3}" type="slidenum">
              <a:rPr kumimoji="0" lang="th-TH" sz="1200" b="0" i="0" u="none" strike="noStrike" kern="1200" cap="none" spc="0" normalizeH="0" baseline="0" noProof="0" smtClean="0">
                <a:ln>
                  <a:noFill/>
                </a:ln>
                <a:solidFill>
                  <a:srgbClr val="898989"/>
                </a:solidFill>
                <a:effectLst/>
                <a:uLnTx/>
                <a:uFillTx/>
                <a:latin typeface="Arial" charset="0"/>
                <a:ea typeface="+mn-ea"/>
                <a:cs typeface="Cordia New" panose="020B03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th-TH" sz="1200" b="0" i="0" u="none" strike="noStrike" kern="1200" cap="none" spc="0" normalizeH="0" baseline="0" noProof="0">
              <a:ln>
                <a:noFill/>
              </a:ln>
              <a:solidFill>
                <a:srgbClr val="898989"/>
              </a:solidFill>
              <a:effectLst/>
              <a:uLnTx/>
              <a:uFillTx/>
              <a:latin typeface="Arial" charset="0"/>
              <a:ea typeface="+mn-ea"/>
              <a:cs typeface="Cordia New" panose="020B0304020202020204" pitchFamily="34" charset="-34"/>
            </a:endParaRPr>
          </a:p>
        </p:txBody>
      </p:sp>
      <p:sp>
        <p:nvSpPr>
          <p:cNvPr id="2" name="Rectangle 3">
            <a:extLst>
              <a:ext uri="{FF2B5EF4-FFF2-40B4-BE49-F238E27FC236}">
                <a16:creationId xmlns:a16="http://schemas.microsoft.com/office/drawing/2014/main" id="{3BDF4BE8-0194-4517-B3B5-EC58DA44C936}"/>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2021</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4" name="Chart 3">
            <a:extLst>
              <a:ext uri="{FF2B5EF4-FFF2-40B4-BE49-F238E27FC236}">
                <a16:creationId xmlns:a16="http://schemas.microsoft.com/office/drawing/2014/main" id="{66E860F2-5CFA-4BDE-A825-357837F176FE}"/>
              </a:ext>
            </a:extLst>
          </p:cNvPr>
          <p:cNvGraphicFramePr>
            <a:graphicFrameLocks/>
          </p:cNvGraphicFramePr>
          <p:nvPr>
            <p:extLst>
              <p:ext uri="{D42A27DB-BD31-4B8C-83A1-F6EECF244321}">
                <p14:modId xmlns:p14="http://schemas.microsoft.com/office/powerpoint/2010/main" val="2890992151"/>
              </p:ext>
            </p:extLst>
          </p:nvPr>
        </p:nvGraphicFramePr>
        <p:xfrm>
          <a:off x="-76200" y="2285401"/>
          <a:ext cx="121920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733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227707"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reported using sterile injecting equipment at the last time they injected, 2005-2021</a:t>
            </a:r>
          </a:p>
        </p:txBody>
      </p:sp>
      <p:sp>
        <p:nvSpPr>
          <p:cNvPr id="6963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EFD072C-21BD-457A-B1B6-58ACDAEA5AAA}" type="slidenum">
              <a:rPr lang="th-TH" smtClean="0">
                <a:solidFill>
                  <a:srgbClr val="898989"/>
                </a:solidFill>
              </a:rPr>
              <a:pPr fontAlgn="base">
                <a:spcBef>
                  <a:spcPct val="0"/>
                </a:spcBef>
                <a:spcAft>
                  <a:spcPct val="0"/>
                </a:spcAft>
                <a:defRPr/>
              </a:pPr>
              <a:t>22</a:t>
            </a:fld>
            <a:endParaRPr lang="th-TH">
              <a:solidFill>
                <a:srgbClr val="898989"/>
              </a:solidFill>
            </a:endParaRPr>
          </a:p>
        </p:txBody>
      </p:sp>
      <p:sp>
        <p:nvSpPr>
          <p:cNvPr id="69637" name="TextBox 1"/>
          <p:cNvSpPr txBox="1">
            <a:spLocks noChangeArrowheads="1"/>
          </p:cNvSpPr>
          <p:nvPr/>
        </p:nvSpPr>
        <p:spPr bwMode="auto">
          <a:xfrm>
            <a:off x="0" y="6172200"/>
            <a:ext cx="1135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t>Source: Prepared by </a:t>
            </a:r>
            <a:r>
              <a:rPr lang="en-US" sz="900" dirty="0">
                <a:hlinkClick r:id="rId3"/>
              </a:rPr>
              <a:t>www.aidsdatahub.org</a:t>
            </a:r>
            <a:r>
              <a:rPr lang="en-US" sz="900" dirty="0"/>
              <a:t> based on 1. National Institute of Hygiene and Epidemiology Vietnam, FHI, Vietnam Administration of HIV/AIDS Control, US Center for Disease Control, &amp; USAID. (2006). Results from the HIV/STI Integrated Biological and Behavioral Surveillance (IBBS) in Vietnam 2005 – 2006; 2. Hoang T.V, Tuan NA, Vi LNL, et al. (2011). Results from the HIV/STI Integrated Biological and Behavioral Surveillance (IBBS) in Vietnam - Round II 2009; 3. HSS + 2011 cited in National Committee for AIDS, Drug and Prostitution Prevention and Control. (2012). Vietnam Global AIDS Response Progress Report, 2012; 4. UNAIDS. (2013). Global Report: UNAIDS Report on the Global AIDS Epidemic; and 5. Global AIDS Monitoring (GAM) </a:t>
            </a:r>
          </a:p>
          <a:p>
            <a:pPr eaLnBrk="1" hangingPunct="1"/>
            <a:endParaRPr lang="en-US" sz="900" dirty="0"/>
          </a:p>
        </p:txBody>
      </p:sp>
      <p:graphicFrame>
        <p:nvGraphicFramePr>
          <p:cNvPr id="2" name="Chart 1">
            <a:extLst>
              <a:ext uri="{FF2B5EF4-FFF2-40B4-BE49-F238E27FC236}">
                <a16:creationId xmlns:a16="http://schemas.microsoft.com/office/drawing/2014/main" id="{C42F96CD-AB2E-4D30-807B-32F927F6E5A0}"/>
              </a:ext>
            </a:extLst>
          </p:cNvPr>
          <p:cNvGraphicFramePr>
            <a:graphicFrameLocks noGrp="1"/>
          </p:cNvGraphicFramePr>
          <p:nvPr>
            <p:extLst>
              <p:ext uri="{D42A27DB-BD31-4B8C-83A1-F6EECF244321}">
                <p14:modId xmlns:p14="http://schemas.microsoft.com/office/powerpoint/2010/main" val="2631322055"/>
              </p:ext>
            </p:extLst>
          </p:nvPr>
        </p:nvGraphicFramePr>
        <p:xfrm>
          <a:off x="1066800" y="2514600"/>
          <a:ext cx="9448800" cy="344805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227707"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reported using sterile injecting equipment at the last time they injected by province/city, 2021</a:t>
            </a:r>
          </a:p>
        </p:txBody>
      </p:sp>
      <p:sp>
        <p:nvSpPr>
          <p:cNvPr id="6963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EFD072C-21BD-457A-B1B6-58ACDAEA5AAA}" type="slidenum">
              <a:rPr lang="th-TH" smtClean="0">
                <a:solidFill>
                  <a:srgbClr val="898989"/>
                </a:solidFill>
              </a:rPr>
              <a:pPr fontAlgn="base">
                <a:spcBef>
                  <a:spcPct val="0"/>
                </a:spcBef>
                <a:spcAft>
                  <a:spcPct val="0"/>
                </a:spcAft>
                <a:defRPr/>
              </a:pPr>
              <a:t>23</a:t>
            </a:fld>
            <a:endParaRPr lang="th-TH">
              <a:solidFill>
                <a:srgbClr val="898989"/>
              </a:solidFill>
            </a:endParaRPr>
          </a:p>
        </p:txBody>
      </p:sp>
      <p:graphicFrame>
        <p:nvGraphicFramePr>
          <p:cNvPr id="7" name="Chart 6">
            <a:extLst>
              <a:ext uri="{FF2B5EF4-FFF2-40B4-BE49-F238E27FC236}">
                <a16:creationId xmlns:a16="http://schemas.microsoft.com/office/drawing/2014/main" id="{B58052AB-ABE6-4609-BE57-0A509927D062}"/>
              </a:ext>
            </a:extLst>
          </p:cNvPr>
          <p:cNvGraphicFramePr>
            <a:graphicFrameLocks/>
          </p:cNvGraphicFramePr>
          <p:nvPr>
            <p:extLst>
              <p:ext uri="{D42A27DB-BD31-4B8C-83A1-F6EECF244321}">
                <p14:modId xmlns:p14="http://schemas.microsoft.com/office/powerpoint/2010/main" val="718056490"/>
              </p:ext>
            </p:extLst>
          </p:nvPr>
        </p:nvGraphicFramePr>
        <p:xfrm>
          <a:off x="226475" y="2738718"/>
          <a:ext cx="11813125" cy="386709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a:extLst>
              <a:ext uri="{FF2B5EF4-FFF2-40B4-BE49-F238E27FC236}">
                <a16:creationId xmlns:a16="http://schemas.microsoft.com/office/drawing/2014/main" id="{8B022AF2-3822-4DC6-8543-018CFFD1DB93}"/>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4"/>
              </a:rPr>
              <a:t>www.aidsdatahub.org</a:t>
            </a:r>
            <a:r>
              <a:rPr lang="en-GB" sz="800" dirty="0"/>
              <a:t> based on </a:t>
            </a:r>
            <a:r>
              <a:rPr lang="en-US" sz="800" dirty="0">
                <a:solidFill>
                  <a:prstClr val="black"/>
                </a:solidFill>
              </a:rPr>
              <a:t>HIV Sentinel Surveillance Plus (HSS+) 2021</a:t>
            </a:r>
            <a:endParaRPr lang="en-GB" sz="800" dirty="0"/>
          </a:p>
        </p:txBody>
      </p:sp>
    </p:spTree>
    <p:extLst>
      <p:ext uri="{BB962C8B-B14F-4D97-AF65-F5344CB8AC3E}">
        <p14:creationId xmlns:p14="http://schemas.microsoft.com/office/powerpoint/2010/main" val="404741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xfrm>
            <a:off x="3048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988" y="1524189"/>
            <a:ext cx="1142981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young people (15-24 years) with comprehensive HIV knowledge by gender, 2021</a:t>
            </a:r>
          </a:p>
        </p:txBody>
      </p:sp>
      <p:sp>
        <p:nvSpPr>
          <p:cNvPr id="8397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A417437-B042-4CAE-8AD9-4987482F75F7}" type="slidenum">
              <a:rPr lang="th-TH" smtClean="0">
                <a:solidFill>
                  <a:srgbClr val="898989"/>
                </a:solidFill>
              </a:rPr>
              <a:pPr fontAlgn="base">
                <a:spcBef>
                  <a:spcPct val="0"/>
                </a:spcBef>
                <a:spcAft>
                  <a:spcPct val="0"/>
                </a:spcAft>
                <a:defRPr/>
              </a:pPr>
              <a:t>25</a:t>
            </a:fld>
            <a:endParaRPr lang="th-TH">
              <a:solidFill>
                <a:srgbClr val="898989"/>
              </a:solidFill>
            </a:endParaRPr>
          </a:p>
        </p:txBody>
      </p:sp>
      <p:sp>
        <p:nvSpPr>
          <p:cNvPr id="83973" name="Rectangle 5"/>
          <p:cNvSpPr>
            <a:spLocks noChangeArrowheads="1"/>
          </p:cNvSpPr>
          <p:nvPr/>
        </p:nvSpPr>
        <p:spPr bwMode="auto">
          <a:xfrm>
            <a:off x="152400" y="6479045"/>
            <a:ext cx="8458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a:solidFill>
                  <a:srgbClr val="000000"/>
                </a:solidFill>
              </a:rPr>
              <a:t>Source: </a:t>
            </a:r>
            <a:r>
              <a:rPr lang="en-US" sz="800" dirty="0">
                <a:solidFill>
                  <a:srgbClr val="000000"/>
                </a:solidFill>
                <a:ea typeface="黑体" pitchFamily="49" charset="-122"/>
              </a:rPr>
              <a:t> Prepared by </a:t>
            </a:r>
            <a:r>
              <a:rPr lang="en-US" sz="800" dirty="0">
                <a:solidFill>
                  <a:srgbClr val="000000"/>
                </a:solidFill>
                <a:ea typeface="黑体" pitchFamily="49" charset="-122"/>
                <a:hlinkClick r:id="rId3"/>
              </a:rPr>
              <a:t>www.aidsdatahub.org</a:t>
            </a:r>
            <a:r>
              <a:rPr lang="en-US" sz="800" dirty="0">
                <a:solidFill>
                  <a:srgbClr val="000000"/>
                </a:solidFill>
                <a:ea typeface="黑体" pitchFamily="49" charset="-122"/>
              </a:rPr>
              <a:t>  based on </a:t>
            </a:r>
            <a:r>
              <a:rPr lang="en-GB" sz="800" dirty="0">
                <a:solidFill>
                  <a:srgbClr val="000000"/>
                </a:solidFill>
                <a:ea typeface="黑体" pitchFamily="49" charset="-122"/>
              </a:rPr>
              <a:t>Viet Nam SDGCW Survey, 2020-2021</a:t>
            </a:r>
            <a:endParaRPr lang="en-US" sz="800" dirty="0">
              <a:solidFill>
                <a:srgbClr val="000000"/>
              </a:solidFill>
            </a:endParaRPr>
          </a:p>
        </p:txBody>
      </p:sp>
      <p:graphicFrame>
        <p:nvGraphicFramePr>
          <p:cNvPr id="2" name="Chart 1">
            <a:extLst>
              <a:ext uri="{FF2B5EF4-FFF2-40B4-BE49-F238E27FC236}">
                <a16:creationId xmlns:a16="http://schemas.microsoft.com/office/drawing/2014/main" id="{61320B35-A68C-CDA8-F914-0C8751935CE5}"/>
              </a:ext>
            </a:extLst>
          </p:cNvPr>
          <p:cNvGraphicFramePr>
            <a:graphicFrameLocks/>
          </p:cNvGraphicFramePr>
          <p:nvPr>
            <p:extLst>
              <p:ext uri="{D42A27DB-BD31-4B8C-83A1-F6EECF244321}">
                <p14:modId xmlns:p14="http://schemas.microsoft.com/office/powerpoint/2010/main" val="1011425120"/>
              </p:ext>
            </p:extLst>
          </p:nvPr>
        </p:nvGraphicFramePr>
        <p:xfrm>
          <a:off x="2590800" y="2438399"/>
          <a:ext cx="6477000" cy="391953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988" y="1524189"/>
            <a:ext cx="1142981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Percentage of women and men (15-49 years) who correctly identify all three means of vertical transmission of HIV, by gender, 2021</a:t>
            </a:r>
          </a:p>
        </p:txBody>
      </p:sp>
      <p:sp>
        <p:nvSpPr>
          <p:cNvPr id="8397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417437-B042-4CAE-8AD9-4987482F75F7}" type="slidenum">
              <a:rPr kumimoji="0" lang="th-TH" sz="1200" b="0" i="0" u="none" strike="noStrike" kern="1200" cap="none" spc="0" normalizeH="0" baseline="0" noProof="0" smtClean="0">
                <a:ln>
                  <a:noFill/>
                </a:ln>
                <a:solidFill>
                  <a:srgbClr val="898989"/>
                </a:solidFill>
                <a:effectLst/>
                <a:uLnTx/>
                <a:uFillTx/>
                <a:latin typeface="Arial" charset="0"/>
                <a:ea typeface="+mn-ea"/>
                <a:cs typeface="Cordia New" panose="020B03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th-TH" sz="1200" b="0" i="0" u="none" strike="noStrike" kern="1200" cap="none" spc="0" normalizeH="0" baseline="0" noProof="0">
              <a:ln>
                <a:noFill/>
              </a:ln>
              <a:solidFill>
                <a:srgbClr val="898989"/>
              </a:solidFill>
              <a:effectLst/>
              <a:uLnTx/>
              <a:uFillTx/>
              <a:latin typeface="Arial" charset="0"/>
              <a:ea typeface="+mn-ea"/>
              <a:cs typeface="Cordia New" panose="020B0304020202020204" pitchFamily="34" charset="-34"/>
            </a:endParaRPr>
          </a:p>
        </p:txBody>
      </p:sp>
      <p:sp>
        <p:nvSpPr>
          <p:cNvPr id="83973" name="Rectangle 5"/>
          <p:cNvSpPr>
            <a:spLocks noChangeArrowheads="1"/>
          </p:cNvSpPr>
          <p:nvPr/>
        </p:nvSpPr>
        <p:spPr bwMode="auto">
          <a:xfrm>
            <a:off x="152400" y="6479045"/>
            <a:ext cx="8458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Arial" charset="0"/>
                <a:ea typeface="黑体" panose="02010609060101010101" pitchFamily="49" charset="-122"/>
                <a:cs typeface="Arial" charset="0"/>
              </a:rPr>
              <a:t>Source: </a:t>
            </a:r>
            <a:r>
              <a:rPr kumimoji="0" lang="en-US" sz="800" b="0" i="0" u="none" strike="noStrike" kern="1200" cap="none" spc="0" normalizeH="0" baseline="0" noProof="0" dirty="0">
                <a:ln>
                  <a:noFill/>
                </a:ln>
                <a:solidFill>
                  <a:srgbClr val="000000"/>
                </a:solidFill>
                <a:effectLst/>
                <a:uLnTx/>
                <a:uFillTx/>
                <a:latin typeface="Arial" charset="0"/>
                <a:ea typeface="黑体" pitchFamily="49" charset="-122"/>
                <a:cs typeface="Arial" charset="0"/>
              </a:rPr>
              <a:t> Prepared by </a:t>
            </a:r>
            <a:r>
              <a:rPr kumimoji="0" lang="en-US" sz="800" b="0" i="0" u="none" strike="noStrike" kern="1200" cap="none" spc="0" normalizeH="0" baseline="0" noProof="0" dirty="0">
                <a:ln>
                  <a:noFill/>
                </a:ln>
                <a:solidFill>
                  <a:srgbClr val="000000"/>
                </a:solidFill>
                <a:effectLst/>
                <a:uLnTx/>
                <a:uFillTx/>
                <a:latin typeface="Arial" charset="0"/>
                <a:ea typeface="黑体" pitchFamily="49" charset="-122"/>
                <a:cs typeface="Arial" charset="0"/>
                <a:hlinkClick r:id="rId3"/>
              </a:rPr>
              <a:t>www.aidsdatahub.org</a:t>
            </a:r>
            <a:r>
              <a:rPr kumimoji="0" lang="en-US" sz="800" b="0" i="0" u="none" strike="noStrike" kern="1200" cap="none" spc="0" normalizeH="0" baseline="0" noProof="0" dirty="0">
                <a:ln>
                  <a:noFill/>
                </a:ln>
                <a:solidFill>
                  <a:srgbClr val="000000"/>
                </a:solidFill>
                <a:effectLst/>
                <a:uLnTx/>
                <a:uFillTx/>
                <a:latin typeface="Arial" charset="0"/>
                <a:ea typeface="黑体" pitchFamily="49" charset="-122"/>
                <a:cs typeface="Arial" charset="0"/>
              </a:rPr>
              <a:t>  based on </a:t>
            </a:r>
            <a:r>
              <a:rPr kumimoji="0" lang="en-GB" sz="800" b="0" i="0" u="none" strike="noStrike" kern="1200" cap="none" spc="0" normalizeH="0" baseline="0" noProof="0" dirty="0">
                <a:ln>
                  <a:noFill/>
                </a:ln>
                <a:solidFill>
                  <a:srgbClr val="000000"/>
                </a:solidFill>
                <a:effectLst/>
                <a:uLnTx/>
                <a:uFillTx/>
                <a:latin typeface="Arial" charset="0"/>
                <a:ea typeface="黑体" pitchFamily="49" charset="-122"/>
                <a:cs typeface="Arial" charset="0"/>
              </a:rPr>
              <a:t>Viet Nam SDGCW Survey, 2020-2021</a:t>
            </a:r>
            <a:endParaRPr kumimoji="0" lang="en-US" sz="800" b="0" i="0" u="none" strike="noStrike" kern="1200" cap="none" spc="0" normalizeH="0" baseline="0" noProof="0" dirty="0">
              <a:ln>
                <a:noFill/>
              </a:ln>
              <a:solidFill>
                <a:srgbClr val="000000"/>
              </a:solidFill>
              <a:effectLst/>
              <a:uLnTx/>
              <a:uFillTx/>
              <a:latin typeface="Arial" charset="0"/>
              <a:ea typeface="+mn-ea"/>
              <a:cs typeface="Arial" charset="0"/>
            </a:endParaRPr>
          </a:p>
        </p:txBody>
      </p:sp>
      <p:graphicFrame>
        <p:nvGraphicFramePr>
          <p:cNvPr id="3" name="Chart 2">
            <a:extLst>
              <a:ext uri="{FF2B5EF4-FFF2-40B4-BE49-F238E27FC236}">
                <a16:creationId xmlns:a16="http://schemas.microsoft.com/office/drawing/2014/main" id="{9CC6C873-A99A-4140-9FA4-98EA8E7F820C}"/>
              </a:ext>
            </a:extLst>
          </p:cNvPr>
          <p:cNvGraphicFramePr>
            <a:graphicFrameLocks/>
          </p:cNvGraphicFramePr>
          <p:nvPr>
            <p:extLst>
              <p:ext uri="{D42A27DB-BD31-4B8C-83A1-F6EECF244321}">
                <p14:modId xmlns:p14="http://schemas.microsoft.com/office/powerpoint/2010/main" val="2031950857"/>
              </p:ext>
            </p:extLst>
          </p:nvPr>
        </p:nvGraphicFramePr>
        <p:xfrm>
          <a:off x="3505200" y="2667000"/>
          <a:ext cx="4953000" cy="36909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0527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988" y="1524189"/>
            <a:ext cx="1142981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Percentage of women and men (15-49 years) who report discriminatory attitudes towards people living with HIV, by gender, 2021</a:t>
            </a:r>
          </a:p>
        </p:txBody>
      </p:sp>
      <p:sp>
        <p:nvSpPr>
          <p:cNvPr id="8397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417437-B042-4CAE-8AD9-4987482F75F7}" type="slidenum">
              <a:rPr kumimoji="0" lang="th-TH" sz="1200" b="0" i="0" u="none" strike="noStrike" kern="1200" cap="none" spc="0" normalizeH="0" baseline="0" noProof="0" smtClean="0">
                <a:ln>
                  <a:noFill/>
                </a:ln>
                <a:solidFill>
                  <a:srgbClr val="898989"/>
                </a:solidFill>
                <a:effectLst/>
                <a:uLnTx/>
                <a:uFillTx/>
                <a:latin typeface="Arial" charset="0"/>
                <a:ea typeface="+mn-ea"/>
                <a:cs typeface="Cordia New" panose="020B03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th-TH" sz="1200" b="0" i="0" u="none" strike="noStrike" kern="1200" cap="none" spc="0" normalizeH="0" baseline="0" noProof="0">
              <a:ln>
                <a:noFill/>
              </a:ln>
              <a:solidFill>
                <a:srgbClr val="898989"/>
              </a:solidFill>
              <a:effectLst/>
              <a:uLnTx/>
              <a:uFillTx/>
              <a:latin typeface="Arial" charset="0"/>
              <a:ea typeface="+mn-ea"/>
              <a:cs typeface="Cordia New" panose="020B0304020202020204" pitchFamily="34" charset="-34"/>
            </a:endParaRPr>
          </a:p>
        </p:txBody>
      </p:sp>
      <p:sp>
        <p:nvSpPr>
          <p:cNvPr id="83973" name="Rectangle 5"/>
          <p:cNvSpPr>
            <a:spLocks noChangeArrowheads="1"/>
          </p:cNvSpPr>
          <p:nvPr/>
        </p:nvSpPr>
        <p:spPr bwMode="auto">
          <a:xfrm>
            <a:off x="152400" y="6479045"/>
            <a:ext cx="8458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Arial" charset="0"/>
                <a:ea typeface="黑体" panose="02010609060101010101" pitchFamily="49" charset="-122"/>
                <a:cs typeface="Arial" charset="0"/>
              </a:rPr>
              <a:t>Source: </a:t>
            </a:r>
            <a:r>
              <a:rPr kumimoji="0" lang="en-US" sz="800" b="0" i="0" u="none" strike="noStrike" kern="1200" cap="none" spc="0" normalizeH="0" baseline="0" noProof="0" dirty="0">
                <a:ln>
                  <a:noFill/>
                </a:ln>
                <a:solidFill>
                  <a:srgbClr val="000000"/>
                </a:solidFill>
                <a:effectLst/>
                <a:uLnTx/>
                <a:uFillTx/>
                <a:latin typeface="Arial" charset="0"/>
                <a:ea typeface="黑体" pitchFamily="49" charset="-122"/>
                <a:cs typeface="Arial" charset="0"/>
              </a:rPr>
              <a:t> Prepared by </a:t>
            </a:r>
            <a:r>
              <a:rPr kumimoji="0" lang="en-US" sz="800" b="0" i="0" u="none" strike="noStrike" kern="1200" cap="none" spc="0" normalizeH="0" baseline="0" noProof="0" dirty="0">
                <a:ln>
                  <a:noFill/>
                </a:ln>
                <a:solidFill>
                  <a:srgbClr val="000000"/>
                </a:solidFill>
                <a:effectLst/>
                <a:uLnTx/>
                <a:uFillTx/>
                <a:latin typeface="Arial" charset="0"/>
                <a:ea typeface="黑体" pitchFamily="49" charset="-122"/>
                <a:cs typeface="Arial" charset="0"/>
                <a:hlinkClick r:id="rId3"/>
              </a:rPr>
              <a:t>www.aidsdatahub.org</a:t>
            </a:r>
            <a:r>
              <a:rPr kumimoji="0" lang="en-US" sz="800" b="0" i="0" u="none" strike="noStrike" kern="1200" cap="none" spc="0" normalizeH="0" baseline="0" noProof="0" dirty="0">
                <a:ln>
                  <a:noFill/>
                </a:ln>
                <a:solidFill>
                  <a:srgbClr val="000000"/>
                </a:solidFill>
                <a:effectLst/>
                <a:uLnTx/>
                <a:uFillTx/>
                <a:latin typeface="Arial" charset="0"/>
                <a:ea typeface="黑体" pitchFamily="49" charset="-122"/>
                <a:cs typeface="Arial" charset="0"/>
              </a:rPr>
              <a:t>  based on </a:t>
            </a:r>
            <a:r>
              <a:rPr kumimoji="0" lang="en-GB" sz="800" b="0" i="0" u="none" strike="noStrike" kern="1200" cap="none" spc="0" normalizeH="0" baseline="0" noProof="0" dirty="0">
                <a:ln>
                  <a:noFill/>
                </a:ln>
                <a:solidFill>
                  <a:srgbClr val="000000"/>
                </a:solidFill>
                <a:effectLst/>
                <a:uLnTx/>
                <a:uFillTx/>
                <a:latin typeface="Arial" charset="0"/>
                <a:ea typeface="黑体" pitchFamily="49" charset="-122"/>
                <a:cs typeface="Arial" charset="0"/>
              </a:rPr>
              <a:t>Viet Nam SDGCW Survey, 2020-2021</a:t>
            </a:r>
            <a:endParaRPr kumimoji="0" lang="en-US" sz="800" b="0" i="0" u="none" strike="noStrike" kern="1200" cap="none" spc="0" normalizeH="0" baseline="0" noProof="0" dirty="0">
              <a:ln>
                <a:noFill/>
              </a:ln>
              <a:solidFill>
                <a:srgbClr val="000000"/>
              </a:solidFill>
              <a:effectLst/>
              <a:uLnTx/>
              <a:uFillTx/>
              <a:latin typeface="Arial" charset="0"/>
              <a:ea typeface="+mn-ea"/>
              <a:cs typeface="Arial" charset="0"/>
            </a:endParaRPr>
          </a:p>
        </p:txBody>
      </p:sp>
      <p:graphicFrame>
        <p:nvGraphicFramePr>
          <p:cNvPr id="2" name="Chart 1">
            <a:extLst>
              <a:ext uri="{FF2B5EF4-FFF2-40B4-BE49-F238E27FC236}">
                <a16:creationId xmlns:a16="http://schemas.microsoft.com/office/drawing/2014/main" id="{9CC6C873-A99A-4140-9FA4-98EA8E7F820C}"/>
              </a:ext>
            </a:extLst>
          </p:cNvPr>
          <p:cNvGraphicFramePr>
            <a:graphicFrameLocks/>
          </p:cNvGraphicFramePr>
          <p:nvPr>
            <p:extLst>
              <p:ext uri="{D42A27DB-BD31-4B8C-83A1-F6EECF244321}">
                <p14:modId xmlns:p14="http://schemas.microsoft.com/office/powerpoint/2010/main" val="1281431222"/>
              </p:ext>
            </p:extLst>
          </p:nvPr>
        </p:nvGraphicFramePr>
        <p:xfrm>
          <a:off x="3429000" y="2590800"/>
          <a:ext cx="4953000" cy="36909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9653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xfrm>
            <a:off x="304800" y="3400425"/>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38321" y="16296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AIDS financing, 2017</a:t>
            </a:r>
          </a:p>
        </p:txBody>
      </p:sp>
      <p:sp>
        <p:nvSpPr>
          <p:cNvPr id="8601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00C75F3-E26A-4AC8-AAB0-0F8383811F09}" type="slidenum">
              <a:rPr lang="th-TH" smtClean="0">
                <a:solidFill>
                  <a:srgbClr val="898989"/>
                </a:solidFill>
              </a:rPr>
              <a:pPr fontAlgn="base">
                <a:spcBef>
                  <a:spcPct val="0"/>
                </a:spcBef>
                <a:spcAft>
                  <a:spcPct val="0"/>
                </a:spcAft>
                <a:defRPr/>
              </a:pPr>
              <a:t>29</a:t>
            </a:fld>
            <a:endParaRPr lang="th-TH">
              <a:solidFill>
                <a:srgbClr val="898989"/>
              </a:solidFill>
            </a:endParaRPr>
          </a:p>
        </p:txBody>
      </p:sp>
      <p:sp>
        <p:nvSpPr>
          <p:cNvPr id="86021" name="Rectangle 4"/>
          <p:cNvSpPr>
            <a:spLocks noChangeArrowheads="1"/>
          </p:cNvSpPr>
          <p:nvPr/>
        </p:nvSpPr>
        <p:spPr bwMode="auto">
          <a:xfrm>
            <a:off x="245714" y="6529404"/>
            <a:ext cx="45223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country reported HIV financing 2017 data</a:t>
            </a:r>
            <a:endParaRPr lang="en-GB" sz="800" dirty="0"/>
          </a:p>
        </p:txBody>
      </p:sp>
      <p:grpSp>
        <p:nvGrpSpPr>
          <p:cNvPr id="7" name="Group 6">
            <a:extLst>
              <a:ext uri="{FF2B5EF4-FFF2-40B4-BE49-F238E27FC236}">
                <a16:creationId xmlns:a16="http://schemas.microsoft.com/office/drawing/2014/main" id="{E083315C-BE61-4DD6-A398-A4C1BD2BFC15}"/>
              </a:ext>
            </a:extLst>
          </p:cNvPr>
          <p:cNvGrpSpPr/>
          <p:nvPr/>
        </p:nvGrpSpPr>
        <p:grpSpPr>
          <a:xfrm>
            <a:off x="1312091" y="2375122"/>
            <a:ext cx="9567817" cy="3568478"/>
            <a:chOff x="0" y="0"/>
            <a:chExt cx="9567817" cy="3568478"/>
          </a:xfrm>
        </p:grpSpPr>
        <p:grpSp>
          <p:nvGrpSpPr>
            <p:cNvPr id="8" name="Group 7">
              <a:extLst>
                <a:ext uri="{FF2B5EF4-FFF2-40B4-BE49-F238E27FC236}">
                  <a16:creationId xmlns:a16="http://schemas.microsoft.com/office/drawing/2014/main" id="{0528FD4F-6203-4A86-BDA4-F1D60E54A04F}"/>
                </a:ext>
              </a:extLst>
            </p:cNvPr>
            <p:cNvGrpSpPr/>
            <p:nvPr/>
          </p:nvGrpSpPr>
          <p:grpSpPr>
            <a:xfrm>
              <a:off x="0" y="0"/>
              <a:ext cx="9124020" cy="3568478"/>
              <a:chOff x="0" y="0"/>
              <a:chExt cx="8636306" cy="3612575"/>
            </a:xfrm>
          </p:grpSpPr>
          <p:graphicFrame>
            <p:nvGraphicFramePr>
              <p:cNvPr id="19" name="Chart 18">
                <a:extLst>
                  <a:ext uri="{FF2B5EF4-FFF2-40B4-BE49-F238E27FC236}">
                    <a16:creationId xmlns:a16="http://schemas.microsoft.com/office/drawing/2014/main" id="{A4404216-FB0F-4C0A-935E-C97BF02934F3}"/>
                  </a:ext>
                </a:extLst>
              </p:cNvPr>
              <p:cNvGraphicFramePr>
                <a:graphicFrameLocks/>
              </p:cNvGraphicFramePr>
              <p:nvPr/>
            </p:nvGraphicFramePr>
            <p:xfrm>
              <a:off x="0" y="185652"/>
              <a:ext cx="4168607" cy="34269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A0724948-05E9-4C30-B784-1816BD10C6CF}"/>
                  </a:ext>
                </a:extLst>
              </p:cNvPr>
              <p:cNvGraphicFramePr>
                <a:graphicFrameLocks/>
              </p:cNvGraphicFramePr>
              <p:nvPr/>
            </p:nvGraphicFramePr>
            <p:xfrm>
              <a:off x="4467699" y="180819"/>
              <a:ext cx="4168607" cy="3431755"/>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a:extLst>
                  <a:ext uri="{FF2B5EF4-FFF2-40B4-BE49-F238E27FC236}">
                    <a16:creationId xmlns:a16="http://schemas.microsoft.com/office/drawing/2014/main" id="{26EF27C3-2D0F-4852-A4F3-86D59CD148F1}"/>
                  </a:ext>
                </a:extLst>
              </p:cNvPr>
              <p:cNvGrpSpPr/>
              <p:nvPr/>
            </p:nvGrpSpPr>
            <p:grpSpPr>
              <a:xfrm>
                <a:off x="1047749" y="2515781"/>
                <a:ext cx="1512000" cy="984659"/>
                <a:chOff x="1047749" y="2515784"/>
                <a:chExt cx="1512000" cy="984659"/>
              </a:xfrm>
            </p:grpSpPr>
            <p:sp>
              <p:nvSpPr>
                <p:cNvPr id="28" name="TextBox 5">
                  <a:extLst>
                    <a:ext uri="{FF2B5EF4-FFF2-40B4-BE49-F238E27FC236}">
                      <a16:creationId xmlns:a16="http://schemas.microsoft.com/office/drawing/2014/main" id="{81F8C1F1-99D2-47A4-AAF5-471F81C27B13}"/>
                    </a:ext>
                  </a:extLst>
                </p:cNvPr>
                <p:cNvSpPr txBox="1"/>
                <p:nvPr/>
              </p:nvSpPr>
              <p:spPr>
                <a:xfrm>
                  <a:off x="1047749" y="3036099"/>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58%</a:t>
                  </a:r>
                </a:p>
              </p:txBody>
            </p:sp>
            <p:cxnSp>
              <p:nvCxnSpPr>
                <p:cNvPr id="29" name="Straight Connector 28">
                  <a:extLst>
                    <a:ext uri="{FF2B5EF4-FFF2-40B4-BE49-F238E27FC236}">
                      <a16:creationId xmlns:a16="http://schemas.microsoft.com/office/drawing/2014/main" id="{8F55BCEB-BA3B-440E-827D-24EBA68AABB2}"/>
                    </a:ext>
                  </a:extLst>
                </p:cNvPr>
                <p:cNvCxnSpPr/>
                <p:nvPr/>
              </p:nvCxnSpPr>
              <p:spPr>
                <a:xfrm rot="5400000">
                  <a:off x="915109" y="2785784"/>
                  <a:ext cx="540000" cy="0"/>
                </a:xfrm>
                <a:prstGeom prst="line">
                  <a:avLst/>
                </a:prstGeom>
                <a:noFill/>
                <a:ln w="12700" cap="flat" cmpd="sng" algn="ctr">
                  <a:solidFill>
                    <a:sysClr val="windowText" lastClr="000000"/>
                  </a:solidFill>
                  <a:prstDash val="solid"/>
                </a:ln>
                <a:effectLst/>
              </p:spPr>
            </p:cxnSp>
          </p:grpSp>
          <p:grpSp>
            <p:nvGrpSpPr>
              <p:cNvPr id="22" name="Group 21">
                <a:extLst>
                  <a:ext uri="{FF2B5EF4-FFF2-40B4-BE49-F238E27FC236}">
                    <a16:creationId xmlns:a16="http://schemas.microsoft.com/office/drawing/2014/main" id="{40FFCA9C-E886-4A7E-9464-3D8E07C087AE}"/>
                  </a:ext>
                </a:extLst>
              </p:cNvPr>
              <p:cNvGrpSpPr/>
              <p:nvPr/>
            </p:nvGrpSpPr>
            <p:grpSpPr>
              <a:xfrm>
                <a:off x="1035840" y="523894"/>
                <a:ext cx="1654972" cy="466870"/>
                <a:chOff x="1035840" y="523894"/>
                <a:chExt cx="1654972" cy="466869"/>
              </a:xfrm>
            </p:grpSpPr>
            <p:sp>
              <p:nvSpPr>
                <p:cNvPr id="26" name="TextBox 5">
                  <a:extLst>
                    <a:ext uri="{FF2B5EF4-FFF2-40B4-BE49-F238E27FC236}">
                      <a16:creationId xmlns:a16="http://schemas.microsoft.com/office/drawing/2014/main" id="{307604A1-E829-427A-A9B1-889FD1B10F64}"/>
                    </a:ext>
                  </a:extLst>
                </p:cNvPr>
                <p:cNvSpPr txBox="1"/>
                <p:nvPr/>
              </p:nvSpPr>
              <p:spPr>
                <a:xfrm>
                  <a:off x="1035840" y="523894"/>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42%</a:t>
                  </a:r>
                </a:p>
              </p:txBody>
            </p:sp>
            <p:cxnSp>
              <p:nvCxnSpPr>
                <p:cNvPr id="27" name="Straight Connector 26">
                  <a:extLst>
                    <a:ext uri="{FF2B5EF4-FFF2-40B4-BE49-F238E27FC236}">
                      <a16:creationId xmlns:a16="http://schemas.microsoft.com/office/drawing/2014/main" id="{AC470824-8B6E-4817-84D7-2425D1C811BF}"/>
                    </a:ext>
                  </a:extLst>
                </p:cNvPr>
                <p:cNvCxnSpPr/>
                <p:nvPr/>
              </p:nvCxnSpPr>
              <p:spPr>
                <a:xfrm rot="5400000">
                  <a:off x="2528812" y="828764"/>
                  <a:ext cx="323999" cy="0"/>
                </a:xfrm>
                <a:prstGeom prst="line">
                  <a:avLst/>
                </a:prstGeom>
                <a:noFill/>
                <a:ln w="12700" cap="flat" cmpd="sng" algn="ctr">
                  <a:solidFill>
                    <a:sysClr val="windowText" lastClr="000000"/>
                  </a:solidFill>
                  <a:prstDash val="solid"/>
                </a:ln>
                <a:effectLst/>
              </p:spPr>
            </p:cxnSp>
          </p:grpSp>
          <p:cxnSp>
            <p:nvCxnSpPr>
              <p:cNvPr id="23" name="Straight Connector 22">
                <a:extLst>
                  <a:ext uri="{FF2B5EF4-FFF2-40B4-BE49-F238E27FC236}">
                    <a16:creationId xmlns:a16="http://schemas.microsoft.com/office/drawing/2014/main" id="{373FA09E-DEBF-4401-948A-815832B10D68}"/>
                  </a:ext>
                </a:extLst>
              </p:cNvPr>
              <p:cNvCxnSpPr/>
              <p:nvPr/>
            </p:nvCxnSpPr>
            <p:spPr>
              <a:xfrm>
                <a:off x="2250279" y="666750"/>
                <a:ext cx="432000" cy="0"/>
              </a:xfrm>
              <a:prstGeom prst="line">
                <a:avLst/>
              </a:prstGeom>
              <a:noFill/>
              <a:ln w="12700" cap="flat" cmpd="sng" algn="ctr">
                <a:solidFill>
                  <a:sysClr val="windowText" lastClr="000000"/>
                </a:solidFill>
                <a:prstDash val="solid"/>
              </a:ln>
              <a:effectLst/>
            </p:spPr>
          </p:cxnSp>
          <p:sp>
            <p:nvSpPr>
              <p:cNvPr id="24" name="Rectangle 23">
                <a:extLst>
                  <a:ext uri="{FF2B5EF4-FFF2-40B4-BE49-F238E27FC236}">
                    <a16:creationId xmlns:a16="http://schemas.microsoft.com/office/drawing/2014/main" id="{94190748-4930-4065-95C7-234E9CC077DD}"/>
                  </a:ext>
                </a:extLst>
              </p:cNvPr>
              <p:cNvSpPr/>
              <p:nvPr/>
            </p:nvSpPr>
            <p:spPr>
              <a:xfrm>
                <a:off x="225660" y="0"/>
                <a:ext cx="4060312"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
            <p:nvSpPr>
              <p:cNvPr id="25" name="Rectangle 24">
                <a:extLst>
                  <a:ext uri="{FF2B5EF4-FFF2-40B4-BE49-F238E27FC236}">
                    <a16:creationId xmlns:a16="http://schemas.microsoft.com/office/drawing/2014/main" id="{F3CC3C70-6EEF-4778-A932-0672F9B32ABC}"/>
                  </a:ext>
                </a:extLst>
              </p:cNvPr>
              <p:cNvSpPr/>
              <p:nvPr/>
            </p:nvSpPr>
            <p:spPr>
              <a:xfrm>
                <a:off x="4640357" y="0"/>
                <a:ext cx="3791275"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grpSp>
        <p:sp>
          <p:nvSpPr>
            <p:cNvPr id="9" name="TextBox 7">
              <a:extLst>
                <a:ext uri="{FF2B5EF4-FFF2-40B4-BE49-F238E27FC236}">
                  <a16:creationId xmlns:a16="http://schemas.microsoft.com/office/drawing/2014/main" id="{B6E3434D-2DD0-4CBF-81CE-8B34CDD64D44}"/>
                </a:ext>
              </a:extLst>
            </p:cNvPr>
            <p:cNvSpPr txBox="1"/>
            <p:nvPr/>
          </p:nvSpPr>
          <p:spPr>
            <a:xfrm>
              <a:off x="6985707" y="2968272"/>
              <a:ext cx="2038791" cy="56383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42%</a:t>
              </a:r>
            </a:p>
          </p:txBody>
        </p:sp>
        <p:grpSp>
          <p:nvGrpSpPr>
            <p:cNvPr id="10" name="Group 9">
              <a:extLst>
                <a:ext uri="{FF2B5EF4-FFF2-40B4-BE49-F238E27FC236}">
                  <a16:creationId xmlns:a16="http://schemas.microsoft.com/office/drawing/2014/main" id="{28368A7C-44F7-482B-98B2-0771C9F9FBAC}"/>
                </a:ext>
              </a:extLst>
            </p:cNvPr>
            <p:cNvGrpSpPr/>
            <p:nvPr/>
          </p:nvGrpSpPr>
          <p:grpSpPr>
            <a:xfrm>
              <a:off x="6598500" y="532221"/>
              <a:ext cx="2969317" cy="1982018"/>
              <a:chOff x="6598500" y="532221"/>
              <a:chExt cx="2788948" cy="1979709"/>
            </a:xfrm>
          </p:grpSpPr>
          <p:sp>
            <p:nvSpPr>
              <p:cNvPr id="13" name="TextBox 4">
                <a:extLst>
                  <a:ext uri="{FF2B5EF4-FFF2-40B4-BE49-F238E27FC236}">
                    <a16:creationId xmlns:a16="http://schemas.microsoft.com/office/drawing/2014/main" id="{91B4CA27-5F55-4CBD-B180-26AF9C4BEDE4}"/>
                  </a:ext>
                </a:extLst>
              </p:cNvPr>
              <p:cNvSpPr txBox="1"/>
              <p:nvPr/>
            </p:nvSpPr>
            <p:spPr>
              <a:xfrm>
                <a:off x="7461921" y="2101268"/>
                <a:ext cx="1925527" cy="410662"/>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40%</a:t>
                </a:r>
              </a:p>
            </p:txBody>
          </p:sp>
          <p:sp>
            <p:nvSpPr>
              <p:cNvPr id="14" name="TextBox 5">
                <a:extLst>
                  <a:ext uri="{FF2B5EF4-FFF2-40B4-BE49-F238E27FC236}">
                    <a16:creationId xmlns:a16="http://schemas.microsoft.com/office/drawing/2014/main" id="{DAE5F47B-BCBD-4BFB-BBC6-F451123DB700}"/>
                  </a:ext>
                </a:extLst>
              </p:cNvPr>
              <p:cNvSpPr txBox="1"/>
              <p:nvPr/>
            </p:nvSpPr>
            <p:spPr>
              <a:xfrm>
                <a:off x="6925900" y="532221"/>
                <a:ext cx="1825818" cy="410626"/>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14%</a:t>
                </a:r>
              </a:p>
            </p:txBody>
          </p:sp>
          <p:sp>
            <p:nvSpPr>
              <p:cNvPr id="15" name="TextBox 7">
                <a:extLst>
                  <a:ext uri="{FF2B5EF4-FFF2-40B4-BE49-F238E27FC236}">
                    <a16:creationId xmlns:a16="http://schemas.microsoft.com/office/drawing/2014/main" id="{E9FC5755-2A1A-421A-8274-FC647498F1BB}"/>
                  </a:ext>
                </a:extLst>
              </p:cNvPr>
              <p:cNvSpPr txBox="1"/>
              <p:nvPr/>
            </p:nvSpPr>
            <p:spPr>
              <a:xfrm>
                <a:off x="7209990" y="1236363"/>
                <a:ext cx="1435008" cy="410662"/>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a:t>
                </a:r>
              </a:p>
            </p:txBody>
          </p:sp>
          <p:cxnSp>
            <p:nvCxnSpPr>
              <p:cNvPr id="16" name="Straight Connector 15">
                <a:extLst>
                  <a:ext uri="{FF2B5EF4-FFF2-40B4-BE49-F238E27FC236}">
                    <a16:creationId xmlns:a16="http://schemas.microsoft.com/office/drawing/2014/main" id="{8E89D6F8-144F-43BF-AD36-91E86CE8555A}"/>
                  </a:ext>
                </a:extLst>
              </p:cNvPr>
              <p:cNvCxnSpPr/>
              <p:nvPr/>
            </p:nvCxnSpPr>
            <p:spPr>
              <a:xfrm>
                <a:off x="6610990" y="696135"/>
                <a:ext cx="343107" cy="0"/>
              </a:xfrm>
              <a:prstGeom prst="line">
                <a:avLst/>
              </a:prstGeom>
              <a:noFill/>
              <a:ln w="12700" cap="flat" cmpd="sng" algn="ctr">
                <a:solidFill>
                  <a:sysClr val="windowText" lastClr="000000"/>
                </a:solidFill>
                <a:prstDash val="solid"/>
              </a:ln>
              <a:effectLst/>
            </p:spPr>
          </p:cxnSp>
          <p:cxnSp>
            <p:nvCxnSpPr>
              <p:cNvPr id="17" name="Straight Connector 16">
                <a:extLst>
                  <a:ext uri="{FF2B5EF4-FFF2-40B4-BE49-F238E27FC236}">
                    <a16:creationId xmlns:a16="http://schemas.microsoft.com/office/drawing/2014/main" id="{7F6C4CAA-806F-4A8A-8231-4CEE66CF1593}"/>
                  </a:ext>
                </a:extLst>
              </p:cNvPr>
              <p:cNvCxnSpPr/>
              <p:nvPr/>
            </p:nvCxnSpPr>
            <p:spPr>
              <a:xfrm>
                <a:off x="6598500" y="690581"/>
                <a:ext cx="0" cy="270269"/>
              </a:xfrm>
              <a:prstGeom prst="line">
                <a:avLst/>
              </a:prstGeom>
              <a:noFill/>
              <a:ln w="12700" cap="flat" cmpd="sng" algn="ctr">
                <a:solidFill>
                  <a:sysClr val="windowText" lastClr="000000"/>
                </a:solidFill>
                <a:prstDash val="solid"/>
              </a:ln>
              <a:effectLst/>
            </p:spPr>
          </p:cxnSp>
          <p:cxnSp>
            <p:nvCxnSpPr>
              <p:cNvPr id="18" name="Straight Connector 17">
                <a:extLst>
                  <a:ext uri="{FF2B5EF4-FFF2-40B4-BE49-F238E27FC236}">
                    <a16:creationId xmlns:a16="http://schemas.microsoft.com/office/drawing/2014/main" id="{5BA5CC67-C461-4303-A2E6-23F1CA6A0B2C}"/>
                  </a:ext>
                </a:extLst>
              </p:cNvPr>
              <p:cNvCxnSpPr/>
              <p:nvPr/>
            </p:nvCxnSpPr>
            <p:spPr>
              <a:xfrm>
                <a:off x="7118297" y="2224165"/>
                <a:ext cx="429836" cy="0"/>
              </a:xfrm>
              <a:prstGeom prst="line">
                <a:avLst/>
              </a:prstGeom>
              <a:noFill/>
              <a:ln w="12700" cap="flat" cmpd="sng" algn="ctr">
                <a:solidFill>
                  <a:sysClr val="windowText" lastClr="000000"/>
                </a:solidFill>
                <a:prstDash val="solid"/>
              </a:ln>
              <a:effectLst/>
            </p:spPr>
          </p:cxnSp>
        </p:grpSp>
        <p:cxnSp>
          <p:nvCxnSpPr>
            <p:cNvPr id="11" name="Straight Connector 10">
              <a:extLst>
                <a:ext uri="{FF2B5EF4-FFF2-40B4-BE49-F238E27FC236}">
                  <a16:creationId xmlns:a16="http://schemas.microsoft.com/office/drawing/2014/main" id="{0F133767-2057-4398-8A62-B3AA7DD9FB8F}"/>
                </a:ext>
              </a:extLst>
            </p:cNvPr>
            <p:cNvCxnSpPr/>
            <p:nvPr/>
          </p:nvCxnSpPr>
          <p:spPr>
            <a:xfrm>
              <a:off x="5201532" y="2481359"/>
              <a:ext cx="0" cy="722700"/>
            </a:xfrm>
            <a:prstGeom prst="line">
              <a:avLst/>
            </a:prstGeom>
            <a:noFill/>
            <a:ln w="12700" cap="flat" cmpd="sng" algn="ctr">
              <a:solidFill>
                <a:sysClr val="windowText" lastClr="000000"/>
              </a:solidFill>
              <a:prstDash val="solid"/>
            </a:ln>
            <a:effectLst/>
          </p:spPr>
        </p:cxnSp>
        <p:cxnSp>
          <p:nvCxnSpPr>
            <p:cNvPr id="12" name="Straight Connector 11">
              <a:extLst>
                <a:ext uri="{FF2B5EF4-FFF2-40B4-BE49-F238E27FC236}">
                  <a16:creationId xmlns:a16="http://schemas.microsoft.com/office/drawing/2014/main" id="{A53BB72E-C049-4DE7-AE69-D98D6C3B191F}"/>
                </a:ext>
              </a:extLst>
            </p:cNvPr>
            <p:cNvCxnSpPr/>
            <p:nvPr/>
          </p:nvCxnSpPr>
          <p:spPr>
            <a:xfrm>
              <a:off x="5222307" y="3205042"/>
              <a:ext cx="1644157" cy="0"/>
            </a:xfrm>
            <a:prstGeom prst="line">
              <a:avLst/>
            </a:prstGeom>
            <a:noFill/>
            <a:ln w="12700" cap="flat" cmpd="sng" algn="ctr">
              <a:solidFill>
                <a:sysClr val="windowText" lastClr="000000"/>
              </a:solidFill>
              <a:prstDash val="solid"/>
            </a:ln>
            <a:effectLst/>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3"/>
          <p:cNvSpPr>
            <a:spLocks noGrp="1"/>
          </p:cNvSpPr>
          <p:nvPr>
            <p:ph type="title"/>
          </p:nvPr>
        </p:nvSpPr>
        <p:spPr bwMode="auto">
          <a:xfrm>
            <a:off x="228789" y="1523892"/>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172370648"/>
              </p:ext>
            </p:extLst>
          </p:nvPr>
        </p:nvGraphicFramePr>
        <p:xfrm>
          <a:off x="1847717" y="1989030"/>
          <a:ext cx="8208912" cy="3931009"/>
        </p:xfrm>
        <a:graphic>
          <a:graphicData uri="http://schemas.openxmlformats.org/drawingml/2006/table">
            <a:tbl>
              <a:tblPr/>
              <a:tblGrid>
                <a:gridCol w="6310826">
                  <a:extLst>
                    <a:ext uri="{9D8B030D-6E8A-4147-A177-3AD203B41FA5}">
                      <a16:colId xmlns:a16="http://schemas.microsoft.com/office/drawing/2014/main" val="20000"/>
                    </a:ext>
                  </a:extLst>
                </a:gridCol>
                <a:gridCol w="1898086">
                  <a:extLst>
                    <a:ext uri="{9D8B030D-6E8A-4147-A177-3AD203B41FA5}">
                      <a16:colId xmlns:a16="http://schemas.microsoft.com/office/drawing/2014/main" val="20001"/>
                    </a:ext>
                  </a:extLst>
                </a:gridCol>
              </a:tblGrid>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93,448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52,164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95.8 (2014)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17.2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116/0.666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71/81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94 (2009)</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6247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0.99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6,023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391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46673" y="6031045"/>
            <a:ext cx="11811000" cy="707886"/>
          </a:xfrm>
          <a:prstGeom prst="rect">
            <a:avLst/>
          </a:prstGeom>
        </p:spPr>
        <p:txBody>
          <a:bodyPr wrap="square">
            <a:spAutoFit/>
          </a:bodyPr>
          <a:lstStyle/>
          <a:p>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225681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28600" y="1415664"/>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AIDS Spending by financing source, 2006 - 2017</a:t>
            </a:r>
            <a:br>
              <a:rPr lang="en-US" dirty="0"/>
            </a:br>
            <a:endParaRPr lang="en-US" dirty="0"/>
          </a:p>
        </p:txBody>
      </p:sp>
      <p:sp>
        <p:nvSpPr>
          <p:cNvPr id="8601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00C75F3-E26A-4AC8-AAB0-0F8383811F09}" type="slidenum">
              <a:rPr lang="th-TH" smtClean="0">
                <a:solidFill>
                  <a:srgbClr val="898989"/>
                </a:solidFill>
              </a:rPr>
              <a:pPr fontAlgn="base">
                <a:spcBef>
                  <a:spcPct val="0"/>
                </a:spcBef>
                <a:spcAft>
                  <a:spcPct val="0"/>
                </a:spcAft>
                <a:defRPr/>
              </a:pPr>
              <a:t>30</a:t>
            </a:fld>
            <a:endParaRPr lang="th-TH">
              <a:solidFill>
                <a:srgbClr val="898989"/>
              </a:solidFill>
            </a:endParaRPr>
          </a:p>
        </p:txBody>
      </p:sp>
      <p:sp>
        <p:nvSpPr>
          <p:cNvPr id="86021" name="Rectangle 4"/>
          <p:cNvSpPr>
            <a:spLocks noChangeArrowheads="1"/>
          </p:cNvSpPr>
          <p:nvPr/>
        </p:nvSpPr>
        <p:spPr bwMode="auto">
          <a:xfrm>
            <a:off x="152589" y="6615114"/>
            <a:ext cx="63161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UNAIDS HIV Financial Dashboard and country reported HIV financing 2017 data</a:t>
            </a:r>
            <a:endParaRPr lang="en-GB" sz="800" dirty="0"/>
          </a:p>
        </p:txBody>
      </p:sp>
      <p:graphicFrame>
        <p:nvGraphicFramePr>
          <p:cNvPr id="7" name="Chart 6">
            <a:extLst>
              <a:ext uri="{FF2B5EF4-FFF2-40B4-BE49-F238E27FC236}">
                <a16:creationId xmlns:a16="http://schemas.microsoft.com/office/drawing/2014/main" id="{AD5B0A87-459E-481C-A4D5-995835B283ED}"/>
              </a:ext>
            </a:extLst>
          </p:cNvPr>
          <p:cNvGraphicFramePr>
            <a:graphicFrameLocks/>
          </p:cNvGraphicFramePr>
          <p:nvPr>
            <p:extLst>
              <p:ext uri="{D42A27DB-BD31-4B8C-83A1-F6EECF244321}">
                <p14:modId xmlns:p14="http://schemas.microsoft.com/office/powerpoint/2010/main" val="3529597239"/>
              </p:ext>
            </p:extLst>
          </p:nvPr>
        </p:nvGraphicFramePr>
        <p:xfrm>
          <a:off x="1911350" y="2241550"/>
          <a:ext cx="8369300" cy="4006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4379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ea typeface="黑体" pitchFamily="49" charset="-122"/>
              <a:cs typeface="Cordia New" pitchFamily="34" charset="-3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testing and status awareness among key populations by age group, 2021-2022</a:t>
            </a:r>
            <a:br>
              <a:rPr lang="en-US" dirty="0"/>
            </a:br>
            <a:endParaRPr lang="en-US" dirty="0"/>
          </a:p>
        </p:txBody>
      </p:sp>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32</a:t>
            </a:fld>
            <a:endParaRPr lang="th-TH">
              <a:solidFill>
                <a:srgbClr val="898989"/>
              </a:solidFill>
            </a:endParaRPr>
          </a:p>
        </p:txBody>
      </p:sp>
      <p:graphicFrame>
        <p:nvGraphicFramePr>
          <p:cNvPr id="6" name="Chart 5">
            <a:extLst>
              <a:ext uri="{FF2B5EF4-FFF2-40B4-BE49-F238E27FC236}">
                <a16:creationId xmlns:a16="http://schemas.microsoft.com/office/drawing/2014/main" id="{C5422634-D61B-4715-B22E-74BBB133D550}"/>
              </a:ext>
            </a:extLst>
          </p:cNvPr>
          <p:cNvGraphicFramePr>
            <a:graphicFrameLocks/>
          </p:cNvGraphicFramePr>
          <p:nvPr>
            <p:extLst>
              <p:ext uri="{D42A27DB-BD31-4B8C-83A1-F6EECF244321}">
                <p14:modId xmlns:p14="http://schemas.microsoft.com/office/powerpoint/2010/main" val="3449740259"/>
              </p:ext>
            </p:extLst>
          </p:nvPr>
        </p:nvGraphicFramePr>
        <p:xfrm>
          <a:off x="2171700" y="2285999"/>
          <a:ext cx="7848600" cy="398722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4"/>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reports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00033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FSW who know their HIV status, by city, 2022</a:t>
            </a:r>
            <a:br>
              <a:rPr lang="en-US" dirty="0"/>
            </a:br>
            <a:endParaRPr lang="en-US" dirty="0"/>
          </a:p>
        </p:txBody>
      </p:sp>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33</a:t>
            </a:fld>
            <a:endParaRPr lang="th-TH">
              <a:solidFill>
                <a:srgbClr val="898989"/>
              </a:solidFill>
            </a:endParaRPr>
          </a:p>
        </p:txBody>
      </p:sp>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2022</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8" name="Chart 7">
            <a:extLst>
              <a:ext uri="{FF2B5EF4-FFF2-40B4-BE49-F238E27FC236}">
                <a16:creationId xmlns:a16="http://schemas.microsoft.com/office/drawing/2014/main" id="{11E67226-CC39-4C6F-8D33-2AF466EC5F2A}"/>
              </a:ext>
            </a:extLst>
          </p:cNvPr>
          <p:cNvGraphicFramePr>
            <a:graphicFrameLocks/>
          </p:cNvGraphicFramePr>
          <p:nvPr>
            <p:extLst>
              <p:ext uri="{D42A27DB-BD31-4B8C-83A1-F6EECF244321}">
                <p14:modId xmlns:p14="http://schemas.microsoft.com/office/powerpoint/2010/main" val="1359671131"/>
              </p:ext>
            </p:extLst>
          </p:nvPr>
        </p:nvGraphicFramePr>
        <p:xfrm>
          <a:off x="304800" y="2209801"/>
          <a:ext cx="11734800" cy="4148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73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549BA1-75A0-403F-8D88-00C18A1E2D07}" type="slidenum">
              <a:rPr kumimoji="0" lang="th-TH" sz="1200" b="0" i="0" u="none" strike="noStrike" kern="1200" cap="none" spc="0" normalizeH="0" baseline="0" noProof="0" smtClean="0">
                <a:ln>
                  <a:noFill/>
                </a:ln>
                <a:solidFill>
                  <a:srgbClr val="898989"/>
                </a:solidFill>
                <a:effectLst/>
                <a:uLnTx/>
                <a:uFillTx/>
                <a:latin typeface="Arial" charset="0"/>
                <a:ea typeface="+mn-ea"/>
                <a:cs typeface="Cordia New" panose="020B03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th-TH" sz="1200" b="0" i="0" u="none" strike="noStrike" kern="1200" cap="none" spc="0" normalizeH="0" baseline="0" noProof="0">
              <a:ln>
                <a:noFill/>
              </a:ln>
              <a:solidFill>
                <a:srgbClr val="898989"/>
              </a:solidFill>
              <a:effectLst/>
              <a:uLnTx/>
              <a:uFillTx/>
              <a:latin typeface="Arial" charset="0"/>
              <a:ea typeface="+mn-ea"/>
              <a:cs typeface="Cordia New" panose="020B0304020202020204" pitchFamily="34" charset="-34"/>
            </a:endParaRPr>
          </a:p>
        </p:txBody>
      </p:sp>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2022</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 name="Title 1">
            <a:extLst>
              <a:ext uri="{FF2B5EF4-FFF2-40B4-BE49-F238E27FC236}">
                <a16:creationId xmlns:a16="http://schemas.microsoft.com/office/drawing/2014/main" id="{20AC14EA-298F-4153-AC18-F12F5EE9E37F}"/>
              </a:ext>
            </a:extLst>
          </p:cNvPr>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MSM who know their HIV status, by city, 2022</a:t>
            </a:r>
            <a:br>
              <a:rPr lang="en-US" dirty="0"/>
            </a:br>
            <a:endParaRPr lang="en-US" dirty="0"/>
          </a:p>
        </p:txBody>
      </p:sp>
      <p:graphicFrame>
        <p:nvGraphicFramePr>
          <p:cNvPr id="3" name="Chart 2">
            <a:extLst>
              <a:ext uri="{FF2B5EF4-FFF2-40B4-BE49-F238E27FC236}">
                <a16:creationId xmlns:a16="http://schemas.microsoft.com/office/drawing/2014/main" id="{70921B5E-2312-4DE7-B3AD-D4CEDC1D9F65}"/>
              </a:ext>
            </a:extLst>
          </p:cNvPr>
          <p:cNvGraphicFramePr>
            <a:graphicFrameLocks/>
          </p:cNvGraphicFramePr>
          <p:nvPr>
            <p:extLst>
              <p:ext uri="{D42A27DB-BD31-4B8C-83A1-F6EECF244321}">
                <p14:modId xmlns:p14="http://schemas.microsoft.com/office/powerpoint/2010/main" val="1646106749"/>
              </p:ext>
            </p:extLst>
          </p:nvPr>
        </p:nvGraphicFramePr>
        <p:xfrm>
          <a:off x="914400" y="2590800"/>
          <a:ext cx="97536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4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549BA1-75A0-403F-8D88-00C18A1E2D07}" type="slidenum">
              <a:rPr kumimoji="0" lang="th-TH" sz="1200" b="0" i="0" u="none" strike="noStrike" kern="1200" cap="none" spc="0" normalizeH="0" baseline="0" noProof="0" smtClean="0">
                <a:ln>
                  <a:noFill/>
                </a:ln>
                <a:solidFill>
                  <a:srgbClr val="898989"/>
                </a:solidFill>
                <a:effectLst/>
                <a:uLnTx/>
                <a:uFillTx/>
                <a:latin typeface="Arial" charset="0"/>
                <a:ea typeface="+mn-ea"/>
                <a:cs typeface="Cordia New" panose="020B03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th-TH" sz="1200" b="0" i="0" u="none" strike="noStrike" kern="1200" cap="none" spc="0" normalizeH="0" baseline="0" noProof="0">
              <a:ln>
                <a:noFill/>
              </a:ln>
              <a:solidFill>
                <a:srgbClr val="898989"/>
              </a:solidFill>
              <a:effectLst/>
              <a:uLnTx/>
              <a:uFillTx/>
              <a:latin typeface="Arial" charset="0"/>
              <a:ea typeface="+mn-ea"/>
              <a:cs typeface="Cordia New" panose="020B0304020202020204" pitchFamily="34" charset="-34"/>
            </a:endParaRPr>
          </a:p>
        </p:txBody>
      </p:sp>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2021</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Title 1">
            <a:extLst>
              <a:ext uri="{FF2B5EF4-FFF2-40B4-BE49-F238E27FC236}">
                <a16:creationId xmlns:a16="http://schemas.microsoft.com/office/drawing/2014/main" id="{5B191A61-B5A2-46B4-965B-3032383185CD}"/>
              </a:ext>
            </a:extLst>
          </p:cNvPr>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know their HIV status, by city, 2021</a:t>
            </a:r>
            <a:br>
              <a:rPr lang="en-US" dirty="0"/>
            </a:br>
            <a:endParaRPr lang="en-US" dirty="0"/>
          </a:p>
        </p:txBody>
      </p:sp>
      <p:graphicFrame>
        <p:nvGraphicFramePr>
          <p:cNvPr id="3" name="Chart 2">
            <a:extLst>
              <a:ext uri="{FF2B5EF4-FFF2-40B4-BE49-F238E27FC236}">
                <a16:creationId xmlns:a16="http://schemas.microsoft.com/office/drawing/2014/main" id="{163C9D06-BFFD-451D-91EA-BC90FF8C1A37}"/>
              </a:ext>
            </a:extLst>
          </p:cNvPr>
          <p:cNvGraphicFramePr>
            <a:graphicFrameLocks/>
          </p:cNvGraphicFramePr>
          <p:nvPr>
            <p:extLst>
              <p:ext uri="{D42A27DB-BD31-4B8C-83A1-F6EECF244321}">
                <p14:modId xmlns:p14="http://schemas.microsoft.com/office/powerpoint/2010/main" val="4225366964"/>
              </p:ext>
            </p:extLst>
          </p:nvPr>
        </p:nvGraphicFramePr>
        <p:xfrm>
          <a:off x="685800" y="2438400"/>
          <a:ext cx="10668000" cy="31915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1553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2018-2022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7728285" y="2514600"/>
            <a:ext cx="4077355" cy="2823754"/>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2" name="Chart 1">
            <a:extLst>
              <a:ext uri="{FF2B5EF4-FFF2-40B4-BE49-F238E27FC236}">
                <a16:creationId xmlns:a16="http://schemas.microsoft.com/office/drawing/2014/main" id="{00000000-0008-0000-3100-000003000000}"/>
              </a:ext>
            </a:extLst>
          </p:cNvPr>
          <p:cNvGraphicFramePr>
            <a:graphicFrameLocks noGrp="1"/>
          </p:cNvGraphicFramePr>
          <p:nvPr>
            <p:extLst>
              <p:ext uri="{D42A27DB-BD31-4B8C-83A1-F6EECF244321}">
                <p14:modId xmlns:p14="http://schemas.microsoft.com/office/powerpoint/2010/main" val="540473469"/>
              </p:ext>
            </p:extLst>
          </p:nvPr>
        </p:nvGraphicFramePr>
        <p:xfrm>
          <a:off x="457200" y="1424640"/>
          <a:ext cx="9601200"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73B89CF-FD33-1998-A7BB-1FD4A3F43C88}"/>
              </a:ext>
            </a:extLst>
          </p:cNvPr>
          <p:cNvSpPr txBox="1"/>
          <p:nvPr/>
        </p:nvSpPr>
        <p:spPr>
          <a:xfrm>
            <a:off x="1524000" y="6125209"/>
            <a:ext cx="5411480" cy="261610"/>
          </a:xfrm>
          <a:prstGeom prst="rect">
            <a:avLst/>
          </a:prstGeom>
          <a:noFill/>
        </p:spPr>
        <p:txBody>
          <a:bodyPr wrap="square">
            <a:spAutoFit/>
          </a:bodyPr>
          <a:lstStyle/>
          <a:p>
            <a:r>
              <a:rPr lang="en-US" sz="1100" dirty="0"/>
              <a:t>* Estimated coverage based on latest PWID population size reported in 2020 GAM</a:t>
            </a:r>
          </a:p>
        </p:txBody>
      </p:sp>
    </p:spTree>
    <p:extLst>
      <p:ext uri="{BB962C8B-B14F-4D97-AF65-F5344CB8AC3E}">
        <p14:creationId xmlns:p14="http://schemas.microsoft.com/office/powerpoint/2010/main" val="2738327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152400" y="1501588"/>
            <a:ext cx="12192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People who inject drugs receiving opioid agonist maintenance therapy, 2010-2022</a:t>
            </a:r>
          </a:p>
        </p:txBody>
      </p:sp>
      <p:sp>
        <p:nvSpPr>
          <p:cNvPr id="9216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4E9540E-F22D-4268-9A42-003D853C238A}" type="slidenum">
              <a:rPr lang="th-TH" smtClean="0">
                <a:solidFill>
                  <a:srgbClr val="898989"/>
                </a:solidFill>
              </a:rPr>
              <a:pPr fontAlgn="base">
                <a:spcBef>
                  <a:spcPct val="0"/>
                </a:spcBef>
                <a:spcAft>
                  <a:spcPct val="0"/>
                </a:spcAft>
                <a:defRPr/>
              </a:pPr>
              <a:t>37</a:t>
            </a:fld>
            <a:endParaRPr lang="th-TH">
              <a:solidFill>
                <a:srgbClr val="898989"/>
              </a:solidFill>
            </a:endParaRPr>
          </a:p>
        </p:txBody>
      </p:sp>
      <p:sp>
        <p:nvSpPr>
          <p:cNvPr id="92165" name="Rectangle 4"/>
          <p:cNvSpPr>
            <a:spLocks noChangeArrowheads="1"/>
          </p:cNvSpPr>
          <p:nvPr/>
        </p:nvSpPr>
        <p:spPr bwMode="auto">
          <a:xfrm>
            <a:off x="38099" y="6388103"/>
            <a:ext cx="111633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Source: Prepared by </a:t>
            </a:r>
            <a:r>
              <a:rPr lang="en-US" sz="800" dirty="0">
                <a:hlinkClick r:id="rId3"/>
              </a:rPr>
              <a:t>www.aidsdatahub.org</a:t>
            </a:r>
            <a:r>
              <a:rPr lang="en-US" sz="800" dirty="0"/>
              <a:t>  based on  1) National Committee for AIDS, Drug and Prostitution Prevention and Control. (2014). Viet Nam AIDS Response Progress Report, 2014. Following Up the 2011 Political Declaration on HIV/AIDS. Reporting period: January 2012 – December 2013; 2) Viet Nam Global AIDS Response Progress Reporting 3) </a:t>
            </a:r>
            <a:r>
              <a:rPr lang="en-US" sz="800" dirty="0">
                <a:hlinkClick r:id="rId4"/>
              </a:rPr>
              <a:t>http://vaac.gov.vn/solieu/Listcate/?userkey=Cap-nhat-so-lieu-dieu-tri-Methadone</a:t>
            </a:r>
            <a:r>
              <a:rPr lang="en-US" sz="800" dirty="0"/>
              <a:t>; and 4) Global AIDS Monitoring (GAM) </a:t>
            </a:r>
            <a:endParaRPr lang="en-GB" sz="800" dirty="0"/>
          </a:p>
        </p:txBody>
      </p:sp>
      <p:graphicFrame>
        <p:nvGraphicFramePr>
          <p:cNvPr id="7" name="Chart 6">
            <a:extLst>
              <a:ext uri="{FF2B5EF4-FFF2-40B4-BE49-F238E27FC236}">
                <a16:creationId xmlns:a16="http://schemas.microsoft.com/office/drawing/2014/main" id="{6E7DD216-7FB4-4A7C-B4D6-6C5CA028C370}"/>
              </a:ext>
            </a:extLst>
          </p:cNvPr>
          <p:cNvGraphicFramePr>
            <a:graphicFrameLocks noGrp="1"/>
          </p:cNvGraphicFramePr>
          <p:nvPr>
            <p:extLst>
              <p:ext uri="{D42A27DB-BD31-4B8C-83A1-F6EECF244321}">
                <p14:modId xmlns:p14="http://schemas.microsoft.com/office/powerpoint/2010/main" val="2297724074"/>
              </p:ext>
            </p:extLst>
          </p:nvPr>
        </p:nvGraphicFramePr>
        <p:xfrm>
          <a:off x="838200" y="2285999"/>
          <a:ext cx="10363200" cy="39624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3743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C659-31FD-7B00-9FCA-57B6EC7E0C7B}"/>
              </a:ext>
            </a:extLst>
          </p:cNvPr>
          <p:cNvSpPr>
            <a:spLocks noGrp="1"/>
          </p:cNvSpPr>
          <p:nvPr>
            <p:ph type="title"/>
          </p:nvPr>
        </p:nvSpPr>
        <p:spPr/>
        <p:txBody>
          <a:bodyPr/>
          <a:lstStyle/>
          <a:p>
            <a:r>
              <a:rPr lang="en-US" dirty="0"/>
              <a:t>Pre-exposure prophylaxis (PrEP) scale up, 2017-2022</a:t>
            </a:r>
          </a:p>
        </p:txBody>
      </p:sp>
      <p:sp>
        <p:nvSpPr>
          <p:cNvPr id="3" name="Slide Number Placeholder 2">
            <a:extLst>
              <a:ext uri="{FF2B5EF4-FFF2-40B4-BE49-F238E27FC236}">
                <a16:creationId xmlns:a16="http://schemas.microsoft.com/office/drawing/2014/main" id="{3CB8EB3A-E510-24DA-2DD1-22DDA42EACB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6D36-CE08-4720-B641-13BB951B3B26}"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4" name="Chart 3">
            <a:extLst>
              <a:ext uri="{FF2B5EF4-FFF2-40B4-BE49-F238E27FC236}">
                <a16:creationId xmlns:a16="http://schemas.microsoft.com/office/drawing/2014/main" id="{738BACAB-C8C5-D199-B408-95E41E4217D7}"/>
              </a:ext>
            </a:extLst>
          </p:cNvPr>
          <p:cNvGraphicFramePr>
            <a:graphicFrameLocks/>
          </p:cNvGraphicFramePr>
          <p:nvPr/>
        </p:nvGraphicFramePr>
        <p:xfrm>
          <a:off x="3352800" y="2438400"/>
          <a:ext cx="4876800" cy="32766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BBBD577B-D158-69F9-4249-5A0586512B96}"/>
              </a:ext>
            </a:extLst>
          </p:cNvPr>
          <p:cNvGrpSpPr/>
          <p:nvPr/>
        </p:nvGrpSpPr>
        <p:grpSpPr>
          <a:xfrm rot="21177249">
            <a:off x="4271146" y="3175670"/>
            <a:ext cx="3370996" cy="762571"/>
            <a:chOff x="4028569" y="3609776"/>
            <a:chExt cx="3370996" cy="762571"/>
          </a:xfrm>
        </p:grpSpPr>
        <p:sp>
          <p:nvSpPr>
            <p:cNvPr id="6" name="Arrow: Striped Right 5">
              <a:extLst>
                <a:ext uri="{FF2B5EF4-FFF2-40B4-BE49-F238E27FC236}">
                  <a16:creationId xmlns:a16="http://schemas.microsoft.com/office/drawing/2014/main" id="{D37DFE0E-CB4D-D075-325A-5DA4DB338537}"/>
                </a:ext>
              </a:extLst>
            </p:cNvPr>
            <p:cNvSpPr/>
            <p:nvPr/>
          </p:nvSpPr>
          <p:spPr>
            <a:xfrm rot="19956328">
              <a:off x="4028569" y="4235187"/>
              <a:ext cx="3370996" cy="137160"/>
            </a:xfrm>
            <a:prstGeom prst="stripedRightArrow">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4205A234-DF3C-FACB-D241-2326AE31F94D}"/>
                </a:ext>
              </a:extLst>
            </p:cNvPr>
            <p:cNvSpPr txBox="1"/>
            <p:nvPr/>
          </p:nvSpPr>
          <p:spPr>
            <a:xfrm rot="19964909">
              <a:off x="4219200" y="3609776"/>
              <a:ext cx="22170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Increased by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A99A"/>
                  </a:solidFill>
                  <a:effectLst/>
                  <a:uLnTx/>
                  <a:uFillTx/>
                  <a:latin typeface="Arial Nova" panose="020B0504020202020204" pitchFamily="34" charset="0"/>
                  <a:ea typeface="+mn-ea"/>
                  <a:cs typeface="Arial" panose="020B0604020202020204" pitchFamily="34" charset="0"/>
                </a:rPr>
                <a:t>64</a:t>
              </a: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 times in </a:t>
              </a:r>
              <a:r>
                <a:rPr kumimoji="0" lang="en-US" sz="2400" b="1" i="0" u="none" strike="noStrike" kern="1200" cap="none" spc="0" normalizeH="0" baseline="0" noProof="0" dirty="0">
                  <a:ln>
                    <a:noFill/>
                  </a:ln>
                  <a:solidFill>
                    <a:srgbClr val="00A99A"/>
                  </a:solidFill>
                  <a:effectLst/>
                  <a:uLnTx/>
                  <a:uFillTx/>
                  <a:latin typeface="Arial Nova" panose="020B0504020202020204" pitchFamily="34" charset="0"/>
                  <a:ea typeface="+mn-ea"/>
                  <a:cs typeface="Arial" panose="020B0604020202020204" pitchFamily="34" charset="0"/>
                </a:rPr>
                <a:t>5 </a:t>
              </a: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years</a:t>
              </a:r>
              <a:endParaRPr kumimoji="0" lang="en-GB"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endParaRPr>
            </a:p>
          </p:txBody>
        </p:sp>
      </p:grpSp>
      <p:sp>
        <p:nvSpPr>
          <p:cNvPr id="8" name="TextBox 1">
            <a:extLst>
              <a:ext uri="{FF2B5EF4-FFF2-40B4-BE49-F238E27FC236}">
                <a16:creationId xmlns:a16="http://schemas.microsoft.com/office/drawing/2014/main" id="{884FDB59-F16B-9607-E3CA-4C032CF8B5F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Reporting </a:t>
            </a:r>
          </a:p>
        </p:txBody>
      </p:sp>
    </p:spTree>
    <p:extLst>
      <p:ext uri="{BB962C8B-B14F-4D97-AF65-F5344CB8AC3E}">
        <p14:creationId xmlns:p14="http://schemas.microsoft.com/office/powerpoint/2010/main" val="555778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2C63C767-9947-420A-BB57-99B842F8621A}"/>
              </a:ext>
            </a:extLst>
          </p:cNvPr>
          <p:cNvGraphicFramePr>
            <a:graphicFrameLocks noGrp="1"/>
          </p:cNvGraphicFramePr>
          <p:nvPr>
            <p:extLst>
              <p:ext uri="{D42A27DB-BD31-4B8C-83A1-F6EECF244321}">
                <p14:modId xmlns:p14="http://schemas.microsoft.com/office/powerpoint/2010/main" val="3247320839"/>
              </p:ext>
            </p:extLst>
          </p:nvPr>
        </p:nvGraphicFramePr>
        <p:xfrm>
          <a:off x="457200" y="2365893"/>
          <a:ext cx="10976951"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536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br>
              <a:rPr lang="en-US" sz="5400" dirty="0">
                <a:cs typeface="Cordia New" pitchFamily="34" charset="-34"/>
              </a:rPr>
            </a:br>
            <a:r>
              <a:rPr lang="en-US" sz="5400" dirty="0">
                <a:cs typeface="Cordia New" pitchFamily="34" charset="-34"/>
              </a:rPr>
              <a:t> </a:t>
            </a:r>
            <a:endParaRPr lang="th-TH"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521615802"/>
              </p:ext>
            </p:extLst>
          </p:nvPr>
        </p:nvGraphicFramePr>
        <p:xfrm>
          <a:off x="1324304" y="2517936"/>
          <a:ext cx="9543393" cy="39024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175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6" name="Chart 5">
            <a:extLst>
              <a:ext uri="{FF2B5EF4-FFF2-40B4-BE49-F238E27FC236}">
                <a16:creationId xmlns:a16="http://schemas.microsoft.com/office/drawing/2014/main" id="{00000000-0008-0000-1E00-000002000000}"/>
              </a:ext>
            </a:extLst>
          </p:cNvPr>
          <p:cNvGraphicFramePr>
            <a:graphicFrameLocks noGrp="1"/>
          </p:cNvGraphicFramePr>
          <p:nvPr>
            <p:extLst>
              <p:ext uri="{D42A27DB-BD31-4B8C-83A1-F6EECF244321}">
                <p14:modId xmlns:p14="http://schemas.microsoft.com/office/powerpoint/2010/main" val="2634273082"/>
              </p:ext>
            </p:extLst>
          </p:nvPr>
        </p:nvGraphicFramePr>
        <p:xfrm>
          <a:off x="1706880" y="2324100"/>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6444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2325483909"/>
              </p:ext>
            </p:extLst>
          </p:nvPr>
        </p:nvGraphicFramePr>
        <p:xfrm>
          <a:off x="1219200" y="2425824"/>
          <a:ext cx="95250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343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1C00-000002000000}"/>
              </a:ext>
            </a:extLst>
          </p:cNvPr>
          <p:cNvGraphicFramePr>
            <a:graphicFrameLocks/>
          </p:cNvGraphicFramePr>
          <p:nvPr>
            <p:extLst>
              <p:ext uri="{D42A27DB-BD31-4B8C-83A1-F6EECF244321}">
                <p14:modId xmlns:p14="http://schemas.microsoft.com/office/powerpoint/2010/main" val="1863794475"/>
              </p:ext>
            </p:extLst>
          </p:nvPr>
        </p:nvGraphicFramePr>
        <p:xfrm>
          <a:off x="2057400" y="2151504"/>
          <a:ext cx="78486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6773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1E00-000002000000}"/>
              </a:ext>
            </a:extLst>
          </p:cNvPr>
          <p:cNvGraphicFramePr>
            <a:graphicFrameLocks/>
          </p:cNvGraphicFramePr>
          <p:nvPr>
            <p:extLst>
              <p:ext uri="{D42A27DB-BD31-4B8C-83A1-F6EECF244321}">
                <p14:modId xmlns:p14="http://schemas.microsoft.com/office/powerpoint/2010/main" val="2890318641"/>
              </p:ext>
            </p:extLst>
          </p:nvPr>
        </p:nvGraphicFramePr>
        <p:xfrm>
          <a:off x="1447800" y="2304577"/>
          <a:ext cx="9067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3042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16793" cy="504000"/>
          </a:xfrm>
        </p:spPr>
        <p:txBody>
          <a:bodyPr/>
          <a:lstStyle/>
          <a:p>
            <a:r>
              <a:rPr lang="en-US" dirty="0"/>
              <a:t>Punitive and discriminatory laws, 2022</a:t>
            </a:r>
          </a:p>
        </p:txBody>
      </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8" name="Rectangle 7">
            <a:extLst>
              <a:ext uri="{FF2B5EF4-FFF2-40B4-BE49-F238E27FC236}">
                <a16:creationId xmlns:a16="http://schemas.microsoft.com/office/drawing/2014/main" id="{71A1BCC8-A67C-F516-6C14-AC3F24223D94}"/>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44" name="Group 43">
            <a:extLst>
              <a:ext uri="{FF2B5EF4-FFF2-40B4-BE49-F238E27FC236}">
                <a16:creationId xmlns:a16="http://schemas.microsoft.com/office/drawing/2014/main" id="{0F023EA2-F031-2F16-4D4D-E120E10516A0}"/>
              </a:ext>
            </a:extLst>
          </p:cNvPr>
          <p:cNvGrpSpPr/>
          <p:nvPr/>
        </p:nvGrpSpPr>
        <p:grpSpPr>
          <a:xfrm>
            <a:off x="571996" y="3023480"/>
            <a:ext cx="10708580" cy="2359311"/>
            <a:chOff x="0" y="0"/>
            <a:chExt cx="9466317" cy="2112543"/>
          </a:xfrm>
        </p:grpSpPr>
        <p:grpSp>
          <p:nvGrpSpPr>
            <p:cNvPr id="45" name="Group 44">
              <a:extLst>
                <a:ext uri="{FF2B5EF4-FFF2-40B4-BE49-F238E27FC236}">
                  <a16:creationId xmlns:a16="http://schemas.microsoft.com/office/drawing/2014/main" id="{66196FFC-273D-4DBB-A363-60B893C4613A}"/>
                </a:ext>
              </a:extLst>
            </p:cNvPr>
            <p:cNvGrpSpPr/>
            <p:nvPr/>
          </p:nvGrpSpPr>
          <p:grpSpPr>
            <a:xfrm>
              <a:off x="0" y="0"/>
              <a:ext cx="9466317" cy="2112543"/>
              <a:chOff x="0" y="0"/>
              <a:chExt cx="9331765" cy="2105256"/>
            </a:xfrm>
          </p:grpSpPr>
          <p:sp>
            <p:nvSpPr>
              <p:cNvPr id="49" name="TextBox 85">
                <a:extLst>
                  <a:ext uri="{FF2B5EF4-FFF2-40B4-BE49-F238E27FC236}">
                    <a16:creationId xmlns:a16="http://schemas.microsoft.com/office/drawing/2014/main" id="{C2BF2AFC-FA30-98CB-FF1A-D9B3D915C71C}"/>
                  </a:ext>
                </a:extLst>
              </p:cNvPr>
              <p:cNvSpPr txBox="1"/>
              <p:nvPr/>
            </p:nvSpPr>
            <p:spPr>
              <a:xfrm>
                <a:off x="5589547" y="1585757"/>
                <a:ext cx="1990746" cy="519499"/>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For adolescents  &lt;15 </a:t>
                </a:r>
                <a:r>
                  <a:rPr kumimoji="0" lang="en-US" sz="800" b="0"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yr</a:t>
                </a: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incapacitated persons, persons with limited cognition or behavioral control</a:t>
                </a:r>
              </a:p>
            </p:txBody>
          </p:sp>
          <p:grpSp>
            <p:nvGrpSpPr>
              <p:cNvPr id="50" name="Group 49">
                <a:extLst>
                  <a:ext uri="{FF2B5EF4-FFF2-40B4-BE49-F238E27FC236}">
                    <a16:creationId xmlns:a16="http://schemas.microsoft.com/office/drawing/2014/main" id="{1B980C8B-B316-50CD-3940-DC2729EA6B10}"/>
                  </a:ext>
                </a:extLst>
              </p:cNvPr>
              <p:cNvGrpSpPr/>
              <p:nvPr/>
            </p:nvGrpSpPr>
            <p:grpSpPr>
              <a:xfrm>
                <a:off x="0" y="0"/>
                <a:ext cx="9331765" cy="1491269"/>
                <a:chOff x="0" y="0"/>
                <a:chExt cx="9331765" cy="1491269"/>
              </a:xfrm>
            </p:grpSpPr>
            <p:sp>
              <p:nvSpPr>
                <p:cNvPr id="51" name="TextBox 87">
                  <a:extLst>
                    <a:ext uri="{FF2B5EF4-FFF2-40B4-BE49-F238E27FC236}">
                      <a16:creationId xmlns:a16="http://schemas.microsoft.com/office/drawing/2014/main" id="{FBAB9C3B-0AB2-5892-B784-362AB36BBBE3}"/>
                    </a:ext>
                  </a:extLst>
                </p:cNvPr>
                <p:cNvSpPr txBox="1"/>
                <p:nvPr/>
              </p:nvSpPr>
              <p:spPr>
                <a:xfrm>
                  <a:off x="7203283" y="0"/>
                  <a:ext cx="2128482" cy="69617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Laws or policies restricting the entry, stay and residence of people living with HIV</a:t>
                  </a:r>
                </a:p>
              </p:txBody>
            </p:sp>
            <p:sp>
              <p:nvSpPr>
                <p:cNvPr id="52" name="TextBox 88">
                  <a:extLst>
                    <a:ext uri="{FF2B5EF4-FFF2-40B4-BE49-F238E27FC236}">
                      <a16:creationId xmlns:a16="http://schemas.microsoft.com/office/drawing/2014/main" id="{15071075-8060-0BFB-B35C-834682B73DCB}"/>
                    </a:ext>
                  </a:extLst>
                </p:cNvPr>
                <p:cNvSpPr txBox="1"/>
                <p:nvPr/>
              </p:nvSpPr>
              <p:spPr>
                <a:xfrm>
                  <a:off x="0" y="0"/>
                  <a:ext cx="1280160" cy="69617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Criminalization of TG people</a:t>
                  </a:r>
                </a:p>
              </p:txBody>
            </p:sp>
            <p:sp>
              <p:nvSpPr>
                <p:cNvPr id="53" name="TextBox 89">
                  <a:extLst>
                    <a:ext uri="{FF2B5EF4-FFF2-40B4-BE49-F238E27FC236}">
                      <a16:creationId xmlns:a16="http://schemas.microsoft.com/office/drawing/2014/main" id="{23346B10-B3E3-6985-0967-788CD488A30C}"/>
                    </a:ext>
                  </a:extLst>
                </p:cNvPr>
                <p:cNvSpPr txBox="1"/>
                <p:nvPr/>
              </p:nvSpPr>
              <p:spPr>
                <a:xfrm>
                  <a:off x="1363822" y="0"/>
                  <a:ext cx="1188720" cy="70242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Criminalization of sex work</a:t>
                  </a:r>
                </a:p>
              </p:txBody>
            </p:sp>
            <p:sp>
              <p:nvSpPr>
                <p:cNvPr id="54" name="TextBox 90">
                  <a:extLst>
                    <a:ext uri="{FF2B5EF4-FFF2-40B4-BE49-F238E27FC236}">
                      <a16:creationId xmlns:a16="http://schemas.microsoft.com/office/drawing/2014/main" id="{2AA2BAC5-725B-668A-05A7-AA597642B115}"/>
                    </a:ext>
                  </a:extLst>
                </p:cNvPr>
                <p:cNvSpPr txBox="1"/>
                <p:nvPr/>
              </p:nvSpPr>
              <p:spPr>
                <a:xfrm>
                  <a:off x="2636204" y="0"/>
                  <a:ext cx="1280160" cy="70242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Criminalization</a:t>
                  </a:r>
                  <a:endPar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of same sex sexual acts</a:t>
                  </a:r>
                  <a:endPar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55" name="TextBox 91">
                  <a:extLst>
                    <a:ext uri="{FF2B5EF4-FFF2-40B4-BE49-F238E27FC236}">
                      <a16:creationId xmlns:a16="http://schemas.microsoft.com/office/drawing/2014/main" id="{316A193D-F330-87DF-C01E-93D9FA987139}"/>
                    </a:ext>
                  </a:extLst>
                </p:cNvPr>
                <p:cNvSpPr txBox="1"/>
                <p:nvPr/>
              </p:nvSpPr>
              <p:spPr>
                <a:xfrm>
                  <a:off x="4000026" y="0"/>
                  <a:ext cx="1755775" cy="80284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Law allows for possession of a certain limited amount of drugs for personal use</a:t>
                  </a:r>
                </a:p>
              </p:txBody>
            </p:sp>
            <p:sp>
              <p:nvSpPr>
                <p:cNvPr id="56" name="TextBox 92">
                  <a:extLst>
                    <a:ext uri="{FF2B5EF4-FFF2-40B4-BE49-F238E27FC236}">
                      <a16:creationId xmlns:a16="http://schemas.microsoft.com/office/drawing/2014/main" id="{148676DF-CA41-DD0F-D622-2A7B5721B119}"/>
                    </a:ext>
                  </a:extLst>
                </p:cNvPr>
                <p:cNvSpPr txBox="1"/>
                <p:nvPr/>
              </p:nvSpPr>
              <p:spPr>
                <a:xfrm>
                  <a:off x="5730367" y="0"/>
                  <a:ext cx="1452546" cy="72333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Parental consent for adolescents to access HIV testing</a:t>
                  </a:r>
                </a:p>
              </p:txBody>
            </p:sp>
            <p:grpSp>
              <p:nvGrpSpPr>
                <p:cNvPr id="57" name="Group 56">
                  <a:extLst>
                    <a:ext uri="{FF2B5EF4-FFF2-40B4-BE49-F238E27FC236}">
                      <a16:creationId xmlns:a16="http://schemas.microsoft.com/office/drawing/2014/main" id="{BA7AC7A1-12CD-CE5A-5157-EAD5FCFF5F02}"/>
                    </a:ext>
                  </a:extLst>
                </p:cNvPr>
                <p:cNvGrpSpPr/>
                <p:nvPr/>
              </p:nvGrpSpPr>
              <p:grpSpPr>
                <a:xfrm>
                  <a:off x="368933" y="675334"/>
                  <a:ext cx="796835" cy="815934"/>
                  <a:chOff x="368933" y="675334"/>
                  <a:chExt cx="796835" cy="815934"/>
                </a:xfrm>
              </p:grpSpPr>
              <p:sp>
                <p:nvSpPr>
                  <p:cNvPr id="70" name="Oval 69">
                    <a:extLst>
                      <a:ext uri="{FF2B5EF4-FFF2-40B4-BE49-F238E27FC236}">
                        <a16:creationId xmlns:a16="http://schemas.microsoft.com/office/drawing/2014/main" id="{17189946-C259-007B-6858-201B6C771ED8}"/>
                      </a:ext>
                    </a:extLst>
                  </p:cNvPr>
                  <p:cNvSpPr/>
                  <p:nvPr/>
                </p:nvSpPr>
                <p:spPr>
                  <a:xfrm>
                    <a:off x="368933" y="675334"/>
                    <a:ext cx="796835" cy="815934"/>
                  </a:xfrm>
                  <a:prstGeom prst="ellipse">
                    <a:avLst/>
                  </a:prstGeom>
                  <a:solidFill>
                    <a:srgbClr val="00A99A"/>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1" name="TextBox 107">
                    <a:extLst>
                      <a:ext uri="{FF2B5EF4-FFF2-40B4-BE49-F238E27FC236}">
                        <a16:creationId xmlns:a16="http://schemas.microsoft.com/office/drawing/2014/main" id="{38DFD953-671A-492A-0AAB-3336A19BA986}"/>
                      </a:ext>
                    </a:extLst>
                  </p:cNvPr>
                  <p:cNvSpPr txBox="1"/>
                  <p:nvPr/>
                </p:nvSpPr>
                <p:spPr>
                  <a:xfrm>
                    <a:off x="557376" y="973681"/>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rPr>
                      <a:t> NO</a:t>
                    </a:r>
                  </a:p>
                </p:txBody>
              </p:sp>
            </p:grpSp>
            <p:grpSp>
              <p:nvGrpSpPr>
                <p:cNvPr id="58" name="Group 57">
                  <a:extLst>
                    <a:ext uri="{FF2B5EF4-FFF2-40B4-BE49-F238E27FC236}">
                      <a16:creationId xmlns:a16="http://schemas.microsoft.com/office/drawing/2014/main" id="{15E24068-160E-7241-7AE7-C909851936F8}"/>
                    </a:ext>
                  </a:extLst>
                </p:cNvPr>
                <p:cNvGrpSpPr/>
                <p:nvPr/>
              </p:nvGrpSpPr>
              <p:grpSpPr>
                <a:xfrm>
                  <a:off x="1683860" y="675334"/>
                  <a:ext cx="796834" cy="815935"/>
                  <a:chOff x="1683860" y="675334"/>
                  <a:chExt cx="796834" cy="815935"/>
                </a:xfrm>
              </p:grpSpPr>
              <p:sp>
                <p:nvSpPr>
                  <p:cNvPr id="68" name="Oval 67">
                    <a:extLst>
                      <a:ext uri="{FF2B5EF4-FFF2-40B4-BE49-F238E27FC236}">
                        <a16:creationId xmlns:a16="http://schemas.microsoft.com/office/drawing/2014/main" id="{211A3B0C-2B90-58E1-6965-6E1DD504D333}"/>
                      </a:ext>
                    </a:extLst>
                  </p:cNvPr>
                  <p:cNvSpPr/>
                  <p:nvPr/>
                </p:nvSpPr>
                <p:spPr>
                  <a:xfrm>
                    <a:off x="1683860" y="675334"/>
                    <a:ext cx="796834" cy="815935"/>
                  </a:xfrm>
                  <a:prstGeom prst="ellipse">
                    <a:avLst/>
                  </a:prstGeom>
                  <a:solidFill>
                    <a:srgbClr val="ED7D31"/>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9" name="TextBox 105">
                    <a:extLst>
                      <a:ext uri="{FF2B5EF4-FFF2-40B4-BE49-F238E27FC236}">
                        <a16:creationId xmlns:a16="http://schemas.microsoft.com/office/drawing/2014/main" id="{62D7002B-EDC2-C8C5-77F6-5F739FFFB1C0}"/>
                      </a:ext>
                    </a:extLst>
                  </p:cNvPr>
                  <p:cNvSpPr txBox="1"/>
                  <p:nvPr/>
                </p:nvSpPr>
                <p:spPr>
                  <a:xfrm>
                    <a:off x="1895832" y="951458"/>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Arial" pitchFamily="34" charset="0"/>
                        <a:ea typeface="+mn-ea"/>
                        <a:cs typeface="Arial" pitchFamily="34" charset="0"/>
                      </a:rPr>
                      <a:t>YES</a:t>
                    </a:r>
                  </a:p>
                </p:txBody>
              </p:sp>
            </p:grpSp>
            <p:grpSp>
              <p:nvGrpSpPr>
                <p:cNvPr id="59" name="Group 58">
                  <a:extLst>
                    <a:ext uri="{FF2B5EF4-FFF2-40B4-BE49-F238E27FC236}">
                      <a16:creationId xmlns:a16="http://schemas.microsoft.com/office/drawing/2014/main" id="{CB1AD181-80C7-AB4D-B202-87CA2EE67EC8}"/>
                    </a:ext>
                  </a:extLst>
                </p:cNvPr>
                <p:cNvGrpSpPr/>
                <p:nvPr/>
              </p:nvGrpSpPr>
              <p:grpSpPr>
                <a:xfrm>
                  <a:off x="2997201" y="675334"/>
                  <a:ext cx="796834" cy="815934"/>
                  <a:chOff x="2997201" y="675334"/>
                  <a:chExt cx="796834" cy="815934"/>
                </a:xfrm>
              </p:grpSpPr>
              <p:sp>
                <p:nvSpPr>
                  <p:cNvPr id="66" name="Oval 65">
                    <a:extLst>
                      <a:ext uri="{FF2B5EF4-FFF2-40B4-BE49-F238E27FC236}">
                        <a16:creationId xmlns:a16="http://schemas.microsoft.com/office/drawing/2014/main" id="{83C8FDA4-941D-96C8-FF39-FC4F9C2C53EF}"/>
                      </a:ext>
                    </a:extLst>
                  </p:cNvPr>
                  <p:cNvSpPr/>
                  <p:nvPr/>
                </p:nvSpPr>
                <p:spPr>
                  <a:xfrm>
                    <a:off x="2997201" y="675334"/>
                    <a:ext cx="796834" cy="815934"/>
                  </a:xfrm>
                  <a:prstGeom prst="ellipse">
                    <a:avLst/>
                  </a:prstGeom>
                  <a:solidFill>
                    <a:srgbClr val="00A99A"/>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7" name="TextBox 103">
                    <a:extLst>
                      <a:ext uri="{FF2B5EF4-FFF2-40B4-BE49-F238E27FC236}">
                        <a16:creationId xmlns:a16="http://schemas.microsoft.com/office/drawing/2014/main" id="{9709DA39-6D52-9FCC-1126-AA503F19CF8B}"/>
                      </a:ext>
                    </a:extLst>
                  </p:cNvPr>
                  <p:cNvSpPr txBox="1"/>
                  <p:nvPr/>
                </p:nvSpPr>
                <p:spPr>
                  <a:xfrm>
                    <a:off x="3181113" y="953045"/>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Arial" pitchFamily="34" charset="0"/>
                        <a:ea typeface="+mn-ea"/>
                        <a:cs typeface="Arial" pitchFamily="34" charset="0"/>
                      </a:rPr>
                      <a:t> NO</a:t>
                    </a:r>
                  </a:p>
                </p:txBody>
              </p:sp>
            </p:grpSp>
            <p:grpSp>
              <p:nvGrpSpPr>
                <p:cNvPr id="60" name="Group 59">
                  <a:extLst>
                    <a:ext uri="{FF2B5EF4-FFF2-40B4-BE49-F238E27FC236}">
                      <a16:creationId xmlns:a16="http://schemas.microsoft.com/office/drawing/2014/main" id="{EF55858C-E5F4-C498-34AF-534DA40D4318}"/>
                    </a:ext>
                  </a:extLst>
                </p:cNvPr>
                <p:cNvGrpSpPr/>
                <p:nvPr/>
              </p:nvGrpSpPr>
              <p:grpSpPr>
                <a:xfrm>
                  <a:off x="6208396" y="675334"/>
                  <a:ext cx="796835" cy="815934"/>
                  <a:chOff x="6208396" y="675334"/>
                  <a:chExt cx="796835" cy="815934"/>
                </a:xfrm>
              </p:grpSpPr>
              <p:sp>
                <p:nvSpPr>
                  <p:cNvPr id="64" name="Oval 63">
                    <a:extLst>
                      <a:ext uri="{FF2B5EF4-FFF2-40B4-BE49-F238E27FC236}">
                        <a16:creationId xmlns:a16="http://schemas.microsoft.com/office/drawing/2014/main" id="{719B6CA3-EDF8-27E2-545E-07BC371012FE}"/>
                      </a:ext>
                    </a:extLst>
                  </p:cNvPr>
                  <p:cNvSpPr/>
                  <p:nvPr/>
                </p:nvSpPr>
                <p:spPr>
                  <a:xfrm>
                    <a:off x="6208396" y="675334"/>
                    <a:ext cx="796835" cy="815934"/>
                  </a:xfrm>
                  <a:prstGeom prst="ellipse">
                    <a:avLst/>
                  </a:prstGeom>
                  <a:solidFill>
                    <a:srgbClr val="ED7D31"/>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5" name="TextBox 101">
                    <a:extLst>
                      <a:ext uri="{FF2B5EF4-FFF2-40B4-BE49-F238E27FC236}">
                        <a16:creationId xmlns:a16="http://schemas.microsoft.com/office/drawing/2014/main" id="{1B84FD61-F8F2-C484-394A-9C3D25E2E7A4}"/>
                      </a:ext>
                    </a:extLst>
                  </p:cNvPr>
                  <p:cNvSpPr txBox="1"/>
                  <p:nvPr/>
                </p:nvSpPr>
                <p:spPr>
                  <a:xfrm>
                    <a:off x="6404858" y="956220"/>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Arial" pitchFamily="34" charset="0"/>
                        <a:ea typeface="+mn-ea"/>
                        <a:cs typeface="Arial" pitchFamily="34" charset="0"/>
                      </a:rPr>
                      <a:t>YES *</a:t>
                    </a:r>
                  </a:p>
                </p:txBody>
              </p:sp>
            </p:grpSp>
            <p:grpSp>
              <p:nvGrpSpPr>
                <p:cNvPr id="61" name="Group 60">
                  <a:extLst>
                    <a:ext uri="{FF2B5EF4-FFF2-40B4-BE49-F238E27FC236}">
                      <a16:creationId xmlns:a16="http://schemas.microsoft.com/office/drawing/2014/main" id="{D3B0E57A-52E0-B55E-6DDE-95C44D098FB8}"/>
                    </a:ext>
                  </a:extLst>
                </p:cNvPr>
                <p:cNvGrpSpPr/>
                <p:nvPr/>
              </p:nvGrpSpPr>
              <p:grpSpPr>
                <a:xfrm>
                  <a:off x="7660401" y="675334"/>
                  <a:ext cx="796835" cy="815935"/>
                  <a:chOff x="7660401" y="675334"/>
                  <a:chExt cx="796835" cy="815935"/>
                </a:xfrm>
              </p:grpSpPr>
              <p:sp>
                <p:nvSpPr>
                  <p:cNvPr id="62" name="Oval 61">
                    <a:extLst>
                      <a:ext uri="{FF2B5EF4-FFF2-40B4-BE49-F238E27FC236}">
                        <a16:creationId xmlns:a16="http://schemas.microsoft.com/office/drawing/2014/main" id="{9DE1F3C2-A8D3-50DB-323C-26795948BF95}"/>
                      </a:ext>
                    </a:extLst>
                  </p:cNvPr>
                  <p:cNvSpPr/>
                  <p:nvPr/>
                </p:nvSpPr>
                <p:spPr>
                  <a:xfrm>
                    <a:off x="7660401" y="675334"/>
                    <a:ext cx="796835" cy="815935"/>
                  </a:xfrm>
                  <a:prstGeom prst="ellipse">
                    <a:avLst/>
                  </a:prstGeom>
                  <a:solidFill>
                    <a:srgbClr val="00A99A"/>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3" name="TextBox 99">
                    <a:extLst>
                      <a:ext uri="{FF2B5EF4-FFF2-40B4-BE49-F238E27FC236}">
                        <a16:creationId xmlns:a16="http://schemas.microsoft.com/office/drawing/2014/main" id="{846DF3D9-FD9D-87D0-65F2-E665FCE68A05}"/>
                      </a:ext>
                    </a:extLst>
                  </p:cNvPr>
                  <p:cNvSpPr txBox="1"/>
                  <p:nvPr/>
                </p:nvSpPr>
                <p:spPr>
                  <a:xfrm>
                    <a:off x="7858765" y="949870"/>
                    <a:ext cx="495565" cy="24947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Arial" pitchFamily="34" charset="0"/>
                        <a:ea typeface="+mn-ea"/>
                        <a:cs typeface="Arial" pitchFamily="34" charset="0"/>
                      </a:rPr>
                      <a:t> NO</a:t>
                    </a:r>
                  </a:p>
                </p:txBody>
              </p:sp>
            </p:grpSp>
          </p:grpSp>
        </p:grpSp>
        <p:grpSp>
          <p:nvGrpSpPr>
            <p:cNvPr id="46" name="Group 45">
              <a:extLst>
                <a:ext uri="{FF2B5EF4-FFF2-40B4-BE49-F238E27FC236}">
                  <a16:creationId xmlns:a16="http://schemas.microsoft.com/office/drawing/2014/main" id="{6E16DC59-B895-4E52-B46F-65354047877C}"/>
                </a:ext>
              </a:extLst>
            </p:cNvPr>
            <p:cNvGrpSpPr/>
            <p:nvPr/>
          </p:nvGrpSpPr>
          <p:grpSpPr>
            <a:xfrm>
              <a:off x="4429123" y="656164"/>
              <a:ext cx="808323" cy="818760"/>
              <a:chOff x="4429125" y="656164"/>
              <a:chExt cx="782226" cy="791492"/>
            </a:xfrm>
          </p:grpSpPr>
          <p:sp>
            <p:nvSpPr>
              <p:cNvPr id="47" name="Oval 46">
                <a:extLst>
                  <a:ext uri="{FF2B5EF4-FFF2-40B4-BE49-F238E27FC236}">
                    <a16:creationId xmlns:a16="http://schemas.microsoft.com/office/drawing/2014/main" id="{6AD4C523-5E11-8A01-9D48-E19BA65573A3}"/>
                  </a:ext>
                </a:extLst>
              </p:cNvPr>
              <p:cNvSpPr/>
              <p:nvPr/>
            </p:nvSpPr>
            <p:spPr>
              <a:xfrm>
                <a:off x="4429125" y="656164"/>
                <a:ext cx="782226" cy="791492"/>
              </a:xfrm>
              <a:prstGeom prst="ellipse">
                <a:avLst/>
              </a:prstGeom>
              <a:solidFill>
                <a:srgbClr val="ED7D31"/>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TextBox 137">
                <a:extLst>
                  <a:ext uri="{FF2B5EF4-FFF2-40B4-BE49-F238E27FC236}">
                    <a16:creationId xmlns:a16="http://schemas.microsoft.com/office/drawing/2014/main" id="{822392B1-1E92-AD29-E030-1763EBD95C0A}"/>
                  </a:ext>
                </a:extLst>
              </p:cNvPr>
              <p:cNvSpPr txBox="1"/>
              <p:nvPr/>
            </p:nvSpPr>
            <p:spPr>
              <a:xfrm>
                <a:off x="4568893" y="934179"/>
                <a:ext cx="497099" cy="253903"/>
              </a:xfrm>
              <a:prstGeom prst="rect">
                <a:avLst/>
              </a:prstGeom>
              <a:noFill/>
              <a:ln>
                <a:noFill/>
              </a:ln>
              <a:effectLst/>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rPr>
                  <a:t>NO</a:t>
                </a:r>
              </a:p>
            </p:txBody>
          </p:sp>
        </p:grpSp>
      </p:grpSp>
    </p:spTree>
    <p:extLst>
      <p:ext uri="{BB962C8B-B14F-4D97-AF65-F5344CB8AC3E}">
        <p14:creationId xmlns:p14="http://schemas.microsoft.com/office/powerpoint/2010/main" val="3434566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300620E-F12C-4C3F-947E-292FCD28D99F}" type="slidenum">
              <a:rPr lang="th-TH" smtClean="0">
                <a:solidFill>
                  <a:srgbClr val="898989"/>
                </a:solidFill>
              </a:rPr>
              <a:pPr fontAlgn="base">
                <a:spcBef>
                  <a:spcPct val="0"/>
                </a:spcBef>
                <a:spcAft>
                  <a:spcPct val="0"/>
                </a:spcAft>
                <a:defRPr/>
              </a:pPr>
              <a:t>46</a:t>
            </a:fld>
            <a:endParaRPr lang="th-TH">
              <a:solidFill>
                <a:srgbClr val="898989"/>
              </a:solidFill>
            </a:endParaRPr>
          </a:p>
        </p:txBody>
      </p:sp>
      <p:sp>
        <p:nvSpPr>
          <p:cNvPr id="99331" name="Rectangle 2"/>
          <p:cNvSpPr txBox="1">
            <a:spLocks noChangeArrowheads="1"/>
          </p:cNvSpPr>
          <p:nvPr/>
        </p:nvSpPr>
        <p:spPr bwMode="auto">
          <a:xfrm>
            <a:off x="1981389"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4000" dirty="0">
                <a:solidFill>
                  <a:srgbClr val="C00000"/>
                </a:solidFill>
                <a:cs typeface="Cordia New" pitchFamily="34" charset="-34"/>
              </a:rPr>
              <a:t>THANK YOU</a:t>
            </a:r>
          </a:p>
          <a:p>
            <a:pPr algn="ctr" eaLnBrk="1" hangingPunct="1">
              <a:spcBef>
                <a:spcPct val="20000"/>
              </a:spcBef>
            </a:pPr>
            <a:endParaRPr lang="en-US" sz="4000" dirty="0">
              <a:solidFill>
                <a:srgbClr val="C00000"/>
              </a:solidFill>
              <a:cs typeface="Cordia New" pitchFamily="34" charset="-34"/>
            </a:endParaRPr>
          </a:p>
          <a:p>
            <a:pPr algn="ctr" eaLnBrk="1" hangingPunct="1">
              <a:spcBef>
                <a:spcPct val="20000"/>
              </a:spcBef>
            </a:pPr>
            <a:r>
              <a:rPr lang="en-US" sz="2800" dirty="0">
                <a:solidFill>
                  <a:srgbClr val="C00000"/>
                </a:solidFill>
                <a:cs typeface="Cordia New" pitchFamily="34" charset="-34"/>
              </a:rPr>
              <a:t>slides compiled by </a:t>
            </a:r>
            <a:r>
              <a:rPr lang="en-US" sz="2800" u="sng" dirty="0">
                <a:solidFill>
                  <a:srgbClr val="C00000"/>
                </a:solidFill>
                <a:cs typeface="Cordia New" pitchFamily="34" charset="-34"/>
                <a:hlinkClick r:id="rId3"/>
              </a:rPr>
              <a:t>www.aidsdatahub.org</a:t>
            </a:r>
            <a:endParaRPr lang="en-US" sz="2800" u="sng" dirty="0">
              <a:solidFill>
                <a:srgbClr val="C00000"/>
              </a:solidFill>
              <a:cs typeface="Cordia New" pitchFamily="34" charset="-34"/>
            </a:endParaRPr>
          </a:p>
          <a:p>
            <a:pPr algn="ctr" eaLnBrk="1" hangingPunct="1">
              <a:spcBef>
                <a:spcPct val="20000"/>
              </a:spcBef>
            </a:pPr>
            <a:endParaRPr lang="en-US" sz="1400" i="1">
              <a:solidFill>
                <a:srgbClr val="C00000"/>
              </a:solidFill>
              <a:cs typeface="Cordia New" pitchFamily="34" charset="-34"/>
            </a:endParaRPr>
          </a:p>
          <a:p>
            <a:pPr algn="ctr" eaLnBrk="1" hangingPunct="1">
              <a:spcBef>
                <a:spcPct val="20000"/>
              </a:spcBef>
            </a:pPr>
            <a:endParaRPr lang="en-US" sz="1400" i="1">
              <a:solidFill>
                <a:srgbClr val="C00000"/>
              </a:solidFill>
              <a:cs typeface="Cordia New" pitchFamily="34" charset="-34"/>
            </a:endParaRPr>
          </a:p>
          <a:p>
            <a:pPr algn="ctr" eaLnBrk="1" hangingPunct="1">
              <a:spcBef>
                <a:spcPct val="20000"/>
              </a:spcBef>
            </a:pPr>
            <a:endParaRPr lang="en-US" sz="1400" i="1" dirty="0">
              <a:solidFill>
                <a:srgbClr val="C00000"/>
              </a:solidFill>
              <a:cs typeface="Cordia New" pitchFamily="34" charset="-34"/>
            </a:endParaRPr>
          </a:p>
          <a:p>
            <a:pPr algn="ctr" eaLnBrk="1" hangingPunct="1">
              <a:spcBef>
                <a:spcPct val="20000"/>
              </a:spcBef>
            </a:pPr>
            <a:endParaRPr lang="en-US" sz="1400" i="1" dirty="0">
              <a:solidFill>
                <a:srgbClr val="C00000"/>
              </a:solidFill>
              <a:cs typeface="Cordia New" pitchFamily="34" charset="-34"/>
            </a:endParaRPr>
          </a:p>
          <a:p>
            <a:pPr algn="ctr" eaLnBrk="1" hangingPunct="1">
              <a:spcBef>
                <a:spcPct val="20000"/>
              </a:spcBef>
            </a:pPr>
            <a:r>
              <a:rPr lang="en-US" sz="1400" i="1" dirty="0">
                <a:solidFill>
                  <a:srgbClr val="C00000"/>
                </a:solidFill>
                <a:cs typeface="Cordia New" pitchFamily="34" charset="-34"/>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dirty="0">
                <a:solidFill>
                  <a:srgbClr val="C00000"/>
                </a:solidFill>
                <a:cs typeface="Cordia New" pitchFamily="34" charset="-34"/>
              </a:rPr>
              <a:t>Please acknowledge </a:t>
            </a:r>
            <a:r>
              <a:rPr lang="en-US" sz="1400" i="1" dirty="0">
                <a:solidFill>
                  <a:srgbClr val="C00000"/>
                </a:solidFill>
                <a:cs typeface="Cordia New" pitchFamily="34" charset="-34"/>
                <a:hlinkClick r:id="rId3"/>
              </a:rPr>
              <a:t>www.aidsdatahub.org</a:t>
            </a:r>
            <a:r>
              <a:rPr lang="en-US" sz="1400" i="1" dirty="0">
                <a:solidFill>
                  <a:srgbClr val="C00000"/>
                </a:solidFill>
                <a:cs typeface="Cordia New" pitchFamily="34" charset="-34"/>
              </a:rPr>
              <a:t> if slides are lifted directly from this site</a:t>
            </a:r>
          </a:p>
          <a:p>
            <a:pPr algn="ctr" eaLnBrk="1" hangingPunct="1">
              <a:spcBef>
                <a:spcPct val="20000"/>
              </a:spcBef>
            </a:pPr>
            <a:endParaRPr lang="en-US" sz="3200" dirty="0">
              <a:solidFill>
                <a:srgbClr val="C00000"/>
              </a:solidFill>
              <a:cs typeface="Cordia New" pitchFamily="34" charset="-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BB7F15B2-A2F9-4A33-A447-1FAE4B9F004F}"/>
              </a:ext>
            </a:extLst>
          </p:cNvPr>
          <p:cNvGraphicFramePr>
            <a:graphicFrameLocks/>
          </p:cNvGraphicFramePr>
          <p:nvPr>
            <p:extLst>
              <p:ext uri="{D42A27DB-BD31-4B8C-83A1-F6EECF244321}">
                <p14:modId xmlns:p14="http://schemas.microsoft.com/office/powerpoint/2010/main" val="641891037"/>
              </p:ext>
            </p:extLst>
          </p:nvPr>
        </p:nvGraphicFramePr>
        <p:xfrm>
          <a:off x="571499"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56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2E237E2-D9C4-422E-B70C-67A74D213DF9}"/>
              </a:ext>
            </a:extLst>
          </p:cNvPr>
          <p:cNvGraphicFramePr>
            <a:graphicFrameLocks/>
          </p:cNvGraphicFramePr>
          <p:nvPr>
            <p:extLst>
              <p:ext uri="{D42A27DB-BD31-4B8C-83A1-F6EECF244321}">
                <p14:modId xmlns:p14="http://schemas.microsoft.com/office/powerpoint/2010/main" val="3540517069"/>
              </p:ext>
            </p:extLst>
          </p:nvPr>
        </p:nvGraphicFramePr>
        <p:xfrm>
          <a:off x="762000" y="2438400"/>
          <a:ext cx="10439400" cy="4154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39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28600" y="1563184"/>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2019-2022</a:t>
            </a:r>
            <a:endParaRPr dirty="0"/>
          </a:p>
        </p:txBody>
      </p:sp>
      <p:sp>
        <p:nvSpPr>
          <p:cNvPr id="529" name="Google Shape;529;p85"/>
          <p:cNvSpPr txBox="1">
            <a:spLocks noGrp="1"/>
          </p:cNvSpPr>
          <p:nvPr>
            <p:ph type="sldNum" idx="12"/>
          </p:nvPr>
        </p:nvSpPr>
        <p:spPr>
          <a:xfrm>
            <a:off x="9667876" y="6357939"/>
            <a:ext cx="542925" cy="365125"/>
          </a:xfrm>
          <a:prstGeom prst="rect">
            <a:avLst/>
          </a:prstGeom>
          <a:noFill/>
          <a:ln>
            <a:noFill/>
          </a:ln>
        </p:spPr>
        <p:txBody>
          <a:bodyPr spcFirstLastPara="1" wrap="square" lIns="91425" tIns="45700" rIns="91425" bIns="45700" anchor="b" anchorCtr="0">
            <a:noAutofit/>
          </a:bodyPr>
          <a:lstStyle/>
          <a:p>
            <a:pPr fontAlgn="auto">
              <a:buClr>
                <a:srgbClr val="000000"/>
              </a:buClr>
              <a:defRPr/>
            </a:pPr>
            <a:fld id="{00000000-1234-1234-1234-123412341234}" type="slidenum">
              <a:rPr lang="en-US" kern="0">
                <a:solidFill>
                  <a:srgbClr val="888888"/>
                </a:solidFill>
              </a:rPr>
              <a:pPr fontAlgn="auto">
                <a:buClr>
                  <a:srgbClr val="000000"/>
                </a:buClr>
                <a:defRPr/>
              </a:pPr>
              <a:t>7</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1090779516"/>
              </p:ext>
            </p:extLst>
          </p:nvPr>
        </p:nvGraphicFramePr>
        <p:xfrm>
          <a:off x="1961511" y="2667001"/>
          <a:ext cx="8135206" cy="3602694"/>
        </p:xfrm>
        <a:graphic>
          <a:graphicData uri="http://schemas.openxmlformats.org/drawingml/2006/table">
            <a:tbl>
              <a:tblPr>
                <a:noFill/>
              </a:tblPr>
              <a:tblGrid>
                <a:gridCol w="3633746">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55053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462">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189,000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19">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1600" b="1" i="0" u="none" strike="noStrike" kern="1200" dirty="0">
                          <a:solidFill>
                            <a:schemeClr val="tx1"/>
                          </a:solidFill>
                          <a:effectLst/>
                          <a:latin typeface="Arial" panose="020B0604020202020204" pitchFamily="34" charset="0"/>
                          <a:ea typeface="+mn-ea"/>
                          <a:cs typeface="Arial" panose="020B0604020202020204" pitchFamily="34" charset="0"/>
                        </a:rPr>
                        <a:t>86,000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256,000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a:t>
                      </a:r>
                      <a:endParaRPr sz="1600" b="1" i="0" u="none" strike="noStrike" cap="none" dirty="0">
                        <a:solidFill>
                          <a:srgbClr val="000000"/>
                        </a:solidFill>
                        <a:latin typeface="Arial"/>
                        <a:ea typeface="Arial"/>
                        <a:cs typeface="Arial"/>
                        <a:sym typeface="Arial"/>
                      </a:endParaRP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9142</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5775365"/>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96872" y="6508304"/>
            <a:ext cx="8534400" cy="233810"/>
          </a:xfrm>
          <a:prstGeom prst="rect">
            <a:avLst/>
          </a:prstGeom>
          <a:noFill/>
          <a:ln>
            <a:noFill/>
          </a:ln>
        </p:spPr>
        <p:txBody>
          <a:bodyPr spcFirstLastPara="1" wrap="square" lIns="91425" tIns="45700" rIns="91425" bIns="45700" anchor="t" anchorCtr="0">
            <a:noAutofit/>
          </a:bodyPr>
          <a:lstStyle/>
          <a:p>
            <a:pPr fontAlgn="auto">
              <a:spcBef>
                <a:spcPts val="0"/>
              </a:spcBef>
              <a:spcAft>
                <a:spcPts val="0"/>
              </a:spcAft>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a:t>
            </a:r>
            <a:endParaRPr sz="1400" kern="0" dirty="0">
              <a:solidFill>
                <a:srgbClr val="000000"/>
              </a:solidFill>
              <a:latin typeface="Arial"/>
              <a:cs typeface="Arial"/>
              <a:sym typeface="Arial"/>
            </a:endParaRPr>
          </a:p>
        </p:txBody>
      </p:sp>
      <p:sp>
        <p:nvSpPr>
          <p:cNvPr id="3" name="TextBox 2">
            <a:extLst>
              <a:ext uri="{FF2B5EF4-FFF2-40B4-BE49-F238E27FC236}">
                <a16:creationId xmlns:a16="http://schemas.microsoft.com/office/drawing/2014/main" id="{D3D4E54B-6359-2B4A-E099-B81984E508FB}"/>
              </a:ext>
            </a:extLst>
          </p:cNvPr>
          <p:cNvSpPr txBox="1"/>
          <p:nvPr/>
        </p:nvSpPr>
        <p:spPr>
          <a:xfrm>
            <a:off x="8077200" y="6282305"/>
            <a:ext cx="1862138" cy="261610"/>
          </a:xfrm>
          <a:prstGeom prst="rect">
            <a:avLst/>
          </a:prstGeom>
          <a:noFill/>
        </p:spPr>
        <p:txBody>
          <a:bodyPr wrap="square">
            <a:spAutoFit/>
          </a:bodyPr>
          <a:lstStyle/>
          <a:p>
            <a:r>
              <a:rPr lang="it-IT" sz="1100" dirty="0"/>
              <a:t>*Ha Noi Capital City only</a:t>
            </a:r>
            <a:endParaRPr lang="en-US" sz="1100" dirty="0"/>
          </a:p>
        </p:txBody>
      </p:sp>
    </p:spTree>
    <p:extLst>
      <p:ext uri="{BB962C8B-B14F-4D97-AF65-F5344CB8AC3E}">
        <p14:creationId xmlns:p14="http://schemas.microsoft.com/office/powerpoint/2010/main" val="258907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22522"/>
            <a:ext cx="11203562" cy="504000"/>
          </a:xfrm>
        </p:spPr>
        <p:txBody>
          <a:bodyPr/>
          <a:lstStyle/>
          <a:p>
            <a:r>
              <a:rPr lang="en-US" sz="2400" dirty="0"/>
              <a:t>HIV prevalence among key populations, 2021-2022</a:t>
            </a:r>
            <a:br>
              <a:rPr lang="en-US" sz="2400" dirty="0"/>
            </a:br>
            <a:endParaRPr lang="en-US" sz="2400" dirty="0"/>
          </a:p>
        </p:txBody>
      </p:sp>
      <p:sp>
        <p:nvSpPr>
          <p:cNvPr id="3" name="Slide Number Placeholder 2"/>
          <p:cNvSpPr>
            <a:spLocks noGrp="1"/>
          </p:cNvSpPr>
          <p:nvPr>
            <p:ph type="sldNum" sz="quarter" idx="10"/>
          </p:nvPr>
        </p:nvSpPr>
        <p:spPr/>
        <p:txBody>
          <a:bodyPr/>
          <a:lstStyle/>
          <a:p>
            <a:pPr defTabSz="1088502" fontAlgn="auto">
              <a:spcBef>
                <a:spcPts val="0"/>
              </a:spcBef>
              <a:spcAft>
                <a:spcPts val="0"/>
              </a:spcAft>
              <a:defRPr/>
            </a:pPr>
            <a:fld id="{77F5C28C-2900-4998-ACDD-0BCFC1EC22DA}" type="slidenum">
              <a:rPr lang="th-TH">
                <a:solidFill>
                  <a:prstClr val="black">
                    <a:tint val="75000"/>
                  </a:prstClr>
                </a:solidFill>
                <a:latin typeface="Arial"/>
                <a:cs typeface="Cordia New" panose="020B0304020202020204" pitchFamily="34" charset="-34"/>
              </a:rPr>
              <a:pPr defTabSz="1088502" fontAlgn="auto">
                <a:spcBef>
                  <a:spcPts val="0"/>
                </a:spcBef>
                <a:spcAft>
                  <a:spcPts val="0"/>
                </a:spcAft>
                <a:defRPr/>
              </a:pPr>
              <a:t>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03201" y="6400960"/>
            <a:ext cx="11785600" cy="30480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8502" fontAlgn="auto">
              <a:spcBef>
                <a:spcPts val="0"/>
              </a:spcBef>
              <a:spcAft>
                <a:spcPts val="0"/>
              </a:spcAft>
              <a:defRPr/>
            </a:pPr>
            <a:r>
              <a:rPr lang="en-GB" sz="900" dirty="0">
                <a:solidFill>
                  <a:prstClr val="black"/>
                </a:solidFill>
                <a:cs typeface="Arial" pitchFamily="34" charset="0"/>
              </a:rPr>
              <a:t>Source: Prepared by </a:t>
            </a:r>
            <a:r>
              <a:rPr lang="en-GB" sz="900" dirty="0">
                <a:solidFill>
                  <a:prstClr val="black"/>
                </a:solidFill>
                <a:cs typeface="Arial" pitchFamily="34" charset="0"/>
                <a:hlinkClick r:id="rId3"/>
              </a:rPr>
              <a:t>www.aidsdatahub.org</a:t>
            </a:r>
            <a:r>
              <a:rPr lang="en-GB" sz="900" dirty="0">
                <a:solidFill>
                  <a:prstClr val="black"/>
                </a:solidFill>
                <a:cs typeface="Arial" pitchFamily="34" charset="0"/>
              </a:rPr>
              <a:t>  based on </a:t>
            </a:r>
            <a:r>
              <a:rPr lang="en-US" sz="900" dirty="0">
                <a:solidFill>
                  <a:prstClr val="black"/>
                </a:solidFill>
                <a:cs typeface="Arial" pitchFamily="34" charset="0"/>
              </a:rPr>
              <a:t>Serological surveys and Global AIDS Monitoring (GAM)</a:t>
            </a:r>
          </a:p>
        </p:txBody>
      </p:sp>
      <p:sp>
        <p:nvSpPr>
          <p:cNvPr id="16" name="TextBox 15">
            <a:extLst>
              <a:ext uri="{FF2B5EF4-FFF2-40B4-BE49-F238E27FC236}">
                <a16:creationId xmlns:a16="http://schemas.microsoft.com/office/drawing/2014/main" id="{F16695A5-F9F9-41BF-94EB-16E46FDE58C1}"/>
              </a:ext>
            </a:extLst>
          </p:cNvPr>
          <p:cNvSpPr txBox="1"/>
          <p:nvPr/>
        </p:nvSpPr>
        <p:spPr>
          <a:xfrm>
            <a:off x="3205282" y="6099687"/>
            <a:ext cx="4851930" cy="215444"/>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0" lang="en-US" sz="800" b="0" i="0" u="none" strike="noStrike" kern="0" cap="none" spc="0" normalizeH="0" baseline="0" dirty="0">
                <a:ln>
                  <a:noFill/>
                </a:ln>
                <a:solidFill>
                  <a:sysClr val="windowText" lastClr="000000"/>
                </a:solidFill>
                <a:effectLst/>
                <a:uLnTx/>
                <a:uFillTx/>
                <a:latin typeface="Arial" pitchFamily="34" charset="0"/>
                <a:ea typeface="+mn-ea"/>
                <a:cs typeface="Arial" pitchFamily="34" charset="0"/>
              </a:rPr>
              <a:t>(*) </a:t>
            </a:r>
            <a:r>
              <a:rPr lang="en-US" sz="800" b="0" i="0" dirty="0">
                <a:effectLst/>
                <a:latin typeface="Arial" panose="020B0604020202020204" pitchFamily="34" charset="0"/>
                <a:ea typeface="+mn-ea"/>
                <a:cs typeface="Arial" panose="020B0604020202020204" pitchFamily="34" charset="0"/>
              </a:rPr>
              <a:t>Pilot HSS+ survey among transgender women in Ha Noi</a:t>
            </a:r>
            <a:endParaRPr kumimoji="0" lang="en-US" sz="800" b="0" i="0" u="none" strike="noStrike" kern="0" cap="none" spc="0" normalizeH="0" baseline="0" dirty="0">
              <a:ln>
                <a:noFill/>
              </a:ln>
              <a:solidFill>
                <a:sysClr val="windowText" lastClr="000000"/>
              </a:solidFill>
              <a:effectLst/>
              <a:uLnTx/>
              <a:uFillTx/>
              <a:latin typeface="Arial" pitchFamily="34" charset="0"/>
              <a:ea typeface="+mn-ea"/>
              <a:cs typeface="Arial" pitchFamily="34" charset="0"/>
            </a:endParaRPr>
          </a:p>
        </p:txBody>
      </p:sp>
      <p:grpSp>
        <p:nvGrpSpPr>
          <p:cNvPr id="19" name="Group 18">
            <a:extLst>
              <a:ext uri="{FF2B5EF4-FFF2-40B4-BE49-F238E27FC236}">
                <a16:creationId xmlns:a16="http://schemas.microsoft.com/office/drawing/2014/main" id="{5EB58A72-7475-4904-96EA-0C6F919DBE34}"/>
              </a:ext>
            </a:extLst>
          </p:cNvPr>
          <p:cNvGrpSpPr/>
          <p:nvPr/>
        </p:nvGrpSpPr>
        <p:grpSpPr>
          <a:xfrm>
            <a:off x="3517485" y="2020619"/>
            <a:ext cx="4702968" cy="4136223"/>
            <a:chOff x="312203" y="0"/>
            <a:chExt cx="4547570" cy="3905947"/>
          </a:xfrm>
        </p:grpSpPr>
        <p:grpSp>
          <p:nvGrpSpPr>
            <p:cNvPr id="20" name="Group 19">
              <a:extLst>
                <a:ext uri="{FF2B5EF4-FFF2-40B4-BE49-F238E27FC236}">
                  <a16:creationId xmlns:a16="http://schemas.microsoft.com/office/drawing/2014/main" id="{085BB1E9-9365-F214-AF14-758A9B96AACF}"/>
                </a:ext>
              </a:extLst>
            </p:cNvPr>
            <p:cNvGrpSpPr/>
            <p:nvPr/>
          </p:nvGrpSpPr>
          <p:grpSpPr>
            <a:xfrm>
              <a:off x="312203" y="0"/>
              <a:ext cx="4547570" cy="3905947"/>
              <a:chOff x="312203" y="0"/>
              <a:chExt cx="4484673" cy="4038138"/>
            </a:xfrm>
          </p:grpSpPr>
          <p:graphicFrame>
            <p:nvGraphicFramePr>
              <p:cNvPr id="24" name="Chart 23">
                <a:extLst>
                  <a:ext uri="{FF2B5EF4-FFF2-40B4-BE49-F238E27FC236}">
                    <a16:creationId xmlns:a16="http://schemas.microsoft.com/office/drawing/2014/main" id="{A28A9EAB-181C-C801-9A3A-05F513909DA0}"/>
                  </a:ext>
                </a:extLst>
              </p:cNvPr>
              <p:cNvGraphicFramePr/>
              <p:nvPr/>
            </p:nvGraphicFramePr>
            <p:xfrm>
              <a:off x="1728479"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2D30314B-BF12-DEF2-6075-7F945BF43067}"/>
                  </a:ext>
                </a:extLst>
              </p:cNvPr>
              <p:cNvGraphicFramePr>
                <a:graphicFrameLocks/>
              </p:cNvGraphicFramePr>
              <p:nvPr/>
            </p:nvGraphicFramePr>
            <p:xfrm>
              <a:off x="1709428"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a16="http://schemas.microsoft.com/office/drawing/2014/main" id="{2065656D-A0FB-59D6-0472-72CCCB2404FC}"/>
                  </a:ext>
                </a:extLst>
              </p:cNvPr>
              <p:cNvGraphicFramePr>
                <a:graphicFrameLocks/>
              </p:cNvGraphicFramePr>
              <p:nvPr/>
            </p:nvGraphicFramePr>
            <p:xfrm>
              <a:off x="1709431"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a:extLst>
                  <a:ext uri="{FF2B5EF4-FFF2-40B4-BE49-F238E27FC236}">
                    <a16:creationId xmlns:a16="http://schemas.microsoft.com/office/drawing/2014/main" id="{F46E3148-AEDB-C9C0-4474-B4988E96589C}"/>
                  </a:ext>
                </a:extLst>
              </p:cNvPr>
              <p:cNvGraphicFramePr>
                <a:graphicFrameLocks/>
              </p:cNvGraphicFramePr>
              <p:nvPr/>
            </p:nvGraphicFramePr>
            <p:xfrm>
              <a:off x="1709431" y="3030005"/>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28" name="TextBox 27">
                <a:extLst>
                  <a:ext uri="{FF2B5EF4-FFF2-40B4-BE49-F238E27FC236}">
                    <a16:creationId xmlns:a16="http://schemas.microsoft.com/office/drawing/2014/main" id="{413D1AA5-D43F-3EFE-9619-8BD92CA9C2DC}"/>
                  </a:ext>
                </a:extLst>
              </p:cNvPr>
              <p:cNvSpPr txBox="1"/>
              <p:nvPr/>
            </p:nvSpPr>
            <p:spPr>
              <a:xfrm>
                <a:off x="312204" y="2245361"/>
                <a:ext cx="1783961" cy="72316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(2021)</a:t>
                </a:r>
              </a:p>
            </p:txBody>
          </p:sp>
          <p:sp>
            <p:nvSpPr>
              <p:cNvPr id="29" name="TextBox 28">
                <a:extLst>
                  <a:ext uri="{FF2B5EF4-FFF2-40B4-BE49-F238E27FC236}">
                    <a16:creationId xmlns:a16="http://schemas.microsoft.com/office/drawing/2014/main" id="{F6B74FB7-BD9A-7B96-C82C-16B551F4F88C}"/>
                  </a:ext>
                </a:extLst>
              </p:cNvPr>
              <p:cNvSpPr txBox="1"/>
              <p:nvPr/>
            </p:nvSpPr>
            <p:spPr>
              <a:xfrm>
                <a:off x="312203" y="1238149"/>
                <a:ext cx="1344621" cy="68650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(2022)</a:t>
                </a:r>
              </a:p>
            </p:txBody>
          </p:sp>
          <p:sp>
            <p:nvSpPr>
              <p:cNvPr id="30" name="TextBox 29">
                <a:extLst>
                  <a:ext uri="{FF2B5EF4-FFF2-40B4-BE49-F238E27FC236}">
                    <a16:creationId xmlns:a16="http://schemas.microsoft.com/office/drawing/2014/main" id="{61A396B9-0246-3ED5-23D6-87DBA50A8868}"/>
                  </a:ext>
                </a:extLst>
              </p:cNvPr>
              <p:cNvSpPr txBox="1"/>
              <p:nvPr/>
            </p:nvSpPr>
            <p:spPr>
              <a:xfrm>
                <a:off x="312203" y="231983"/>
                <a:ext cx="1542632" cy="65524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(2022)</a:t>
                </a:r>
              </a:p>
            </p:txBody>
          </p:sp>
          <p:sp>
            <p:nvSpPr>
              <p:cNvPr id="31" name="TextBox 30">
                <a:extLst>
                  <a:ext uri="{FF2B5EF4-FFF2-40B4-BE49-F238E27FC236}">
                    <a16:creationId xmlns:a16="http://schemas.microsoft.com/office/drawing/2014/main" id="{E583CC6B-1387-A162-4BF6-B85AEEE39CCB}"/>
                  </a:ext>
                </a:extLst>
              </p:cNvPr>
              <p:cNvSpPr txBox="1"/>
              <p:nvPr/>
            </p:nvSpPr>
            <p:spPr>
              <a:xfrm>
                <a:off x="312203" y="3269862"/>
                <a:ext cx="1390825" cy="76827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(2022)</a:t>
                </a:r>
              </a:p>
            </p:txBody>
          </p:sp>
        </p:grpSp>
        <p:cxnSp>
          <p:nvCxnSpPr>
            <p:cNvPr id="21" name="Straight Connector 20">
              <a:extLst>
                <a:ext uri="{FF2B5EF4-FFF2-40B4-BE49-F238E27FC236}">
                  <a16:creationId xmlns:a16="http://schemas.microsoft.com/office/drawing/2014/main" id="{2CF0224B-7CBC-DC06-5426-3FE70D312AF9}"/>
                </a:ext>
              </a:extLst>
            </p:cNvPr>
            <p:cNvCxnSpPr/>
            <p:nvPr/>
          </p:nvCxnSpPr>
          <p:spPr>
            <a:xfrm>
              <a:off x="398991" y="896753"/>
              <a:ext cx="4409555" cy="0"/>
            </a:xfrm>
            <a:prstGeom prst="line">
              <a:avLst/>
            </a:prstGeom>
            <a:noFill/>
            <a:ln w="15875" cap="flat" cmpd="sng" algn="ctr">
              <a:solidFill>
                <a:sysClr val="window" lastClr="FFFFFF">
                  <a:lumMod val="75000"/>
                </a:sysClr>
              </a:solidFill>
              <a:prstDash val="sysDot"/>
              <a:miter lim="800000"/>
            </a:ln>
            <a:effectLst/>
          </p:spPr>
        </p:cxnSp>
        <p:cxnSp>
          <p:nvCxnSpPr>
            <p:cNvPr id="22" name="Straight Connector 21">
              <a:extLst>
                <a:ext uri="{FF2B5EF4-FFF2-40B4-BE49-F238E27FC236}">
                  <a16:creationId xmlns:a16="http://schemas.microsoft.com/office/drawing/2014/main" id="{078F45A4-4F16-7E8B-4FCD-2343CFD52FF7}"/>
                </a:ext>
              </a:extLst>
            </p:cNvPr>
            <p:cNvCxnSpPr/>
            <p:nvPr/>
          </p:nvCxnSpPr>
          <p:spPr>
            <a:xfrm>
              <a:off x="398991" y="1891587"/>
              <a:ext cx="4409555" cy="0"/>
            </a:xfrm>
            <a:prstGeom prst="line">
              <a:avLst/>
            </a:prstGeom>
            <a:noFill/>
            <a:ln w="15875" cap="flat" cmpd="sng" algn="ctr">
              <a:solidFill>
                <a:sysClr val="window" lastClr="FFFFFF">
                  <a:lumMod val="75000"/>
                </a:sysClr>
              </a:solidFill>
              <a:prstDash val="sysDot"/>
              <a:miter lim="800000"/>
            </a:ln>
            <a:effectLst/>
          </p:spPr>
        </p:cxnSp>
        <p:cxnSp>
          <p:nvCxnSpPr>
            <p:cNvPr id="23" name="Straight Connector 22">
              <a:extLst>
                <a:ext uri="{FF2B5EF4-FFF2-40B4-BE49-F238E27FC236}">
                  <a16:creationId xmlns:a16="http://schemas.microsoft.com/office/drawing/2014/main" id="{C317129C-7BE9-F4A4-35DA-F035B764641F}"/>
                </a:ext>
              </a:extLst>
            </p:cNvPr>
            <p:cNvCxnSpPr/>
            <p:nvPr/>
          </p:nvCxnSpPr>
          <p:spPr>
            <a:xfrm>
              <a:off x="398991" y="2880067"/>
              <a:ext cx="4409555"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62450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bwMode="auto">
          <a:xfrm>
            <a:off x="226475" y="1447800"/>
            <a:ext cx="1120356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HIV prevalence among key populations, 2001-2022</a:t>
            </a:r>
            <a:br>
              <a:rPr lang="en-US" sz="2400" dirty="0"/>
            </a:br>
            <a:endParaRPr lang="en-US" sz="2400" dirty="0"/>
          </a:p>
        </p:txBody>
      </p:sp>
      <p:sp>
        <p:nvSpPr>
          <p:cNvPr id="57346"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FC184720-AC93-48EB-B0F0-A7102A8AF65B}" type="slidenum">
              <a:rPr lang="th-TH" smtClean="0">
                <a:solidFill>
                  <a:srgbClr val="898989"/>
                </a:solidFill>
              </a:rPr>
              <a:pPr fontAlgn="base">
                <a:spcBef>
                  <a:spcPct val="0"/>
                </a:spcBef>
                <a:spcAft>
                  <a:spcPct val="0"/>
                </a:spcAft>
                <a:defRPr/>
              </a:pPr>
              <a:t>9</a:t>
            </a:fld>
            <a:endParaRPr lang="th-TH">
              <a:solidFill>
                <a:srgbClr val="898989"/>
              </a:solidFill>
            </a:endParaRPr>
          </a:p>
        </p:txBody>
      </p:sp>
      <p:sp>
        <p:nvSpPr>
          <p:cNvPr id="57349" name="TextBox 1"/>
          <p:cNvSpPr txBox="1">
            <a:spLocks noChangeArrowheads="1"/>
          </p:cNvSpPr>
          <p:nvPr/>
        </p:nvSpPr>
        <p:spPr bwMode="auto">
          <a:xfrm>
            <a:off x="40059" y="6378388"/>
            <a:ext cx="1137934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National Committee for AIDS, Drug and Prostitution Prevention and Control. (2014). Vietnam AIDS Response Progress Report (Country Narrative Report). Following Up the 2011 Political Declaration on HIV/AIDS. Reporting period: January 2012 – December 2013; 2. Integrated Biological and </a:t>
            </a:r>
            <a:r>
              <a:rPr lang="en-US" sz="900" dirty="0" err="1">
                <a:solidFill>
                  <a:prstClr val="black"/>
                </a:solidFill>
              </a:rPr>
              <a:t>Behavioural</a:t>
            </a:r>
            <a:r>
              <a:rPr lang="en-US" sz="900" dirty="0">
                <a:solidFill>
                  <a:prstClr val="black"/>
                </a:solidFill>
              </a:rPr>
              <a:t> Surveys 2006 and  2009 ; 3. HIV Sentinel Surveillance Reports; and 4. Global AIDS Monitoring (GAM)</a:t>
            </a:r>
          </a:p>
        </p:txBody>
      </p:sp>
      <p:sp>
        <p:nvSpPr>
          <p:cNvPr id="6" name="Rectangle 5"/>
          <p:cNvSpPr/>
          <p:nvPr/>
        </p:nvSpPr>
        <p:spPr>
          <a:xfrm>
            <a:off x="9296399" y="5410200"/>
            <a:ext cx="2863247" cy="1034162"/>
          </a:xfrm>
          <a:prstGeom prst="rect">
            <a:avLst/>
          </a:prstGeom>
          <a:noFill/>
          <a:ln w="6350">
            <a:solidFill>
              <a:schemeClr val="bg1">
                <a:lumMod val="75000"/>
              </a:schemeClr>
            </a:solidFill>
            <a:prstDash val="sysDot"/>
          </a:ln>
        </p:spPr>
        <p:style>
          <a:lnRef idx="2">
            <a:schemeClr val="accent2"/>
          </a:lnRef>
          <a:fillRef idx="1">
            <a:schemeClr val="lt1"/>
          </a:fillRef>
          <a:effectRef idx="0">
            <a:schemeClr val="accent2"/>
          </a:effectRef>
          <a:fontRef idx="minor">
            <a:schemeClr val="dk1"/>
          </a:fontRef>
        </p:style>
        <p:txBody>
          <a:bodyPr lIns="108850" tIns="54425" rIns="108850" bIns="5442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prstClr val="black"/>
                </a:solidFill>
                <a:latin typeface="Arial Nova" panose="020B0504020202020204" pitchFamily="34" charset="0"/>
                <a:cs typeface="Arial" pitchFamily="34" charset="0"/>
              </a:rPr>
              <a:t> * only 6 provinces in HSS in 2014</a:t>
            </a:r>
          </a:p>
          <a:p>
            <a:r>
              <a:rPr lang="en-GB" sz="900" dirty="0">
                <a:solidFill>
                  <a:prstClr val="black"/>
                </a:solidFill>
                <a:latin typeface="Arial Nova" panose="020B0504020202020204" pitchFamily="34" charset="0"/>
              </a:rPr>
              <a:t>** Survey QA/QC and sampling was different in 2017, therefore 2017 data is not comparable to the other years.</a:t>
            </a:r>
          </a:p>
          <a:p>
            <a:r>
              <a:rPr lang="en-US" sz="900" dirty="0">
                <a:solidFill>
                  <a:prstClr val="black"/>
                </a:solidFill>
                <a:latin typeface="Arial Nova" panose="020B0504020202020204" pitchFamily="34" charset="0"/>
                <a:cs typeface="Arial" pitchFamily="34" charset="0"/>
              </a:rPr>
              <a:t>HSS - HIV sentinel surveillance surveys; IBBS  - Integrated biological and behavioral surveys</a:t>
            </a:r>
            <a:endParaRPr lang="th-TH" sz="900" dirty="0">
              <a:solidFill>
                <a:prstClr val="black"/>
              </a:solidFill>
              <a:latin typeface="Arial Nova" panose="020B0504020202020204" pitchFamily="34" charset="0"/>
            </a:endParaRPr>
          </a:p>
        </p:txBody>
      </p:sp>
      <p:graphicFrame>
        <p:nvGraphicFramePr>
          <p:cNvPr id="2" name="Chart 1">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037654650"/>
              </p:ext>
            </p:extLst>
          </p:nvPr>
        </p:nvGraphicFramePr>
        <p:xfrm>
          <a:off x="516481" y="1990173"/>
          <a:ext cx="10623549" cy="4260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5660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ONLINEALLOWACCESS" val="1"/>
  <p:tag name="ISPRINGONLINEUPLOADPRESENTATION" val="1"/>
  <p:tag name="ISPRINGONLINETOPIC" val="Education"/>
  <p:tag name="ISPRINGONLINEALLOWDOWNLOAD" val="1"/>
</p:tagLst>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11570</TotalTime>
  <Words>2647</Words>
  <Application>Microsoft Office PowerPoint</Application>
  <PresentationFormat>Widescreen</PresentationFormat>
  <Paragraphs>350</Paragraphs>
  <Slides>46</Slides>
  <Notes>37</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46</vt:i4>
      </vt:variant>
    </vt:vector>
  </HeadingPairs>
  <TitlesOfParts>
    <vt:vector size="66" baseType="lpstr">
      <vt:lpstr>黑体</vt:lpstr>
      <vt:lpstr>Arial</vt:lpstr>
      <vt:lpstr>Arial Narrow</vt:lpstr>
      <vt:lpstr>Arial Nova</vt:lpstr>
      <vt:lpstr>Calibri</vt:lpstr>
      <vt:lpstr>Cordia New</vt:lpstr>
      <vt:lpstr>Times New Roman</vt:lpstr>
      <vt:lpstr>1_Cover Design</vt:lpstr>
      <vt:lpstr>Layout</vt:lpstr>
      <vt:lpstr>1_Layout</vt:lpstr>
      <vt:lpstr>4_Layout</vt:lpstr>
      <vt:lpstr>9_Layout</vt:lpstr>
      <vt:lpstr>5_Layout with Latest!</vt:lpstr>
      <vt:lpstr>14_Layout</vt:lpstr>
      <vt:lpstr>15_Layout</vt:lpstr>
      <vt:lpstr>16_Layout</vt:lpstr>
      <vt:lpstr>17_Layout</vt:lpstr>
      <vt:lpstr>18_Layout</vt:lpstr>
      <vt:lpstr>2_Layout</vt:lpstr>
      <vt:lpstr>5_Layout</vt:lpstr>
      <vt:lpstr>Viet Nam</vt:lpstr>
      <vt:lpstr>CONTENT</vt:lpstr>
      <vt:lpstr>BASIC SOCIO-DEMOGRAPHIC INDICATORS</vt:lpstr>
      <vt:lpstr>HIV prevalence and  epidemiology  </vt:lpstr>
      <vt:lpstr>Estimated people living with HIV, new HIV infections and AIDS-related deaths, 1990-2022</vt:lpstr>
      <vt:lpstr>Estimated number of adults (15+) living with HIV and women (15+) living with HIV, 1990-2022</vt:lpstr>
      <vt:lpstr>Key population size estimates, 2019-2022</vt:lpstr>
      <vt:lpstr>HIV prevalence among key populations, 2021-2022 </vt:lpstr>
      <vt:lpstr>HIV prevalence among key populations, 2001-2022 </vt:lpstr>
      <vt:lpstr>HIV prevalence among key populations, 2021-2022</vt:lpstr>
      <vt:lpstr>HIV prevalence among men who have sex with men by city/province, 2022</vt:lpstr>
      <vt:lpstr>High or rising HIV prevalence trend among MSM in several cities, 2015-2022</vt:lpstr>
      <vt:lpstr>HIV prevalence among FSW by city/province, 2022</vt:lpstr>
      <vt:lpstr>HIV prevalence trends among sex workers by select surveyed city, 2015-2022</vt:lpstr>
      <vt:lpstr>HIV prevalence among PWID by city/province, 2021</vt:lpstr>
      <vt:lpstr>HIV prevalence trends among PWID by select surveyed city, 2015-2021</vt:lpstr>
      <vt:lpstr>Risk behaviours </vt:lpstr>
      <vt:lpstr>Proportion of key populations who reported condom use at last sex, 2005-2022 </vt:lpstr>
      <vt:lpstr>Proportion of FSW who reported condom use with their most recent client; by province/city, 2022</vt:lpstr>
      <vt:lpstr>Proportion of MSM who reported condom use at last sex with a male partner by province/city, 2022</vt:lpstr>
      <vt:lpstr>Proportion of PWID who reported condom use at last sex by province/city, 2021</vt:lpstr>
      <vt:lpstr>Proportion of PWID who reported using sterile injecting equipment at the last time they injected, 2005-2021</vt:lpstr>
      <vt:lpstr>Proportion of PWID who reported using sterile injecting equipment at the last time they injected by province/city, 2021</vt:lpstr>
      <vt:lpstr>Vulnerability and  HIV knowledge</vt:lpstr>
      <vt:lpstr>Proportion of young people (15-24 years) with comprehensive HIV knowledge by gender, 2021</vt:lpstr>
      <vt:lpstr>Percentage of women and men (15-49 years) who correctly identify all three means of vertical transmission of HIV, by gender, 2021</vt:lpstr>
      <vt:lpstr>Percentage of women and men (15-49 years) who report discriminatory attitudes towards people living with HIV, by gender, 2021</vt:lpstr>
      <vt:lpstr>HIV expenditure </vt:lpstr>
      <vt:lpstr>AIDS financing, 2017</vt:lpstr>
      <vt:lpstr>AIDS Spending by financing source, 2006 - 2017 </vt:lpstr>
      <vt:lpstr>National response </vt:lpstr>
      <vt:lpstr>HIV testing and status awareness among key populations by age group, 2021-2022 </vt:lpstr>
      <vt:lpstr>Proportion of FSW who know their HIV status, by city, 2022 </vt:lpstr>
      <vt:lpstr>Proportion of MSM who know their HIV status, by city, 2022 </vt:lpstr>
      <vt:lpstr>Proportion of PWID who know their HIV status, by city, 2021 </vt:lpstr>
      <vt:lpstr>Number of needles/syringes distributed per PWID per year, 2018-2022</vt:lpstr>
      <vt:lpstr>People who inject drugs receiving opioid agonist maintenance therapy, 2010-2022</vt:lpstr>
      <vt:lpstr>Pre-exposure prophylaxis (PrEP) scale up, 2017-2022</vt:lpstr>
      <vt:lpstr>ART scale-up, 2000-2022</vt:lpstr>
      <vt:lpstr>HIV testing and treatment cascade, women (aged 15+ years) compared to men (aged 15+ years), 2022 </vt:lpstr>
      <vt:lpstr>Estimated adults living with HIV, adults receiving ARVs, and adult ART coverage, 2022</vt:lpstr>
      <vt:lpstr>Treatment cascade, 2022</vt:lpstr>
      <vt:lpstr>HIV testing and treatment cascade, 2022</vt:lpstr>
      <vt:lpstr>PMTCT cascade, 2022</vt:lpstr>
      <vt:lpstr>Punitive and discriminatory laws, 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 Nam 2014 Country Slides</dc:title>
  <dc:creator>UNAIDS</dc:creator>
  <cp:lastModifiedBy>SHWE, Ye Yu</cp:lastModifiedBy>
  <cp:revision>847</cp:revision>
  <dcterms:created xsi:type="dcterms:W3CDTF">2013-01-31T02:09:13Z</dcterms:created>
  <dcterms:modified xsi:type="dcterms:W3CDTF">2024-02-01T04:45:47Z</dcterms:modified>
</cp:coreProperties>
</file>