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6.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3.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11.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12.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notesSlides/notesSlide13.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notesSlides/notesSlide14.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notesSlides/notesSlide18.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notesSlides/notesSlide19.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notesSlides/notesSlide20.xml" ContentType="application/vnd.openxmlformats-officedocument.presentationml.notesSlide+xml"/>
  <Override PartName="/ppt/charts/chart29.xml" ContentType="application/vnd.openxmlformats-officedocument.drawingml.chart+xml"/>
  <Override PartName="/ppt/theme/themeOverride29.xml" ContentType="application/vnd.openxmlformats-officedocument.themeOverride+xml"/>
  <Override PartName="/ppt/drawings/drawing2.xml" ContentType="application/vnd.openxmlformats-officedocument.drawingml.chartshapes+xml"/>
  <Override PartName="/ppt/charts/chart30.xml" ContentType="application/vnd.openxmlformats-officedocument.drawingml.chart+xml"/>
  <Override PartName="/ppt/theme/themeOverride30.xml" ContentType="application/vnd.openxmlformats-officedocument.themeOverride+xml"/>
  <Override PartName="/ppt/notesSlides/notesSlide21.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notesSlides/notesSlide22.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2" r:id="rId3"/>
    <p:sldMasterId id="2147483681" r:id="rId4"/>
    <p:sldMasterId id="2147483690" r:id="rId5"/>
    <p:sldMasterId id="2147483699" r:id="rId6"/>
    <p:sldMasterId id="2147483708" r:id="rId7"/>
    <p:sldMasterId id="2147483717" r:id="rId8"/>
    <p:sldMasterId id="2147483726" r:id="rId9"/>
    <p:sldMasterId id="2147483735" r:id="rId10"/>
    <p:sldMasterId id="2147483744" r:id="rId11"/>
  </p:sldMasterIdLst>
  <p:notesMasterIdLst>
    <p:notesMasterId r:id="rId53"/>
  </p:notesMasterIdLst>
  <p:sldIdLst>
    <p:sldId id="257" r:id="rId12"/>
    <p:sldId id="311" r:id="rId13"/>
    <p:sldId id="319" r:id="rId14"/>
    <p:sldId id="258" r:id="rId15"/>
    <p:sldId id="607" r:id="rId16"/>
    <p:sldId id="274" r:id="rId17"/>
    <p:sldId id="273" r:id="rId18"/>
    <p:sldId id="609" r:id="rId19"/>
    <p:sldId id="610" r:id="rId20"/>
    <p:sldId id="315" r:id="rId21"/>
    <p:sldId id="608" r:id="rId22"/>
    <p:sldId id="302" r:id="rId23"/>
    <p:sldId id="267" r:id="rId24"/>
    <p:sldId id="259" r:id="rId25"/>
    <p:sldId id="263" r:id="rId26"/>
    <p:sldId id="613" r:id="rId27"/>
    <p:sldId id="614" r:id="rId28"/>
    <p:sldId id="612" r:id="rId29"/>
    <p:sldId id="268" r:id="rId30"/>
    <p:sldId id="272" r:id="rId31"/>
    <p:sldId id="280" r:id="rId32"/>
    <p:sldId id="318" r:id="rId33"/>
    <p:sldId id="303" r:id="rId34"/>
    <p:sldId id="260" r:id="rId35"/>
    <p:sldId id="304" r:id="rId36"/>
    <p:sldId id="306" r:id="rId37"/>
    <p:sldId id="305" r:id="rId38"/>
    <p:sldId id="307" r:id="rId39"/>
    <p:sldId id="309" r:id="rId40"/>
    <p:sldId id="261" r:id="rId41"/>
    <p:sldId id="355" r:id="rId42"/>
    <p:sldId id="313" r:id="rId43"/>
    <p:sldId id="262" r:id="rId44"/>
    <p:sldId id="365" r:id="rId45"/>
    <p:sldId id="288" r:id="rId46"/>
    <p:sldId id="606" r:id="rId47"/>
    <p:sldId id="611" r:id="rId48"/>
    <p:sldId id="285" r:id="rId49"/>
    <p:sldId id="286" r:id="rId50"/>
    <p:sldId id="324" r:id="rId51"/>
    <p:sldId id="31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CCFF"/>
    <a:srgbClr val="0099FF"/>
    <a:srgbClr val="33CCCC"/>
    <a:srgbClr val="062125"/>
    <a:srgbClr val="E1540C"/>
    <a:srgbClr val="7412BB"/>
    <a:srgbClr val="67DC17"/>
    <a:srgbClr val="FA0E17"/>
    <a:srgbClr val="135E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509" autoAdjust="0"/>
    <p:restoredTop sz="92857" autoAdjust="0"/>
  </p:normalViewPr>
  <p:slideViewPr>
    <p:cSldViewPr>
      <p:cViewPr varScale="1">
        <p:scale>
          <a:sx n="92" d="100"/>
          <a:sy n="92" d="100"/>
        </p:scale>
        <p:origin x="388" y="64"/>
      </p:cViewPr>
      <p:guideLst>
        <p:guide orient="horz" pos="2160"/>
        <p:guide pos="3840"/>
      </p:guideLst>
    </p:cSldViewPr>
  </p:slideViewPr>
  <p:notesTextViewPr>
    <p:cViewPr>
      <p:scale>
        <a:sx n="3" d="2"/>
        <a:sy n="3" d="2"/>
      </p:scale>
      <p:origin x="0" y="0"/>
    </p:cViewPr>
  </p:notesTextViewPr>
  <p:sorterViewPr>
    <p:cViewPr>
      <p:scale>
        <a:sx n="200" d="100"/>
        <a:sy n="200" d="100"/>
      </p:scale>
      <p:origin x="0" y="-24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NULL" TargetMode="Externa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2.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NULL" TargetMode="External"/><Relationship Id="rId1" Type="http://schemas.openxmlformats.org/officeDocument/2006/relationships/themeOverride" Target="../theme/themeOverride32.xml"/></Relationships>
</file>

<file path=ppt/charts/_rels/chart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66054286152"/>
          <c:h val="0.75348359828689981"/>
        </c:manualLayout>
      </c:layout>
      <c:barChart>
        <c:barDir val="bar"/>
        <c:grouping val="clustered"/>
        <c:varyColors val="0"/>
        <c:ser>
          <c:idx val="0"/>
          <c:order val="0"/>
          <c:spPr>
            <a:solidFill>
              <a:srgbClr val="FFC000"/>
            </a:solidFill>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D1F-4EFA-9727-40C282B10A50}"/>
                </c:ext>
              </c:extLst>
            </c:dLbl>
            <c:dLbl>
              <c:idx val="1"/>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D1F-4EFA-9727-40C282B10A50}"/>
                </c:ext>
              </c:extLst>
            </c:dLbl>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'CHN (2)'!$W$32:$W$33</c:f>
              <c:strCache>
                <c:ptCount val="2"/>
                <c:pt idx="0">
                  <c:v>National</c:v>
                </c:pt>
                <c:pt idx="1">
                  <c:v>City</c:v>
                </c:pt>
              </c:strCache>
            </c:strRef>
          </c:cat>
          <c:val>
            <c:numRef>
              <c:f>'CHN (2)'!$X$32:$X$33</c:f>
              <c:numCache>
                <c:formatCode>General</c:formatCode>
                <c:ptCount val="2"/>
                <c:pt idx="0">
                  <c:v>0</c:v>
                </c:pt>
                <c:pt idx="1">
                  <c:v>0</c:v>
                </c:pt>
              </c:numCache>
            </c:numRef>
          </c:val>
          <c:extLst>
            <c:ext xmlns:c16="http://schemas.microsoft.com/office/drawing/2014/chart" uri="{C3380CC4-5D6E-409C-BE32-E72D297353CC}">
              <c16:uniqueId val="{00000002-1D1F-4EFA-9727-40C282B10A50}"/>
            </c:ext>
          </c:extLst>
        </c:ser>
        <c:dLbls>
          <c:showLegendKey val="0"/>
          <c:showVal val="0"/>
          <c:showCatName val="0"/>
          <c:showSerName val="0"/>
          <c:showPercent val="0"/>
          <c:showBubbleSize val="0"/>
        </c:dLbls>
        <c:gapWidth val="25"/>
        <c:axId val="204117504"/>
        <c:axId val="204119040"/>
      </c:barChart>
      <c:catAx>
        <c:axId val="20411750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19040"/>
        <c:crosses val="autoZero"/>
        <c:auto val="1"/>
        <c:lblAlgn val="ctr"/>
        <c:lblOffset val="800"/>
        <c:noMultiLvlLbl val="0"/>
      </c:catAx>
      <c:valAx>
        <c:axId val="204119040"/>
        <c:scaling>
          <c:orientation val="minMax"/>
          <c:max val="55"/>
          <c:min val="0"/>
        </c:scaling>
        <c:delete val="1"/>
        <c:axPos val="t"/>
        <c:numFmt formatCode="General" sourceLinked="1"/>
        <c:majorTickMark val="out"/>
        <c:minorTickMark val="none"/>
        <c:tickLblPos val="nextTo"/>
        <c:crossAx val="204117504"/>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47982705607416E-2"/>
          <c:y val="6.4675925925925928E-2"/>
          <c:w val="0.84909713053159452"/>
          <c:h val="0.64056904345290167"/>
        </c:manualLayout>
      </c:layout>
      <c:lineChart>
        <c:grouping val="standard"/>
        <c:varyColors val="0"/>
        <c:ser>
          <c:idx val="0"/>
          <c:order val="0"/>
          <c:tx>
            <c:strRef>
              <c:f>Condom!$A$4</c:f>
              <c:strCache>
                <c:ptCount val="1"/>
                <c:pt idx="0">
                  <c:v>Female sex workers</c:v>
                </c:pt>
              </c:strCache>
            </c:strRef>
          </c:tx>
          <c:spPr>
            <a:ln w="28575" cap="rnd">
              <a:solidFill>
                <a:srgbClr val="FF99FF"/>
              </a:solidFill>
              <a:round/>
            </a:ln>
            <a:effectLst/>
          </c:spPr>
          <c:marker>
            <c:symbol val="none"/>
          </c:marker>
          <c:dLbls>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37D-4B4F-8119-BC119CC1905D}"/>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7D-4B4F-8119-BC119CC1905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Condom!$B$3:$S$3</c:f>
              <c:numCache>
                <c:formatCode>General</c:formatCode>
                <c:ptCount val="18"/>
                <c:pt idx="0">
                  <c:v>2004</c:v>
                </c:pt>
                <c:pt idx="1">
                  <c:v>2005</c:v>
                </c:pt>
                <c:pt idx="2">
                  <c:v>2006</c:v>
                </c:pt>
                <c:pt idx="3">
                  <c:v>2007</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Condom!$B$4:$S$4</c:f>
              <c:numCache>
                <c:formatCode>General</c:formatCode>
                <c:ptCount val="18"/>
                <c:pt idx="0" formatCode="0">
                  <c:v>68.5</c:v>
                </c:pt>
                <c:pt idx="3" formatCode="0">
                  <c:v>82.05</c:v>
                </c:pt>
                <c:pt idx="4" formatCode="0">
                  <c:v>85.1</c:v>
                </c:pt>
                <c:pt idx="5" formatCode="0">
                  <c:v>85.9</c:v>
                </c:pt>
                <c:pt idx="6" formatCode="0">
                  <c:v>87.5</c:v>
                </c:pt>
                <c:pt idx="7" formatCode="0">
                  <c:v>89</c:v>
                </c:pt>
                <c:pt idx="8">
                  <c:v>90</c:v>
                </c:pt>
                <c:pt idx="9" formatCode="0">
                  <c:v>88.7</c:v>
                </c:pt>
                <c:pt idx="10" formatCode="0">
                  <c:v>94.1</c:v>
                </c:pt>
                <c:pt idx="14" formatCode="0">
                  <c:v>93.4</c:v>
                </c:pt>
                <c:pt idx="15" formatCode="0">
                  <c:v>94.57</c:v>
                </c:pt>
                <c:pt idx="16" formatCode="0">
                  <c:v>94.4</c:v>
                </c:pt>
                <c:pt idx="17" formatCode="0">
                  <c:v>94.7</c:v>
                </c:pt>
              </c:numCache>
            </c:numRef>
          </c:val>
          <c:smooth val="0"/>
          <c:extLst>
            <c:ext xmlns:c16="http://schemas.microsoft.com/office/drawing/2014/chart" uri="{C3380CC4-5D6E-409C-BE32-E72D297353CC}">
              <c16:uniqueId val="{00000001-937D-4B4F-8119-BC119CC1905D}"/>
            </c:ext>
          </c:extLst>
        </c:ser>
        <c:ser>
          <c:idx val="1"/>
          <c:order val="1"/>
          <c:tx>
            <c:strRef>
              <c:f>Condom!$A$5</c:f>
              <c:strCache>
                <c:ptCount val="1"/>
                <c:pt idx="0">
                  <c:v>Men who have sex with men</c:v>
                </c:pt>
              </c:strCache>
            </c:strRef>
          </c:tx>
          <c:spPr>
            <a:ln w="28575" cap="rnd">
              <a:solidFill>
                <a:srgbClr val="FF9933"/>
              </a:solidFill>
              <a:round/>
            </a:ln>
            <a:effectLst/>
          </c:spPr>
          <c:marker>
            <c:symbol val="none"/>
          </c:marker>
          <c:dLbls>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37D-4B4F-8119-BC119CC1905D}"/>
                </c:ext>
              </c:extLst>
            </c:dLbl>
            <c:dLbl>
              <c:idx val="19"/>
              <c:layout>
                <c:manualLayout>
                  <c:x val="0"/>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7D-4B4F-8119-BC119CC1905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Condom!$B$3:$S$3</c:f>
              <c:numCache>
                <c:formatCode>General</c:formatCode>
                <c:ptCount val="18"/>
                <c:pt idx="0">
                  <c:v>2004</c:v>
                </c:pt>
                <c:pt idx="1">
                  <c:v>2005</c:v>
                </c:pt>
                <c:pt idx="2">
                  <c:v>2006</c:v>
                </c:pt>
                <c:pt idx="3">
                  <c:v>2007</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Condom!$B$5:$S$5</c:f>
              <c:numCache>
                <c:formatCode>0</c:formatCode>
                <c:ptCount val="18"/>
                <c:pt idx="0">
                  <c:v>44.2</c:v>
                </c:pt>
                <c:pt idx="1">
                  <c:v>41.1</c:v>
                </c:pt>
                <c:pt idx="3">
                  <c:v>64.400000000000006</c:v>
                </c:pt>
                <c:pt idx="4">
                  <c:v>73.099999999999994</c:v>
                </c:pt>
                <c:pt idx="5">
                  <c:v>73.5</c:v>
                </c:pt>
                <c:pt idx="6">
                  <c:v>74.099999999999994</c:v>
                </c:pt>
                <c:pt idx="7">
                  <c:v>76</c:v>
                </c:pt>
                <c:pt idx="8" formatCode="General">
                  <c:v>79</c:v>
                </c:pt>
                <c:pt idx="9">
                  <c:v>77.5</c:v>
                </c:pt>
                <c:pt idx="10">
                  <c:v>88.2</c:v>
                </c:pt>
                <c:pt idx="13">
                  <c:v>85.1</c:v>
                </c:pt>
                <c:pt idx="14">
                  <c:v>85.6</c:v>
                </c:pt>
                <c:pt idx="15">
                  <c:v>90.01</c:v>
                </c:pt>
                <c:pt idx="16">
                  <c:v>89.5</c:v>
                </c:pt>
                <c:pt idx="17">
                  <c:v>88.1</c:v>
                </c:pt>
              </c:numCache>
            </c:numRef>
          </c:val>
          <c:smooth val="0"/>
          <c:extLst>
            <c:ext xmlns:c16="http://schemas.microsoft.com/office/drawing/2014/chart" uri="{C3380CC4-5D6E-409C-BE32-E72D297353CC}">
              <c16:uniqueId val="{00000003-937D-4B4F-8119-BC119CC1905D}"/>
            </c:ext>
          </c:extLst>
        </c:ser>
        <c:ser>
          <c:idx val="2"/>
          <c:order val="2"/>
          <c:tx>
            <c:strRef>
              <c:f>Condom!$A$6</c:f>
              <c:strCache>
                <c:ptCount val="1"/>
                <c:pt idx="0">
                  <c:v>People who inject drugs</c:v>
                </c:pt>
              </c:strCache>
            </c:strRef>
          </c:tx>
          <c:spPr>
            <a:ln w="28575" cap="rnd">
              <a:solidFill>
                <a:srgbClr val="00B0F0"/>
              </a:solidFill>
              <a:round/>
            </a:ln>
            <a:effectLst/>
          </c:spPr>
          <c:marker>
            <c:symbol val="none"/>
          </c:marker>
          <c:dLbls>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37D-4B4F-8119-BC119CC1905D}"/>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37D-4B4F-8119-BC119CC1905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Condom!$B$3:$S$3</c:f>
              <c:numCache>
                <c:formatCode>General</c:formatCode>
                <c:ptCount val="18"/>
                <c:pt idx="0">
                  <c:v>2004</c:v>
                </c:pt>
                <c:pt idx="1">
                  <c:v>2005</c:v>
                </c:pt>
                <c:pt idx="2">
                  <c:v>2006</c:v>
                </c:pt>
                <c:pt idx="3">
                  <c:v>2007</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Condom!$B$6:$S$6</c:f>
              <c:numCache>
                <c:formatCode>General</c:formatCode>
                <c:ptCount val="18"/>
                <c:pt idx="3" formatCode="0">
                  <c:v>34.200000000000003</c:v>
                </c:pt>
                <c:pt idx="4" formatCode="0">
                  <c:v>35.799999999999997</c:v>
                </c:pt>
                <c:pt idx="5" formatCode="0">
                  <c:v>42.1</c:v>
                </c:pt>
                <c:pt idx="6" formatCode="0">
                  <c:v>40.400001525878906</c:v>
                </c:pt>
                <c:pt idx="7" formatCode="0">
                  <c:v>43</c:v>
                </c:pt>
                <c:pt idx="8">
                  <c:v>45</c:v>
                </c:pt>
                <c:pt idx="9" formatCode="0">
                  <c:v>44.8</c:v>
                </c:pt>
                <c:pt idx="10" formatCode="0">
                  <c:v>61.3</c:v>
                </c:pt>
                <c:pt idx="14" formatCode="0">
                  <c:v>56.8</c:v>
                </c:pt>
                <c:pt idx="16" formatCode="0">
                  <c:v>65.099999999999994</c:v>
                </c:pt>
                <c:pt idx="17" formatCode="0">
                  <c:v>67.3</c:v>
                </c:pt>
              </c:numCache>
            </c:numRef>
          </c:val>
          <c:smooth val="0"/>
          <c:extLst>
            <c:ext xmlns:c16="http://schemas.microsoft.com/office/drawing/2014/chart" uri="{C3380CC4-5D6E-409C-BE32-E72D297353CC}">
              <c16:uniqueId val="{00000005-937D-4B4F-8119-BC119CC1905D}"/>
            </c:ext>
          </c:extLst>
        </c:ser>
        <c:dLbls>
          <c:showLegendKey val="0"/>
          <c:showVal val="0"/>
          <c:showCatName val="0"/>
          <c:showSerName val="0"/>
          <c:showPercent val="0"/>
          <c:showBubbleSize val="0"/>
        </c:dLbls>
        <c:smooth val="0"/>
        <c:axId val="1416782783"/>
        <c:axId val="1416778207"/>
      </c:lineChart>
      <c:catAx>
        <c:axId val="1416782783"/>
        <c:scaling>
          <c:orientation val="minMax"/>
        </c:scaling>
        <c:delete val="0"/>
        <c:axPos val="b"/>
        <c:majorGridlines>
          <c:spPr>
            <a:ln w="9525" cap="flat" cmpd="sng" algn="ctr">
              <a:solidFill>
                <a:schemeClr val="bg1">
                  <a:lumMod val="95000"/>
                </a:schemeClr>
              </a:solidFill>
              <a:prstDash val="sysDot"/>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crossAx val="1416778207"/>
        <c:crosses val="autoZero"/>
        <c:auto val="1"/>
        <c:lblAlgn val="ctr"/>
        <c:lblOffset val="100"/>
        <c:noMultiLvlLbl val="0"/>
      </c:catAx>
      <c:valAx>
        <c:axId val="1416778207"/>
        <c:scaling>
          <c:orientation val="minMax"/>
        </c:scaling>
        <c:delete val="0"/>
        <c:axPos val="l"/>
        <c:majorGridlines>
          <c:spPr>
            <a:ln w="9525" cap="flat" cmpd="sng" algn="ctr">
              <a:solidFill>
                <a:schemeClr val="bg1">
                  <a:lumMod val="95000"/>
                </a:schemeClr>
              </a:solidFill>
              <a:prstDash val="sysDot"/>
              <a:round/>
            </a:ln>
            <a:effectLst/>
          </c:spPr>
        </c:majorGridlines>
        <c:title>
          <c:tx>
            <c:rich>
              <a:bodyPr/>
              <a:lstStyle/>
              <a:p>
                <a:pPr>
                  <a:defRPr b="0"/>
                </a:pPr>
                <a:r>
                  <a:rPr lang="en-US" b="0" dirty="0"/>
                  <a:t>Condom use (%)</a:t>
                </a:r>
              </a:p>
            </c:rich>
          </c:tx>
          <c:overlay val="0"/>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crossAx val="1416782783"/>
        <c:crosses val="autoZero"/>
        <c:crossBetween val="between"/>
        <c:majorUnit val="25"/>
      </c:valAx>
      <c:spPr>
        <a:noFill/>
        <a:ln>
          <a:noFill/>
        </a:ln>
        <a:effectLst/>
      </c:spPr>
    </c:plotArea>
    <c:legend>
      <c:legendPos val="b"/>
      <c:overlay val="0"/>
    </c:legend>
    <c:plotVisOnly val="1"/>
    <c:dispBlanksAs val="span"/>
    <c:showDLblsOverMax val="0"/>
    <c:extLst/>
  </c:chart>
  <c:spPr>
    <a:noFill/>
    <a:ln w="9525" cap="flat" cmpd="sng" algn="ctr">
      <a:noFill/>
      <a:round/>
    </a:ln>
    <a:effectLst/>
  </c:spPr>
  <c:txPr>
    <a:bodyPr/>
    <a:lstStyle/>
    <a:p>
      <a:pPr>
        <a:defRPr sz="1200">
          <a:solidFill>
            <a:schemeClr val="tx1"/>
          </a:solidFill>
          <a:latin typeface="Arial Nova" panose="020B05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752153339987432"/>
          <c:y val="9.5594562566016783E-2"/>
          <c:w val="0.80243188791541897"/>
          <c:h val="0.6080470012422825"/>
        </c:manualLayout>
      </c:layout>
      <c:barChart>
        <c:barDir val="col"/>
        <c:grouping val="clustered"/>
        <c:varyColors val="0"/>
        <c:ser>
          <c:idx val="0"/>
          <c:order val="0"/>
          <c:tx>
            <c:strRef>
              <c:f>'Condom A&amp;S'!$E$50</c:f>
              <c:strCache>
                <c:ptCount val="1"/>
                <c:pt idx="0">
                  <c:v>MSM (&lt;25 yr)</c:v>
                </c:pt>
              </c:strCache>
            </c:strRef>
          </c:tx>
          <c:spPr>
            <a:solidFill>
              <a:srgbClr val="BC9BFF"/>
            </a:solidFill>
            <a:ln>
              <a:noFill/>
            </a:ln>
          </c:spPr>
          <c:invertIfNegative val="0"/>
          <c:cat>
            <c:numRef>
              <c:f>'Condom A&amp;S'!$C$51:$C$60</c:f>
              <c:numCache>
                <c:formatCode>General</c:formatCode>
                <c:ptCount val="10"/>
                <c:pt idx="0">
                  <c:v>2011</c:v>
                </c:pt>
                <c:pt idx="1">
                  <c:v>2012</c:v>
                </c:pt>
                <c:pt idx="2">
                  <c:v>2013</c:v>
                </c:pt>
                <c:pt idx="3">
                  <c:v>2014</c:v>
                </c:pt>
                <c:pt idx="4">
                  <c:v>2015</c:v>
                </c:pt>
                <c:pt idx="5">
                  <c:v>2018</c:v>
                </c:pt>
                <c:pt idx="6">
                  <c:v>2019</c:v>
                </c:pt>
                <c:pt idx="7">
                  <c:v>2020</c:v>
                </c:pt>
                <c:pt idx="8">
                  <c:v>2021</c:v>
                </c:pt>
                <c:pt idx="9">
                  <c:v>2022</c:v>
                </c:pt>
              </c:numCache>
            </c:numRef>
          </c:cat>
          <c:val>
            <c:numRef>
              <c:f>'Condom A&amp;S'!$E$51:$E$60</c:f>
              <c:numCache>
                <c:formatCode>General</c:formatCode>
                <c:ptCount val="10"/>
                <c:pt idx="0">
                  <c:v>74.099999999999994</c:v>
                </c:pt>
                <c:pt idx="1">
                  <c:v>75.540000000000006</c:v>
                </c:pt>
                <c:pt idx="2">
                  <c:v>79.400000000000006</c:v>
                </c:pt>
                <c:pt idx="3">
                  <c:v>77.2</c:v>
                </c:pt>
                <c:pt idx="4">
                  <c:v>87.8</c:v>
                </c:pt>
                <c:pt idx="5">
                  <c:v>84.9</c:v>
                </c:pt>
                <c:pt idx="6">
                  <c:v>85.4</c:v>
                </c:pt>
                <c:pt idx="7">
                  <c:v>89.79</c:v>
                </c:pt>
                <c:pt idx="8">
                  <c:v>89.5</c:v>
                </c:pt>
                <c:pt idx="9">
                  <c:v>86.9</c:v>
                </c:pt>
              </c:numCache>
            </c:numRef>
          </c:val>
          <c:extLst>
            <c:ext xmlns:c16="http://schemas.microsoft.com/office/drawing/2014/chart" uri="{C3380CC4-5D6E-409C-BE32-E72D297353CC}">
              <c16:uniqueId val="{00000000-E8F8-4CF8-A9EE-52D688088A92}"/>
            </c:ext>
          </c:extLst>
        </c:ser>
        <c:ser>
          <c:idx val="1"/>
          <c:order val="1"/>
          <c:tx>
            <c:strRef>
              <c:f>'Condom A&amp;S'!$F$50</c:f>
              <c:strCache>
                <c:ptCount val="1"/>
                <c:pt idx="0">
                  <c:v>MSM (25 + yr)</c:v>
                </c:pt>
              </c:strCache>
            </c:strRef>
          </c:tx>
          <c:spPr>
            <a:solidFill>
              <a:srgbClr val="FF9900"/>
            </a:solidFill>
            <a:ln>
              <a:noFill/>
            </a:ln>
          </c:spPr>
          <c:invertIfNegative val="0"/>
          <c:cat>
            <c:numRef>
              <c:f>'Condom A&amp;S'!$C$51:$C$60</c:f>
              <c:numCache>
                <c:formatCode>General</c:formatCode>
                <c:ptCount val="10"/>
                <c:pt idx="0">
                  <c:v>2011</c:v>
                </c:pt>
                <c:pt idx="1">
                  <c:v>2012</c:v>
                </c:pt>
                <c:pt idx="2">
                  <c:v>2013</c:v>
                </c:pt>
                <c:pt idx="3">
                  <c:v>2014</c:v>
                </c:pt>
                <c:pt idx="4">
                  <c:v>2015</c:v>
                </c:pt>
                <c:pt idx="5">
                  <c:v>2018</c:v>
                </c:pt>
                <c:pt idx="6">
                  <c:v>2019</c:v>
                </c:pt>
                <c:pt idx="7">
                  <c:v>2020</c:v>
                </c:pt>
                <c:pt idx="8">
                  <c:v>2021</c:v>
                </c:pt>
                <c:pt idx="9">
                  <c:v>2022</c:v>
                </c:pt>
              </c:numCache>
            </c:numRef>
          </c:cat>
          <c:val>
            <c:numRef>
              <c:f>'Condom A&amp;S'!$F$51:$F$60</c:f>
              <c:numCache>
                <c:formatCode>General</c:formatCode>
                <c:ptCount val="10"/>
                <c:pt idx="0">
                  <c:v>74.099999999999994</c:v>
                </c:pt>
                <c:pt idx="1">
                  <c:v>76.14</c:v>
                </c:pt>
                <c:pt idx="2">
                  <c:v>78.2</c:v>
                </c:pt>
                <c:pt idx="3">
                  <c:v>77.599999999999994</c:v>
                </c:pt>
                <c:pt idx="4">
                  <c:v>88.3</c:v>
                </c:pt>
                <c:pt idx="5">
                  <c:v>85.1</c:v>
                </c:pt>
                <c:pt idx="6">
                  <c:v>85.6</c:v>
                </c:pt>
                <c:pt idx="7">
                  <c:v>90.08</c:v>
                </c:pt>
                <c:pt idx="8">
                  <c:v>89.5</c:v>
                </c:pt>
                <c:pt idx="9">
                  <c:v>88.4</c:v>
                </c:pt>
              </c:numCache>
            </c:numRef>
          </c:val>
          <c:extLst>
            <c:ext xmlns:c16="http://schemas.microsoft.com/office/drawing/2014/chart" uri="{C3380CC4-5D6E-409C-BE32-E72D297353CC}">
              <c16:uniqueId val="{00000001-E8F8-4CF8-A9EE-52D688088A92}"/>
            </c:ext>
          </c:extLst>
        </c:ser>
        <c:dLbls>
          <c:showLegendKey val="0"/>
          <c:showVal val="0"/>
          <c:showCatName val="0"/>
          <c:showSerName val="0"/>
          <c:showPercent val="0"/>
          <c:showBubbleSize val="0"/>
        </c:dLbls>
        <c:gapWidth val="150"/>
        <c:overlap val="-10"/>
        <c:axId val="173511808"/>
        <c:axId val="173513344"/>
      </c:barChart>
      <c:catAx>
        <c:axId val="173511808"/>
        <c:scaling>
          <c:orientation val="minMax"/>
        </c:scaling>
        <c:delete val="0"/>
        <c:axPos val="b"/>
        <c:majorGridlines>
          <c:spPr>
            <a:ln>
              <a:solidFill>
                <a:srgbClr val="4BACC6">
                  <a:lumMod val="20000"/>
                  <a:lumOff val="80000"/>
                </a:srgbClr>
              </a:solidFill>
              <a:prstDash val="sysDot"/>
            </a:ln>
          </c:spPr>
        </c:majorGridlines>
        <c:numFmt formatCode="General" sourceLinked="0"/>
        <c:majorTickMark val="out"/>
        <c:minorTickMark val="none"/>
        <c:tickLblPos val="nextTo"/>
        <c:crossAx val="173513344"/>
        <c:crosses val="autoZero"/>
        <c:auto val="1"/>
        <c:lblAlgn val="ctr"/>
        <c:lblOffset val="100"/>
        <c:noMultiLvlLbl val="0"/>
      </c:catAx>
      <c:valAx>
        <c:axId val="173513344"/>
        <c:scaling>
          <c:orientation val="minMax"/>
          <c:max val="100"/>
          <c:min val="0"/>
        </c:scaling>
        <c:delete val="0"/>
        <c:axPos val="l"/>
        <c:majorGridlines>
          <c:spPr>
            <a:ln>
              <a:solidFill>
                <a:srgbClr val="4BACC6">
                  <a:lumMod val="20000"/>
                  <a:lumOff val="80000"/>
                </a:srgbClr>
              </a:solidFill>
              <a:prstDash val="sysDot"/>
            </a:ln>
          </c:spPr>
        </c:majorGridlines>
        <c:title>
          <c:tx>
            <c:rich>
              <a:bodyPr rot="-5400000" vert="horz"/>
              <a:lstStyle/>
              <a:p>
                <a:pPr>
                  <a:defRPr/>
                </a:pPr>
                <a:r>
                  <a:rPr lang="en-US"/>
                  <a:t>Condom use(%)</a:t>
                </a:r>
              </a:p>
            </c:rich>
          </c:tx>
          <c:layout>
            <c:manualLayout>
              <c:xMode val="edge"/>
              <c:yMode val="edge"/>
              <c:x val="2.7503049794831983E-2"/>
              <c:y val="0.12751332312969074"/>
            </c:manualLayout>
          </c:layout>
          <c:overlay val="0"/>
        </c:title>
        <c:numFmt formatCode="General" sourceLinked="1"/>
        <c:majorTickMark val="out"/>
        <c:minorTickMark val="none"/>
        <c:tickLblPos val="nextTo"/>
        <c:spPr>
          <a:ln>
            <a:noFill/>
          </a:ln>
        </c:spPr>
        <c:crossAx val="173511808"/>
        <c:crosses val="autoZero"/>
        <c:crossBetween val="between"/>
        <c:majorUnit val="20"/>
      </c:valAx>
    </c:plotArea>
    <c:legend>
      <c:legendPos val="b"/>
      <c:layout>
        <c:manualLayout>
          <c:xMode val="edge"/>
          <c:yMode val="edge"/>
          <c:x val="0.278569593409562"/>
          <c:y val="0.89535808023996999"/>
          <c:w val="0.5393842612977815"/>
          <c:h val="8.0832395950506189E-2"/>
        </c:manualLayout>
      </c:layout>
      <c:overlay val="0"/>
    </c:legend>
    <c:plotVisOnly val="1"/>
    <c:dispBlanksAs val="gap"/>
    <c:showDLblsOverMax val="0"/>
  </c:chart>
  <c:txPr>
    <a:bodyPr/>
    <a:lstStyle/>
    <a:p>
      <a:pPr>
        <a:defRPr lang="en-US" sz="1200" b="0" i="0" u="none" strike="noStrike" kern="1200" baseline="0">
          <a:solidFill>
            <a:schemeClr val="tx1"/>
          </a:solidFill>
          <a:latin typeface="Arial Nova" panose="020B0504020202020204" pitchFamily="34" charset="0"/>
          <a:ea typeface="+mn-ea"/>
          <a:cs typeface="+mn-cs"/>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752153339987432"/>
          <c:y val="9.5594562566016783E-2"/>
          <c:w val="0.80243188791541897"/>
          <c:h val="0.6080470012422825"/>
        </c:manualLayout>
      </c:layout>
      <c:barChart>
        <c:barDir val="col"/>
        <c:grouping val="clustered"/>
        <c:varyColors val="0"/>
        <c:ser>
          <c:idx val="0"/>
          <c:order val="0"/>
          <c:tx>
            <c:strRef>
              <c:f>'Condom A&amp;S'!$D$74</c:f>
              <c:strCache>
                <c:ptCount val="1"/>
                <c:pt idx="0">
                  <c:v>FSW (&lt;25 yr)</c:v>
                </c:pt>
              </c:strCache>
            </c:strRef>
          </c:tx>
          <c:spPr>
            <a:solidFill>
              <a:srgbClr val="FF99FF"/>
            </a:solidFill>
            <a:ln>
              <a:noFill/>
            </a:ln>
          </c:spPr>
          <c:invertIfNegative val="0"/>
          <c:cat>
            <c:numRef>
              <c:f>'Condom A&amp;S'!$C$75:$C$83</c:f>
              <c:numCache>
                <c:formatCode>General</c:formatCode>
                <c:ptCount val="9"/>
                <c:pt idx="0">
                  <c:v>2011</c:v>
                </c:pt>
                <c:pt idx="1">
                  <c:v>2012</c:v>
                </c:pt>
                <c:pt idx="2">
                  <c:v>2013</c:v>
                </c:pt>
                <c:pt idx="3">
                  <c:v>2014</c:v>
                </c:pt>
                <c:pt idx="4">
                  <c:v>2015</c:v>
                </c:pt>
                <c:pt idx="5">
                  <c:v>2019</c:v>
                </c:pt>
                <c:pt idx="6">
                  <c:v>2020</c:v>
                </c:pt>
                <c:pt idx="7">
                  <c:v>2021</c:v>
                </c:pt>
                <c:pt idx="8">
                  <c:v>2022</c:v>
                </c:pt>
              </c:numCache>
            </c:numRef>
          </c:cat>
          <c:val>
            <c:numRef>
              <c:f>'Condom A&amp;S'!$D$75:$D$83</c:f>
              <c:numCache>
                <c:formatCode>General</c:formatCode>
                <c:ptCount val="9"/>
                <c:pt idx="0">
                  <c:v>87.1</c:v>
                </c:pt>
                <c:pt idx="1">
                  <c:v>88.45</c:v>
                </c:pt>
                <c:pt idx="2">
                  <c:v>89.3</c:v>
                </c:pt>
                <c:pt idx="3">
                  <c:v>88</c:v>
                </c:pt>
                <c:pt idx="4">
                  <c:v>94.1</c:v>
                </c:pt>
                <c:pt idx="5">
                  <c:v>94</c:v>
                </c:pt>
                <c:pt idx="6">
                  <c:v>94.5</c:v>
                </c:pt>
                <c:pt idx="7">
                  <c:v>95.31</c:v>
                </c:pt>
                <c:pt idx="8">
                  <c:v>95.1</c:v>
                </c:pt>
              </c:numCache>
            </c:numRef>
          </c:val>
          <c:extLst>
            <c:ext xmlns:c16="http://schemas.microsoft.com/office/drawing/2014/chart" uri="{C3380CC4-5D6E-409C-BE32-E72D297353CC}">
              <c16:uniqueId val="{00000000-F917-48B6-A95E-8BC479EA91E1}"/>
            </c:ext>
          </c:extLst>
        </c:ser>
        <c:ser>
          <c:idx val="1"/>
          <c:order val="1"/>
          <c:tx>
            <c:strRef>
              <c:f>'Condom A&amp;S'!$E$74</c:f>
              <c:strCache>
                <c:ptCount val="1"/>
                <c:pt idx="0">
                  <c:v>FSW (25+ yr)</c:v>
                </c:pt>
              </c:strCache>
            </c:strRef>
          </c:tx>
          <c:spPr>
            <a:solidFill>
              <a:srgbClr val="33CCCC"/>
            </a:solidFill>
            <a:ln>
              <a:noFill/>
            </a:ln>
          </c:spPr>
          <c:invertIfNegative val="0"/>
          <c:cat>
            <c:numRef>
              <c:f>'Condom A&amp;S'!$C$75:$C$83</c:f>
              <c:numCache>
                <c:formatCode>General</c:formatCode>
                <c:ptCount val="9"/>
                <c:pt idx="0">
                  <c:v>2011</c:v>
                </c:pt>
                <c:pt idx="1">
                  <c:v>2012</c:v>
                </c:pt>
                <c:pt idx="2">
                  <c:v>2013</c:v>
                </c:pt>
                <c:pt idx="3">
                  <c:v>2014</c:v>
                </c:pt>
                <c:pt idx="4">
                  <c:v>2015</c:v>
                </c:pt>
                <c:pt idx="5">
                  <c:v>2019</c:v>
                </c:pt>
                <c:pt idx="6">
                  <c:v>2020</c:v>
                </c:pt>
                <c:pt idx="7">
                  <c:v>2021</c:v>
                </c:pt>
                <c:pt idx="8">
                  <c:v>2022</c:v>
                </c:pt>
              </c:numCache>
            </c:numRef>
          </c:cat>
          <c:val>
            <c:numRef>
              <c:f>'Condom A&amp;S'!$E$75:$E$83</c:f>
              <c:numCache>
                <c:formatCode>General</c:formatCode>
                <c:ptCount val="9"/>
                <c:pt idx="0">
                  <c:v>87.9</c:v>
                </c:pt>
                <c:pt idx="1">
                  <c:v>89.19</c:v>
                </c:pt>
                <c:pt idx="2">
                  <c:v>90.2</c:v>
                </c:pt>
                <c:pt idx="3">
                  <c:v>89.1</c:v>
                </c:pt>
                <c:pt idx="4">
                  <c:v>94.1</c:v>
                </c:pt>
                <c:pt idx="5">
                  <c:v>93.3</c:v>
                </c:pt>
                <c:pt idx="6">
                  <c:v>94.58</c:v>
                </c:pt>
                <c:pt idx="7">
                  <c:v>94.21</c:v>
                </c:pt>
                <c:pt idx="8">
                  <c:v>94.7</c:v>
                </c:pt>
              </c:numCache>
            </c:numRef>
          </c:val>
          <c:extLst>
            <c:ext xmlns:c16="http://schemas.microsoft.com/office/drawing/2014/chart" uri="{C3380CC4-5D6E-409C-BE32-E72D297353CC}">
              <c16:uniqueId val="{00000001-F917-48B6-A95E-8BC479EA91E1}"/>
            </c:ext>
          </c:extLst>
        </c:ser>
        <c:dLbls>
          <c:showLegendKey val="0"/>
          <c:showVal val="0"/>
          <c:showCatName val="0"/>
          <c:showSerName val="0"/>
          <c:showPercent val="0"/>
          <c:showBubbleSize val="0"/>
        </c:dLbls>
        <c:gapWidth val="150"/>
        <c:overlap val="-10"/>
        <c:axId val="173511808"/>
        <c:axId val="173513344"/>
      </c:barChart>
      <c:catAx>
        <c:axId val="173511808"/>
        <c:scaling>
          <c:orientation val="minMax"/>
        </c:scaling>
        <c:delete val="0"/>
        <c:axPos val="b"/>
        <c:majorGridlines>
          <c:spPr>
            <a:ln>
              <a:solidFill>
                <a:srgbClr val="4BACC6">
                  <a:lumMod val="20000"/>
                  <a:lumOff val="80000"/>
                </a:srgbClr>
              </a:solidFill>
              <a:prstDash val="sysDot"/>
            </a:ln>
          </c:spPr>
        </c:majorGridlines>
        <c:numFmt formatCode="General" sourceLinked="0"/>
        <c:majorTickMark val="out"/>
        <c:minorTickMark val="none"/>
        <c:tickLblPos val="nextTo"/>
        <c:crossAx val="173513344"/>
        <c:crosses val="autoZero"/>
        <c:auto val="1"/>
        <c:lblAlgn val="ctr"/>
        <c:lblOffset val="100"/>
        <c:noMultiLvlLbl val="0"/>
      </c:catAx>
      <c:valAx>
        <c:axId val="173513344"/>
        <c:scaling>
          <c:orientation val="minMax"/>
          <c:max val="100"/>
          <c:min val="0"/>
        </c:scaling>
        <c:delete val="0"/>
        <c:axPos val="l"/>
        <c:majorGridlines>
          <c:spPr>
            <a:ln>
              <a:solidFill>
                <a:srgbClr val="4BACC6">
                  <a:lumMod val="20000"/>
                  <a:lumOff val="80000"/>
                </a:srgbClr>
              </a:solidFill>
              <a:prstDash val="sysDot"/>
            </a:ln>
          </c:spPr>
        </c:majorGridlines>
        <c:title>
          <c:tx>
            <c:rich>
              <a:bodyPr rot="-5400000" vert="horz"/>
              <a:lstStyle/>
              <a:p>
                <a:pPr>
                  <a:defRPr/>
                </a:pPr>
                <a:r>
                  <a:rPr lang="en-US"/>
                  <a:t>Condom use(%)</a:t>
                </a:r>
              </a:p>
            </c:rich>
          </c:tx>
          <c:layout>
            <c:manualLayout>
              <c:xMode val="edge"/>
              <c:yMode val="edge"/>
              <c:x val="2.7503049794831983E-2"/>
              <c:y val="0.12751332312969074"/>
            </c:manualLayout>
          </c:layout>
          <c:overlay val="0"/>
        </c:title>
        <c:numFmt formatCode="General" sourceLinked="1"/>
        <c:majorTickMark val="out"/>
        <c:minorTickMark val="none"/>
        <c:tickLblPos val="nextTo"/>
        <c:spPr>
          <a:ln>
            <a:noFill/>
          </a:ln>
        </c:spPr>
        <c:crossAx val="173511808"/>
        <c:crosses val="autoZero"/>
        <c:crossBetween val="between"/>
        <c:majorUnit val="20"/>
      </c:valAx>
    </c:plotArea>
    <c:legend>
      <c:legendPos val="b"/>
      <c:layout>
        <c:manualLayout>
          <c:xMode val="edge"/>
          <c:yMode val="edge"/>
          <c:x val="0.27636421273174244"/>
          <c:y val="0.89012598425196854"/>
          <c:w val="0.54947512650357488"/>
          <c:h val="8.4874015748031495E-2"/>
        </c:manualLayout>
      </c:layout>
      <c:overlay val="0"/>
    </c:legend>
    <c:plotVisOnly val="1"/>
    <c:dispBlanksAs val="gap"/>
    <c:showDLblsOverMax val="0"/>
  </c:chart>
  <c:txPr>
    <a:bodyPr/>
    <a:lstStyle/>
    <a:p>
      <a:pPr>
        <a:defRPr lang="en-US" sz="1200" b="0" i="0" u="none" strike="noStrike" kern="1200" baseline="0">
          <a:solidFill>
            <a:schemeClr val="tx1"/>
          </a:solidFill>
          <a:latin typeface="Arial Nova" panose="020B0504020202020204" pitchFamily="34" charset="0"/>
          <a:ea typeface="+mn-ea"/>
          <a:cs typeface="+mn-cs"/>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68793115462337"/>
          <c:y val="5.0030531897798491E-2"/>
          <c:w val="0.83727667061528799"/>
          <c:h val="0.6683675462630837"/>
        </c:manualLayout>
      </c:layout>
      <c:lineChart>
        <c:grouping val="standard"/>
        <c:varyColors val="0"/>
        <c:ser>
          <c:idx val="0"/>
          <c:order val="0"/>
          <c:tx>
            <c:strRef>
              <c:f>'Condom A&amp;S'!$D$31</c:f>
              <c:strCache>
                <c:ptCount val="1"/>
                <c:pt idx="0">
                  <c:v>Male PWID</c:v>
                </c:pt>
              </c:strCache>
            </c:strRef>
          </c:tx>
          <c:spPr>
            <a:ln w="28575" cap="rnd">
              <a:solidFill>
                <a:srgbClr val="FF9933"/>
              </a:solidFill>
              <a:round/>
            </a:ln>
            <a:effectLst/>
          </c:spPr>
          <c:marker>
            <c:symbol val="none"/>
          </c:marker>
          <c:cat>
            <c:numRef>
              <c:f>'Condom A&amp;S'!$C$32:$C$43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'Condom A&amp;S'!$D$32:$D$43</c:f>
              <c:numCache>
                <c:formatCode>0</c:formatCode>
                <c:ptCount val="12"/>
                <c:pt idx="0">
                  <c:v>39.1</c:v>
                </c:pt>
                <c:pt idx="1">
                  <c:v>42.49</c:v>
                </c:pt>
                <c:pt idx="2">
                  <c:v>44.4</c:v>
                </c:pt>
                <c:pt idx="3">
                  <c:v>44.6</c:v>
                </c:pt>
                <c:pt idx="4">
                  <c:v>60.4</c:v>
                </c:pt>
                <c:pt idx="8">
                  <c:v>56.6</c:v>
                </c:pt>
                <c:pt idx="10">
                  <c:v>65.599999999999994</c:v>
                </c:pt>
                <c:pt idx="11">
                  <c:v>67.2</c:v>
                </c:pt>
              </c:numCache>
            </c:numRef>
          </c:val>
          <c:smooth val="0"/>
          <c:extLst>
            <c:ext xmlns:c16="http://schemas.microsoft.com/office/drawing/2014/chart" uri="{C3380CC4-5D6E-409C-BE32-E72D297353CC}">
              <c16:uniqueId val="{00000000-7697-478C-9BA1-6FF0351EF1AD}"/>
            </c:ext>
          </c:extLst>
        </c:ser>
        <c:ser>
          <c:idx val="1"/>
          <c:order val="1"/>
          <c:tx>
            <c:strRef>
              <c:f>'Condom A&amp;S'!$E$31</c:f>
              <c:strCache>
                <c:ptCount val="1"/>
                <c:pt idx="0">
                  <c:v>Female PWID</c:v>
                </c:pt>
              </c:strCache>
            </c:strRef>
          </c:tx>
          <c:spPr>
            <a:ln w="28575" cap="rnd">
              <a:solidFill>
                <a:srgbClr val="FF99FF"/>
              </a:solidFill>
              <a:round/>
            </a:ln>
            <a:effectLst/>
          </c:spPr>
          <c:marker>
            <c:symbol val="none"/>
          </c:marker>
          <c:cat>
            <c:numRef>
              <c:f>'Condom A&amp;S'!$C$32:$C$43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'Condom A&amp;S'!$E$32:$E$43</c:f>
              <c:numCache>
                <c:formatCode>0</c:formatCode>
                <c:ptCount val="12"/>
                <c:pt idx="0">
                  <c:v>48.5</c:v>
                </c:pt>
                <c:pt idx="1">
                  <c:v>47.36</c:v>
                </c:pt>
                <c:pt idx="2">
                  <c:v>47.5</c:v>
                </c:pt>
                <c:pt idx="3">
                  <c:v>45.7</c:v>
                </c:pt>
                <c:pt idx="4">
                  <c:v>66.8</c:v>
                </c:pt>
                <c:pt idx="8">
                  <c:v>58.2</c:v>
                </c:pt>
                <c:pt idx="10">
                  <c:v>62.2</c:v>
                </c:pt>
                <c:pt idx="11">
                  <c:v>67.8</c:v>
                </c:pt>
              </c:numCache>
            </c:numRef>
          </c:val>
          <c:smooth val="0"/>
          <c:extLst>
            <c:ext xmlns:c16="http://schemas.microsoft.com/office/drawing/2014/chart" uri="{C3380CC4-5D6E-409C-BE32-E72D297353CC}">
              <c16:uniqueId val="{00000001-7697-478C-9BA1-6FF0351EF1AD}"/>
            </c:ext>
          </c:extLst>
        </c:ser>
        <c:ser>
          <c:idx val="2"/>
          <c:order val="2"/>
          <c:tx>
            <c:strRef>
              <c:f>'Condom A&amp;S'!$F$31</c:f>
              <c:strCache>
                <c:ptCount val="1"/>
                <c:pt idx="0">
                  <c:v>PWID (&lt;25 yr)</c:v>
                </c:pt>
              </c:strCache>
            </c:strRef>
          </c:tx>
          <c:spPr>
            <a:ln w="28575" cap="rnd">
              <a:solidFill>
                <a:srgbClr val="FF5050"/>
              </a:solidFill>
              <a:round/>
            </a:ln>
            <a:effectLst/>
          </c:spPr>
          <c:marker>
            <c:symbol val="none"/>
          </c:marker>
          <c:cat>
            <c:numRef>
              <c:f>'Condom A&amp;S'!$C$32:$C$43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'Condom A&amp;S'!$F$32:$F$43</c:f>
              <c:numCache>
                <c:formatCode>0</c:formatCode>
                <c:ptCount val="12"/>
                <c:pt idx="0">
                  <c:v>44.9</c:v>
                </c:pt>
                <c:pt idx="1">
                  <c:v>47.06</c:v>
                </c:pt>
                <c:pt idx="2">
                  <c:v>47.1</c:v>
                </c:pt>
                <c:pt idx="3">
                  <c:v>52.5</c:v>
                </c:pt>
                <c:pt idx="4">
                  <c:v>67.099999999999994</c:v>
                </c:pt>
                <c:pt idx="8">
                  <c:v>62.8</c:v>
                </c:pt>
                <c:pt idx="10">
                  <c:v>76</c:v>
                </c:pt>
                <c:pt idx="11">
                  <c:v>68.3</c:v>
                </c:pt>
              </c:numCache>
            </c:numRef>
          </c:val>
          <c:smooth val="0"/>
          <c:extLst>
            <c:ext xmlns:c16="http://schemas.microsoft.com/office/drawing/2014/chart" uri="{C3380CC4-5D6E-409C-BE32-E72D297353CC}">
              <c16:uniqueId val="{00000002-7697-478C-9BA1-6FF0351EF1AD}"/>
            </c:ext>
          </c:extLst>
        </c:ser>
        <c:ser>
          <c:idx val="3"/>
          <c:order val="3"/>
          <c:tx>
            <c:strRef>
              <c:f>'Condom A&amp;S'!$G$31</c:f>
              <c:strCache>
                <c:ptCount val="1"/>
                <c:pt idx="0">
                  <c:v>PWID (25+ yr)</c:v>
                </c:pt>
              </c:strCache>
            </c:strRef>
          </c:tx>
          <c:spPr>
            <a:ln w="28575" cap="rnd">
              <a:solidFill>
                <a:srgbClr val="00B0F0"/>
              </a:solidFill>
              <a:round/>
            </a:ln>
            <a:effectLst/>
          </c:spPr>
          <c:marker>
            <c:symbol val="none"/>
          </c:marker>
          <c:cat>
            <c:numRef>
              <c:f>'Condom A&amp;S'!$C$32:$C$43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'Condom A&amp;S'!$G$32:$G$43</c:f>
              <c:numCache>
                <c:formatCode>0</c:formatCode>
                <c:ptCount val="12"/>
                <c:pt idx="0">
                  <c:v>40</c:v>
                </c:pt>
                <c:pt idx="1">
                  <c:v>42.82</c:v>
                </c:pt>
                <c:pt idx="2">
                  <c:v>44.7</c:v>
                </c:pt>
                <c:pt idx="3">
                  <c:v>44.3</c:v>
                </c:pt>
                <c:pt idx="4">
                  <c:v>61</c:v>
                </c:pt>
                <c:pt idx="8">
                  <c:v>56.7</c:v>
                </c:pt>
                <c:pt idx="10">
                  <c:v>65</c:v>
                </c:pt>
                <c:pt idx="11">
                  <c:v>67.3</c:v>
                </c:pt>
              </c:numCache>
            </c:numRef>
          </c:val>
          <c:smooth val="0"/>
          <c:extLst>
            <c:ext xmlns:c16="http://schemas.microsoft.com/office/drawing/2014/chart" uri="{C3380CC4-5D6E-409C-BE32-E72D297353CC}">
              <c16:uniqueId val="{00000003-7697-478C-9BA1-6FF0351EF1AD}"/>
            </c:ext>
          </c:extLst>
        </c:ser>
        <c:dLbls>
          <c:showLegendKey val="0"/>
          <c:showVal val="0"/>
          <c:showCatName val="0"/>
          <c:showSerName val="0"/>
          <c:showPercent val="0"/>
          <c:showBubbleSize val="0"/>
        </c:dLbls>
        <c:smooth val="0"/>
        <c:axId val="1416782783"/>
        <c:axId val="1416778207"/>
      </c:lineChart>
      <c:catAx>
        <c:axId val="1416782783"/>
        <c:scaling>
          <c:orientation val="minMax"/>
        </c:scaling>
        <c:delete val="0"/>
        <c:axPos val="b"/>
        <c:majorGridlines>
          <c:spPr>
            <a:ln w="9525" cap="flat" cmpd="sng" algn="ctr">
              <a:solidFill>
                <a:schemeClr val="bg1">
                  <a:lumMod val="95000"/>
                </a:schemeClr>
              </a:solidFill>
              <a:prstDash val="sysDot"/>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416778207"/>
        <c:crosses val="autoZero"/>
        <c:auto val="1"/>
        <c:lblAlgn val="ctr"/>
        <c:lblOffset val="100"/>
        <c:noMultiLvlLbl val="0"/>
      </c:catAx>
      <c:valAx>
        <c:axId val="1416778207"/>
        <c:scaling>
          <c:orientation val="minMax"/>
          <c:max val="100"/>
        </c:scaling>
        <c:delete val="0"/>
        <c:axPos val="l"/>
        <c:majorGridlines>
          <c:spPr>
            <a:ln w="9525" cap="flat" cmpd="sng" algn="ctr">
              <a:solidFill>
                <a:schemeClr val="bg1">
                  <a:lumMod val="95000"/>
                </a:schemeClr>
              </a:solidFill>
              <a:prstDash val="sysDot"/>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r>
                  <a:rPr lang="en-US"/>
                  <a:t>Condom use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416782783"/>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span"/>
    <c:showDLblsOverMax val="0"/>
    <c:extLst/>
  </c:chart>
  <c:spPr>
    <a:noFill/>
    <a:ln>
      <a:noFill/>
    </a:ln>
    <a:effectLst/>
  </c:spPr>
  <c:txPr>
    <a:bodyPr/>
    <a:lstStyle/>
    <a:p>
      <a:pPr>
        <a:defRPr sz="1200">
          <a:latin typeface="Arial Nova" panose="020B050402020202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'Sterile injecting equip'!$A$5</c:f>
              <c:strCache>
                <c:ptCount val="1"/>
                <c:pt idx="0">
                  <c:v>China</c:v>
                </c:pt>
              </c:strCache>
            </c:strRef>
          </c:tx>
          <c:spPr>
            <a:solidFill>
              <a:srgbClr val="00CCFF"/>
            </a:solidFill>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'Sterile injecting equip'!$B$4:$I$4</c:f>
              <c:strCache>
                <c:ptCount val="8"/>
                <c:pt idx="0">
                  <c:v>2007</c:v>
                </c:pt>
                <c:pt idx="1">
                  <c:v>2009</c:v>
                </c:pt>
                <c:pt idx="2">
                  <c:v>2010</c:v>
                </c:pt>
                <c:pt idx="3">
                  <c:v>2011</c:v>
                </c:pt>
                <c:pt idx="4">
                  <c:v>2012</c:v>
                </c:pt>
                <c:pt idx="5">
                  <c:v>2013</c:v>
                </c:pt>
                <c:pt idx="6">
                  <c:v>2014</c:v>
                </c:pt>
                <c:pt idx="7">
                  <c:v>2015</c:v>
                </c:pt>
              </c:strCache>
            </c:strRef>
          </c:cat>
          <c:val>
            <c:numRef>
              <c:f>'Sterile injecting equip'!$B$5:$I$5</c:f>
              <c:numCache>
                <c:formatCode>0</c:formatCode>
                <c:ptCount val="8"/>
                <c:pt idx="0">
                  <c:v>41</c:v>
                </c:pt>
                <c:pt idx="1">
                  <c:v>72</c:v>
                </c:pt>
                <c:pt idx="2">
                  <c:v>73</c:v>
                </c:pt>
                <c:pt idx="3">
                  <c:v>66.099999999999994</c:v>
                </c:pt>
                <c:pt idx="4">
                  <c:v>69.22</c:v>
                </c:pt>
                <c:pt idx="5">
                  <c:v>70</c:v>
                </c:pt>
                <c:pt idx="6" formatCode="General">
                  <c:v>77.8</c:v>
                </c:pt>
                <c:pt idx="7" formatCode="General">
                  <c:v>86.5</c:v>
                </c:pt>
              </c:numCache>
            </c:numRef>
          </c:val>
          <c:extLst>
            <c:ext xmlns:c16="http://schemas.microsoft.com/office/drawing/2014/chart" uri="{C3380CC4-5D6E-409C-BE32-E72D297353CC}">
              <c16:uniqueId val="{00000000-606B-4097-8A2A-247D9A8C8865}"/>
            </c:ext>
          </c:extLst>
        </c:ser>
        <c:dLbls>
          <c:showLegendKey val="0"/>
          <c:showVal val="0"/>
          <c:showCatName val="0"/>
          <c:showSerName val="0"/>
          <c:showPercent val="0"/>
          <c:showBubbleSize val="0"/>
        </c:dLbls>
        <c:gapWidth val="150"/>
        <c:axId val="88876160"/>
        <c:axId val="88877696"/>
      </c:barChart>
      <c:scatterChart>
        <c:scatterStyle val="lineMarker"/>
        <c:varyColors val="0"/>
        <c:ser>
          <c:idx val="1"/>
          <c:order val="1"/>
          <c:tx>
            <c:strRef>
              <c:f>'Sterile injecting equip'!$O$2</c:f>
              <c:strCache>
                <c:ptCount val="1"/>
                <c:pt idx="0">
                  <c:v>tar</c:v>
                </c:pt>
              </c:strCache>
            </c:strRef>
          </c:tx>
          <c:spPr>
            <a:ln w="19050">
              <a:solidFill>
                <a:srgbClr val="E31837"/>
              </a:solidFill>
              <a:prstDash val="dash"/>
            </a:ln>
          </c:spPr>
          <c:marker>
            <c:symbol val="none"/>
          </c:marker>
          <c:xVal>
            <c:numRef>
              <c:f>'Sterile injecting equip'!$N$3:$N$4</c:f>
              <c:numCache>
                <c:formatCode>General</c:formatCode>
                <c:ptCount val="2"/>
                <c:pt idx="0">
                  <c:v>0</c:v>
                </c:pt>
                <c:pt idx="1">
                  <c:v>1</c:v>
                </c:pt>
              </c:numCache>
            </c:numRef>
          </c:xVal>
          <c:yVal>
            <c:numRef>
              <c:f>'Sterile injecting equip'!$O$3:$O$4</c:f>
              <c:numCache>
                <c:formatCode>General</c:formatCode>
                <c:ptCount val="2"/>
                <c:pt idx="0">
                  <c:v>90</c:v>
                </c:pt>
                <c:pt idx="1">
                  <c:v>90</c:v>
                </c:pt>
              </c:numCache>
            </c:numRef>
          </c:yVal>
          <c:smooth val="0"/>
          <c:extLst>
            <c:ext xmlns:c16="http://schemas.microsoft.com/office/drawing/2014/chart" uri="{C3380CC4-5D6E-409C-BE32-E72D297353CC}">
              <c16:uniqueId val="{00000001-606B-4097-8A2A-247D9A8C8865}"/>
            </c:ext>
          </c:extLst>
        </c:ser>
        <c:dLbls>
          <c:showLegendKey val="0"/>
          <c:showVal val="0"/>
          <c:showCatName val="0"/>
          <c:showSerName val="0"/>
          <c:showPercent val="0"/>
          <c:showBubbleSize val="0"/>
        </c:dLbls>
        <c:axId val="88885504"/>
        <c:axId val="88883968"/>
      </c:scatterChart>
      <c:catAx>
        <c:axId val="88876160"/>
        <c:scaling>
          <c:orientation val="minMax"/>
        </c:scaling>
        <c:delete val="0"/>
        <c:axPos val="b"/>
        <c:numFmt formatCode="General" sourceLinked="0"/>
        <c:majorTickMark val="out"/>
        <c:minorTickMark val="none"/>
        <c:tickLblPos val="nextTo"/>
        <c:crossAx val="88877696"/>
        <c:crosses val="autoZero"/>
        <c:auto val="1"/>
        <c:lblAlgn val="ctr"/>
        <c:lblOffset val="100"/>
        <c:noMultiLvlLbl val="0"/>
      </c:catAx>
      <c:valAx>
        <c:axId val="88877696"/>
        <c:scaling>
          <c:orientation val="minMax"/>
          <c:max val="100"/>
          <c:min val="0"/>
        </c:scaling>
        <c:delete val="0"/>
        <c:axPos val="l"/>
        <c:title>
          <c:tx>
            <c:rich>
              <a:bodyPr rot="0" vert="horz"/>
              <a:lstStyle/>
              <a:p>
                <a:pPr>
                  <a:defRPr/>
                </a:pPr>
                <a:r>
                  <a:rPr lang="en-US"/>
                  <a:t>%</a:t>
                </a:r>
              </a:p>
            </c:rich>
          </c:tx>
          <c:layout>
            <c:manualLayout>
              <c:xMode val="edge"/>
              <c:yMode val="edge"/>
              <c:x val="8.9090944881889761E-2"/>
              <c:y val="9.4916706840216393E-4"/>
            </c:manualLayout>
          </c:layout>
          <c:overlay val="0"/>
        </c:title>
        <c:numFmt formatCode="0" sourceLinked="1"/>
        <c:majorTickMark val="out"/>
        <c:minorTickMark val="none"/>
        <c:tickLblPos val="nextTo"/>
        <c:crossAx val="88876160"/>
        <c:crosses val="autoZero"/>
        <c:crossBetween val="between"/>
        <c:majorUnit val="20"/>
      </c:valAx>
      <c:valAx>
        <c:axId val="88883968"/>
        <c:scaling>
          <c:orientation val="minMax"/>
          <c:max val="100"/>
          <c:min val="0"/>
        </c:scaling>
        <c:delete val="1"/>
        <c:axPos val="r"/>
        <c:numFmt formatCode="General" sourceLinked="1"/>
        <c:majorTickMark val="out"/>
        <c:minorTickMark val="none"/>
        <c:tickLblPos val="nextTo"/>
        <c:crossAx val="88885504"/>
        <c:crosses val="max"/>
        <c:crossBetween val="midCat"/>
        <c:majorUnit val="20"/>
      </c:valAx>
      <c:valAx>
        <c:axId val="88885504"/>
        <c:scaling>
          <c:orientation val="minMax"/>
          <c:max val="1"/>
          <c:min val="0"/>
        </c:scaling>
        <c:delete val="1"/>
        <c:axPos val="t"/>
        <c:numFmt formatCode="General" sourceLinked="1"/>
        <c:majorTickMark val="out"/>
        <c:minorTickMark val="none"/>
        <c:tickLblPos val="nextTo"/>
        <c:crossAx val="88883968"/>
        <c:crosses val="max"/>
        <c:crossBetween val="midCat"/>
        <c:majorUnit val="0.2"/>
      </c:val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12518587267846"/>
          <c:y val="4.0525706345530356E-2"/>
          <c:w val="0.76561964542168082"/>
          <c:h val="0.64566851937625447"/>
        </c:manualLayout>
      </c:layout>
      <c:barChart>
        <c:barDir val="col"/>
        <c:grouping val="clustered"/>
        <c:varyColors val="0"/>
        <c:ser>
          <c:idx val="0"/>
          <c:order val="0"/>
          <c:tx>
            <c:strRef>
              <c:f>'Cdm use MSM'!$A$3</c:f>
              <c:strCache>
                <c:ptCount val="1"/>
                <c:pt idx="0">
                  <c:v>Condom use at last anal sex</c:v>
                </c:pt>
              </c:strCache>
            </c:strRef>
          </c:tx>
          <c:spPr>
            <a:solidFill>
              <a:srgbClr val="00AEE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'Cdm use MSM'!$B$2:$H$2</c:f>
              <c:numCache>
                <c:formatCode>General</c:formatCode>
                <c:ptCount val="7"/>
                <c:pt idx="0">
                  <c:v>2005</c:v>
                </c:pt>
                <c:pt idx="1">
                  <c:v>2006</c:v>
                </c:pt>
                <c:pt idx="2">
                  <c:v>2007</c:v>
                </c:pt>
                <c:pt idx="3">
                  <c:v>2008</c:v>
                </c:pt>
                <c:pt idx="4">
                  <c:v>2009</c:v>
                </c:pt>
                <c:pt idx="5">
                  <c:v>2010</c:v>
                </c:pt>
                <c:pt idx="6">
                  <c:v>2011</c:v>
                </c:pt>
              </c:numCache>
            </c:numRef>
          </c:cat>
          <c:val>
            <c:numRef>
              <c:f>'Cdm use MSM'!$B$3:$H$3</c:f>
              <c:numCache>
                <c:formatCode>0</c:formatCode>
                <c:ptCount val="7"/>
                <c:pt idx="0">
                  <c:v>66.099999999999994</c:v>
                </c:pt>
                <c:pt idx="1">
                  <c:v>73.900000000000006</c:v>
                </c:pt>
                <c:pt idx="2">
                  <c:v>71.2</c:v>
                </c:pt>
                <c:pt idx="3">
                  <c:v>73.8</c:v>
                </c:pt>
                <c:pt idx="4">
                  <c:v>71.5</c:v>
                </c:pt>
                <c:pt idx="5">
                  <c:v>73.5</c:v>
                </c:pt>
                <c:pt idx="6">
                  <c:v>74.099999999999994</c:v>
                </c:pt>
              </c:numCache>
            </c:numRef>
          </c:val>
          <c:extLst>
            <c:ext xmlns:c16="http://schemas.microsoft.com/office/drawing/2014/chart" uri="{C3380CC4-5D6E-409C-BE32-E72D297353CC}">
              <c16:uniqueId val="{00000000-1651-4DFA-8FB5-9BBAB4779B0C}"/>
            </c:ext>
          </c:extLst>
        </c:ser>
        <c:ser>
          <c:idx val="1"/>
          <c:order val="1"/>
          <c:tx>
            <c:strRef>
              <c:f>'Cdm use MSM'!$A$4</c:f>
              <c:strCache>
                <c:ptCount val="1"/>
                <c:pt idx="0">
                  <c:v>Consistent condom use during anal sex in the last 6 months </c:v>
                </c:pt>
              </c:strCache>
            </c:strRef>
          </c:tx>
          <c:spPr>
            <a:solidFill>
              <a:srgbClr val="E3183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'Cdm use MSM'!$B$2:$H$2</c:f>
              <c:numCache>
                <c:formatCode>General</c:formatCode>
                <c:ptCount val="7"/>
                <c:pt idx="0">
                  <c:v>2005</c:v>
                </c:pt>
                <c:pt idx="1">
                  <c:v>2006</c:v>
                </c:pt>
                <c:pt idx="2">
                  <c:v>2007</c:v>
                </c:pt>
                <c:pt idx="3">
                  <c:v>2008</c:v>
                </c:pt>
                <c:pt idx="4">
                  <c:v>2009</c:v>
                </c:pt>
                <c:pt idx="5">
                  <c:v>2010</c:v>
                </c:pt>
                <c:pt idx="6">
                  <c:v>2011</c:v>
                </c:pt>
              </c:numCache>
            </c:numRef>
          </c:cat>
          <c:val>
            <c:numRef>
              <c:f>'Cdm use MSM'!$B$4:$H$4</c:f>
              <c:numCache>
                <c:formatCode>0</c:formatCode>
                <c:ptCount val="7"/>
                <c:pt idx="0">
                  <c:v>40.200000000000003</c:v>
                </c:pt>
                <c:pt idx="1">
                  <c:v>33.6</c:v>
                </c:pt>
                <c:pt idx="2">
                  <c:v>33.6</c:v>
                </c:pt>
                <c:pt idx="3">
                  <c:v>41.7</c:v>
                </c:pt>
                <c:pt idx="4">
                  <c:v>40.5</c:v>
                </c:pt>
                <c:pt idx="5">
                  <c:v>42.6</c:v>
                </c:pt>
                <c:pt idx="6">
                  <c:v>43.3</c:v>
                </c:pt>
              </c:numCache>
            </c:numRef>
          </c:val>
          <c:extLst>
            <c:ext xmlns:c16="http://schemas.microsoft.com/office/drawing/2014/chart" uri="{C3380CC4-5D6E-409C-BE32-E72D297353CC}">
              <c16:uniqueId val="{00000001-1651-4DFA-8FB5-9BBAB4779B0C}"/>
            </c:ext>
          </c:extLst>
        </c:ser>
        <c:dLbls>
          <c:showLegendKey val="0"/>
          <c:showVal val="0"/>
          <c:showCatName val="0"/>
          <c:showSerName val="0"/>
          <c:showPercent val="0"/>
          <c:showBubbleSize val="0"/>
        </c:dLbls>
        <c:gapWidth val="150"/>
        <c:axId val="88985984"/>
        <c:axId val="88987520"/>
      </c:barChart>
      <c:scatterChart>
        <c:scatterStyle val="lineMarker"/>
        <c:varyColors val="0"/>
        <c:ser>
          <c:idx val="2"/>
          <c:order val="2"/>
          <c:tx>
            <c:strRef>
              <c:f>'Cdm use MSM'!$I$6</c:f>
              <c:strCache>
                <c:ptCount val="1"/>
                <c:pt idx="0">
                  <c:v>Target</c:v>
                </c:pt>
              </c:strCache>
            </c:strRef>
          </c:tx>
          <c:spPr>
            <a:ln w="15875">
              <a:solidFill>
                <a:srgbClr val="E31837"/>
              </a:solidFill>
              <a:prstDash val="dash"/>
            </a:ln>
          </c:spPr>
          <c:marker>
            <c:symbol val="none"/>
          </c:marker>
          <c:xVal>
            <c:numRef>
              <c:f>'Cdm use MSM'!$H$7:$H$8</c:f>
              <c:numCache>
                <c:formatCode>General</c:formatCode>
                <c:ptCount val="2"/>
                <c:pt idx="0">
                  <c:v>0</c:v>
                </c:pt>
                <c:pt idx="1">
                  <c:v>1</c:v>
                </c:pt>
              </c:numCache>
            </c:numRef>
          </c:xVal>
          <c:yVal>
            <c:numRef>
              <c:f>'Cdm use MSM'!$I$7:$I$8</c:f>
              <c:numCache>
                <c:formatCode>General</c:formatCode>
                <c:ptCount val="2"/>
                <c:pt idx="0">
                  <c:v>90</c:v>
                </c:pt>
                <c:pt idx="1">
                  <c:v>90</c:v>
                </c:pt>
              </c:numCache>
            </c:numRef>
          </c:yVal>
          <c:smooth val="0"/>
          <c:extLst>
            <c:ext xmlns:c16="http://schemas.microsoft.com/office/drawing/2014/chart" uri="{C3380CC4-5D6E-409C-BE32-E72D297353CC}">
              <c16:uniqueId val="{00000002-1651-4DFA-8FB5-9BBAB4779B0C}"/>
            </c:ext>
          </c:extLst>
        </c:ser>
        <c:dLbls>
          <c:showLegendKey val="0"/>
          <c:showVal val="0"/>
          <c:showCatName val="0"/>
          <c:showSerName val="0"/>
          <c:showPercent val="0"/>
          <c:showBubbleSize val="0"/>
        </c:dLbls>
        <c:axId val="89015808"/>
        <c:axId val="89014272"/>
      </c:scatterChart>
      <c:catAx>
        <c:axId val="88985984"/>
        <c:scaling>
          <c:orientation val="minMax"/>
        </c:scaling>
        <c:delete val="0"/>
        <c:axPos val="b"/>
        <c:numFmt formatCode="General" sourceLinked="1"/>
        <c:majorTickMark val="out"/>
        <c:minorTickMark val="none"/>
        <c:tickLblPos val="nextTo"/>
        <c:crossAx val="88987520"/>
        <c:crosses val="autoZero"/>
        <c:auto val="1"/>
        <c:lblAlgn val="ctr"/>
        <c:lblOffset val="100"/>
        <c:noMultiLvlLbl val="0"/>
      </c:catAx>
      <c:valAx>
        <c:axId val="88987520"/>
        <c:scaling>
          <c:orientation val="minMax"/>
          <c:max val="100"/>
          <c:min val="0"/>
        </c:scaling>
        <c:delete val="0"/>
        <c:axPos val="l"/>
        <c:title>
          <c:tx>
            <c:rich>
              <a:bodyPr rot="0" vert="horz"/>
              <a:lstStyle/>
              <a:p>
                <a:pPr>
                  <a:defRPr/>
                </a:pPr>
                <a:r>
                  <a:rPr lang="en-GB"/>
                  <a:t>%</a:t>
                </a:r>
              </a:p>
            </c:rich>
          </c:tx>
          <c:layout>
            <c:manualLayout>
              <c:xMode val="edge"/>
              <c:yMode val="edge"/>
              <c:x val="1.4964344079631531E-3"/>
              <c:y val="3.8983325613710054E-2"/>
            </c:manualLayout>
          </c:layout>
          <c:overlay val="0"/>
        </c:title>
        <c:numFmt formatCode="0" sourceLinked="1"/>
        <c:majorTickMark val="out"/>
        <c:minorTickMark val="none"/>
        <c:tickLblPos val="nextTo"/>
        <c:crossAx val="88985984"/>
        <c:crosses val="autoZero"/>
        <c:crossBetween val="between"/>
        <c:majorUnit val="10"/>
      </c:valAx>
      <c:valAx>
        <c:axId val="89014272"/>
        <c:scaling>
          <c:orientation val="minMax"/>
          <c:max val="100"/>
          <c:min val="0"/>
        </c:scaling>
        <c:delete val="1"/>
        <c:axPos val="r"/>
        <c:numFmt formatCode="General" sourceLinked="1"/>
        <c:majorTickMark val="out"/>
        <c:minorTickMark val="none"/>
        <c:tickLblPos val="nextTo"/>
        <c:crossAx val="89015808"/>
        <c:crosses val="max"/>
        <c:crossBetween val="midCat"/>
        <c:majorUnit val="10"/>
      </c:valAx>
      <c:valAx>
        <c:axId val="89015808"/>
        <c:scaling>
          <c:orientation val="minMax"/>
          <c:max val="1"/>
          <c:min val="0"/>
        </c:scaling>
        <c:delete val="1"/>
        <c:axPos val="t"/>
        <c:numFmt formatCode="General" sourceLinked="1"/>
        <c:majorTickMark val="out"/>
        <c:minorTickMark val="none"/>
        <c:tickLblPos val="nextTo"/>
        <c:crossAx val="89014272"/>
        <c:crosses val="max"/>
        <c:crossBetween val="midCat"/>
        <c:majorUnit val="0.2"/>
      </c:valAx>
    </c:plotArea>
    <c:legend>
      <c:legendPos val="b"/>
      <c:legendEntry>
        <c:idx val="2"/>
        <c:delete val="1"/>
      </c:legendEntry>
      <c:layout>
        <c:manualLayout>
          <c:xMode val="edge"/>
          <c:yMode val="edge"/>
          <c:x val="4.9999968185794955E-2"/>
          <c:y val="0.80393726519479181"/>
          <c:w val="0.76075050760164409"/>
          <c:h val="0.1960627348052081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09651161016216"/>
          <c:y val="8.6063397442705442E-2"/>
          <c:w val="0.83053875579382364"/>
          <c:h val="0.8193039883311134"/>
        </c:manualLayout>
      </c:layout>
      <c:barChart>
        <c:barDir val="col"/>
        <c:grouping val="clustered"/>
        <c:varyColors val="0"/>
        <c:ser>
          <c:idx val="0"/>
          <c:order val="0"/>
          <c:tx>
            <c:strRef>
              <c:f>'MSM RB'!$B$2</c:f>
              <c:strCache>
                <c:ptCount val="1"/>
                <c:pt idx="0">
                  <c:v>Commercial sex with male partner in last 6 months</c:v>
                </c:pt>
              </c:strCache>
            </c:strRef>
          </c:tx>
          <c:spPr>
            <a:solidFill>
              <a:srgbClr val="F78E1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'MSM RB'!$C$1:$F$1</c:f>
              <c:numCache>
                <c:formatCode>General</c:formatCode>
                <c:ptCount val="4"/>
                <c:pt idx="0">
                  <c:v>2008</c:v>
                </c:pt>
                <c:pt idx="1">
                  <c:v>2009</c:v>
                </c:pt>
                <c:pt idx="2">
                  <c:v>2010</c:v>
                </c:pt>
                <c:pt idx="3">
                  <c:v>2011</c:v>
                </c:pt>
              </c:numCache>
            </c:numRef>
          </c:cat>
          <c:val>
            <c:numRef>
              <c:f>'MSM RB'!$C$2:$F$2</c:f>
              <c:numCache>
                <c:formatCode>0</c:formatCode>
                <c:ptCount val="4"/>
                <c:pt idx="0">
                  <c:v>7.3</c:v>
                </c:pt>
                <c:pt idx="1">
                  <c:v>11.9</c:v>
                </c:pt>
                <c:pt idx="2">
                  <c:v>10.9</c:v>
                </c:pt>
                <c:pt idx="3">
                  <c:v>8.1999999999999993</c:v>
                </c:pt>
              </c:numCache>
            </c:numRef>
          </c:val>
          <c:extLst>
            <c:ext xmlns:c16="http://schemas.microsoft.com/office/drawing/2014/chart" uri="{C3380CC4-5D6E-409C-BE32-E72D297353CC}">
              <c16:uniqueId val="{00000000-2D3B-44DD-AF98-06FEF95FE109}"/>
            </c:ext>
          </c:extLst>
        </c:ser>
        <c:ser>
          <c:idx val="1"/>
          <c:order val="1"/>
          <c:tx>
            <c:strRef>
              <c:f>'MSM RB'!$B$3</c:f>
              <c:strCache>
                <c:ptCount val="1"/>
                <c:pt idx="0">
                  <c:v>Married to female partner</c:v>
                </c:pt>
              </c:strCache>
            </c:strRef>
          </c:tx>
          <c:spPr>
            <a:solidFill>
              <a:srgbClr val="EC008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'MSM RB'!$C$1:$F$1</c:f>
              <c:numCache>
                <c:formatCode>General</c:formatCode>
                <c:ptCount val="4"/>
                <c:pt idx="0">
                  <c:v>2008</c:v>
                </c:pt>
                <c:pt idx="1">
                  <c:v>2009</c:v>
                </c:pt>
                <c:pt idx="2">
                  <c:v>2010</c:v>
                </c:pt>
                <c:pt idx="3">
                  <c:v>2011</c:v>
                </c:pt>
              </c:numCache>
            </c:numRef>
          </c:cat>
          <c:val>
            <c:numRef>
              <c:f>'MSM RB'!$C$3:$F$3</c:f>
              <c:numCache>
                <c:formatCode>0</c:formatCode>
                <c:ptCount val="4"/>
                <c:pt idx="0">
                  <c:v>19.3</c:v>
                </c:pt>
                <c:pt idx="1">
                  <c:v>19.899999999999999</c:v>
                </c:pt>
                <c:pt idx="2">
                  <c:v>24.6</c:v>
                </c:pt>
                <c:pt idx="3">
                  <c:v>27.9</c:v>
                </c:pt>
              </c:numCache>
            </c:numRef>
          </c:val>
          <c:extLst>
            <c:ext xmlns:c16="http://schemas.microsoft.com/office/drawing/2014/chart" uri="{C3380CC4-5D6E-409C-BE32-E72D297353CC}">
              <c16:uniqueId val="{00000001-2D3B-44DD-AF98-06FEF95FE109}"/>
            </c:ext>
          </c:extLst>
        </c:ser>
        <c:dLbls>
          <c:showLegendKey val="0"/>
          <c:showVal val="0"/>
          <c:showCatName val="0"/>
          <c:showSerName val="0"/>
          <c:showPercent val="0"/>
          <c:showBubbleSize val="0"/>
        </c:dLbls>
        <c:gapWidth val="150"/>
        <c:axId val="90195840"/>
        <c:axId val="90197376"/>
      </c:barChart>
      <c:catAx>
        <c:axId val="90195840"/>
        <c:scaling>
          <c:orientation val="minMax"/>
        </c:scaling>
        <c:delete val="0"/>
        <c:axPos val="b"/>
        <c:numFmt formatCode="General" sourceLinked="1"/>
        <c:majorTickMark val="out"/>
        <c:minorTickMark val="none"/>
        <c:tickLblPos val="nextTo"/>
        <c:crossAx val="90197376"/>
        <c:crosses val="autoZero"/>
        <c:auto val="1"/>
        <c:lblAlgn val="ctr"/>
        <c:lblOffset val="100"/>
        <c:noMultiLvlLbl val="0"/>
      </c:catAx>
      <c:valAx>
        <c:axId val="90197376"/>
        <c:scaling>
          <c:orientation val="minMax"/>
          <c:max val="100"/>
        </c:scaling>
        <c:delete val="0"/>
        <c:axPos val="l"/>
        <c:title>
          <c:tx>
            <c:rich>
              <a:bodyPr rot="0" vert="horz"/>
              <a:lstStyle/>
              <a:p>
                <a:pPr>
                  <a:defRPr/>
                </a:pPr>
                <a:r>
                  <a:rPr lang="en-GB"/>
                  <a:t>%</a:t>
                </a:r>
              </a:p>
            </c:rich>
          </c:tx>
          <c:layout>
            <c:manualLayout>
              <c:xMode val="edge"/>
              <c:yMode val="edge"/>
              <c:x val="1.0611576778709297E-4"/>
              <c:y val="1.8064456884841467E-2"/>
            </c:manualLayout>
          </c:layout>
          <c:overlay val="0"/>
        </c:title>
        <c:numFmt formatCode="0" sourceLinked="1"/>
        <c:majorTickMark val="out"/>
        <c:minorTickMark val="none"/>
        <c:tickLblPos val="nextTo"/>
        <c:crossAx val="90195840"/>
        <c:crosses val="autoZero"/>
        <c:crossBetween val="between"/>
        <c:majorUnit val="20"/>
      </c:valAx>
    </c:plotArea>
    <c:legend>
      <c:legendPos val="r"/>
      <c:layout>
        <c:manualLayout>
          <c:xMode val="edge"/>
          <c:yMode val="edge"/>
          <c:x val="0.29542413581281063"/>
          <c:y val="6.5565265983477602E-2"/>
          <c:w val="0.69962350539515894"/>
          <c:h val="0.2956905558871584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529357889336831E-2"/>
          <c:y val="8.5980421310284896E-2"/>
          <c:w val="0.89446200704234813"/>
          <c:h val="0.62752289892334889"/>
        </c:manualLayout>
      </c:layout>
      <c:barChart>
        <c:barDir val="col"/>
        <c:grouping val="clustered"/>
        <c:varyColors val="0"/>
        <c:ser>
          <c:idx val="0"/>
          <c:order val="0"/>
          <c:tx>
            <c:strRef>
              <c:f>'Data_risk behav_MSM'!$B$6</c:f>
              <c:strCache>
                <c:ptCount val="1"/>
                <c:pt idx="0">
                  <c:v>had multiple male sex partners in the last 6 months</c:v>
                </c:pt>
              </c:strCache>
            </c:strRef>
          </c:tx>
          <c:spPr>
            <a:solidFill>
              <a:srgbClr val="88C540"/>
            </a:solidFill>
            <a:ln w="38100">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'Data_risk behav_MSM'!$C$5:$F$5</c:f>
              <c:numCache>
                <c:formatCode>General</c:formatCode>
                <c:ptCount val="4"/>
                <c:pt idx="0">
                  <c:v>2008</c:v>
                </c:pt>
                <c:pt idx="1">
                  <c:v>2009</c:v>
                </c:pt>
                <c:pt idx="2">
                  <c:v>2010</c:v>
                </c:pt>
                <c:pt idx="3">
                  <c:v>2011</c:v>
                </c:pt>
              </c:numCache>
            </c:numRef>
          </c:cat>
          <c:val>
            <c:numRef>
              <c:f>'Data_risk behav_MSM'!$C$6:$F$6</c:f>
              <c:numCache>
                <c:formatCode>General</c:formatCode>
                <c:ptCount val="4"/>
                <c:pt idx="0">
                  <c:v>68</c:v>
                </c:pt>
                <c:pt idx="1">
                  <c:v>88</c:v>
                </c:pt>
                <c:pt idx="2">
                  <c:v>83.4</c:v>
                </c:pt>
                <c:pt idx="3">
                  <c:v>85.4</c:v>
                </c:pt>
              </c:numCache>
            </c:numRef>
          </c:val>
          <c:extLst>
            <c:ext xmlns:c16="http://schemas.microsoft.com/office/drawing/2014/chart" uri="{C3380CC4-5D6E-409C-BE32-E72D297353CC}">
              <c16:uniqueId val="{00000000-ADA7-4985-BF0C-8DE5E3F10D09}"/>
            </c:ext>
          </c:extLst>
        </c:ser>
        <c:ser>
          <c:idx val="1"/>
          <c:order val="1"/>
          <c:tx>
            <c:strRef>
              <c:f>'Data_risk behav_MSM'!$B$7</c:f>
              <c:strCache>
                <c:ptCount val="1"/>
                <c:pt idx="0">
                  <c:v>had paid sex in the last 6 months</c:v>
                </c:pt>
              </c:strCache>
            </c:strRef>
          </c:tx>
          <c:spPr>
            <a:solidFill>
              <a:srgbClr val="F78E1E"/>
            </a:solidFill>
            <a:ln w="38100">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'Data_risk behav_MSM'!$C$5:$F$5</c:f>
              <c:numCache>
                <c:formatCode>General</c:formatCode>
                <c:ptCount val="4"/>
                <c:pt idx="0">
                  <c:v>2008</c:v>
                </c:pt>
                <c:pt idx="1">
                  <c:v>2009</c:v>
                </c:pt>
                <c:pt idx="2">
                  <c:v>2010</c:v>
                </c:pt>
                <c:pt idx="3">
                  <c:v>2011</c:v>
                </c:pt>
              </c:numCache>
            </c:numRef>
          </c:cat>
          <c:val>
            <c:numRef>
              <c:f>'Data_risk behav_MSM'!$C$7:$F$7</c:f>
              <c:numCache>
                <c:formatCode>General</c:formatCode>
                <c:ptCount val="4"/>
                <c:pt idx="0">
                  <c:v>7.3</c:v>
                </c:pt>
                <c:pt idx="1">
                  <c:v>11.9</c:v>
                </c:pt>
                <c:pt idx="2">
                  <c:v>10.9</c:v>
                </c:pt>
                <c:pt idx="3">
                  <c:v>8.1999999999999993</c:v>
                </c:pt>
              </c:numCache>
            </c:numRef>
          </c:val>
          <c:extLst>
            <c:ext xmlns:c16="http://schemas.microsoft.com/office/drawing/2014/chart" uri="{C3380CC4-5D6E-409C-BE32-E72D297353CC}">
              <c16:uniqueId val="{00000001-ADA7-4985-BF0C-8DE5E3F10D09}"/>
            </c:ext>
          </c:extLst>
        </c:ser>
        <c:dLbls>
          <c:showLegendKey val="0"/>
          <c:showVal val="0"/>
          <c:showCatName val="0"/>
          <c:showSerName val="0"/>
          <c:showPercent val="0"/>
          <c:showBubbleSize val="0"/>
        </c:dLbls>
        <c:gapWidth val="150"/>
        <c:axId val="90288128"/>
        <c:axId val="90289664"/>
      </c:barChart>
      <c:catAx>
        <c:axId val="90288128"/>
        <c:scaling>
          <c:orientation val="minMax"/>
        </c:scaling>
        <c:delete val="0"/>
        <c:axPos val="b"/>
        <c:numFmt formatCode="General" sourceLinked="1"/>
        <c:majorTickMark val="out"/>
        <c:minorTickMark val="none"/>
        <c:tickLblPos val="nextTo"/>
        <c:crossAx val="90289664"/>
        <c:crosses val="autoZero"/>
        <c:auto val="1"/>
        <c:lblAlgn val="ctr"/>
        <c:lblOffset val="100"/>
        <c:noMultiLvlLbl val="0"/>
      </c:catAx>
      <c:valAx>
        <c:axId val="90289664"/>
        <c:scaling>
          <c:orientation val="minMax"/>
          <c:max val="100"/>
        </c:scaling>
        <c:delete val="0"/>
        <c:axPos val="l"/>
        <c:majorGridlines>
          <c:spPr>
            <a:ln>
              <a:solidFill>
                <a:schemeClr val="bg1">
                  <a:lumMod val="85000"/>
                  <a:alpha val="60000"/>
                </a:schemeClr>
              </a:solidFill>
              <a:prstDash val="sysDot"/>
            </a:ln>
          </c:spPr>
        </c:majorGridlines>
        <c:title>
          <c:tx>
            <c:rich>
              <a:bodyPr rot="0" vert="horz"/>
              <a:lstStyle/>
              <a:p>
                <a:pPr>
                  <a:defRPr/>
                </a:pPr>
                <a:r>
                  <a:rPr lang="en-US"/>
                  <a:t>%</a:t>
                </a:r>
              </a:p>
            </c:rich>
          </c:tx>
          <c:layout>
            <c:manualLayout>
              <c:xMode val="edge"/>
              <c:yMode val="edge"/>
              <c:x val="4.0333261094657892E-5"/>
              <c:y val="4.1122448979591844E-2"/>
            </c:manualLayout>
          </c:layout>
          <c:overlay val="0"/>
        </c:title>
        <c:numFmt formatCode="General" sourceLinked="1"/>
        <c:majorTickMark val="out"/>
        <c:minorTickMark val="none"/>
        <c:tickLblPos val="nextTo"/>
        <c:crossAx val="90288128"/>
        <c:crosses val="autoZero"/>
        <c:crossBetween val="between"/>
        <c:majorUnit val="20"/>
      </c:valAx>
    </c:plotArea>
    <c:legend>
      <c:legendPos val="b"/>
      <c:layout>
        <c:manualLayout>
          <c:xMode val="edge"/>
          <c:yMode val="edge"/>
          <c:x val="0.15642489370674073"/>
          <c:y val="0.81346894138232717"/>
          <c:w val="0.69124347669605901"/>
          <c:h val="0.17399144551375523"/>
        </c:manualLayout>
      </c:layou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834394203718534E-2"/>
          <c:y val="5.6549268690322299E-2"/>
          <c:w val="0.878426579911044"/>
          <c:h val="0.74761607054881052"/>
        </c:manualLayout>
      </c:layout>
      <c:barChart>
        <c:barDir val="col"/>
        <c:grouping val="clustered"/>
        <c:varyColors val="0"/>
        <c:ser>
          <c:idx val="0"/>
          <c:order val="0"/>
          <c:tx>
            <c:strRef>
              <c:f>'FSW_consist cndm use'!$B$34</c:f>
              <c:strCache>
                <c:ptCount val="1"/>
                <c:pt idx="0">
                  <c:v>Consistent condom use with clients in the last month</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'FSW_consist cndm use'!$C$33:$S$33</c:f>
              <c:numCache>
                <c:formatCode>General</c:formatCode>
                <c:ptCount val="1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numCache>
            </c:numRef>
          </c:cat>
          <c:val>
            <c:numRef>
              <c:f>'FSW_consist cndm use'!$C$34:$S$34</c:f>
              <c:numCache>
                <c:formatCode>0</c:formatCode>
                <c:ptCount val="17"/>
                <c:pt idx="0" formatCode="General">
                  <c:v>10</c:v>
                </c:pt>
                <c:pt idx="1">
                  <c:v>8.9</c:v>
                </c:pt>
                <c:pt idx="2">
                  <c:v>10.3</c:v>
                </c:pt>
                <c:pt idx="3">
                  <c:v>10</c:v>
                </c:pt>
                <c:pt idx="4">
                  <c:v>13.3</c:v>
                </c:pt>
                <c:pt idx="5">
                  <c:v>11.6</c:v>
                </c:pt>
                <c:pt idx="6">
                  <c:v>14.7</c:v>
                </c:pt>
                <c:pt idx="7">
                  <c:v>24.9</c:v>
                </c:pt>
                <c:pt idx="8">
                  <c:v>27.6</c:v>
                </c:pt>
                <c:pt idx="9">
                  <c:v>35</c:v>
                </c:pt>
                <c:pt idx="10">
                  <c:v>38.700000000000003</c:v>
                </c:pt>
                <c:pt idx="11">
                  <c:v>41.4</c:v>
                </c:pt>
                <c:pt idx="12">
                  <c:v>45</c:v>
                </c:pt>
                <c:pt idx="13">
                  <c:v>57.7</c:v>
                </c:pt>
                <c:pt idx="14">
                  <c:v>69</c:v>
                </c:pt>
                <c:pt idx="15">
                  <c:v>67.8</c:v>
                </c:pt>
                <c:pt idx="16">
                  <c:v>70.2</c:v>
                </c:pt>
              </c:numCache>
            </c:numRef>
          </c:val>
          <c:extLst>
            <c:ext xmlns:c16="http://schemas.microsoft.com/office/drawing/2014/chart" uri="{C3380CC4-5D6E-409C-BE32-E72D297353CC}">
              <c16:uniqueId val="{00000000-06FE-46AA-A20B-7504751720CA}"/>
            </c:ext>
          </c:extLst>
        </c:ser>
        <c:dLbls>
          <c:showLegendKey val="0"/>
          <c:showVal val="0"/>
          <c:showCatName val="0"/>
          <c:showSerName val="0"/>
          <c:showPercent val="0"/>
          <c:showBubbleSize val="0"/>
        </c:dLbls>
        <c:gapWidth val="60"/>
        <c:axId val="90536576"/>
        <c:axId val="90542464"/>
      </c:barChart>
      <c:scatterChart>
        <c:scatterStyle val="lineMarker"/>
        <c:varyColors val="0"/>
        <c:ser>
          <c:idx val="1"/>
          <c:order val="1"/>
          <c:tx>
            <c:strRef>
              <c:f>'FSW_consist cndm use'!$P$36</c:f>
              <c:strCache>
                <c:ptCount val="1"/>
                <c:pt idx="0">
                  <c:v>Target</c:v>
                </c:pt>
              </c:strCache>
            </c:strRef>
          </c:tx>
          <c:spPr>
            <a:ln w="19050">
              <a:solidFill>
                <a:srgbClr val="E31837"/>
              </a:solidFill>
              <a:prstDash val="dash"/>
            </a:ln>
          </c:spPr>
          <c:marker>
            <c:symbol val="none"/>
          </c:marker>
          <c:xVal>
            <c:numRef>
              <c:f>'FSW_consist cndm use'!$O$37:$O$38</c:f>
              <c:numCache>
                <c:formatCode>General</c:formatCode>
                <c:ptCount val="2"/>
                <c:pt idx="0">
                  <c:v>0</c:v>
                </c:pt>
                <c:pt idx="1">
                  <c:v>1</c:v>
                </c:pt>
              </c:numCache>
            </c:numRef>
          </c:xVal>
          <c:yVal>
            <c:numRef>
              <c:f>'FSW_consist cndm use'!$P$37:$P$38</c:f>
              <c:numCache>
                <c:formatCode>General</c:formatCode>
                <c:ptCount val="2"/>
                <c:pt idx="0">
                  <c:v>90</c:v>
                </c:pt>
                <c:pt idx="1">
                  <c:v>90</c:v>
                </c:pt>
              </c:numCache>
            </c:numRef>
          </c:yVal>
          <c:smooth val="0"/>
          <c:extLst>
            <c:ext xmlns:c16="http://schemas.microsoft.com/office/drawing/2014/chart" uri="{C3380CC4-5D6E-409C-BE32-E72D297353CC}">
              <c16:uniqueId val="{00000001-06FE-46AA-A20B-7504751720CA}"/>
            </c:ext>
          </c:extLst>
        </c:ser>
        <c:dLbls>
          <c:showLegendKey val="0"/>
          <c:showVal val="0"/>
          <c:showCatName val="0"/>
          <c:showSerName val="0"/>
          <c:showPercent val="0"/>
          <c:showBubbleSize val="0"/>
        </c:dLbls>
        <c:axId val="90550272"/>
        <c:axId val="90544384"/>
      </c:scatterChart>
      <c:catAx>
        <c:axId val="90536576"/>
        <c:scaling>
          <c:orientation val="minMax"/>
        </c:scaling>
        <c:delete val="0"/>
        <c:axPos val="b"/>
        <c:numFmt formatCode="General" sourceLinked="1"/>
        <c:majorTickMark val="out"/>
        <c:minorTickMark val="none"/>
        <c:tickLblPos val="nextTo"/>
        <c:crossAx val="90542464"/>
        <c:crosses val="autoZero"/>
        <c:auto val="1"/>
        <c:lblAlgn val="ctr"/>
        <c:lblOffset val="100"/>
        <c:noMultiLvlLbl val="0"/>
      </c:catAx>
      <c:valAx>
        <c:axId val="90542464"/>
        <c:scaling>
          <c:orientation val="minMax"/>
          <c:max val="100"/>
          <c:min val="0"/>
        </c:scaling>
        <c:delete val="0"/>
        <c:axPos val="l"/>
        <c:title>
          <c:tx>
            <c:rich>
              <a:bodyPr rot="0" vert="horz"/>
              <a:lstStyle/>
              <a:p>
                <a:pPr>
                  <a:defRPr/>
                </a:pPr>
                <a:r>
                  <a:rPr lang="en-GB"/>
                  <a:t>%</a:t>
                </a:r>
              </a:p>
            </c:rich>
          </c:tx>
          <c:layout>
            <c:manualLayout>
              <c:xMode val="edge"/>
              <c:yMode val="edge"/>
              <c:x val="0"/>
              <c:y val="2.1402492083723416E-2"/>
            </c:manualLayout>
          </c:layout>
          <c:overlay val="0"/>
        </c:title>
        <c:numFmt formatCode="General" sourceLinked="1"/>
        <c:majorTickMark val="out"/>
        <c:minorTickMark val="none"/>
        <c:tickLblPos val="nextTo"/>
        <c:crossAx val="90536576"/>
        <c:crosses val="autoZero"/>
        <c:crossBetween val="between"/>
        <c:majorUnit val="10"/>
      </c:valAx>
      <c:valAx>
        <c:axId val="90544384"/>
        <c:scaling>
          <c:orientation val="minMax"/>
          <c:max val="100"/>
          <c:min val="0"/>
        </c:scaling>
        <c:delete val="1"/>
        <c:axPos val="r"/>
        <c:numFmt formatCode="General" sourceLinked="1"/>
        <c:majorTickMark val="out"/>
        <c:minorTickMark val="none"/>
        <c:tickLblPos val="nextTo"/>
        <c:crossAx val="90550272"/>
        <c:crosses val="max"/>
        <c:crossBetween val="midCat"/>
        <c:majorUnit val="10"/>
      </c:valAx>
      <c:valAx>
        <c:axId val="90550272"/>
        <c:scaling>
          <c:orientation val="minMax"/>
          <c:max val="1"/>
          <c:min val="0"/>
        </c:scaling>
        <c:delete val="1"/>
        <c:axPos val="t"/>
        <c:numFmt formatCode="General" sourceLinked="1"/>
        <c:majorTickMark val="out"/>
        <c:minorTickMark val="none"/>
        <c:tickLblPos val="nextTo"/>
        <c:crossAx val="90544384"/>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'KP_comp knowledge'!$C$5</c:f>
              <c:strCache>
                <c:ptCount val="1"/>
                <c:pt idx="0">
                  <c:v>FSW</c:v>
                </c:pt>
              </c:strCache>
            </c:strRef>
          </c:tx>
          <c:spPr>
            <a:solidFill>
              <a:srgbClr val="E31837"/>
            </a:solidFill>
            <a:ln>
              <a:noFill/>
            </a:ln>
          </c:spPr>
          <c:invertIfNegative val="0"/>
          <c:dPt>
            <c:idx val="0"/>
            <c:invertIfNegative val="0"/>
            <c:bubble3D val="0"/>
            <c:extLst>
              <c:ext xmlns:c16="http://schemas.microsoft.com/office/drawing/2014/chart" uri="{C3380CC4-5D6E-409C-BE32-E72D297353CC}">
                <c16:uniqueId val="{00000000-5DAB-4D7D-8B32-0F1BF5DA4A5C}"/>
              </c:ext>
            </c:extLst>
          </c:dPt>
          <c:dPt>
            <c:idx val="1"/>
            <c:invertIfNegative val="0"/>
            <c:bubble3D val="0"/>
            <c:extLst>
              <c:ext xmlns:c16="http://schemas.microsoft.com/office/drawing/2014/chart" uri="{C3380CC4-5D6E-409C-BE32-E72D297353CC}">
                <c16:uniqueId val="{00000001-5DAB-4D7D-8B32-0F1BF5DA4A5C}"/>
              </c:ext>
            </c:extLst>
          </c:dPt>
          <c:dPt>
            <c:idx val="2"/>
            <c:invertIfNegative val="0"/>
            <c:bubble3D val="0"/>
            <c:extLst>
              <c:ext xmlns:c16="http://schemas.microsoft.com/office/drawing/2014/chart" uri="{C3380CC4-5D6E-409C-BE32-E72D297353CC}">
                <c16:uniqueId val="{00000002-5DAB-4D7D-8B32-0F1BF5DA4A5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'KP_comp knowledge'!$D$4:$F$4</c:f>
              <c:strCache>
                <c:ptCount val="3"/>
                <c:pt idx="0">
                  <c:v>2005</c:v>
                </c:pt>
                <c:pt idx="1">
                  <c:v>2007</c:v>
                </c:pt>
                <c:pt idx="2">
                  <c:v>2009</c:v>
                </c:pt>
              </c:strCache>
            </c:strRef>
          </c:cat>
          <c:val>
            <c:numRef>
              <c:f>'KP_comp knowledge'!$D$5:$F$5</c:f>
              <c:numCache>
                <c:formatCode>General</c:formatCode>
                <c:ptCount val="3"/>
                <c:pt idx="0">
                  <c:v>24</c:v>
                </c:pt>
                <c:pt idx="1">
                  <c:v>41</c:v>
                </c:pt>
                <c:pt idx="2">
                  <c:v>54</c:v>
                </c:pt>
              </c:numCache>
            </c:numRef>
          </c:val>
          <c:extLst>
            <c:ext xmlns:c16="http://schemas.microsoft.com/office/drawing/2014/chart" uri="{C3380CC4-5D6E-409C-BE32-E72D297353CC}">
              <c16:uniqueId val="{00000003-5DAB-4D7D-8B32-0F1BF5DA4A5C}"/>
            </c:ext>
          </c:extLst>
        </c:ser>
        <c:ser>
          <c:idx val="1"/>
          <c:order val="1"/>
          <c:tx>
            <c:strRef>
              <c:f>'KP_comp knowledge'!$C$6</c:f>
              <c:strCache>
                <c:ptCount val="1"/>
                <c:pt idx="0">
                  <c:v>MSM</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'KP_comp knowledge'!$D$4:$F$4</c:f>
              <c:strCache>
                <c:ptCount val="3"/>
                <c:pt idx="0">
                  <c:v>2005</c:v>
                </c:pt>
                <c:pt idx="1">
                  <c:v>2007</c:v>
                </c:pt>
                <c:pt idx="2">
                  <c:v>2009</c:v>
                </c:pt>
              </c:strCache>
            </c:strRef>
          </c:cat>
          <c:val>
            <c:numRef>
              <c:f>'KP_comp knowledge'!$D$6:$F$6</c:f>
              <c:numCache>
                <c:formatCode>General</c:formatCode>
                <c:ptCount val="3"/>
                <c:pt idx="0">
                  <c:v>37</c:v>
                </c:pt>
                <c:pt idx="1">
                  <c:v>55</c:v>
                </c:pt>
                <c:pt idx="2">
                  <c:v>51</c:v>
                </c:pt>
              </c:numCache>
            </c:numRef>
          </c:val>
          <c:extLst>
            <c:ext xmlns:c16="http://schemas.microsoft.com/office/drawing/2014/chart" uri="{C3380CC4-5D6E-409C-BE32-E72D297353CC}">
              <c16:uniqueId val="{00000004-5DAB-4D7D-8B32-0F1BF5DA4A5C}"/>
            </c:ext>
          </c:extLst>
        </c:ser>
        <c:ser>
          <c:idx val="2"/>
          <c:order val="2"/>
          <c:tx>
            <c:strRef>
              <c:f>'KP_comp knowledge'!$C$7</c:f>
              <c:strCache>
                <c:ptCount val="1"/>
                <c:pt idx="0">
                  <c:v>PWID</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'KP_comp knowledge'!$D$4:$F$4</c:f>
              <c:strCache>
                <c:ptCount val="3"/>
                <c:pt idx="0">
                  <c:v>2005</c:v>
                </c:pt>
                <c:pt idx="1">
                  <c:v>2007</c:v>
                </c:pt>
                <c:pt idx="2">
                  <c:v>2009</c:v>
                </c:pt>
              </c:strCache>
            </c:strRef>
          </c:cat>
          <c:val>
            <c:numRef>
              <c:f>'KP_comp knowledge'!$D$7:$F$7</c:f>
              <c:numCache>
                <c:formatCode>General</c:formatCode>
                <c:ptCount val="3"/>
                <c:pt idx="0">
                  <c:v>36</c:v>
                </c:pt>
                <c:pt idx="1">
                  <c:v>49</c:v>
                </c:pt>
                <c:pt idx="2">
                  <c:v>57</c:v>
                </c:pt>
              </c:numCache>
            </c:numRef>
          </c:val>
          <c:extLst>
            <c:ext xmlns:c16="http://schemas.microsoft.com/office/drawing/2014/chart" uri="{C3380CC4-5D6E-409C-BE32-E72D297353CC}">
              <c16:uniqueId val="{00000005-5DAB-4D7D-8B32-0F1BF5DA4A5C}"/>
            </c:ext>
          </c:extLst>
        </c:ser>
        <c:dLbls>
          <c:showLegendKey val="0"/>
          <c:showVal val="0"/>
          <c:showCatName val="0"/>
          <c:showSerName val="0"/>
          <c:showPercent val="0"/>
          <c:showBubbleSize val="0"/>
        </c:dLbls>
        <c:gapWidth val="120"/>
        <c:axId val="91100672"/>
        <c:axId val="91102208"/>
      </c:barChart>
      <c:catAx>
        <c:axId val="91100672"/>
        <c:scaling>
          <c:orientation val="minMax"/>
        </c:scaling>
        <c:delete val="0"/>
        <c:axPos val="b"/>
        <c:numFmt formatCode="General" sourceLinked="0"/>
        <c:majorTickMark val="out"/>
        <c:minorTickMark val="none"/>
        <c:tickLblPos val="nextTo"/>
        <c:crossAx val="91102208"/>
        <c:crosses val="autoZero"/>
        <c:auto val="1"/>
        <c:lblAlgn val="ctr"/>
        <c:lblOffset val="100"/>
        <c:noMultiLvlLbl val="0"/>
      </c:catAx>
      <c:valAx>
        <c:axId val="91102208"/>
        <c:scaling>
          <c:orientation val="minMax"/>
          <c:max val="100"/>
        </c:scaling>
        <c:delete val="0"/>
        <c:axPos val="l"/>
        <c:majorGridlines>
          <c:spPr>
            <a:ln w="6350">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1.020408163265306E-2"/>
              <c:y val="8.401641419188087E-2"/>
            </c:manualLayout>
          </c:layout>
          <c:overlay val="0"/>
        </c:title>
        <c:numFmt formatCode="General" sourceLinked="1"/>
        <c:majorTickMark val="out"/>
        <c:minorTickMark val="none"/>
        <c:tickLblPos val="nextTo"/>
        <c:crossAx val="91100672"/>
        <c:crosses val="autoZero"/>
        <c:crossBetween val="between"/>
        <c:majorUnit val="20"/>
      </c:valAx>
    </c:plotArea>
    <c:legend>
      <c:legendPos val="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8165605830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'CHN (2)'!$W$34:$W$35</c:f>
              <c:strCache>
                <c:ptCount val="2"/>
                <c:pt idx="0">
                  <c:v>National</c:v>
                </c:pt>
                <c:pt idx="1">
                  <c:v>Taiyuan city</c:v>
                </c:pt>
              </c:strCache>
            </c:strRef>
          </c:cat>
          <c:val>
            <c:numRef>
              <c:f>'CHN (2)'!$X$34:$X$35</c:f>
              <c:numCache>
                <c:formatCode>General</c:formatCode>
                <c:ptCount val="2"/>
                <c:pt idx="0" formatCode="0.0">
                  <c:v>4.5</c:v>
                </c:pt>
                <c:pt idx="1">
                  <c:v>18.899999999999999</c:v>
                </c:pt>
              </c:numCache>
            </c:numRef>
          </c:val>
          <c:extLst>
            <c:ext xmlns:c16="http://schemas.microsoft.com/office/drawing/2014/chart" uri="{C3380CC4-5D6E-409C-BE32-E72D297353CC}">
              <c16:uniqueId val="{00000000-89ED-494A-8095-4BF3600662D5}"/>
            </c:ext>
          </c:extLst>
        </c:ser>
        <c:dLbls>
          <c:showLegendKey val="0"/>
          <c:showVal val="0"/>
          <c:showCatName val="0"/>
          <c:showSerName val="0"/>
          <c:showPercent val="0"/>
          <c:showBubbleSize val="0"/>
        </c:dLbls>
        <c:gapWidth val="25"/>
        <c:axId val="204126848"/>
        <c:axId val="204140928"/>
      </c:barChart>
      <c:catAx>
        <c:axId val="2041268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40928"/>
        <c:crosses val="autoZero"/>
        <c:auto val="1"/>
        <c:lblAlgn val="ctr"/>
        <c:lblOffset val="800"/>
        <c:noMultiLvlLbl val="0"/>
      </c:catAx>
      <c:valAx>
        <c:axId val="204140928"/>
        <c:scaling>
          <c:orientation val="minMax"/>
          <c:max val="55"/>
          <c:min val="0"/>
        </c:scaling>
        <c:delete val="1"/>
        <c:axPos val="t"/>
        <c:numFmt formatCode="0.0" sourceLinked="1"/>
        <c:majorTickMark val="out"/>
        <c:minorTickMark val="none"/>
        <c:tickLblPos val="nextTo"/>
        <c:crossAx val="2041268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75412448443943"/>
          <c:y val="0.10597227978081822"/>
          <c:w val="0.83871859767529056"/>
          <c:h val="0.7787695016906715"/>
        </c:manualLayout>
      </c:layout>
      <c:barChart>
        <c:barDir val="col"/>
        <c:grouping val="clustered"/>
        <c:varyColors val="0"/>
        <c:ser>
          <c:idx val="0"/>
          <c:order val="0"/>
          <c:tx>
            <c:strRef>
              <c:f>'MSM_comp knowledge'!$C$2</c:f>
              <c:strCache>
                <c:ptCount val="1"/>
                <c:pt idx="0">
                  <c:v>2007</c:v>
                </c:pt>
              </c:strCache>
            </c:strRef>
          </c:tx>
          <c:spPr>
            <a:solidFill>
              <a:srgbClr val="F78E1E"/>
            </a:solidFill>
            <a:ln>
              <a:noFill/>
            </a:ln>
          </c:spPr>
          <c:invertIfNegative val="0"/>
          <c:dPt>
            <c:idx val="1"/>
            <c:invertIfNegative val="0"/>
            <c:bubble3D val="0"/>
            <c:extLst>
              <c:ext xmlns:c16="http://schemas.microsoft.com/office/drawing/2014/chart" uri="{C3380CC4-5D6E-409C-BE32-E72D297353CC}">
                <c16:uniqueId val="{00000000-0A14-4630-A319-568F6A3941E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'MSM_comp knowledge'!$B$3:$B$4</c:f>
              <c:strCache>
                <c:ptCount val="2"/>
                <c:pt idx="0">
                  <c:v>&lt;25 yr</c:v>
                </c:pt>
                <c:pt idx="1">
                  <c:v>25+ yr</c:v>
                </c:pt>
              </c:strCache>
            </c:strRef>
          </c:cat>
          <c:val>
            <c:numRef>
              <c:f>'MSM_comp knowledge'!$C$3:$C$4</c:f>
              <c:numCache>
                <c:formatCode>General</c:formatCode>
                <c:ptCount val="2"/>
                <c:pt idx="0">
                  <c:v>55</c:v>
                </c:pt>
                <c:pt idx="1">
                  <c:v>55</c:v>
                </c:pt>
              </c:numCache>
            </c:numRef>
          </c:val>
          <c:extLst>
            <c:ext xmlns:c16="http://schemas.microsoft.com/office/drawing/2014/chart" uri="{C3380CC4-5D6E-409C-BE32-E72D297353CC}">
              <c16:uniqueId val="{00000001-0A14-4630-A319-568F6A3941EC}"/>
            </c:ext>
          </c:extLst>
        </c:ser>
        <c:ser>
          <c:idx val="1"/>
          <c:order val="1"/>
          <c:tx>
            <c:strRef>
              <c:f>'MSM_comp knowledge'!$D$2</c:f>
              <c:strCache>
                <c:ptCount val="1"/>
                <c:pt idx="0">
                  <c:v>2009</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'MSM_comp knowledge'!$B$3:$B$4</c:f>
              <c:strCache>
                <c:ptCount val="2"/>
                <c:pt idx="0">
                  <c:v>&lt;25 yr</c:v>
                </c:pt>
                <c:pt idx="1">
                  <c:v>25+ yr</c:v>
                </c:pt>
              </c:strCache>
            </c:strRef>
          </c:cat>
          <c:val>
            <c:numRef>
              <c:f>'MSM_comp knowledge'!$D$3:$D$4</c:f>
              <c:numCache>
                <c:formatCode>General</c:formatCode>
                <c:ptCount val="2"/>
                <c:pt idx="0">
                  <c:v>51</c:v>
                </c:pt>
                <c:pt idx="1">
                  <c:v>51</c:v>
                </c:pt>
              </c:numCache>
            </c:numRef>
          </c:val>
          <c:extLst>
            <c:ext xmlns:c16="http://schemas.microsoft.com/office/drawing/2014/chart" uri="{C3380CC4-5D6E-409C-BE32-E72D297353CC}">
              <c16:uniqueId val="{00000002-0A14-4630-A319-568F6A3941EC}"/>
            </c:ext>
          </c:extLst>
        </c:ser>
        <c:dLbls>
          <c:showLegendKey val="0"/>
          <c:showVal val="0"/>
          <c:showCatName val="0"/>
          <c:showSerName val="0"/>
          <c:showPercent val="0"/>
          <c:showBubbleSize val="0"/>
        </c:dLbls>
        <c:gapWidth val="250"/>
        <c:axId val="86367616"/>
        <c:axId val="91139072"/>
      </c:barChart>
      <c:catAx>
        <c:axId val="86367616"/>
        <c:scaling>
          <c:orientation val="minMax"/>
        </c:scaling>
        <c:delete val="0"/>
        <c:axPos val="b"/>
        <c:numFmt formatCode="General" sourceLinked="1"/>
        <c:majorTickMark val="out"/>
        <c:minorTickMark val="none"/>
        <c:tickLblPos val="nextTo"/>
        <c:crossAx val="91139072"/>
        <c:crosses val="autoZero"/>
        <c:auto val="1"/>
        <c:lblAlgn val="ctr"/>
        <c:lblOffset val="100"/>
        <c:noMultiLvlLbl val="0"/>
      </c:catAx>
      <c:valAx>
        <c:axId val="91139072"/>
        <c:scaling>
          <c:orientation val="minMax"/>
          <c:max val="100"/>
        </c:scaling>
        <c:delete val="0"/>
        <c:axPos val="l"/>
        <c:title>
          <c:tx>
            <c:rich>
              <a:bodyPr rot="0" vert="horz"/>
              <a:lstStyle/>
              <a:p>
                <a:pPr>
                  <a:defRPr/>
                </a:pPr>
                <a:r>
                  <a:rPr lang="en-US"/>
                  <a:t>%</a:t>
                </a:r>
              </a:p>
            </c:rich>
          </c:tx>
          <c:layout>
            <c:manualLayout>
              <c:xMode val="edge"/>
              <c:yMode val="edge"/>
              <c:x val="4.0778728023943697E-4"/>
              <c:y val="7.6128861296184125E-2"/>
            </c:manualLayout>
          </c:layout>
          <c:overlay val="0"/>
        </c:title>
        <c:numFmt formatCode="0" sourceLinked="0"/>
        <c:majorTickMark val="out"/>
        <c:minorTickMark val="none"/>
        <c:tickLblPos val="nextTo"/>
        <c:crossAx val="86367616"/>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414026576100514E-2"/>
          <c:y val="0.10714213984108555"/>
          <c:w val="0.73888017085429869"/>
          <c:h val="0.71086729137432669"/>
        </c:manualLayout>
      </c:layout>
      <c:barChart>
        <c:barDir val="col"/>
        <c:grouping val="clustered"/>
        <c:varyColors val="0"/>
        <c:ser>
          <c:idx val="0"/>
          <c:order val="0"/>
          <c:tx>
            <c:strRef>
              <c:f>'PWID_Compr Knowledge'!$D$2</c:f>
              <c:strCache>
                <c:ptCount val="1"/>
                <c:pt idx="0">
                  <c:v>2007</c:v>
                </c:pt>
              </c:strCache>
            </c:strRef>
          </c:tx>
          <c:spPr>
            <a:solidFill>
              <a:srgbClr val="88C540"/>
            </a:solidFill>
            <a:ln>
              <a:solidFill>
                <a:sysClr val="window" lastClr="FFFFFF"/>
              </a:solidFill>
            </a:ln>
          </c:spPr>
          <c:invertIfNegative val="0"/>
          <c:dPt>
            <c:idx val="0"/>
            <c:invertIfNegative val="0"/>
            <c:bubble3D val="0"/>
            <c:extLst>
              <c:ext xmlns:c16="http://schemas.microsoft.com/office/drawing/2014/chart" uri="{C3380CC4-5D6E-409C-BE32-E72D297353CC}">
                <c16:uniqueId val="{00000000-149B-41EB-903A-10DAA4373C05}"/>
              </c:ext>
            </c:extLst>
          </c:dPt>
          <c:dPt>
            <c:idx val="1"/>
            <c:invertIfNegative val="0"/>
            <c:bubble3D val="0"/>
            <c:extLst>
              <c:ext xmlns:c16="http://schemas.microsoft.com/office/drawing/2014/chart" uri="{C3380CC4-5D6E-409C-BE32-E72D297353CC}">
                <c16:uniqueId val="{00000001-149B-41EB-903A-10DAA4373C05}"/>
              </c:ext>
            </c:extLst>
          </c:dPt>
          <c:dPt>
            <c:idx val="2"/>
            <c:invertIfNegative val="0"/>
            <c:bubble3D val="0"/>
            <c:extLst>
              <c:ext xmlns:c16="http://schemas.microsoft.com/office/drawing/2014/chart" uri="{C3380CC4-5D6E-409C-BE32-E72D297353CC}">
                <c16:uniqueId val="{00000002-149B-41EB-903A-10DAA4373C05}"/>
              </c:ext>
            </c:extLst>
          </c:dPt>
          <c:dPt>
            <c:idx val="3"/>
            <c:invertIfNegative val="0"/>
            <c:bubble3D val="0"/>
            <c:extLst>
              <c:ext xmlns:c16="http://schemas.microsoft.com/office/drawing/2014/chart" uri="{C3380CC4-5D6E-409C-BE32-E72D297353CC}">
                <c16:uniqueId val="{00000003-149B-41EB-903A-10DAA4373C05}"/>
              </c:ext>
            </c:extLst>
          </c:dPt>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'PWID_Compr Knowledge'!$B$3:$C$6</c:f>
              <c:multiLvlStrCache>
                <c:ptCount val="4"/>
                <c:lvl>
                  <c:pt idx="0">
                    <c:v>Male</c:v>
                  </c:pt>
                  <c:pt idx="1">
                    <c:v>Female</c:v>
                  </c:pt>
                  <c:pt idx="2">
                    <c:v>&lt;25 yr</c:v>
                  </c:pt>
                  <c:pt idx="3">
                    <c:v>25+ yr</c:v>
                  </c:pt>
                </c:lvl>
                <c:lvl>
                  <c:pt idx="0">
                    <c:v>Gender</c:v>
                  </c:pt>
                  <c:pt idx="2">
                    <c:v>Age group</c:v>
                  </c:pt>
                </c:lvl>
              </c:multiLvlStrCache>
            </c:multiLvlStrRef>
          </c:cat>
          <c:val>
            <c:numRef>
              <c:f>'PWID_Compr Knowledge'!$D$3:$D$6</c:f>
              <c:numCache>
                <c:formatCode>General</c:formatCode>
                <c:ptCount val="4"/>
                <c:pt idx="0">
                  <c:v>48</c:v>
                </c:pt>
                <c:pt idx="1">
                  <c:v>52</c:v>
                </c:pt>
                <c:pt idx="2">
                  <c:v>41</c:v>
                </c:pt>
                <c:pt idx="3">
                  <c:v>50</c:v>
                </c:pt>
              </c:numCache>
            </c:numRef>
          </c:val>
          <c:extLst>
            <c:ext xmlns:c16="http://schemas.microsoft.com/office/drawing/2014/chart" uri="{C3380CC4-5D6E-409C-BE32-E72D297353CC}">
              <c16:uniqueId val="{00000004-149B-41EB-903A-10DAA4373C05}"/>
            </c:ext>
          </c:extLst>
        </c:ser>
        <c:ser>
          <c:idx val="1"/>
          <c:order val="1"/>
          <c:tx>
            <c:strRef>
              <c:f>'PWID_Compr Knowledge'!$E$2</c:f>
              <c:strCache>
                <c:ptCount val="1"/>
                <c:pt idx="0">
                  <c:v>2009</c:v>
                </c:pt>
              </c:strCache>
            </c:strRef>
          </c:tx>
          <c:spPr>
            <a:solidFill>
              <a:srgbClr val="00AEEF"/>
            </a:solidFill>
            <a:ln>
              <a:solidFill>
                <a:sysClr val="window" lastClr="FFFFFF"/>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'PWID_Compr Knowledge'!$B$3:$C$6</c:f>
              <c:multiLvlStrCache>
                <c:ptCount val="4"/>
                <c:lvl>
                  <c:pt idx="0">
                    <c:v>Male</c:v>
                  </c:pt>
                  <c:pt idx="1">
                    <c:v>Female</c:v>
                  </c:pt>
                  <c:pt idx="2">
                    <c:v>&lt;25 yr</c:v>
                  </c:pt>
                  <c:pt idx="3">
                    <c:v>25+ yr</c:v>
                  </c:pt>
                </c:lvl>
                <c:lvl>
                  <c:pt idx="0">
                    <c:v>Gender</c:v>
                  </c:pt>
                  <c:pt idx="2">
                    <c:v>Age group</c:v>
                  </c:pt>
                </c:lvl>
              </c:multiLvlStrCache>
            </c:multiLvlStrRef>
          </c:cat>
          <c:val>
            <c:numRef>
              <c:f>'PWID_Compr Knowledge'!$E$3:$E$6</c:f>
              <c:numCache>
                <c:formatCode>General</c:formatCode>
                <c:ptCount val="4"/>
                <c:pt idx="0">
                  <c:v>56</c:v>
                </c:pt>
                <c:pt idx="1">
                  <c:v>63</c:v>
                </c:pt>
                <c:pt idx="2">
                  <c:v>49</c:v>
                </c:pt>
                <c:pt idx="3">
                  <c:v>58</c:v>
                </c:pt>
              </c:numCache>
            </c:numRef>
          </c:val>
          <c:extLst>
            <c:ext xmlns:c16="http://schemas.microsoft.com/office/drawing/2014/chart" uri="{C3380CC4-5D6E-409C-BE32-E72D297353CC}">
              <c16:uniqueId val="{00000005-149B-41EB-903A-10DAA4373C05}"/>
            </c:ext>
          </c:extLst>
        </c:ser>
        <c:dLbls>
          <c:showLegendKey val="0"/>
          <c:showVal val="0"/>
          <c:showCatName val="0"/>
          <c:showSerName val="0"/>
          <c:showPercent val="0"/>
          <c:showBubbleSize val="0"/>
        </c:dLbls>
        <c:gapWidth val="150"/>
        <c:axId val="87218048"/>
        <c:axId val="87219584"/>
      </c:barChart>
      <c:catAx>
        <c:axId val="87218048"/>
        <c:scaling>
          <c:orientation val="minMax"/>
        </c:scaling>
        <c:delete val="0"/>
        <c:axPos val="b"/>
        <c:numFmt formatCode="General" sourceLinked="1"/>
        <c:majorTickMark val="out"/>
        <c:minorTickMark val="none"/>
        <c:tickLblPos val="nextTo"/>
        <c:crossAx val="87219584"/>
        <c:crosses val="autoZero"/>
        <c:auto val="1"/>
        <c:lblAlgn val="ctr"/>
        <c:lblOffset val="100"/>
        <c:noMultiLvlLbl val="0"/>
      </c:catAx>
      <c:valAx>
        <c:axId val="87219584"/>
        <c:scaling>
          <c:orientation val="minMax"/>
          <c:max val="100"/>
        </c:scaling>
        <c:delete val="0"/>
        <c:axPos val="l"/>
        <c:title>
          <c:tx>
            <c:rich>
              <a:bodyPr rot="0" vert="horz"/>
              <a:lstStyle/>
              <a:p>
                <a:pPr>
                  <a:defRPr/>
                </a:pPr>
                <a:r>
                  <a:rPr lang="en-US"/>
                  <a:t>%</a:t>
                </a:r>
              </a:p>
            </c:rich>
          </c:tx>
          <c:layout>
            <c:manualLayout>
              <c:xMode val="edge"/>
              <c:yMode val="edge"/>
              <c:x val="1.5150322661071E-4"/>
              <c:y val="7.6732981475398532E-2"/>
            </c:manualLayout>
          </c:layout>
          <c:overlay val="0"/>
        </c:title>
        <c:numFmt formatCode="General" sourceLinked="1"/>
        <c:majorTickMark val="out"/>
        <c:minorTickMark val="none"/>
        <c:tickLblPos val="nextTo"/>
        <c:crossAx val="87218048"/>
        <c:crosses val="autoZero"/>
        <c:crossBetween val="between"/>
        <c:majorUnit val="20"/>
      </c:valAx>
    </c:plotArea>
    <c:legend>
      <c:legendPos val="r"/>
      <c:layout>
        <c:manualLayout>
          <c:xMode val="edge"/>
          <c:yMode val="edge"/>
          <c:x val="0.82850419374048911"/>
          <c:y val="0.30614223702806381"/>
          <c:w val="0.11894325992016504"/>
          <c:h val="0.3684847567131031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96375564969431"/>
          <c:y val="0.15823787239061132"/>
          <c:w val="0.56727819544605285"/>
          <c:h val="0.70744765120378772"/>
        </c:manualLayout>
      </c:layout>
      <c:barChart>
        <c:barDir val="bar"/>
        <c:grouping val="clustered"/>
        <c:varyColors val="0"/>
        <c:ser>
          <c:idx val="0"/>
          <c:order val="0"/>
          <c:tx>
            <c:strRef>
              <c:f>'FSW_comp knowledge'!$C$2</c:f>
              <c:strCache>
                <c:ptCount val="1"/>
                <c:pt idx="0">
                  <c:v>2007</c:v>
                </c:pt>
              </c:strCache>
            </c:strRef>
          </c:tx>
          <c:spPr>
            <a:solidFill>
              <a:srgbClr val="88C540"/>
            </a:solidFill>
            <a:ln>
              <a:noFill/>
            </a:ln>
          </c:spPr>
          <c:invertIfNegative val="0"/>
          <c:dPt>
            <c:idx val="0"/>
            <c:invertIfNegative val="0"/>
            <c:bubble3D val="0"/>
            <c:extLst>
              <c:ext xmlns:c16="http://schemas.microsoft.com/office/drawing/2014/chart" uri="{C3380CC4-5D6E-409C-BE32-E72D297353CC}">
                <c16:uniqueId val="{00000000-C676-4BDE-B92B-16096B659BB9}"/>
              </c:ext>
            </c:extLst>
          </c:dPt>
          <c:dPt>
            <c:idx val="1"/>
            <c:invertIfNegative val="0"/>
            <c:bubble3D val="0"/>
            <c:extLst>
              <c:ext xmlns:c16="http://schemas.microsoft.com/office/drawing/2014/chart" uri="{C3380CC4-5D6E-409C-BE32-E72D297353CC}">
                <c16:uniqueId val="{00000001-C676-4BDE-B92B-16096B659BB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'FSW_comp knowledge'!$B$3:$B$4</c:f>
              <c:strCache>
                <c:ptCount val="2"/>
                <c:pt idx="0">
                  <c:v>&lt;25 yr</c:v>
                </c:pt>
                <c:pt idx="1">
                  <c:v>25+ yr</c:v>
                </c:pt>
              </c:strCache>
            </c:strRef>
          </c:cat>
          <c:val>
            <c:numRef>
              <c:f>'FSW_comp knowledge'!$C$3:$C$4</c:f>
              <c:numCache>
                <c:formatCode>General</c:formatCode>
                <c:ptCount val="2"/>
                <c:pt idx="0">
                  <c:v>41</c:v>
                </c:pt>
                <c:pt idx="1">
                  <c:v>40</c:v>
                </c:pt>
              </c:numCache>
            </c:numRef>
          </c:val>
          <c:extLst>
            <c:ext xmlns:c16="http://schemas.microsoft.com/office/drawing/2014/chart" uri="{C3380CC4-5D6E-409C-BE32-E72D297353CC}">
              <c16:uniqueId val="{00000002-C676-4BDE-B92B-16096B659BB9}"/>
            </c:ext>
          </c:extLst>
        </c:ser>
        <c:ser>
          <c:idx val="1"/>
          <c:order val="1"/>
          <c:tx>
            <c:strRef>
              <c:f>'FSW_comp knowledge'!$D$2</c:f>
              <c:strCache>
                <c:ptCount val="1"/>
                <c:pt idx="0">
                  <c:v>2009</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'FSW_comp knowledge'!$B$3:$B$4</c:f>
              <c:strCache>
                <c:ptCount val="2"/>
                <c:pt idx="0">
                  <c:v>&lt;25 yr</c:v>
                </c:pt>
                <c:pt idx="1">
                  <c:v>25+ yr</c:v>
                </c:pt>
              </c:strCache>
            </c:strRef>
          </c:cat>
          <c:val>
            <c:numRef>
              <c:f>'FSW_comp knowledge'!$D$3:$D$4</c:f>
              <c:numCache>
                <c:formatCode>General</c:formatCode>
                <c:ptCount val="2"/>
                <c:pt idx="0">
                  <c:v>52</c:v>
                </c:pt>
                <c:pt idx="1">
                  <c:v>56</c:v>
                </c:pt>
              </c:numCache>
            </c:numRef>
          </c:val>
          <c:extLst>
            <c:ext xmlns:c16="http://schemas.microsoft.com/office/drawing/2014/chart" uri="{C3380CC4-5D6E-409C-BE32-E72D297353CC}">
              <c16:uniqueId val="{00000003-C676-4BDE-B92B-16096B659BB9}"/>
            </c:ext>
          </c:extLst>
        </c:ser>
        <c:dLbls>
          <c:showLegendKey val="0"/>
          <c:showVal val="0"/>
          <c:showCatName val="0"/>
          <c:showSerName val="0"/>
          <c:showPercent val="0"/>
          <c:showBubbleSize val="0"/>
        </c:dLbls>
        <c:gapWidth val="150"/>
        <c:axId val="87419520"/>
        <c:axId val="87425408"/>
      </c:barChart>
      <c:catAx>
        <c:axId val="87419520"/>
        <c:scaling>
          <c:orientation val="maxMin"/>
        </c:scaling>
        <c:delete val="0"/>
        <c:axPos val="l"/>
        <c:numFmt formatCode="General" sourceLinked="1"/>
        <c:majorTickMark val="out"/>
        <c:minorTickMark val="none"/>
        <c:tickLblPos val="nextTo"/>
        <c:crossAx val="87425408"/>
        <c:crosses val="autoZero"/>
        <c:auto val="1"/>
        <c:lblAlgn val="ctr"/>
        <c:lblOffset val="100"/>
        <c:noMultiLvlLbl val="0"/>
      </c:catAx>
      <c:valAx>
        <c:axId val="87425408"/>
        <c:scaling>
          <c:orientation val="minMax"/>
          <c:max val="100"/>
          <c:min val="0"/>
        </c:scaling>
        <c:delete val="0"/>
        <c:axPos val="t"/>
        <c:title>
          <c:tx>
            <c:rich>
              <a:bodyPr/>
              <a:lstStyle/>
              <a:p>
                <a:pPr>
                  <a:defRPr/>
                </a:pPr>
                <a:r>
                  <a:rPr lang="en-US"/>
                  <a:t>%</a:t>
                </a:r>
              </a:p>
            </c:rich>
          </c:tx>
          <c:layout>
            <c:manualLayout>
              <c:xMode val="edge"/>
              <c:yMode val="edge"/>
              <c:x val="0.75702445472742963"/>
              <c:y val="9.5779048776131512E-2"/>
            </c:manualLayout>
          </c:layout>
          <c:overlay val="0"/>
        </c:title>
        <c:numFmt formatCode="General" sourceLinked="1"/>
        <c:majorTickMark val="out"/>
        <c:minorTickMark val="none"/>
        <c:tickLblPos val="nextTo"/>
        <c:crossAx val="87419520"/>
        <c:crosses val="autoZero"/>
        <c:crossBetween val="between"/>
        <c:majorUnit val="20"/>
      </c:valAx>
    </c:plotArea>
    <c:legend>
      <c:legendPos val="r"/>
      <c:layout>
        <c:manualLayout>
          <c:xMode val="edge"/>
          <c:yMode val="edge"/>
          <c:x val="0.70988558914596611"/>
          <c:y val="0.78679652915195508"/>
          <c:w val="0.2450693711345947"/>
          <c:h val="0.1536795772338362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6440036341611149E-2"/>
          <c:y val="0.10608141087627219"/>
          <c:w val="0.82326153341409247"/>
          <c:h val="0.53434887946698972"/>
        </c:manualLayout>
      </c:layout>
      <c:barChart>
        <c:barDir val="col"/>
        <c:grouping val="clustered"/>
        <c:varyColors val="0"/>
        <c:ser>
          <c:idx val="0"/>
          <c:order val="0"/>
          <c:spPr>
            <a:solidFill>
              <a:srgbClr val="F78E1E"/>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Vulnerability!$A$82:$A$86</c:f>
              <c:strCache>
                <c:ptCount val="5"/>
                <c:pt idx="0">
                  <c:v>Limiting sex to one faithful partner who is not infected with HIV</c:v>
                </c:pt>
                <c:pt idx="1">
                  <c:v>Abstaining from sex</c:v>
                </c:pt>
                <c:pt idx="2">
                  <c:v>Using condoms </c:v>
                </c:pt>
                <c:pt idx="3">
                  <c:v>Avoidance of needle sharing</c:v>
                </c:pt>
                <c:pt idx="4">
                  <c:v>Screening blood for transfusion</c:v>
                </c:pt>
              </c:strCache>
            </c:strRef>
          </c:cat>
          <c:val>
            <c:numRef>
              <c:f>Vulnerability!$B$82:$B$86</c:f>
              <c:numCache>
                <c:formatCode>0</c:formatCode>
                <c:ptCount val="5"/>
                <c:pt idx="0">
                  <c:v>81.2</c:v>
                </c:pt>
                <c:pt idx="1">
                  <c:v>68.7</c:v>
                </c:pt>
                <c:pt idx="2">
                  <c:v>80.900000000000006</c:v>
                </c:pt>
                <c:pt idx="3">
                  <c:v>87.8</c:v>
                </c:pt>
                <c:pt idx="4">
                  <c:v>87.4</c:v>
                </c:pt>
              </c:numCache>
            </c:numRef>
          </c:val>
          <c:extLst>
            <c:ext xmlns:c16="http://schemas.microsoft.com/office/drawing/2014/chart" uri="{C3380CC4-5D6E-409C-BE32-E72D297353CC}">
              <c16:uniqueId val="{00000000-13D9-449B-B7D1-19C0B95F24FE}"/>
            </c:ext>
          </c:extLst>
        </c:ser>
        <c:dLbls>
          <c:showLegendKey val="0"/>
          <c:showVal val="0"/>
          <c:showCatName val="0"/>
          <c:showSerName val="0"/>
          <c:showPercent val="0"/>
          <c:showBubbleSize val="0"/>
        </c:dLbls>
        <c:gapWidth val="150"/>
        <c:axId val="78001664"/>
        <c:axId val="78003200"/>
      </c:barChart>
      <c:catAx>
        <c:axId val="78001664"/>
        <c:scaling>
          <c:orientation val="minMax"/>
        </c:scaling>
        <c:delete val="0"/>
        <c:axPos val="b"/>
        <c:numFmt formatCode="General" sourceLinked="0"/>
        <c:majorTickMark val="out"/>
        <c:minorTickMark val="none"/>
        <c:tickLblPos val="nextTo"/>
        <c:crossAx val="78003200"/>
        <c:crosses val="autoZero"/>
        <c:auto val="1"/>
        <c:lblAlgn val="ctr"/>
        <c:lblOffset val="100"/>
        <c:noMultiLvlLbl val="0"/>
      </c:catAx>
      <c:valAx>
        <c:axId val="78003200"/>
        <c:scaling>
          <c:orientation val="minMax"/>
        </c:scaling>
        <c:delete val="0"/>
        <c:axPos val="l"/>
        <c:title>
          <c:tx>
            <c:rich>
              <a:bodyPr rot="0" vert="horz"/>
              <a:lstStyle/>
              <a:p>
                <a:pPr>
                  <a:defRPr/>
                </a:pPr>
                <a:r>
                  <a:rPr lang="en-US"/>
                  <a:t>%</a:t>
                </a:r>
              </a:p>
            </c:rich>
          </c:tx>
          <c:layout>
            <c:manualLayout>
              <c:xMode val="edge"/>
              <c:yMode val="edge"/>
              <c:x val="8.9929083383807791E-3"/>
              <c:y val="8.1239400363416106E-2"/>
            </c:manualLayout>
          </c:layout>
          <c:overlay val="0"/>
        </c:title>
        <c:numFmt formatCode="0" sourceLinked="1"/>
        <c:majorTickMark val="out"/>
        <c:minorTickMark val="none"/>
        <c:tickLblPos val="nextTo"/>
        <c:crossAx val="78001664"/>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530630141600428"/>
          <c:y val="0.1753349215946695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F5C8-43CA-ACD0-FA09757DAE69}"/>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F5C8-43CA-ACD0-FA09757DAE69}"/>
              </c:ext>
            </c:extLst>
          </c:dPt>
          <c:cat>
            <c:strRef>
              <c:f>'CHN (2)'!$Q$108:$R$108</c:f>
              <c:strCache>
                <c:ptCount val="2"/>
                <c:pt idx="0">
                  <c:v>International funding</c:v>
                </c:pt>
                <c:pt idx="1">
                  <c:v>Domestic funding</c:v>
                </c:pt>
              </c:strCache>
            </c:strRef>
          </c:cat>
          <c:val>
            <c:numRef>
              <c:f>'CHN (2)'!$Q$109:$R$109</c:f>
              <c:numCache>
                <c:formatCode>_-* #,##0_-;\-* #,##0_-;_-* "-"??_-;_-@_-</c:formatCode>
                <c:ptCount val="2"/>
                <c:pt idx="0">
                  <c:v>869732.94</c:v>
                </c:pt>
                <c:pt idx="1">
                  <c:v>1052901780.42</c:v>
                </c:pt>
              </c:numCache>
            </c:numRef>
          </c:val>
          <c:extLst>
            <c:ext xmlns:c16="http://schemas.microsoft.com/office/drawing/2014/chart" uri="{C3380CC4-5D6E-409C-BE32-E72D297353CC}">
              <c16:uniqueId val="{00000004-F5C8-43CA-ACD0-FA09757DAE69}"/>
            </c:ext>
          </c:extLst>
        </c:ser>
        <c:dLbls>
          <c:showLegendKey val="0"/>
          <c:showVal val="0"/>
          <c:showCatName val="0"/>
          <c:showSerName val="0"/>
          <c:showPercent val="0"/>
          <c:showBubbleSize val="0"/>
          <c:showLeaderLines val="1"/>
        </c:dLbls>
        <c:firstSliceAng val="18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2227538383477723"/>
          <c:h val="0.6436276053728579"/>
        </c:manualLayout>
      </c:layout>
      <c:doughnutChart>
        <c:varyColors val="1"/>
        <c:ser>
          <c:idx val="0"/>
          <c:order val="0"/>
          <c:spPr>
            <a:solidFill>
              <a:sysClr val="window" lastClr="FFFFFF">
                <a:lumMod val="65000"/>
              </a:sysClr>
            </a:solidFill>
            <a:ln w="22225">
              <a:solidFill>
                <a:sysClr val="window" lastClr="FFFFFF"/>
              </a:solidFill>
            </a:ln>
          </c:spPr>
          <c:dPt>
            <c:idx val="0"/>
            <c:bubble3D val="0"/>
            <c:extLst>
              <c:ext xmlns:c16="http://schemas.microsoft.com/office/drawing/2014/chart" uri="{C3380CC4-5D6E-409C-BE32-E72D297353CC}">
                <c16:uniqueId val="{00000000-147F-42EE-9CA8-03D008861464}"/>
              </c:ext>
            </c:extLst>
          </c:dPt>
          <c:dPt>
            <c:idx val="1"/>
            <c:bubble3D val="0"/>
            <c:extLst>
              <c:ext xmlns:c16="http://schemas.microsoft.com/office/drawing/2014/chart" uri="{C3380CC4-5D6E-409C-BE32-E72D297353CC}">
                <c16:uniqueId val="{00000001-147F-42EE-9CA8-03D008861464}"/>
              </c:ext>
            </c:extLst>
          </c:dPt>
          <c:dPt>
            <c:idx val="2"/>
            <c:bubble3D val="0"/>
            <c:extLst>
              <c:ext xmlns:c16="http://schemas.microsoft.com/office/drawing/2014/chart" uri="{C3380CC4-5D6E-409C-BE32-E72D297353CC}">
                <c16:uniqueId val="{00000002-147F-42EE-9CA8-03D008861464}"/>
              </c:ext>
            </c:extLst>
          </c:dPt>
          <c:dPt>
            <c:idx val="3"/>
            <c:bubble3D val="0"/>
            <c:extLst>
              <c:ext xmlns:c16="http://schemas.microsoft.com/office/drawing/2014/chart" uri="{C3380CC4-5D6E-409C-BE32-E72D297353CC}">
                <c16:uniqueId val="{00000003-147F-42EE-9CA8-03D008861464}"/>
              </c:ext>
            </c:extLst>
          </c:dPt>
          <c:cat>
            <c:strRef>
              <c:f>'CHN (2)'!$P$113:$P$116</c:f>
              <c:strCache>
                <c:ptCount val="4"/>
                <c:pt idx="0">
                  <c:v>Key population prevention</c:v>
                </c:pt>
                <c:pt idx="1">
                  <c:v>Other prevention</c:v>
                </c:pt>
                <c:pt idx="2">
                  <c:v>Care and treatment</c:v>
                </c:pt>
                <c:pt idx="3">
                  <c:v>Other AIDS expenditure</c:v>
                </c:pt>
              </c:strCache>
            </c:strRef>
          </c:cat>
          <c:val>
            <c:numRef>
              <c:f>'CHN (2)'!$Q$113:$Q$116</c:f>
              <c:numCache>
                <c:formatCode>_-* #,##0_-;\-* #,##0_-;_-* "-"??_-;_-@_-</c:formatCode>
                <c:ptCount val="4"/>
                <c:pt idx="0">
                  <c:v>339363599.84999996</c:v>
                </c:pt>
                <c:pt idx="1">
                  <c:v>339363599.84999996</c:v>
                </c:pt>
                <c:pt idx="2">
                  <c:v>339363599.84999996</c:v>
                </c:pt>
                <c:pt idx="3">
                  <c:v>339363599.84999996</c:v>
                </c:pt>
              </c:numCache>
            </c:numRef>
          </c:val>
          <c:extLst>
            <c:ext xmlns:c16="http://schemas.microsoft.com/office/drawing/2014/chart" uri="{C3380CC4-5D6E-409C-BE32-E72D297353CC}">
              <c16:uniqueId val="{00000004-147F-42EE-9CA8-03D008861464}"/>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3.3748683922430342E-2"/>
          <c:w val="0.81752687164104487"/>
          <c:h val="0.78948860097817397"/>
        </c:manualLayout>
      </c:layout>
      <c:barChart>
        <c:barDir val="col"/>
        <c:grouping val="stacked"/>
        <c:varyColors val="0"/>
        <c:ser>
          <c:idx val="2"/>
          <c:order val="1"/>
          <c:tx>
            <c:strRef>
              <c:f>China!$C$3</c:f>
              <c:strCache>
                <c:ptCount val="1"/>
                <c:pt idx="0">
                  <c:v>International funding</c:v>
                </c:pt>
              </c:strCache>
            </c:strRef>
          </c:tx>
          <c:spPr>
            <a:solidFill>
              <a:srgbClr val="E31837"/>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02E1-4B25-ACFA-EC377C61023C}"/>
                </c:ext>
              </c:extLst>
            </c:dLbl>
            <c:dLbl>
              <c:idx val="2"/>
              <c:delete val="1"/>
              <c:extLst>
                <c:ext xmlns:c15="http://schemas.microsoft.com/office/drawing/2012/chart" uri="{CE6537A1-D6FC-4f65-9D91-7224C49458BB}"/>
                <c:ext xmlns:c16="http://schemas.microsoft.com/office/drawing/2014/chart" uri="{C3380CC4-5D6E-409C-BE32-E72D297353CC}">
                  <c16:uniqueId val="{00000002-02E1-4B25-ACFA-EC377C61023C}"/>
                </c:ext>
              </c:extLst>
            </c:dLbl>
            <c:dLbl>
              <c:idx val="3"/>
              <c:delete val="1"/>
              <c:extLst>
                <c:ext xmlns:c15="http://schemas.microsoft.com/office/drawing/2012/chart" uri="{CE6537A1-D6FC-4f65-9D91-7224C49458BB}"/>
                <c:ext xmlns:c16="http://schemas.microsoft.com/office/drawing/2014/chart" uri="{C3380CC4-5D6E-409C-BE32-E72D297353CC}">
                  <c16:uniqueId val="{00000003-02E1-4B25-ACFA-EC377C61023C}"/>
                </c:ext>
              </c:extLst>
            </c:dLbl>
            <c:dLbl>
              <c:idx val="4"/>
              <c:delete val="1"/>
              <c:extLst>
                <c:ext xmlns:c15="http://schemas.microsoft.com/office/drawing/2012/chart" uri="{CE6537A1-D6FC-4f65-9D91-7224C49458BB}"/>
                <c:ext xmlns:c16="http://schemas.microsoft.com/office/drawing/2014/chart" uri="{C3380CC4-5D6E-409C-BE32-E72D297353CC}">
                  <c16:uniqueId val="{00000004-02E1-4B25-ACFA-EC377C61023C}"/>
                </c:ext>
              </c:extLst>
            </c:dLbl>
            <c:dLbl>
              <c:idx val="5"/>
              <c:delete val="1"/>
              <c:extLst>
                <c:ext xmlns:c15="http://schemas.microsoft.com/office/drawing/2012/chart" uri="{CE6537A1-D6FC-4f65-9D91-7224C49458BB}"/>
                <c:ext xmlns:c16="http://schemas.microsoft.com/office/drawing/2014/chart" uri="{C3380CC4-5D6E-409C-BE32-E72D297353CC}">
                  <c16:uniqueId val="{00000005-02E1-4B25-ACFA-EC377C61023C}"/>
                </c:ext>
              </c:extLst>
            </c:dLbl>
            <c:dLbl>
              <c:idx val="6"/>
              <c:delete val="1"/>
              <c:extLst>
                <c:ext xmlns:c15="http://schemas.microsoft.com/office/drawing/2012/chart" uri="{CE6537A1-D6FC-4f65-9D91-7224C49458BB}"/>
                <c:ext xmlns:c16="http://schemas.microsoft.com/office/drawing/2014/chart" uri="{C3380CC4-5D6E-409C-BE32-E72D297353CC}">
                  <c16:uniqueId val="{00000006-02E1-4B25-ACFA-EC377C61023C}"/>
                </c:ext>
              </c:extLst>
            </c:dLbl>
            <c:dLbl>
              <c:idx val="7"/>
              <c:delete val="1"/>
              <c:extLst>
                <c:ext xmlns:c15="http://schemas.microsoft.com/office/drawing/2012/chart" uri="{CE6537A1-D6FC-4f65-9D91-7224C49458BB}"/>
                <c:ext xmlns:c16="http://schemas.microsoft.com/office/drawing/2014/chart" uri="{C3380CC4-5D6E-409C-BE32-E72D297353CC}">
                  <c16:uniqueId val="{00000007-02E1-4B25-ACFA-EC377C61023C}"/>
                </c:ext>
              </c:extLst>
            </c:dLbl>
            <c:dLbl>
              <c:idx val="8"/>
              <c:delete val="1"/>
              <c:extLst>
                <c:ext xmlns:c15="http://schemas.microsoft.com/office/drawing/2012/chart" uri="{CE6537A1-D6FC-4f65-9D91-7224C49458BB}"/>
                <c:ext xmlns:c16="http://schemas.microsoft.com/office/drawing/2014/chart" uri="{C3380CC4-5D6E-409C-BE32-E72D297353CC}">
                  <c16:uniqueId val="{00000008-02E1-4B25-ACFA-EC377C61023C}"/>
                </c:ext>
              </c:extLst>
            </c:dLbl>
            <c:dLbl>
              <c:idx val="10"/>
              <c:delete val="1"/>
              <c:extLst>
                <c:ext xmlns:c15="http://schemas.microsoft.com/office/drawing/2012/chart" uri="{CE6537A1-D6FC-4f65-9D91-7224C49458BB}"/>
                <c:ext xmlns:c16="http://schemas.microsoft.com/office/drawing/2014/chart" uri="{C3380CC4-5D6E-409C-BE32-E72D297353CC}">
                  <c16:uniqueId val="{00000002-1B9D-4FB5-9AF1-C8B7BA02A07D}"/>
                </c:ext>
              </c:extLst>
            </c:dLbl>
            <c:dLbl>
              <c:idx val="11"/>
              <c:delete val="1"/>
              <c:extLst>
                <c:ext xmlns:c15="http://schemas.microsoft.com/office/drawing/2012/chart" uri="{CE6537A1-D6FC-4f65-9D91-7224C49458BB}"/>
                <c:ext xmlns:c16="http://schemas.microsoft.com/office/drawing/2014/chart" uri="{C3380CC4-5D6E-409C-BE32-E72D297353CC}">
                  <c16:uniqueId val="{00000003-1B9D-4FB5-9AF1-C8B7BA02A07D}"/>
                </c:ext>
              </c:extLst>
            </c:dLbl>
            <c:dLbl>
              <c:idx val="12"/>
              <c:delete val="1"/>
              <c:extLst>
                <c:ext xmlns:c15="http://schemas.microsoft.com/office/drawing/2012/chart" uri="{CE6537A1-D6FC-4f65-9D91-7224C49458BB}"/>
                <c:ext xmlns:c16="http://schemas.microsoft.com/office/drawing/2014/chart" uri="{C3380CC4-5D6E-409C-BE32-E72D297353CC}">
                  <c16:uniqueId val="{00000004-1B9D-4FB5-9AF1-C8B7BA02A07D}"/>
                </c:ext>
              </c:extLst>
            </c:dLbl>
            <c:dLbl>
              <c:idx val="13"/>
              <c:delete val="1"/>
              <c:extLst>
                <c:ext xmlns:c15="http://schemas.microsoft.com/office/drawing/2012/chart" uri="{CE6537A1-D6FC-4f65-9D91-7224C49458BB}"/>
                <c:ext xmlns:c16="http://schemas.microsoft.com/office/drawing/2014/chart" uri="{C3380CC4-5D6E-409C-BE32-E72D297353CC}">
                  <c16:uniqueId val="{00000005-1B9D-4FB5-9AF1-C8B7BA02A07D}"/>
                </c:ext>
              </c:extLst>
            </c:dLbl>
            <c:dLbl>
              <c:idx val="14"/>
              <c:delete val="1"/>
              <c:extLst>
                <c:ext xmlns:c15="http://schemas.microsoft.com/office/drawing/2012/chart" uri="{CE6537A1-D6FC-4f65-9D91-7224C49458BB}"/>
                <c:ext xmlns:c16="http://schemas.microsoft.com/office/drawing/2014/chart" uri="{C3380CC4-5D6E-409C-BE32-E72D297353CC}">
                  <c16:uniqueId val="{00000006-1B9D-4FB5-9AF1-C8B7BA02A07D}"/>
                </c:ext>
              </c:extLst>
            </c:dLbl>
            <c:dLbl>
              <c:idx val="15"/>
              <c:numFmt formatCode="#,##0.0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7-1B9D-4FB5-9AF1-C8B7BA02A07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China!$A$4:$A$19</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2018</c:v>
                </c:pt>
                <c:pt idx="12">
                  <c:v>2019</c:v>
                </c:pt>
                <c:pt idx="13">
                  <c:v>2020</c:v>
                </c:pt>
                <c:pt idx="14">
                  <c:v>2021</c:v>
                </c:pt>
                <c:pt idx="15">
                  <c:v>2022</c:v>
                </c:pt>
              </c:numCache>
            </c:numRef>
          </c:cat>
          <c:val>
            <c:numRef>
              <c:f>China!$C$4:$C$19</c:f>
              <c:numCache>
                <c:formatCode>General</c:formatCode>
                <c:ptCount val="16"/>
                <c:pt idx="0" formatCode="_(* #,##0_);_(* \(#,##0\);_(* &quot;-&quot;??_);_(@_)">
                  <c:v>31806368</c:v>
                </c:pt>
                <c:pt idx="2" formatCode="_(* #,##0_);_(* \(#,##0\);_(* &quot;-&quot;??_);_(@_)">
                  <c:v>87795049</c:v>
                </c:pt>
                <c:pt idx="3" formatCode="_(* #,##0_);_(* \(#,##0\);_(* &quot;-&quot;??_);_(@_)">
                  <c:v>84760650</c:v>
                </c:pt>
                <c:pt idx="4" formatCode="_(* #,##0_);_(* \(#,##0\);_(* &quot;-&quot;??_);_(@_)">
                  <c:v>86317453</c:v>
                </c:pt>
                <c:pt idx="5" formatCode="_(* #,##0_);_(* \(#,##0\);_(* &quot;-&quot;??_);_(@_)">
                  <c:v>59997523</c:v>
                </c:pt>
                <c:pt idx="6" formatCode="_(* #,##0_);_(* \(#,##0\);_(* &quot;-&quot;??_);_(@_)">
                  <c:v>76621435</c:v>
                </c:pt>
                <c:pt idx="7" formatCode="_(* #,##0_);_(* \(#,##0\);_(* &quot;-&quot;??_);_(@_)">
                  <c:v>36775945</c:v>
                </c:pt>
                <c:pt idx="8" formatCode="_(* #,##0_);_(* \(#,##0\);_(* &quot;-&quot;??_);_(@_)">
                  <c:v>8866450</c:v>
                </c:pt>
                <c:pt idx="9" formatCode="_(* #,##0_);_(* \(#,##0\);_(* &quot;-&quot;??_);_(@_)">
                  <c:v>0</c:v>
                </c:pt>
                <c:pt idx="10" formatCode="_(* #,##0_);_(* \(#,##0\);_(* &quot;-&quot;??_);_(@_)">
                  <c:v>3243528</c:v>
                </c:pt>
                <c:pt idx="11" formatCode="_(* #,##0_);_(* \(#,##0\);_(* &quot;-&quot;??_);_(@_)">
                  <c:v>3593656</c:v>
                </c:pt>
                <c:pt idx="12" formatCode="_(* #,##0_);_(* \(#,##0\);_(* &quot;-&quot;??_);_(@_)">
                  <c:v>1003500</c:v>
                </c:pt>
                <c:pt idx="13" formatCode="_(* #,##0_);_(* \(#,##0\);_(* &quot;-&quot;??_);_(@_)">
                  <c:v>540584</c:v>
                </c:pt>
                <c:pt idx="14" formatCode="_(* #,##0_);_(* \(#,##0\);_(* &quot;-&quot;??_);_(@_)">
                  <c:v>1216124</c:v>
                </c:pt>
                <c:pt idx="15" formatCode="_(* #,##0_);_(* \(#,##0\);_(* &quot;-&quot;??_);_(@_)">
                  <c:v>869732.94</c:v>
                </c:pt>
              </c:numCache>
            </c:numRef>
          </c:val>
          <c:extLst>
            <c:ext xmlns:c16="http://schemas.microsoft.com/office/drawing/2014/chart" uri="{C3380CC4-5D6E-409C-BE32-E72D297353CC}">
              <c16:uniqueId val="{00000009-02E1-4B25-ACFA-EC377C61023C}"/>
            </c:ext>
          </c:extLst>
        </c:ser>
        <c:ser>
          <c:idx val="1"/>
          <c:order val="2"/>
          <c:tx>
            <c:strRef>
              <c:f>China!$D$3</c:f>
              <c:strCache>
                <c:ptCount val="1"/>
                <c:pt idx="0">
                  <c:v>Domestic funding</c:v>
                </c:pt>
              </c:strCache>
            </c:strRef>
          </c:tx>
          <c:spPr>
            <a:solidFill>
              <a:srgbClr val="88C540"/>
            </a:solidFill>
            <a:ln>
              <a:noFill/>
            </a:ln>
          </c:spPr>
          <c:invertIfNegative val="0"/>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9D-4FB5-9AF1-C8B7BA02A07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China!$A$4:$A$19</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2018</c:v>
                </c:pt>
                <c:pt idx="12">
                  <c:v>2019</c:v>
                </c:pt>
                <c:pt idx="13">
                  <c:v>2020</c:v>
                </c:pt>
                <c:pt idx="14">
                  <c:v>2021</c:v>
                </c:pt>
                <c:pt idx="15">
                  <c:v>2022</c:v>
                </c:pt>
              </c:numCache>
            </c:numRef>
          </c:cat>
          <c:val>
            <c:numRef>
              <c:f>China!$D$4:$D$19</c:f>
              <c:numCache>
                <c:formatCode>_(* #,##0_);_(* \(#,##0\);_(* "-"??_);_(@_)</c:formatCode>
                <c:ptCount val="16"/>
                <c:pt idx="0">
                  <c:v>107120904</c:v>
                </c:pt>
                <c:pt idx="1">
                  <c:v>124115808</c:v>
                </c:pt>
                <c:pt idx="2">
                  <c:v>236039148</c:v>
                </c:pt>
                <c:pt idx="3">
                  <c:v>268774704</c:v>
                </c:pt>
                <c:pt idx="4">
                  <c:v>500254968</c:v>
                </c:pt>
                <c:pt idx="5">
                  <c:v>533992105</c:v>
                </c:pt>
                <c:pt idx="6">
                  <c:v>559191998</c:v>
                </c:pt>
                <c:pt idx="7">
                  <c:v>720728378</c:v>
                </c:pt>
                <c:pt idx="8">
                  <c:v>981109121</c:v>
                </c:pt>
                <c:pt idx="9">
                  <c:v>848000000</c:v>
                </c:pt>
                <c:pt idx="10">
                  <c:v>1044101445</c:v>
                </c:pt>
                <c:pt idx="11">
                  <c:v>1208892749</c:v>
                </c:pt>
                <c:pt idx="12">
                  <c:v>1319385500</c:v>
                </c:pt>
                <c:pt idx="13">
                  <c:v>1356913816</c:v>
                </c:pt>
                <c:pt idx="14">
                  <c:v>1105831008</c:v>
                </c:pt>
                <c:pt idx="15">
                  <c:v>1052901780.42</c:v>
                </c:pt>
              </c:numCache>
            </c:numRef>
          </c:val>
          <c:extLst>
            <c:ext xmlns:c16="http://schemas.microsoft.com/office/drawing/2014/chart" uri="{C3380CC4-5D6E-409C-BE32-E72D297353CC}">
              <c16:uniqueId val="{0000000B-02E1-4B25-ACFA-EC377C61023C}"/>
            </c:ext>
          </c:extLst>
        </c:ser>
        <c:dLbls>
          <c:showLegendKey val="0"/>
          <c:showVal val="0"/>
          <c:showCatName val="0"/>
          <c:showSerName val="0"/>
          <c:showPercent val="0"/>
          <c:showBubbleSize val="0"/>
        </c:dLbls>
        <c:gapWidth val="150"/>
        <c:overlap val="100"/>
        <c:axId val="91947008"/>
        <c:axId val="91948544"/>
      </c:barChart>
      <c:lineChart>
        <c:grouping val="standard"/>
        <c:varyColors val="0"/>
        <c:ser>
          <c:idx val="0"/>
          <c:order val="0"/>
          <c:tx>
            <c:strRef>
              <c:f>China!$B$3</c:f>
              <c:strCache>
                <c:ptCount val="1"/>
                <c:pt idx="0">
                  <c:v>Total AIDS spending</c:v>
                </c:pt>
              </c:strCache>
            </c:strRef>
          </c:tx>
          <c:spPr>
            <a:ln w="38100">
              <a:solidFill>
                <a:srgbClr val="00AEEF"/>
              </a:solidFill>
            </a:ln>
          </c:spPr>
          <c:marker>
            <c:symbol val="circle"/>
            <c:size val="9"/>
            <c:spPr>
              <a:solidFill>
                <a:srgbClr val="00AEEF"/>
              </a:solidFill>
              <a:ln>
                <a:noFill/>
              </a:ln>
            </c:spPr>
          </c:marker>
          <c:dLbls>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9D-4FB5-9AF1-C8B7BA02A07D}"/>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China!$A$4:$A$19</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2018</c:v>
                </c:pt>
                <c:pt idx="12">
                  <c:v>2019</c:v>
                </c:pt>
                <c:pt idx="13">
                  <c:v>2020</c:v>
                </c:pt>
                <c:pt idx="14">
                  <c:v>2021</c:v>
                </c:pt>
                <c:pt idx="15">
                  <c:v>2022</c:v>
                </c:pt>
              </c:numCache>
            </c:numRef>
          </c:cat>
          <c:val>
            <c:numRef>
              <c:f>China!$B$4:$B$19</c:f>
              <c:numCache>
                <c:formatCode>_(* #,##0_);_(* \(#,##0\);_(* "-"??_);_(@_)</c:formatCode>
                <c:ptCount val="16"/>
                <c:pt idx="0">
                  <c:v>138927272</c:v>
                </c:pt>
                <c:pt idx="1">
                  <c:v>124115808</c:v>
                </c:pt>
                <c:pt idx="2">
                  <c:v>323834197</c:v>
                </c:pt>
                <c:pt idx="3">
                  <c:v>353535354</c:v>
                </c:pt>
                <c:pt idx="4">
                  <c:v>586572421</c:v>
                </c:pt>
                <c:pt idx="5">
                  <c:v>593989628</c:v>
                </c:pt>
                <c:pt idx="6">
                  <c:v>635813433</c:v>
                </c:pt>
                <c:pt idx="7">
                  <c:v>757504323</c:v>
                </c:pt>
                <c:pt idx="8">
                  <c:v>989975571</c:v>
                </c:pt>
                <c:pt idx="9">
                  <c:v>848000000</c:v>
                </c:pt>
                <c:pt idx="10">
                  <c:v>1047344973</c:v>
                </c:pt>
                <c:pt idx="11">
                  <c:v>1212486405</c:v>
                </c:pt>
                <c:pt idx="12">
                  <c:v>1320389000</c:v>
                </c:pt>
                <c:pt idx="13">
                  <c:v>1357454400</c:v>
                </c:pt>
                <c:pt idx="14">
                  <c:v>1107047132</c:v>
                </c:pt>
                <c:pt idx="15">
                  <c:v>1053771513.36</c:v>
                </c:pt>
              </c:numCache>
            </c:numRef>
          </c:val>
          <c:smooth val="1"/>
          <c:extLst>
            <c:ext xmlns:c16="http://schemas.microsoft.com/office/drawing/2014/chart" uri="{C3380CC4-5D6E-409C-BE32-E72D297353CC}">
              <c16:uniqueId val="{0000000D-02E1-4B25-ACFA-EC377C61023C}"/>
            </c:ext>
          </c:extLst>
        </c:ser>
        <c:dLbls>
          <c:showLegendKey val="0"/>
          <c:showVal val="0"/>
          <c:showCatName val="0"/>
          <c:showSerName val="0"/>
          <c:showPercent val="0"/>
          <c:showBubbleSize val="0"/>
        </c:dLbls>
        <c:marker val="1"/>
        <c:smooth val="0"/>
        <c:axId val="91947008"/>
        <c:axId val="91948544"/>
      </c:lineChart>
      <c:catAx>
        <c:axId val="91947008"/>
        <c:scaling>
          <c:orientation val="minMax"/>
        </c:scaling>
        <c:delete val="0"/>
        <c:axPos val="b"/>
        <c:numFmt formatCode="General" sourceLinked="1"/>
        <c:majorTickMark val="out"/>
        <c:minorTickMark val="none"/>
        <c:tickLblPos val="nextTo"/>
        <c:crossAx val="91948544"/>
        <c:crosses val="autoZero"/>
        <c:auto val="1"/>
        <c:lblAlgn val="ctr"/>
        <c:lblOffset val="100"/>
        <c:noMultiLvlLbl val="0"/>
      </c:catAx>
      <c:valAx>
        <c:axId val="91948544"/>
        <c:scaling>
          <c:orientation val="minMax"/>
        </c:scaling>
        <c:delete val="0"/>
        <c:axPos val="l"/>
        <c:majorGridlines>
          <c:spPr>
            <a:ln>
              <a:solidFill>
                <a:schemeClr val="tx2">
                  <a:lumMod val="20000"/>
                  <a:lumOff val="80000"/>
                </a:schemeClr>
              </a:solidFill>
              <a:prstDash val="sysDash"/>
            </a:ln>
          </c:spPr>
        </c:majorGridlines>
        <c:numFmt formatCode="_(* #,##0_);_(* \(#,##0\);_(* &quot;-&quot;??_);_(@_)" sourceLinked="1"/>
        <c:majorTickMark val="out"/>
        <c:minorTickMark val="none"/>
        <c:tickLblPos val="nextTo"/>
        <c:crossAx val="91947008"/>
        <c:crosses val="autoZero"/>
        <c:crossBetween val="between"/>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plotArea>
    <c:legend>
      <c:legendPos val="r"/>
      <c:layout>
        <c:manualLayout>
          <c:xMode val="edge"/>
          <c:yMode val="edge"/>
          <c:x val="9.6190478151490441E-2"/>
          <c:y val="0.90103166963848957"/>
          <c:w val="0.85842841637771128"/>
          <c:h val="9.8404052198885955E-2"/>
        </c:manualLayout>
      </c:layout>
      <c:overlay val="0"/>
    </c:legend>
    <c:plotVisOnly val="1"/>
    <c:dispBlanksAs val="gap"/>
    <c:showDLblsOverMax val="0"/>
  </c:chart>
  <c:spPr>
    <a:ln w="6350">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88382987349186"/>
          <c:y val="3.8554743980746646E-2"/>
          <c:w val="0.82342429117875826"/>
          <c:h val="0.65878184880069168"/>
        </c:manualLayout>
      </c:layout>
      <c:barChart>
        <c:barDir val="col"/>
        <c:grouping val="stacked"/>
        <c:varyColors val="0"/>
        <c:ser>
          <c:idx val="0"/>
          <c:order val="0"/>
          <c:invertIfNegative val="0"/>
          <c:cat>
            <c:strRef>
              <c:f>'CHN (2)'!$R$55:$V$55</c:f>
              <c:strCache>
                <c:ptCount val="5"/>
                <c:pt idx="0">
                  <c:v>Estimated PLHIV</c:v>
                </c:pt>
                <c:pt idx="1">
                  <c:v>PLHIV who know 
their HIV status</c:v>
                </c:pt>
                <c:pt idx="2">
                  <c:v>People on ART</c:v>
                </c:pt>
                <c:pt idx="3">
                  <c:v>Tested for 
viral load</c:v>
                </c:pt>
                <c:pt idx="4">
                  <c:v>PLHIV who have 
viral suppression *</c:v>
                </c:pt>
              </c:strCache>
            </c:strRef>
          </c:cat>
          <c:val>
            <c:numRef>
              <c:f>'CHN (2)'!$R$56:$V$56</c:f>
              <c:numCache>
                <c:formatCode>General</c:formatCode>
                <c:ptCount val="5"/>
              </c:numCache>
            </c:numRef>
          </c:val>
          <c:extLst>
            <c:ext xmlns:c16="http://schemas.microsoft.com/office/drawing/2014/chart" uri="{C3380CC4-5D6E-409C-BE32-E72D297353CC}">
              <c16:uniqueId val="{00000000-7340-45B3-9AAC-6B93396540A1}"/>
            </c:ext>
          </c:extLst>
        </c:ser>
        <c:ser>
          <c:idx val="1"/>
          <c:order val="1"/>
          <c:invertIfNegative val="0"/>
          <c:cat>
            <c:strRef>
              <c:f>'CHN (2)'!$R$55:$V$55</c:f>
              <c:strCache>
                <c:ptCount val="5"/>
                <c:pt idx="0">
                  <c:v>Estimated PLHIV</c:v>
                </c:pt>
                <c:pt idx="1">
                  <c:v>PLHIV who know 
their HIV status</c:v>
                </c:pt>
                <c:pt idx="2">
                  <c:v>People on ART</c:v>
                </c:pt>
                <c:pt idx="3">
                  <c:v>Tested for 
viral load</c:v>
                </c:pt>
                <c:pt idx="4">
                  <c:v>PLHIV who have 
viral suppression *</c:v>
                </c:pt>
              </c:strCache>
            </c:strRef>
          </c:cat>
          <c:val>
            <c:numRef>
              <c:f>'CHN (2)'!$R$57:$V$57</c:f>
              <c:numCache>
                <c:formatCode>General</c:formatCode>
                <c:ptCount val="5"/>
              </c:numCache>
            </c:numRef>
          </c:val>
          <c:extLst>
            <c:ext xmlns:c16="http://schemas.microsoft.com/office/drawing/2014/chart" uri="{C3380CC4-5D6E-409C-BE32-E72D297353CC}">
              <c16:uniqueId val="{00000001-7340-45B3-9AAC-6B93396540A1}"/>
            </c:ext>
          </c:extLst>
        </c:ser>
        <c:ser>
          <c:idx val="2"/>
          <c:order val="2"/>
          <c:invertIfNegative val="0"/>
          <c:dPt>
            <c:idx val="0"/>
            <c:invertIfNegative val="0"/>
            <c:bubble3D val="0"/>
            <c:spPr>
              <a:solidFill>
                <a:srgbClr val="00CCFF"/>
              </a:solidFill>
              <a:ln>
                <a:noFill/>
              </a:ln>
            </c:spPr>
            <c:extLst>
              <c:ext xmlns:c16="http://schemas.microsoft.com/office/drawing/2014/chart" uri="{C3380CC4-5D6E-409C-BE32-E72D297353CC}">
                <c16:uniqueId val="{00000003-7340-45B3-9AAC-6B93396540A1}"/>
              </c:ext>
            </c:extLst>
          </c:dPt>
          <c:dPt>
            <c:idx val="1"/>
            <c:invertIfNegative val="0"/>
            <c:bubble3D val="0"/>
            <c:spPr>
              <a:solidFill>
                <a:srgbClr val="FF7C80"/>
              </a:solidFill>
              <a:ln>
                <a:noFill/>
              </a:ln>
            </c:spPr>
            <c:extLst>
              <c:ext xmlns:c16="http://schemas.microsoft.com/office/drawing/2014/chart" uri="{C3380CC4-5D6E-409C-BE32-E72D297353CC}">
                <c16:uniqueId val="{00000005-7340-45B3-9AAC-6B93396540A1}"/>
              </c:ext>
            </c:extLst>
          </c:dPt>
          <c:dPt>
            <c:idx val="2"/>
            <c:invertIfNegative val="0"/>
            <c:bubble3D val="0"/>
            <c:spPr>
              <a:solidFill>
                <a:srgbClr val="33CCCC"/>
              </a:solidFill>
              <a:ln>
                <a:noFill/>
              </a:ln>
            </c:spPr>
            <c:extLst>
              <c:ext xmlns:c16="http://schemas.microsoft.com/office/drawing/2014/chart" uri="{C3380CC4-5D6E-409C-BE32-E72D297353CC}">
                <c16:uniqueId val="{00000007-7340-45B3-9AAC-6B93396540A1}"/>
              </c:ext>
            </c:extLst>
          </c:dPt>
          <c:dPt>
            <c:idx val="3"/>
            <c:invertIfNegative val="0"/>
            <c:bubble3D val="0"/>
            <c:spPr>
              <a:solidFill>
                <a:srgbClr val="009999"/>
              </a:solidFill>
              <a:ln>
                <a:noFill/>
              </a:ln>
            </c:spPr>
            <c:extLst>
              <c:ext xmlns:c16="http://schemas.microsoft.com/office/drawing/2014/chart" uri="{C3380CC4-5D6E-409C-BE32-E72D297353CC}">
                <c16:uniqueId val="{00000009-7340-45B3-9AAC-6B93396540A1}"/>
              </c:ext>
            </c:extLst>
          </c:dPt>
          <c:dPt>
            <c:idx val="4"/>
            <c:invertIfNegative val="0"/>
            <c:bubble3D val="0"/>
            <c:spPr>
              <a:solidFill>
                <a:srgbClr val="009999">
                  <a:alpha val="50000"/>
                </a:srgbClr>
              </a:solidFill>
              <a:ln>
                <a:noFill/>
              </a:ln>
            </c:spPr>
            <c:extLst>
              <c:ext xmlns:c16="http://schemas.microsoft.com/office/drawing/2014/chart" uri="{C3380CC4-5D6E-409C-BE32-E72D297353CC}">
                <c16:uniqueId val="{0000000B-7340-45B3-9AAC-6B93396540A1}"/>
              </c:ext>
            </c:extLst>
          </c:dPt>
          <c:dLbls>
            <c:dLbl>
              <c:idx val="0"/>
              <c:layout>
                <c:manualLayout>
                  <c:x val="-4.1138693170601317E-3"/>
                  <c:y val="-4.3761166695895963E-2"/>
                </c:manualLayout>
              </c:layout>
              <c:tx>
                <c:rich>
                  <a:bodyPr/>
                  <a:lstStyle/>
                  <a:p>
                    <a:r>
                      <a:rPr lang="en-US"/>
                      <a:t>N/A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340-45B3-9AAC-6B93396540A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'CHN (2)'!$R$55:$V$55</c:f>
              <c:strCache>
                <c:ptCount val="5"/>
                <c:pt idx="0">
                  <c:v>Estimated PLHIV</c:v>
                </c:pt>
                <c:pt idx="1">
                  <c:v>PLHIV who know 
their HIV status</c:v>
                </c:pt>
                <c:pt idx="2">
                  <c:v>People on ART</c:v>
                </c:pt>
                <c:pt idx="3">
                  <c:v>Tested for 
viral load</c:v>
                </c:pt>
                <c:pt idx="4">
                  <c:v>PLHIV who have 
viral suppression *</c:v>
                </c:pt>
              </c:strCache>
            </c:strRef>
          </c:cat>
          <c:val>
            <c:numRef>
              <c:f>'CHN (2)'!$R$58:$V$58</c:f>
              <c:numCache>
                <c:formatCode>#,##0</c:formatCode>
                <c:ptCount val="5"/>
                <c:pt idx="0" formatCode="_-* #,##0_-;\-* #,##0_-;_-* &quot;-&quot;??_-;_-@_-">
                  <c:v>0</c:v>
                </c:pt>
                <c:pt idx="1">
                  <c:v>1223000</c:v>
                </c:pt>
                <c:pt idx="2">
                  <c:v>1134527</c:v>
                </c:pt>
                <c:pt idx="3">
                  <c:v>972793</c:v>
                </c:pt>
                <c:pt idx="4">
                  <c:v>943987</c:v>
                </c:pt>
              </c:numCache>
            </c:numRef>
          </c:val>
          <c:extLst>
            <c:ext xmlns:c16="http://schemas.microsoft.com/office/drawing/2014/chart" uri="{C3380CC4-5D6E-409C-BE32-E72D297353CC}">
              <c16:uniqueId val="{0000000C-7340-45B3-9AAC-6B93396540A1}"/>
            </c:ext>
          </c:extLst>
        </c:ser>
        <c:dLbls>
          <c:showLegendKey val="0"/>
          <c:showVal val="0"/>
          <c:showCatName val="0"/>
          <c:showSerName val="0"/>
          <c:showPercent val="0"/>
          <c:showBubbleSize val="0"/>
        </c:dLbls>
        <c:gapWidth val="123"/>
        <c:overlap val="100"/>
        <c:axId val="203496832"/>
        <c:axId val="203498624"/>
      </c:barChart>
      <c:catAx>
        <c:axId val="203496832"/>
        <c:scaling>
          <c:orientation val="minMax"/>
        </c:scaling>
        <c:delete val="0"/>
        <c:axPos val="b"/>
        <c:majorGridlines>
          <c:spPr>
            <a:ln w="6350">
              <a:solidFill>
                <a:srgbClr val="D1E8FF"/>
              </a:solidFill>
              <a:prstDash val="sysDash"/>
            </a:ln>
          </c:spPr>
        </c:majorGridlines>
        <c:numFmt formatCode="General" sourceLinked="1"/>
        <c:majorTickMark val="out"/>
        <c:minorTickMark val="none"/>
        <c:tickLblPos val="nextTo"/>
        <c:crossAx val="203498624"/>
        <c:crosses val="autoZero"/>
        <c:auto val="1"/>
        <c:lblAlgn val="ctr"/>
        <c:lblOffset val="100"/>
        <c:noMultiLvlLbl val="0"/>
      </c:catAx>
      <c:valAx>
        <c:axId val="203498624"/>
        <c:scaling>
          <c:orientation val="minMax"/>
          <c:max val="1250000"/>
          <c:min val="0"/>
        </c:scaling>
        <c:delete val="0"/>
        <c:axPos val="l"/>
        <c:minorGridlines>
          <c:spPr>
            <a:ln w="6350">
              <a:solidFill>
                <a:srgbClr val="D1E8FF"/>
              </a:solidFill>
              <a:prstDash val="sysDash"/>
            </a:ln>
          </c:spPr>
        </c:minorGridlines>
        <c:title>
          <c:tx>
            <c:rich>
              <a:bodyPr rot="-5400000" vert="horz"/>
              <a:lstStyle/>
              <a:p>
                <a:pPr>
                  <a:defRPr/>
                </a:pPr>
                <a:r>
                  <a:rPr lang="en-GB"/>
                  <a:t>Number of people</a:t>
                </a:r>
              </a:p>
            </c:rich>
          </c:tx>
          <c:layout>
            <c:manualLayout>
              <c:xMode val="edge"/>
              <c:yMode val="edge"/>
              <c:x val="6.662728635735711E-2"/>
              <c:y val="0.13265582408368318"/>
            </c:manualLayout>
          </c:layout>
          <c:overlay val="0"/>
        </c:title>
        <c:numFmt formatCode="#,##0" sourceLinked="0"/>
        <c:majorTickMark val="out"/>
        <c:minorTickMark val="none"/>
        <c:tickLblPos val="nextTo"/>
        <c:spPr>
          <a:ln>
            <a:noFill/>
          </a:ln>
        </c:spPr>
        <c:txPr>
          <a:bodyPr rot="0" vert="horz"/>
          <a:lstStyle/>
          <a:p>
            <a:pPr>
              <a:defRPr/>
            </a:pPr>
            <a:endParaRPr lang="en-US"/>
          </a:p>
        </c:txPr>
        <c:crossAx val="203496832"/>
        <c:crosses val="autoZero"/>
        <c:crossBetween val="between"/>
        <c:majorUnit val="1250000"/>
      </c:valAx>
    </c:plotArea>
    <c:plotVisOnly val="1"/>
    <c:dispBlanksAs val="gap"/>
    <c:showDLblsOverMax val="0"/>
  </c:chart>
  <c:spPr>
    <a:ln>
      <a:noFill/>
    </a:ln>
  </c:spPr>
  <c:txPr>
    <a:bodyPr/>
    <a:lstStyle/>
    <a:p>
      <a:pPr>
        <a:defRPr sz="1100" b="0" i="0" u="none" strike="noStrike" baseline="0">
          <a:solidFill>
            <a:srgbClr val="000000"/>
          </a:solidFill>
          <a:latin typeface="Arial" pitchFamily="34" charset="0"/>
          <a:ea typeface="Calibri"/>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88458350600915"/>
          <c:y val="8.8824021553646396E-2"/>
          <c:w val="0.84165032002578621"/>
          <c:h val="0.66563583809702842"/>
        </c:manualLayout>
      </c:layout>
      <c:barChart>
        <c:barDir val="col"/>
        <c:grouping val="clustered"/>
        <c:varyColors val="0"/>
        <c:ser>
          <c:idx val="0"/>
          <c:order val="0"/>
          <c:tx>
            <c:strRef>
              <c:f>'ART scale up'!$C$2</c:f>
              <c:strCache>
                <c:ptCount val="1"/>
                <c:pt idx="0">
                  <c:v>Number of people on ART</c:v>
                </c:pt>
              </c:strCache>
            </c:strRef>
          </c:tx>
          <c:spPr>
            <a:solidFill>
              <a:srgbClr val="33CCCC"/>
            </a:solidFill>
            <a:ln w="38100">
              <a:noFill/>
            </a:ln>
          </c:spPr>
          <c:invertIfNegative val="0"/>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F5-4EB0-8DBD-20AB4B304D7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'ART scale up'!$B$3:$B$25</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'ART scale up'!$C$3:$C$25</c:f>
              <c:numCache>
                <c:formatCode>_(* #,##0_);_(* \(#,##0\);_(* "-"??_);_(@_)</c:formatCode>
                <c:ptCount val="23"/>
                <c:pt idx="0">
                  <c:v>0</c:v>
                </c:pt>
                <c:pt idx="1">
                  <c:v>9</c:v>
                </c:pt>
                <c:pt idx="2">
                  <c:v>3822</c:v>
                </c:pt>
                <c:pt idx="3">
                  <c:v>7572</c:v>
                </c:pt>
                <c:pt idx="4">
                  <c:v>8661</c:v>
                </c:pt>
                <c:pt idx="5">
                  <c:v>19785</c:v>
                </c:pt>
                <c:pt idx="6">
                  <c:v>26249</c:v>
                </c:pt>
                <c:pt idx="7">
                  <c:v>35546</c:v>
                </c:pt>
                <c:pt idx="8">
                  <c:v>49374</c:v>
                </c:pt>
                <c:pt idx="9">
                  <c:v>67075</c:v>
                </c:pt>
                <c:pt idx="10">
                  <c:v>87950</c:v>
                </c:pt>
                <c:pt idx="11">
                  <c:v>128473</c:v>
                </c:pt>
                <c:pt idx="12">
                  <c:v>172740</c:v>
                </c:pt>
                <c:pt idx="13">
                  <c:v>230826</c:v>
                </c:pt>
                <c:pt idx="14">
                  <c:v>299212</c:v>
                </c:pt>
                <c:pt idx="15">
                  <c:v>386139</c:v>
                </c:pt>
                <c:pt idx="16">
                  <c:v>494657</c:v>
                </c:pt>
                <c:pt idx="17">
                  <c:v>609829</c:v>
                </c:pt>
                <c:pt idx="18">
                  <c:v>718499</c:v>
                </c:pt>
                <c:pt idx="19">
                  <c:v>863189</c:v>
                </c:pt>
                <c:pt idx="20">
                  <c:v>978138</c:v>
                </c:pt>
                <c:pt idx="21">
                  <c:v>1063303</c:v>
                </c:pt>
                <c:pt idx="22">
                  <c:v>1134527</c:v>
                </c:pt>
              </c:numCache>
            </c:numRef>
          </c:val>
          <c:extLst>
            <c:ext xmlns:c16="http://schemas.microsoft.com/office/drawing/2014/chart" uri="{C3380CC4-5D6E-409C-BE32-E72D297353CC}">
              <c16:uniqueId val="{00000008-3AA3-4009-B4D0-9DC6068069FD}"/>
            </c:ext>
          </c:extLst>
        </c:ser>
        <c:dLbls>
          <c:showLegendKey val="0"/>
          <c:showVal val="0"/>
          <c:showCatName val="0"/>
          <c:showSerName val="0"/>
          <c:showPercent val="0"/>
          <c:showBubbleSize val="0"/>
        </c:dLbls>
        <c:gapWidth val="150"/>
        <c:axId val="40490880"/>
        <c:axId val="40492416"/>
      </c:barChart>
      <c:catAx>
        <c:axId val="40490880"/>
        <c:scaling>
          <c:orientation val="minMax"/>
        </c:scaling>
        <c:delete val="0"/>
        <c:axPos val="b"/>
        <c:numFmt formatCode="General" sourceLinked="1"/>
        <c:majorTickMark val="out"/>
        <c:minorTickMark val="none"/>
        <c:tickLblPos val="nextTo"/>
        <c:crossAx val="40492416"/>
        <c:crosses val="autoZero"/>
        <c:auto val="1"/>
        <c:lblAlgn val="ctr"/>
        <c:lblOffset val="100"/>
        <c:noMultiLvlLbl val="0"/>
      </c:catAx>
      <c:valAx>
        <c:axId val="40492416"/>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layout>
            <c:manualLayout>
              <c:xMode val="edge"/>
              <c:yMode val="edge"/>
              <c:x val="2.8711378182990281E-3"/>
              <c:y val="0.3091644921366784"/>
            </c:manualLayout>
          </c:layout>
          <c:overlay val="0"/>
        </c:title>
        <c:numFmt formatCode="#,##0" sourceLinked="0"/>
        <c:majorTickMark val="out"/>
        <c:minorTickMark val="none"/>
        <c:tickLblPos val="nextTo"/>
        <c:crossAx val="40490880"/>
        <c:crosses val="autoZero"/>
        <c:crossBetween val="between"/>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7.1082022165463304E-2"/>
          <c:w val="0.74971237970253723"/>
          <c:h val="0.66655747946174859"/>
        </c:manualLayout>
      </c:layout>
      <c:barChart>
        <c:barDir val="col"/>
        <c:grouping val="clustered"/>
        <c:varyColors val="0"/>
        <c:ser>
          <c:idx val="0"/>
          <c:order val="0"/>
          <c:tx>
            <c:strRef>
              <c:f>CHN_9!$B$3</c:f>
              <c:strCache>
                <c:ptCount val="1"/>
                <c:pt idx="0">
                  <c:v>Estimate</c:v>
                </c:pt>
              </c:strCache>
            </c:strRef>
          </c:tx>
          <c:spPr>
            <a:solidFill>
              <a:srgbClr val="00A99A"/>
            </a:solidFill>
          </c:spPr>
          <c:invertIfNegative val="0"/>
          <c:dLbls>
            <c:dLbl>
              <c:idx val="0"/>
              <c:tx>
                <c:rich>
                  <a:bodyPr/>
                  <a:lstStyle/>
                  <a:p>
                    <a:r>
                      <a:rPr lang="en-US" dirty="0"/>
                      <a:t>n/a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CC3-4571-B6CC-381F13726332}"/>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CHN_9!$A$4:$A$6</c:f>
              <c:strCache>
                <c:ptCount val="3"/>
                <c:pt idx="0">
                  <c:v>Estimated number 
of adults 15+
living with HIV</c:v>
                </c:pt>
                <c:pt idx="1">
                  <c:v>Number of 
adults 15+
receiving ARVs</c:v>
                </c:pt>
                <c:pt idx="2">
                  <c:v>ART coverage (%)</c:v>
                </c:pt>
              </c:strCache>
            </c:strRef>
          </c:cat>
          <c:val>
            <c:numRef>
              <c:f>CHN_9!$B$4:$B$6</c:f>
              <c:numCache>
                <c:formatCode>General</c:formatCode>
                <c:ptCount val="3"/>
                <c:pt idx="0" formatCode="_(* #,##0_);_(* \(#,##0\);_(* &quot;-&quot;??_);_(@_)">
                  <c:v>0</c:v>
                </c:pt>
              </c:numCache>
            </c:numRef>
          </c:val>
          <c:extLst>
            <c:ext xmlns:c16="http://schemas.microsoft.com/office/drawing/2014/chart" uri="{C3380CC4-5D6E-409C-BE32-E72D297353CC}">
              <c16:uniqueId val="{00000001-DCC3-4571-B6CC-381F13726332}"/>
            </c:ext>
          </c:extLst>
        </c:ser>
        <c:ser>
          <c:idx val="3"/>
          <c:order val="3"/>
          <c:tx>
            <c:strRef>
              <c:f>CHN_9!$E$3</c:f>
              <c:strCache>
                <c:ptCount val="1"/>
                <c:pt idx="0">
                  <c:v>children (0-14 yr) receiving ARVs</c:v>
                </c:pt>
              </c:strCache>
            </c:strRef>
          </c:tx>
          <c:spPr>
            <a:solidFill>
              <a:srgbClr val="FF505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CHN_9!$A$4:$A$6</c:f>
              <c:strCache>
                <c:ptCount val="3"/>
                <c:pt idx="0">
                  <c:v>Estimated number 
of adults 15+
living with HIV</c:v>
                </c:pt>
                <c:pt idx="1">
                  <c:v>Number of 
adults 15+
receiving ARVs</c:v>
                </c:pt>
                <c:pt idx="2">
                  <c:v>ART coverage (%)</c:v>
                </c:pt>
              </c:strCache>
            </c:strRef>
          </c:cat>
          <c:val>
            <c:numRef>
              <c:f>CHN_9!$E$4:$E$6</c:f>
              <c:numCache>
                <c:formatCode>_(* #,##0_);_(* \(#,##0\);_(* "-"??_);_(@_)</c:formatCode>
                <c:ptCount val="3"/>
                <c:pt idx="1">
                  <c:v>1134527</c:v>
                </c:pt>
              </c:numCache>
            </c:numRef>
          </c:val>
          <c:extLst>
            <c:ext xmlns:c16="http://schemas.microsoft.com/office/drawing/2014/chart" uri="{C3380CC4-5D6E-409C-BE32-E72D297353CC}">
              <c16:uniqueId val="{00000003-DCC3-4571-B6CC-381F13726332}"/>
            </c:ext>
          </c:extLst>
        </c:ser>
        <c:dLbls>
          <c:showLegendKey val="0"/>
          <c:showVal val="0"/>
          <c:showCatName val="0"/>
          <c:showSerName val="0"/>
          <c:showPercent val="0"/>
          <c:showBubbleSize val="0"/>
        </c:dLbls>
        <c:gapWidth val="150"/>
        <c:overlap val="100"/>
        <c:axId val="49782784"/>
        <c:axId val="49784320"/>
      </c:barChart>
      <c:barChart>
        <c:barDir val="col"/>
        <c:grouping val="clustered"/>
        <c:varyColors val="0"/>
        <c:ser>
          <c:idx val="4"/>
          <c:order val="4"/>
          <c:tx>
            <c:strRef>
              <c:f>CHN_9!$F$3</c:f>
              <c:strCache>
                <c:ptCount val="1"/>
                <c:pt idx="0">
                  <c:v>Estimated ART coverage</c:v>
                </c:pt>
              </c:strCache>
            </c:strRef>
          </c:tx>
          <c:spPr>
            <a:solidFill>
              <a:srgbClr val="00AEEF"/>
            </a:solidFill>
          </c:spPr>
          <c:invertIfNegative val="0"/>
          <c:dLbls>
            <c:dLbl>
              <c:idx val="2"/>
              <c:layout>
                <c:manualLayout>
                  <c:x val="-5.3962291410810141E-4"/>
                  <c:y val="1.1903017805346396E-2"/>
                </c:manualLayout>
              </c:layout>
              <c:tx>
                <c:rich>
                  <a:bodyPr/>
                  <a:lstStyle/>
                  <a:p>
                    <a:r>
                      <a:rPr lang="en-US" dirty="0"/>
                      <a:t>n/a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CC3-4571-B6CC-381F13726332}"/>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CHN_9!$A$4:$A$6</c:f>
              <c:strCache>
                <c:ptCount val="3"/>
                <c:pt idx="0">
                  <c:v>Estimated number 
of adults 15+
living with HIV</c:v>
                </c:pt>
                <c:pt idx="1">
                  <c:v>Number of 
adults 15+
receiving ARVs</c:v>
                </c:pt>
                <c:pt idx="2">
                  <c:v>ART coverage (%)</c:v>
                </c:pt>
              </c:strCache>
            </c:strRef>
          </c:cat>
          <c:val>
            <c:numRef>
              <c:f>CHN_9!$F$4:$F$6</c:f>
              <c:numCache>
                <c:formatCode>General</c:formatCode>
                <c:ptCount val="3"/>
                <c:pt idx="2" formatCode="#,##0">
                  <c:v>0</c:v>
                </c:pt>
              </c:numCache>
            </c:numRef>
          </c:val>
          <c:extLst>
            <c:ext xmlns:c16="http://schemas.microsoft.com/office/drawing/2014/chart" uri="{C3380CC4-5D6E-409C-BE32-E72D297353CC}">
              <c16:uniqueId val="{00000005-DCC3-4571-B6CC-381F13726332}"/>
            </c:ext>
          </c:extLst>
        </c:ser>
        <c:dLbls>
          <c:showLegendKey val="0"/>
          <c:showVal val="0"/>
          <c:showCatName val="0"/>
          <c:showSerName val="0"/>
          <c:showPercent val="0"/>
          <c:showBubbleSize val="0"/>
        </c:dLbls>
        <c:gapWidth val="90"/>
        <c:axId val="49800704"/>
        <c:axId val="49786240"/>
      </c:barChart>
      <c:lineChart>
        <c:grouping val="standard"/>
        <c:varyColors val="0"/>
        <c:ser>
          <c:idx val="1"/>
          <c:order val="1"/>
          <c:tx>
            <c:strRef>
              <c:f>CHN_9!$C$3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DCC3-4571-B6CC-381F1372633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CHN_9!$A$4:$A$6</c:f>
              <c:strCache>
                <c:ptCount val="3"/>
                <c:pt idx="0">
                  <c:v>Estimated number 
of adults 15+
living with HIV</c:v>
                </c:pt>
                <c:pt idx="1">
                  <c:v>Number of 
adults 15+
receiving ARVs</c:v>
                </c:pt>
                <c:pt idx="2">
                  <c:v>ART coverage (%)</c:v>
                </c:pt>
              </c:strCache>
            </c:strRef>
          </c:cat>
          <c:val>
            <c:numRef>
              <c:f>CHN_9!$C$4:$C$6</c:f>
              <c:numCache>
                <c:formatCode>General</c:formatCode>
                <c:ptCount val="3"/>
                <c:pt idx="0" formatCode="_(* #,##0_);_(* \(#,##0\);_(* &quot;-&quot;??_);_(@_)">
                  <c:v>0</c:v>
                </c:pt>
              </c:numCache>
            </c:numRef>
          </c:val>
          <c:smooth val="0"/>
          <c:extLst>
            <c:ext xmlns:c16="http://schemas.microsoft.com/office/drawing/2014/chart" uri="{C3380CC4-5D6E-409C-BE32-E72D297353CC}">
              <c16:uniqueId val="{00000007-DCC3-4571-B6CC-381F13726332}"/>
            </c:ext>
          </c:extLst>
        </c:ser>
        <c:ser>
          <c:idx val="2"/>
          <c:order val="2"/>
          <c:tx>
            <c:strRef>
              <c:f>CHN_9!$D$3</c:f>
              <c:strCache>
                <c:ptCount val="1"/>
                <c:pt idx="0">
                  <c:v>Upper estimate</c:v>
                </c:pt>
              </c:strCache>
            </c:strRef>
          </c:tx>
          <c:marker>
            <c:symbol val="dash"/>
            <c:size val="10"/>
            <c:spPr>
              <a:solidFill>
                <a:schemeClr val="tx1"/>
              </a:solidFill>
              <a:ln>
                <a:noFill/>
              </a:ln>
            </c:spPr>
          </c:marker>
          <c:cat>
            <c:strRef>
              <c:f>CHN_9!$A$4:$A$6</c:f>
              <c:strCache>
                <c:ptCount val="3"/>
                <c:pt idx="0">
                  <c:v>Estimated number 
of adults 15+
living with HIV</c:v>
                </c:pt>
                <c:pt idx="1">
                  <c:v>Number of 
adults 15+
receiving ARVs</c:v>
                </c:pt>
                <c:pt idx="2">
                  <c:v>ART coverage (%)</c:v>
                </c:pt>
              </c:strCache>
            </c:strRef>
          </c:cat>
          <c:val>
            <c:numRef>
              <c:f>CHN_9!$D$4:$D$6</c:f>
              <c:numCache>
                <c:formatCode>General</c:formatCode>
                <c:ptCount val="3"/>
                <c:pt idx="0" formatCode="_(* #,##0_);_(* \(#,##0\);_(* &quot;-&quot;??_);_(@_)">
                  <c:v>0</c:v>
                </c:pt>
              </c:numCache>
            </c:numRef>
          </c:val>
          <c:smooth val="0"/>
          <c:extLst>
            <c:ext xmlns:c16="http://schemas.microsoft.com/office/drawing/2014/chart" uri="{C3380CC4-5D6E-409C-BE32-E72D297353CC}">
              <c16:uniqueId val="{00000008-DCC3-4571-B6CC-381F13726332}"/>
            </c:ext>
          </c:extLst>
        </c:ser>
        <c:dLbls>
          <c:showLegendKey val="0"/>
          <c:showVal val="0"/>
          <c:showCatName val="0"/>
          <c:showSerName val="0"/>
          <c:showPercent val="0"/>
          <c:showBubbleSize val="0"/>
        </c:dLbls>
        <c:hiLowLines/>
        <c:marker val="1"/>
        <c:smooth val="0"/>
        <c:axId val="49782784"/>
        <c:axId val="49784320"/>
      </c:lineChart>
      <c:lineChart>
        <c:grouping val="standard"/>
        <c:varyColors val="0"/>
        <c:ser>
          <c:idx val="5"/>
          <c:order val="5"/>
          <c:tx>
            <c:strRef>
              <c:f>CHN_9!$G$3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DCC3-4571-B6CC-381F13726332}"/>
              </c:ext>
            </c:extLst>
          </c:dPt>
          <c:cat>
            <c:strRef>
              <c:f>CHN_9!$A$4:$A$6</c:f>
              <c:strCache>
                <c:ptCount val="3"/>
                <c:pt idx="0">
                  <c:v>Estimated number 
of adults 15+
living with HIV</c:v>
                </c:pt>
                <c:pt idx="1">
                  <c:v>Number of 
adults 15+
receiving ARVs</c:v>
                </c:pt>
                <c:pt idx="2">
                  <c:v>ART coverage (%)</c:v>
                </c:pt>
              </c:strCache>
            </c:strRef>
          </c:cat>
          <c:val>
            <c:numRef>
              <c:f>CHN_9!$G$4:$G$6</c:f>
              <c:numCache>
                <c:formatCode>General</c:formatCode>
                <c:ptCount val="3"/>
                <c:pt idx="2" formatCode="#,##0">
                  <c:v>0</c:v>
                </c:pt>
              </c:numCache>
            </c:numRef>
          </c:val>
          <c:smooth val="0"/>
          <c:extLst>
            <c:ext xmlns:c16="http://schemas.microsoft.com/office/drawing/2014/chart" uri="{C3380CC4-5D6E-409C-BE32-E72D297353CC}">
              <c16:uniqueId val="{0000000A-DCC3-4571-B6CC-381F13726332}"/>
            </c:ext>
          </c:extLst>
        </c:ser>
        <c:ser>
          <c:idx val="6"/>
          <c:order val="6"/>
          <c:tx>
            <c:strRef>
              <c:f>CHN_9!$H$3</c:f>
              <c:strCache>
                <c:ptCount val="1"/>
                <c:pt idx="0">
                  <c:v>ART Upper estimate</c:v>
                </c:pt>
              </c:strCache>
            </c:strRef>
          </c:tx>
          <c:marker>
            <c:symbol val="dash"/>
            <c:size val="10"/>
            <c:spPr>
              <a:solidFill>
                <a:schemeClr val="tx1"/>
              </a:solidFill>
              <a:ln>
                <a:noFill/>
              </a:ln>
            </c:spPr>
          </c:marker>
          <c:cat>
            <c:strRef>
              <c:f>CHN_9!$A$4:$A$6</c:f>
              <c:strCache>
                <c:ptCount val="3"/>
                <c:pt idx="0">
                  <c:v>Estimated number 
of adults 15+
living with HIV</c:v>
                </c:pt>
                <c:pt idx="1">
                  <c:v>Number of 
adults 15+
receiving ARVs</c:v>
                </c:pt>
                <c:pt idx="2">
                  <c:v>ART coverage (%)</c:v>
                </c:pt>
              </c:strCache>
            </c:strRef>
          </c:cat>
          <c:val>
            <c:numRef>
              <c:f>CHN_9!$H$4:$H$6</c:f>
              <c:numCache>
                <c:formatCode>General</c:formatCode>
                <c:ptCount val="3"/>
                <c:pt idx="2" formatCode="#,##0">
                  <c:v>0</c:v>
                </c:pt>
              </c:numCache>
            </c:numRef>
          </c:val>
          <c:smooth val="0"/>
          <c:extLst>
            <c:ext xmlns:c16="http://schemas.microsoft.com/office/drawing/2014/chart" uri="{C3380CC4-5D6E-409C-BE32-E72D297353CC}">
              <c16:uniqueId val="{0000000B-DCC3-4571-B6CC-381F13726332}"/>
            </c:ext>
          </c:extLst>
        </c:ser>
        <c:dLbls>
          <c:showLegendKey val="0"/>
          <c:showVal val="0"/>
          <c:showCatName val="0"/>
          <c:showSerName val="0"/>
          <c:showPercent val="0"/>
          <c:showBubbleSize val="0"/>
        </c:dLbls>
        <c:hiLowLines/>
        <c:marker val="1"/>
        <c:smooth val="0"/>
        <c:axId val="49800704"/>
        <c:axId val="49786240"/>
      </c:lineChart>
      <c:catAx>
        <c:axId val="49782784"/>
        <c:scaling>
          <c:orientation val="minMax"/>
        </c:scaling>
        <c:delete val="0"/>
        <c:axPos val="b"/>
        <c:majorGridlines>
          <c:spPr>
            <a:ln>
              <a:solidFill>
                <a:srgbClr val="4BACC6">
                  <a:lumMod val="20000"/>
                  <a:lumOff val="80000"/>
                </a:srgbClr>
              </a:solidFill>
              <a:prstDash val="sysDot"/>
            </a:ln>
          </c:spPr>
        </c:majorGridlines>
        <c:numFmt formatCode="General" sourceLinked="0"/>
        <c:majorTickMark val="out"/>
        <c:minorTickMark val="none"/>
        <c:tickLblPos val="nextTo"/>
        <c:crossAx val="49784320"/>
        <c:crosses val="autoZero"/>
        <c:auto val="1"/>
        <c:lblAlgn val="ctr"/>
        <c:lblOffset val="100"/>
        <c:noMultiLvlLbl val="0"/>
      </c:catAx>
      <c:valAx>
        <c:axId val="49784320"/>
        <c:scaling>
          <c:orientation val="minMax"/>
          <c:max val="1500000"/>
        </c:scaling>
        <c:delete val="0"/>
        <c:axPos val="l"/>
        <c:majorGridlines>
          <c:spPr>
            <a:ln>
              <a:solidFill>
                <a:srgbClr val="4BACC6">
                  <a:lumMod val="20000"/>
                  <a:lumOff val="80000"/>
                  <a:alpha val="50000"/>
                </a:srgbClr>
              </a:solidFill>
              <a:prstDash val="sys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spPr>
          <a:ln>
            <a:noFill/>
          </a:ln>
        </c:spPr>
        <c:crossAx val="49782784"/>
        <c:crosses val="autoZero"/>
        <c:crossBetween val="between"/>
        <c:majorUnit val="300000"/>
      </c:valAx>
      <c:valAx>
        <c:axId val="49786240"/>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spPr>
          <a:ln>
            <a:noFill/>
          </a:ln>
        </c:spPr>
        <c:crossAx val="49800704"/>
        <c:crosses val="max"/>
        <c:crossBetween val="between"/>
        <c:majorUnit val="20"/>
      </c:valAx>
      <c:catAx>
        <c:axId val="49800704"/>
        <c:scaling>
          <c:orientation val="minMax"/>
        </c:scaling>
        <c:delete val="1"/>
        <c:axPos val="b"/>
        <c:numFmt formatCode="General" sourceLinked="1"/>
        <c:majorTickMark val="out"/>
        <c:minorTickMark val="none"/>
        <c:tickLblPos val="nextTo"/>
        <c:crossAx val="49786240"/>
        <c:crosses val="autoZero"/>
        <c:auto val="1"/>
        <c:lblAlgn val="ctr"/>
        <c:lblOffset val="100"/>
        <c:noMultiLvlLbl val="0"/>
      </c:cat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58"/>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'CHN (2)'!$W$36:$W$37</c:f>
              <c:strCache>
                <c:ptCount val="2"/>
                <c:pt idx="0">
                  <c:v>National</c:v>
                </c:pt>
                <c:pt idx="1">
                  <c:v>Ruili city</c:v>
                </c:pt>
              </c:strCache>
            </c:strRef>
          </c:cat>
          <c:val>
            <c:numRef>
              <c:f>'CHN (2)'!$X$36:$X$37</c:f>
              <c:numCache>
                <c:formatCode>General</c:formatCode>
                <c:ptCount val="2"/>
                <c:pt idx="0" formatCode="0.0">
                  <c:v>4.16</c:v>
                </c:pt>
                <c:pt idx="1">
                  <c:v>18.3</c:v>
                </c:pt>
              </c:numCache>
            </c:numRef>
          </c:val>
          <c:extLst>
            <c:ext xmlns:c16="http://schemas.microsoft.com/office/drawing/2014/chart" uri="{C3380CC4-5D6E-409C-BE32-E72D297353CC}">
              <c16:uniqueId val="{00000000-E94A-4A9D-83D9-A11103C0DB6C}"/>
            </c:ext>
          </c:extLst>
        </c:ser>
        <c:dLbls>
          <c:showLegendKey val="0"/>
          <c:showVal val="0"/>
          <c:showCatName val="0"/>
          <c:showSerName val="0"/>
          <c:showPercent val="0"/>
          <c:showBubbleSize val="0"/>
        </c:dLbls>
        <c:gapWidth val="25"/>
        <c:axId val="204881920"/>
        <c:axId val="204883456"/>
      </c:barChart>
      <c:catAx>
        <c:axId val="20488192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883456"/>
        <c:crosses val="autoZero"/>
        <c:auto val="1"/>
        <c:lblAlgn val="ctr"/>
        <c:lblOffset val="800"/>
        <c:noMultiLvlLbl val="0"/>
      </c:catAx>
      <c:valAx>
        <c:axId val="204883456"/>
        <c:scaling>
          <c:orientation val="minMax"/>
          <c:max val="55"/>
          <c:min val="0"/>
        </c:scaling>
        <c:delete val="1"/>
        <c:axPos val="t"/>
        <c:numFmt formatCode="0.0" sourceLinked="1"/>
        <c:majorTickMark val="out"/>
        <c:minorTickMark val="none"/>
        <c:tickLblPos val="nextTo"/>
        <c:crossAx val="204881920"/>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'CHN (2)'!$R$72</c:f>
              <c:strCache>
                <c:ptCount val="1"/>
                <c:pt idx="0">
                  <c:v>PMTCT cascade</c:v>
                </c:pt>
              </c:strCache>
            </c:strRef>
          </c:tx>
          <c:invertIfNegative val="0"/>
          <c:dPt>
            <c:idx val="0"/>
            <c:invertIfNegative val="0"/>
            <c:bubble3D val="0"/>
            <c:spPr>
              <a:noFill/>
              <a:ln>
                <a:noFill/>
              </a:ln>
            </c:spPr>
            <c:extLst>
              <c:ext xmlns:c16="http://schemas.microsoft.com/office/drawing/2014/chart" uri="{C3380CC4-5D6E-409C-BE32-E72D297353CC}">
                <c16:uniqueId val="{00000001-F8BB-478E-901F-0A5742F03292}"/>
              </c:ext>
            </c:extLst>
          </c:dPt>
          <c:dPt>
            <c:idx val="1"/>
            <c:invertIfNegative val="0"/>
            <c:bubble3D val="0"/>
            <c:spPr>
              <a:solidFill>
                <a:srgbClr val="00A99A"/>
              </a:solidFill>
              <a:ln>
                <a:noFill/>
              </a:ln>
            </c:spPr>
            <c:extLst>
              <c:ext xmlns:c16="http://schemas.microsoft.com/office/drawing/2014/chart" uri="{C3380CC4-5D6E-409C-BE32-E72D297353CC}">
                <c16:uniqueId val="{00000003-F8BB-478E-901F-0A5742F03292}"/>
              </c:ext>
            </c:extLst>
          </c:dPt>
          <c:dPt>
            <c:idx val="2"/>
            <c:invertIfNegative val="0"/>
            <c:bubble3D val="0"/>
            <c:spPr>
              <a:solidFill>
                <a:srgbClr val="F78F20"/>
              </a:solidFill>
              <a:ln>
                <a:noFill/>
              </a:ln>
            </c:spPr>
            <c:extLst>
              <c:ext xmlns:c16="http://schemas.microsoft.com/office/drawing/2014/chart" uri="{C3380CC4-5D6E-409C-BE32-E72D297353CC}">
                <c16:uniqueId val="{00000005-F8BB-478E-901F-0A5742F03292}"/>
              </c:ext>
            </c:extLst>
          </c:dPt>
          <c:dPt>
            <c:idx val="3"/>
            <c:invertIfNegative val="0"/>
            <c:bubble3D val="0"/>
            <c:spPr>
              <a:solidFill>
                <a:srgbClr val="F26B73"/>
              </a:solidFill>
              <a:ln>
                <a:noFill/>
              </a:ln>
            </c:spPr>
            <c:extLst>
              <c:ext xmlns:c16="http://schemas.microsoft.com/office/drawing/2014/chart" uri="{C3380CC4-5D6E-409C-BE32-E72D297353CC}">
                <c16:uniqueId val="{00000007-F8BB-478E-901F-0A5742F03292}"/>
              </c:ext>
            </c:extLst>
          </c:dPt>
          <c:dLbls>
            <c:dLbl>
              <c:idx val="0"/>
              <c:layout>
                <c:manualLayout>
                  <c:x val="-7.123345264345186E-3"/>
                  <c:y val="-1.6741594538013198E-3"/>
                </c:manualLayout>
              </c:layout>
              <c:tx>
                <c:rich>
                  <a:bodyPr/>
                  <a:lstStyle/>
                  <a:p>
                    <a:pPr>
                      <a:defRPr/>
                    </a:pPr>
                    <a:r>
                      <a:rPr lang="en-US"/>
                      <a:t>N/A</a:t>
                    </a:r>
                  </a:p>
                </c:rich>
              </c:tx>
              <c:numFmt formatCode="#,##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8BB-478E-901F-0A5742F03292}"/>
                </c:ext>
              </c:extLst>
            </c:dLbl>
            <c:dLbl>
              <c:idx val="3"/>
              <c:tx>
                <c:rich>
                  <a:bodyPr/>
                  <a:lstStyle/>
                  <a:p>
                    <a:pPr>
                      <a:defRPr/>
                    </a:pPr>
                    <a:r>
                      <a:rPr lang="en-US"/>
                      <a:t>N/A</a:t>
                    </a:r>
                  </a:p>
                </c:rich>
              </c:tx>
              <c:numFmt formatCode="#,##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8BB-478E-901F-0A5742F03292}"/>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'CHN (2)'!$Q$73:$Q$76</c:f>
              <c:strCache>
                <c:ptCount val="4"/>
                <c:pt idx="0">
                  <c:v>Estimated pregnant women living with HIV *</c:v>
                </c:pt>
                <c:pt idx="1">
                  <c:v>Pregnant women receiving ART to prevent vertical transmission</c:v>
                </c:pt>
                <c:pt idx="2">
                  <c:v>Infants receiving a virological test for HIV within 2 months of birth</c:v>
                </c:pt>
                <c:pt idx="3">
                  <c:v>Estimated new child 
infections</c:v>
                </c:pt>
              </c:strCache>
            </c:strRef>
          </c:cat>
          <c:val>
            <c:numRef>
              <c:f>'CHN (2)'!$R$73:$R$76</c:f>
              <c:numCache>
                <c:formatCode>General</c:formatCode>
                <c:ptCount val="4"/>
                <c:pt idx="0">
                  <c:v>0</c:v>
                </c:pt>
                <c:pt idx="1">
                  <c:v>4186</c:v>
                </c:pt>
                <c:pt idx="2">
                  <c:v>4213</c:v>
                </c:pt>
                <c:pt idx="3">
                  <c:v>0</c:v>
                </c:pt>
              </c:numCache>
            </c:numRef>
          </c:val>
          <c:extLst>
            <c:ext xmlns:c16="http://schemas.microsoft.com/office/drawing/2014/chart" uri="{C3380CC4-5D6E-409C-BE32-E72D297353CC}">
              <c16:uniqueId val="{00000008-F8BB-478E-901F-0A5742F03292}"/>
            </c:ext>
          </c:extLst>
        </c:ser>
        <c:dLbls>
          <c:showLegendKey val="0"/>
          <c:showVal val="0"/>
          <c:showCatName val="0"/>
          <c:showSerName val="0"/>
          <c:showPercent val="0"/>
          <c:showBubbleSize val="0"/>
        </c:dLbls>
        <c:gapWidth val="144"/>
        <c:axId val="39354368"/>
        <c:axId val="39355904"/>
      </c:barChart>
      <c:catAx>
        <c:axId val="3935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9355904"/>
        <c:crosses val="autoZero"/>
        <c:auto val="1"/>
        <c:lblAlgn val="ctr"/>
        <c:lblOffset val="100"/>
        <c:noMultiLvlLbl val="0"/>
      </c:catAx>
      <c:valAx>
        <c:axId val="39355904"/>
        <c:scaling>
          <c:orientation val="minMax"/>
          <c:max val="7000"/>
          <c:min val="0"/>
        </c:scaling>
        <c:delete val="0"/>
        <c:axPos val="l"/>
        <c:majorGridlines>
          <c:spPr>
            <a:ln w="6350" cap="flat" cmpd="sng" algn="ctr">
              <a:solidFill>
                <a:srgbClr val="5B9BD5">
                  <a:lumMod val="40000"/>
                  <a:lumOff val="60000"/>
                </a:srgbClr>
              </a:solidFill>
              <a:prstDash val="sysDash"/>
              <a:round/>
            </a:ln>
            <a:effectLst/>
          </c:spPr>
        </c:majorGridlines>
        <c:minorGridlines>
          <c:spPr>
            <a:ln>
              <a:solidFill>
                <a:srgbClr val="5B9BD5">
                  <a:lumMod val="20000"/>
                  <a:lumOff val="80000"/>
                </a:srgbClr>
              </a:solidFill>
            </a:ln>
          </c:spPr>
        </c:minorGridlines>
        <c:title>
          <c:tx>
            <c:rich>
              <a:bodyPr rot="-5400000" vert="horz"/>
              <a:lstStyle/>
              <a:p>
                <a:pPr>
                  <a:defRPr/>
                </a:pPr>
                <a:r>
                  <a:rPr lang="en-US"/>
                  <a:t>Number</a:t>
                </a:r>
              </a:p>
            </c:rich>
          </c:tx>
          <c:layout>
            <c:manualLayout>
              <c:xMode val="edge"/>
              <c:yMode val="edge"/>
              <c:x val="3.6653658840057605E-2"/>
              <c:y val="0.22584639335413148"/>
            </c:manualLayout>
          </c:layout>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39354368"/>
        <c:crosses val="autoZero"/>
        <c:crossBetween val="between"/>
        <c:majorUnit val="7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731847740472871E-2"/>
          <c:y val="5.0427329396325465E-2"/>
          <c:w val="0.87604154048051686"/>
          <c:h val="0.71078193350831143"/>
        </c:manualLayout>
      </c:layout>
      <c:lineChart>
        <c:grouping val="standard"/>
        <c:varyColors val="0"/>
        <c:ser>
          <c:idx val="0"/>
          <c:order val="0"/>
          <c:tx>
            <c:strRef>
              <c:f>'HIV testing KP '!$A$5</c:f>
              <c:strCache>
                <c:ptCount val="1"/>
                <c:pt idx="0">
                  <c:v>Female sex workers</c:v>
                </c:pt>
              </c:strCache>
            </c:strRef>
          </c:tx>
          <c:spPr>
            <a:ln w="38100">
              <a:solidFill>
                <a:srgbClr val="88C540"/>
              </a:solidFill>
            </a:ln>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22-4B63-BD61-EE19D6CFBA15}"/>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22-4B63-BD61-EE19D6CFBA1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'HIV testing KP '!$B$4:$P$4</c:f>
              <c:numCache>
                <c:formatCode>General</c:formatCode>
                <c:ptCount val="15"/>
                <c:pt idx="0">
                  <c:v>2007</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'HIV testing KP '!$B$5:$P$5</c:f>
              <c:numCache>
                <c:formatCode>0</c:formatCode>
                <c:ptCount val="15"/>
                <c:pt idx="0">
                  <c:v>29</c:v>
                </c:pt>
                <c:pt idx="1">
                  <c:v>37</c:v>
                </c:pt>
                <c:pt idx="2">
                  <c:v>34</c:v>
                </c:pt>
                <c:pt idx="3">
                  <c:v>38</c:v>
                </c:pt>
                <c:pt idx="4">
                  <c:v>35.1</c:v>
                </c:pt>
                <c:pt idx="5">
                  <c:v>38</c:v>
                </c:pt>
                <c:pt idx="6">
                  <c:v>37.200000000000003</c:v>
                </c:pt>
                <c:pt idx="11">
                  <c:v>52.3</c:v>
                </c:pt>
                <c:pt idx="12">
                  <c:v>54.71</c:v>
                </c:pt>
                <c:pt idx="13">
                  <c:v>50.6</c:v>
                </c:pt>
                <c:pt idx="14">
                  <c:v>48.5</c:v>
                </c:pt>
              </c:numCache>
            </c:numRef>
          </c:val>
          <c:smooth val="0"/>
          <c:extLst>
            <c:ext xmlns:c16="http://schemas.microsoft.com/office/drawing/2014/chart" uri="{C3380CC4-5D6E-409C-BE32-E72D297353CC}">
              <c16:uniqueId val="{00000002-B322-4B63-BD61-EE19D6CFBA15}"/>
            </c:ext>
          </c:extLst>
        </c:ser>
        <c:ser>
          <c:idx val="1"/>
          <c:order val="1"/>
          <c:tx>
            <c:strRef>
              <c:f>'HIV testing KP '!$A$6</c:f>
              <c:strCache>
                <c:ptCount val="1"/>
                <c:pt idx="0">
                  <c:v>Men who have sex with men</c:v>
                </c:pt>
              </c:strCache>
            </c:strRef>
          </c:tx>
          <c:spPr>
            <a:ln w="38100">
              <a:solidFill>
                <a:srgbClr val="F78E1E"/>
              </a:solidFill>
            </a:ln>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22-4B63-BD61-EE19D6CFBA15}"/>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22-4B63-BD61-EE19D6CFBA1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'HIV testing KP '!$B$4:$P$4</c:f>
              <c:numCache>
                <c:formatCode>General</c:formatCode>
                <c:ptCount val="15"/>
                <c:pt idx="0">
                  <c:v>2007</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'HIV testing KP '!$B$6:$P$6</c:f>
              <c:numCache>
                <c:formatCode>0</c:formatCode>
                <c:ptCount val="15"/>
                <c:pt idx="0">
                  <c:v>33</c:v>
                </c:pt>
                <c:pt idx="1">
                  <c:v>45</c:v>
                </c:pt>
                <c:pt idx="2">
                  <c:v>49</c:v>
                </c:pt>
                <c:pt idx="3">
                  <c:v>50</c:v>
                </c:pt>
                <c:pt idx="4">
                  <c:v>43.2</c:v>
                </c:pt>
                <c:pt idx="5">
                  <c:v>46</c:v>
                </c:pt>
                <c:pt idx="6">
                  <c:v>45.1</c:v>
                </c:pt>
                <c:pt idx="10">
                  <c:v>58.8</c:v>
                </c:pt>
                <c:pt idx="11">
                  <c:v>56.4</c:v>
                </c:pt>
                <c:pt idx="12">
                  <c:v>62.19</c:v>
                </c:pt>
                <c:pt idx="13">
                  <c:v>58.9</c:v>
                </c:pt>
                <c:pt idx="14">
                  <c:v>61.2</c:v>
                </c:pt>
              </c:numCache>
            </c:numRef>
          </c:val>
          <c:smooth val="0"/>
          <c:extLst>
            <c:ext xmlns:c16="http://schemas.microsoft.com/office/drawing/2014/chart" uri="{C3380CC4-5D6E-409C-BE32-E72D297353CC}">
              <c16:uniqueId val="{00000005-B322-4B63-BD61-EE19D6CFBA15}"/>
            </c:ext>
          </c:extLst>
        </c:ser>
        <c:ser>
          <c:idx val="2"/>
          <c:order val="2"/>
          <c:tx>
            <c:strRef>
              <c:f>'HIV testing KP '!$A$7</c:f>
              <c:strCache>
                <c:ptCount val="1"/>
                <c:pt idx="0">
                  <c:v>People who inject drugs</c:v>
                </c:pt>
              </c:strCache>
            </c:strRef>
          </c:tx>
          <c:spPr>
            <a:ln w="38100">
              <a:solidFill>
                <a:srgbClr val="00AEEF"/>
              </a:solidFill>
            </a:ln>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322-4B63-BD61-EE19D6CFBA15}"/>
                </c:ext>
              </c:extLst>
            </c:dLbl>
            <c:dLbl>
              <c:idx val="1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322-4B63-BD61-EE19D6CFBA15}"/>
                </c:ext>
              </c:extLst>
            </c:dLbl>
            <c:spPr>
              <a:noFill/>
              <a:ln>
                <a:noFill/>
              </a:ln>
              <a:effectLst/>
            </c:spPr>
            <c:dLblPos val="l"/>
            <c:showLegendKey val="0"/>
            <c:showVal val="0"/>
            <c:showCatName val="0"/>
            <c:showSerName val="0"/>
            <c:showPercent val="0"/>
            <c:showBubbleSize val="0"/>
            <c:extLst>
              <c:ext xmlns:c15="http://schemas.microsoft.com/office/drawing/2012/chart" uri="{CE6537A1-D6FC-4f65-9D91-7224C49458BB}">
                <c15:showLeaderLines val="1"/>
              </c:ext>
            </c:extLst>
          </c:dLbls>
          <c:cat>
            <c:numRef>
              <c:f>'HIV testing KP '!$B$4:$P$4</c:f>
              <c:numCache>
                <c:formatCode>General</c:formatCode>
                <c:ptCount val="15"/>
                <c:pt idx="0">
                  <c:v>2007</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'HIV testing KP '!$B$7:$P$7</c:f>
              <c:numCache>
                <c:formatCode>0</c:formatCode>
                <c:ptCount val="15"/>
                <c:pt idx="0">
                  <c:v>41</c:v>
                </c:pt>
                <c:pt idx="1">
                  <c:v>37</c:v>
                </c:pt>
                <c:pt idx="2">
                  <c:v>40</c:v>
                </c:pt>
                <c:pt idx="3">
                  <c:v>44</c:v>
                </c:pt>
                <c:pt idx="4">
                  <c:v>36.799999999999997</c:v>
                </c:pt>
                <c:pt idx="5">
                  <c:v>38</c:v>
                </c:pt>
                <c:pt idx="6">
                  <c:v>40.5</c:v>
                </c:pt>
                <c:pt idx="11">
                  <c:v>55.2</c:v>
                </c:pt>
                <c:pt idx="12">
                  <c:v>56.35</c:v>
                </c:pt>
                <c:pt idx="13">
                  <c:v>57.33</c:v>
                </c:pt>
                <c:pt idx="14">
                  <c:v>53.2</c:v>
                </c:pt>
              </c:numCache>
            </c:numRef>
          </c:val>
          <c:smooth val="0"/>
          <c:extLst>
            <c:ext xmlns:c16="http://schemas.microsoft.com/office/drawing/2014/chart" uri="{C3380CC4-5D6E-409C-BE32-E72D297353CC}">
              <c16:uniqueId val="{00000008-B322-4B63-BD61-EE19D6CFBA15}"/>
            </c:ext>
          </c:extLst>
        </c:ser>
        <c:dLbls>
          <c:showLegendKey val="0"/>
          <c:showVal val="0"/>
          <c:showCatName val="0"/>
          <c:showSerName val="0"/>
          <c:showPercent val="0"/>
          <c:showBubbleSize val="0"/>
        </c:dLbls>
        <c:marker val="1"/>
        <c:smooth val="0"/>
        <c:axId val="63039360"/>
        <c:axId val="63040896"/>
      </c:lineChart>
      <c:scatterChart>
        <c:scatterStyle val="lineMarker"/>
        <c:varyColors val="0"/>
        <c:ser>
          <c:idx val="3"/>
          <c:order val="3"/>
          <c:tx>
            <c:strRef>
              <c:f>'HIV testing KP '!$U$1</c:f>
              <c:strCache>
                <c:ptCount val="1"/>
                <c:pt idx="0">
                  <c:v>tar</c:v>
                </c:pt>
              </c:strCache>
            </c:strRef>
          </c:tx>
          <c:spPr>
            <a:ln w="19050">
              <a:solidFill>
                <a:srgbClr val="E31837"/>
              </a:solidFill>
              <a:prstDash val="dash"/>
            </a:ln>
          </c:spPr>
          <c:marker>
            <c:symbol val="none"/>
          </c:marker>
          <c:xVal>
            <c:numRef>
              <c:f>'HIV testing KP '!$T$2:$T$3</c:f>
              <c:numCache>
                <c:formatCode>General</c:formatCode>
                <c:ptCount val="2"/>
                <c:pt idx="0">
                  <c:v>0</c:v>
                </c:pt>
                <c:pt idx="1">
                  <c:v>1</c:v>
                </c:pt>
              </c:numCache>
            </c:numRef>
          </c:xVal>
          <c:yVal>
            <c:numRef>
              <c:f>'HIV testing KP '!$U$2:$U$3</c:f>
              <c:numCache>
                <c:formatCode>General</c:formatCode>
                <c:ptCount val="2"/>
                <c:pt idx="0">
                  <c:v>95</c:v>
                </c:pt>
                <c:pt idx="1">
                  <c:v>95</c:v>
                </c:pt>
              </c:numCache>
            </c:numRef>
          </c:yVal>
          <c:smooth val="0"/>
          <c:extLst>
            <c:ext xmlns:c16="http://schemas.microsoft.com/office/drawing/2014/chart" uri="{C3380CC4-5D6E-409C-BE32-E72D297353CC}">
              <c16:uniqueId val="{00000009-B322-4B63-BD61-EE19D6CFBA15}"/>
            </c:ext>
          </c:extLst>
        </c:ser>
        <c:dLbls>
          <c:showLegendKey val="0"/>
          <c:showVal val="0"/>
          <c:showCatName val="0"/>
          <c:showSerName val="0"/>
          <c:showPercent val="0"/>
          <c:showBubbleSize val="0"/>
        </c:dLbls>
        <c:axId val="63044608"/>
        <c:axId val="63043072"/>
      </c:scatterChart>
      <c:catAx>
        <c:axId val="63039360"/>
        <c:scaling>
          <c:orientation val="minMax"/>
        </c:scaling>
        <c:delete val="0"/>
        <c:axPos val="b"/>
        <c:majorGridlines>
          <c:spPr>
            <a:ln>
              <a:solidFill>
                <a:srgbClr val="8064A2">
                  <a:lumMod val="20000"/>
                  <a:lumOff val="80000"/>
                </a:srgbClr>
              </a:solidFill>
              <a:prstDash val="sysDot"/>
            </a:ln>
          </c:spPr>
        </c:majorGridlines>
        <c:numFmt formatCode="General" sourceLinked="1"/>
        <c:majorTickMark val="none"/>
        <c:minorTickMark val="none"/>
        <c:tickLblPos val="nextTo"/>
        <c:crossAx val="63040896"/>
        <c:crosses val="autoZero"/>
        <c:auto val="1"/>
        <c:lblAlgn val="ctr"/>
        <c:lblOffset val="100"/>
        <c:noMultiLvlLbl val="0"/>
      </c:catAx>
      <c:valAx>
        <c:axId val="63040896"/>
        <c:scaling>
          <c:orientation val="minMax"/>
          <c:max val="100"/>
          <c:min val="0"/>
        </c:scaling>
        <c:delete val="0"/>
        <c:axPos val="l"/>
        <c:majorGridlines>
          <c:spPr>
            <a:ln>
              <a:solidFill>
                <a:srgbClr val="8064A2">
                  <a:lumMod val="20000"/>
                  <a:lumOff val="80000"/>
                </a:srgbClr>
              </a:solidFill>
              <a:prstDash val="sysDot"/>
            </a:ln>
          </c:spPr>
        </c:majorGridlines>
        <c:title>
          <c:tx>
            <c:rich>
              <a:bodyPr rot="0" vert="horz"/>
              <a:lstStyle/>
              <a:p>
                <a:pPr>
                  <a:defRPr/>
                </a:pPr>
                <a:r>
                  <a:rPr lang="en-GB"/>
                  <a:t>%</a:t>
                </a:r>
              </a:p>
            </c:rich>
          </c:tx>
          <c:layout>
            <c:manualLayout>
              <c:xMode val="edge"/>
              <c:yMode val="edge"/>
              <c:x val="7.5928717819729416E-2"/>
              <c:y val="2.4038987314085738E-2"/>
            </c:manualLayout>
          </c:layout>
          <c:overlay val="0"/>
        </c:title>
        <c:numFmt formatCode="0" sourceLinked="1"/>
        <c:majorTickMark val="none"/>
        <c:minorTickMark val="none"/>
        <c:tickLblPos val="nextTo"/>
        <c:spPr>
          <a:ln>
            <a:noFill/>
          </a:ln>
        </c:spPr>
        <c:crossAx val="63039360"/>
        <c:crosses val="autoZero"/>
        <c:crossBetween val="between"/>
        <c:majorUnit val="20"/>
      </c:valAx>
      <c:valAx>
        <c:axId val="63043072"/>
        <c:scaling>
          <c:orientation val="minMax"/>
          <c:max val="100"/>
          <c:min val="0"/>
        </c:scaling>
        <c:delete val="1"/>
        <c:axPos val="r"/>
        <c:numFmt formatCode="General" sourceLinked="1"/>
        <c:majorTickMark val="out"/>
        <c:minorTickMark val="none"/>
        <c:tickLblPos val="nextTo"/>
        <c:crossAx val="63044608"/>
        <c:crosses val="max"/>
        <c:crossBetween val="midCat"/>
        <c:majorUnit val="10"/>
      </c:valAx>
      <c:valAx>
        <c:axId val="63044608"/>
        <c:scaling>
          <c:orientation val="minMax"/>
          <c:max val="1"/>
        </c:scaling>
        <c:delete val="1"/>
        <c:axPos val="t"/>
        <c:numFmt formatCode="General" sourceLinked="1"/>
        <c:majorTickMark val="out"/>
        <c:minorTickMark val="none"/>
        <c:tickLblPos val="nextTo"/>
        <c:crossAx val="63043072"/>
        <c:crosses val="max"/>
        <c:crossBetween val="midCat"/>
        <c:majorUnit val="0.2"/>
      </c:valAx>
      <c:dTable>
        <c:showHorzBorder val="1"/>
        <c:showVertBorder val="1"/>
        <c:showOutline val="1"/>
        <c:showKeys val="1"/>
      </c:dTable>
    </c:plotArea>
    <c:legend>
      <c:legendPos val="b"/>
      <c:legendEntry>
        <c:idx val="3"/>
        <c:delete val="1"/>
      </c:legendEntry>
      <c:overlay val="0"/>
    </c:legend>
    <c:plotVisOnly val="1"/>
    <c:dispBlanksAs val="span"/>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4791035735917"/>
          <c:y val="0.11959736415926735"/>
          <c:w val="0.56234322632747835"/>
          <c:h val="0.72791334843653388"/>
        </c:manualLayout>
      </c:layout>
      <c:barChart>
        <c:barDir val="col"/>
        <c:grouping val="clustered"/>
        <c:varyColors val="0"/>
        <c:ser>
          <c:idx val="0"/>
          <c:order val="0"/>
          <c:spPr>
            <a:solidFill>
              <a:srgbClr val="33CCCC"/>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B4-4A6F-BD63-1EA416B0C51B}"/>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B4-4A6F-BD63-1EA416B0C51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'Syringes per PWID'!$C$3:$P$3</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'Syringes per PWID'!$C$4:$P$4</c:f>
              <c:numCache>
                <c:formatCode>0</c:formatCode>
                <c:ptCount val="14"/>
                <c:pt idx="0">
                  <c:v>23.2</c:v>
                </c:pt>
                <c:pt idx="1">
                  <c:v>18.899999999999999</c:v>
                </c:pt>
                <c:pt idx="2">
                  <c:v>180</c:v>
                </c:pt>
                <c:pt idx="3">
                  <c:v>193</c:v>
                </c:pt>
                <c:pt idx="4">
                  <c:v>194</c:v>
                </c:pt>
                <c:pt idx="5" formatCode="General">
                  <c:v>204</c:v>
                </c:pt>
                <c:pt idx="6">
                  <c:v>201</c:v>
                </c:pt>
                <c:pt idx="7">
                  <c:v>208</c:v>
                </c:pt>
                <c:pt idx="8">
                  <c:v>240</c:v>
                </c:pt>
                <c:pt idx="9">
                  <c:v>241</c:v>
                </c:pt>
                <c:pt idx="10" formatCode="General">
                  <c:v>246</c:v>
                </c:pt>
                <c:pt idx="11" formatCode="General">
                  <c:v>239</c:v>
                </c:pt>
                <c:pt idx="13" formatCode="General">
                  <c:v>222</c:v>
                </c:pt>
              </c:numCache>
            </c:numRef>
          </c:val>
          <c:extLst>
            <c:ext xmlns:c16="http://schemas.microsoft.com/office/drawing/2014/chart" uri="{C3380CC4-5D6E-409C-BE32-E72D297353CC}">
              <c16:uniqueId val="{00000000-57B4-4A6F-BD63-1EA416B0C51B}"/>
            </c:ext>
          </c:extLst>
        </c:ser>
        <c:dLbls>
          <c:showLegendKey val="0"/>
          <c:showVal val="0"/>
          <c:showCatName val="0"/>
          <c:showSerName val="0"/>
          <c:showPercent val="0"/>
          <c:showBubbleSize val="0"/>
        </c:dLbls>
        <c:gapWidth val="90"/>
        <c:axId val="92422528"/>
        <c:axId val="92424064"/>
      </c:barChart>
      <c:scatterChart>
        <c:scatterStyle val="lineMarker"/>
        <c:varyColors val="0"/>
        <c:ser>
          <c:idx val="1"/>
          <c:order val="1"/>
          <c:tx>
            <c:strRef>
              <c:f>'Syringes per PWID'!$V$1</c:f>
              <c:strCache>
                <c:ptCount val="1"/>
                <c:pt idx="0">
                  <c:v>tar 1</c:v>
                </c:pt>
              </c:strCache>
            </c:strRef>
          </c:tx>
          <c:spPr>
            <a:ln w="19050">
              <a:solidFill>
                <a:srgbClr val="F78E1E"/>
              </a:solidFill>
              <a:prstDash val="sysDot"/>
            </a:ln>
          </c:spPr>
          <c:marker>
            <c:symbol val="none"/>
          </c:marker>
          <c:xVal>
            <c:numRef>
              <c:f>'Syringes per PWID'!$U$2:$U$3</c:f>
              <c:numCache>
                <c:formatCode>General</c:formatCode>
                <c:ptCount val="2"/>
                <c:pt idx="0">
                  <c:v>0</c:v>
                </c:pt>
                <c:pt idx="1">
                  <c:v>1</c:v>
                </c:pt>
              </c:numCache>
            </c:numRef>
          </c:xVal>
          <c:yVal>
            <c:numRef>
              <c:f>'Syringes per PWID'!$V$2:$V$3</c:f>
              <c:numCache>
                <c:formatCode>General</c:formatCode>
                <c:ptCount val="2"/>
                <c:pt idx="0">
                  <c:v>100</c:v>
                </c:pt>
                <c:pt idx="1">
                  <c:v>100</c:v>
                </c:pt>
              </c:numCache>
            </c:numRef>
          </c:yVal>
          <c:smooth val="0"/>
          <c:extLst>
            <c:ext xmlns:c16="http://schemas.microsoft.com/office/drawing/2014/chart" uri="{C3380CC4-5D6E-409C-BE32-E72D297353CC}">
              <c16:uniqueId val="{00000001-57B4-4A6F-BD63-1EA416B0C51B}"/>
            </c:ext>
          </c:extLst>
        </c:ser>
        <c:ser>
          <c:idx val="2"/>
          <c:order val="2"/>
          <c:tx>
            <c:strRef>
              <c:f>'Syringes per PWID'!$W$1</c:f>
              <c:strCache>
                <c:ptCount val="1"/>
                <c:pt idx="0">
                  <c:v>tar 2</c:v>
                </c:pt>
              </c:strCache>
            </c:strRef>
          </c:tx>
          <c:spPr>
            <a:ln w="19050">
              <a:solidFill>
                <a:srgbClr val="88C540"/>
              </a:solidFill>
              <a:prstDash val="sysDot"/>
            </a:ln>
          </c:spPr>
          <c:marker>
            <c:symbol val="none"/>
          </c:marker>
          <c:xVal>
            <c:numRef>
              <c:f>'Syringes per PWID'!$U$2:$U$3</c:f>
              <c:numCache>
                <c:formatCode>General</c:formatCode>
                <c:ptCount val="2"/>
                <c:pt idx="0">
                  <c:v>0</c:v>
                </c:pt>
                <c:pt idx="1">
                  <c:v>1</c:v>
                </c:pt>
              </c:numCache>
            </c:numRef>
          </c:xVal>
          <c:yVal>
            <c:numRef>
              <c:f>'Syringes per PWID'!$W$2:$W$3</c:f>
              <c:numCache>
                <c:formatCode>General</c:formatCode>
                <c:ptCount val="2"/>
                <c:pt idx="0">
                  <c:v>200</c:v>
                </c:pt>
                <c:pt idx="1">
                  <c:v>200</c:v>
                </c:pt>
              </c:numCache>
            </c:numRef>
          </c:yVal>
          <c:smooth val="0"/>
          <c:extLst>
            <c:ext xmlns:c16="http://schemas.microsoft.com/office/drawing/2014/chart" uri="{C3380CC4-5D6E-409C-BE32-E72D297353CC}">
              <c16:uniqueId val="{00000002-57B4-4A6F-BD63-1EA416B0C51B}"/>
            </c:ext>
          </c:extLst>
        </c:ser>
        <c:dLbls>
          <c:showLegendKey val="0"/>
          <c:showVal val="0"/>
          <c:showCatName val="0"/>
          <c:showSerName val="0"/>
          <c:showPercent val="0"/>
          <c:showBubbleSize val="0"/>
        </c:dLbls>
        <c:axId val="92448256"/>
        <c:axId val="92446720"/>
      </c:scatterChart>
      <c:catAx>
        <c:axId val="92422528"/>
        <c:scaling>
          <c:orientation val="minMax"/>
        </c:scaling>
        <c:delete val="0"/>
        <c:axPos val="b"/>
        <c:numFmt formatCode="General" sourceLinked="0"/>
        <c:majorTickMark val="out"/>
        <c:minorTickMark val="none"/>
        <c:tickLblPos val="nextTo"/>
        <c:crossAx val="92424064"/>
        <c:crosses val="autoZero"/>
        <c:auto val="1"/>
        <c:lblAlgn val="ctr"/>
        <c:lblOffset val="100"/>
        <c:noMultiLvlLbl val="0"/>
      </c:catAx>
      <c:valAx>
        <c:axId val="92424064"/>
        <c:scaling>
          <c:orientation val="minMax"/>
          <c:max val="300"/>
          <c:min val="0"/>
        </c:scaling>
        <c:delete val="0"/>
        <c:axPos val="l"/>
        <c:title>
          <c:tx>
            <c:rich>
              <a:bodyPr rot="-5400000" vert="horz"/>
              <a:lstStyle/>
              <a:p>
                <a:pPr>
                  <a:defRPr/>
                </a:pPr>
                <a:r>
                  <a:rPr lang="en-US"/>
                  <a:t>needle/syringes distributed per person who inject drugs per year</a:t>
                </a:r>
              </a:p>
            </c:rich>
          </c:tx>
          <c:layout>
            <c:manualLayout>
              <c:xMode val="edge"/>
              <c:yMode val="edge"/>
              <c:x val="2.0085503735110033E-2"/>
              <c:y val="0.10274278215223097"/>
            </c:manualLayout>
          </c:layout>
          <c:overlay val="0"/>
        </c:title>
        <c:numFmt formatCode="0" sourceLinked="1"/>
        <c:majorTickMark val="out"/>
        <c:minorTickMark val="none"/>
        <c:tickLblPos val="nextTo"/>
        <c:crossAx val="92422528"/>
        <c:crosses val="autoZero"/>
        <c:crossBetween val="between"/>
        <c:majorUnit val="100"/>
      </c:valAx>
      <c:valAx>
        <c:axId val="92446720"/>
        <c:scaling>
          <c:orientation val="minMax"/>
          <c:max val="300"/>
          <c:min val="0"/>
        </c:scaling>
        <c:delete val="1"/>
        <c:axPos val="r"/>
        <c:numFmt formatCode="General" sourceLinked="1"/>
        <c:majorTickMark val="out"/>
        <c:minorTickMark val="none"/>
        <c:tickLblPos val="nextTo"/>
        <c:crossAx val="92448256"/>
        <c:crosses val="max"/>
        <c:crossBetween val="midCat"/>
        <c:majorUnit val="100"/>
      </c:valAx>
      <c:valAx>
        <c:axId val="92448256"/>
        <c:scaling>
          <c:orientation val="minMax"/>
          <c:max val="1"/>
          <c:min val="0"/>
        </c:scaling>
        <c:delete val="1"/>
        <c:axPos val="t"/>
        <c:numFmt formatCode="General" sourceLinked="1"/>
        <c:majorTickMark val="out"/>
        <c:minorTickMark val="none"/>
        <c:tickLblPos val="nextTo"/>
        <c:crossAx val="92446720"/>
        <c:crosses val="max"/>
        <c:crossBetween val="midCat"/>
        <c:majorUnit val="0.2"/>
      </c:valAx>
    </c:plotArea>
    <c:plotVisOnly val="1"/>
    <c:dispBlanksAs val="gap"/>
    <c:showDLblsOverMax val="0"/>
  </c:chart>
  <c:txPr>
    <a:bodyPr/>
    <a:lstStyle/>
    <a:p>
      <a:pPr>
        <a:defRPr sz="1200" b="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69"/>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'CHN (2)'!$W$38:$W$39</c:f>
              <c:strCache>
                <c:ptCount val="2"/>
                <c:pt idx="0">
                  <c:v>National</c:v>
                </c:pt>
                <c:pt idx="1">
                  <c:v>Yunann province</c:v>
                </c:pt>
              </c:strCache>
            </c:strRef>
          </c:cat>
          <c:val>
            <c:numRef>
              <c:f>'CHN (2)'!$X$38:$X$39</c:f>
              <c:numCache>
                <c:formatCode>General</c:formatCode>
                <c:ptCount val="2"/>
                <c:pt idx="0" formatCode="0.0">
                  <c:v>0.13</c:v>
                </c:pt>
                <c:pt idx="1">
                  <c:v>1.8</c:v>
                </c:pt>
              </c:numCache>
            </c:numRef>
          </c:val>
          <c:extLst>
            <c:ext xmlns:c16="http://schemas.microsoft.com/office/drawing/2014/chart" uri="{C3380CC4-5D6E-409C-BE32-E72D297353CC}">
              <c16:uniqueId val="{00000000-CF02-49FB-B538-3A180D563D0B}"/>
            </c:ext>
          </c:extLst>
        </c:ser>
        <c:dLbls>
          <c:showLegendKey val="0"/>
          <c:showVal val="0"/>
          <c:showCatName val="0"/>
          <c:showSerName val="0"/>
          <c:showPercent val="0"/>
          <c:showBubbleSize val="0"/>
        </c:dLbls>
        <c:gapWidth val="25"/>
        <c:axId val="204907648"/>
        <c:axId val="204909184"/>
      </c:barChart>
      <c:catAx>
        <c:axId val="2049076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909184"/>
        <c:crosses val="autoZero"/>
        <c:auto val="1"/>
        <c:lblAlgn val="ctr"/>
        <c:lblOffset val="800"/>
        <c:noMultiLvlLbl val="0"/>
      </c:catAx>
      <c:valAx>
        <c:axId val="204909184"/>
        <c:scaling>
          <c:orientation val="minMax"/>
          <c:max val="55"/>
          <c:min val="0"/>
        </c:scaling>
        <c:delete val="1"/>
        <c:axPos val="t"/>
        <c:numFmt formatCode="0.0" sourceLinked="1"/>
        <c:majorTickMark val="out"/>
        <c:minorTickMark val="none"/>
        <c:tickLblPos val="nextTo"/>
        <c:crossAx val="2049076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69407659269865"/>
          <c:y val="6.087243000874891E-2"/>
          <c:w val="0.84625939513242665"/>
          <c:h val="0.57893591426071744"/>
        </c:manualLayout>
      </c:layout>
      <c:barChart>
        <c:barDir val="col"/>
        <c:grouping val="clustered"/>
        <c:varyColors val="0"/>
        <c:ser>
          <c:idx val="0"/>
          <c:order val="0"/>
          <c:tx>
            <c:strRef>
              <c:f>Prev!$D$2</c:f>
              <c:strCache>
                <c:ptCount val="1"/>
                <c:pt idx="0">
                  <c:v>Total</c:v>
                </c:pt>
              </c:strCache>
            </c:strRef>
          </c:tx>
          <c:spPr>
            <a:solidFill>
              <a:srgbClr val="33CCCC"/>
            </a:solidFill>
            <a:ln>
              <a:noFill/>
            </a:ln>
          </c:spPr>
          <c:invertIfNegative val="0"/>
          <c:cat>
            <c:strRef>
              <c:f>Prev!$B$3:$B$5</c:f>
              <c:strCache>
                <c:ptCount val="3"/>
                <c:pt idx="0">
                  <c:v>Female sex workers</c:v>
                </c:pt>
                <c:pt idx="1">
                  <c:v>Men who have sex with men</c:v>
                </c:pt>
                <c:pt idx="2">
                  <c:v>People who inject drugs</c:v>
                </c:pt>
              </c:strCache>
            </c:strRef>
          </c:cat>
          <c:val>
            <c:numRef>
              <c:f>Prev!$D$3:$D$5</c:f>
              <c:numCache>
                <c:formatCode>General</c:formatCode>
                <c:ptCount val="3"/>
                <c:pt idx="0" formatCode="0.00">
                  <c:v>0.13</c:v>
                </c:pt>
                <c:pt idx="1">
                  <c:v>4.5</c:v>
                </c:pt>
                <c:pt idx="2" formatCode="0.0">
                  <c:v>4.16</c:v>
                </c:pt>
              </c:numCache>
            </c:numRef>
          </c:val>
          <c:extLst>
            <c:ext xmlns:c16="http://schemas.microsoft.com/office/drawing/2014/chart" uri="{C3380CC4-5D6E-409C-BE32-E72D297353CC}">
              <c16:uniqueId val="{00000000-9317-41FC-A784-A62843C7783B}"/>
            </c:ext>
          </c:extLst>
        </c:ser>
        <c:ser>
          <c:idx val="1"/>
          <c:order val="1"/>
          <c:tx>
            <c:strRef>
              <c:f>Prev!$E$2</c:f>
              <c:strCache>
                <c:ptCount val="1"/>
                <c:pt idx="0">
                  <c:v>&lt;25 yr</c:v>
                </c:pt>
              </c:strCache>
            </c:strRef>
          </c:tx>
          <c:spPr>
            <a:solidFill>
              <a:srgbClr val="FF9900"/>
            </a:solidFill>
            <a:ln>
              <a:noFill/>
            </a:ln>
          </c:spPr>
          <c:invertIfNegative val="0"/>
          <c:cat>
            <c:strRef>
              <c:f>Prev!$B$3:$B$5</c:f>
              <c:strCache>
                <c:ptCount val="3"/>
                <c:pt idx="0">
                  <c:v>Female sex workers</c:v>
                </c:pt>
                <c:pt idx="1">
                  <c:v>Men who have sex with men</c:v>
                </c:pt>
                <c:pt idx="2">
                  <c:v>People who inject drugs</c:v>
                </c:pt>
              </c:strCache>
            </c:strRef>
          </c:cat>
          <c:val>
            <c:numRef>
              <c:f>Prev!$E$3:$E$5</c:f>
              <c:numCache>
                <c:formatCode>General</c:formatCode>
                <c:ptCount val="3"/>
                <c:pt idx="0" formatCode="0.00">
                  <c:v>0.04</c:v>
                </c:pt>
                <c:pt idx="1">
                  <c:v>4.2</c:v>
                </c:pt>
                <c:pt idx="2" formatCode="0.0">
                  <c:v>0.22</c:v>
                </c:pt>
              </c:numCache>
            </c:numRef>
          </c:val>
          <c:extLst>
            <c:ext xmlns:c16="http://schemas.microsoft.com/office/drawing/2014/chart" uri="{C3380CC4-5D6E-409C-BE32-E72D297353CC}">
              <c16:uniqueId val="{00000001-9317-41FC-A784-A62843C7783B}"/>
            </c:ext>
          </c:extLst>
        </c:ser>
        <c:ser>
          <c:idx val="2"/>
          <c:order val="2"/>
          <c:tx>
            <c:strRef>
              <c:f>Prev!$F$2</c:f>
              <c:strCache>
                <c:ptCount val="1"/>
                <c:pt idx="0">
                  <c:v>25+ yr</c:v>
                </c:pt>
              </c:strCache>
            </c:strRef>
          </c:tx>
          <c:spPr>
            <a:solidFill>
              <a:srgbClr val="FF5050"/>
            </a:solidFill>
            <a:ln>
              <a:noFill/>
            </a:ln>
          </c:spPr>
          <c:invertIfNegative val="0"/>
          <c:cat>
            <c:strRef>
              <c:f>Prev!$B$3:$B$5</c:f>
              <c:strCache>
                <c:ptCount val="3"/>
                <c:pt idx="0">
                  <c:v>Female sex workers</c:v>
                </c:pt>
                <c:pt idx="1">
                  <c:v>Men who have sex with men</c:v>
                </c:pt>
                <c:pt idx="2">
                  <c:v>People who inject drugs</c:v>
                </c:pt>
              </c:strCache>
            </c:strRef>
          </c:cat>
          <c:val>
            <c:numRef>
              <c:f>Prev!$F$3:$F$5</c:f>
              <c:numCache>
                <c:formatCode>General</c:formatCode>
                <c:ptCount val="3"/>
                <c:pt idx="0" formatCode="0.00">
                  <c:v>0.14000000000000001</c:v>
                </c:pt>
                <c:pt idx="1">
                  <c:v>4.5</c:v>
                </c:pt>
                <c:pt idx="2" formatCode="0.0">
                  <c:v>4.24</c:v>
                </c:pt>
              </c:numCache>
            </c:numRef>
          </c:val>
          <c:extLst>
            <c:ext xmlns:c16="http://schemas.microsoft.com/office/drawing/2014/chart" uri="{C3380CC4-5D6E-409C-BE32-E72D297353CC}">
              <c16:uniqueId val="{00000002-9317-41FC-A784-A62843C7783B}"/>
            </c:ext>
          </c:extLst>
        </c:ser>
        <c:dLbls>
          <c:showLegendKey val="0"/>
          <c:showVal val="0"/>
          <c:showCatName val="0"/>
          <c:showSerName val="0"/>
          <c:showPercent val="0"/>
          <c:showBubbleSize val="0"/>
        </c:dLbls>
        <c:gapWidth val="150"/>
        <c:overlap val="-10"/>
        <c:axId val="173511808"/>
        <c:axId val="173513344"/>
      </c:barChart>
      <c:catAx>
        <c:axId val="173511808"/>
        <c:scaling>
          <c:orientation val="minMax"/>
        </c:scaling>
        <c:delete val="0"/>
        <c:axPos val="b"/>
        <c:majorGridlines>
          <c:spPr>
            <a:ln>
              <a:solidFill>
                <a:srgbClr val="4BACC6">
                  <a:lumMod val="20000"/>
                  <a:lumOff val="80000"/>
                </a:srgbClr>
              </a:solidFill>
              <a:prstDash val="sysDot"/>
            </a:ln>
          </c:spPr>
        </c:majorGridlines>
        <c:numFmt formatCode="General" sourceLinked="0"/>
        <c:majorTickMark val="out"/>
        <c:minorTickMark val="none"/>
        <c:tickLblPos val="nextTo"/>
        <c:crossAx val="173513344"/>
        <c:crosses val="autoZero"/>
        <c:auto val="1"/>
        <c:lblAlgn val="ctr"/>
        <c:lblOffset val="100"/>
        <c:noMultiLvlLbl val="0"/>
      </c:catAx>
      <c:valAx>
        <c:axId val="173513344"/>
        <c:scaling>
          <c:orientation val="minMax"/>
          <c:max val="10"/>
          <c:min val="0"/>
        </c:scaling>
        <c:delete val="0"/>
        <c:axPos val="l"/>
        <c:majorGridlines>
          <c:spPr>
            <a:ln>
              <a:solidFill>
                <a:srgbClr val="4BACC6">
                  <a:lumMod val="20000"/>
                  <a:lumOff val="80000"/>
                </a:srgbClr>
              </a:solidFill>
              <a:prstDash val="sysDot"/>
            </a:ln>
          </c:spPr>
        </c:majorGridlines>
        <c:title>
          <c:tx>
            <c:rich>
              <a:bodyPr rot="-5400000" vert="horz"/>
              <a:lstStyle/>
              <a:p>
                <a:pPr>
                  <a:defRPr/>
                </a:pPr>
                <a:r>
                  <a:rPr lang="en-US" dirty="0"/>
                  <a:t>HIV prevalence (%)</a:t>
                </a:r>
              </a:p>
            </c:rich>
          </c:tx>
          <c:layout>
            <c:manualLayout>
              <c:xMode val="edge"/>
              <c:yMode val="edge"/>
              <c:x val="1.0457677165354331E-2"/>
              <c:y val="0.18472473753280841"/>
            </c:manualLayout>
          </c:layout>
          <c:overlay val="0"/>
        </c:title>
        <c:numFmt formatCode="0" sourceLinked="0"/>
        <c:majorTickMark val="out"/>
        <c:minorTickMark val="none"/>
        <c:tickLblPos val="nextTo"/>
        <c:spPr>
          <a:ln>
            <a:noFill/>
          </a:ln>
        </c:spPr>
        <c:crossAx val="173511808"/>
        <c:crosses val="autoZero"/>
        <c:crossBetween val="between"/>
        <c:majorUnit val="2"/>
      </c:valAx>
    </c:plotArea>
    <c:legend>
      <c:legendPos val="b"/>
      <c:layout>
        <c:manualLayout>
          <c:xMode val="edge"/>
          <c:yMode val="edge"/>
          <c:x val="0.25490959463400414"/>
          <c:y val="0.90013642825896767"/>
          <c:w val="0.52351399825021883"/>
          <c:h val="7.9030238407699044E-2"/>
        </c:manualLayout>
      </c:layout>
      <c:overlay val="0"/>
    </c:legend>
    <c:plotVisOnly val="1"/>
    <c:dispBlanksAs val="gap"/>
    <c:showDLblsOverMax val="0"/>
  </c:chart>
  <c:txPr>
    <a:bodyPr/>
    <a:lstStyle/>
    <a:p>
      <a:pPr>
        <a:defRPr lang="en-US" sz="1400" b="0" i="0" u="none" strike="noStrike" kern="1200" baseline="0">
          <a:solidFill>
            <a:schemeClr val="tx1"/>
          </a:solidFill>
          <a:latin typeface="Arial Nova" panose="020B0504020202020204" pitchFamily="34" charset="0"/>
          <a:ea typeface="+mn-ea"/>
          <a:cs typeface="+mn-cs"/>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982777777777779E-2"/>
          <c:y val="6.4675925925925928E-2"/>
          <c:w val="0.84526480306466545"/>
          <c:h val="0.58139353674540684"/>
        </c:manualLayout>
      </c:layout>
      <c:lineChart>
        <c:grouping val="standard"/>
        <c:varyColors val="0"/>
        <c:ser>
          <c:idx val="0"/>
          <c:order val="0"/>
          <c:tx>
            <c:strRef>
              <c:f>'KP Prev'!$A$4</c:f>
              <c:strCache>
                <c:ptCount val="1"/>
                <c:pt idx="0">
                  <c:v>Female sex workers</c:v>
                </c:pt>
              </c:strCache>
            </c:strRef>
          </c:tx>
          <c:spPr>
            <a:ln w="28575" cap="rnd">
              <a:solidFill>
                <a:srgbClr val="FF99FF"/>
              </a:solidFill>
              <a:round/>
            </a:ln>
            <a:effectLst/>
          </c:spPr>
          <c:marker>
            <c:symbol val="circle"/>
            <c:size val="7"/>
            <c:spPr>
              <a:solidFill>
                <a:srgbClr val="FF99FF"/>
              </a:solidFill>
              <a:ln w="9525">
                <a:noFill/>
              </a:ln>
              <a:effectLst/>
            </c:spPr>
          </c:marker>
          <c:dLbls>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80-4197-A710-A621AE210E3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'KP Prev'!$B$3:$U$3</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'KP Prev'!$B$4:$U$4</c:f>
              <c:numCache>
                <c:formatCode>General</c:formatCode>
                <c:ptCount val="20"/>
                <c:pt idx="4" formatCode="0.0">
                  <c:v>0.3</c:v>
                </c:pt>
                <c:pt idx="6" formatCode="0.0">
                  <c:v>0.6</c:v>
                </c:pt>
                <c:pt idx="7" formatCode="0.0">
                  <c:v>0.3</c:v>
                </c:pt>
                <c:pt idx="8" formatCode="0.0">
                  <c:v>0.3</c:v>
                </c:pt>
                <c:pt idx="9" formatCode="0.0">
                  <c:v>0.3</c:v>
                </c:pt>
                <c:pt idx="10" formatCode="0.0">
                  <c:v>0.2</c:v>
                </c:pt>
                <c:pt idx="11">
                  <c:v>0.2</c:v>
                </c:pt>
                <c:pt idx="12" formatCode="0.0">
                  <c:v>0.19</c:v>
                </c:pt>
                <c:pt idx="16" formatCode="0.0">
                  <c:v>0.2</c:v>
                </c:pt>
                <c:pt idx="17" formatCode="0.0">
                  <c:v>0.15</c:v>
                </c:pt>
                <c:pt idx="18" formatCode="0.0">
                  <c:v>0.1</c:v>
                </c:pt>
                <c:pt idx="19" formatCode="0.0">
                  <c:v>0.13</c:v>
                </c:pt>
              </c:numCache>
            </c:numRef>
          </c:val>
          <c:smooth val="0"/>
          <c:extLst>
            <c:ext xmlns:c16="http://schemas.microsoft.com/office/drawing/2014/chart" uri="{C3380CC4-5D6E-409C-BE32-E72D297353CC}">
              <c16:uniqueId val="{00000001-D380-4197-A710-A621AE210E3C}"/>
            </c:ext>
          </c:extLst>
        </c:ser>
        <c:ser>
          <c:idx val="1"/>
          <c:order val="1"/>
          <c:tx>
            <c:strRef>
              <c:f>'KP Prev'!$A$5</c:f>
              <c:strCache>
                <c:ptCount val="1"/>
                <c:pt idx="0">
                  <c:v>Men who have sex with men</c:v>
                </c:pt>
              </c:strCache>
            </c:strRef>
          </c:tx>
          <c:spPr>
            <a:ln w="28575" cap="rnd">
              <a:solidFill>
                <a:srgbClr val="FF9933"/>
              </a:solidFill>
              <a:round/>
            </a:ln>
            <a:effectLst/>
          </c:spPr>
          <c:marker>
            <c:symbol val="circle"/>
            <c:size val="7"/>
            <c:spPr>
              <a:solidFill>
                <a:srgbClr val="FF9933"/>
              </a:solidFill>
              <a:ln w="9525">
                <a:noFill/>
              </a:ln>
              <a:effectLst/>
            </c:spPr>
          </c:marker>
          <c:dLbls>
            <c:dLbl>
              <c:idx val="19"/>
              <c:layout>
                <c:manualLayout>
                  <c:x val="0"/>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80-4197-A710-A621AE210E3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'KP Prev'!$B$3:$U$3</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'KP Prev'!$B$5:$U$5</c:f>
              <c:numCache>
                <c:formatCode>General</c:formatCode>
                <c:ptCount val="20"/>
                <c:pt idx="0">
                  <c:v>0.9</c:v>
                </c:pt>
                <c:pt idx="1">
                  <c:v>1.3</c:v>
                </c:pt>
                <c:pt idx="2" formatCode="0.0">
                  <c:v>1.4</c:v>
                </c:pt>
                <c:pt idx="3" formatCode="0.0">
                  <c:v>3</c:v>
                </c:pt>
                <c:pt idx="4" formatCode="0.0">
                  <c:v>4.2</c:v>
                </c:pt>
                <c:pt idx="5" formatCode="0.0">
                  <c:v>5</c:v>
                </c:pt>
                <c:pt idx="6" formatCode="0.0">
                  <c:v>5.4</c:v>
                </c:pt>
                <c:pt idx="7" formatCode="0.0">
                  <c:v>5.7</c:v>
                </c:pt>
                <c:pt idx="8" formatCode="0.0">
                  <c:v>6.3</c:v>
                </c:pt>
                <c:pt idx="9" formatCode="0.0">
                  <c:v>6.7</c:v>
                </c:pt>
                <c:pt idx="10" formatCode="0.0">
                  <c:v>7.3</c:v>
                </c:pt>
                <c:pt idx="11">
                  <c:v>7.7</c:v>
                </c:pt>
                <c:pt idx="12" formatCode="0.0">
                  <c:v>8</c:v>
                </c:pt>
                <c:pt idx="15" formatCode="0.0">
                  <c:v>6.9</c:v>
                </c:pt>
                <c:pt idx="16" formatCode="0.0">
                  <c:v>6.3</c:v>
                </c:pt>
                <c:pt idx="17" formatCode="0.0">
                  <c:v>5.95</c:v>
                </c:pt>
                <c:pt idx="18" formatCode="0.0">
                  <c:v>5.4</c:v>
                </c:pt>
                <c:pt idx="19" formatCode="0.0">
                  <c:v>4.5</c:v>
                </c:pt>
              </c:numCache>
            </c:numRef>
          </c:val>
          <c:smooth val="0"/>
          <c:extLst>
            <c:ext xmlns:c16="http://schemas.microsoft.com/office/drawing/2014/chart" uri="{C3380CC4-5D6E-409C-BE32-E72D297353CC}">
              <c16:uniqueId val="{00000003-D380-4197-A710-A621AE210E3C}"/>
            </c:ext>
          </c:extLst>
        </c:ser>
        <c:ser>
          <c:idx val="2"/>
          <c:order val="2"/>
          <c:tx>
            <c:strRef>
              <c:f>'KP Prev'!$A$6</c:f>
              <c:strCache>
                <c:ptCount val="1"/>
                <c:pt idx="0">
                  <c:v>People who inject drugs</c:v>
                </c:pt>
              </c:strCache>
            </c:strRef>
          </c:tx>
          <c:spPr>
            <a:ln w="28575" cap="rnd">
              <a:solidFill>
                <a:srgbClr val="00B0F0"/>
              </a:solidFill>
              <a:round/>
            </a:ln>
            <a:effectLst/>
          </c:spPr>
          <c:marker>
            <c:symbol val="circle"/>
            <c:size val="7"/>
            <c:spPr>
              <a:solidFill>
                <a:srgbClr val="00B0F0"/>
              </a:solidFill>
              <a:ln w="9525">
                <a:noFill/>
              </a:ln>
              <a:effectLst/>
            </c:spPr>
          </c:marker>
          <c:dLbls>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80-4197-A710-A621AE210E3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'KP Prev'!$B$3:$U$3</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'KP Prev'!$B$6:$U$6</c:f>
              <c:numCache>
                <c:formatCode>General</c:formatCode>
                <c:ptCount val="20"/>
                <c:pt idx="2" formatCode="0.0">
                  <c:v>8.3000000000000007</c:v>
                </c:pt>
                <c:pt idx="4" formatCode="0.0">
                  <c:v>8.1</c:v>
                </c:pt>
                <c:pt idx="6" formatCode="0.0">
                  <c:v>9.3000000000000007</c:v>
                </c:pt>
                <c:pt idx="7" formatCode="0.0">
                  <c:v>6.9</c:v>
                </c:pt>
                <c:pt idx="8" formatCode="0.0">
                  <c:v>6.4</c:v>
                </c:pt>
                <c:pt idx="9" formatCode="0.0">
                  <c:v>6.3</c:v>
                </c:pt>
                <c:pt idx="10" formatCode="0.0">
                  <c:v>6.3</c:v>
                </c:pt>
                <c:pt idx="11">
                  <c:v>6</c:v>
                </c:pt>
                <c:pt idx="12" formatCode="0.0">
                  <c:v>5.9</c:v>
                </c:pt>
                <c:pt idx="16" formatCode="0.0">
                  <c:v>5.5</c:v>
                </c:pt>
                <c:pt idx="17" formatCode="0.0">
                  <c:v>4.76</c:v>
                </c:pt>
                <c:pt idx="18" formatCode="0.0">
                  <c:v>4.3099999999999996</c:v>
                </c:pt>
                <c:pt idx="19" formatCode="0.0">
                  <c:v>4.16</c:v>
                </c:pt>
              </c:numCache>
            </c:numRef>
          </c:val>
          <c:smooth val="0"/>
          <c:extLst>
            <c:ext xmlns:c16="http://schemas.microsoft.com/office/drawing/2014/chart" uri="{C3380CC4-5D6E-409C-BE32-E72D297353CC}">
              <c16:uniqueId val="{00000005-D380-4197-A710-A621AE210E3C}"/>
            </c:ext>
          </c:extLst>
        </c:ser>
        <c:ser>
          <c:idx val="3"/>
          <c:order val="3"/>
          <c:tx>
            <c:strRef>
              <c:f>'KP Prev'!$A$7</c:f>
              <c:strCache>
                <c:ptCount val="1"/>
                <c:pt idx="0">
                  <c:v>People who use drugs</c:v>
                </c:pt>
              </c:strCache>
            </c:strRef>
          </c:tx>
          <c:spPr>
            <a:ln w="28575" cap="rnd">
              <a:solidFill>
                <a:srgbClr val="009999"/>
              </a:solidFill>
              <a:round/>
            </a:ln>
            <a:effectLst/>
          </c:spPr>
          <c:marker>
            <c:symbol val="circle"/>
            <c:size val="7"/>
            <c:spPr>
              <a:solidFill>
                <a:srgbClr val="009999"/>
              </a:solidFill>
              <a:ln w="9525">
                <a:noFill/>
              </a:ln>
              <a:effectLst/>
            </c:spPr>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80-4197-A710-A621AE210E3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'KP Prev'!$B$3:$U$3</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'KP Prev'!$B$7:$U$7</c:f>
              <c:numCache>
                <c:formatCode>General</c:formatCode>
                <c:ptCount val="20"/>
                <c:pt idx="0">
                  <c:v>7.2</c:v>
                </c:pt>
                <c:pt idx="1">
                  <c:v>6.5</c:v>
                </c:pt>
                <c:pt idx="2">
                  <c:v>7.5</c:v>
                </c:pt>
                <c:pt idx="3">
                  <c:v>7.1</c:v>
                </c:pt>
                <c:pt idx="4">
                  <c:v>7</c:v>
                </c:pt>
                <c:pt idx="5">
                  <c:v>6.6</c:v>
                </c:pt>
                <c:pt idx="6">
                  <c:v>6.2</c:v>
                </c:pt>
                <c:pt idx="7">
                  <c:v>4.5</c:v>
                </c:pt>
                <c:pt idx="8">
                  <c:v>4</c:v>
                </c:pt>
                <c:pt idx="9">
                  <c:v>3.8</c:v>
                </c:pt>
                <c:pt idx="10">
                  <c:v>3.6</c:v>
                </c:pt>
              </c:numCache>
            </c:numRef>
          </c:val>
          <c:smooth val="0"/>
          <c:extLst>
            <c:ext xmlns:c16="http://schemas.microsoft.com/office/drawing/2014/chart" uri="{C3380CC4-5D6E-409C-BE32-E72D297353CC}">
              <c16:uniqueId val="{00000007-D380-4197-A710-A621AE210E3C}"/>
            </c:ext>
          </c:extLst>
        </c:ser>
        <c:dLbls>
          <c:showLegendKey val="0"/>
          <c:showVal val="0"/>
          <c:showCatName val="0"/>
          <c:showSerName val="0"/>
          <c:showPercent val="0"/>
          <c:showBubbleSize val="0"/>
        </c:dLbls>
        <c:marker val="1"/>
        <c:smooth val="0"/>
        <c:axId val="1416782783"/>
        <c:axId val="1416778207"/>
      </c:lineChart>
      <c:catAx>
        <c:axId val="1416782783"/>
        <c:scaling>
          <c:orientation val="minMax"/>
        </c:scaling>
        <c:delete val="0"/>
        <c:axPos val="b"/>
        <c:majorGridlines>
          <c:spPr>
            <a:ln w="9525" cap="flat" cmpd="sng" algn="ctr">
              <a:solidFill>
                <a:schemeClr val="bg1">
                  <a:lumMod val="95000"/>
                </a:schemeClr>
              </a:solidFill>
              <a:prstDash val="sysDot"/>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crossAx val="1416778207"/>
        <c:crosses val="autoZero"/>
        <c:auto val="1"/>
        <c:lblAlgn val="ctr"/>
        <c:lblOffset val="100"/>
        <c:noMultiLvlLbl val="0"/>
      </c:catAx>
      <c:valAx>
        <c:axId val="1416778207"/>
        <c:scaling>
          <c:orientation val="minMax"/>
        </c:scaling>
        <c:delete val="0"/>
        <c:axPos val="l"/>
        <c:majorGridlines>
          <c:spPr>
            <a:ln w="9525" cap="flat" cmpd="sng" algn="ctr">
              <a:solidFill>
                <a:schemeClr val="bg1">
                  <a:lumMod val="95000"/>
                </a:schemeClr>
              </a:solidFill>
              <a:prstDash val="sysDot"/>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r>
                  <a:rPr lang="en-US" dirty="0"/>
                  <a:t>HIV prevalence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crossAx val="1416782783"/>
        <c:crosses val="autoZero"/>
        <c:crossBetween val="between"/>
        <c:majorUnit val="2"/>
      </c:valAx>
      <c:spPr>
        <a:noFill/>
        <a:ln>
          <a:noFill/>
        </a:ln>
        <a:effectLst/>
      </c:spPr>
    </c:plotArea>
    <c:legend>
      <c:legendPos val="b"/>
      <c:layout>
        <c:manualLayout>
          <c:xMode val="edge"/>
          <c:yMode val="edge"/>
          <c:x val="4.7260717410323699E-2"/>
          <c:y val="0.839576143407606"/>
          <c:w val="0.80865316835395573"/>
          <c:h val="0.1391472608477131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legend>
    <c:plotVisOnly val="1"/>
    <c:dispBlanksAs val="span"/>
    <c:showDLblsOverMax val="0"/>
    <c:extLst/>
  </c:chart>
  <c:spPr>
    <a:noFill/>
    <a:ln w="9525" cap="flat" cmpd="sng" algn="ctr">
      <a:noFill/>
      <a:round/>
    </a:ln>
    <a:effectLst/>
  </c:spPr>
  <c:txPr>
    <a:bodyPr/>
    <a:lstStyle/>
    <a:p>
      <a:pPr>
        <a:defRPr sz="1200">
          <a:solidFill>
            <a:schemeClr val="tx1"/>
          </a:solidFill>
          <a:latin typeface="Arial Nova" panose="020B0504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68793115462337"/>
          <c:y val="5.0030531897798491E-2"/>
          <c:w val="0.83727667061528799"/>
          <c:h val="0.6683675462630837"/>
        </c:manualLayout>
      </c:layout>
      <c:lineChart>
        <c:grouping val="standard"/>
        <c:varyColors val="0"/>
        <c:ser>
          <c:idx val="0"/>
          <c:order val="0"/>
          <c:tx>
            <c:strRef>
              <c:f>'KP Prev'!$D$31</c:f>
              <c:strCache>
                <c:ptCount val="1"/>
                <c:pt idx="0">
                  <c:v>Male PWID</c:v>
                </c:pt>
              </c:strCache>
            </c:strRef>
          </c:tx>
          <c:spPr>
            <a:ln w="28575" cap="rnd">
              <a:solidFill>
                <a:srgbClr val="FF9933"/>
              </a:solidFill>
              <a:round/>
            </a:ln>
            <a:effectLst/>
          </c:spPr>
          <c:marker>
            <c:symbol val="none"/>
          </c:marker>
          <c:dLbls>
            <c:dLbl>
              <c:idx val="11"/>
              <c:layout>
                <c:manualLayout>
                  <c:x val="1.3284870686629558E-16"/>
                  <c:y val="2.91970802919707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F36-4718-9939-292038CD716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'KP Prev'!$C$32:$C$43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'KP Prev'!$D$32:$D$43</c:f>
              <c:numCache>
                <c:formatCode>0.0</c:formatCode>
                <c:ptCount val="12"/>
                <c:pt idx="0">
                  <c:v>6.4</c:v>
                </c:pt>
                <c:pt idx="1">
                  <c:v>6.3</c:v>
                </c:pt>
                <c:pt idx="2">
                  <c:v>6.28</c:v>
                </c:pt>
                <c:pt idx="3">
                  <c:v>6</c:v>
                </c:pt>
                <c:pt idx="4">
                  <c:v>5.8</c:v>
                </c:pt>
                <c:pt idx="8">
                  <c:v>5.3</c:v>
                </c:pt>
                <c:pt idx="9">
                  <c:v>4.53</c:v>
                </c:pt>
                <c:pt idx="10">
                  <c:v>4.16</c:v>
                </c:pt>
                <c:pt idx="11">
                  <c:v>4.05</c:v>
                </c:pt>
              </c:numCache>
            </c:numRef>
          </c:val>
          <c:smooth val="0"/>
          <c:extLst>
            <c:ext xmlns:c16="http://schemas.microsoft.com/office/drawing/2014/chart" uri="{C3380CC4-5D6E-409C-BE32-E72D297353CC}">
              <c16:uniqueId val="{00000000-4F36-4718-9939-292038CD7161}"/>
            </c:ext>
          </c:extLst>
        </c:ser>
        <c:ser>
          <c:idx val="1"/>
          <c:order val="1"/>
          <c:tx>
            <c:strRef>
              <c:f>'KP Prev'!$E$31</c:f>
              <c:strCache>
                <c:ptCount val="1"/>
                <c:pt idx="0">
                  <c:v>Female PWID</c:v>
                </c:pt>
              </c:strCache>
            </c:strRef>
          </c:tx>
          <c:spPr>
            <a:ln w="28575" cap="rnd">
              <a:solidFill>
                <a:srgbClr val="FF99FF"/>
              </a:solidFill>
              <a:round/>
            </a:ln>
            <a:effectLst/>
          </c:spPr>
          <c:marker>
            <c:symbol val="none"/>
          </c:marker>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36-4718-9939-292038CD716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'KP Prev'!$C$32:$C$43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'KP Prev'!$E$32:$E$43</c:f>
              <c:numCache>
                <c:formatCode>0.0</c:formatCode>
                <c:ptCount val="12"/>
                <c:pt idx="0">
                  <c:v>6.4</c:v>
                </c:pt>
                <c:pt idx="1">
                  <c:v>6.4</c:v>
                </c:pt>
                <c:pt idx="2">
                  <c:v>6.33</c:v>
                </c:pt>
                <c:pt idx="3">
                  <c:v>6.2</c:v>
                </c:pt>
                <c:pt idx="4">
                  <c:v>7.1</c:v>
                </c:pt>
                <c:pt idx="8">
                  <c:v>7</c:v>
                </c:pt>
                <c:pt idx="9">
                  <c:v>6.42</c:v>
                </c:pt>
                <c:pt idx="10">
                  <c:v>5.38</c:v>
                </c:pt>
                <c:pt idx="11">
                  <c:v>4.92</c:v>
                </c:pt>
              </c:numCache>
            </c:numRef>
          </c:val>
          <c:smooth val="0"/>
          <c:extLst>
            <c:ext xmlns:c16="http://schemas.microsoft.com/office/drawing/2014/chart" uri="{C3380CC4-5D6E-409C-BE32-E72D297353CC}">
              <c16:uniqueId val="{00000001-4F36-4718-9939-292038CD7161}"/>
            </c:ext>
          </c:extLst>
        </c:ser>
        <c:ser>
          <c:idx val="2"/>
          <c:order val="2"/>
          <c:tx>
            <c:strRef>
              <c:f>'KP Prev'!$F$31</c:f>
              <c:strCache>
                <c:ptCount val="1"/>
                <c:pt idx="0">
                  <c:v>PWID (&lt;25 yr)</c:v>
                </c:pt>
              </c:strCache>
            </c:strRef>
          </c:tx>
          <c:spPr>
            <a:ln w="28575" cap="rnd">
              <a:solidFill>
                <a:srgbClr val="FF5050"/>
              </a:solidFill>
              <a:round/>
            </a:ln>
            <a:effectLst/>
          </c:spPr>
          <c:marker>
            <c:symbol val="none"/>
          </c:marker>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F36-4718-9939-292038CD716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'KP Prev'!$C$32:$C$43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'KP Prev'!$F$32:$F$43</c:f>
              <c:numCache>
                <c:formatCode>0.0</c:formatCode>
                <c:ptCount val="12"/>
                <c:pt idx="0">
                  <c:v>4.0999999999999996</c:v>
                </c:pt>
                <c:pt idx="1">
                  <c:v>3.73</c:v>
                </c:pt>
                <c:pt idx="2">
                  <c:v>3.41</c:v>
                </c:pt>
                <c:pt idx="3">
                  <c:v>3</c:v>
                </c:pt>
                <c:pt idx="4">
                  <c:v>4</c:v>
                </c:pt>
                <c:pt idx="8">
                  <c:v>3.2</c:v>
                </c:pt>
                <c:pt idx="9">
                  <c:v>1.41</c:v>
                </c:pt>
                <c:pt idx="10">
                  <c:v>1.04</c:v>
                </c:pt>
                <c:pt idx="11">
                  <c:v>0.22</c:v>
                </c:pt>
              </c:numCache>
            </c:numRef>
          </c:val>
          <c:smooth val="0"/>
          <c:extLst>
            <c:ext xmlns:c16="http://schemas.microsoft.com/office/drawing/2014/chart" uri="{C3380CC4-5D6E-409C-BE32-E72D297353CC}">
              <c16:uniqueId val="{00000002-4F36-4718-9939-292038CD7161}"/>
            </c:ext>
          </c:extLst>
        </c:ser>
        <c:ser>
          <c:idx val="3"/>
          <c:order val="3"/>
          <c:tx>
            <c:strRef>
              <c:f>'KP Prev'!$G$31</c:f>
              <c:strCache>
                <c:ptCount val="1"/>
                <c:pt idx="0">
                  <c:v>PWID (25+ yr)</c:v>
                </c:pt>
              </c:strCache>
            </c:strRef>
          </c:tx>
          <c:spPr>
            <a:ln w="28575" cap="rnd">
              <a:solidFill>
                <a:srgbClr val="00B0F0"/>
              </a:solidFill>
              <a:round/>
            </a:ln>
            <a:effectLst/>
          </c:spPr>
          <c:marker>
            <c:symbol val="none"/>
          </c:marker>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F36-4718-9939-292038CD716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'KP Prev'!$C$32:$C$43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'KP Prev'!$G$32:$G$43</c:f>
              <c:numCache>
                <c:formatCode>0.0</c:formatCode>
                <c:ptCount val="12"/>
                <c:pt idx="0">
                  <c:v>6.7</c:v>
                </c:pt>
                <c:pt idx="1">
                  <c:v>6.53</c:v>
                </c:pt>
                <c:pt idx="2">
                  <c:v>6.56</c:v>
                </c:pt>
                <c:pt idx="3">
                  <c:v>6.2</c:v>
                </c:pt>
                <c:pt idx="4">
                  <c:v>6</c:v>
                </c:pt>
                <c:pt idx="8">
                  <c:v>5.5</c:v>
                </c:pt>
                <c:pt idx="9">
                  <c:v>4.83</c:v>
                </c:pt>
                <c:pt idx="10">
                  <c:v>4.38</c:v>
                </c:pt>
                <c:pt idx="11">
                  <c:v>4.24</c:v>
                </c:pt>
              </c:numCache>
            </c:numRef>
          </c:val>
          <c:smooth val="0"/>
          <c:extLst>
            <c:ext xmlns:c16="http://schemas.microsoft.com/office/drawing/2014/chart" uri="{C3380CC4-5D6E-409C-BE32-E72D297353CC}">
              <c16:uniqueId val="{00000003-4F36-4718-9939-292038CD7161}"/>
            </c:ext>
          </c:extLst>
        </c:ser>
        <c:dLbls>
          <c:showLegendKey val="0"/>
          <c:showVal val="0"/>
          <c:showCatName val="0"/>
          <c:showSerName val="0"/>
          <c:showPercent val="0"/>
          <c:showBubbleSize val="0"/>
        </c:dLbls>
        <c:smooth val="0"/>
        <c:axId val="1416782783"/>
        <c:axId val="1416778207"/>
      </c:lineChart>
      <c:catAx>
        <c:axId val="1416782783"/>
        <c:scaling>
          <c:orientation val="minMax"/>
        </c:scaling>
        <c:delete val="0"/>
        <c:axPos val="b"/>
        <c:majorGridlines>
          <c:spPr>
            <a:ln w="9525" cap="flat" cmpd="sng" algn="ctr">
              <a:solidFill>
                <a:schemeClr val="bg1">
                  <a:lumMod val="95000"/>
                </a:schemeClr>
              </a:solidFill>
              <a:prstDash val="sysDot"/>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crossAx val="1416778207"/>
        <c:crosses val="autoZero"/>
        <c:auto val="1"/>
        <c:lblAlgn val="ctr"/>
        <c:lblOffset val="100"/>
        <c:noMultiLvlLbl val="0"/>
      </c:catAx>
      <c:valAx>
        <c:axId val="1416778207"/>
        <c:scaling>
          <c:orientation val="minMax"/>
          <c:max val="10"/>
        </c:scaling>
        <c:delete val="0"/>
        <c:axPos val="l"/>
        <c:majorGridlines>
          <c:spPr>
            <a:ln w="9525" cap="flat" cmpd="sng" algn="ctr">
              <a:solidFill>
                <a:schemeClr val="bg1">
                  <a:lumMod val="95000"/>
                </a:schemeClr>
              </a:solidFill>
              <a:prstDash val="sysDot"/>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r>
                  <a:rPr lang="en-US"/>
                  <a:t>HIV Prevalence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crossAx val="1416782783"/>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legend>
    <c:plotVisOnly val="1"/>
    <c:dispBlanksAs val="span"/>
    <c:showDLblsOverMax val="0"/>
    <c:extLst/>
  </c:chart>
  <c:spPr>
    <a:noFill/>
    <a:ln>
      <a:noFill/>
    </a:ln>
    <a:effectLst/>
  </c:spPr>
  <c:txPr>
    <a:bodyPr/>
    <a:lstStyle/>
    <a:p>
      <a:pPr>
        <a:defRPr sz="1200">
          <a:solidFill>
            <a:schemeClr val="tx1"/>
          </a:solidFill>
          <a:latin typeface="Arial Nova" panose="020B0504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752153339987432"/>
          <c:y val="9.5594562566016783E-2"/>
          <c:w val="0.80243188791541897"/>
          <c:h val="0.6080470012422825"/>
        </c:manualLayout>
      </c:layout>
      <c:barChart>
        <c:barDir val="col"/>
        <c:grouping val="clustered"/>
        <c:varyColors val="0"/>
        <c:ser>
          <c:idx val="0"/>
          <c:order val="0"/>
          <c:tx>
            <c:strRef>
              <c:f>'KP Prev'!$E$50</c:f>
              <c:strCache>
                <c:ptCount val="1"/>
                <c:pt idx="0">
                  <c:v>MSM (&lt;25 yr)</c:v>
                </c:pt>
              </c:strCache>
            </c:strRef>
          </c:tx>
          <c:spPr>
            <a:solidFill>
              <a:srgbClr val="BC9BFF"/>
            </a:solidFill>
            <a:ln>
              <a:noFill/>
            </a:ln>
          </c:spPr>
          <c:invertIfNegative val="0"/>
          <c:dLbls>
            <c:dLbl>
              <c:idx val="9"/>
              <c:layout>
                <c:manualLayout>
                  <c:x val="-1.2731334408019992E-16"/>
                  <c:y val="1.67715604517359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B8-4021-9EAE-CC6604C96D8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'KP Prev'!$C$51:$C$60</c:f>
              <c:numCache>
                <c:formatCode>General</c:formatCode>
                <c:ptCount val="10"/>
                <c:pt idx="0">
                  <c:v>2011</c:v>
                </c:pt>
                <c:pt idx="1">
                  <c:v>2012</c:v>
                </c:pt>
                <c:pt idx="2">
                  <c:v>2013</c:v>
                </c:pt>
                <c:pt idx="3">
                  <c:v>2014</c:v>
                </c:pt>
                <c:pt idx="4">
                  <c:v>2015</c:v>
                </c:pt>
                <c:pt idx="5">
                  <c:v>2018</c:v>
                </c:pt>
                <c:pt idx="6">
                  <c:v>2019</c:v>
                </c:pt>
                <c:pt idx="7">
                  <c:v>2020</c:v>
                </c:pt>
                <c:pt idx="8">
                  <c:v>2021</c:v>
                </c:pt>
                <c:pt idx="9">
                  <c:v>2022</c:v>
                </c:pt>
              </c:numCache>
            </c:numRef>
          </c:cat>
          <c:val>
            <c:numRef>
              <c:f>'KP Prev'!$E$51:$E$60</c:f>
              <c:numCache>
                <c:formatCode>General</c:formatCode>
                <c:ptCount val="10"/>
                <c:pt idx="0">
                  <c:v>5.2</c:v>
                </c:pt>
                <c:pt idx="1">
                  <c:v>5.61</c:v>
                </c:pt>
                <c:pt idx="2">
                  <c:v>6.53</c:v>
                </c:pt>
                <c:pt idx="3">
                  <c:v>7.2</c:v>
                </c:pt>
                <c:pt idx="4">
                  <c:v>7.5</c:v>
                </c:pt>
                <c:pt idx="5">
                  <c:v>5.6</c:v>
                </c:pt>
                <c:pt idx="6">
                  <c:v>5.6</c:v>
                </c:pt>
                <c:pt idx="7">
                  <c:v>5.73</c:v>
                </c:pt>
                <c:pt idx="8">
                  <c:v>5</c:v>
                </c:pt>
                <c:pt idx="9">
                  <c:v>4.2</c:v>
                </c:pt>
              </c:numCache>
            </c:numRef>
          </c:val>
          <c:extLst>
            <c:ext xmlns:c16="http://schemas.microsoft.com/office/drawing/2014/chart" uri="{C3380CC4-5D6E-409C-BE32-E72D297353CC}">
              <c16:uniqueId val="{00000000-5FB8-4021-9EAE-CC6604C96D86}"/>
            </c:ext>
          </c:extLst>
        </c:ser>
        <c:ser>
          <c:idx val="1"/>
          <c:order val="1"/>
          <c:tx>
            <c:strRef>
              <c:f>'KP Prev'!$F$50</c:f>
              <c:strCache>
                <c:ptCount val="1"/>
                <c:pt idx="0">
                  <c:v>MSM (25 + yr)</c:v>
                </c:pt>
              </c:strCache>
            </c:strRef>
          </c:tx>
          <c:spPr>
            <a:solidFill>
              <a:srgbClr val="FF9900"/>
            </a:solidFill>
            <a:ln>
              <a:noFill/>
            </a:ln>
          </c:spPr>
          <c:invertIfNegative val="0"/>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B8-4021-9EAE-CC6604C96D8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'KP Prev'!$C$51:$C$60</c:f>
              <c:numCache>
                <c:formatCode>General</c:formatCode>
                <c:ptCount val="10"/>
                <c:pt idx="0">
                  <c:v>2011</c:v>
                </c:pt>
                <c:pt idx="1">
                  <c:v>2012</c:v>
                </c:pt>
                <c:pt idx="2">
                  <c:v>2013</c:v>
                </c:pt>
                <c:pt idx="3">
                  <c:v>2014</c:v>
                </c:pt>
                <c:pt idx="4">
                  <c:v>2015</c:v>
                </c:pt>
                <c:pt idx="5">
                  <c:v>2018</c:v>
                </c:pt>
                <c:pt idx="6">
                  <c:v>2019</c:v>
                </c:pt>
                <c:pt idx="7">
                  <c:v>2020</c:v>
                </c:pt>
                <c:pt idx="8">
                  <c:v>2021</c:v>
                </c:pt>
                <c:pt idx="9">
                  <c:v>2022</c:v>
                </c:pt>
              </c:numCache>
            </c:numRef>
          </c:cat>
          <c:val>
            <c:numRef>
              <c:f>'KP Prev'!$F$51:$F$60</c:f>
              <c:numCache>
                <c:formatCode>General</c:formatCode>
                <c:ptCount val="10"/>
                <c:pt idx="0">
                  <c:v>6.9</c:v>
                </c:pt>
                <c:pt idx="1">
                  <c:v>7.26</c:v>
                </c:pt>
                <c:pt idx="2">
                  <c:v>7.66</c:v>
                </c:pt>
                <c:pt idx="3">
                  <c:v>8</c:v>
                </c:pt>
                <c:pt idx="4">
                  <c:v>8.1999999999999993</c:v>
                </c:pt>
                <c:pt idx="5">
                  <c:v>7.4</c:v>
                </c:pt>
                <c:pt idx="6">
                  <c:v>6.6</c:v>
                </c:pt>
                <c:pt idx="7">
                  <c:v>6.02</c:v>
                </c:pt>
                <c:pt idx="8">
                  <c:v>5.5</c:v>
                </c:pt>
                <c:pt idx="9">
                  <c:v>4.5</c:v>
                </c:pt>
              </c:numCache>
            </c:numRef>
          </c:val>
          <c:extLst>
            <c:ext xmlns:c16="http://schemas.microsoft.com/office/drawing/2014/chart" uri="{C3380CC4-5D6E-409C-BE32-E72D297353CC}">
              <c16:uniqueId val="{00000001-5FB8-4021-9EAE-CC6604C96D86}"/>
            </c:ext>
          </c:extLst>
        </c:ser>
        <c:dLbls>
          <c:showLegendKey val="0"/>
          <c:showVal val="0"/>
          <c:showCatName val="0"/>
          <c:showSerName val="0"/>
          <c:showPercent val="0"/>
          <c:showBubbleSize val="0"/>
        </c:dLbls>
        <c:gapWidth val="150"/>
        <c:overlap val="-10"/>
        <c:axId val="173511808"/>
        <c:axId val="173513344"/>
      </c:barChart>
      <c:catAx>
        <c:axId val="173511808"/>
        <c:scaling>
          <c:orientation val="minMax"/>
        </c:scaling>
        <c:delete val="0"/>
        <c:axPos val="b"/>
        <c:majorGridlines>
          <c:spPr>
            <a:ln>
              <a:solidFill>
                <a:srgbClr val="4BACC6">
                  <a:lumMod val="20000"/>
                  <a:lumOff val="80000"/>
                </a:srgbClr>
              </a:solidFill>
              <a:prstDash val="sysDot"/>
            </a:ln>
          </c:spPr>
        </c:majorGridlines>
        <c:numFmt formatCode="General" sourceLinked="0"/>
        <c:majorTickMark val="out"/>
        <c:minorTickMark val="none"/>
        <c:tickLblPos val="nextTo"/>
        <c:crossAx val="173513344"/>
        <c:crosses val="autoZero"/>
        <c:auto val="1"/>
        <c:lblAlgn val="ctr"/>
        <c:lblOffset val="100"/>
        <c:noMultiLvlLbl val="0"/>
      </c:catAx>
      <c:valAx>
        <c:axId val="173513344"/>
        <c:scaling>
          <c:orientation val="minMax"/>
          <c:max val="10"/>
          <c:min val="0"/>
        </c:scaling>
        <c:delete val="0"/>
        <c:axPos val="l"/>
        <c:majorGridlines>
          <c:spPr>
            <a:ln>
              <a:solidFill>
                <a:srgbClr val="4BACC6">
                  <a:lumMod val="20000"/>
                  <a:lumOff val="80000"/>
                </a:srgbClr>
              </a:solidFill>
              <a:prstDash val="sysDot"/>
            </a:ln>
          </c:spPr>
        </c:majorGridlines>
        <c:title>
          <c:tx>
            <c:rich>
              <a:bodyPr rot="-5400000" vert="horz"/>
              <a:lstStyle/>
              <a:p>
                <a:pPr>
                  <a:defRPr/>
                </a:pPr>
                <a:r>
                  <a:rPr lang="en-US"/>
                  <a:t>HIV prevalence (%)</a:t>
                </a:r>
              </a:p>
            </c:rich>
          </c:tx>
          <c:layout>
            <c:manualLayout>
              <c:xMode val="edge"/>
              <c:yMode val="edge"/>
              <c:x val="4.8336477471566053E-2"/>
              <c:y val="0.18443632204961674"/>
            </c:manualLayout>
          </c:layout>
          <c:overlay val="0"/>
        </c:title>
        <c:numFmt formatCode="General" sourceLinked="1"/>
        <c:majorTickMark val="out"/>
        <c:minorTickMark val="none"/>
        <c:tickLblPos val="nextTo"/>
        <c:spPr>
          <a:ln>
            <a:noFill/>
          </a:ln>
        </c:spPr>
        <c:crossAx val="173511808"/>
        <c:crosses val="autoZero"/>
        <c:crossBetween val="between"/>
        <c:majorUnit val="2.5"/>
      </c:valAx>
    </c:plotArea>
    <c:legend>
      <c:legendPos val="b"/>
      <c:overlay val="0"/>
    </c:legend>
    <c:plotVisOnly val="1"/>
    <c:dispBlanksAs val="gap"/>
    <c:showDLblsOverMax val="0"/>
  </c:chart>
  <c:txPr>
    <a:bodyPr/>
    <a:lstStyle/>
    <a:p>
      <a:pPr>
        <a:defRPr lang="en-US" sz="1400" b="0" i="0" u="none" strike="noStrike" kern="1200" baseline="0">
          <a:solidFill>
            <a:schemeClr val="tx1"/>
          </a:solidFill>
          <a:latin typeface="Arial Nova" panose="020B0504020202020204" pitchFamily="34" charset="0"/>
          <a:ea typeface="+mn-ea"/>
          <a:cs typeface="+mn-cs"/>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571579868305937E-2"/>
          <c:y val="8.6550128309170291E-2"/>
          <c:w val="0.89734654878666487"/>
          <c:h val="0.50229699003502004"/>
        </c:manualLayout>
      </c:layout>
      <c:barChart>
        <c:barDir val="col"/>
        <c:grouping val="clustered"/>
        <c:varyColors val="0"/>
        <c:ser>
          <c:idx val="0"/>
          <c:order val="0"/>
          <c:tx>
            <c:strRef>
              <c:f>'HIV prev_cities'!$B$3</c:f>
              <c:strCache>
                <c:ptCount val="1"/>
                <c:pt idx="0">
                  <c:v>MSM</c:v>
                </c:pt>
              </c:strCache>
            </c:strRef>
          </c:tx>
          <c:spPr>
            <a:solidFill>
              <a:srgbClr val="F78E1E"/>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prev_cities'!$A$4:$A$20</c:f>
              <c:strCache>
                <c:ptCount val="17"/>
                <c:pt idx="0">
                  <c:v>Chengdu (2013)</c:v>
                </c:pt>
                <c:pt idx="1">
                  <c:v>Henan (2013)</c:v>
                </c:pt>
                <c:pt idx="2">
                  <c:v>Chongqing (2012)</c:v>
                </c:pt>
                <c:pt idx="3">
                  <c:v>Sichuan (2013)</c:v>
                </c:pt>
                <c:pt idx="4">
                  <c:v>Nanjing (2013)</c:v>
                </c:pt>
                <c:pt idx="5">
                  <c:v>Jiangsu (2011)</c:v>
                </c:pt>
                <c:pt idx="6">
                  <c:v>Urumqi (2009)</c:v>
                </c:pt>
                <c:pt idx="7">
                  <c:v>Kunming (2009)</c:v>
                </c:pt>
                <c:pt idx="8">
                  <c:v>Yunnan (2010)</c:v>
                </c:pt>
                <c:pt idx="9">
                  <c:v>Guiyang (2009)</c:v>
                </c:pt>
                <c:pt idx="10">
                  <c:v>Chengdu (2009)</c:v>
                </c:pt>
                <c:pt idx="11">
                  <c:v>Guazgzhou (2009)</c:v>
                </c:pt>
                <c:pt idx="12">
                  <c:v>Yunnan (2012)</c:v>
                </c:pt>
                <c:pt idx="13">
                  <c:v>Guangxi (2012)</c:v>
                </c:pt>
                <c:pt idx="14">
                  <c:v>Sichuan (2012)</c:v>
                </c:pt>
                <c:pt idx="15">
                  <c:v>Chongqing (2012)</c:v>
                </c:pt>
                <c:pt idx="16">
                  <c:v>Shanghai (2012)</c:v>
                </c:pt>
              </c:strCache>
            </c:strRef>
          </c:cat>
          <c:val>
            <c:numRef>
              <c:f>'HIV prev_cities'!$B$4:$B$20</c:f>
              <c:numCache>
                <c:formatCode>General</c:formatCode>
                <c:ptCount val="17"/>
                <c:pt idx="0">
                  <c:v>17.829999999999998</c:v>
                </c:pt>
                <c:pt idx="1">
                  <c:v>17.100000000000001</c:v>
                </c:pt>
                <c:pt idx="2">
                  <c:v>14.6</c:v>
                </c:pt>
                <c:pt idx="3">
                  <c:v>11.1</c:v>
                </c:pt>
                <c:pt idx="4">
                  <c:v>10.42</c:v>
                </c:pt>
                <c:pt idx="5">
                  <c:v>10</c:v>
                </c:pt>
              </c:numCache>
            </c:numRef>
          </c:val>
          <c:extLst>
            <c:ext xmlns:c16="http://schemas.microsoft.com/office/drawing/2014/chart" uri="{C3380CC4-5D6E-409C-BE32-E72D297353CC}">
              <c16:uniqueId val="{00000000-B098-43C6-B038-97532E7ECDFE}"/>
            </c:ext>
          </c:extLst>
        </c:ser>
        <c:ser>
          <c:idx val="1"/>
          <c:order val="1"/>
          <c:tx>
            <c:strRef>
              <c:f>'HIV prev_cities'!$C$3</c:f>
              <c:strCache>
                <c:ptCount val="1"/>
                <c:pt idx="0">
                  <c:v>PWID</c:v>
                </c:pt>
              </c:strCache>
            </c:strRef>
          </c:tx>
          <c:spPr>
            <a:solidFill>
              <a:srgbClr val="00AEEF"/>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prev_cities'!$A$4:$A$20</c:f>
              <c:strCache>
                <c:ptCount val="17"/>
                <c:pt idx="0">
                  <c:v>Chengdu (2013)</c:v>
                </c:pt>
                <c:pt idx="1">
                  <c:v>Henan (2013)</c:v>
                </c:pt>
                <c:pt idx="2">
                  <c:v>Chongqing (2012)</c:v>
                </c:pt>
                <c:pt idx="3">
                  <c:v>Sichuan (2013)</c:v>
                </c:pt>
                <c:pt idx="4">
                  <c:v>Nanjing (2013)</c:v>
                </c:pt>
                <c:pt idx="5">
                  <c:v>Jiangsu (2011)</c:v>
                </c:pt>
                <c:pt idx="6">
                  <c:v>Urumqi (2009)</c:v>
                </c:pt>
                <c:pt idx="7">
                  <c:v>Kunming (2009)</c:v>
                </c:pt>
                <c:pt idx="8">
                  <c:v>Yunnan (2010)</c:v>
                </c:pt>
                <c:pt idx="9">
                  <c:v>Guiyang (2009)</c:v>
                </c:pt>
                <c:pt idx="10">
                  <c:v>Chengdu (2009)</c:v>
                </c:pt>
                <c:pt idx="11">
                  <c:v>Guazgzhou (2009)</c:v>
                </c:pt>
                <c:pt idx="12">
                  <c:v>Yunnan (2012)</c:v>
                </c:pt>
                <c:pt idx="13">
                  <c:v>Guangxi (2012)</c:v>
                </c:pt>
                <c:pt idx="14">
                  <c:v>Sichuan (2012)</c:v>
                </c:pt>
                <c:pt idx="15">
                  <c:v>Chongqing (2012)</c:v>
                </c:pt>
                <c:pt idx="16">
                  <c:v>Shanghai (2012)</c:v>
                </c:pt>
              </c:strCache>
            </c:strRef>
          </c:cat>
          <c:val>
            <c:numRef>
              <c:f>'HIV prev_cities'!$C$4:$C$20</c:f>
              <c:numCache>
                <c:formatCode>General</c:formatCode>
                <c:ptCount val="17"/>
                <c:pt idx="6">
                  <c:v>37.200000000000003</c:v>
                </c:pt>
                <c:pt idx="7">
                  <c:v>25.6</c:v>
                </c:pt>
                <c:pt idx="8">
                  <c:v>20.84</c:v>
                </c:pt>
                <c:pt idx="9">
                  <c:v>9.8000000000000007</c:v>
                </c:pt>
                <c:pt idx="10">
                  <c:v>8.6300000000000008</c:v>
                </c:pt>
                <c:pt idx="11">
                  <c:v>8.39</c:v>
                </c:pt>
              </c:numCache>
            </c:numRef>
          </c:val>
          <c:extLst>
            <c:ext xmlns:c16="http://schemas.microsoft.com/office/drawing/2014/chart" uri="{C3380CC4-5D6E-409C-BE32-E72D297353CC}">
              <c16:uniqueId val="{00000001-B098-43C6-B038-97532E7ECDFE}"/>
            </c:ext>
          </c:extLst>
        </c:ser>
        <c:ser>
          <c:idx val="2"/>
          <c:order val="2"/>
          <c:tx>
            <c:strRef>
              <c:f>'HIV prev_cities'!$D$3</c:f>
              <c:strCache>
                <c:ptCount val="1"/>
                <c:pt idx="0">
                  <c:v>FSW</c:v>
                </c:pt>
              </c:strCache>
            </c:strRef>
          </c:tx>
          <c:spPr>
            <a:solidFill>
              <a:srgbClr val="88C540"/>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prev_cities'!$A$4:$A$20</c:f>
              <c:strCache>
                <c:ptCount val="17"/>
                <c:pt idx="0">
                  <c:v>Chengdu (2013)</c:v>
                </c:pt>
                <c:pt idx="1">
                  <c:v>Henan (2013)</c:v>
                </c:pt>
                <c:pt idx="2">
                  <c:v>Chongqing (2012)</c:v>
                </c:pt>
                <c:pt idx="3">
                  <c:v>Sichuan (2013)</c:v>
                </c:pt>
                <c:pt idx="4">
                  <c:v>Nanjing (2013)</c:v>
                </c:pt>
                <c:pt idx="5">
                  <c:v>Jiangsu (2011)</c:v>
                </c:pt>
                <c:pt idx="6">
                  <c:v>Urumqi (2009)</c:v>
                </c:pt>
                <c:pt idx="7">
                  <c:v>Kunming (2009)</c:v>
                </c:pt>
                <c:pt idx="8">
                  <c:v>Yunnan (2010)</c:v>
                </c:pt>
                <c:pt idx="9">
                  <c:v>Guiyang (2009)</c:v>
                </c:pt>
                <c:pt idx="10">
                  <c:v>Chengdu (2009)</c:v>
                </c:pt>
                <c:pt idx="11">
                  <c:v>Guazgzhou (2009)</c:v>
                </c:pt>
                <c:pt idx="12">
                  <c:v>Yunnan (2012)</c:v>
                </c:pt>
                <c:pt idx="13">
                  <c:v>Guangxi (2012)</c:v>
                </c:pt>
                <c:pt idx="14">
                  <c:v>Sichuan (2012)</c:v>
                </c:pt>
                <c:pt idx="15">
                  <c:v>Chongqing (2012)</c:v>
                </c:pt>
                <c:pt idx="16">
                  <c:v>Shanghai (2012)</c:v>
                </c:pt>
              </c:strCache>
            </c:strRef>
          </c:cat>
          <c:val>
            <c:numRef>
              <c:f>'HIV prev_cities'!$D$4:$D$20</c:f>
              <c:numCache>
                <c:formatCode>General</c:formatCode>
                <c:ptCount val="17"/>
                <c:pt idx="12">
                  <c:v>1.83</c:v>
                </c:pt>
                <c:pt idx="13">
                  <c:v>1.2</c:v>
                </c:pt>
                <c:pt idx="14">
                  <c:v>0.42</c:v>
                </c:pt>
                <c:pt idx="15">
                  <c:v>0.25</c:v>
                </c:pt>
                <c:pt idx="16">
                  <c:v>0.14000000000000001</c:v>
                </c:pt>
              </c:numCache>
            </c:numRef>
          </c:val>
          <c:extLst>
            <c:ext xmlns:c16="http://schemas.microsoft.com/office/drawing/2014/chart" uri="{C3380CC4-5D6E-409C-BE32-E72D297353CC}">
              <c16:uniqueId val="{00000002-B098-43C6-B038-97532E7ECDFE}"/>
            </c:ext>
          </c:extLst>
        </c:ser>
        <c:dLbls>
          <c:showLegendKey val="0"/>
          <c:showVal val="0"/>
          <c:showCatName val="0"/>
          <c:showSerName val="0"/>
          <c:showPercent val="0"/>
          <c:showBubbleSize val="0"/>
        </c:dLbls>
        <c:gapWidth val="100"/>
        <c:overlap val="100"/>
        <c:axId val="85056128"/>
        <c:axId val="85057920"/>
      </c:barChart>
      <c:scatterChart>
        <c:scatterStyle val="lineMarker"/>
        <c:varyColors val="0"/>
        <c:ser>
          <c:idx val="3"/>
          <c:order val="3"/>
          <c:tx>
            <c:strRef>
              <c:f>'HIV prev_cities'!$B$24</c:f>
              <c:strCache>
                <c:ptCount val="1"/>
                <c:pt idx="0">
                  <c:v>tar</c:v>
                </c:pt>
              </c:strCache>
            </c:strRef>
          </c:tx>
          <c:spPr>
            <a:ln w="19050">
              <a:solidFill>
                <a:srgbClr val="E31837"/>
              </a:solidFill>
              <a:prstDash val="dash"/>
            </a:ln>
          </c:spPr>
          <c:marker>
            <c:symbol val="none"/>
          </c:marker>
          <c:xVal>
            <c:numRef>
              <c:f>'HIV prev_cities'!$A$25:$A$26</c:f>
              <c:numCache>
                <c:formatCode>General</c:formatCode>
                <c:ptCount val="2"/>
                <c:pt idx="0">
                  <c:v>0</c:v>
                </c:pt>
                <c:pt idx="1">
                  <c:v>1</c:v>
                </c:pt>
              </c:numCache>
            </c:numRef>
          </c:xVal>
          <c:yVal>
            <c:numRef>
              <c:f>'HIV prev_cities'!$B$25:$B$26</c:f>
              <c:numCache>
                <c:formatCode>General</c:formatCode>
                <c:ptCount val="2"/>
                <c:pt idx="0">
                  <c:v>5</c:v>
                </c:pt>
                <c:pt idx="1">
                  <c:v>5</c:v>
                </c:pt>
              </c:numCache>
            </c:numRef>
          </c:yVal>
          <c:smooth val="0"/>
          <c:extLst>
            <c:ext xmlns:c16="http://schemas.microsoft.com/office/drawing/2014/chart" uri="{C3380CC4-5D6E-409C-BE32-E72D297353CC}">
              <c16:uniqueId val="{00000003-B098-43C6-B038-97532E7ECDFE}"/>
            </c:ext>
          </c:extLst>
        </c:ser>
        <c:dLbls>
          <c:showLegendKey val="0"/>
          <c:showVal val="0"/>
          <c:showCatName val="0"/>
          <c:showSerName val="0"/>
          <c:showPercent val="0"/>
          <c:showBubbleSize val="0"/>
        </c:dLbls>
        <c:axId val="85061632"/>
        <c:axId val="85059840"/>
      </c:scatterChart>
      <c:catAx>
        <c:axId val="85056128"/>
        <c:scaling>
          <c:orientation val="minMax"/>
        </c:scaling>
        <c:delete val="0"/>
        <c:axPos val="b"/>
        <c:numFmt formatCode="General" sourceLinked="0"/>
        <c:majorTickMark val="out"/>
        <c:minorTickMark val="none"/>
        <c:tickLblPos val="nextTo"/>
        <c:crossAx val="85057920"/>
        <c:crosses val="autoZero"/>
        <c:auto val="1"/>
        <c:lblAlgn val="ctr"/>
        <c:lblOffset val="100"/>
        <c:noMultiLvlLbl val="0"/>
      </c:catAx>
      <c:valAx>
        <c:axId val="85057920"/>
        <c:scaling>
          <c:orientation val="minMax"/>
          <c:max val="40"/>
          <c:min val="0"/>
        </c:scaling>
        <c:delete val="0"/>
        <c:axPos val="l"/>
        <c:title>
          <c:tx>
            <c:rich>
              <a:bodyPr rot="-5400000" vert="horz"/>
              <a:lstStyle/>
              <a:p>
                <a:pPr>
                  <a:defRPr/>
                </a:pPr>
                <a:r>
                  <a:rPr lang="en-US"/>
                  <a:t>HIV prevalence (%)</a:t>
                </a:r>
              </a:p>
            </c:rich>
          </c:tx>
          <c:layout>
            <c:manualLayout>
              <c:xMode val="edge"/>
              <c:yMode val="edge"/>
              <c:x val="2.9498779757793432E-3"/>
              <c:y val="7.800788132681187E-2"/>
            </c:manualLayout>
          </c:layout>
          <c:overlay val="0"/>
        </c:title>
        <c:numFmt formatCode="General" sourceLinked="1"/>
        <c:majorTickMark val="out"/>
        <c:minorTickMark val="none"/>
        <c:tickLblPos val="nextTo"/>
        <c:crossAx val="85056128"/>
        <c:crosses val="autoZero"/>
        <c:crossBetween val="between"/>
        <c:majorUnit val="5"/>
      </c:valAx>
      <c:valAx>
        <c:axId val="85059840"/>
        <c:scaling>
          <c:orientation val="minMax"/>
          <c:max val="40"/>
          <c:min val="0"/>
        </c:scaling>
        <c:delete val="1"/>
        <c:axPos val="r"/>
        <c:numFmt formatCode="General" sourceLinked="1"/>
        <c:majorTickMark val="out"/>
        <c:minorTickMark val="none"/>
        <c:tickLblPos val="nextTo"/>
        <c:crossAx val="85061632"/>
        <c:crosses val="max"/>
        <c:crossBetween val="midCat"/>
        <c:majorUnit val="5"/>
      </c:valAx>
      <c:valAx>
        <c:axId val="85061632"/>
        <c:scaling>
          <c:orientation val="minMax"/>
          <c:max val="1"/>
          <c:min val="0"/>
        </c:scaling>
        <c:delete val="1"/>
        <c:axPos val="t"/>
        <c:numFmt formatCode="General" sourceLinked="1"/>
        <c:majorTickMark val="out"/>
        <c:minorTickMark val="none"/>
        <c:tickLblPos val="nextTo"/>
        <c:crossAx val="85059840"/>
        <c:crosses val="max"/>
        <c:crossBetween val="midCat"/>
        <c:majorUnit val="0.2"/>
      </c:valAx>
    </c:plotArea>
    <c:legend>
      <c:legendPos val="t"/>
      <c:legendEntry>
        <c:idx val="3"/>
        <c:delete val="1"/>
      </c:legendEntry>
      <c:layout>
        <c:manualLayout>
          <c:xMode val="edge"/>
          <c:yMode val="edge"/>
          <c:x val="0.68178477690288719"/>
          <c:y val="1.774862828921327E-2"/>
          <c:w val="0.31821522309711286"/>
          <c:h val="0.1373810524264513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0.20074</cdr:x>
      <cdr:y>0.42073</cdr:y>
    </cdr:from>
    <cdr:to>
      <cdr:x>0.47793</cdr:x>
      <cdr:y>0.61848</cdr:y>
    </cdr:to>
    <cdr:sp macro="" textlink="">
      <cdr:nvSpPr>
        <cdr:cNvPr id="2" name="TextBox 24">
          <a:extLst xmlns:a="http://schemas.openxmlformats.org/drawingml/2006/main">
            <a:ext uri="{FF2B5EF4-FFF2-40B4-BE49-F238E27FC236}">
              <a16:creationId xmlns:a16="http://schemas.microsoft.com/office/drawing/2014/main" id="{16BBE6C0-DAB0-4830-B0B3-B95B60A3FD25}"/>
            </a:ext>
          </a:extLst>
        </cdr:cNvPr>
        <cdr:cNvSpPr txBox="1"/>
      </cdr:nvSpPr>
      <cdr:spPr>
        <a:xfrm xmlns:a="http://schemas.openxmlformats.org/drawingml/2006/main">
          <a:off x="880630" y="1431659"/>
          <a:ext cx="1216030" cy="67290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a:latin typeface="Arial" panose="020B0604020202020204" pitchFamily="34" charset="0"/>
              <a:cs typeface="Arial" panose="020B0604020202020204" pitchFamily="34" charset="0"/>
            </a:rPr>
            <a:t>Data not available</a:t>
          </a:r>
        </a:p>
      </cdr:txBody>
    </cdr:sp>
  </cdr:relSizeAnchor>
</c:userShapes>
</file>

<file path=ppt/drawings/drawing2.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3.xml><?xml version="1.0" encoding="utf-8"?>
<c:userShapes xmlns:c="http://schemas.openxmlformats.org/drawingml/2006/chart">
  <cdr:relSizeAnchor xmlns:cdr="http://schemas.openxmlformats.org/drawingml/2006/chartDrawing">
    <cdr:from>
      <cdr:x>0.69231</cdr:x>
      <cdr:y>0.14894</cdr:y>
    </cdr:from>
    <cdr:to>
      <cdr:x>0.99873</cdr:x>
      <cdr:y>0.84515</cdr:y>
    </cdr:to>
    <cdr:grpSp>
      <cdr:nvGrpSpPr>
        <cdr:cNvPr id="2" name="Group 5">
          <a:extLst xmlns:a="http://schemas.openxmlformats.org/drawingml/2006/main">
            <a:ext uri="{FF2B5EF4-FFF2-40B4-BE49-F238E27FC236}">
              <a16:creationId xmlns:a16="http://schemas.microsoft.com/office/drawing/2014/main" id="{48594E2F-4BB8-4AC7-BA23-E42ACC04A255}"/>
            </a:ext>
          </a:extLst>
        </cdr:cNvPr>
        <cdr:cNvGrpSpPr/>
      </cdr:nvGrpSpPr>
      <cdr:grpSpPr>
        <a:xfrm xmlns:a="http://schemas.openxmlformats.org/drawingml/2006/main">
          <a:off x="7543825" y="541925"/>
          <a:ext cx="3338936" cy="2533195"/>
          <a:chOff x="0" y="57764"/>
          <a:chExt cx="1607102" cy="1218668"/>
        </a:xfrm>
      </cdr:grpSpPr>
      <cdr:sp macro="" textlink="">
        <cdr:nvSpPr>
          <cdr:cNvPr id="3" name="Rounded Rectangle 6">
            <a:extLst xmlns:a="http://schemas.openxmlformats.org/drawingml/2006/main">
              <a:ext uri="{FF2B5EF4-FFF2-40B4-BE49-F238E27FC236}">
                <a16:creationId xmlns:a16="http://schemas.microsoft.com/office/drawing/2014/main" id="{2E5FA1FB-6ED9-F660-84E4-3E4A22CC80C6}"/>
              </a:ext>
            </a:extLst>
          </cdr:cNvPr>
          <cdr:cNvSpPr/>
        </cdr:nvSpPr>
        <cdr:spPr>
          <a:xfrm xmlns:a="http://schemas.openxmlformats.org/drawingml/2006/main">
            <a:off x="0" y="471575"/>
            <a:ext cx="1607102" cy="353119"/>
          </a:xfrm>
          <a:prstGeom xmlns:a="http://schemas.openxmlformats.org/drawingml/2006/main" prst="roundRect">
            <a:avLst/>
          </a:prstGeom>
          <a:solidFill xmlns:a="http://schemas.openxmlformats.org/drawingml/2006/main">
            <a:sysClr val="window" lastClr="FFFFFF"/>
          </a:solidFill>
          <a:ln xmlns:a="http://schemas.openxmlformats.org/drawingml/2006/main" w="22225" cap="flat" cmpd="sng" algn="ctr">
            <a:solidFill>
              <a:srgbClr val="F78E1E"/>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lnSpc>
                <a:spcPct val="150000"/>
              </a:lnSpc>
            </a:pPr>
            <a:r>
              <a:rPr lang="en-US" sz="1400" b="0">
                <a:solidFill>
                  <a:sysClr val="windowText" lastClr="000000"/>
                </a:solidFill>
                <a:latin typeface="Arial" pitchFamily="34" charset="0"/>
                <a:cs typeface="Arial" pitchFamily="34" charset="0"/>
              </a:rPr>
              <a:t>Medium coverage: &gt;100–&lt;200 syringes per PWID per year</a:t>
            </a:r>
          </a:p>
        </cdr:txBody>
      </cdr:sp>
      <cdr:sp macro="" textlink="">
        <cdr:nvSpPr>
          <cdr:cNvPr id="4" name="Rounded Rectangle 7">
            <a:extLst xmlns:a="http://schemas.openxmlformats.org/drawingml/2006/main">
              <a:ext uri="{FF2B5EF4-FFF2-40B4-BE49-F238E27FC236}">
                <a16:creationId xmlns:a16="http://schemas.microsoft.com/office/drawing/2014/main" id="{FCB14639-C9C1-3200-E7A7-3CD06B3E9707}"/>
              </a:ext>
            </a:extLst>
          </cdr:cNvPr>
          <cdr:cNvSpPr/>
        </cdr:nvSpPr>
        <cdr:spPr>
          <a:xfrm xmlns:a="http://schemas.openxmlformats.org/drawingml/2006/main">
            <a:off x="0" y="923313"/>
            <a:ext cx="1607102" cy="353119"/>
          </a:xfrm>
          <a:prstGeom xmlns:a="http://schemas.openxmlformats.org/drawingml/2006/main" prst="roundRect">
            <a:avLst/>
          </a:prstGeom>
          <a:solidFill xmlns:a="http://schemas.openxmlformats.org/drawingml/2006/main">
            <a:sysClr val="window" lastClr="FFFFFF"/>
          </a:solidFill>
          <a:ln xmlns:a="http://schemas.openxmlformats.org/drawingml/2006/main" w="22225" cap="flat" cmpd="sng" algn="ctr">
            <a:solidFill>
              <a:srgbClr val="E31837"/>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lnSpc>
                <a:spcPct val="150000"/>
              </a:lnSpc>
            </a:pPr>
            <a:r>
              <a:rPr lang="en-US" sz="1400" b="0">
                <a:solidFill>
                  <a:sysClr val="windowText" lastClr="000000"/>
                </a:solidFill>
                <a:latin typeface="Arial" pitchFamily="34" charset="0"/>
                <a:cs typeface="Arial" pitchFamily="34" charset="0"/>
              </a:rPr>
              <a:t>Low coverage: &lt;100 syringes per PWID per year</a:t>
            </a:r>
          </a:p>
        </cdr:txBody>
      </cdr:sp>
      <cdr:sp macro="" textlink="">
        <cdr:nvSpPr>
          <cdr:cNvPr id="5" name="Rounded Rectangle 8">
            <a:extLst xmlns:a="http://schemas.openxmlformats.org/drawingml/2006/main">
              <a:ext uri="{FF2B5EF4-FFF2-40B4-BE49-F238E27FC236}">
                <a16:creationId xmlns:a16="http://schemas.microsoft.com/office/drawing/2014/main" id="{FB7F6888-4416-B98F-DF76-0828B1B98266}"/>
              </a:ext>
            </a:extLst>
          </cdr:cNvPr>
          <cdr:cNvSpPr/>
        </cdr:nvSpPr>
        <cdr:spPr>
          <a:xfrm xmlns:a="http://schemas.openxmlformats.org/drawingml/2006/main">
            <a:off x="0" y="57764"/>
            <a:ext cx="1607102" cy="353119"/>
          </a:xfrm>
          <a:prstGeom xmlns:a="http://schemas.openxmlformats.org/drawingml/2006/main" prst="roundRect">
            <a:avLst/>
          </a:prstGeom>
          <a:solidFill xmlns:a="http://schemas.openxmlformats.org/drawingml/2006/main">
            <a:sysClr val="window" lastClr="FFFFFF"/>
          </a:solidFill>
          <a:ln xmlns:a="http://schemas.openxmlformats.org/drawingml/2006/main" w="22225" cap="flat" cmpd="sng" algn="ctr">
            <a:solidFill>
              <a:srgbClr val="88C540"/>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lnSpc>
                <a:spcPct val="150000"/>
              </a:lnSpc>
            </a:pPr>
            <a:r>
              <a:rPr lang="en-US" sz="1400" b="0" dirty="0">
                <a:solidFill>
                  <a:sysClr val="windowText" lastClr="000000"/>
                </a:solidFill>
                <a:latin typeface="Arial" pitchFamily="34" charset="0"/>
                <a:cs typeface="Arial" pitchFamily="34" charset="0"/>
              </a:rPr>
              <a:t>High coverage: &gt;200 syringes per PWID per year</a:t>
            </a:r>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29/09/2023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19</a:t>
            </a:fld>
            <a:endParaRPr lang="en-US"/>
          </a:p>
        </p:txBody>
      </p:sp>
    </p:spTree>
    <p:extLst>
      <p:ext uri="{BB962C8B-B14F-4D97-AF65-F5344CB8AC3E}">
        <p14:creationId xmlns:p14="http://schemas.microsoft.com/office/powerpoint/2010/main" val="1492325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20</a:t>
            </a:fld>
            <a:endParaRPr lang="en-US"/>
          </a:p>
        </p:txBody>
      </p:sp>
    </p:spTree>
    <p:extLst>
      <p:ext uri="{BB962C8B-B14F-4D97-AF65-F5344CB8AC3E}">
        <p14:creationId xmlns:p14="http://schemas.microsoft.com/office/powerpoint/2010/main" val="2806460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21</a:t>
            </a:fld>
            <a:endParaRPr lang="en-US"/>
          </a:p>
        </p:txBody>
      </p:sp>
    </p:spTree>
    <p:extLst>
      <p:ext uri="{BB962C8B-B14F-4D97-AF65-F5344CB8AC3E}">
        <p14:creationId xmlns:p14="http://schemas.microsoft.com/office/powerpoint/2010/main" val="3197519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22</a:t>
            </a:fld>
            <a:endParaRPr lang="en-US"/>
          </a:p>
        </p:txBody>
      </p:sp>
    </p:spTree>
    <p:extLst>
      <p:ext uri="{BB962C8B-B14F-4D97-AF65-F5344CB8AC3E}">
        <p14:creationId xmlns:p14="http://schemas.microsoft.com/office/powerpoint/2010/main" val="3197519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23</a:t>
            </a:fld>
            <a:endParaRPr lang="en-US"/>
          </a:p>
        </p:txBody>
      </p:sp>
    </p:spTree>
    <p:extLst>
      <p:ext uri="{BB962C8B-B14F-4D97-AF65-F5344CB8AC3E}">
        <p14:creationId xmlns:p14="http://schemas.microsoft.com/office/powerpoint/2010/main" val="2088772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30</a:t>
            </a:fld>
            <a:endParaRPr lang="en-US"/>
          </a:p>
        </p:txBody>
      </p:sp>
    </p:spTree>
    <p:extLst>
      <p:ext uri="{BB962C8B-B14F-4D97-AF65-F5344CB8AC3E}">
        <p14:creationId xmlns:p14="http://schemas.microsoft.com/office/powerpoint/2010/main" val="381612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1452"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1452"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1171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32</a:t>
            </a:fld>
            <a:endParaRPr lang="en-US"/>
          </a:p>
        </p:txBody>
      </p:sp>
    </p:spTree>
    <p:extLst>
      <p:ext uri="{BB962C8B-B14F-4D97-AF65-F5344CB8AC3E}">
        <p14:creationId xmlns:p14="http://schemas.microsoft.com/office/powerpoint/2010/main" val="823441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4</a:t>
            </a:fld>
            <a:endParaRPr lang="en-US"/>
          </a:p>
        </p:txBody>
      </p:sp>
    </p:spTree>
    <p:extLst>
      <p:ext uri="{BB962C8B-B14F-4D97-AF65-F5344CB8AC3E}">
        <p14:creationId xmlns:p14="http://schemas.microsoft.com/office/powerpoint/2010/main" val="1857413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38</a:t>
            </a:fld>
            <a:endParaRPr lang="en-US"/>
          </a:p>
        </p:txBody>
      </p:sp>
    </p:spTree>
    <p:extLst>
      <p:ext uri="{BB962C8B-B14F-4D97-AF65-F5344CB8AC3E}">
        <p14:creationId xmlns:p14="http://schemas.microsoft.com/office/powerpoint/2010/main" val="2690773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39</a:t>
            </a:fld>
            <a:endParaRPr lang="en-US"/>
          </a:p>
        </p:txBody>
      </p:sp>
    </p:spTree>
    <p:extLst>
      <p:ext uri="{BB962C8B-B14F-4D97-AF65-F5344CB8AC3E}">
        <p14:creationId xmlns:p14="http://schemas.microsoft.com/office/powerpoint/2010/main" val="4193825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6</a:t>
            </a:fld>
            <a:endParaRPr lang="en-US"/>
          </a:p>
        </p:txBody>
      </p:sp>
    </p:spTree>
    <p:extLst>
      <p:ext uri="{BB962C8B-B14F-4D97-AF65-F5344CB8AC3E}">
        <p14:creationId xmlns:p14="http://schemas.microsoft.com/office/powerpoint/2010/main" val="3805912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7</a:t>
            </a:fld>
            <a:endParaRPr lang="en-US"/>
          </a:p>
        </p:txBody>
      </p:sp>
    </p:spTree>
    <p:extLst>
      <p:ext uri="{BB962C8B-B14F-4D97-AF65-F5344CB8AC3E}">
        <p14:creationId xmlns:p14="http://schemas.microsoft.com/office/powerpoint/2010/main" val="877697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10</a:t>
            </a:fld>
            <a:endParaRPr lang="en-US"/>
          </a:p>
        </p:txBody>
      </p:sp>
    </p:spTree>
    <p:extLst>
      <p:ext uri="{BB962C8B-B14F-4D97-AF65-F5344CB8AC3E}">
        <p14:creationId xmlns:p14="http://schemas.microsoft.com/office/powerpoint/2010/main" val="3281233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12</a:t>
            </a:fld>
            <a:endParaRPr lang="en-US"/>
          </a:p>
        </p:txBody>
      </p:sp>
    </p:spTree>
    <p:extLst>
      <p:ext uri="{BB962C8B-B14F-4D97-AF65-F5344CB8AC3E}">
        <p14:creationId xmlns:p14="http://schemas.microsoft.com/office/powerpoint/2010/main" val="386277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13</a:t>
            </a:fld>
            <a:endParaRPr lang="en-US"/>
          </a:p>
        </p:txBody>
      </p:sp>
    </p:spTree>
    <p:extLst>
      <p:ext uri="{BB962C8B-B14F-4D97-AF65-F5344CB8AC3E}">
        <p14:creationId xmlns:p14="http://schemas.microsoft.com/office/powerpoint/2010/main" val="2111492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15</a:t>
            </a:fld>
            <a:endParaRPr lang="en-US"/>
          </a:p>
        </p:txBody>
      </p:sp>
    </p:spTree>
    <p:extLst>
      <p:ext uri="{BB962C8B-B14F-4D97-AF65-F5344CB8AC3E}">
        <p14:creationId xmlns:p14="http://schemas.microsoft.com/office/powerpoint/2010/main" val="3873788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1271388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2716D00C-945F-44AA-80D9-B501B6302AB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5702361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ADDA40EE-F92C-456C-8166-EBAE37FFA18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6646204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5622CBE5-C9D9-4258-AE6F-12CCD772899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8481628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8700670-3C07-453E-98FF-1E25ADA5A1C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8208298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01A56669-2736-47CF-9BF8-BAA7D2C3C61C}"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2642767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81AAD56C-7359-45A5-8ECE-070878B7958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9415559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9CAE604A-B2DC-4337-BE27-AFE8A4B71A0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9664360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DA07AA17-5FB0-444F-A033-251C5508B0F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7665377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80155526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17818623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42574930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57056728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90872363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76771727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80508634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317097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F85D373-0DC3-44ED-9C1A-51829019E23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687329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E850323-ED6B-4761-ABB3-A6F2FC5E0FC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8005368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8E6C547D-351B-4D6F-A8AC-214AFBB2880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3054289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8825494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A753DF5-DDDE-469F-AA5A-FCF676D57CA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7167130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7C44C12-9506-45AF-AF04-F131831DCA4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3824157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D06B109-FA3E-4F2E-95AA-93DD2E5294E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7312653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C9C146AD-1A44-4697-B83A-9BD12F73D5F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28333966"/>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A91636E2-C123-405B-BCE7-EC7576A2E49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71155703"/>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3A222E1E-AF71-604E-87CE-06A17C4A0DFB}" type="slidenum">
              <a:rPr lang="th-TH"/>
              <a:pPr/>
              <a:t>‹#›</a:t>
            </a:fld>
            <a:endParaRPr lang="th-TH"/>
          </a:p>
        </p:txBody>
      </p:sp>
    </p:spTree>
    <p:extLst>
      <p:ext uri="{BB962C8B-B14F-4D97-AF65-F5344CB8AC3E}">
        <p14:creationId xmlns:p14="http://schemas.microsoft.com/office/powerpoint/2010/main" val="81800729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944783DE-9DBB-624B-9DAD-9F71ADCDA402}" type="slidenum">
              <a:rPr lang="th-TH"/>
              <a:pPr/>
              <a:t>‹#›</a:t>
            </a:fld>
            <a:endParaRPr lang="th-TH"/>
          </a:p>
        </p:txBody>
      </p:sp>
    </p:spTree>
    <p:extLst>
      <p:ext uri="{BB962C8B-B14F-4D97-AF65-F5344CB8AC3E}">
        <p14:creationId xmlns:p14="http://schemas.microsoft.com/office/powerpoint/2010/main" val="249866828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39A30598-FE0A-B449-BE97-2485C18F0C03}" type="slidenum">
              <a:rPr lang="th-TH"/>
              <a:pPr/>
              <a:t>‹#›</a:t>
            </a:fld>
            <a:endParaRPr lang="th-TH"/>
          </a:p>
        </p:txBody>
      </p:sp>
    </p:spTree>
    <p:extLst>
      <p:ext uri="{BB962C8B-B14F-4D97-AF65-F5344CB8AC3E}">
        <p14:creationId xmlns:p14="http://schemas.microsoft.com/office/powerpoint/2010/main" val="565447873"/>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AA7A60B1-3F90-4A4C-A8EF-F6CCFD8E50A4}" type="slidenum">
              <a:rPr lang="th-TH"/>
              <a:pPr/>
              <a:t>‹#›</a:t>
            </a:fld>
            <a:endParaRPr lang="th-TH"/>
          </a:p>
        </p:txBody>
      </p:sp>
    </p:spTree>
    <p:extLst>
      <p:ext uri="{BB962C8B-B14F-4D97-AF65-F5344CB8AC3E}">
        <p14:creationId xmlns:p14="http://schemas.microsoft.com/office/powerpoint/2010/main" val="258538169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9D833C6D-8637-714B-9745-6BCA58E6393D}" type="slidenum">
              <a:rPr lang="th-TH"/>
              <a:pPr/>
              <a:t>‹#›</a:t>
            </a:fld>
            <a:endParaRPr lang="th-TH"/>
          </a:p>
        </p:txBody>
      </p:sp>
    </p:spTree>
    <p:extLst>
      <p:ext uri="{BB962C8B-B14F-4D97-AF65-F5344CB8AC3E}">
        <p14:creationId xmlns:p14="http://schemas.microsoft.com/office/powerpoint/2010/main" val="305036000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4357869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2E9D0B1B-BB3A-2840-9C22-73B61126EB45}" type="slidenum">
              <a:rPr lang="th-TH"/>
              <a:pPr/>
              <a:t>‹#›</a:t>
            </a:fld>
            <a:endParaRPr lang="th-TH"/>
          </a:p>
        </p:txBody>
      </p:sp>
    </p:spTree>
    <p:extLst>
      <p:ext uri="{BB962C8B-B14F-4D97-AF65-F5344CB8AC3E}">
        <p14:creationId xmlns:p14="http://schemas.microsoft.com/office/powerpoint/2010/main" val="99461642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10D1F89D-E185-B743-BF90-259157769448}" type="slidenum">
              <a:rPr lang="th-TH"/>
              <a:pPr/>
              <a:t>‹#›</a:t>
            </a:fld>
            <a:endParaRPr lang="th-TH"/>
          </a:p>
        </p:txBody>
      </p:sp>
    </p:spTree>
    <p:extLst>
      <p:ext uri="{BB962C8B-B14F-4D97-AF65-F5344CB8AC3E}">
        <p14:creationId xmlns:p14="http://schemas.microsoft.com/office/powerpoint/2010/main" val="3448213787"/>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1B07850-D60B-8A4B-B493-E0A0463FF622}" type="slidenum">
              <a:rPr lang="th-TH"/>
              <a:pPr/>
              <a:t>‹#›</a:t>
            </a:fld>
            <a:endParaRPr lang="th-TH"/>
          </a:p>
        </p:txBody>
      </p:sp>
    </p:spTree>
    <p:extLst>
      <p:ext uri="{BB962C8B-B14F-4D97-AF65-F5344CB8AC3E}">
        <p14:creationId xmlns:p14="http://schemas.microsoft.com/office/powerpoint/2010/main" val="334227626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496468540"/>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58814948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739334038"/>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58206337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968206933"/>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102620995"/>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05884776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4770066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654816994"/>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82497674"/>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22521682"/>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21322303"/>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8561231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62605515"/>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54101630"/>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5252720"/>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45653861"/>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2862009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0589402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22015366"/>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80104630"/>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30877128"/>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51678430"/>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13852772"/>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51489394"/>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57374334"/>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0" tIns="45576" rIns="91140" bIns="45576">
            <a:normAutofit/>
          </a:bodyPr>
          <a:lstStyle>
            <a:lvl1pPr marL="531665" marR="0" indent="-531665" algn="l" defTabSz="9114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29" indent="0" algn="ctr">
              <a:buNone/>
              <a:defRPr>
                <a:solidFill>
                  <a:schemeClr val="tx1">
                    <a:tint val="75000"/>
                  </a:schemeClr>
                </a:solidFill>
              </a:defRPr>
            </a:lvl2pPr>
            <a:lvl3pPr marL="911452" indent="0" algn="ctr">
              <a:buNone/>
              <a:defRPr>
                <a:solidFill>
                  <a:schemeClr val="tx1">
                    <a:tint val="75000"/>
                  </a:schemeClr>
                </a:solidFill>
              </a:defRPr>
            </a:lvl3pPr>
            <a:lvl4pPr marL="1367180" indent="0" algn="ctr">
              <a:buNone/>
              <a:defRPr>
                <a:solidFill>
                  <a:schemeClr val="tx1">
                    <a:tint val="75000"/>
                  </a:schemeClr>
                </a:solidFill>
              </a:defRPr>
            </a:lvl4pPr>
            <a:lvl5pPr marL="1822881" indent="0" algn="ctr">
              <a:buNone/>
              <a:defRPr>
                <a:solidFill>
                  <a:schemeClr val="tx1">
                    <a:tint val="75000"/>
                  </a:schemeClr>
                </a:solidFill>
              </a:defRPr>
            </a:lvl5pPr>
            <a:lvl6pPr marL="2278624" indent="0" algn="ctr">
              <a:buNone/>
              <a:defRPr>
                <a:solidFill>
                  <a:schemeClr val="tx1">
                    <a:tint val="75000"/>
                  </a:schemeClr>
                </a:solidFill>
              </a:defRPr>
            </a:lvl6pPr>
            <a:lvl7pPr marL="2734361" indent="0" algn="ctr">
              <a:buNone/>
              <a:defRPr>
                <a:solidFill>
                  <a:schemeClr val="tx1">
                    <a:tint val="75000"/>
                  </a:schemeClr>
                </a:solidFill>
              </a:defRPr>
            </a:lvl7pPr>
            <a:lvl8pPr marL="3190070" indent="0" algn="ctr">
              <a:buNone/>
              <a:defRPr>
                <a:solidFill>
                  <a:schemeClr val="tx1">
                    <a:tint val="75000"/>
                  </a:schemeClr>
                </a:solidFill>
              </a:defRPr>
            </a:lvl8pPr>
            <a:lvl9pPr marL="364577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335727213"/>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304432739"/>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6941528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8893079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0" tIns="45576" rIns="91140" bIns="4557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0" tIns="45576" rIns="91140" bIns="4557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933875584"/>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902214857"/>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410438829"/>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0" tIns="45576" rIns="91140" bIns="4557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423306188"/>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1"/>
            <a:ext cx="10198197" cy="788737"/>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0" tIns="45576" rIns="91140" bIns="4557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0" tIns="45576" rIns="91140" bIns="4557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523580875"/>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427632961"/>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813711039"/>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27219656"/>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289162010"/>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51983765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37837922"/>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276889181"/>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834716377"/>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07823881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4487219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7.png"/><Relationship Id="rId5" Type="http://schemas.openxmlformats.org/officeDocument/2006/relationships/slideLayout" Target="../slideLayouts/slideLayout71.xml"/><Relationship Id="rId10" Type="http://schemas.openxmlformats.org/officeDocument/2006/relationships/image" Target="../media/image6.png"/><Relationship Id="rId4" Type="http://schemas.openxmlformats.org/officeDocument/2006/relationships/slideLayout" Target="../slideLayouts/slideLayout7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7.png"/><Relationship Id="rId5" Type="http://schemas.openxmlformats.org/officeDocument/2006/relationships/slideLayout" Target="../slideLayouts/slideLayout79.xml"/><Relationship Id="rId10" Type="http://schemas.openxmlformats.org/officeDocument/2006/relationships/image" Target="../media/image6.png"/><Relationship Id="rId4" Type="http://schemas.openxmlformats.org/officeDocument/2006/relationships/slideLayout" Target="../slideLayouts/slideLayout78.xml"/><Relationship Id="rId9"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7.png"/><Relationship Id="rId5" Type="http://schemas.openxmlformats.org/officeDocument/2006/relationships/slideLayout" Target="../slideLayouts/slideLayout23.xml"/><Relationship Id="rId10" Type="http://schemas.openxmlformats.org/officeDocument/2006/relationships/image" Target="../media/image6.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4.png"/><Relationship Id="rId5" Type="http://schemas.openxmlformats.org/officeDocument/2006/relationships/slideLayout" Target="../slideLayouts/slideLayout31.xml"/><Relationship Id="rId10"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7.png"/><Relationship Id="rId5" Type="http://schemas.openxmlformats.org/officeDocument/2006/relationships/slideLayout" Target="../slideLayouts/slideLayout39.xml"/><Relationship Id="rId10" Type="http://schemas.openxmlformats.org/officeDocument/2006/relationships/image" Target="../media/image6.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7.png"/><Relationship Id="rId5" Type="http://schemas.openxmlformats.org/officeDocument/2006/relationships/slideLayout" Target="../slideLayouts/slideLayout47.xml"/><Relationship Id="rId10" Type="http://schemas.openxmlformats.org/officeDocument/2006/relationships/image" Target="../media/image6.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4.png"/><Relationship Id="rId5" Type="http://schemas.openxmlformats.org/officeDocument/2006/relationships/slideLayout" Target="../slideLayouts/slideLayout55.xml"/><Relationship Id="rId10" Type="http://schemas.openxmlformats.org/officeDocument/2006/relationships/image" Target="../media/image3.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4.png"/><Relationship Id="rId5" Type="http://schemas.openxmlformats.org/officeDocument/2006/relationships/slideLayout" Target="../slideLayouts/slideLayout63.xml"/><Relationship Id="rId10" Type="http://schemas.openxmlformats.org/officeDocument/2006/relationships/image" Target="../media/image3.pn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8"/>
            <a:ext cx="723900" cy="365125"/>
          </a:xfrm>
          <a:prstGeom prst="rect">
            <a:avLst/>
          </a:prstGeom>
        </p:spPr>
        <p:txBody>
          <a:bodyPr vert="horz" wrap="square" lIns="91140" tIns="45576" rIns="91140" bIns="45576"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40" rIns="99258" bIns="49640"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5"/>
            <a:ext cx="4341284" cy="654247"/>
          </a:xfrm>
          <a:prstGeom prst="rect">
            <a:avLst/>
          </a:prstGeom>
          <a:noFill/>
          <a:ln>
            <a:noFill/>
          </a:ln>
        </p:spPr>
        <p:txBody>
          <a:bodyPr lIns="99258" tIns="49640" rIns="99258" bIns="4964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41"/>
            <a:ext cx="4948767" cy="438804"/>
          </a:xfrm>
          <a:prstGeom prst="rect">
            <a:avLst/>
          </a:prstGeom>
          <a:noFill/>
        </p:spPr>
        <p:txBody>
          <a:bodyPr lIns="99258" tIns="49640" rIns="99258" bIns="49640">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806987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29" algn="ctr" rtl="0" fontAlgn="base">
        <a:spcBef>
          <a:spcPct val="0"/>
        </a:spcBef>
        <a:spcAft>
          <a:spcPct val="0"/>
        </a:spcAft>
        <a:defRPr sz="4400">
          <a:solidFill>
            <a:schemeClr val="tx1"/>
          </a:solidFill>
          <a:latin typeface="Arial" charset="0"/>
          <a:cs typeface="Cordia New" pitchFamily="34" charset="-34"/>
        </a:defRPr>
      </a:lvl6pPr>
      <a:lvl7pPr marL="911452" algn="ctr" rtl="0" fontAlgn="base">
        <a:spcBef>
          <a:spcPct val="0"/>
        </a:spcBef>
        <a:spcAft>
          <a:spcPct val="0"/>
        </a:spcAft>
        <a:defRPr sz="4400">
          <a:solidFill>
            <a:schemeClr val="tx1"/>
          </a:solidFill>
          <a:latin typeface="Arial" charset="0"/>
          <a:cs typeface="Cordia New" pitchFamily="34" charset="-34"/>
        </a:defRPr>
      </a:lvl7pPr>
      <a:lvl8pPr marL="1367180" algn="ctr" rtl="0" fontAlgn="base">
        <a:spcBef>
          <a:spcPct val="0"/>
        </a:spcBef>
        <a:spcAft>
          <a:spcPct val="0"/>
        </a:spcAft>
        <a:defRPr sz="4400">
          <a:solidFill>
            <a:schemeClr val="tx1"/>
          </a:solidFill>
          <a:latin typeface="Arial" charset="0"/>
          <a:cs typeface="Cordia New" pitchFamily="34" charset="-34"/>
        </a:defRPr>
      </a:lvl8pPr>
      <a:lvl9pPr marL="1822881" algn="ctr" rtl="0" fontAlgn="base">
        <a:spcBef>
          <a:spcPct val="0"/>
        </a:spcBef>
        <a:spcAft>
          <a:spcPct val="0"/>
        </a:spcAft>
        <a:defRPr sz="4400">
          <a:solidFill>
            <a:schemeClr val="tx1"/>
          </a:solidFill>
          <a:latin typeface="Arial" charset="0"/>
          <a:cs typeface="Cordia New" pitchFamily="34" charset="-34"/>
        </a:defRPr>
      </a:lvl9pPr>
    </p:titleStyle>
    <p:bodyStyle>
      <a:lvl1pPr marL="341793" indent="-34179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59" indent="-284816"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316" indent="-227873"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021" indent="-227873"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753" indent="-227873"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497"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225"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920"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632"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52" rtl="0" eaLnBrk="1" latinLnBrk="0" hangingPunct="1">
        <a:defRPr sz="2800" kern="1200">
          <a:solidFill>
            <a:schemeClr val="tx1"/>
          </a:solidFill>
          <a:latin typeface="+mn-lt"/>
          <a:ea typeface="+mn-ea"/>
          <a:cs typeface="+mn-cs"/>
        </a:defRPr>
      </a:lvl1pPr>
      <a:lvl2pPr marL="455729" algn="l" defTabSz="911452" rtl="0" eaLnBrk="1" latinLnBrk="0" hangingPunct="1">
        <a:defRPr sz="2800" kern="1200">
          <a:solidFill>
            <a:schemeClr val="tx1"/>
          </a:solidFill>
          <a:latin typeface="+mn-lt"/>
          <a:ea typeface="+mn-ea"/>
          <a:cs typeface="+mn-cs"/>
        </a:defRPr>
      </a:lvl2pPr>
      <a:lvl3pPr marL="911452" algn="l" defTabSz="911452" rtl="0" eaLnBrk="1" latinLnBrk="0" hangingPunct="1">
        <a:defRPr sz="2800" kern="1200">
          <a:solidFill>
            <a:schemeClr val="tx1"/>
          </a:solidFill>
          <a:latin typeface="+mn-lt"/>
          <a:ea typeface="+mn-ea"/>
          <a:cs typeface="+mn-cs"/>
        </a:defRPr>
      </a:lvl3pPr>
      <a:lvl4pPr marL="1367180" algn="l" defTabSz="911452" rtl="0" eaLnBrk="1" latinLnBrk="0" hangingPunct="1">
        <a:defRPr sz="2800" kern="1200">
          <a:solidFill>
            <a:schemeClr val="tx1"/>
          </a:solidFill>
          <a:latin typeface="+mn-lt"/>
          <a:ea typeface="+mn-ea"/>
          <a:cs typeface="+mn-cs"/>
        </a:defRPr>
      </a:lvl4pPr>
      <a:lvl5pPr marL="1822881" algn="l" defTabSz="911452" rtl="0" eaLnBrk="1" latinLnBrk="0" hangingPunct="1">
        <a:defRPr sz="2800" kern="1200">
          <a:solidFill>
            <a:schemeClr val="tx1"/>
          </a:solidFill>
          <a:latin typeface="+mn-lt"/>
          <a:ea typeface="+mn-ea"/>
          <a:cs typeface="+mn-cs"/>
        </a:defRPr>
      </a:lvl5pPr>
      <a:lvl6pPr marL="2278624" algn="l" defTabSz="911452" rtl="0" eaLnBrk="1" latinLnBrk="0" hangingPunct="1">
        <a:defRPr sz="2800" kern="1200">
          <a:solidFill>
            <a:schemeClr val="tx1"/>
          </a:solidFill>
          <a:latin typeface="+mn-lt"/>
          <a:ea typeface="+mn-ea"/>
          <a:cs typeface="+mn-cs"/>
        </a:defRPr>
      </a:lvl6pPr>
      <a:lvl7pPr marL="2734361" algn="l" defTabSz="911452" rtl="0" eaLnBrk="1" latinLnBrk="0" hangingPunct="1">
        <a:defRPr sz="2800" kern="1200">
          <a:solidFill>
            <a:schemeClr val="tx1"/>
          </a:solidFill>
          <a:latin typeface="+mn-lt"/>
          <a:ea typeface="+mn-ea"/>
          <a:cs typeface="+mn-cs"/>
        </a:defRPr>
      </a:lvl7pPr>
      <a:lvl8pPr marL="3190070" algn="l" defTabSz="911452" rtl="0" eaLnBrk="1" latinLnBrk="0" hangingPunct="1">
        <a:defRPr sz="2800" kern="1200">
          <a:solidFill>
            <a:schemeClr val="tx1"/>
          </a:solidFill>
          <a:latin typeface="+mn-lt"/>
          <a:ea typeface="+mn-ea"/>
          <a:cs typeface="+mn-cs"/>
        </a:defRPr>
      </a:lvl8pPr>
      <a:lvl9pPr marL="3645770" algn="l" defTabSz="911452"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38278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573425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1279CB1D-01DE-45CC-947D-D15D2BBE74AC}"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1182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827174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64207BED-8092-4FA5-8EE5-C722CC28086E}"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358172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5536971C-AAD1-B74E-A7A9-2FD3CD55393A}"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3080"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a:spLocks noChangeArrowheads="1"/>
          </p:cNvSpPr>
          <p:nvPr/>
        </p:nvSpPr>
        <p:spPr bwMode="auto">
          <a:xfrm>
            <a:off x="9290051" y="301625"/>
            <a:ext cx="2220383" cy="400050"/>
          </a:xfrm>
          <a:prstGeom prst="rect">
            <a:avLst/>
          </a:prstGeom>
          <a:noFill/>
          <a:ln>
            <a:noFill/>
          </a:ln>
          <a:effectLst>
            <a:outerShdw blurRad="50800" dist="38100" dir="5400000" algn="t"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ea typeface="ＭＳ Ｐゴシック" charset="0"/>
                <a:cs typeface="Cordia New" charset="0"/>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a typeface="ＭＳ Ｐゴシック" charset="0"/>
            </a:endParaRPr>
          </a:p>
        </p:txBody>
      </p:sp>
    </p:spTree>
    <p:extLst>
      <p:ext uri="{BB962C8B-B14F-4D97-AF65-F5344CB8AC3E}">
        <p14:creationId xmlns:p14="http://schemas.microsoft.com/office/powerpoint/2010/main" val="157416790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charset="0"/>
                <a:ea typeface="ＭＳ Ｐゴシック" charset="0"/>
                <a:cs typeface="Cordia New" charset="0"/>
              </a:rPr>
              <a:pPr/>
              <a:t>‹#›</a:t>
            </a:fld>
            <a:endParaRPr lang="th-TH">
              <a:latin typeface="Arial" charset="0"/>
              <a:ea typeface="ＭＳ Ｐゴシック" charset="0"/>
              <a:cs typeface="Cordia New"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3401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05167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base">
              <a:spcBef>
                <a:spcPct val="0"/>
              </a:spcBef>
              <a:spcAft>
                <a:spcPct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009041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9.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1.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2.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3.xml"/><Relationship Id="rId2" Type="http://schemas.openxmlformats.org/officeDocument/2006/relationships/slide" Target="slide3.xml"/><Relationship Id="rId1" Type="http://schemas.openxmlformats.org/officeDocument/2006/relationships/slideLayout" Target="../slideLayouts/slideLayout27.xml"/><Relationship Id="rId6" Type="http://schemas.openxmlformats.org/officeDocument/2006/relationships/slide" Target="slide30.xml"/><Relationship Id="rId5" Type="http://schemas.openxmlformats.org/officeDocument/2006/relationships/slide" Target="slide24.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hyperlink" Target="http://www.aidsdatahub.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chart" Target="../charts/chart17.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hyperlink" Target="http://www.aidsdatahub.org/" TargetMode="Externa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hyperlink" Target="http://www.aidsdatahub.org/" TargetMode="Externa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www.aidsdatahub.org/" TargetMode="Externa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www.aidsdatahub.org/" TargetMode="Externa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3.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71.xml"/><Relationship Id="rId5" Type="http://schemas.openxmlformats.org/officeDocument/2006/relationships/chart" Target="../charts/chart25.xml"/><Relationship Id="rId4" Type="http://schemas.openxmlformats.org/officeDocument/2006/relationships/chart" Target="../charts/chart24.xm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31.xml"/><Relationship Id="rId4" Type="http://schemas.openxmlformats.org/officeDocument/2006/relationships/chart" Target="../charts/char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63.xml"/><Relationship Id="rId4" Type="http://schemas.openxmlformats.org/officeDocument/2006/relationships/chart" Target="../charts/chart27.xml"/></Relationships>
</file>

<file path=ppt/slides/_rels/slide3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9.xml"/><Relationship Id="rId1" Type="http://schemas.openxmlformats.org/officeDocument/2006/relationships/slideLayout" Target="../slideLayouts/slideLayout63.xml"/><Relationship Id="rId4" Type="http://schemas.openxmlformats.org/officeDocument/2006/relationships/hyperlink" Target="http://www.aidsdatahub.org/" TargetMode="External"/></Relationships>
</file>

<file path=ppt/slides/_rels/slide3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0.xml"/><Relationship Id="rId1" Type="http://schemas.openxmlformats.org/officeDocument/2006/relationships/slideLayout" Target="../slideLayouts/slideLayout63.xml"/><Relationship Id="rId4" Type="http://schemas.openxmlformats.org/officeDocument/2006/relationships/hyperlink" Target="http://www.aidsdatahub.or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0.xml"/><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chart" Target="../charts/chart31.xm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chart" Target="../charts/char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7"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79.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hyperlink" Target="http://www.aidsdatahub.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7.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hyperlink" Target="http://www.aidsdatahub.org/" TargetMode="Externa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04800" y="4416166"/>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cs typeface="Cordia New" pitchFamily="34" charset="-34"/>
              </a:rPr>
              <a:t>China</a:t>
            </a:r>
            <a:endParaRPr lang="th-TH" dirty="0"/>
          </a:p>
        </p:txBody>
      </p:sp>
      <p:sp>
        <p:nvSpPr>
          <p:cNvPr id="3" name="TextBox 2"/>
          <p:cNvSpPr txBox="1"/>
          <p:nvPr/>
        </p:nvSpPr>
        <p:spPr>
          <a:xfrm>
            <a:off x="340242" y="5761074"/>
            <a:ext cx="5791200" cy="461665"/>
          </a:xfrm>
          <a:prstGeom prst="rect">
            <a:avLst/>
          </a:prstGeom>
          <a:noFill/>
        </p:spPr>
        <p:txBody>
          <a:bodyPr wrap="square" rtlCol="0">
            <a:spAutoFit/>
          </a:bodyPr>
          <a:lstStyle/>
          <a:p>
            <a:r>
              <a:rPr lang="en-US" sz="2400" b="1" dirty="0">
                <a:solidFill>
                  <a:schemeClr val="bg1"/>
                </a:solidFill>
              </a:rPr>
              <a:t>Last Updated: </a:t>
            </a:r>
            <a:r>
              <a:rPr lang="en-US" sz="2400" b="1" i="1" dirty="0">
                <a:solidFill>
                  <a:schemeClr val="bg1"/>
                </a:solidFill>
              </a:rPr>
              <a:t>August 2023</a:t>
            </a:r>
            <a:endParaRPr lang="en-GB" sz="2400" b="1" i="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125200" cy="504000"/>
          </a:xfrm>
        </p:spPr>
        <p:txBody>
          <a:bodyPr/>
          <a:lstStyle/>
          <a:p>
            <a:r>
              <a:rPr lang="en-GB" dirty="0"/>
              <a:t>HIV prevalence among key populations in selected cities/provinces</a:t>
            </a: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10</a:t>
            </a:fld>
            <a:endParaRPr lang="th-TH" dirty="0">
              <a:solidFill>
                <a:prstClr val="black">
                  <a:tint val="75000"/>
                </a:prstClr>
              </a:solidFill>
            </a:endParaRPr>
          </a:p>
        </p:txBody>
      </p:sp>
      <p:sp>
        <p:nvSpPr>
          <p:cNvPr id="6" name="TextBox 1"/>
          <p:cNvSpPr txBox="1"/>
          <p:nvPr/>
        </p:nvSpPr>
        <p:spPr>
          <a:xfrm>
            <a:off x="10633" y="5596211"/>
            <a:ext cx="11277600" cy="1219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t>Source: Prepared by </a:t>
            </a:r>
            <a:r>
              <a:rPr lang="en-US" sz="800" dirty="0">
                <a:hlinkClick r:id="rId3"/>
              </a:rPr>
              <a:t>www.aidsdatahub.org</a:t>
            </a:r>
            <a:r>
              <a:rPr lang="en-US" sz="800" dirty="0"/>
              <a:t>  based on 1. Chengdu Center for Disease Control and Prevention. (2014). Intensifying HIV response among MSMs with city-approach in Chengdu city, China; 2. Wang, L., et al. (2012). "HIV Prevalence and Influencing Factors Analysis of Sentinel Surveillance among Men who Have Sex with Men in China, 2003 - 2011." Chin Med J </a:t>
            </a:r>
            <a:r>
              <a:rPr lang="en-US" sz="800" b="1" dirty="0"/>
              <a:t>125</a:t>
            </a:r>
            <a:r>
              <a:rPr lang="en-US" sz="800" dirty="0"/>
              <a:t>(11): 1857-1861.; 3. Wu, Z., et al. (2013). "HIV and syphilis prevalence among men who have sex with men: a cross-sectional survey of 61 cities in China." Clinical Infectious Diseases </a:t>
            </a:r>
            <a:r>
              <a:rPr lang="en-US" sz="800" b="1" dirty="0"/>
              <a:t>57</a:t>
            </a:r>
            <a:r>
              <a:rPr lang="en-US" sz="800" dirty="0"/>
              <a:t>(2): 298-309.; 4. Workbook data for 2009 HIV estimates; 5. Wang, L. et al. (2014). The HIV, Syphilis, and HCV Epidemics Among Female Sex Workers in China: Results From a Serial Cross-Sectional Study Between 2008 and 2012. Clinical Infectious Diseases 2014;59(1):1–9. DOI: 10.1093/</a:t>
            </a:r>
            <a:r>
              <a:rPr lang="en-US" sz="800" dirty="0" err="1"/>
              <a:t>cid</a:t>
            </a:r>
            <a:r>
              <a:rPr lang="en-US" sz="800" dirty="0"/>
              <a:t>/ciu245; 6. Chow, E. P., et al. (2014). "HIV Prevalence Trends, Risky </a:t>
            </a:r>
            <a:r>
              <a:rPr lang="en-US" sz="800" dirty="0" err="1"/>
              <a:t>Behaviours</a:t>
            </a:r>
            <a:r>
              <a:rPr lang="en-US" sz="800" dirty="0"/>
              <a:t>, and Governmental and Community Responses to the Epidemic among Men Who Have Sex with Men in China." </a:t>
            </a:r>
            <a:r>
              <a:rPr lang="en-US" sz="800" dirty="0" err="1"/>
              <a:t>BioMed</a:t>
            </a:r>
            <a:r>
              <a:rPr lang="en-US" sz="800" dirty="0"/>
              <a:t> research international 2014; 7. MEI Lin, et al. (2014). Survey of sexual behavior </a:t>
            </a:r>
            <a:r>
              <a:rPr lang="en-US" sz="800" dirty="0" err="1"/>
              <a:t>characteristics,HIV</a:t>
            </a:r>
            <a:r>
              <a:rPr lang="en-US" sz="800" dirty="0"/>
              <a:t> infection status and sexually transmitted disease prevalence among men who have sex with men in Taiyuan,Shanxi,2013. Disease Surveillance, Year 2014 , Issue 10 , Page 776-781; 8. Ma et al. (2015). HIV infection status among men who have sex with men in Henan, 2008-2013. Chinese Journal of Epidemiology, Year 2015 , Issue 2 , Page 158-161; 9. Li, L et al. (2014). Infection status of HIV and its influence factors among men who have sex with men in Sichuan province. Chinese Journal of Preventive Medicine, Year 2014 , Issue 11 , Page 980-984; 10. Guan, W et al. (2015). Trends on the changing prevalence in patients with early syphilis and HIV infection among men who having sex with men in Nanjing, from 2008 to 2013. Chinese Journal of Epidemiology, Year 2015 , Issue 6 , Page 624-628 </a:t>
            </a:r>
          </a:p>
        </p:txBody>
      </p:sp>
      <p:graphicFrame>
        <p:nvGraphicFramePr>
          <p:cNvPr id="7" name="Chart 6"/>
          <p:cNvGraphicFramePr>
            <a:graphicFrameLocks noGrp="1"/>
          </p:cNvGraphicFramePr>
          <p:nvPr>
            <p:extLst>
              <p:ext uri="{D42A27DB-BD31-4B8C-83A1-F6EECF244321}">
                <p14:modId xmlns:p14="http://schemas.microsoft.com/office/powerpoint/2010/main" val="221728227"/>
              </p:ext>
            </p:extLst>
          </p:nvPr>
        </p:nvGraphicFramePr>
        <p:xfrm>
          <a:off x="1752600" y="2066926"/>
          <a:ext cx="8686800" cy="34194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10805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F5A21-2E78-1890-282B-BEF247597800}"/>
              </a:ext>
            </a:extLst>
          </p:cNvPr>
          <p:cNvSpPr>
            <a:spLocks noGrp="1"/>
          </p:cNvSpPr>
          <p:nvPr>
            <p:ph type="title"/>
          </p:nvPr>
        </p:nvSpPr>
        <p:spPr/>
        <p:txBody>
          <a:bodyPr/>
          <a:lstStyle/>
          <a:p>
            <a:r>
              <a:rPr lang="en-US" dirty="0"/>
              <a:t>Newly reported HIV/AIDS cases by mode of transmission, 1985-2019</a:t>
            </a:r>
          </a:p>
        </p:txBody>
      </p:sp>
      <p:sp>
        <p:nvSpPr>
          <p:cNvPr id="3" name="Slide Number Placeholder 2">
            <a:extLst>
              <a:ext uri="{FF2B5EF4-FFF2-40B4-BE49-F238E27FC236}">
                <a16:creationId xmlns:a16="http://schemas.microsoft.com/office/drawing/2014/main" id="{7C21F0B7-DBDC-D4EB-2A84-67D1D3894E9E}"/>
              </a:ext>
            </a:extLst>
          </p:cNvPr>
          <p:cNvSpPr>
            <a:spLocks noGrp="1"/>
          </p:cNvSpPr>
          <p:nvPr>
            <p:ph type="sldNum" sz="quarter" idx="10"/>
          </p:nvPr>
        </p:nvSpPr>
        <p:spPr/>
        <p:txBody>
          <a:bodyPr/>
          <a:lstStyle/>
          <a:p>
            <a:fld id="{8800C79D-0615-AF41-9AB4-7D5AEAE4FA5F}" type="slidenum">
              <a:rPr lang="th-TH" smtClean="0"/>
              <a:pPr/>
              <a:t>11</a:t>
            </a:fld>
            <a:endParaRPr lang="th-TH"/>
          </a:p>
        </p:txBody>
      </p:sp>
      <p:sp>
        <p:nvSpPr>
          <p:cNvPr id="5" name="TextBox 4">
            <a:extLst>
              <a:ext uri="{FF2B5EF4-FFF2-40B4-BE49-F238E27FC236}">
                <a16:creationId xmlns:a16="http://schemas.microsoft.com/office/drawing/2014/main" id="{EFCD0FE5-BDAD-7B1D-C3F9-1FF5815EB2DF}"/>
              </a:ext>
            </a:extLst>
          </p:cNvPr>
          <p:cNvSpPr txBox="1"/>
          <p:nvPr/>
        </p:nvSpPr>
        <p:spPr>
          <a:xfrm>
            <a:off x="226475" y="6507764"/>
            <a:ext cx="112035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0" fontAlgn="base" hangingPunct="0">
              <a:spcBef>
                <a:spcPct val="0"/>
              </a:spcBef>
              <a:spcAft>
                <a:spcPct val="0"/>
              </a:spcAft>
              <a:defRPr sz="800">
                <a:latin typeface="Arial" pitchFamily="34" charset="0"/>
                <a:cs typeface="Cordia New" pitchFamily="34" charset="-34"/>
              </a:defRPr>
            </a:lvl1pPr>
            <a:lvl2pPr marL="742950" indent="-285750" eaLnBrk="0" hangingPunct="0">
              <a:defRPr sz="2800">
                <a:latin typeface="Arial" pitchFamily="34" charset="0"/>
                <a:cs typeface="Cordia New" pitchFamily="34" charset="-34"/>
              </a:defRPr>
            </a:lvl2pPr>
            <a:lvl3pPr marL="1143000" indent="-228600" eaLnBrk="0" hangingPunct="0">
              <a:defRPr sz="2800">
                <a:latin typeface="Arial" pitchFamily="34" charset="0"/>
                <a:cs typeface="Cordia New" pitchFamily="34" charset="-34"/>
              </a:defRPr>
            </a:lvl3pPr>
            <a:lvl4pPr marL="1600200" indent="-228600" eaLnBrk="0" hangingPunct="0">
              <a:defRPr sz="2800">
                <a:latin typeface="Arial" pitchFamily="34" charset="0"/>
                <a:cs typeface="Cordia New" pitchFamily="34" charset="-34"/>
              </a:defRPr>
            </a:lvl4pPr>
            <a:lvl5pPr marL="2057400" indent="-228600" eaLnBrk="0" hangingPunct="0">
              <a:defRPr sz="2800">
                <a:latin typeface="Arial" pitchFamily="34" charset="0"/>
                <a:cs typeface="Cordia New" pitchFamily="34" charset="-34"/>
              </a:defRPr>
            </a:lvl5pPr>
            <a:lvl6pPr marL="2514600" indent="-228600" eaLnBrk="0" fontAlgn="base" hangingPunct="0">
              <a:spcBef>
                <a:spcPct val="0"/>
              </a:spcBef>
              <a:spcAft>
                <a:spcPct val="0"/>
              </a:spcAft>
              <a:defRPr sz="2800">
                <a:latin typeface="Arial" pitchFamily="34" charset="0"/>
                <a:cs typeface="Cordia New" pitchFamily="34" charset="-34"/>
              </a:defRPr>
            </a:lvl6pPr>
            <a:lvl7pPr marL="2971800" indent="-228600" eaLnBrk="0" fontAlgn="base" hangingPunct="0">
              <a:spcBef>
                <a:spcPct val="0"/>
              </a:spcBef>
              <a:spcAft>
                <a:spcPct val="0"/>
              </a:spcAft>
              <a:defRPr sz="2800">
                <a:latin typeface="Arial" pitchFamily="34" charset="0"/>
                <a:cs typeface="Cordia New" pitchFamily="34" charset="-34"/>
              </a:defRPr>
            </a:lvl7pPr>
            <a:lvl8pPr marL="3429000" indent="-228600" eaLnBrk="0" fontAlgn="base" hangingPunct="0">
              <a:spcBef>
                <a:spcPct val="0"/>
              </a:spcBef>
              <a:spcAft>
                <a:spcPct val="0"/>
              </a:spcAft>
              <a:defRPr sz="2800">
                <a:latin typeface="Arial" pitchFamily="34" charset="0"/>
                <a:cs typeface="Cordia New" pitchFamily="34" charset="-34"/>
              </a:defRPr>
            </a:lvl8pPr>
            <a:lvl9pPr marL="3886200" indent="-228600" eaLnBrk="0" fontAlgn="base" hangingPunct="0">
              <a:spcBef>
                <a:spcPct val="0"/>
              </a:spcBef>
              <a:spcAft>
                <a:spcPct val="0"/>
              </a:spcAft>
              <a:defRPr sz="2800">
                <a:latin typeface="Arial" pitchFamily="34" charset="0"/>
                <a:cs typeface="Cordia New" pitchFamily="34" charset="-34"/>
              </a:defRPr>
            </a:lvl9pPr>
          </a:lstStyle>
          <a:p>
            <a:r>
              <a:rPr lang="en-US" dirty="0"/>
              <a:t>Source: Xu JJ, Han MJ, Jiang YJ, Ding HB, Li X, Han XX, </a:t>
            </a:r>
            <a:r>
              <a:rPr lang="en-US" dirty="0" err="1"/>
              <a:t>Lv</a:t>
            </a:r>
            <a:r>
              <a:rPr lang="en-US" dirty="0"/>
              <a:t> F, Chen QF, Zhang ZN, Cui HL, </a:t>
            </a:r>
            <a:r>
              <a:rPr lang="en-US" dirty="0" err="1"/>
              <a:t>Geng</a:t>
            </a:r>
            <a:r>
              <a:rPr lang="en-US" dirty="0"/>
              <a:t> WQ, Zhang J, Wang Q, Kang J, Li XL, Sun H, Fu YJ, An MH, Hu QH, Chu ZX, Liu YJ, Shang H. Prevention and control of HIV/AIDS in China: lessons from the past three decades. Chin Med J (Engl). 2021 Nov 10;134(23):2799-2809. </a:t>
            </a:r>
            <a:r>
              <a:rPr lang="en-US" dirty="0" err="1"/>
              <a:t>doi</a:t>
            </a:r>
            <a:r>
              <a:rPr lang="en-US" dirty="0"/>
              <a:t>: 10.1097/CM9.0000000000001842. PMID: 34759226; PMCID: PMC8667973.</a:t>
            </a:r>
          </a:p>
        </p:txBody>
      </p:sp>
      <p:pic>
        <p:nvPicPr>
          <p:cNvPr id="9" name="Picture 8">
            <a:extLst>
              <a:ext uri="{FF2B5EF4-FFF2-40B4-BE49-F238E27FC236}">
                <a16:creationId xmlns:a16="http://schemas.microsoft.com/office/drawing/2014/main" id="{35BB4832-0E1E-D456-2AD9-7643487C67A9}"/>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295400" y="2362200"/>
            <a:ext cx="7391401" cy="3606305"/>
          </a:xfrm>
          <a:prstGeom prst="rect">
            <a:avLst/>
          </a:prstGeom>
        </p:spPr>
      </p:pic>
      <p:sp>
        <p:nvSpPr>
          <p:cNvPr id="10" name="TextBox 3">
            <a:extLst>
              <a:ext uri="{FF2B5EF4-FFF2-40B4-BE49-F238E27FC236}">
                <a16:creationId xmlns:a16="http://schemas.microsoft.com/office/drawing/2014/main" id="{A1988447-A303-9DF3-8F67-6FBEC7D93BF7}"/>
              </a:ext>
            </a:extLst>
          </p:cNvPr>
          <p:cNvSpPr txBox="1">
            <a:spLocks noChangeArrowheads="1"/>
          </p:cNvSpPr>
          <p:nvPr/>
        </p:nvSpPr>
        <p:spPr bwMode="auto">
          <a:xfrm>
            <a:off x="9589199" y="3730394"/>
            <a:ext cx="220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00" rIns="13500" anchor="ctr">
            <a:spAutoFit/>
          </a:bodyPr>
          <a:lstStyle>
            <a:lvl1pPr>
              <a:spcBef>
                <a:spcPct val="20000"/>
              </a:spcBef>
              <a:buSzPct val="75000"/>
              <a:buBlip>
                <a:blip r:embed="rId4"/>
              </a:buBlip>
              <a:defRPr kumimoji="1" sz="2600" b="1" i="1">
                <a:solidFill>
                  <a:srgbClr val="5F5F5F"/>
                </a:solidFill>
                <a:latin typeface="Calibri" panose="020F0502020204030204" pitchFamily="34" charset="0"/>
                <a:ea typeface="华文中宋" panose="02010600040101010101" pitchFamily="2" charset="-122"/>
              </a:defRPr>
            </a:lvl1pPr>
            <a:lvl2pPr marL="742950" indent="-285750">
              <a:spcBef>
                <a:spcPct val="20000"/>
              </a:spcBef>
              <a:buSzPct val="75000"/>
              <a:buBlip>
                <a:blip r:embed="rId5"/>
              </a:buBlip>
              <a:defRPr kumimoji="1" sz="2400" b="1" i="1">
                <a:solidFill>
                  <a:srgbClr val="5F5F5F"/>
                </a:solidFill>
                <a:latin typeface="Calibri" panose="020F0502020204030204" pitchFamily="34" charset="0"/>
                <a:ea typeface="华文中宋" panose="02010600040101010101" pitchFamily="2" charset="-122"/>
              </a:defRPr>
            </a:lvl2pPr>
            <a:lvl3pPr marL="1143000" indent="-228600">
              <a:spcBef>
                <a:spcPct val="20000"/>
              </a:spcBef>
              <a:buChar char="•"/>
              <a:defRPr kumimoji="1" sz="2000" b="1" i="1">
                <a:solidFill>
                  <a:srgbClr val="5F5F5F"/>
                </a:solidFill>
                <a:latin typeface="Calibri" panose="020F0502020204030204" pitchFamily="34" charset="0"/>
                <a:ea typeface="华文中宋" panose="02010600040101010101" pitchFamily="2" charset="-122"/>
              </a:defRPr>
            </a:lvl3pPr>
            <a:lvl4pPr marL="1600200" indent="-228600">
              <a:spcBef>
                <a:spcPct val="20000"/>
              </a:spcBef>
              <a:buChar char="–"/>
              <a:defRPr kumimoji="1" sz="2000" b="1" i="1">
                <a:solidFill>
                  <a:srgbClr val="5F5F5F"/>
                </a:solidFill>
                <a:latin typeface="Calibri" panose="020F0502020204030204" pitchFamily="34" charset="0"/>
                <a:ea typeface="华文中宋" panose="02010600040101010101" pitchFamily="2" charset="-122"/>
              </a:defRPr>
            </a:lvl4pPr>
            <a:lvl5pPr marL="2057400" indent="-228600">
              <a:spcBef>
                <a:spcPct val="20000"/>
              </a:spcBef>
              <a:buClr>
                <a:schemeClr val="tx2"/>
              </a:buClr>
              <a:buChar char="–"/>
              <a:defRPr kumimoji="1" sz="2000" b="1" i="1">
                <a:solidFill>
                  <a:srgbClr val="5F5F5F"/>
                </a:solidFill>
                <a:latin typeface="Calibri" panose="020F0502020204030204" pitchFamily="34" charset="0"/>
                <a:ea typeface="华文中宋" panose="02010600040101010101" pitchFamily="2" charset="-122"/>
              </a:defRPr>
            </a:lvl5pPr>
            <a:lvl6pPr marL="2514600" indent="-228600" eaLnBrk="0" fontAlgn="base" hangingPunct="0">
              <a:spcBef>
                <a:spcPct val="20000"/>
              </a:spcBef>
              <a:spcAft>
                <a:spcPct val="0"/>
              </a:spcAft>
              <a:buClr>
                <a:schemeClr val="tx2"/>
              </a:buClr>
              <a:buChar char="–"/>
              <a:defRPr kumimoji="1" sz="2000" b="1" i="1">
                <a:solidFill>
                  <a:srgbClr val="5F5F5F"/>
                </a:solidFill>
                <a:latin typeface="Calibri" panose="020F0502020204030204" pitchFamily="34" charset="0"/>
                <a:ea typeface="华文中宋" panose="02010600040101010101" pitchFamily="2" charset="-122"/>
              </a:defRPr>
            </a:lvl6pPr>
            <a:lvl7pPr marL="2971800" indent="-228600" eaLnBrk="0" fontAlgn="base" hangingPunct="0">
              <a:spcBef>
                <a:spcPct val="20000"/>
              </a:spcBef>
              <a:spcAft>
                <a:spcPct val="0"/>
              </a:spcAft>
              <a:buClr>
                <a:schemeClr val="tx2"/>
              </a:buClr>
              <a:buChar char="–"/>
              <a:defRPr kumimoji="1" sz="2000" b="1" i="1">
                <a:solidFill>
                  <a:srgbClr val="5F5F5F"/>
                </a:solidFill>
                <a:latin typeface="Calibri" panose="020F0502020204030204" pitchFamily="34" charset="0"/>
                <a:ea typeface="华文中宋" panose="02010600040101010101" pitchFamily="2" charset="-122"/>
              </a:defRPr>
            </a:lvl7pPr>
            <a:lvl8pPr marL="3429000" indent="-228600" eaLnBrk="0" fontAlgn="base" hangingPunct="0">
              <a:spcBef>
                <a:spcPct val="20000"/>
              </a:spcBef>
              <a:spcAft>
                <a:spcPct val="0"/>
              </a:spcAft>
              <a:buClr>
                <a:schemeClr val="tx2"/>
              </a:buClr>
              <a:buChar char="–"/>
              <a:defRPr kumimoji="1" sz="2000" b="1" i="1">
                <a:solidFill>
                  <a:srgbClr val="5F5F5F"/>
                </a:solidFill>
                <a:latin typeface="Calibri" panose="020F0502020204030204" pitchFamily="34" charset="0"/>
                <a:ea typeface="华文中宋" panose="02010600040101010101" pitchFamily="2" charset="-122"/>
              </a:defRPr>
            </a:lvl8pPr>
            <a:lvl9pPr marL="3886200" indent="-228600" eaLnBrk="0" fontAlgn="base" hangingPunct="0">
              <a:spcBef>
                <a:spcPct val="20000"/>
              </a:spcBef>
              <a:spcAft>
                <a:spcPct val="0"/>
              </a:spcAft>
              <a:buClr>
                <a:schemeClr val="tx2"/>
              </a:buClr>
              <a:buChar char="–"/>
              <a:defRPr kumimoji="1" sz="2000" b="1" i="1">
                <a:solidFill>
                  <a:srgbClr val="5F5F5F"/>
                </a:solidFill>
                <a:latin typeface="Calibri" panose="020F0502020204030204" pitchFamily="34" charset="0"/>
                <a:ea typeface="华文中宋" panose="02010600040101010101" pitchFamily="2" charset="-122"/>
              </a:defRPr>
            </a:lvl9pPr>
          </a:lstStyle>
          <a:p>
            <a:pPr defTabSz="457200">
              <a:spcBef>
                <a:spcPct val="0"/>
              </a:spcBef>
              <a:buSzTx/>
              <a:buNone/>
            </a:pPr>
            <a:r>
              <a:rPr lang="en-US" altLang="zh-CN" sz="3600" i="0" dirty="0">
                <a:solidFill>
                  <a:prstClr val="black"/>
                </a:solidFill>
                <a:latin typeface="Arial" panose="020B0604020202020204" pitchFamily="34" charset="0"/>
                <a:ea typeface="宋体" panose="02010600030101010101" pitchFamily="2" charset="-122"/>
              </a:rPr>
              <a:t>&gt;95</a:t>
            </a:r>
            <a:r>
              <a:rPr lang="en-US" altLang="zh-CN" sz="1800" i="0" dirty="0">
                <a:solidFill>
                  <a:prstClr val="black"/>
                </a:solidFill>
                <a:latin typeface="Arial" panose="020B0604020202020204" pitchFamily="34" charset="0"/>
                <a:ea typeface="宋体" panose="02010600030101010101" pitchFamily="2" charset="-122"/>
              </a:rPr>
              <a:t>% </a:t>
            </a:r>
          </a:p>
          <a:p>
            <a:pPr defTabSz="457200">
              <a:spcBef>
                <a:spcPct val="0"/>
              </a:spcBef>
              <a:buSzTx/>
              <a:buNone/>
            </a:pPr>
            <a:r>
              <a:rPr lang="en-US" altLang="zh-CN" sz="1800" i="0" dirty="0">
                <a:solidFill>
                  <a:prstClr val="black"/>
                </a:solidFill>
                <a:latin typeface="Arial" panose="020B0604020202020204" pitchFamily="34" charset="0"/>
                <a:ea typeface="宋体" panose="02010600030101010101" pitchFamily="2" charset="-122"/>
              </a:rPr>
              <a:t>through sexual transmission</a:t>
            </a:r>
          </a:p>
        </p:txBody>
      </p:sp>
      <p:sp>
        <p:nvSpPr>
          <p:cNvPr id="11" name="右大括号 3">
            <a:extLst>
              <a:ext uri="{FF2B5EF4-FFF2-40B4-BE49-F238E27FC236}">
                <a16:creationId xmlns:a16="http://schemas.microsoft.com/office/drawing/2014/main" id="{4F181A2F-6045-EF69-09AA-D526594D23EB}"/>
              </a:ext>
            </a:extLst>
          </p:cNvPr>
          <p:cNvSpPr>
            <a:spLocks/>
          </p:cNvSpPr>
          <p:nvPr/>
        </p:nvSpPr>
        <p:spPr bwMode="auto">
          <a:xfrm>
            <a:off x="9192324" y="2829303"/>
            <a:ext cx="341609" cy="3002508"/>
          </a:xfrm>
          <a:prstGeom prst="rightBrace">
            <a:avLst>
              <a:gd name="adj1" fmla="val 8333"/>
              <a:gd name="adj2" fmla="val 50000"/>
            </a:avLst>
          </a:prstGeom>
          <a:noFill/>
          <a:ln w="19050" algn="ctr">
            <a:solidFill>
              <a:srgbClr val="2146FD"/>
            </a:solidFill>
            <a:round/>
            <a:headEnd/>
            <a:tailEnd/>
          </a:ln>
          <a:effectLst>
            <a:outerShdw dist="17961" dir="2700000" algn="ctr" rotWithShape="0">
              <a:schemeClr val="bg1"/>
            </a:outerShdw>
          </a:effectLst>
        </p:spPr>
        <p:txBody>
          <a:bodyPr/>
          <a:lstStyle>
            <a:lvl1pPr>
              <a:defRPr kumimoji="1" sz="1200">
                <a:solidFill>
                  <a:srgbClr val="0000D8"/>
                </a:solidFill>
                <a:latin typeface="Abadi MT Condensed Light" pitchFamily="34" charset="0"/>
                <a:ea typeface="宋体" panose="02010600030101010101" pitchFamily="2" charset="-122"/>
              </a:defRPr>
            </a:lvl1pPr>
            <a:lvl2pPr marL="742950" indent="-285750">
              <a:defRPr kumimoji="1" sz="1200">
                <a:solidFill>
                  <a:srgbClr val="0000D8"/>
                </a:solidFill>
                <a:latin typeface="Abadi MT Condensed Light" pitchFamily="34" charset="0"/>
                <a:ea typeface="宋体" panose="02010600030101010101" pitchFamily="2" charset="-122"/>
              </a:defRPr>
            </a:lvl2pPr>
            <a:lvl3pPr marL="1143000" indent="-228600">
              <a:defRPr kumimoji="1" sz="1200">
                <a:solidFill>
                  <a:srgbClr val="0000D8"/>
                </a:solidFill>
                <a:latin typeface="Abadi MT Condensed Light" pitchFamily="34" charset="0"/>
                <a:ea typeface="宋体" panose="02010600030101010101" pitchFamily="2" charset="-122"/>
              </a:defRPr>
            </a:lvl3pPr>
            <a:lvl4pPr marL="1600200" indent="-228600">
              <a:defRPr kumimoji="1" sz="1200">
                <a:solidFill>
                  <a:srgbClr val="0000D8"/>
                </a:solidFill>
                <a:latin typeface="Abadi MT Condensed Light" pitchFamily="34" charset="0"/>
                <a:ea typeface="宋体" panose="02010600030101010101" pitchFamily="2" charset="-122"/>
              </a:defRPr>
            </a:lvl4pPr>
            <a:lvl5pPr marL="2057400" indent="-228600">
              <a:defRPr kumimoji="1" sz="1200">
                <a:solidFill>
                  <a:srgbClr val="0000D8"/>
                </a:solidFill>
                <a:latin typeface="Abadi MT Condensed Light" pitchFamily="34" charset="0"/>
                <a:ea typeface="宋体" panose="02010600030101010101" pitchFamily="2" charset="-122"/>
              </a:defRPr>
            </a:lvl5pPr>
            <a:lvl6pPr marL="2514600" indent="-228600" eaLnBrk="0" fontAlgn="base" hangingPunct="0">
              <a:spcBef>
                <a:spcPct val="0"/>
              </a:spcBef>
              <a:spcAft>
                <a:spcPct val="0"/>
              </a:spcAft>
              <a:defRPr kumimoji="1" sz="1200">
                <a:solidFill>
                  <a:srgbClr val="0000D8"/>
                </a:solidFill>
                <a:latin typeface="Abadi MT Condensed Light" pitchFamily="34" charset="0"/>
                <a:ea typeface="宋体" panose="02010600030101010101" pitchFamily="2" charset="-122"/>
              </a:defRPr>
            </a:lvl6pPr>
            <a:lvl7pPr marL="2971800" indent="-228600" eaLnBrk="0" fontAlgn="base" hangingPunct="0">
              <a:spcBef>
                <a:spcPct val="0"/>
              </a:spcBef>
              <a:spcAft>
                <a:spcPct val="0"/>
              </a:spcAft>
              <a:defRPr kumimoji="1" sz="1200">
                <a:solidFill>
                  <a:srgbClr val="0000D8"/>
                </a:solidFill>
                <a:latin typeface="Abadi MT Condensed Light" pitchFamily="34" charset="0"/>
                <a:ea typeface="宋体" panose="02010600030101010101" pitchFamily="2" charset="-122"/>
              </a:defRPr>
            </a:lvl7pPr>
            <a:lvl8pPr marL="3429000" indent="-228600" eaLnBrk="0" fontAlgn="base" hangingPunct="0">
              <a:spcBef>
                <a:spcPct val="0"/>
              </a:spcBef>
              <a:spcAft>
                <a:spcPct val="0"/>
              </a:spcAft>
              <a:defRPr kumimoji="1" sz="1200">
                <a:solidFill>
                  <a:srgbClr val="0000D8"/>
                </a:solidFill>
                <a:latin typeface="Abadi MT Condensed Light" pitchFamily="34" charset="0"/>
                <a:ea typeface="宋体" panose="02010600030101010101" pitchFamily="2" charset="-122"/>
              </a:defRPr>
            </a:lvl8pPr>
            <a:lvl9pPr marL="3886200" indent="-228600" eaLnBrk="0" fontAlgn="base" hangingPunct="0">
              <a:spcBef>
                <a:spcPct val="0"/>
              </a:spcBef>
              <a:spcAft>
                <a:spcPct val="0"/>
              </a:spcAft>
              <a:defRPr kumimoji="1" sz="1200">
                <a:solidFill>
                  <a:srgbClr val="0000D8"/>
                </a:solidFill>
                <a:latin typeface="Abadi MT Condensed Light" pitchFamily="34" charset="0"/>
                <a:ea typeface="宋体" panose="02010600030101010101" pitchFamily="2" charset="-122"/>
              </a:defRPr>
            </a:lvl9pPr>
          </a:lstStyle>
          <a:p>
            <a:pPr algn="ctr" defTabSz="457200">
              <a:lnSpc>
                <a:spcPct val="80000"/>
              </a:lnSpc>
            </a:pPr>
            <a:endParaRPr lang="zh-CN" altLang="en-US">
              <a:ea typeface="方正姚体" panose="02010601030101010101" pitchFamily="2" charset="-122"/>
            </a:endParaRPr>
          </a:p>
        </p:txBody>
      </p:sp>
      <p:grpSp>
        <p:nvGrpSpPr>
          <p:cNvPr id="38" name="Group 37">
            <a:extLst>
              <a:ext uri="{FF2B5EF4-FFF2-40B4-BE49-F238E27FC236}">
                <a16:creationId xmlns:a16="http://schemas.microsoft.com/office/drawing/2014/main" id="{36AEE81F-B047-824E-5B55-A4F64C618D05}"/>
              </a:ext>
            </a:extLst>
          </p:cNvPr>
          <p:cNvGrpSpPr/>
          <p:nvPr/>
        </p:nvGrpSpPr>
        <p:grpSpPr>
          <a:xfrm>
            <a:off x="609600" y="5984599"/>
            <a:ext cx="11049000" cy="461665"/>
            <a:chOff x="609600" y="5984599"/>
            <a:chExt cx="11049000" cy="461665"/>
          </a:xfrm>
        </p:grpSpPr>
        <p:grpSp>
          <p:nvGrpSpPr>
            <p:cNvPr id="12" name="Group 11">
              <a:extLst>
                <a:ext uri="{FF2B5EF4-FFF2-40B4-BE49-F238E27FC236}">
                  <a16:creationId xmlns:a16="http://schemas.microsoft.com/office/drawing/2014/main" id="{F2545B52-1F46-E881-22AE-D9D8AC1D5794}"/>
                </a:ext>
              </a:extLst>
            </p:cNvPr>
            <p:cNvGrpSpPr/>
            <p:nvPr/>
          </p:nvGrpSpPr>
          <p:grpSpPr>
            <a:xfrm>
              <a:off x="609600" y="6057660"/>
              <a:ext cx="9703360" cy="289121"/>
              <a:chOff x="4400487" y="4137229"/>
              <a:chExt cx="9703360" cy="289121"/>
            </a:xfrm>
          </p:grpSpPr>
          <p:grpSp>
            <p:nvGrpSpPr>
              <p:cNvPr id="13" name="Group 12">
                <a:extLst>
                  <a:ext uri="{FF2B5EF4-FFF2-40B4-BE49-F238E27FC236}">
                    <a16:creationId xmlns:a16="http://schemas.microsoft.com/office/drawing/2014/main" id="{35FA027C-97D9-F46D-8D65-7F6858CCAE8C}"/>
                  </a:ext>
                </a:extLst>
              </p:cNvPr>
              <p:cNvGrpSpPr/>
              <p:nvPr/>
            </p:nvGrpSpPr>
            <p:grpSpPr>
              <a:xfrm>
                <a:off x="7021840" y="4149036"/>
                <a:ext cx="1780744" cy="276999"/>
                <a:chOff x="6276807" y="4532975"/>
                <a:chExt cx="1780744" cy="276999"/>
              </a:xfrm>
            </p:grpSpPr>
            <p:sp>
              <p:nvSpPr>
                <p:cNvPr id="29" name="TextBox 33">
                  <a:extLst>
                    <a:ext uri="{FF2B5EF4-FFF2-40B4-BE49-F238E27FC236}">
                      <a16:creationId xmlns:a16="http://schemas.microsoft.com/office/drawing/2014/main" id="{FA1FE48A-55E7-F26B-0817-D19A60639302}"/>
                    </a:ext>
                  </a:extLst>
                </p:cNvPr>
                <p:cNvSpPr txBox="1"/>
                <p:nvPr/>
              </p:nvSpPr>
              <p:spPr>
                <a:xfrm>
                  <a:off x="6276807" y="4589667"/>
                  <a:ext cx="180000" cy="182880"/>
                </a:xfrm>
                <a:prstGeom prst="rect">
                  <a:avLst/>
                </a:prstGeom>
                <a:solidFill>
                  <a:srgbClr val="67DC17"/>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Text" lastClr="000000"/>
                    </a:solidFill>
                    <a:effectLst/>
                    <a:uLnTx/>
                    <a:uFillTx/>
                    <a:latin typeface="Arial Nova" panose="020B05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54C3A410-EB5F-A1B9-BAF5-AA1A99DA6C49}"/>
                    </a:ext>
                  </a:extLst>
                </p:cNvPr>
                <p:cNvSpPr/>
                <p:nvPr/>
              </p:nvSpPr>
              <p:spPr>
                <a:xfrm>
                  <a:off x="6408786" y="4532975"/>
                  <a:ext cx="1648765"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Nova" panose="020B0504020202020204" pitchFamily="34" charset="0"/>
                      <a:cs typeface="Arial" panose="020B0604020202020204" pitchFamily="34" charset="0"/>
                    </a:rPr>
                    <a:t>Injecting drug use</a:t>
                  </a:r>
                </a:p>
              </p:txBody>
            </p:sp>
          </p:grpSp>
          <p:grpSp>
            <p:nvGrpSpPr>
              <p:cNvPr id="14" name="Group 13">
                <a:extLst>
                  <a:ext uri="{FF2B5EF4-FFF2-40B4-BE49-F238E27FC236}">
                    <a16:creationId xmlns:a16="http://schemas.microsoft.com/office/drawing/2014/main" id="{19BAEBB4-419D-9A83-B56F-6CD6E2140B12}"/>
                  </a:ext>
                </a:extLst>
              </p:cNvPr>
              <p:cNvGrpSpPr/>
              <p:nvPr/>
            </p:nvGrpSpPr>
            <p:grpSpPr>
              <a:xfrm>
                <a:off x="5718299" y="4137229"/>
                <a:ext cx="2311691" cy="276999"/>
                <a:chOff x="6940466" y="4483903"/>
                <a:chExt cx="2311691" cy="276999"/>
              </a:xfrm>
            </p:grpSpPr>
            <p:sp>
              <p:nvSpPr>
                <p:cNvPr id="27" name="Rectangle 26">
                  <a:extLst>
                    <a:ext uri="{FF2B5EF4-FFF2-40B4-BE49-F238E27FC236}">
                      <a16:creationId xmlns:a16="http://schemas.microsoft.com/office/drawing/2014/main" id="{D5F4E718-0AD0-DC82-9C65-295E8E385F80}"/>
                    </a:ext>
                  </a:extLst>
                </p:cNvPr>
                <p:cNvSpPr/>
                <p:nvPr/>
              </p:nvSpPr>
              <p:spPr>
                <a:xfrm>
                  <a:off x="6940466" y="4537756"/>
                  <a:ext cx="180000" cy="180000"/>
                </a:xfrm>
                <a:prstGeom prst="rect">
                  <a:avLst/>
                </a:prstGeom>
                <a:solidFill>
                  <a:srgbClr val="FA0E17"/>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ysClr val="window" lastClr="FFFFFF"/>
                    </a:solidFill>
                    <a:effectLst/>
                    <a:uLnTx/>
                    <a:uFillTx/>
                    <a:latin typeface="Arial Nova" panose="020B05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B5683A38-FE7B-26FF-93F8-16A9199AA493}"/>
                    </a:ext>
                  </a:extLst>
                </p:cNvPr>
                <p:cNvSpPr/>
                <p:nvPr/>
              </p:nvSpPr>
              <p:spPr>
                <a:xfrm>
                  <a:off x="7069910" y="4483903"/>
                  <a:ext cx="2182247"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Nova" panose="020B0504020202020204" pitchFamily="34" charset="0"/>
                      <a:cs typeface="Arial" panose="020B0604020202020204" pitchFamily="34" charset="0"/>
                    </a:rPr>
                    <a:t>Homosexual</a:t>
                  </a:r>
                  <a:endParaRPr kumimoji="0" lang="en-GB" sz="1200" b="0" i="0" u="none" strike="noStrike" kern="0" cap="none" spc="0" normalizeH="0" baseline="0" noProof="0" dirty="0">
                    <a:ln>
                      <a:noFill/>
                    </a:ln>
                    <a:solidFill>
                      <a:prstClr val="black"/>
                    </a:solidFill>
                    <a:effectLst/>
                    <a:uLnTx/>
                    <a:uFillTx/>
                    <a:latin typeface="Arial Nova" panose="020B05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2041653F-A190-2A2F-C1D3-C45DBD72D8E2}"/>
                  </a:ext>
                </a:extLst>
              </p:cNvPr>
              <p:cNvGrpSpPr/>
              <p:nvPr/>
            </p:nvGrpSpPr>
            <p:grpSpPr>
              <a:xfrm>
                <a:off x="12096687" y="4149036"/>
                <a:ext cx="2007160" cy="276999"/>
                <a:chOff x="13295116" y="3387949"/>
                <a:chExt cx="2007160" cy="276999"/>
              </a:xfrm>
            </p:grpSpPr>
            <p:sp>
              <p:nvSpPr>
                <p:cNvPr id="25" name="Rectangle 24">
                  <a:extLst>
                    <a:ext uri="{FF2B5EF4-FFF2-40B4-BE49-F238E27FC236}">
                      <a16:creationId xmlns:a16="http://schemas.microsoft.com/office/drawing/2014/main" id="{E38E3935-7914-DE81-41F1-949013E4B52D}"/>
                    </a:ext>
                  </a:extLst>
                </p:cNvPr>
                <p:cNvSpPr/>
                <p:nvPr/>
              </p:nvSpPr>
              <p:spPr>
                <a:xfrm>
                  <a:off x="13295116" y="3420935"/>
                  <a:ext cx="180000" cy="180000"/>
                </a:xfrm>
                <a:prstGeom prst="rect">
                  <a:avLst/>
                </a:prstGeom>
                <a:solidFill>
                  <a:srgbClr val="E1540C"/>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a:ln>
                      <a:noFill/>
                    </a:ln>
                    <a:solidFill>
                      <a:sysClr val="window" lastClr="FFFFFF"/>
                    </a:solidFill>
                    <a:effectLst/>
                    <a:uLnTx/>
                    <a:uFillTx/>
                    <a:latin typeface="Arial Nova" panose="020B05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F5B291DF-2D80-F1CD-22C6-C41FCFF6F507}"/>
                    </a:ext>
                  </a:extLst>
                </p:cNvPr>
                <p:cNvSpPr/>
                <p:nvPr/>
              </p:nvSpPr>
              <p:spPr>
                <a:xfrm>
                  <a:off x="13434185" y="3387949"/>
                  <a:ext cx="1868091"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Nova" panose="020B0504020202020204" pitchFamily="34" charset="0"/>
                      <a:cs typeface="Arial" panose="020B0604020202020204" pitchFamily="34" charset="0"/>
                    </a:rPr>
                    <a:t>Unknown</a:t>
                  </a:r>
                </a:p>
              </p:txBody>
            </p:sp>
          </p:grpSp>
          <p:grpSp>
            <p:nvGrpSpPr>
              <p:cNvPr id="16" name="Group 15">
                <a:extLst>
                  <a:ext uri="{FF2B5EF4-FFF2-40B4-BE49-F238E27FC236}">
                    <a16:creationId xmlns:a16="http://schemas.microsoft.com/office/drawing/2014/main" id="{F7A2D2C9-5E38-1CFD-6508-8E604FFEEE1E}"/>
                  </a:ext>
                </a:extLst>
              </p:cNvPr>
              <p:cNvGrpSpPr/>
              <p:nvPr/>
            </p:nvGrpSpPr>
            <p:grpSpPr>
              <a:xfrm>
                <a:off x="8657272" y="4149351"/>
                <a:ext cx="2198467" cy="276999"/>
                <a:chOff x="9859858" y="4020998"/>
                <a:chExt cx="2198467" cy="276999"/>
              </a:xfrm>
            </p:grpSpPr>
            <p:sp>
              <p:nvSpPr>
                <p:cNvPr id="23" name="TextBox 33">
                  <a:extLst>
                    <a:ext uri="{FF2B5EF4-FFF2-40B4-BE49-F238E27FC236}">
                      <a16:creationId xmlns:a16="http://schemas.microsoft.com/office/drawing/2014/main" id="{19E14C0F-8F7F-1119-EB92-022CCEB2740E}"/>
                    </a:ext>
                  </a:extLst>
                </p:cNvPr>
                <p:cNvSpPr txBox="1"/>
                <p:nvPr/>
              </p:nvSpPr>
              <p:spPr>
                <a:xfrm>
                  <a:off x="9859858" y="4069404"/>
                  <a:ext cx="180000" cy="182880"/>
                </a:xfrm>
                <a:prstGeom prst="rect">
                  <a:avLst/>
                </a:prstGeom>
                <a:solidFill>
                  <a:srgbClr val="7412BB"/>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Text" lastClr="000000"/>
                    </a:solidFill>
                    <a:effectLst/>
                    <a:uLnTx/>
                    <a:uFillTx/>
                    <a:latin typeface="Arial Nova" panose="020B05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94E52E86-9546-FE33-FB47-B2F0D5343F4A}"/>
                    </a:ext>
                  </a:extLst>
                </p:cNvPr>
                <p:cNvSpPr/>
                <p:nvPr/>
              </p:nvSpPr>
              <p:spPr>
                <a:xfrm>
                  <a:off x="9989568" y="4020998"/>
                  <a:ext cx="2068757"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Nova" panose="020B0504020202020204" pitchFamily="34" charset="0"/>
                      <a:cs typeface="Arial" panose="020B0604020202020204" pitchFamily="34" charset="0"/>
                    </a:rPr>
                    <a:t>Blood transfusion</a:t>
                  </a:r>
                </a:p>
              </p:txBody>
            </p:sp>
          </p:grpSp>
          <p:grpSp>
            <p:nvGrpSpPr>
              <p:cNvPr id="17" name="Group 16">
                <a:extLst>
                  <a:ext uri="{FF2B5EF4-FFF2-40B4-BE49-F238E27FC236}">
                    <a16:creationId xmlns:a16="http://schemas.microsoft.com/office/drawing/2014/main" id="{8631BABA-9794-0A8B-38FB-4DC47EBFDE0A}"/>
                  </a:ext>
                </a:extLst>
              </p:cNvPr>
              <p:cNvGrpSpPr/>
              <p:nvPr/>
            </p:nvGrpSpPr>
            <p:grpSpPr>
              <a:xfrm>
                <a:off x="4400487" y="4137229"/>
                <a:ext cx="1480233" cy="276999"/>
                <a:chOff x="3657279" y="4892820"/>
                <a:chExt cx="1480233" cy="276999"/>
              </a:xfrm>
            </p:grpSpPr>
            <p:sp>
              <p:nvSpPr>
                <p:cNvPr id="21" name="Rectangle 20">
                  <a:extLst>
                    <a:ext uri="{FF2B5EF4-FFF2-40B4-BE49-F238E27FC236}">
                      <a16:creationId xmlns:a16="http://schemas.microsoft.com/office/drawing/2014/main" id="{94A9BCB5-D862-F5CA-55FB-2ACAAD670440}"/>
                    </a:ext>
                  </a:extLst>
                </p:cNvPr>
                <p:cNvSpPr/>
                <p:nvPr/>
              </p:nvSpPr>
              <p:spPr>
                <a:xfrm>
                  <a:off x="3657279" y="4925806"/>
                  <a:ext cx="180000" cy="180000"/>
                </a:xfrm>
                <a:prstGeom prst="rect">
                  <a:avLst/>
                </a:prstGeom>
                <a:solidFill>
                  <a:srgbClr val="135EDA"/>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a:ln>
                      <a:noFill/>
                    </a:ln>
                    <a:solidFill>
                      <a:sysClr val="window" lastClr="FFFFFF"/>
                    </a:solidFill>
                    <a:effectLst/>
                    <a:uLnTx/>
                    <a:uFillTx/>
                    <a:latin typeface="Arial Nova" panose="020B05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D813DBDF-03A3-34FF-E06A-574B54F8D2CA}"/>
                    </a:ext>
                  </a:extLst>
                </p:cNvPr>
                <p:cNvSpPr/>
                <p:nvPr/>
              </p:nvSpPr>
              <p:spPr>
                <a:xfrm>
                  <a:off x="3796444" y="4892820"/>
                  <a:ext cx="1341068"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Nova" panose="020B0504020202020204" pitchFamily="34" charset="0"/>
                      <a:cs typeface="Arial" panose="020B0604020202020204" pitchFamily="34" charset="0"/>
                    </a:rPr>
                    <a:t>Heterosexual</a:t>
                  </a:r>
                </a:p>
              </p:txBody>
            </p:sp>
          </p:grpSp>
          <p:grpSp>
            <p:nvGrpSpPr>
              <p:cNvPr id="18" name="Group 17">
                <a:extLst>
                  <a:ext uri="{FF2B5EF4-FFF2-40B4-BE49-F238E27FC236}">
                    <a16:creationId xmlns:a16="http://schemas.microsoft.com/office/drawing/2014/main" id="{B15A870B-CC06-A851-5704-F4F634777102}"/>
                  </a:ext>
                </a:extLst>
              </p:cNvPr>
              <p:cNvGrpSpPr/>
              <p:nvPr/>
            </p:nvGrpSpPr>
            <p:grpSpPr>
              <a:xfrm>
                <a:off x="10268240" y="4137229"/>
                <a:ext cx="2698829" cy="276999"/>
                <a:chOff x="9508676" y="3911480"/>
                <a:chExt cx="2698829" cy="276999"/>
              </a:xfrm>
            </p:grpSpPr>
            <p:sp>
              <p:nvSpPr>
                <p:cNvPr id="19" name="Rectangle 18">
                  <a:extLst>
                    <a:ext uri="{FF2B5EF4-FFF2-40B4-BE49-F238E27FC236}">
                      <a16:creationId xmlns:a16="http://schemas.microsoft.com/office/drawing/2014/main" id="{D21D88FD-D002-F3F1-27EE-545A3331893D}"/>
                    </a:ext>
                  </a:extLst>
                </p:cNvPr>
                <p:cNvSpPr/>
                <p:nvPr/>
              </p:nvSpPr>
              <p:spPr>
                <a:xfrm>
                  <a:off x="9508676" y="3967562"/>
                  <a:ext cx="180000" cy="180000"/>
                </a:xfrm>
                <a:prstGeom prst="rect">
                  <a:avLst/>
                </a:prstGeom>
                <a:solidFill>
                  <a:srgbClr val="33CCCC"/>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a:ln>
                      <a:noFill/>
                    </a:ln>
                    <a:solidFill>
                      <a:sysClr val="window" lastClr="FFFFFF"/>
                    </a:solidFill>
                    <a:effectLst/>
                    <a:uLnTx/>
                    <a:uFillTx/>
                    <a:latin typeface="Arial Nova" panose="020B05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771CA4C1-AE22-9FB9-9D0A-50A245200EE5}"/>
                    </a:ext>
                  </a:extLst>
                </p:cNvPr>
                <p:cNvSpPr/>
                <p:nvPr/>
              </p:nvSpPr>
              <p:spPr>
                <a:xfrm>
                  <a:off x="9669095" y="3911480"/>
                  <a:ext cx="2538410"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Nova" panose="020B0504020202020204" pitchFamily="34" charset="0"/>
                      <a:cs typeface="Arial" panose="020B0604020202020204" pitchFamily="34" charset="0"/>
                    </a:rPr>
                    <a:t>Vertical transmission</a:t>
                  </a:r>
                </a:p>
              </p:txBody>
            </p:sp>
          </p:grpSp>
        </p:grpSp>
        <p:grpSp>
          <p:nvGrpSpPr>
            <p:cNvPr id="36" name="Group 35">
              <a:extLst>
                <a:ext uri="{FF2B5EF4-FFF2-40B4-BE49-F238E27FC236}">
                  <a16:creationId xmlns:a16="http://schemas.microsoft.com/office/drawing/2014/main" id="{AA30F083-EC31-2E4E-6A3D-F3AA6E976B24}"/>
                </a:ext>
              </a:extLst>
            </p:cNvPr>
            <p:cNvGrpSpPr/>
            <p:nvPr/>
          </p:nvGrpSpPr>
          <p:grpSpPr>
            <a:xfrm>
              <a:off x="9372600" y="6171688"/>
              <a:ext cx="457200" cy="91440"/>
              <a:chOff x="9372600" y="6171688"/>
              <a:chExt cx="457200" cy="91440"/>
            </a:xfrm>
          </p:grpSpPr>
          <p:cxnSp>
            <p:nvCxnSpPr>
              <p:cNvPr id="32" name="Straight Connector 31">
                <a:extLst>
                  <a:ext uri="{FF2B5EF4-FFF2-40B4-BE49-F238E27FC236}">
                    <a16:creationId xmlns:a16="http://schemas.microsoft.com/office/drawing/2014/main" id="{BAA11804-D1BF-DC4E-DE50-370D964CC4B5}"/>
                  </a:ext>
                </a:extLst>
              </p:cNvPr>
              <p:cNvCxnSpPr>
                <a:cxnSpLocks/>
              </p:cNvCxnSpPr>
              <p:nvPr/>
            </p:nvCxnSpPr>
            <p:spPr>
              <a:xfrm>
                <a:off x="9372600" y="6219334"/>
                <a:ext cx="457200" cy="0"/>
              </a:xfrm>
              <a:prstGeom prst="line">
                <a:avLst/>
              </a:prstGeom>
              <a:ln w="22225">
                <a:solidFill>
                  <a:srgbClr val="06212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6D7E624-DD7D-269F-D5D4-14DF47475215}"/>
                  </a:ext>
                </a:extLst>
              </p:cNvPr>
              <p:cNvCxnSpPr>
                <a:cxnSpLocks/>
              </p:cNvCxnSpPr>
              <p:nvPr/>
            </p:nvCxnSpPr>
            <p:spPr>
              <a:xfrm rot="16200000">
                <a:off x="9546547" y="6217408"/>
                <a:ext cx="91440" cy="0"/>
              </a:xfrm>
              <a:prstGeom prst="line">
                <a:avLst/>
              </a:prstGeom>
              <a:ln w="22225">
                <a:solidFill>
                  <a:srgbClr val="062125"/>
                </a:solidFill>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3208023B-6F30-99EC-FFA5-E662E4278767}"/>
                </a:ext>
              </a:extLst>
            </p:cNvPr>
            <p:cNvSpPr/>
            <p:nvPr/>
          </p:nvSpPr>
          <p:spPr>
            <a:xfrm>
              <a:off x="9790509" y="5984599"/>
              <a:ext cx="1868091" cy="461665"/>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Nova" panose="020B0504020202020204" pitchFamily="34" charset="0"/>
                  <a:cs typeface="Arial" panose="020B0604020202020204" pitchFamily="34" charset="0"/>
                </a:rPr>
                <a:t>Newly reported HIV/AIDS cases</a:t>
              </a:r>
            </a:p>
          </p:txBody>
        </p:sp>
      </p:grpSp>
    </p:spTree>
    <p:extLst>
      <p:ext uri="{BB962C8B-B14F-4D97-AF65-F5344CB8AC3E}">
        <p14:creationId xmlns:p14="http://schemas.microsoft.com/office/powerpoint/2010/main" val="4123805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553400"/>
            <a:ext cx="10553701" cy="808800"/>
          </a:xfrm>
        </p:spPr>
        <p:txBody>
          <a:bodyPr/>
          <a:lstStyle/>
          <a:p>
            <a:r>
              <a:rPr lang="en-GB" dirty="0"/>
              <a:t>Estimated number of people living with HIV, new HIV infections and AIDS-related deaths, 2018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12</a:t>
            </a:fld>
            <a:endParaRPr lang="th-TH" dirty="0">
              <a:solidFill>
                <a:prstClr val="black">
                  <a:tint val="75000"/>
                </a:prstClr>
              </a:solidFill>
            </a:endParaRPr>
          </a:p>
        </p:txBody>
      </p:sp>
      <p:sp>
        <p:nvSpPr>
          <p:cNvPr id="45" name="Rectangle 44"/>
          <p:cNvSpPr/>
          <p:nvPr/>
        </p:nvSpPr>
        <p:spPr>
          <a:xfrm>
            <a:off x="319391" y="6540501"/>
            <a:ext cx="8534399" cy="215444"/>
          </a:xfrm>
          <a:prstGeom prst="rect">
            <a:avLst/>
          </a:prstGeom>
        </p:spPr>
        <p:txBody>
          <a:bodyPr wrap="square">
            <a:spAutoFit/>
          </a:bodyPr>
          <a:lstStyle/>
          <a:p>
            <a:pPr algn="just"/>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NCAIDS, China CDC</a:t>
            </a:r>
            <a:endParaRPr lang="en-GB" sz="800" dirty="0"/>
          </a:p>
        </p:txBody>
      </p:sp>
      <p:graphicFrame>
        <p:nvGraphicFramePr>
          <p:cNvPr id="9" name="Table 8">
            <a:extLst>
              <a:ext uri="{FF2B5EF4-FFF2-40B4-BE49-F238E27FC236}">
                <a16:creationId xmlns:a16="http://schemas.microsoft.com/office/drawing/2014/main" id="{613DC0B7-72D2-4EC0-BA34-A40EF32CA0B2}"/>
              </a:ext>
            </a:extLst>
          </p:cNvPr>
          <p:cNvGraphicFramePr>
            <a:graphicFrameLocks noGrp="1"/>
          </p:cNvGraphicFramePr>
          <p:nvPr>
            <p:extLst>
              <p:ext uri="{D42A27DB-BD31-4B8C-83A1-F6EECF244321}">
                <p14:modId xmlns:p14="http://schemas.microsoft.com/office/powerpoint/2010/main" val="3260352290"/>
              </p:ext>
            </p:extLst>
          </p:nvPr>
        </p:nvGraphicFramePr>
        <p:xfrm>
          <a:off x="1600200" y="2936889"/>
          <a:ext cx="8991599" cy="2701911"/>
        </p:xfrm>
        <a:graphic>
          <a:graphicData uri="http://schemas.openxmlformats.org/drawingml/2006/table">
            <a:tbl>
              <a:tblPr>
                <a:tableStyleId>{BDBED569-4797-4DF1-A0F4-6AAB3CD982D8}</a:tableStyleId>
              </a:tblPr>
              <a:tblGrid>
                <a:gridCol w="3276600">
                  <a:extLst>
                    <a:ext uri="{9D8B030D-6E8A-4147-A177-3AD203B41FA5}">
                      <a16:colId xmlns:a16="http://schemas.microsoft.com/office/drawing/2014/main" val="20000"/>
                    </a:ext>
                  </a:extLst>
                </a:gridCol>
                <a:gridCol w="3657599">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534083">
                <a:tc>
                  <a:txBody>
                    <a:bodyPr/>
                    <a:lstStyle/>
                    <a:p>
                      <a:pPr algn="ctr" rtl="0" fontAlgn="ctr"/>
                      <a:endParaRPr lang="en-US" sz="1400" b="1" i="0" u="none" strike="noStrike" dirty="0">
                        <a:solidFill>
                          <a:srgbClr val="FFFFFF"/>
                        </a:solidFill>
                        <a:effectLst/>
                        <a:latin typeface="Arial"/>
                      </a:endParaRPr>
                    </a:p>
                  </a:txBody>
                  <a:tcPr marL="0" marR="0" marT="0" marB="0" anchor="ctr"/>
                </a:tc>
                <a:tc>
                  <a:txBody>
                    <a:bodyPr/>
                    <a:lstStyle/>
                    <a:p>
                      <a:pPr algn="ctr" rtl="0" fontAlgn="ctr"/>
                      <a:r>
                        <a:rPr lang="en-US" sz="1400" u="none" strike="noStrike" dirty="0">
                          <a:effectLst/>
                        </a:rPr>
                        <a:t>Estimates</a:t>
                      </a:r>
                      <a:endParaRPr lang="en-US" sz="1400" b="1" i="0" u="none" strike="noStrike" dirty="0">
                        <a:solidFill>
                          <a:srgbClr val="FFFFFF"/>
                        </a:solidFill>
                        <a:effectLst/>
                        <a:latin typeface="Arial"/>
                      </a:endParaRPr>
                    </a:p>
                  </a:txBody>
                  <a:tcPr marL="0" marR="0" marT="0" marB="0" anchor="ctr">
                    <a:solidFill>
                      <a:srgbClr val="33CCCC"/>
                    </a:solidFill>
                  </a:tcPr>
                </a:tc>
                <a:tc>
                  <a:txBody>
                    <a:bodyPr/>
                    <a:lstStyle/>
                    <a:p>
                      <a:pPr algn="ctr" rtl="0" fontAlgn="ctr"/>
                      <a:r>
                        <a:rPr lang="en-US" sz="1400" u="none" strike="noStrike" dirty="0">
                          <a:effectLst/>
                        </a:rPr>
                        <a:t>Year of estimates</a:t>
                      </a:r>
                      <a:endParaRPr lang="en-US" sz="1400" b="1" i="0" u="none" strike="noStrike" dirty="0">
                        <a:solidFill>
                          <a:srgbClr val="FFFFFF"/>
                        </a:solidFill>
                        <a:effectLst/>
                        <a:latin typeface="Arial"/>
                      </a:endParaRPr>
                    </a:p>
                  </a:txBody>
                  <a:tcPr marL="0" marR="0" marT="0" marB="0" anchor="ctr">
                    <a:solidFill>
                      <a:srgbClr val="33CCCC"/>
                    </a:solidFill>
                  </a:tcPr>
                </a:tc>
                <a:extLst>
                  <a:ext uri="{0D108BD9-81ED-4DB2-BD59-A6C34878D82A}">
                    <a16:rowId xmlns:a16="http://schemas.microsoft.com/office/drawing/2014/main" val="10001"/>
                  </a:ext>
                </a:extLst>
              </a:tr>
              <a:tr h="686977">
                <a:tc>
                  <a:txBody>
                    <a:bodyPr/>
                    <a:lstStyle/>
                    <a:p>
                      <a:pPr algn="l" rtl="0" fontAlgn="ctr"/>
                      <a:r>
                        <a:rPr lang="en-US" sz="1400" u="none" strike="noStrike" dirty="0">
                          <a:effectLst/>
                        </a:rPr>
                        <a:t>People living with HIV (15+ </a:t>
                      </a:r>
                      <a:r>
                        <a:rPr lang="en-US" sz="1400" u="none" strike="noStrike" dirty="0" err="1">
                          <a:effectLst/>
                        </a:rPr>
                        <a:t>yr</a:t>
                      </a:r>
                      <a:r>
                        <a:rPr lang="en-US" sz="1400" u="none" strike="noStrike" dirty="0">
                          <a:effectLst/>
                        </a:rPr>
                        <a:t>)</a:t>
                      </a:r>
                      <a:endParaRPr lang="en-US" sz="1400" b="1" i="0" u="none" strike="noStrike" dirty="0">
                        <a:solidFill>
                          <a:srgbClr val="000000"/>
                        </a:solidFill>
                        <a:effectLst/>
                        <a:latin typeface="Arial"/>
                      </a:endParaRPr>
                    </a:p>
                  </a:txBody>
                  <a:tcPr marL="95941" marR="0" marT="0" marB="0" anchor="ctr"/>
                </a:tc>
                <a:tc>
                  <a:txBody>
                    <a:bodyPr/>
                    <a:lstStyle/>
                    <a:p>
                      <a:pPr algn="ctr" rtl="0" fontAlgn="ctr"/>
                      <a:r>
                        <a:rPr lang="en-US" sz="1400" u="none" strike="noStrike" dirty="0">
                          <a:effectLst/>
                        </a:rPr>
                        <a:t>1.25 million (1.04 - 1.46million)</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u="none" strike="noStrike" dirty="0">
                          <a:effectLst/>
                        </a:rPr>
                        <a:t>2018</a:t>
                      </a:r>
                      <a:endParaRPr lang="en-US" sz="1400" b="1"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710809">
                <a:tc>
                  <a:txBody>
                    <a:bodyPr/>
                    <a:lstStyle/>
                    <a:p>
                      <a:pPr algn="l" rtl="0" fontAlgn="ctr"/>
                      <a:r>
                        <a:rPr lang="en-US" sz="1400" u="none" strike="noStrike" dirty="0">
                          <a:effectLst/>
                        </a:rPr>
                        <a:t>New HIV infections (15+ </a:t>
                      </a:r>
                      <a:r>
                        <a:rPr lang="en-US" sz="1400" u="none" strike="noStrike" dirty="0" err="1">
                          <a:effectLst/>
                        </a:rPr>
                        <a:t>yr</a:t>
                      </a:r>
                      <a:r>
                        <a:rPr lang="en-US" sz="1400" u="none" strike="noStrike" dirty="0">
                          <a:effectLst/>
                        </a:rPr>
                        <a:t>)</a:t>
                      </a:r>
                      <a:endParaRPr lang="en-US" sz="1400" b="1" i="0" u="none" strike="noStrike" dirty="0">
                        <a:solidFill>
                          <a:srgbClr val="000000"/>
                        </a:solidFill>
                        <a:effectLst/>
                        <a:latin typeface="Arial"/>
                      </a:endParaRPr>
                    </a:p>
                  </a:txBody>
                  <a:tcPr marL="95941" marR="0" marT="0" marB="0" anchor="ctr"/>
                </a:tc>
                <a:tc>
                  <a:txBody>
                    <a:bodyPr/>
                    <a:lstStyle/>
                    <a:p>
                      <a:pPr algn="ctr" rtl="0" fontAlgn="ctr"/>
                      <a:r>
                        <a:rPr lang="en-US" sz="1400" u="none" strike="noStrike" dirty="0">
                          <a:effectLst/>
                        </a:rPr>
                        <a:t>81,000 (60,000 - 105,000)</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u="none" strike="noStrike" dirty="0">
                          <a:effectLst/>
                        </a:rPr>
                        <a:t>2018</a:t>
                      </a:r>
                      <a:endParaRPr lang="en-US" sz="1400" b="1"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r h="770042">
                <a:tc>
                  <a:txBody>
                    <a:bodyPr/>
                    <a:lstStyle/>
                    <a:p>
                      <a:pPr algn="l" rtl="0" fontAlgn="ctr"/>
                      <a:r>
                        <a:rPr lang="en-US" sz="1400" u="none" strike="noStrike" dirty="0">
                          <a:effectLst/>
                        </a:rPr>
                        <a:t>AIDS-related deaths (15+ </a:t>
                      </a:r>
                      <a:r>
                        <a:rPr lang="en-US" sz="1400" u="none" strike="noStrike" dirty="0" err="1">
                          <a:effectLst/>
                        </a:rPr>
                        <a:t>yr</a:t>
                      </a:r>
                      <a:r>
                        <a:rPr lang="en-US" sz="1400" u="none" strike="noStrike" dirty="0">
                          <a:effectLst/>
                        </a:rPr>
                        <a:t>)</a:t>
                      </a:r>
                      <a:endParaRPr lang="en-US" sz="1400" b="1" i="0" u="none" strike="noStrike" dirty="0">
                        <a:solidFill>
                          <a:srgbClr val="000000"/>
                        </a:solidFill>
                        <a:effectLst/>
                        <a:latin typeface="Arial"/>
                      </a:endParaRPr>
                    </a:p>
                  </a:txBody>
                  <a:tcPr marL="95941" marR="0" marT="0" marB="0" anchor="ctr"/>
                </a:tc>
                <a:tc>
                  <a:txBody>
                    <a:bodyPr/>
                    <a:lstStyle/>
                    <a:p>
                      <a:pPr algn="ctr" rtl="0" fontAlgn="ctr"/>
                      <a:r>
                        <a:rPr lang="en-US" sz="1400" u="none" strike="noStrike" dirty="0">
                          <a:effectLst/>
                        </a:rPr>
                        <a:t>35,000（23,000 - 48,000)</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u="none" strike="noStrike" dirty="0">
                          <a:effectLst/>
                        </a:rPr>
                        <a:t>2018</a:t>
                      </a:r>
                      <a:endParaRPr lang="en-US" sz="1400" b="1"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72774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population size estimates, 2011</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13</a:t>
            </a:fld>
            <a:endParaRPr lang="th-TH" dirty="0">
              <a:solidFill>
                <a:prstClr val="black">
                  <a:tint val="75000"/>
                </a:prstClr>
              </a:solidFill>
            </a:endParaRPr>
          </a:p>
        </p:txBody>
      </p:sp>
      <p:sp>
        <p:nvSpPr>
          <p:cNvPr id="5" name="Text Box 149"/>
          <p:cNvSpPr txBox="1">
            <a:spLocks noChangeArrowheads="1"/>
          </p:cNvSpPr>
          <p:nvPr/>
        </p:nvSpPr>
        <p:spPr bwMode="auto">
          <a:xfrm>
            <a:off x="237108" y="6489899"/>
            <a:ext cx="90592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pPr>
            <a:r>
              <a:rPr lang="en-US" sz="800" dirty="0"/>
              <a:t>Source: </a:t>
            </a:r>
            <a:r>
              <a:rPr lang="en-US" sz="800" dirty="0">
                <a:cs typeface="Angsana New" pitchFamily="18" charset="-34"/>
              </a:rPr>
              <a:t>Prepared by </a:t>
            </a:r>
            <a:r>
              <a:rPr lang="en-US" sz="800" dirty="0">
                <a:cs typeface="Angsana New" pitchFamily="18" charset="-34"/>
                <a:hlinkClick r:id="rId3"/>
              </a:rPr>
              <a:t>www.aidsdatahub.org</a:t>
            </a:r>
            <a:r>
              <a:rPr lang="en-US" sz="800" dirty="0">
                <a:cs typeface="Angsana New" pitchFamily="18" charset="-34"/>
              </a:rPr>
              <a:t>  based on </a:t>
            </a:r>
            <a:r>
              <a:rPr lang="en-US" sz="800" dirty="0">
                <a:solidFill>
                  <a:prstClr val="black"/>
                </a:solidFill>
                <a:cs typeface="Arial" pitchFamily="34" charset="0"/>
              </a:rPr>
              <a:t>Ministry of Health China, WHO, and UNAIDS. (2011). 2011 Estimates for the HIV/AIDS Epidemic in China (Unpublished).</a:t>
            </a:r>
          </a:p>
        </p:txBody>
      </p:sp>
      <p:graphicFrame>
        <p:nvGraphicFramePr>
          <p:cNvPr id="6" name="Table 5"/>
          <p:cNvGraphicFramePr>
            <a:graphicFrameLocks noGrp="1"/>
          </p:cNvGraphicFramePr>
          <p:nvPr>
            <p:extLst>
              <p:ext uri="{D42A27DB-BD31-4B8C-83A1-F6EECF244321}">
                <p14:modId xmlns:p14="http://schemas.microsoft.com/office/powerpoint/2010/main" val="2091106343"/>
              </p:ext>
            </p:extLst>
          </p:nvPr>
        </p:nvGraphicFramePr>
        <p:xfrm>
          <a:off x="2286000" y="2438399"/>
          <a:ext cx="7315200" cy="3276602"/>
        </p:xfrm>
        <a:graphic>
          <a:graphicData uri="http://schemas.openxmlformats.org/drawingml/2006/table">
            <a:tbl>
              <a:tblPr/>
              <a:tblGrid>
                <a:gridCol w="3012584">
                  <a:extLst>
                    <a:ext uri="{9D8B030D-6E8A-4147-A177-3AD203B41FA5}">
                      <a16:colId xmlns:a16="http://schemas.microsoft.com/office/drawing/2014/main" val="20000"/>
                    </a:ext>
                  </a:extLst>
                </a:gridCol>
                <a:gridCol w="2151308">
                  <a:extLst>
                    <a:ext uri="{9D8B030D-6E8A-4147-A177-3AD203B41FA5}">
                      <a16:colId xmlns:a16="http://schemas.microsoft.com/office/drawing/2014/main" val="20001"/>
                    </a:ext>
                  </a:extLst>
                </a:gridCol>
                <a:gridCol w="2151308">
                  <a:extLst>
                    <a:ext uri="{9D8B030D-6E8A-4147-A177-3AD203B41FA5}">
                      <a16:colId xmlns:a16="http://schemas.microsoft.com/office/drawing/2014/main" val="20002"/>
                    </a:ext>
                  </a:extLst>
                </a:gridCol>
              </a:tblGrid>
              <a:tr h="338732">
                <a:tc gridSpan="3">
                  <a:txBody>
                    <a:bodyPr/>
                    <a:lstStyle/>
                    <a:p>
                      <a:pPr algn="ctr" fontAlgn="ctr"/>
                      <a:r>
                        <a:rPr lang="en-US" sz="1800" b="1" i="0" u="none" strike="noStrike" dirty="0">
                          <a:solidFill>
                            <a:srgbClr val="FFFFFF"/>
                          </a:solidFill>
                          <a:effectLst/>
                          <a:latin typeface="Arial"/>
                        </a:rPr>
                        <a:t>Population size estimates</a:t>
                      </a:r>
                    </a:p>
                  </a:txBody>
                  <a:tcPr marL="0" marR="0" marT="0" marB="0" anchor="ctr">
                    <a:lnL w="12700" cap="flat" cmpd="sng" algn="ctr">
                      <a:solidFill>
                        <a:srgbClr val="E31837"/>
                      </a:solidFill>
                      <a:prstDash val="solid"/>
                      <a:round/>
                      <a:headEnd type="none" w="med" len="med"/>
                      <a:tailEnd type="none" w="med" len="med"/>
                    </a:lnL>
                    <a:lnR w="12700" cap="flat" cmpd="sng" algn="ctr">
                      <a:solidFill>
                        <a:srgbClr val="E31837"/>
                      </a:solidFill>
                      <a:prstDash val="solid"/>
                      <a:round/>
                      <a:headEnd type="none" w="med" len="med"/>
                      <a:tailEnd type="none" w="med" len="med"/>
                    </a:lnR>
                    <a:lnT w="12700" cap="flat" cmpd="sng" algn="ctr">
                      <a:solidFill>
                        <a:srgbClr val="E31837"/>
                      </a:solidFill>
                      <a:prstDash val="solid"/>
                      <a:round/>
                      <a:headEnd type="none" w="med" len="med"/>
                      <a:tailEnd type="none" w="med" len="med"/>
                    </a:lnT>
                    <a:lnB w="12700" cap="flat" cmpd="sng" algn="ctr">
                      <a:solidFill>
                        <a:srgbClr val="E31837"/>
                      </a:solidFill>
                      <a:prstDash val="solid"/>
                      <a:round/>
                      <a:headEnd type="none" w="med" len="med"/>
                      <a:tailEnd type="none" w="med" len="med"/>
                    </a:lnB>
                    <a:solidFill>
                      <a:srgbClr val="96363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70042">
                <a:tc>
                  <a:txBody>
                    <a:bodyPr/>
                    <a:lstStyle/>
                    <a:p>
                      <a:pPr algn="ctr" rtl="0" fontAlgn="ctr"/>
                      <a:r>
                        <a:rPr lang="en-US" sz="1400" b="1" i="0" u="none" strike="noStrike" dirty="0">
                          <a:solidFill>
                            <a:srgbClr val="FFFFFF"/>
                          </a:solidFill>
                          <a:effectLst/>
                          <a:latin typeface="Arial"/>
                        </a:rPr>
                        <a:t>Populations</a:t>
                      </a:r>
                    </a:p>
                  </a:txBody>
                  <a:tcPr marL="0" marR="0" marT="0" marB="0" anchor="ctr">
                    <a:lnL w="12700" cap="flat" cmpd="sng" algn="ctr">
                      <a:solidFill>
                        <a:srgbClr val="88C540"/>
                      </a:solidFill>
                      <a:prstDash val="solid"/>
                      <a:round/>
                      <a:headEnd type="none" w="med" len="med"/>
                      <a:tailEnd type="none" w="med" len="med"/>
                    </a:lnL>
                    <a:lnR w="12700" cap="flat" cmpd="sng" algn="ctr">
                      <a:solidFill>
                        <a:srgbClr val="88C540"/>
                      </a:solidFill>
                      <a:prstDash val="solid"/>
                      <a:round/>
                      <a:headEnd type="none" w="med" len="med"/>
                      <a:tailEnd type="none" w="med" len="med"/>
                    </a:lnR>
                    <a:lnT w="12700" cap="flat" cmpd="sng" algn="ctr">
                      <a:solidFill>
                        <a:srgbClr val="E31837"/>
                      </a:solidFill>
                      <a:prstDash val="solid"/>
                      <a:round/>
                      <a:headEnd type="none" w="med" len="med"/>
                      <a:tailEnd type="none" w="med" len="med"/>
                    </a:lnT>
                    <a:lnB w="12700" cap="flat" cmpd="sng" algn="ctr">
                      <a:solidFill>
                        <a:srgbClr val="88C540"/>
                      </a:solidFill>
                      <a:prstDash val="solid"/>
                      <a:round/>
                      <a:headEnd type="none" w="med" len="med"/>
                      <a:tailEnd type="none" w="med" len="med"/>
                    </a:lnB>
                    <a:solidFill>
                      <a:srgbClr val="9BBB59"/>
                    </a:solidFill>
                  </a:tcPr>
                </a:tc>
                <a:tc>
                  <a:txBody>
                    <a:bodyPr/>
                    <a:lstStyle/>
                    <a:p>
                      <a:pPr algn="ctr" rtl="0" fontAlgn="ctr"/>
                      <a:r>
                        <a:rPr lang="en-US" sz="1400" b="1" i="0" u="none" strike="noStrike" dirty="0">
                          <a:solidFill>
                            <a:srgbClr val="FFFFFF"/>
                          </a:solidFill>
                          <a:effectLst/>
                          <a:latin typeface="Arial"/>
                        </a:rPr>
                        <a:t>Estimate</a:t>
                      </a:r>
                    </a:p>
                  </a:txBody>
                  <a:tcPr marL="0" marR="0" marT="0" marB="0" anchor="ctr">
                    <a:lnL w="12700" cap="flat" cmpd="sng" algn="ctr">
                      <a:solidFill>
                        <a:srgbClr val="88C540"/>
                      </a:solidFill>
                      <a:prstDash val="solid"/>
                      <a:round/>
                      <a:headEnd type="none" w="med" len="med"/>
                      <a:tailEnd type="none" w="med" len="med"/>
                    </a:lnL>
                    <a:lnR w="12700" cap="flat" cmpd="sng" algn="ctr">
                      <a:solidFill>
                        <a:srgbClr val="88C540"/>
                      </a:solidFill>
                      <a:prstDash val="solid"/>
                      <a:round/>
                      <a:headEnd type="none" w="med" len="med"/>
                      <a:tailEnd type="none" w="med" len="med"/>
                    </a:lnR>
                    <a:lnT w="12700" cap="flat" cmpd="sng" algn="ctr">
                      <a:solidFill>
                        <a:srgbClr val="E31837"/>
                      </a:solidFill>
                      <a:prstDash val="solid"/>
                      <a:round/>
                      <a:headEnd type="none" w="med" len="med"/>
                      <a:tailEnd type="none" w="med" len="med"/>
                    </a:lnT>
                    <a:lnB w="12700" cap="flat" cmpd="sng" algn="ctr">
                      <a:solidFill>
                        <a:srgbClr val="88C540"/>
                      </a:solidFill>
                      <a:prstDash val="solid"/>
                      <a:round/>
                      <a:headEnd type="none" w="med" len="med"/>
                      <a:tailEnd type="none" w="med" len="med"/>
                    </a:lnB>
                    <a:solidFill>
                      <a:srgbClr val="9BBB59"/>
                    </a:solidFill>
                  </a:tcPr>
                </a:tc>
                <a:tc>
                  <a:txBody>
                    <a:bodyPr/>
                    <a:lstStyle/>
                    <a:p>
                      <a:pPr algn="ctr" rtl="0" fontAlgn="ctr"/>
                      <a:r>
                        <a:rPr lang="en-US" sz="1400" b="1" i="0" u="none" strike="noStrike" dirty="0">
                          <a:solidFill>
                            <a:srgbClr val="FFFFFF"/>
                          </a:solidFill>
                          <a:effectLst/>
                          <a:latin typeface="Arial"/>
                        </a:rPr>
                        <a:t>Year of estimate</a:t>
                      </a:r>
                    </a:p>
                  </a:txBody>
                  <a:tcPr marL="0" marR="0" marT="0" marB="0" anchor="ctr">
                    <a:lnL w="12700" cap="flat" cmpd="sng" algn="ctr">
                      <a:solidFill>
                        <a:srgbClr val="88C540"/>
                      </a:solidFill>
                      <a:prstDash val="solid"/>
                      <a:round/>
                      <a:headEnd type="none" w="med" len="med"/>
                      <a:tailEnd type="none" w="med" len="med"/>
                    </a:lnL>
                    <a:lnR w="12700" cap="flat" cmpd="sng" algn="ctr">
                      <a:solidFill>
                        <a:srgbClr val="88C540"/>
                      </a:solidFill>
                      <a:prstDash val="solid"/>
                      <a:round/>
                      <a:headEnd type="none" w="med" len="med"/>
                      <a:tailEnd type="none" w="med" len="med"/>
                    </a:lnR>
                    <a:lnT w="12700" cap="flat" cmpd="sng" algn="ctr">
                      <a:solidFill>
                        <a:srgbClr val="E31837"/>
                      </a:solidFill>
                      <a:prstDash val="solid"/>
                      <a:round/>
                      <a:headEnd type="none" w="med" len="med"/>
                      <a:tailEnd type="none" w="med" len="med"/>
                    </a:lnT>
                    <a:lnB w="12700" cap="flat" cmpd="sng" algn="ctr">
                      <a:solidFill>
                        <a:srgbClr val="88C540"/>
                      </a:solidFill>
                      <a:prstDash val="solid"/>
                      <a:round/>
                      <a:headEnd type="none" w="med" len="med"/>
                      <a:tailEnd type="none" w="med" len="med"/>
                    </a:lnB>
                    <a:solidFill>
                      <a:srgbClr val="9BBB59"/>
                    </a:solidFill>
                  </a:tcPr>
                </a:tc>
                <a:extLst>
                  <a:ext uri="{0D108BD9-81ED-4DB2-BD59-A6C34878D82A}">
                    <a16:rowId xmlns:a16="http://schemas.microsoft.com/office/drawing/2014/main" val="10001"/>
                  </a:ext>
                </a:extLst>
              </a:tr>
              <a:tr h="686977">
                <a:tc>
                  <a:txBody>
                    <a:bodyPr/>
                    <a:lstStyle/>
                    <a:p>
                      <a:pPr algn="l" rtl="0" fontAlgn="ctr"/>
                      <a:r>
                        <a:rPr lang="en-US" sz="1400" b="1" i="0" u="none" strike="noStrike" dirty="0">
                          <a:solidFill>
                            <a:srgbClr val="000000"/>
                          </a:solidFill>
                          <a:effectLst/>
                          <a:latin typeface="Arial"/>
                        </a:rPr>
                        <a:t>People who inject drugs</a:t>
                      </a:r>
                    </a:p>
                  </a:txBody>
                  <a:tcPr marL="95941" marR="0" marT="0" marB="0" anchor="ctr">
                    <a:lnL w="12700" cap="flat" cmpd="sng" algn="ctr">
                      <a:solidFill>
                        <a:srgbClr val="88C540"/>
                      </a:solidFill>
                      <a:prstDash val="solid"/>
                      <a:round/>
                      <a:headEnd type="none" w="med" len="med"/>
                      <a:tailEnd type="none" w="med" len="med"/>
                    </a:lnL>
                    <a:lnR w="12700" cap="flat" cmpd="sng" algn="ctr">
                      <a:solidFill>
                        <a:srgbClr val="88C540"/>
                      </a:solidFill>
                      <a:prstDash val="solid"/>
                      <a:round/>
                      <a:headEnd type="none" w="med" len="med"/>
                      <a:tailEnd type="none" w="med" len="med"/>
                    </a:lnR>
                    <a:lnT w="12700" cap="flat" cmpd="sng" algn="ctr">
                      <a:solidFill>
                        <a:srgbClr val="88C54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a:rPr>
                        <a:t>2.</a:t>
                      </a:r>
                      <a:r>
                        <a:rPr lang="en-US" sz="1400" b="1" i="0" u="none" strike="noStrike" baseline="0" dirty="0">
                          <a:solidFill>
                            <a:srgbClr val="000000"/>
                          </a:solidFill>
                          <a:effectLst/>
                          <a:latin typeface="Arial"/>
                        </a:rPr>
                        <a:t>17</a:t>
                      </a:r>
                      <a:r>
                        <a:rPr lang="en-US" sz="1400" b="1" i="0" u="none" strike="noStrike" dirty="0">
                          <a:solidFill>
                            <a:srgbClr val="000000"/>
                          </a:solidFill>
                          <a:effectLst/>
                          <a:latin typeface="Arial"/>
                        </a:rPr>
                        <a:t> million</a:t>
                      </a:r>
                    </a:p>
                  </a:txBody>
                  <a:tcPr marL="0" marR="0" marT="0" marB="0" anchor="ctr">
                    <a:lnL w="12700" cap="flat" cmpd="sng" algn="ctr">
                      <a:solidFill>
                        <a:srgbClr val="88C540"/>
                      </a:solidFill>
                      <a:prstDash val="solid"/>
                      <a:round/>
                      <a:headEnd type="none" w="med" len="med"/>
                      <a:tailEnd type="none" w="med" len="med"/>
                    </a:lnL>
                    <a:lnR w="12700" cap="flat" cmpd="sng" algn="ctr">
                      <a:solidFill>
                        <a:srgbClr val="88C540"/>
                      </a:solidFill>
                      <a:prstDash val="solid"/>
                      <a:round/>
                      <a:headEnd type="none" w="med" len="med"/>
                      <a:tailEnd type="none" w="med" len="med"/>
                    </a:lnR>
                    <a:lnT w="12700" cap="flat" cmpd="sng" algn="ctr">
                      <a:solidFill>
                        <a:srgbClr val="88C54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a:rPr>
                        <a:t>2011</a:t>
                      </a:r>
                    </a:p>
                  </a:txBody>
                  <a:tcPr marL="0" marR="0" marT="0" marB="0" anchor="ctr">
                    <a:lnL w="12700" cap="flat" cmpd="sng" algn="ctr">
                      <a:solidFill>
                        <a:srgbClr val="88C540"/>
                      </a:solidFill>
                      <a:prstDash val="solid"/>
                      <a:round/>
                      <a:headEnd type="none" w="med" len="med"/>
                      <a:tailEnd type="none" w="med" len="med"/>
                    </a:lnL>
                    <a:lnR w="12700" cap="flat" cmpd="sng" algn="ctr">
                      <a:solidFill>
                        <a:srgbClr val="88C540"/>
                      </a:solidFill>
                      <a:prstDash val="solid"/>
                      <a:round/>
                      <a:headEnd type="none" w="med" len="med"/>
                      <a:tailEnd type="none" w="med" len="med"/>
                    </a:lnR>
                    <a:lnT w="12700" cap="flat" cmpd="sng" algn="ctr">
                      <a:solidFill>
                        <a:srgbClr val="88C54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extLst>
                  <a:ext uri="{0D108BD9-81ED-4DB2-BD59-A6C34878D82A}">
                    <a16:rowId xmlns:a16="http://schemas.microsoft.com/office/drawing/2014/main" val="10002"/>
                  </a:ext>
                </a:extLst>
              </a:tr>
              <a:tr h="710809">
                <a:tc>
                  <a:txBody>
                    <a:bodyPr/>
                    <a:lstStyle/>
                    <a:p>
                      <a:pPr algn="l" rtl="0" fontAlgn="ctr"/>
                      <a:r>
                        <a:rPr lang="en-US" sz="1400" b="1" i="0" u="none" strike="noStrike" dirty="0">
                          <a:solidFill>
                            <a:srgbClr val="000000"/>
                          </a:solidFill>
                          <a:effectLst/>
                          <a:latin typeface="Arial"/>
                        </a:rPr>
                        <a:t>Female sex workers</a:t>
                      </a:r>
                    </a:p>
                  </a:txBody>
                  <a:tcPr marL="95941" marR="0" marT="0" marB="0" anchor="ctr">
                    <a:lnL w="12700" cap="flat" cmpd="sng" algn="ctr">
                      <a:solidFill>
                        <a:srgbClr val="88C540"/>
                      </a:solidFill>
                      <a:prstDash val="solid"/>
                      <a:round/>
                      <a:headEnd type="none" w="med" len="med"/>
                      <a:tailEnd type="none" w="med" len="med"/>
                    </a:lnL>
                    <a:lnR w="12700" cap="flat" cmpd="sng" algn="ctr">
                      <a:solidFill>
                        <a:srgbClr val="88C540"/>
                      </a:solidFill>
                      <a:prstDash val="solid"/>
                      <a:round/>
                      <a:headEnd type="none" w="med" len="med"/>
                      <a:tailEnd type="none" w="med" len="med"/>
                    </a:lnR>
                    <a:lnT w="12700" cap="flat" cmpd="sng" algn="ctr">
                      <a:solidFill>
                        <a:srgbClr val="88C54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a:rPr>
                        <a:t>2.47 million</a:t>
                      </a:r>
                    </a:p>
                  </a:txBody>
                  <a:tcPr marL="0" marR="0" marT="0" marB="0" anchor="ctr">
                    <a:lnL w="12700" cap="flat" cmpd="sng" algn="ctr">
                      <a:solidFill>
                        <a:srgbClr val="88C540"/>
                      </a:solidFill>
                      <a:prstDash val="solid"/>
                      <a:round/>
                      <a:headEnd type="none" w="med" len="med"/>
                      <a:tailEnd type="none" w="med" len="med"/>
                    </a:lnL>
                    <a:lnR w="12700" cap="flat" cmpd="sng" algn="ctr">
                      <a:solidFill>
                        <a:srgbClr val="88C540"/>
                      </a:solidFill>
                      <a:prstDash val="solid"/>
                      <a:round/>
                      <a:headEnd type="none" w="med" len="med"/>
                      <a:tailEnd type="none" w="med" len="med"/>
                    </a:lnR>
                    <a:lnT w="12700" cap="flat" cmpd="sng" algn="ctr">
                      <a:solidFill>
                        <a:srgbClr val="88C54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a:rPr>
                        <a:t>2011</a:t>
                      </a:r>
                    </a:p>
                  </a:txBody>
                  <a:tcPr marL="0" marR="0" marT="0" marB="0" anchor="ctr">
                    <a:lnL w="12700" cap="flat" cmpd="sng" algn="ctr">
                      <a:solidFill>
                        <a:srgbClr val="88C540"/>
                      </a:solidFill>
                      <a:prstDash val="solid"/>
                      <a:round/>
                      <a:headEnd type="none" w="med" len="med"/>
                      <a:tailEnd type="none" w="med" len="med"/>
                    </a:lnL>
                    <a:lnR w="12700" cap="flat" cmpd="sng" algn="ctr">
                      <a:solidFill>
                        <a:srgbClr val="88C540"/>
                      </a:solidFill>
                      <a:prstDash val="solid"/>
                      <a:round/>
                      <a:headEnd type="none" w="med" len="med"/>
                      <a:tailEnd type="none" w="med" len="med"/>
                    </a:lnR>
                    <a:lnT w="12700" cap="flat" cmpd="sng" algn="ctr">
                      <a:solidFill>
                        <a:srgbClr val="88C54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extLst>
                  <a:ext uri="{0D108BD9-81ED-4DB2-BD59-A6C34878D82A}">
                    <a16:rowId xmlns:a16="http://schemas.microsoft.com/office/drawing/2014/main" val="10003"/>
                  </a:ext>
                </a:extLst>
              </a:tr>
              <a:tr h="770042">
                <a:tc>
                  <a:txBody>
                    <a:bodyPr/>
                    <a:lstStyle/>
                    <a:p>
                      <a:pPr algn="l" rtl="0" fontAlgn="ctr"/>
                      <a:r>
                        <a:rPr lang="en-US" sz="1400" b="1" i="0" u="none" strike="noStrike" dirty="0">
                          <a:solidFill>
                            <a:srgbClr val="000000"/>
                          </a:solidFill>
                          <a:effectLst/>
                          <a:latin typeface="Arial"/>
                        </a:rPr>
                        <a:t>Men</a:t>
                      </a:r>
                      <a:r>
                        <a:rPr lang="en-US" sz="1400" b="1" i="0" u="none" strike="noStrike" baseline="0" dirty="0">
                          <a:solidFill>
                            <a:srgbClr val="000000"/>
                          </a:solidFill>
                          <a:effectLst/>
                          <a:latin typeface="Arial"/>
                        </a:rPr>
                        <a:t> who have sex with men</a:t>
                      </a:r>
                      <a:endParaRPr lang="en-US" sz="1400" b="1" i="0" u="none" strike="noStrike" dirty="0">
                        <a:solidFill>
                          <a:srgbClr val="000000"/>
                        </a:solidFill>
                        <a:effectLst/>
                        <a:latin typeface="Arial"/>
                      </a:endParaRPr>
                    </a:p>
                  </a:txBody>
                  <a:tcPr marL="95941" marR="0" marT="0" marB="0" anchor="ctr">
                    <a:lnL w="12700" cap="flat" cmpd="sng" algn="ctr">
                      <a:solidFill>
                        <a:srgbClr val="88C540"/>
                      </a:solidFill>
                      <a:prstDash val="solid"/>
                      <a:round/>
                      <a:headEnd type="none" w="med" len="med"/>
                      <a:tailEnd type="none" w="med" len="med"/>
                    </a:lnL>
                    <a:lnR w="12700" cap="flat" cmpd="sng" algn="ctr">
                      <a:solidFill>
                        <a:srgbClr val="88C540"/>
                      </a:solidFill>
                      <a:prstDash val="solid"/>
                      <a:round/>
                      <a:headEnd type="none" w="med" len="med"/>
                      <a:tailEnd type="none" w="med" len="med"/>
                    </a:lnR>
                    <a:lnT w="12700" cap="flat" cmpd="sng" algn="ctr">
                      <a:solidFill>
                        <a:srgbClr val="88C54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a:rPr>
                        <a:t>3.83 million</a:t>
                      </a:r>
                    </a:p>
                  </a:txBody>
                  <a:tcPr marL="0" marR="0" marT="0" marB="0" anchor="ctr">
                    <a:lnL w="12700" cap="flat" cmpd="sng" algn="ctr">
                      <a:solidFill>
                        <a:srgbClr val="88C540"/>
                      </a:solidFill>
                      <a:prstDash val="solid"/>
                      <a:round/>
                      <a:headEnd type="none" w="med" len="med"/>
                      <a:tailEnd type="none" w="med" len="med"/>
                    </a:lnL>
                    <a:lnR w="12700" cap="flat" cmpd="sng" algn="ctr">
                      <a:solidFill>
                        <a:srgbClr val="88C540"/>
                      </a:solidFill>
                      <a:prstDash val="solid"/>
                      <a:round/>
                      <a:headEnd type="none" w="med" len="med"/>
                      <a:tailEnd type="none" w="med" len="med"/>
                    </a:lnR>
                    <a:lnT w="12700" cap="flat" cmpd="sng" algn="ctr">
                      <a:solidFill>
                        <a:srgbClr val="88C54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a:rPr>
                        <a:t>2011</a:t>
                      </a:r>
                    </a:p>
                  </a:txBody>
                  <a:tcPr marL="0" marR="0" marT="0" marB="0" anchor="ctr">
                    <a:lnL w="12700" cap="flat" cmpd="sng" algn="ctr">
                      <a:solidFill>
                        <a:srgbClr val="88C540"/>
                      </a:solidFill>
                      <a:prstDash val="solid"/>
                      <a:round/>
                      <a:headEnd type="none" w="med" len="med"/>
                      <a:tailEnd type="none" w="med" len="med"/>
                    </a:lnL>
                    <a:lnR w="12700" cap="flat" cmpd="sng" algn="ctr">
                      <a:solidFill>
                        <a:srgbClr val="88C540"/>
                      </a:solidFill>
                      <a:prstDash val="solid"/>
                      <a:round/>
                      <a:headEnd type="none" w="med" len="med"/>
                      <a:tailEnd type="none" w="med" len="med"/>
                    </a:lnR>
                    <a:lnT w="12700" cap="flat" cmpd="sng" algn="ctr">
                      <a:solidFill>
                        <a:srgbClr val="88C54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19286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304800" y="3432544"/>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Proportion of key populations who reported condom use at last sex, 2004-2022</a:t>
            </a: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15</a:t>
            </a:fld>
            <a:endParaRPr lang="th-TH" dirty="0">
              <a:solidFill>
                <a:prstClr val="black">
                  <a:tint val="75000"/>
                </a:prstClr>
              </a:solidFill>
            </a:endParaRPr>
          </a:p>
        </p:txBody>
      </p:sp>
      <p:sp>
        <p:nvSpPr>
          <p:cNvPr id="7" name="TextBox 1"/>
          <p:cNvSpPr txBox="1"/>
          <p:nvPr/>
        </p:nvSpPr>
        <p:spPr>
          <a:xfrm>
            <a:off x="0" y="6357939"/>
            <a:ext cx="11203562" cy="4762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1. National HIV Sentinel Surveillance Results, 2004, 2005, 2007 cited in 2005, 2008 and 2010 UNGASS Country Progress Report: China, 2. National HIV Sentinel Surveillance Results, 2010 and 2011 cited in State Council AIDS Working Committee Office China. (2012). China Global AIDS Response Progress Report, 2012; 3. National Sentinel Surveillance 2013; and 4. Global AIDS Monitoring Reporting</a:t>
            </a:r>
            <a:endParaRPr lang="en-US" sz="800" b="1" i="1" dirty="0">
              <a:latin typeface="Arial" pitchFamily="34" charset="0"/>
              <a:cs typeface="Arial" pitchFamily="34" charset="0"/>
            </a:endParaRPr>
          </a:p>
        </p:txBody>
      </p:sp>
      <p:graphicFrame>
        <p:nvGraphicFramePr>
          <p:cNvPr id="4" name="Chart 3">
            <a:extLst>
              <a:ext uri="{FF2B5EF4-FFF2-40B4-BE49-F238E27FC236}">
                <a16:creationId xmlns:a16="http://schemas.microsoft.com/office/drawing/2014/main" id="{AC2E97AC-DA76-78FC-C4BB-BC8496B574D4}"/>
              </a:ext>
            </a:extLst>
          </p:cNvPr>
          <p:cNvGraphicFramePr>
            <a:graphicFrameLocks/>
          </p:cNvGraphicFramePr>
          <p:nvPr>
            <p:extLst>
              <p:ext uri="{D42A27DB-BD31-4B8C-83A1-F6EECF244321}">
                <p14:modId xmlns:p14="http://schemas.microsoft.com/office/powerpoint/2010/main" val="1859918978"/>
              </p:ext>
            </p:extLst>
          </p:nvPr>
        </p:nvGraphicFramePr>
        <p:xfrm>
          <a:off x="2667000" y="2342567"/>
          <a:ext cx="6627813" cy="3724275"/>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a:extLst>
              <a:ext uri="{FF2B5EF4-FFF2-40B4-BE49-F238E27FC236}">
                <a16:creationId xmlns:a16="http://schemas.microsoft.com/office/drawing/2014/main" id="{CA6F4FB7-1832-A970-C5E3-83B3C8FE9F32}"/>
              </a:ext>
            </a:extLst>
          </p:cNvPr>
          <p:cNvCxnSpPr>
            <a:cxnSpLocks/>
          </p:cNvCxnSpPr>
          <p:nvPr/>
        </p:nvCxnSpPr>
        <p:spPr>
          <a:xfrm>
            <a:off x="3276600" y="2703212"/>
            <a:ext cx="5669280"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913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5D4B-EFD1-7BD2-A3F8-13586BFE2C34}"/>
              </a:ext>
            </a:extLst>
          </p:cNvPr>
          <p:cNvSpPr>
            <a:spLocks noGrp="1"/>
          </p:cNvSpPr>
          <p:nvPr>
            <p:ph type="title"/>
          </p:nvPr>
        </p:nvSpPr>
        <p:spPr/>
        <p:txBody>
          <a:bodyPr/>
          <a:lstStyle/>
          <a:p>
            <a:r>
              <a:rPr lang="en-GB" dirty="0"/>
              <a:t>Proportion of men who have sex with men who reported condom use at last sex, 2011-2022</a:t>
            </a:r>
            <a:endParaRPr lang="en-US" dirty="0"/>
          </a:p>
        </p:txBody>
      </p:sp>
      <p:sp>
        <p:nvSpPr>
          <p:cNvPr id="3" name="Slide Number Placeholder 2">
            <a:extLst>
              <a:ext uri="{FF2B5EF4-FFF2-40B4-BE49-F238E27FC236}">
                <a16:creationId xmlns:a16="http://schemas.microsoft.com/office/drawing/2014/main" id="{1D5CF4CC-0546-3845-8182-8F439C58349A}"/>
              </a:ext>
            </a:extLst>
          </p:cNvPr>
          <p:cNvSpPr>
            <a:spLocks noGrp="1"/>
          </p:cNvSpPr>
          <p:nvPr>
            <p:ph type="sldNum" sz="quarter" idx="10"/>
          </p:nvPr>
        </p:nvSpPr>
        <p:spPr/>
        <p:txBody>
          <a:bodyPr/>
          <a:lstStyle/>
          <a:p>
            <a:fld id="{8800C79D-0615-AF41-9AB4-7D5AEAE4FA5F}" type="slidenum">
              <a:rPr lang="th-TH" smtClean="0"/>
              <a:pPr/>
              <a:t>16</a:t>
            </a:fld>
            <a:endParaRPr lang="th-TH"/>
          </a:p>
        </p:txBody>
      </p:sp>
      <p:grpSp>
        <p:nvGrpSpPr>
          <p:cNvPr id="8" name="Group 7">
            <a:extLst>
              <a:ext uri="{FF2B5EF4-FFF2-40B4-BE49-F238E27FC236}">
                <a16:creationId xmlns:a16="http://schemas.microsoft.com/office/drawing/2014/main" id="{E1983D13-F690-6CCA-D05B-32E9F1531AAF}"/>
              </a:ext>
            </a:extLst>
          </p:cNvPr>
          <p:cNvGrpSpPr/>
          <p:nvPr/>
        </p:nvGrpSpPr>
        <p:grpSpPr>
          <a:xfrm>
            <a:off x="2438400" y="2819400"/>
            <a:ext cx="6052405" cy="3200400"/>
            <a:chOff x="195995" y="3048000"/>
            <a:chExt cx="5410200" cy="2711450"/>
          </a:xfrm>
        </p:grpSpPr>
        <p:graphicFrame>
          <p:nvGraphicFramePr>
            <p:cNvPr id="4" name="Chart 3">
              <a:extLst>
                <a:ext uri="{FF2B5EF4-FFF2-40B4-BE49-F238E27FC236}">
                  <a16:creationId xmlns:a16="http://schemas.microsoft.com/office/drawing/2014/main" id="{AD98687C-9499-42BE-A4B3-A5B5DD37166C}"/>
                </a:ext>
              </a:extLst>
            </p:cNvPr>
            <p:cNvGraphicFramePr>
              <a:graphicFrameLocks/>
            </p:cNvGraphicFramePr>
            <p:nvPr>
              <p:extLst>
                <p:ext uri="{D42A27DB-BD31-4B8C-83A1-F6EECF244321}">
                  <p14:modId xmlns:p14="http://schemas.microsoft.com/office/powerpoint/2010/main" val="3104107546"/>
                </p:ext>
              </p:extLst>
            </p:nvPr>
          </p:nvGraphicFramePr>
          <p:xfrm>
            <a:off x="195995" y="3048000"/>
            <a:ext cx="5410200" cy="271145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D2843472-6640-B1DD-EF24-C5952E7F357A}"/>
                </a:ext>
              </a:extLst>
            </p:cNvPr>
            <p:cNvCxnSpPr>
              <a:cxnSpLocks/>
            </p:cNvCxnSpPr>
            <p:nvPr/>
          </p:nvCxnSpPr>
          <p:spPr>
            <a:xfrm>
              <a:off x="1066800" y="3398065"/>
              <a:ext cx="4297680"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sp>
        <p:nvSpPr>
          <p:cNvPr id="9" name="TextBox 1">
            <a:extLst>
              <a:ext uri="{FF2B5EF4-FFF2-40B4-BE49-F238E27FC236}">
                <a16:creationId xmlns:a16="http://schemas.microsoft.com/office/drawing/2014/main" id="{1A93126D-49CA-D47A-6970-B253C329573F}"/>
              </a:ext>
            </a:extLst>
          </p:cNvPr>
          <p:cNvSpPr txBox="1"/>
          <p:nvPr/>
        </p:nvSpPr>
        <p:spPr>
          <a:xfrm>
            <a:off x="0" y="6553199"/>
            <a:ext cx="11203562" cy="2809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1. National HIV Sentinel Surveillance Results, and 2. Global AIDS Monitoring Reporting</a:t>
            </a:r>
            <a:endParaRPr lang="en-US" sz="800" b="1" i="1" dirty="0">
              <a:latin typeface="Arial" pitchFamily="34" charset="0"/>
              <a:cs typeface="Arial" pitchFamily="34" charset="0"/>
            </a:endParaRPr>
          </a:p>
        </p:txBody>
      </p:sp>
    </p:spTree>
    <p:extLst>
      <p:ext uri="{BB962C8B-B14F-4D97-AF65-F5344CB8AC3E}">
        <p14:creationId xmlns:p14="http://schemas.microsoft.com/office/powerpoint/2010/main" val="104253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5D4B-EFD1-7BD2-A3F8-13586BFE2C34}"/>
              </a:ext>
            </a:extLst>
          </p:cNvPr>
          <p:cNvSpPr>
            <a:spLocks noGrp="1"/>
          </p:cNvSpPr>
          <p:nvPr>
            <p:ph type="title"/>
          </p:nvPr>
        </p:nvSpPr>
        <p:spPr/>
        <p:txBody>
          <a:bodyPr/>
          <a:lstStyle/>
          <a:p>
            <a:r>
              <a:rPr lang="en-GB" dirty="0"/>
              <a:t>Proportion of female sex workers who reported condom use at last sex, 2011-2022</a:t>
            </a:r>
            <a:endParaRPr lang="en-US" dirty="0"/>
          </a:p>
        </p:txBody>
      </p:sp>
      <p:sp>
        <p:nvSpPr>
          <p:cNvPr id="3" name="Slide Number Placeholder 2">
            <a:extLst>
              <a:ext uri="{FF2B5EF4-FFF2-40B4-BE49-F238E27FC236}">
                <a16:creationId xmlns:a16="http://schemas.microsoft.com/office/drawing/2014/main" id="{1D5CF4CC-0546-3845-8182-8F439C58349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00C79D-0615-AF41-9AB4-7D5AEAE4FA5F}" type="slidenum">
              <a:rPr kumimoji="0" lang="th-TH" sz="1200" b="0" i="0" u="none" strike="noStrike" kern="1200" cap="none" spc="0" normalizeH="0" baseline="0" noProof="0" smtClean="0">
                <a:ln>
                  <a:noFill/>
                </a:ln>
                <a:solidFill>
                  <a:srgbClr val="898989"/>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th-TH" sz="1200" b="0" i="0" u="none" strike="noStrike" kern="1200" cap="none" spc="0" normalizeH="0" baseline="0" noProof="0">
              <a:ln>
                <a:noFill/>
              </a:ln>
              <a:solidFill>
                <a:srgbClr val="898989"/>
              </a:solidFill>
              <a:effectLst/>
              <a:uLnTx/>
              <a:uFillTx/>
              <a:latin typeface="Arial"/>
              <a:ea typeface="+mn-ea"/>
              <a:cs typeface="Cordia New" panose="020B0304020202020204" pitchFamily="34" charset="-34"/>
            </a:endParaRPr>
          </a:p>
        </p:txBody>
      </p:sp>
      <p:grpSp>
        <p:nvGrpSpPr>
          <p:cNvPr id="8" name="Group 7">
            <a:extLst>
              <a:ext uri="{FF2B5EF4-FFF2-40B4-BE49-F238E27FC236}">
                <a16:creationId xmlns:a16="http://schemas.microsoft.com/office/drawing/2014/main" id="{CE5F2FFF-D3A8-1EB9-DDD5-722A79D767FC}"/>
              </a:ext>
            </a:extLst>
          </p:cNvPr>
          <p:cNvGrpSpPr/>
          <p:nvPr/>
        </p:nvGrpSpPr>
        <p:grpSpPr>
          <a:xfrm>
            <a:off x="2743759" y="2808512"/>
            <a:ext cx="5866841" cy="3211288"/>
            <a:chOff x="6172200" y="3048000"/>
            <a:chExt cx="5410200" cy="2717800"/>
          </a:xfrm>
        </p:grpSpPr>
        <p:graphicFrame>
          <p:nvGraphicFramePr>
            <p:cNvPr id="5" name="Chart 4">
              <a:extLst>
                <a:ext uri="{FF2B5EF4-FFF2-40B4-BE49-F238E27FC236}">
                  <a16:creationId xmlns:a16="http://schemas.microsoft.com/office/drawing/2014/main" id="{D54EE1A2-629D-460B-BE5A-09B6F9121F8C}"/>
                </a:ext>
              </a:extLst>
            </p:cNvPr>
            <p:cNvGraphicFramePr>
              <a:graphicFrameLocks/>
            </p:cNvGraphicFramePr>
            <p:nvPr>
              <p:extLst>
                <p:ext uri="{D42A27DB-BD31-4B8C-83A1-F6EECF244321}">
                  <p14:modId xmlns:p14="http://schemas.microsoft.com/office/powerpoint/2010/main" val="2995126336"/>
                </p:ext>
              </p:extLst>
            </p:nvPr>
          </p:nvGraphicFramePr>
          <p:xfrm>
            <a:off x="6172200" y="3048000"/>
            <a:ext cx="5410200" cy="271780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id="{37272B77-B09F-6AE0-EC1D-7A83B828E3BC}"/>
                </a:ext>
              </a:extLst>
            </p:cNvPr>
            <p:cNvCxnSpPr>
              <a:cxnSpLocks/>
            </p:cNvCxnSpPr>
            <p:nvPr/>
          </p:nvCxnSpPr>
          <p:spPr>
            <a:xfrm>
              <a:off x="7047067" y="3398065"/>
              <a:ext cx="4297680"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sp>
        <p:nvSpPr>
          <p:cNvPr id="9" name="TextBox 1">
            <a:extLst>
              <a:ext uri="{FF2B5EF4-FFF2-40B4-BE49-F238E27FC236}">
                <a16:creationId xmlns:a16="http://schemas.microsoft.com/office/drawing/2014/main" id="{5BB33B8B-17F2-AF11-1E25-C4746D6DB98A}"/>
              </a:ext>
            </a:extLst>
          </p:cNvPr>
          <p:cNvSpPr txBox="1"/>
          <p:nvPr/>
        </p:nvSpPr>
        <p:spPr>
          <a:xfrm>
            <a:off x="0" y="6553199"/>
            <a:ext cx="11203562" cy="2809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1. National HIV Sentinel Surveillance Results, and 2. Global AIDS Monitoring Reporting</a:t>
            </a:r>
            <a:endParaRPr lang="en-US" sz="800" b="1" i="1" dirty="0">
              <a:latin typeface="Arial" pitchFamily="34" charset="0"/>
              <a:cs typeface="Arial" pitchFamily="34" charset="0"/>
            </a:endParaRPr>
          </a:p>
        </p:txBody>
      </p:sp>
    </p:spTree>
    <p:extLst>
      <p:ext uri="{BB962C8B-B14F-4D97-AF65-F5344CB8AC3E}">
        <p14:creationId xmlns:p14="http://schemas.microsoft.com/office/powerpoint/2010/main" val="1152810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A6BF-5C6F-3D2D-F850-4E9C30E82699}"/>
              </a:ext>
            </a:extLst>
          </p:cNvPr>
          <p:cNvSpPr>
            <a:spLocks noGrp="1"/>
          </p:cNvSpPr>
          <p:nvPr>
            <p:ph type="title"/>
          </p:nvPr>
        </p:nvSpPr>
        <p:spPr>
          <a:xfrm>
            <a:off x="226475" y="1524000"/>
            <a:ext cx="11508325" cy="504000"/>
          </a:xfrm>
        </p:spPr>
        <p:txBody>
          <a:bodyPr/>
          <a:lstStyle/>
          <a:p>
            <a:r>
              <a:rPr lang="en-US" dirty="0"/>
              <a:t>Proportion of people who inject drugs who reported condom use at last sex, 2011 - 2022</a:t>
            </a:r>
          </a:p>
        </p:txBody>
      </p:sp>
      <p:sp>
        <p:nvSpPr>
          <p:cNvPr id="3" name="Slide Number Placeholder 2">
            <a:extLst>
              <a:ext uri="{FF2B5EF4-FFF2-40B4-BE49-F238E27FC236}">
                <a16:creationId xmlns:a16="http://schemas.microsoft.com/office/drawing/2014/main" id="{AF75B239-796A-0E9E-3969-4BFEF129FB1E}"/>
              </a:ext>
            </a:extLst>
          </p:cNvPr>
          <p:cNvSpPr>
            <a:spLocks noGrp="1"/>
          </p:cNvSpPr>
          <p:nvPr>
            <p:ph type="sldNum" sz="quarter" idx="10"/>
          </p:nvPr>
        </p:nvSpPr>
        <p:spPr/>
        <p:txBody>
          <a:bodyPr/>
          <a:lstStyle/>
          <a:p>
            <a:fld id="{8800C79D-0615-AF41-9AB4-7D5AEAE4FA5F}" type="slidenum">
              <a:rPr lang="th-TH" smtClean="0"/>
              <a:pPr/>
              <a:t>18</a:t>
            </a:fld>
            <a:endParaRPr lang="th-TH"/>
          </a:p>
        </p:txBody>
      </p:sp>
      <p:sp>
        <p:nvSpPr>
          <p:cNvPr id="5" name="TextBox 1">
            <a:extLst>
              <a:ext uri="{FF2B5EF4-FFF2-40B4-BE49-F238E27FC236}">
                <a16:creationId xmlns:a16="http://schemas.microsoft.com/office/drawing/2014/main" id="{3A0FFF76-593D-BC80-3EDC-2ACEFD7A800E}"/>
              </a:ext>
            </a:extLst>
          </p:cNvPr>
          <p:cNvSpPr txBox="1"/>
          <p:nvPr/>
        </p:nvSpPr>
        <p:spPr>
          <a:xfrm>
            <a:off x="0" y="6553199"/>
            <a:ext cx="11203562" cy="2809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1. National HIV Sentinel Surveillance Results, and 2. Global AIDS Monitoring Reporting</a:t>
            </a:r>
            <a:endParaRPr lang="en-US" sz="800" b="1" i="1" dirty="0">
              <a:latin typeface="Arial" pitchFamily="34" charset="0"/>
              <a:cs typeface="Arial" pitchFamily="34" charset="0"/>
            </a:endParaRPr>
          </a:p>
        </p:txBody>
      </p:sp>
      <p:grpSp>
        <p:nvGrpSpPr>
          <p:cNvPr id="7" name="Group 6">
            <a:extLst>
              <a:ext uri="{FF2B5EF4-FFF2-40B4-BE49-F238E27FC236}">
                <a16:creationId xmlns:a16="http://schemas.microsoft.com/office/drawing/2014/main" id="{E76B2C6F-AE23-748B-F868-BE8E33D5D64E}"/>
              </a:ext>
            </a:extLst>
          </p:cNvPr>
          <p:cNvGrpSpPr/>
          <p:nvPr/>
        </p:nvGrpSpPr>
        <p:grpSpPr>
          <a:xfrm>
            <a:off x="2590800" y="2438400"/>
            <a:ext cx="6629400" cy="3581400"/>
            <a:chOff x="2590800" y="2438400"/>
            <a:chExt cx="6629400" cy="3581400"/>
          </a:xfrm>
        </p:grpSpPr>
        <p:graphicFrame>
          <p:nvGraphicFramePr>
            <p:cNvPr id="4" name="Chart 3">
              <a:extLst>
                <a:ext uri="{FF2B5EF4-FFF2-40B4-BE49-F238E27FC236}">
                  <a16:creationId xmlns:a16="http://schemas.microsoft.com/office/drawing/2014/main" id="{02B0B66E-5A5C-4D61-9DCD-FFE5A2CD660D}"/>
                </a:ext>
              </a:extLst>
            </p:cNvPr>
            <p:cNvGraphicFramePr>
              <a:graphicFrameLocks/>
            </p:cNvGraphicFramePr>
            <p:nvPr>
              <p:extLst>
                <p:ext uri="{D42A27DB-BD31-4B8C-83A1-F6EECF244321}">
                  <p14:modId xmlns:p14="http://schemas.microsoft.com/office/powerpoint/2010/main" val="115844176"/>
                </p:ext>
              </p:extLst>
            </p:nvPr>
          </p:nvGraphicFramePr>
          <p:xfrm>
            <a:off x="2590800" y="2438400"/>
            <a:ext cx="6629400" cy="35814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5443597E-169D-ECE7-1990-4BF1E9D805A9}"/>
                </a:ext>
              </a:extLst>
            </p:cNvPr>
            <p:cNvCxnSpPr>
              <a:cxnSpLocks/>
            </p:cNvCxnSpPr>
            <p:nvPr/>
          </p:nvCxnSpPr>
          <p:spPr>
            <a:xfrm>
              <a:off x="3352800" y="2725094"/>
              <a:ext cx="5577840"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2801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Proportion of PWID who reported using sterile injecting equipment, </a:t>
            </a:r>
            <a:br>
              <a:rPr lang="en-GB" dirty="0"/>
            </a:br>
            <a:r>
              <a:rPr lang="en-GB" dirty="0"/>
              <a:t>2007-2015</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19</a:t>
            </a:fld>
            <a:endParaRPr lang="th-TH" dirty="0">
              <a:solidFill>
                <a:prstClr val="black">
                  <a:tint val="75000"/>
                </a:prstClr>
              </a:solidFill>
            </a:endParaRPr>
          </a:p>
        </p:txBody>
      </p:sp>
      <p:sp>
        <p:nvSpPr>
          <p:cNvPr id="6" name="TextBox 1"/>
          <p:cNvSpPr txBox="1"/>
          <p:nvPr/>
        </p:nvSpPr>
        <p:spPr>
          <a:xfrm>
            <a:off x="226475" y="6357939"/>
            <a:ext cx="11051125" cy="3970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1. National HIV Sentinel Surveillance Results, 2007 and 2009 cited in 2008 and 2010 UNGASS Country Progress Report: China, 2. National HIV Sentinel Surveillance Results, 2010 and 2011 cited in State Council AIDS Working Committee Office China. (2012). China Global AIDS Response Progress Report, 2012; 3. National Sentinel Surveillance 2013;  and 4. Global AIDS Monitoring Reporting</a:t>
            </a:r>
          </a:p>
        </p:txBody>
      </p:sp>
      <p:graphicFrame>
        <p:nvGraphicFramePr>
          <p:cNvPr id="8" name="Chart 7"/>
          <p:cNvGraphicFramePr>
            <a:graphicFrameLocks noGrp="1"/>
          </p:cNvGraphicFramePr>
          <p:nvPr>
            <p:extLst>
              <p:ext uri="{D42A27DB-BD31-4B8C-83A1-F6EECF244321}">
                <p14:modId xmlns:p14="http://schemas.microsoft.com/office/powerpoint/2010/main" val="4090989929"/>
              </p:ext>
            </p:extLst>
          </p:nvPr>
        </p:nvGraphicFramePr>
        <p:xfrm>
          <a:off x="2057400" y="2514600"/>
          <a:ext cx="7620000" cy="3733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18795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2B18B03E-95A6-4B56-B9D1-DEBF1F74A4F4}" type="slidenum">
              <a:rPr lang="th-TH">
                <a:solidFill>
                  <a:prstClr val="black">
                    <a:tint val="75000"/>
                  </a:prstClr>
                </a:solidFill>
              </a:rPr>
              <a:pPr>
                <a:defRPr/>
              </a:pPr>
              <a:t>2</a:t>
            </a:fld>
            <a:endParaRPr lang="th-TH" dirty="0">
              <a:solidFill>
                <a:prstClr val="black">
                  <a:tint val="75000"/>
                </a:prstClr>
              </a:solidFill>
            </a:endParaRPr>
          </a:p>
        </p:txBody>
      </p:sp>
      <p:sp>
        <p:nvSpPr>
          <p:cNvPr id="5" name="Subtitle 4"/>
          <p:cNvSpPr>
            <a:spLocks noGrp="1"/>
          </p:cNvSpPr>
          <p:nvPr>
            <p:ph type="subTitle" idx="1"/>
          </p:nvPr>
        </p:nvSpPr>
        <p:spPr>
          <a:xfrm>
            <a:off x="304800" y="2438400"/>
            <a:ext cx="8077200" cy="3448050"/>
          </a:xfrm>
        </p:spPr>
        <p:txBody>
          <a:bodyPr/>
          <a:lstStyle/>
          <a:p>
            <a:pPr>
              <a:defRPr/>
            </a:pPr>
            <a:r>
              <a:rPr lang="en-US" dirty="0">
                <a:hlinkClick r:id="rId2" action="ppaction://hlinksldjump"/>
              </a:rPr>
              <a:t>Basic socio-demographic indicators</a:t>
            </a:r>
            <a:endParaRPr lang="en-US" dirty="0"/>
          </a:p>
          <a:p>
            <a:pPr>
              <a:defRPr/>
            </a:pPr>
            <a:r>
              <a:rPr lang="en-US" dirty="0">
                <a:hlinkClick r:id="rId3" action="ppaction://hlinksldjump"/>
              </a:rPr>
              <a:t>HIV prevalence and epidemiological status</a:t>
            </a:r>
            <a:endParaRPr lang="en-US" dirty="0"/>
          </a:p>
          <a:p>
            <a:pPr>
              <a:defRPr/>
            </a:pPr>
            <a:r>
              <a:rPr lang="en-US" dirty="0">
                <a:hlinkClick r:id="rId4" action="ppaction://hlinksldjump"/>
              </a:rPr>
              <a:t>Risk behaviors</a:t>
            </a:r>
            <a:endParaRPr lang="en-US" dirty="0"/>
          </a:p>
          <a:p>
            <a:pPr>
              <a:defRPr/>
            </a:pPr>
            <a:r>
              <a:rPr lang="en-US" dirty="0">
                <a:hlinkClick r:id="rId5" action="ppaction://hlinksldjump"/>
              </a:rPr>
              <a:t>Vulnerability and HIV knowledge </a:t>
            </a:r>
            <a:endParaRPr lang="en-US" dirty="0"/>
          </a:p>
          <a:p>
            <a:pPr>
              <a:defRPr/>
            </a:pPr>
            <a:r>
              <a:rPr lang="en-US" dirty="0">
                <a:hlinkClick r:id="rId6" action="ppaction://hlinksldjump"/>
              </a:rPr>
              <a:t>HIV expenditure </a:t>
            </a:r>
            <a:endParaRPr lang="en-US" dirty="0"/>
          </a:p>
          <a:p>
            <a:pPr>
              <a:defRPr/>
            </a:pPr>
            <a:r>
              <a:rPr lang="en-US" dirty="0">
                <a:hlinkClick r:id="rId7" action="ppaction://hlinksldjump"/>
              </a:rPr>
              <a:t>National response </a:t>
            </a:r>
            <a:endParaRPr lang="en-US" dirty="0"/>
          </a:p>
          <a:p>
            <a:pPr marL="0" indent="0">
              <a:buNone/>
              <a:defRPr/>
            </a:pPr>
            <a:endParaRPr lang="th-TH" dirty="0"/>
          </a:p>
        </p:txBody>
      </p:sp>
      <p:sp>
        <p:nvSpPr>
          <p:cNvPr id="23556" name="Title 3"/>
          <p:cNvSpPr>
            <a:spLocks noGrp="1"/>
          </p:cNvSpPr>
          <p:nvPr>
            <p:ph type="title"/>
          </p:nvPr>
        </p:nvSpPr>
        <p:spPr bwMode="auto">
          <a:xfrm>
            <a:off x="304800" y="1600200"/>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extLst>
      <p:ext uri="{BB962C8B-B14F-4D97-AF65-F5344CB8AC3E}">
        <p14:creationId xmlns:p14="http://schemas.microsoft.com/office/powerpoint/2010/main" val="3810959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Trends in condom use at last sex and consistent condom use among MSM, 2005-2011</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20</a:t>
            </a:fld>
            <a:endParaRPr lang="th-TH" dirty="0">
              <a:solidFill>
                <a:prstClr val="black">
                  <a:tint val="75000"/>
                </a:prstClr>
              </a:solidFill>
            </a:endParaRPr>
          </a:p>
        </p:txBody>
      </p:sp>
      <p:sp>
        <p:nvSpPr>
          <p:cNvPr id="5" name="TextBox 1"/>
          <p:cNvSpPr txBox="1"/>
          <p:nvPr/>
        </p:nvSpPr>
        <p:spPr>
          <a:xfrm>
            <a:off x="152399" y="6477000"/>
            <a:ext cx="11203563" cy="533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t>Source: Prepared by </a:t>
            </a:r>
            <a:r>
              <a:rPr lang="en-US" sz="800" dirty="0">
                <a:hlinkClick r:id="rId3"/>
              </a:rPr>
              <a:t>www.aidsdatahub.org</a:t>
            </a:r>
            <a:r>
              <a:rPr lang="en-US" sz="800" dirty="0"/>
              <a:t>  based on </a:t>
            </a:r>
            <a:r>
              <a:rPr lang="en-GB" sz="800" dirty="0" err="1"/>
              <a:t>Lan</a:t>
            </a:r>
            <a:r>
              <a:rPr lang="en-GB" sz="800" dirty="0"/>
              <a:t>, W., Lu, W., </a:t>
            </a:r>
            <a:r>
              <a:rPr lang="en-GB" sz="800" dirty="0" err="1"/>
              <a:t>L.Norris</a:t>
            </a:r>
            <a:r>
              <a:rPr lang="en-GB" sz="800" dirty="0"/>
              <a:t>, J., Dong-min, L., Wei, G., </a:t>
            </a:r>
            <a:r>
              <a:rPr lang="en-GB" sz="800" dirty="0" err="1"/>
              <a:t>Zheng-wei</a:t>
            </a:r>
            <a:r>
              <a:rPr lang="en-GB" sz="800" dirty="0"/>
              <a:t>, D., &amp; </a:t>
            </a:r>
            <a:r>
              <a:rPr lang="en-GB" sz="800" dirty="0" err="1"/>
              <a:t>Ning</a:t>
            </a:r>
            <a:r>
              <a:rPr lang="en-GB" sz="800" dirty="0"/>
              <a:t>, W. (2012). HIV Prevalence and Influencing Factors Analysis of Sentinel </a:t>
            </a:r>
            <a:r>
              <a:rPr lang="en-GB" sz="800" dirty="0" err="1"/>
              <a:t>Surveillane</a:t>
            </a:r>
            <a:r>
              <a:rPr lang="en-GB" sz="800" dirty="0"/>
              <a:t> among Men who have Sex with Men in China. </a:t>
            </a:r>
            <a:r>
              <a:rPr lang="en-GB" sz="800" i="1" dirty="0"/>
              <a:t>Chinese Medical Journal, 125</a:t>
            </a:r>
            <a:r>
              <a:rPr lang="en-GB" sz="800" dirty="0"/>
              <a:t>(11), 1857-1861.</a:t>
            </a:r>
            <a:endParaRPr lang="en-US" sz="800" dirty="0"/>
          </a:p>
        </p:txBody>
      </p:sp>
      <p:graphicFrame>
        <p:nvGraphicFramePr>
          <p:cNvPr id="7" name="Chart 6"/>
          <p:cNvGraphicFramePr>
            <a:graphicFrameLocks noGrp="1"/>
          </p:cNvGraphicFramePr>
          <p:nvPr>
            <p:extLst>
              <p:ext uri="{D42A27DB-BD31-4B8C-83A1-F6EECF244321}">
                <p14:modId xmlns:p14="http://schemas.microsoft.com/office/powerpoint/2010/main" val="3115084465"/>
              </p:ext>
            </p:extLst>
          </p:nvPr>
        </p:nvGraphicFramePr>
        <p:xfrm>
          <a:off x="1981200" y="2438400"/>
          <a:ext cx="807720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4283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371600"/>
            <a:ext cx="11353801" cy="504000"/>
          </a:xfrm>
        </p:spPr>
        <p:txBody>
          <a:bodyPr/>
          <a:lstStyle/>
          <a:p>
            <a:r>
              <a:rPr lang="en-US" dirty="0"/>
              <a:t>Proportion of MSM who are married to female partner and proportion of MSM reported having commercial sex with male partners, 2008-2011</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21</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1505566964"/>
              </p:ext>
            </p:extLst>
          </p:nvPr>
        </p:nvGraphicFramePr>
        <p:xfrm>
          <a:off x="2362200" y="2514600"/>
          <a:ext cx="7162800" cy="357187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76200" y="6357939"/>
            <a:ext cx="11125200" cy="533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t>Source: Prepared by </a:t>
            </a:r>
            <a:r>
              <a:rPr lang="en-US" sz="800" dirty="0">
                <a:hlinkClick r:id="rId4"/>
              </a:rPr>
              <a:t>www.aidsdatahub.org</a:t>
            </a:r>
            <a:r>
              <a:rPr lang="en-US" sz="800" dirty="0"/>
              <a:t>  based on </a:t>
            </a:r>
            <a:r>
              <a:rPr lang="en-GB" sz="800" dirty="0" err="1"/>
              <a:t>Lan</a:t>
            </a:r>
            <a:r>
              <a:rPr lang="en-GB" sz="800" dirty="0"/>
              <a:t>, W., Lu, W., </a:t>
            </a:r>
            <a:r>
              <a:rPr lang="en-GB" sz="800" dirty="0" err="1"/>
              <a:t>L.Norris</a:t>
            </a:r>
            <a:r>
              <a:rPr lang="en-GB" sz="800" dirty="0"/>
              <a:t>, J., Dong-min, L., Wei, G., </a:t>
            </a:r>
            <a:r>
              <a:rPr lang="en-GB" sz="800" dirty="0" err="1"/>
              <a:t>Zheng-wei</a:t>
            </a:r>
            <a:r>
              <a:rPr lang="en-GB" sz="800" dirty="0"/>
              <a:t>, D., &amp; </a:t>
            </a:r>
            <a:r>
              <a:rPr lang="en-GB" sz="800" dirty="0" err="1"/>
              <a:t>Ning</a:t>
            </a:r>
            <a:r>
              <a:rPr lang="en-GB" sz="800" dirty="0"/>
              <a:t>, W. (2012). HIV Prevalence and Influencing Factors Analysis of Sentinel </a:t>
            </a:r>
            <a:r>
              <a:rPr lang="en-GB" sz="800" dirty="0" err="1"/>
              <a:t>Surveillane</a:t>
            </a:r>
            <a:r>
              <a:rPr lang="en-GB" sz="800" dirty="0"/>
              <a:t> among Men who have Sex with Men in China. </a:t>
            </a:r>
            <a:r>
              <a:rPr lang="en-GB" sz="800" i="1" dirty="0"/>
              <a:t>Chinese Medical Journal, 125</a:t>
            </a:r>
            <a:r>
              <a:rPr lang="en-GB" sz="800" dirty="0"/>
              <a:t>(11), 1857-1861.</a:t>
            </a:r>
            <a:endParaRPr lang="en-US" sz="800" dirty="0"/>
          </a:p>
        </p:txBody>
      </p:sp>
    </p:spTree>
    <p:extLst>
      <p:ext uri="{BB962C8B-B14F-4D97-AF65-F5344CB8AC3E}">
        <p14:creationId xmlns:p14="http://schemas.microsoft.com/office/powerpoint/2010/main" val="2881400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29600"/>
            <a:ext cx="8821744" cy="504000"/>
          </a:xfrm>
        </p:spPr>
        <p:txBody>
          <a:bodyPr/>
          <a:lstStyle/>
          <a:p>
            <a:r>
              <a:rPr lang="en-US" dirty="0"/>
              <a:t>Proportion of MSM with reported risk behaviors, 2008-2011</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22</a:t>
            </a:fld>
            <a:endParaRPr lang="th-TH" dirty="0">
              <a:solidFill>
                <a:prstClr val="black">
                  <a:tint val="75000"/>
                </a:prstClr>
              </a:solidFill>
            </a:endParaRPr>
          </a:p>
        </p:txBody>
      </p:sp>
      <p:sp>
        <p:nvSpPr>
          <p:cNvPr id="5" name="TextBox 1"/>
          <p:cNvSpPr txBox="1"/>
          <p:nvPr/>
        </p:nvSpPr>
        <p:spPr>
          <a:xfrm>
            <a:off x="76200" y="6400800"/>
            <a:ext cx="11049000"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t>Source: Prepared by </a:t>
            </a:r>
            <a:r>
              <a:rPr lang="en-US" sz="800" dirty="0">
                <a:hlinkClick r:id="rId3"/>
              </a:rPr>
              <a:t>www.aidsdatahub.org</a:t>
            </a:r>
            <a:r>
              <a:rPr lang="en-US" sz="800" dirty="0"/>
              <a:t>  based on </a:t>
            </a:r>
            <a:r>
              <a:rPr lang="en-GB" sz="800" dirty="0" err="1"/>
              <a:t>Lan</a:t>
            </a:r>
            <a:r>
              <a:rPr lang="en-GB" sz="800" dirty="0"/>
              <a:t>, W., Lu, W., </a:t>
            </a:r>
            <a:r>
              <a:rPr lang="en-GB" sz="800" dirty="0" err="1"/>
              <a:t>L.Norris</a:t>
            </a:r>
            <a:r>
              <a:rPr lang="en-GB" sz="800" dirty="0"/>
              <a:t>, J., Dong-min, L., Wei, G., </a:t>
            </a:r>
            <a:r>
              <a:rPr lang="en-GB" sz="800" dirty="0" err="1"/>
              <a:t>Zheng-wei</a:t>
            </a:r>
            <a:r>
              <a:rPr lang="en-GB" sz="800" dirty="0"/>
              <a:t>, D., &amp; </a:t>
            </a:r>
            <a:r>
              <a:rPr lang="en-GB" sz="800" dirty="0" err="1"/>
              <a:t>Ning</a:t>
            </a:r>
            <a:r>
              <a:rPr lang="en-GB" sz="800" dirty="0"/>
              <a:t>, W. (2012). HIV Prevalence and Influencing Factors Analysis of Sentinel </a:t>
            </a:r>
            <a:r>
              <a:rPr lang="en-GB" sz="800" dirty="0" err="1"/>
              <a:t>Surveillane</a:t>
            </a:r>
            <a:r>
              <a:rPr lang="en-GB" sz="800" dirty="0"/>
              <a:t> among Men who have Sex with Men in China. </a:t>
            </a:r>
            <a:r>
              <a:rPr lang="en-GB" sz="800" i="1" dirty="0"/>
              <a:t>Chinese Medical Journal, 125</a:t>
            </a:r>
            <a:r>
              <a:rPr lang="en-GB" sz="800" dirty="0"/>
              <a:t>(11), 1857-1861.</a:t>
            </a:r>
            <a:endParaRPr lang="en-US" sz="800" dirty="0"/>
          </a:p>
        </p:txBody>
      </p:sp>
      <p:graphicFrame>
        <p:nvGraphicFramePr>
          <p:cNvPr id="6" name="Chart 5"/>
          <p:cNvGraphicFramePr>
            <a:graphicFrameLocks noGrp="1"/>
          </p:cNvGraphicFramePr>
          <p:nvPr>
            <p:extLst>
              <p:ext uri="{D42A27DB-BD31-4B8C-83A1-F6EECF244321}">
                <p14:modId xmlns:p14="http://schemas.microsoft.com/office/powerpoint/2010/main" val="3773338341"/>
              </p:ext>
            </p:extLst>
          </p:nvPr>
        </p:nvGraphicFramePr>
        <p:xfrm>
          <a:off x="1981200" y="2209800"/>
          <a:ext cx="8305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54860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FSW who reported consistent condom use with clients in the last month, 1995-2011</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23</a:t>
            </a:fld>
            <a:endParaRPr lang="th-TH" dirty="0">
              <a:solidFill>
                <a:prstClr val="black">
                  <a:tint val="75000"/>
                </a:prstClr>
              </a:solidFill>
            </a:endParaRPr>
          </a:p>
        </p:txBody>
      </p:sp>
      <p:sp>
        <p:nvSpPr>
          <p:cNvPr id="5" name="TextBox 1"/>
          <p:cNvSpPr txBox="1"/>
          <p:nvPr/>
        </p:nvSpPr>
        <p:spPr>
          <a:xfrm>
            <a:off x="70885" y="6540501"/>
            <a:ext cx="8305800"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t>Source: Prepared by </a:t>
            </a:r>
            <a:r>
              <a:rPr lang="en-US" sz="800" dirty="0">
                <a:hlinkClick r:id="rId3"/>
              </a:rPr>
              <a:t>www.aidsdatahub.org</a:t>
            </a:r>
            <a:r>
              <a:rPr lang="en-US" sz="800" dirty="0"/>
              <a:t>  based on power point presentation presented at the NCAIDS training workshop on surveillance 2011(Unpublished)</a:t>
            </a:r>
          </a:p>
        </p:txBody>
      </p:sp>
      <p:graphicFrame>
        <p:nvGraphicFramePr>
          <p:cNvPr id="6" name="Chart 5"/>
          <p:cNvGraphicFramePr>
            <a:graphicFrameLocks noGrp="1"/>
          </p:cNvGraphicFramePr>
          <p:nvPr>
            <p:extLst>
              <p:ext uri="{D42A27DB-BD31-4B8C-83A1-F6EECF244321}">
                <p14:modId xmlns:p14="http://schemas.microsoft.com/office/powerpoint/2010/main" val="3038720606"/>
              </p:ext>
            </p:extLst>
          </p:nvPr>
        </p:nvGraphicFramePr>
        <p:xfrm>
          <a:off x="2133601" y="2514601"/>
          <a:ext cx="7467601" cy="38099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90676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xfrm>
            <a:off x="304800" y="3390900"/>
            <a:ext cx="95599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extLst>
      <p:ext uri="{BB962C8B-B14F-4D97-AF65-F5344CB8AC3E}">
        <p14:creationId xmlns:p14="http://schemas.microsoft.com/office/powerpoint/2010/main" val="1273721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Proportion </a:t>
            </a:r>
            <a:r>
              <a:rPr lang="en-US" dirty="0">
                <a:cs typeface="Cordia New" pitchFamily="34" charset="-34"/>
              </a:rPr>
              <a:t>of key populations with comprehensive knowledge of HIV, 2005-2009</a:t>
            </a:r>
          </a:p>
        </p:txBody>
      </p:sp>
      <p:sp>
        <p:nvSpPr>
          <p:cNvPr id="3" name="Slide Number Placeholder 2"/>
          <p:cNvSpPr>
            <a:spLocks noGrp="1"/>
          </p:cNvSpPr>
          <p:nvPr>
            <p:ph type="sldNum" sz="quarter" idx="10"/>
          </p:nvPr>
        </p:nvSpPr>
        <p:spPr/>
        <p:txBody>
          <a:bodyPr/>
          <a:lstStyle/>
          <a:p>
            <a:pPr>
              <a:defRPr/>
            </a:pPr>
            <a:fld id="{11C1ED40-C30B-4E8A-B9B7-4781A29C7686}" type="slidenum">
              <a:rPr lang="th-TH" smtClean="0">
                <a:solidFill>
                  <a:prstClr val="black">
                    <a:tint val="75000"/>
                  </a:prstClr>
                </a:solidFill>
              </a:rPr>
              <a:pPr>
                <a:defRPr/>
              </a:pPr>
              <a:t>25</a:t>
            </a:fld>
            <a:endParaRPr lang="th-TH" dirty="0">
              <a:solidFill>
                <a:prstClr val="black">
                  <a:tint val="75000"/>
                </a:prstClr>
              </a:solidFill>
            </a:endParaRPr>
          </a:p>
        </p:txBody>
      </p:sp>
      <p:sp>
        <p:nvSpPr>
          <p:cNvPr id="27653" name="Text Box 149"/>
          <p:cNvSpPr txBox="1">
            <a:spLocks noChangeArrowheads="1"/>
          </p:cNvSpPr>
          <p:nvPr/>
        </p:nvSpPr>
        <p:spPr bwMode="auto">
          <a:xfrm>
            <a:off x="16888" y="6384510"/>
            <a:ext cx="112035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eaLnBrk="1" fontAlgn="base" hangingPunct="1">
              <a:spcBef>
                <a:spcPct val="0"/>
              </a:spcBef>
              <a:spcAft>
                <a:spcPct val="0"/>
              </a:spcAft>
            </a:pPr>
            <a:r>
              <a:rPr lang="en-US" sz="800" dirty="0">
                <a:solidFill>
                  <a:prstClr val="black"/>
                </a:solidFill>
              </a:rPr>
              <a:t>Sources: </a:t>
            </a:r>
            <a:r>
              <a:rPr lang="en-US" sz="800" dirty="0">
                <a:solidFill>
                  <a:srgbClr val="000000"/>
                </a:solidFill>
                <a:cs typeface="Angsana New" pitchFamily="18" charset="-34"/>
              </a:rPr>
              <a:t>Prepared by </a:t>
            </a:r>
            <a:r>
              <a:rPr lang="en-US" sz="800" dirty="0">
                <a:solidFill>
                  <a:srgbClr val="000000"/>
                </a:solidFill>
                <a:cs typeface="Angsana New" pitchFamily="18" charset="-34"/>
                <a:hlinkClick r:id="rId2"/>
              </a:rPr>
              <a:t>www.aidsdatahub.org</a:t>
            </a:r>
            <a:r>
              <a:rPr lang="en-US" sz="800" dirty="0">
                <a:solidFill>
                  <a:srgbClr val="000000"/>
                </a:solidFill>
                <a:cs typeface="Angsana New" pitchFamily="18" charset="-34"/>
              </a:rPr>
              <a:t>  based on 1. </a:t>
            </a:r>
            <a:r>
              <a:rPr lang="en-US" sz="800" dirty="0">
                <a:solidFill>
                  <a:prstClr val="black"/>
                </a:solidFill>
                <a:cs typeface="Arial" pitchFamily="34" charset="0"/>
              </a:rPr>
              <a:t>Office of the State Council Working Committee on AIDS China. (2005). Progress on Implementing UNGASS Declaration of Commitment in China 2005, 2, State Council AIDS Working Committee Office China. (2008). UNGASS Country Progress Report: China, and 3.  State Council AIDS Working Committee Office China. (2010). UNGASS Country Progress Report: China.</a:t>
            </a:r>
            <a:endParaRPr lang="en-US" sz="800" dirty="0">
              <a:solidFill>
                <a:prstClr val="black"/>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498487733"/>
              </p:ext>
            </p:extLst>
          </p:nvPr>
        </p:nvGraphicFramePr>
        <p:xfrm>
          <a:off x="2286000" y="2514600"/>
          <a:ext cx="70104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5062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Proportion </a:t>
            </a:r>
            <a:r>
              <a:rPr lang="en-US" dirty="0">
                <a:cs typeface="Cordia New" pitchFamily="34" charset="-34"/>
              </a:rPr>
              <a:t>of MSM who had comprehensive knowledge of HIV by age group, 2007 and 2009</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2CAFBA44-80F5-424A-90C9-AADC3F34AD85}" type="slidenum">
              <a:rPr lang="th-TH" smtClean="0">
                <a:solidFill>
                  <a:prstClr val="black">
                    <a:tint val="75000"/>
                  </a:prstClr>
                </a:solidFill>
              </a:rPr>
              <a:pPr>
                <a:defRPr/>
              </a:pPr>
              <a:t>26</a:t>
            </a:fld>
            <a:endParaRPr lang="th-TH" dirty="0">
              <a:solidFill>
                <a:prstClr val="black">
                  <a:tint val="75000"/>
                </a:prstClr>
              </a:solidFill>
            </a:endParaRPr>
          </a:p>
        </p:txBody>
      </p:sp>
      <p:sp>
        <p:nvSpPr>
          <p:cNvPr id="29700" name="Text Box 149"/>
          <p:cNvSpPr txBox="1">
            <a:spLocks noChangeArrowheads="1"/>
          </p:cNvSpPr>
          <p:nvPr/>
        </p:nvSpPr>
        <p:spPr bwMode="auto">
          <a:xfrm>
            <a:off x="226475" y="6397625"/>
            <a:ext cx="11127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eaLnBrk="1" fontAlgn="base" hangingPunct="1">
              <a:spcBef>
                <a:spcPct val="0"/>
              </a:spcBef>
              <a:spcAft>
                <a:spcPct val="0"/>
              </a:spcAft>
            </a:pPr>
            <a:r>
              <a:rPr lang="en-US" sz="800" dirty="0">
                <a:solidFill>
                  <a:prstClr val="black"/>
                </a:solidFill>
              </a:rPr>
              <a:t>Sources: </a:t>
            </a:r>
            <a:r>
              <a:rPr lang="en-US" sz="800" dirty="0">
                <a:solidFill>
                  <a:srgbClr val="000000"/>
                </a:solidFill>
                <a:cs typeface="Angsana New" pitchFamily="18" charset="-34"/>
              </a:rPr>
              <a:t>Prepared by </a:t>
            </a:r>
            <a:r>
              <a:rPr lang="en-US" sz="800" dirty="0">
                <a:solidFill>
                  <a:srgbClr val="000000"/>
                </a:solidFill>
                <a:cs typeface="Angsana New" pitchFamily="18" charset="-34"/>
                <a:hlinkClick r:id="rId2"/>
              </a:rPr>
              <a:t>www.aidsdatahub.org</a:t>
            </a:r>
            <a:r>
              <a:rPr lang="en-US" sz="800" dirty="0">
                <a:solidFill>
                  <a:srgbClr val="000000"/>
                </a:solidFill>
                <a:cs typeface="Angsana New" pitchFamily="18" charset="-34"/>
              </a:rPr>
              <a:t>  based on  1. </a:t>
            </a:r>
            <a:r>
              <a:rPr lang="en-US" sz="800" dirty="0">
                <a:solidFill>
                  <a:prstClr val="black"/>
                </a:solidFill>
                <a:cs typeface="Arial" pitchFamily="34" charset="0"/>
              </a:rPr>
              <a:t>State Council AIDS Working Committee Office China. (2008). UNGASS Country Progress Report: China, and 2.  State Council AIDS Working Committee Office China. (2010). UNGASS Country Progress Report: China.</a:t>
            </a:r>
          </a:p>
        </p:txBody>
      </p:sp>
      <p:graphicFrame>
        <p:nvGraphicFramePr>
          <p:cNvPr id="6" name="Chart 5"/>
          <p:cNvGraphicFramePr>
            <a:graphicFrameLocks noGrp="1"/>
          </p:cNvGraphicFramePr>
          <p:nvPr>
            <p:extLst>
              <p:ext uri="{D42A27DB-BD31-4B8C-83A1-F6EECF244321}">
                <p14:modId xmlns:p14="http://schemas.microsoft.com/office/powerpoint/2010/main" val="2448480377"/>
              </p:ext>
            </p:extLst>
          </p:nvPr>
        </p:nvGraphicFramePr>
        <p:xfrm>
          <a:off x="2514600" y="2362200"/>
          <a:ext cx="6400800" cy="38862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5776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Proportion </a:t>
            </a:r>
            <a:r>
              <a:rPr lang="en-US" dirty="0">
                <a:cs typeface="Cordia New" pitchFamily="34" charset="-34"/>
              </a:rPr>
              <a:t>of PWID who had comprehensive knowledge of HIV by age group and gender, 2007 and 2009</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84778EF9-6E80-4176-8FC6-8FD388F4E9A9}" type="slidenum">
              <a:rPr lang="th-TH" smtClean="0">
                <a:solidFill>
                  <a:prstClr val="black">
                    <a:tint val="75000"/>
                  </a:prstClr>
                </a:solidFill>
              </a:rPr>
              <a:pPr>
                <a:defRPr/>
              </a:pPr>
              <a:t>27</a:t>
            </a:fld>
            <a:endParaRPr lang="th-TH" dirty="0">
              <a:solidFill>
                <a:prstClr val="black">
                  <a:tint val="75000"/>
                </a:prstClr>
              </a:solidFill>
            </a:endParaRPr>
          </a:p>
        </p:txBody>
      </p:sp>
      <p:sp>
        <p:nvSpPr>
          <p:cNvPr id="28677" name="Text Box 149"/>
          <p:cNvSpPr txBox="1">
            <a:spLocks noChangeArrowheads="1"/>
          </p:cNvSpPr>
          <p:nvPr/>
        </p:nvSpPr>
        <p:spPr bwMode="auto">
          <a:xfrm>
            <a:off x="76200" y="6397625"/>
            <a:ext cx="112035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eaLnBrk="1" fontAlgn="base" hangingPunct="1">
              <a:spcBef>
                <a:spcPct val="0"/>
              </a:spcBef>
              <a:spcAft>
                <a:spcPct val="0"/>
              </a:spcAft>
            </a:pPr>
            <a:r>
              <a:rPr lang="en-US" sz="800" dirty="0">
                <a:solidFill>
                  <a:prstClr val="black"/>
                </a:solidFill>
              </a:rPr>
              <a:t>Sources: </a:t>
            </a:r>
            <a:r>
              <a:rPr lang="en-US" sz="800" dirty="0">
                <a:solidFill>
                  <a:srgbClr val="000000"/>
                </a:solidFill>
                <a:cs typeface="Angsana New" pitchFamily="18" charset="-34"/>
              </a:rPr>
              <a:t>Prepared by </a:t>
            </a:r>
            <a:r>
              <a:rPr lang="en-US" sz="800" dirty="0">
                <a:solidFill>
                  <a:srgbClr val="000000"/>
                </a:solidFill>
                <a:cs typeface="Angsana New" pitchFamily="18" charset="-34"/>
                <a:hlinkClick r:id="rId2"/>
              </a:rPr>
              <a:t>www.aidsdatahub.org</a:t>
            </a:r>
            <a:r>
              <a:rPr lang="en-US" sz="800" dirty="0">
                <a:solidFill>
                  <a:srgbClr val="000000"/>
                </a:solidFill>
                <a:cs typeface="Angsana New" pitchFamily="18" charset="-34"/>
              </a:rPr>
              <a:t>  based on 1. </a:t>
            </a:r>
            <a:r>
              <a:rPr lang="en-US" sz="800" dirty="0">
                <a:solidFill>
                  <a:prstClr val="black"/>
                </a:solidFill>
                <a:cs typeface="Arial" pitchFamily="34" charset="0"/>
              </a:rPr>
              <a:t>State Council AIDS Working Committee Office China. (2008). UNGASS Country Progress Report: China, and 2.  State Council AIDS Working Committee Office China. (2010). UNGASS Country Progress Report: China.</a:t>
            </a:r>
            <a:endParaRPr lang="en-US" sz="800" dirty="0">
              <a:solidFill>
                <a:prstClr val="black"/>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167573816"/>
              </p:ext>
            </p:extLst>
          </p:nvPr>
        </p:nvGraphicFramePr>
        <p:xfrm>
          <a:off x="1828800" y="2286001"/>
          <a:ext cx="8458201"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4747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Proportion </a:t>
            </a:r>
            <a:r>
              <a:rPr lang="en-US" dirty="0">
                <a:cs typeface="Cordia New" pitchFamily="34" charset="-34"/>
              </a:rPr>
              <a:t>of FSWs who had comprehensive knowledge of HIV by age group, 2007 and 2009</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BEF98498-FF31-4BD9-9E34-149F4817D710}" type="slidenum">
              <a:rPr lang="th-TH" smtClean="0">
                <a:solidFill>
                  <a:prstClr val="black">
                    <a:tint val="75000"/>
                  </a:prstClr>
                </a:solidFill>
              </a:rPr>
              <a:pPr>
                <a:defRPr/>
              </a:pPr>
              <a:t>28</a:t>
            </a:fld>
            <a:endParaRPr lang="th-TH" dirty="0">
              <a:solidFill>
                <a:prstClr val="black">
                  <a:tint val="75000"/>
                </a:prstClr>
              </a:solidFill>
            </a:endParaRPr>
          </a:p>
        </p:txBody>
      </p:sp>
      <p:sp>
        <p:nvSpPr>
          <p:cNvPr id="30725" name="Text Box 149"/>
          <p:cNvSpPr txBox="1">
            <a:spLocks noChangeArrowheads="1"/>
          </p:cNvSpPr>
          <p:nvPr/>
        </p:nvSpPr>
        <p:spPr bwMode="auto">
          <a:xfrm>
            <a:off x="0" y="6326188"/>
            <a:ext cx="11049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eaLnBrk="1" fontAlgn="base" hangingPunct="1">
              <a:spcBef>
                <a:spcPct val="0"/>
              </a:spcBef>
              <a:spcAft>
                <a:spcPct val="0"/>
              </a:spcAft>
            </a:pPr>
            <a:r>
              <a:rPr lang="en-US" sz="800" dirty="0">
                <a:solidFill>
                  <a:prstClr val="black"/>
                </a:solidFill>
              </a:rPr>
              <a:t>Sources: </a:t>
            </a:r>
            <a:r>
              <a:rPr lang="en-US" sz="800" dirty="0">
                <a:solidFill>
                  <a:srgbClr val="000000"/>
                </a:solidFill>
                <a:cs typeface="Angsana New" pitchFamily="18" charset="-34"/>
              </a:rPr>
              <a:t>Prepared by </a:t>
            </a:r>
            <a:r>
              <a:rPr lang="en-US" sz="800" dirty="0">
                <a:solidFill>
                  <a:srgbClr val="000000"/>
                </a:solidFill>
                <a:cs typeface="Angsana New" pitchFamily="18" charset="-34"/>
                <a:hlinkClick r:id="rId2"/>
              </a:rPr>
              <a:t>www.aidsdatahub.org</a:t>
            </a:r>
            <a:r>
              <a:rPr lang="en-US" sz="800" dirty="0">
                <a:solidFill>
                  <a:srgbClr val="000000"/>
                </a:solidFill>
                <a:cs typeface="Angsana New" pitchFamily="18" charset="-34"/>
              </a:rPr>
              <a:t>  based on  1. </a:t>
            </a:r>
            <a:r>
              <a:rPr lang="en-US" sz="800" dirty="0">
                <a:solidFill>
                  <a:prstClr val="black"/>
                </a:solidFill>
                <a:cs typeface="Arial" pitchFamily="34" charset="0"/>
              </a:rPr>
              <a:t>State Council AIDS Working Committee Office China. (2008). UNGASS Country Progress Report: China, and 2.  State Council AIDS Working Committee Office China. (2010). UNGASS Country Progress Report: China.</a:t>
            </a:r>
          </a:p>
        </p:txBody>
      </p:sp>
      <p:graphicFrame>
        <p:nvGraphicFramePr>
          <p:cNvPr id="7" name="Chart 6"/>
          <p:cNvGraphicFramePr>
            <a:graphicFrameLocks noGrp="1"/>
          </p:cNvGraphicFramePr>
          <p:nvPr>
            <p:extLst>
              <p:ext uri="{D42A27DB-BD31-4B8C-83A1-F6EECF244321}">
                <p14:modId xmlns:p14="http://schemas.microsoft.com/office/powerpoint/2010/main" val="1059926138"/>
              </p:ext>
            </p:extLst>
          </p:nvPr>
        </p:nvGraphicFramePr>
        <p:xfrm>
          <a:off x="1676400" y="2362200"/>
          <a:ext cx="8458201" cy="39639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2641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Proportion </a:t>
            </a:r>
            <a:r>
              <a:rPr lang="en-US" dirty="0">
                <a:cs typeface="Cordia New" pitchFamily="34" charset="-34"/>
              </a:rPr>
              <a:t>of adults (15-49) who had correct knowledge of HIV prevention,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0CFEC01A-7FBA-4EBC-8DB7-4B9A8E84D410}" type="slidenum">
              <a:rPr lang="th-TH" smtClean="0">
                <a:solidFill>
                  <a:prstClr val="black">
                    <a:tint val="75000"/>
                  </a:prstClr>
                </a:solidFill>
              </a:rPr>
              <a:pPr>
                <a:defRPr/>
              </a:pPr>
              <a:t>29</a:t>
            </a:fld>
            <a:endParaRPr lang="th-TH" dirty="0">
              <a:solidFill>
                <a:prstClr val="black">
                  <a:tint val="75000"/>
                </a:prstClr>
              </a:solidFill>
            </a:endParaRPr>
          </a:p>
        </p:txBody>
      </p:sp>
      <p:graphicFrame>
        <p:nvGraphicFramePr>
          <p:cNvPr id="6" name="Content Placeholder 5"/>
          <p:cNvGraphicFramePr>
            <a:graphicFrameLocks/>
          </p:cNvGraphicFramePr>
          <p:nvPr>
            <p:extLst>
              <p:ext uri="{D42A27DB-BD31-4B8C-83A1-F6EECF244321}">
                <p14:modId xmlns:p14="http://schemas.microsoft.com/office/powerpoint/2010/main" val="2168022837"/>
              </p:ext>
            </p:extLst>
          </p:nvPr>
        </p:nvGraphicFramePr>
        <p:xfrm>
          <a:off x="2209800" y="2486025"/>
          <a:ext cx="79248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32773" name="Text Box 149"/>
          <p:cNvSpPr txBox="1">
            <a:spLocks noChangeArrowheads="1"/>
          </p:cNvSpPr>
          <p:nvPr/>
        </p:nvSpPr>
        <p:spPr bwMode="auto">
          <a:xfrm>
            <a:off x="76200" y="6324600"/>
            <a:ext cx="10896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eaLnBrk="1" fontAlgn="base" hangingPunct="1">
              <a:spcBef>
                <a:spcPct val="0"/>
              </a:spcBef>
              <a:spcAft>
                <a:spcPct val="0"/>
              </a:spcAft>
            </a:pPr>
            <a:r>
              <a:rPr lang="en-US" sz="800" dirty="0">
                <a:solidFill>
                  <a:prstClr val="black"/>
                </a:solidFill>
              </a:rPr>
              <a:t>Source: </a:t>
            </a:r>
            <a:r>
              <a:rPr lang="en-US" sz="800" dirty="0">
                <a:solidFill>
                  <a:srgbClr val="000000"/>
                </a:solidFill>
                <a:cs typeface="Angsana New" pitchFamily="18" charset="-34"/>
              </a:rPr>
              <a:t>Prepared by </a:t>
            </a:r>
            <a:r>
              <a:rPr lang="en-US" sz="800" dirty="0">
                <a:solidFill>
                  <a:srgbClr val="000000"/>
                </a:solidFill>
                <a:cs typeface="Angsana New" pitchFamily="18" charset="-34"/>
                <a:hlinkClick r:id="rId3"/>
              </a:rPr>
              <a:t>www.aidsdatahub.org</a:t>
            </a:r>
            <a:r>
              <a:rPr lang="en-US" sz="800" dirty="0">
                <a:solidFill>
                  <a:srgbClr val="000000"/>
                </a:solidFill>
                <a:cs typeface="Angsana New" pitchFamily="18" charset="-34"/>
              </a:rPr>
              <a:t>  based on </a:t>
            </a:r>
            <a:r>
              <a:rPr lang="en-US" sz="800" dirty="0">
                <a:solidFill>
                  <a:prstClr val="black"/>
                </a:solidFill>
                <a:cs typeface="Arial" pitchFamily="34" charset="0"/>
              </a:rPr>
              <a:t>UNAIDS, Global Business Coalition, Century </a:t>
            </a:r>
            <a:r>
              <a:rPr lang="en-US" sz="800" dirty="0" err="1">
                <a:solidFill>
                  <a:prstClr val="black"/>
                </a:solidFill>
                <a:cs typeface="Arial" pitchFamily="34" charset="0"/>
              </a:rPr>
              <a:t>JinQin</a:t>
            </a:r>
            <a:r>
              <a:rPr lang="en-US" sz="800" dirty="0">
                <a:solidFill>
                  <a:prstClr val="black"/>
                </a:solidFill>
                <a:cs typeface="Arial" pitchFamily="34" charset="0"/>
              </a:rPr>
              <a:t> Marketing Research Company </a:t>
            </a:r>
            <a:r>
              <a:rPr lang="en-US" sz="800" dirty="0" err="1">
                <a:solidFill>
                  <a:prstClr val="black"/>
                </a:solidFill>
                <a:cs typeface="Arial" pitchFamily="34" charset="0"/>
              </a:rPr>
              <a:t>Renmin</a:t>
            </a:r>
            <a:r>
              <a:rPr lang="en-US" sz="800" dirty="0">
                <a:solidFill>
                  <a:prstClr val="black"/>
                </a:solidFill>
                <a:cs typeface="Arial" pitchFamily="34" charset="0"/>
              </a:rPr>
              <a:t> University, et al. (2008). AIDS-Related Knowledge, Attitudes, Behavior, and Practices: A Survey of 6 Chinese Cities.</a:t>
            </a:r>
          </a:p>
        </p:txBody>
      </p:sp>
    </p:spTree>
    <p:extLst>
      <p:ext uri="{BB962C8B-B14F-4D97-AF65-F5344CB8AC3E}">
        <p14:creationId xmlns:p14="http://schemas.microsoft.com/office/powerpoint/2010/main" val="2624139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lvl1pPr eaLnBrk="0" hangingPunct="0">
              <a:defRPr sz="2800">
                <a:solidFill>
                  <a:schemeClr val="tx1"/>
                </a:solidFill>
                <a:latin typeface="Arial" charset="0"/>
                <a:ea typeface="ＭＳ Ｐゴシック" charset="0"/>
                <a:cs typeface="Cordia New" charset="0"/>
              </a:defRPr>
            </a:lvl1pPr>
            <a:lvl2pPr marL="742950" indent="-285750" eaLnBrk="0" hangingPunct="0">
              <a:defRPr sz="2800">
                <a:solidFill>
                  <a:schemeClr val="tx1"/>
                </a:solidFill>
                <a:latin typeface="Arial" charset="0"/>
                <a:ea typeface="Cordia New" charset="0"/>
                <a:cs typeface="Cordia New" charset="0"/>
              </a:defRPr>
            </a:lvl2pPr>
            <a:lvl3pPr marL="1143000" indent="-228600" eaLnBrk="0" hangingPunct="0">
              <a:defRPr sz="2800">
                <a:solidFill>
                  <a:schemeClr val="tx1"/>
                </a:solidFill>
                <a:latin typeface="Arial" charset="0"/>
                <a:ea typeface="Cordia New" charset="0"/>
                <a:cs typeface="Cordia New" charset="0"/>
              </a:defRPr>
            </a:lvl3pPr>
            <a:lvl4pPr marL="1600200" indent="-228600" eaLnBrk="0" hangingPunct="0">
              <a:defRPr sz="2800">
                <a:solidFill>
                  <a:schemeClr val="tx1"/>
                </a:solidFill>
                <a:latin typeface="Arial" charset="0"/>
                <a:ea typeface="Cordia New" charset="0"/>
                <a:cs typeface="Cordia New" charset="0"/>
              </a:defRPr>
            </a:lvl4pPr>
            <a:lvl5pPr marL="2057400" indent="-228600" eaLnBrk="0" hangingPunct="0">
              <a:defRPr sz="2800">
                <a:solidFill>
                  <a:schemeClr val="tx1"/>
                </a:solidFill>
                <a:latin typeface="Arial" charset="0"/>
                <a:ea typeface="Cordia New" charset="0"/>
                <a:cs typeface="Cordia New" charset="0"/>
              </a:defRPr>
            </a:lvl5pPr>
            <a:lvl6pPr marL="2514600" indent="-228600" eaLnBrk="0" fontAlgn="base" hangingPunct="0">
              <a:spcBef>
                <a:spcPct val="0"/>
              </a:spcBef>
              <a:spcAft>
                <a:spcPct val="0"/>
              </a:spcAft>
              <a:defRPr sz="2800">
                <a:solidFill>
                  <a:schemeClr val="tx1"/>
                </a:solidFill>
                <a:latin typeface="Arial" charset="0"/>
                <a:ea typeface="Cordia New" charset="0"/>
                <a:cs typeface="Cordia New" charset="0"/>
              </a:defRPr>
            </a:lvl6pPr>
            <a:lvl7pPr marL="2971800" indent="-228600" eaLnBrk="0" fontAlgn="base" hangingPunct="0">
              <a:spcBef>
                <a:spcPct val="0"/>
              </a:spcBef>
              <a:spcAft>
                <a:spcPct val="0"/>
              </a:spcAft>
              <a:defRPr sz="2800">
                <a:solidFill>
                  <a:schemeClr val="tx1"/>
                </a:solidFill>
                <a:latin typeface="Arial" charset="0"/>
                <a:ea typeface="Cordia New" charset="0"/>
                <a:cs typeface="Cordia New" charset="0"/>
              </a:defRPr>
            </a:lvl7pPr>
            <a:lvl8pPr marL="3429000" indent="-228600" eaLnBrk="0" fontAlgn="base" hangingPunct="0">
              <a:spcBef>
                <a:spcPct val="0"/>
              </a:spcBef>
              <a:spcAft>
                <a:spcPct val="0"/>
              </a:spcAft>
              <a:defRPr sz="2800">
                <a:solidFill>
                  <a:schemeClr val="tx1"/>
                </a:solidFill>
                <a:latin typeface="Arial" charset="0"/>
                <a:ea typeface="Cordia New" charset="0"/>
                <a:cs typeface="Cordia New" charset="0"/>
              </a:defRPr>
            </a:lvl8pPr>
            <a:lvl9pPr marL="3886200" indent="-228600" eaLnBrk="0" fontAlgn="base" hangingPunct="0">
              <a:spcBef>
                <a:spcPct val="0"/>
              </a:spcBef>
              <a:spcAft>
                <a:spcPct val="0"/>
              </a:spcAft>
              <a:defRPr sz="2800">
                <a:solidFill>
                  <a:schemeClr val="tx1"/>
                </a:solidFill>
                <a:latin typeface="Arial" charset="0"/>
                <a:ea typeface="Cordia New" charset="0"/>
                <a:cs typeface="Cordia New" charset="0"/>
              </a:defRPr>
            </a:lvl9pPr>
          </a:lstStyle>
          <a:p>
            <a:pPr eaLnBrk="1" hangingPunct="1"/>
            <a:fld id="{93DDE38F-8861-2346-A597-4B87837C998D}" type="slidenum">
              <a:rPr lang="th-TH" sz="1200">
                <a:solidFill>
                  <a:srgbClr val="898989"/>
                </a:solidFill>
              </a:rPr>
              <a:pPr eaLnBrk="1" hangingPunct="1"/>
              <a:t>3</a:t>
            </a:fld>
            <a:endParaRPr lang="th-TH" sz="1200">
              <a:solidFill>
                <a:srgbClr val="898989"/>
              </a:solidFill>
            </a:endParaRPr>
          </a:p>
        </p:txBody>
      </p:sp>
      <p:sp>
        <p:nvSpPr>
          <p:cNvPr id="24579" name="Title 3"/>
          <p:cNvSpPr>
            <a:spLocks noGrp="1"/>
          </p:cNvSpPr>
          <p:nvPr>
            <p:ph type="title"/>
          </p:nvPr>
        </p:nvSpPr>
        <p:spPr bwMode="auto">
          <a:xfrm>
            <a:off x="228600" y="1630363"/>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2419135640"/>
              </p:ext>
            </p:extLst>
          </p:nvPr>
        </p:nvGraphicFramePr>
        <p:xfrm>
          <a:off x="2063750" y="2133601"/>
          <a:ext cx="7773988" cy="3816349"/>
        </p:xfrm>
        <a:graphic>
          <a:graphicData uri="http://schemas.openxmlformats.org/drawingml/2006/table">
            <a:tbl>
              <a:tblPr/>
              <a:tblGrid>
                <a:gridCol w="5832450">
                  <a:extLst>
                    <a:ext uri="{9D8B030D-6E8A-4147-A177-3AD203B41FA5}">
                      <a16:colId xmlns:a16="http://schemas.microsoft.com/office/drawing/2014/main" val="20000"/>
                    </a:ext>
                  </a:extLst>
                </a:gridCol>
                <a:gridCol w="1941538">
                  <a:extLst>
                    <a:ext uri="{9D8B030D-6E8A-4147-A177-3AD203B41FA5}">
                      <a16:colId xmlns:a16="http://schemas.microsoft.com/office/drawing/2014/main" val="20001"/>
                    </a:ext>
                  </a:extLst>
                </a:gridCol>
              </a:tblGrid>
              <a:tr h="31840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1,393,784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1840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Annual population growth rate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0.6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1992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766,799 (2014) </a:t>
                      </a:r>
                      <a:r>
                        <a:rPr lang="en-GB" sz="1400" b="1" i="0" u="none" strike="noStrike" baseline="30000" dirty="0">
                          <a:solidFill>
                            <a:schemeClr val="tx1"/>
                          </a:solidFill>
                          <a:effectLst/>
                          <a:latin typeface="Arial" pitchFamily="34" charset="0"/>
                          <a:cs typeface="Arial" pitchFamily="34" charset="0"/>
                        </a:rPr>
                        <a:t>4</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1840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53 (2013) </a:t>
                      </a:r>
                      <a:r>
                        <a:rPr lang="en-GB" sz="1400" b="1" i="0" u="none" strike="noStrike" kern="1200" baseline="30000" dirty="0">
                          <a:solidFill>
                            <a:schemeClr val="tx1"/>
                          </a:solidFill>
                          <a:effectLst/>
                          <a:latin typeface="Arial" pitchFamily="34" charset="0"/>
                          <a:ea typeface="+mn-ea"/>
                          <a:cs typeface="Arial" pitchFamily="34" charset="0"/>
                        </a:rPr>
                        <a:t>3</a:t>
                      </a: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1992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12.1 (2012) </a:t>
                      </a:r>
                      <a:r>
                        <a:rPr lang="en-GB" sz="1400" b="1" i="0" u="none" strike="noStrike" baseline="30000" dirty="0">
                          <a:solidFill>
                            <a:schemeClr val="tx1"/>
                          </a:solidFill>
                          <a:effectLst/>
                          <a:latin typeface="Arial" pitchFamily="34" charset="0"/>
                          <a:cs typeface="Arial" pitchFamily="34" charset="0"/>
                        </a:rPr>
                        <a:t>3</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1840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14 (2012)</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1840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91/0.719 (2013)</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1992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75.3 (2013)</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1840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95.1 (2005-2012)</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931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in primary and secondary education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100.8 (2012)</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1840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$US)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6,807 (2013) </a:t>
                      </a:r>
                      <a:r>
                        <a:rPr lang="en-GB" sz="1400" b="1" i="0" u="none" strike="noStrike" baseline="30000" dirty="0">
                          <a:solidFill>
                            <a:schemeClr val="tx1"/>
                          </a:solidFill>
                          <a:effectLst/>
                          <a:latin typeface="Arial" pitchFamily="34" charset="0"/>
                          <a:cs typeface="Arial" pitchFamily="34" charset="0"/>
                        </a:rPr>
                        <a:t>3</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1840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health expenditure (Int.$)</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423 (2011)</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bl>
          </a:graphicData>
        </a:graphic>
      </p:graphicFrame>
      <p:sp>
        <p:nvSpPr>
          <p:cNvPr id="2" name="Rectangle 1"/>
          <p:cNvSpPr/>
          <p:nvPr/>
        </p:nvSpPr>
        <p:spPr>
          <a:xfrm>
            <a:off x="228600" y="6261399"/>
            <a:ext cx="11277600" cy="461665"/>
          </a:xfrm>
          <a:prstGeom prst="rect">
            <a:avLst/>
          </a:prstGeom>
        </p:spPr>
        <p:txBody>
          <a:bodyPr wrap="square">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UNDP. (2014). Human Development Report 2014 Sustaining Human Progress: Reducing Vulnerabilities and Building Resilience; 2. WHO. (2014). World Health Statistics 2014; 3. World Bank. World Data Bank: World Development Indicators &amp; Global Development Finance. Retrieved October, 2014, from h​t​</a:t>
            </a:r>
            <a:r>
              <a:rPr lang="en-US" sz="800" dirty="0" err="1">
                <a:solidFill>
                  <a:prstClr val="black"/>
                </a:solidFill>
                <a:ea typeface="ＭＳ Ｐゴシック" charset="0"/>
                <a:cs typeface="Cordia New" charset="0"/>
              </a:rPr>
              <a:t>t</a:t>
            </a:r>
            <a:r>
              <a:rPr lang="en-US" sz="800" dirty="0">
                <a:solidFill>
                  <a:prstClr val="black"/>
                </a:solidFill>
                <a:ea typeface="ＭＳ Ｐゴシック" charset="0"/>
                <a:cs typeface="Cordia New" charset="0"/>
              </a:rPr>
              <a:t>​p​:​/​/​d​a​t​a​b​a​n​k​.​w​o​r​l​d​b​a​n​k​.​o​r​g​​; and 4. UN Population Division. (2013). World Population Prospects: The 2012 Revision - Extended Dataset.</a:t>
            </a:r>
            <a:endParaRPr lang="en-GB" sz="800" dirty="0">
              <a:solidFill>
                <a:prstClr val="black"/>
              </a:solidFill>
              <a:ea typeface="ＭＳ Ｐゴシック" charset="0"/>
              <a:cs typeface="Cordia New" charset="0"/>
            </a:endParaRPr>
          </a:p>
        </p:txBody>
      </p:sp>
    </p:spTree>
    <p:extLst>
      <p:ext uri="{BB962C8B-B14F-4D97-AF65-F5344CB8AC3E}">
        <p14:creationId xmlns:p14="http://schemas.microsoft.com/office/powerpoint/2010/main" val="1435553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228600"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8996"/>
            <a:ext cx="8402672" cy="504000"/>
          </a:xfrm>
        </p:spPr>
        <p:txBody>
          <a:bodyPr/>
          <a:lstStyle/>
          <a:p>
            <a:r>
              <a:rPr lang="en-GB" dirty="0"/>
              <a:t>AIDS financing, 2022</a:t>
            </a:r>
            <a:br>
              <a:rPr lang="en-GB" dirty="0"/>
            </a:br>
            <a:endParaRPr lang="en-US" dirty="0"/>
          </a:p>
        </p:txBody>
      </p:sp>
      <p:sp>
        <p:nvSpPr>
          <p:cNvPr id="3" name="Slide Number Placeholder 2"/>
          <p:cNvSpPr>
            <a:spLocks noGrp="1"/>
          </p:cNvSpPr>
          <p:nvPr>
            <p:ph type="sldNum" sz="quarter" idx="10"/>
          </p:nvPr>
        </p:nvSpPr>
        <p:spPr/>
        <p:txBody>
          <a:bodyPr/>
          <a:lstStyle/>
          <a:p>
            <a:pPr marL="0" marR="0" lvl="0" indent="0" algn="r" defTabSz="911452" rtl="0" eaLnBrk="1" fontAlgn="auto" latinLnBrk="0" hangingPunct="1">
              <a:lnSpc>
                <a:spcPct val="100000"/>
              </a:lnSpc>
              <a:spcBef>
                <a:spcPts val="0"/>
              </a:spcBef>
              <a:spcAft>
                <a:spcPts val="0"/>
              </a:spcAft>
              <a:buClrTx/>
              <a:buSzTx/>
              <a:buFontTx/>
              <a:buNone/>
              <a:tabLst/>
              <a:defRPr/>
            </a:pPr>
            <a:fld id="{9893D90A-320B-4AA3-9658-B9AF3E3CB7CD}"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452" rtl="0" eaLnBrk="1" fontAlgn="auto" latinLnBrk="0" hangingPunct="1">
                <a:lnSpc>
                  <a:spcPct val="100000"/>
                </a:lnSpc>
                <a:spcBef>
                  <a:spcPts val="0"/>
                </a:spcBef>
                <a:spcAft>
                  <a:spcPts val="0"/>
                </a:spcAft>
                <a:buClrTx/>
                <a:buSzTx/>
                <a:buFontTx/>
                <a:buNone/>
                <a:tabLst/>
                <a:defRPr/>
              </a:pPr>
              <a:t>31</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76220" y="6540541"/>
            <a:ext cx="4704528" cy="230542"/>
          </a:xfrm>
          <a:prstGeom prst="rect">
            <a:avLst/>
          </a:prstGeom>
        </p:spPr>
        <p:txBody>
          <a:bodyPr wrap="none" lIns="91140" tIns="45576" rIns="91140" bIns="45576">
            <a:spAutoFit/>
          </a:bodyPr>
          <a:lstStyle/>
          <a:p>
            <a:pPr marL="0" marR="0" lvl="0" indent="0" algn="l" defTabSz="911452"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a:t>
            </a:r>
            <a:r>
              <a:rPr kumimoji="0" lang="en-US" sz="900" b="0" i="0" u="none" strike="noStrike" kern="1200" cap="none" spc="0" normalizeH="0" baseline="0" noProof="0" dirty="0">
                <a:ln>
                  <a:noFill/>
                </a:ln>
                <a:solidFill>
                  <a:prstClr val="black"/>
                </a:solidFill>
                <a:effectLst/>
                <a:uLnTx/>
                <a:uFillTx/>
                <a:latin typeface="Arial"/>
                <a:ea typeface="+mn-ea"/>
                <a:cs typeface="+mn-cs"/>
              </a:rPr>
              <a:t>Prepared by </a:t>
            </a:r>
            <a:r>
              <a:rPr kumimoji="0" lang="en-US" sz="900" b="0" i="0" u="none" strike="noStrike" kern="1200" cap="none" spc="0" normalizeH="0" baseline="0" noProof="0" dirty="0">
                <a:ln>
                  <a:noFill/>
                </a:ln>
                <a:solidFill>
                  <a:prstClr val="black"/>
                </a:solidFill>
                <a:effectLst/>
                <a:uLnTx/>
                <a:uFillTx/>
                <a:latin typeface="Arial"/>
                <a:ea typeface="+mn-ea"/>
                <a:cs typeface="+mn-cs"/>
                <a:hlinkClick r:id="rId3"/>
              </a:rPr>
              <a:t>www.aidsdatahub.org</a:t>
            </a:r>
            <a:r>
              <a:rPr kumimoji="0" lang="en-US" sz="900" b="0" i="0" u="none" strike="noStrike" kern="1200" cap="none" spc="0" normalizeH="0" baseline="0" noProof="0" dirty="0">
                <a:ln>
                  <a:noFill/>
                </a:ln>
                <a:solidFill>
                  <a:prstClr val="black"/>
                </a:solidFill>
                <a:effectLst/>
                <a:uLnTx/>
                <a:uFillTx/>
                <a:latin typeface="Arial"/>
                <a:ea typeface="+mn-ea"/>
                <a:cs typeface="+mn-cs"/>
              </a:rPr>
              <a:t>  based on UNAIDS HIV Financial Dashboard</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53" name="Group 52">
            <a:extLst>
              <a:ext uri="{FF2B5EF4-FFF2-40B4-BE49-F238E27FC236}">
                <a16:creationId xmlns:a16="http://schemas.microsoft.com/office/drawing/2014/main" id="{680AF2C3-AEE8-ED72-A3E3-2F398D97DF4B}"/>
              </a:ext>
            </a:extLst>
          </p:cNvPr>
          <p:cNvGrpSpPr/>
          <p:nvPr/>
        </p:nvGrpSpPr>
        <p:grpSpPr>
          <a:xfrm>
            <a:off x="914400" y="2362200"/>
            <a:ext cx="9306945" cy="3715111"/>
            <a:chOff x="0" y="0"/>
            <a:chExt cx="9306945" cy="3715111"/>
          </a:xfrm>
        </p:grpSpPr>
        <p:grpSp>
          <p:nvGrpSpPr>
            <p:cNvPr id="54" name="Group 53">
              <a:extLst>
                <a:ext uri="{FF2B5EF4-FFF2-40B4-BE49-F238E27FC236}">
                  <a16:creationId xmlns:a16="http://schemas.microsoft.com/office/drawing/2014/main" id="{BA5F47A9-B2C0-E67C-B588-DC0BA0220BAD}"/>
                </a:ext>
              </a:extLst>
            </p:cNvPr>
            <p:cNvGrpSpPr/>
            <p:nvPr/>
          </p:nvGrpSpPr>
          <p:grpSpPr>
            <a:xfrm>
              <a:off x="0" y="0"/>
              <a:ext cx="9306945" cy="3715111"/>
              <a:chOff x="0" y="0"/>
              <a:chExt cx="9306945" cy="3715111"/>
            </a:xfrm>
          </p:grpSpPr>
          <p:grpSp>
            <p:nvGrpSpPr>
              <p:cNvPr id="57" name="Group 56">
                <a:extLst>
                  <a:ext uri="{FF2B5EF4-FFF2-40B4-BE49-F238E27FC236}">
                    <a16:creationId xmlns:a16="http://schemas.microsoft.com/office/drawing/2014/main" id="{D0B1B6A4-FA4C-432F-ABEB-30BD6D2CDA77}"/>
                  </a:ext>
                </a:extLst>
              </p:cNvPr>
              <p:cNvGrpSpPr/>
              <p:nvPr/>
            </p:nvGrpSpPr>
            <p:grpSpPr>
              <a:xfrm>
                <a:off x="0" y="0"/>
                <a:ext cx="9152244" cy="3715111"/>
                <a:chOff x="0" y="0"/>
                <a:chExt cx="8636306" cy="3655240"/>
              </a:xfrm>
            </p:grpSpPr>
            <p:graphicFrame>
              <p:nvGraphicFramePr>
                <p:cNvPr id="67" name="Chart 66">
                  <a:extLst>
                    <a:ext uri="{FF2B5EF4-FFF2-40B4-BE49-F238E27FC236}">
                      <a16:creationId xmlns:a16="http://schemas.microsoft.com/office/drawing/2014/main" id="{0146E062-8DD1-EB96-46ED-0B0656A5C8B5}"/>
                    </a:ext>
                  </a:extLst>
                </p:cNvPr>
                <p:cNvGraphicFramePr>
                  <a:graphicFrameLocks/>
                </p:cNvGraphicFramePr>
                <p:nvPr/>
              </p:nvGraphicFramePr>
              <p:xfrm>
                <a:off x="0" y="185652"/>
                <a:ext cx="4168607" cy="34269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8" name="Chart 67">
                  <a:extLst>
                    <a:ext uri="{FF2B5EF4-FFF2-40B4-BE49-F238E27FC236}">
                      <a16:creationId xmlns:a16="http://schemas.microsoft.com/office/drawing/2014/main" id="{0ABE84C5-07CD-B3AF-E51F-BA2341407C1A}"/>
                    </a:ext>
                  </a:extLst>
                </p:cNvPr>
                <p:cNvGraphicFramePr>
                  <a:graphicFrameLocks/>
                </p:cNvGraphicFramePr>
                <p:nvPr/>
              </p:nvGraphicFramePr>
              <p:xfrm>
                <a:off x="4467699" y="180819"/>
                <a:ext cx="4168607" cy="3431755"/>
              </p:xfrm>
              <a:graphic>
                <a:graphicData uri="http://schemas.openxmlformats.org/drawingml/2006/chart">
                  <c:chart xmlns:c="http://schemas.openxmlformats.org/drawingml/2006/chart" xmlns:r="http://schemas.openxmlformats.org/officeDocument/2006/relationships" r:id="rId5"/>
                </a:graphicData>
              </a:graphic>
            </p:graphicFrame>
            <p:grpSp>
              <p:nvGrpSpPr>
                <p:cNvPr id="69" name="Group 68">
                  <a:extLst>
                    <a:ext uri="{FF2B5EF4-FFF2-40B4-BE49-F238E27FC236}">
                      <a16:creationId xmlns:a16="http://schemas.microsoft.com/office/drawing/2014/main" id="{3C057E6B-988B-3B98-E78B-CBA5007DC2C8}"/>
                    </a:ext>
                  </a:extLst>
                </p:cNvPr>
                <p:cNvGrpSpPr/>
                <p:nvPr/>
              </p:nvGrpSpPr>
              <p:grpSpPr>
                <a:xfrm>
                  <a:off x="687602" y="3039219"/>
                  <a:ext cx="1512000" cy="616021"/>
                  <a:chOff x="687602" y="3039219"/>
                  <a:chExt cx="1512000" cy="616020"/>
                </a:xfrm>
              </p:grpSpPr>
              <p:sp>
                <p:nvSpPr>
                  <p:cNvPr id="76" name="TextBox 5">
                    <a:extLst>
                      <a:ext uri="{FF2B5EF4-FFF2-40B4-BE49-F238E27FC236}">
                        <a16:creationId xmlns:a16="http://schemas.microsoft.com/office/drawing/2014/main" id="{715757D7-C34A-0706-D3F6-FED0C3D5C212}"/>
                      </a:ext>
                    </a:extLst>
                  </p:cNvPr>
                  <p:cNvSpPr txBox="1"/>
                  <p:nvPr/>
                </p:nvSpPr>
                <p:spPr>
                  <a:xfrm>
                    <a:off x="687602" y="3190895"/>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International funding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0.1%</a:t>
                    </a:r>
                  </a:p>
                </p:txBody>
              </p:sp>
              <p:cxnSp>
                <p:nvCxnSpPr>
                  <p:cNvPr id="77" name="Straight Connector 76">
                    <a:extLst>
                      <a:ext uri="{FF2B5EF4-FFF2-40B4-BE49-F238E27FC236}">
                        <a16:creationId xmlns:a16="http://schemas.microsoft.com/office/drawing/2014/main" id="{420D968E-2B16-4ECE-F82D-DFA971CDEED8}"/>
                      </a:ext>
                    </a:extLst>
                  </p:cNvPr>
                  <p:cNvCxnSpPr/>
                  <p:nvPr/>
                </p:nvCxnSpPr>
                <p:spPr>
                  <a:xfrm rot="5400000">
                    <a:off x="1982780" y="3130659"/>
                    <a:ext cx="182880" cy="0"/>
                  </a:xfrm>
                  <a:prstGeom prst="line">
                    <a:avLst/>
                  </a:prstGeom>
                  <a:noFill/>
                  <a:ln w="12700" cap="flat" cmpd="sng" algn="ctr">
                    <a:solidFill>
                      <a:sysClr val="windowText" lastClr="000000"/>
                    </a:solidFill>
                    <a:prstDash val="solid"/>
                  </a:ln>
                  <a:effectLst/>
                </p:spPr>
              </p:cxnSp>
            </p:grpSp>
            <p:grpSp>
              <p:nvGrpSpPr>
                <p:cNvPr id="70" name="Group 69">
                  <a:extLst>
                    <a:ext uri="{FF2B5EF4-FFF2-40B4-BE49-F238E27FC236}">
                      <a16:creationId xmlns:a16="http://schemas.microsoft.com/office/drawing/2014/main" id="{47AAE411-EF43-A0D1-FEA4-22542804657C}"/>
                    </a:ext>
                  </a:extLst>
                </p:cNvPr>
                <p:cNvGrpSpPr/>
                <p:nvPr/>
              </p:nvGrpSpPr>
              <p:grpSpPr>
                <a:xfrm>
                  <a:off x="1035840" y="523894"/>
                  <a:ext cx="1654972" cy="466870"/>
                  <a:chOff x="1035840" y="523894"/>
                  <a:chExt cx="1654972" cy="466869"/>
                </a:xfrm>
              </p:grpSpPr>
              <p:sp>
                <p:nvSpPr>
                  <p:cNvPr id="74" name="TextBox 5">
                    <a:extLst>
                      <a:ext uri="{FF2B5EF4-FFF2-40B4-BE49-F238E27FC236}">
                        <a16:creationId xmlns:a16="http://schemas.microsoft.com/office/drawing/2014/main" id="{43AF3FD9-FF49-3AB7-9B04-81212CD2F648}"/>
                      </a:ext>
                    </a:extLst>
                  </p:cNvPr>
                  <p:cNvSpPr txBox="1"/>
                  <p:nvPr/>
                </p:nvSpPr>
                <p:spPr>
                  <a:xfrm>
                    <a:off x="1035840" y="523894"/>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99.9%</a:t>
                    </a:r>
                  </a:p>
                </p:txBody>
              </p:sp>
              <p:cxnSp>
                <p:nvCxnSpPr>
                  <p:cNvPr id="75" name="Straight Connector 74">
                    <a:extLst>
                      <a:ext uri="{FF2B5EF4-FFF2-40B4-BE49-F238E27FC236}">
                        <a16:creationId xmlns:a16="http://schemas.microsoft.com/office/drawing/2014/main" id="{2432FD43-992C-8E55-AB6E-205B8FF86F34}"/>
                      </a:ext>
                    </a:extLst>
                  </p:cNvPr>
                  <p:cNvCxnSpPr/>
                  <p:nvPr/>
                </p:nvCxnSpPr>
                <p:spPr>
                  <a:xfrm rot="5400000">
                    <a:off x="2528812" y="828764"/>
                    <a:ext cx="323999" cy="0"/>
                  </a:xfrm>
                  <a:prstGeom prst="line">
                    <a:avLst/>
                  </a:prstGeom>
                  <a:noFill/>
                  <a:ln w="12700" cap="flat" cmpd="sng" algn="ctr">
                    <a:solidFill>
                      <a:sysClr val="windowText" lastClr="000000"/>
                    </a:solidFill>
                    <a:prstDash val="solid"/>
                  </a:ln>
                  <a:effectLst/>
                </p:spPr>
              </p:cxnSp>
            </p:grpSp>
            <p:cxnSp>
              <p:nvCxnSpPr>
                <p:cNvPr id="71" name="Straight Connector 70">
                  <a:extLst>
                    <a:ext uri="{FF2B5EF4-FFF2-40B4-BE49-F238E27FC236}">
                      <a16:creationId xmlns:a16="http://schemas.microsoft.com/office/drawing/2014/main" id="{78046B55-3C58-6032-EDF8-7F51066FB38D}"/>
                    </a:ext>
                  </a:extLst>
                </p:cNvPr>
                <p:cNvCxnSpPr/>
                <p:nvPr/>
              </p:nvCxnSpPr>
              <p:spPr>
                <a:xfrm>
                  <a:off x="2250279" y="666750"/>
                  <a:ext cx="432000" cy="0"/>
                </a:xfrm>
                <a:prstGeom prst="line">
                  <a:avLst/>
                </a:prstGeom>
                <a:noFill/>
                <a:ln w="12700" cap="flat" cmpd="sng" algn="ctr">
                  <a:solidFill>
                    <a:sysClr val="windowText" lastClr="000000"/>
                  </a:solidFill>
                  <a:prstDash val="solid"/>
                </a:ln>
                <a:effectLst/>
              </p:spPr>
            </p:cxnSp>
            <p:sp>
              <p:nvSpPr>
                <p:cNvPr id="72" name="Rectangle 71">
                  <a:extLst>
                    <a:ext uri="{FF2B5EF4-FFF2-40B4-BE49-F238E27FC236}">
                      <a16:creationId xmlns:a16="http://schemas.microsoft.com/office/drawing/2014/main" id="{0E04DE0E-8C35-EEB8-128D-710537441EBD}"/>
                    </a:ext>
                  </a:extLst>
                </p:cNvPr>
                <p:cNvSpPr/>
                <p:nvPr/>
              </p:nvSpPr>
              <p:spPr>
                <a:xfrm>
                  <a:off x="225660" y="0"/>
                  <a:ext cx="4060312" cy="312363"/>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financing source</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DD793057-2B65-5998-8016-4EA3A22DDDEA}"/>
                    </a:ext>
                  </a:extLst>
                </p:cNvPr>
                <p:cNvSpPr/>
                <p:nvPr/>
              </p:nvSpPr>
              <p:spPr>
                <a:xfrm>
                  <a:off x="4640357" y="0"/>
                  <a:ext cx="3791275" cy="312363"/>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a:ea typeface="+mn-ea"/>
                      <a:cs typeface="+mn-cs"/>
                    </a:rPr>
                    <a:t>AIDS spending by service category</a:t>
                  </a:r>
                  <a:endParaRPr kumimoji="0" lang="en-GB" sz="14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58" name="TextBox 7">
                <a:extLst>
                  <a:ext uri="{FF2B5EF4-FFF2-40B4-BE49-F238E27FC236}">
                    <a16:creationId xmlns:a16="http://schemas.microsoft.com/office/drawing/2014/main" id="{6249CDD1-7082-44F0-ADD0-A6752A3832EA}"/>
                  </a:ext>
                </a:extLst>
              </p:cNvPr>
              <p:cNvSpPr txBox="1"/>
              <p:nvPr/>
            </p:nvSpPr>
            <p:spPr>
              <a:xfrm>
                <a:off x="7245915" y="675254"/>
                <a:ext cx="2055245" cy="595369"/>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Other AIDS expenditures</a:t>
                </a:r>
              </a:p>
            </p:txBody>
          </p:sp>
          <p:sp>
            <p:nvSpPr>
              <p:cNvPr id="59" name="TextBox 4">
                <a:extLst>
                  <a:ext uri="{FF2B5EF4-FFF2-40B4-BE49-F238E27FC236}">
                    <a16:creationId xmlns:a16="http://schemas.microsoft.com/office/drawing/2014/main" id="{73750217-E1BB-4416-ACAB-E5F796C2286D}"/>
                  </a:ext>
                </a:extLst>
              </p:cNvPr>
              <p:cNvSpPr txBox="1"/>
              <p:nvPr/>
            </p:nvSpPr>
            <p:spPr>
              <a:xfrm>
                <a:off x="7245915" y="3255991"/>
                <a:ext cx="2061030" cy="259460"/>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Care and treatment</a:t>
                </a:r>
              </a:p>
            </p:txBody>
          </p:sp>
          <p:sp>
            <p:nvSpPr>
              <p:cNvPr id="60" name="TextBox 5">
                <a:extLst>
                  <a:ext uri="{FF2B5EF4-FFF2-40B4-BE49-F238E27FC236}">
                    <a16:creationId xmlns:a16="http://schemas.microsoft.com/office/drawing/2014/main" id="{DFAEED28-BE6A-4C03-A987-C1A835F5E8B5}"/>
                  </a:ext>
                </a:extLst>
              </p:cNvPr>
              <p:cNvSpPr txBox="1"/>
              <p:nvPr/>
            </p:nvSpPr>
            <p:spPr>
              <a:xfrm>
                <a:off x="7245915" y="1211072"/>
                <a:ext cx="1359056" cy="424392"/>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Key populations prevention</a:t>
                </a:r>
              </a:p>
            </p:txBody>
          </p:sp>
          <p:sp>
            <p:nvSpPr>
              <p:cNvPr id="61" name="TextBox 7">
                <a:extLst>
                  <a:ext uri="{FF2B5EF4-FFF2-40B4-BE49-F238E27FC236}">
                    <a16:creationId xmlns:a16="http://schemas.microsoft.com/office/drawing/2014/main" id="{D355BF2F-862E-4A22-8C6A-9520C94A56D5}"/>
                  </a:ext>
                </a:extLst>
              </p:cNvPr>
              <p:cNvSpPr txBox="1"/>
              <p:nvPr/>
            </p:nvSpPr>
            <p:spPr>
              <a:xfrm>
                <a:off x="7245915" y="2512102"/>
                <a:ext cx="1544188" cy="259746"/>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Other prevention</a:t>
                </a:r>
              </a:p>
            </p:txBody>
          </p:sp>
          <p:cxnSp>
            <p:nvCxnSpPr>
              <p:cNvPr id="62" name="Straight Connector 61">
                <a:extLst>
                  <a:ext uri="{FF2B5EF4-FFF2-40B4-BE49-F238E27FC236}">
                    <a16:creationId xmlns:a16="http://schemas.microsoft.com/office/drawing/2014/main" id="{CDD12F25-3BD6-4A0B-9FA8-431C152DB84D}"/>
                  </a:ext>
                </a:extLst>
              </p:cNvPr>
              <p:cNvCxnSpPr/>
              <p:nvPr/>
            </p:nvCxnSpPr>
            <p:spPr>
              <a:xfrm>
                <a:off x="7066748" y="1345012"/>
                <a:ext cx="236863" cy="0"/>
              </a:xfrm>
              <a:prstGeom prst="line">
                <a:avLst/>
              </a:prstGeom>
              <a:noFill/>
              <a:ln w="12700" cap="flat" cmpd="sng" algn="ctr">
                <a:solidFill>
                  <a:sysClr val="windowText" lastClr="000000"/>
                </a:solidFill>
                <a:prstDash val="solid"/>
              </a:ln>
              <a:effectLst/>
            </p:spPr>
          </p:cxnSp>
          <p:cxnSp>
            <p:nvCxnSpPr>
              <p:cNvPr id="63" name="Straight Connector 62">
                <a:extLst>
                  <a:ext uri="{FF2B5EF4-FFF2-40B4-BE49-F238E27FC236}">
                    <a16:creationId xmlns:a16="http://schemas.microsoft.com/office/drawing/2014/main" id="{FA99B44F-D68B-4A55-A558-DAC5FB1788EE}"/>
                  </a:ext>
                </a:extLst>
              </p:cNvPr>
              <p:cNvCxnSpPr/>
              <p:nvPr/>
            </p:nvCxnSpPr>
            <p:spPr>
              <a:xfrm>
                <a:off x="5364835" y="794503"/>
                <a:ext cx="0" cy="329778"/>
              </a:xfrm>
              <a:prstGeom prst="line">
                <a:avLst/>
              </a:prstGeom>
              <a:noFill/>
              <a:ln w="12700" cap="flat" cmpd="sng" algn="ctr">
                <a:solidFill>
                  <a:sysClr val="windowText" lastClr="000000"/>
                </a:solidFill>
                <a:prstDash val="solid"/>
              </a:ln>
              <a:effectLst/>
            </p:spPr>
          </p:cxnSp>
          <p:cxnSp>
            <p:nvCxnSpPr>
              <p:cNvPr id="64" name="Straight Connector 63">
                <a:extLst>
                  <a:ext uri="{FF2B5EF4-FFF2-40B4-BE49-F238E27FC236}">
                    <a16:creationId xmlns:a16="http://schemas.microsoft.com/office/drawing/2014/main" id="{0D534D6B-13F1-4E6B-9F86-D61B0C79A9DD}"/>
                  </a:ext>
                </a:extLst>
              </p:cNvPr>
              <p:cNvCxnSpPr/>
              <p:nvPr/>
            </p:nvCxnSpPr>
            <p:spPr>
              <a:xfrm>
                <a:off x="5378906" y="3403999"/>
                <a:ext cx="1764575" cy="0"/>
              </a:xfrm>
              <a:prstGeom prst="line">
                <a:avLst/>
              </a:prstGeom>
              <a:noFill/>
              <a:ln w="12700" cap="flat" cmpd="sng" algn="ctr">
                <a:solidFill>
                  <a:sysClr val="windowText" lastClr="000000"/>
                </a:solidFill>
                <a:prstDash val="solid"/>
              </a:ln>
              <a:effectLst/>
            </p:spPr>
          </p:cxnSp>
          <p:cxnSp>
            <p:nvCxnSpPr>
              <p:cNvPr id="65" name="Straight Connector 64">
                <a:extLst>
                  <a:ext uri="{FF2B5EF4-FFF2-40B4-BE49-F238E27FC236}">
                    <a16:creationId xmlns:a16="http://schemas.microsoft.com/office/drawing/2014/main" id="{C2980BE7-61E6-43FC-BEE3-8F40BCD46973}"/>
                  </a:ext>
                </a:extLst>
              </p:cNvPr>
              <p:cNvCxnSpPr/>
              <p:nvPr/>
            </p:nvCxnSpPr>
            <p:spPr>
              <a:xfrm>
                <a:off x="5364834" y="791328"/>
                <a:ext cx="1947455" cy="0"/>
              </a:xfrm>
              <a:prstGeom prst="line">
                <a:avLst/>
              </a:prstGeom>
              <a:noFill/>
              <a:ln w="12700" cap="flat" cmpd="sng" algn="ctr">
                <a:solidFill>
                  <a:sysClr val="windowText" lastClr="000000"/>
                </a:solidFill>
                <a:prstDash val="solid"/>
              </a:ln>
              <a:effectLst/>
            </p:spPr>
          </p:cxnSp>
          <p:cxnSp>
            <p:nvCxnSpPr>
              <p:cNvPr id="66" name="Straight Connector 65">
                <a:extLst>
                  <a:ext uri="{FF2B5EF4-FFF2-40B4-BE49-F238E27FC236}">
                    <a16:creationId xmlns:a16="http://schemas.microsoft.com/office/drawing/2014/main" id="{A6A1CC4B-EBDC-4969-9333-CAC350AB96E8}"/>
                  </a:ext>
                </a:extLst>
              </p:cNvPr>
              <p:cNvCxnSpPr/>
              <p:nvPr/>
            </p:nvCxnSpPr>
            <p:spPr>
              <a:xfrm>
                <a:off x="7033978" y="2619372"/>
                <a:ext cx="283392" cy="0"/>
              </a:xfrm>
              <a:prstGeom prst="line">
                <a:avLst/>
              </a:prstGeom>
              <a:noFill/>
              <a:ln w="12700" cap="flat" cmpd="sng" algn="ctr">
                <a:solidFill>
                  <a:sysClr val="windowText" lastClr="000000"/>
                </a:solidFill>
                <a:prstDash val="solid"/>
              </a:ln>
              <a:effectLst/>
            </p:spPr>
          </p:cxnSp>
        </p:grpSp>
        <p:sp>
          <p:nvSpPr>
            <p:cNvPr id="55" name="TextBox 3">
              <a:extLst>
                <a:ext uri="{FF2B5EF4-FFF2-40B4-BE49-F238E27FC236}">
                  <a16:creationId xmlns:a16="http://schemas.microsoft.com/office/drawing/2014/main" id="{A88E1C19-F293-4C9E-A9E2-AE85D3F9D568}"/>
                </a:ext>
              </a:extLst>
            </p:cNvPr>
            <p:cNvSpPr txBox="1"/>
            <p:nvPr/>
          </p:nvSpPr>
          <p:spPr>
            <a:xfrm>
              <a:off x="1576437" y="1522668"/>
              <a:ext cx="1213569" cy="843887"/>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1.05</a:t>
              </a: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billion US$</a:t>
              </a:r>
            </a:p>
          </p:txBody>
        </p:sp>
        <p:cxnSp>
          <p:nvCxnSpPr>
            <p:cNvPr id="56" name="Straight Connector 55">
              <a:extLst>
                <a:ext uri="{FF2B5EF4-FFF2-40B4-BE49-F238E27FC236}">
                  <a16:creationId xmlns:a16="http://schemas.microsoft.com/office/drawing/2014/main" id="{29F098A4-12A6-4EB2-B4CD-0A4EBFD54566}"/>
                </a:ext>
              </a:extLst>
            </p:cNvPr>
            <p:cNvCxnSpPr/>
            <p:nvPr/>
          </p:nvCxnSpPr>
          <p:spPr>
            <a:xfrm>
              <a:off x="5372703" y="2770914"/>
              <a:ext cx="0" cy="644615"/>
            </a:xfrm>
            <a:prstGeom prst="line">
              <a:avLst/>
            </a:prstGeom>
            <a:noFill/>
            <a:ln w="12700" cap="flat" cmpd="sng" algn="ctr">
              <a:solidFill>
                <a:sysClr val="windowText" lastClr="000000"/>
              </a:solidFill>
              <a:prstDash val="solid"/>
            </a:ln>
            <a:effectLst/>
          </p:spPr>
        </p:cxnSp>
      </p:grpSp>
    </p:spTree>
    <p:extLst>
      <p:ext uri="{BB962C8B-B14F-4D97-AF65-F5344CB8AC3E}">
        <p14:creationId xmlns:p14="http://schemas.microsoft.com/office/powerpoint/2010/main" val="3118161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AIDS spending by financing source, 2006-2022</a:t>
            </a: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32</a:t>
            </a:fld>
            <a:endParaRPr lang="th-TH" dirty="0">
              <a:solidFill>
                <a:prstClr val="black">
                  <a:tint val="75000"/>
                </a:prstClr>
              </a:solidFill>
            </a:endParaRPr>
          </a:p>
        </p:txBody>
      </p:sp>
      <p:sp>
        <p:nvSpPr>
          <p:cNvPr id="7" name="Rectangle 6"/>
          <p:cNvSpPr/>
          <p:nvPr/>
        </p:nvSpPr>
        <p:spPr>
          <a:xfrm>
            <a:off x="30126" y="6606363"/>
            <a:ext cx="7696200" cy="215444"/>
          </a:xfrm>
          <a:prstGeom prst="rect">
            <a:avLst/>
          </a:prstGeom>
        </p:spPr>
        <p:txBody>
          <a:bodyPr wrap="square">
            <a:spAutoFit/>
          </a:bodyPr>
          <a:lstStyle/>
          <a:p>
            <a:pPr lvl="0" algn="just">
              <a:defRPr/>
            </a:pPr>
            <a:r>
              <a:rPr lang="en-GB" sz="800" dirty="0">
                <a:solidFill>
                  <a:prstClr val="black"/>
                </a:solidFill>
                <a:latin typeface="Arial" pitchFamily="34" charset="0"/>
                <a:cs typeface="Arial" pitchFamily="34" charset="0"/>
              </a:rPr>
              <a:t>Source: </a:t>
            </a:r>
            <a:r>
              <a:rPr lang="en-US" sz="800" dirty="0">
                <a:solidFill>
                  <a:prstClr val="black"/>
                </a:solidFill>
              </a:rPr>
              <a:t>Prepared by </a:t>
            </a:r>
            <a:r>
              <a:rPr lang="en-US" sz="800" dirty="0">
                <a:solidFill>
                  <a:prstClr val="black"/>
                </a:solidFill>
                <a:hlinkClick r:id="rId3"/>
              </a:rPr>
              <a:t>www.aidsdatahub.org</a:t>
            </a:r>
            <a:r>
              <a:rPr lang="en-US" sz="800" dirty="0">
                <a:solidFill>
                  <a:prstClr val="black"/>
                </a:solidFill>
              </a:rPr>
              <a:t> based on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UNAIDS HIV Financial Dashboard</a:t>
            </a:r>
            <a:endParaRPr lang="en-US" sz="800" kern="0" dirty="0">
              <a:solidFill>
                <a:prstClr val="black"/>
              </a:solidFill>
            </a:endParaRPr>
          </a:p>
        </p:txBody>
      </p:sp>
      <p:graphicFrame>
        <p:nvGraphicFramePr>
          <p:cNvPr id="8" name="Chart 7"/>
          <p:cNvGraphicFramePr>
            <a:graphicFrameLocks/>
          </p:cNvGraphicFramePr>
          <p:nvPr>
            <p:extLst>
              <p:ext uri="{D42A27DB-BD31-4B8C-83A1-F6EECF244321}">
                <p14:modId xmlns:p14="http://schemas.microsoft.com/office/powerpoint/2010/main" val="692603865"/>
              </p:ext>
            </p:extLst>
          </p:nvPr>
        </p:nvGraphicFramePr>
        <p:xfrm>
          <a:off x="1143000" y="2209800"/>
          <a:ext cx="9601200" cy="419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26037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228600"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3758"/>
            <a:ext cx="8784976" cy="504000"/>
          </a:xfrm>
        </p:spPr>
        <p:txBody>
          <a:bodyPr/>
          <a:lstStyle/>
          <a:p>
            <a:r>
              <a:rPr lang="en-US" dirty="0"/>
              <a:t>Treatment cascade, 2022</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34</a:t>
            </a:fld>
            <a:endParaRPr lang="th-TH" dirty="0">
              <a:solidFill>
                <a:prstClr val="black">
                  <a:tint val="75000"/>
                </a:prstClr>
              </a:solidFill>
              <a:latin typeface="Arial"/>
              <a:cs typeface="Cordia New" panose="020B0304020202020204" pitchFamily="34" charset="-34"/>
            </a:endParaRPr>
          </a:p>
        </p:txBody>
      </p:sp>
      <p:sp>
        <p:nvSpPr>
          <p:cNvPr id="8" name="Rectangle 7">
            <a:extLst>
              <a:ext uri="{FF2B5EF4-FFF2-40B4-BE49-F238E27FC236}">
                <a16:creationId xmlns:a16="http://schemas.microsoft.com/office/drawing/2014/main" id="{16668D57-2D8A-4820-84F5-F1EA09C4ACE4}"/>
              </a:ext>
            </a:extLst>
          </p:cNvPr>
          <p:cNvSpPr/>
          <p:nvPr/>
        </p:nvSpPr>
        <p:spPr>
          <a:xfrm>
            <a:off x="152400" y="6639200"/>
            <a:ext cx="8153400" cy="215444"/>
          </a:xfrm>
          <a:prstGeom prst="rect">
            <a:avLst/>
          </a:prstGeom>
        </p:spPr>
        <p:txBody>
          <a:bodyPr wrap="square">
            <a:spAutoFit/>
          </a:bodyPr>
          <a:lstStyle/>
          <a:p>
            <a:pPr>
              <a:defRPr/>
            </a:pPr>
            <a:r>
              <a:rPr lang="en-US" sz="800" dirty="0">
                <a:solidFill>
                  <a:prstClr val="black"/>
                </a:solidFill>
                <a:latin typeface="Arial"/>
                <a:cs typeface="Arial" pitchFamily="34" charset="0"/>
              </a:rPr>
              <a:t>Source: </a:t>
            </a:r>
            <a:r>
              <a:rPr lang="en-US" sz="800" dirty="0">
                <a:solidFill>
                  <a:srgbClr val="000000"/>
                </a:solidFill>
                <a:latin typeface="Arial"/>
                <a:cs typeface="Arial" pitchFamily="34" charset="0"/>
              </a:rPr>
              <a:t>Prepared by </a:t>
            </a:r>
            <a:r>
              <a:rPr lang="en-US" sz="800" dirty="0">
                <a:solidFill>
                  <a:srgbClr val="000000"/>
                </a:solidFill>
                <a:latin typeface="Arial"/>
                <a:cs typeface="Arial" pitchFamily="34" charset="0"/>
                <a:hlinkClick r:id="rId3"/>
              </a:rPr>
              <a:t>www.aidsdatahub.org</a:t>
            </a:r>
            <a:r>
              <a:rPr lang="en-US" sz="800" dirty="0">
                <a:solidFill>
                  <a:srgbClr val="000000"/>
                </a:solidFill>
                <a:latin typeface="Arial"/>
                <a:cs typeface="Arial" pitchFamily="34" charset="0"/>
              </a:rPr>
              <a:t>  based on </a:t>
            </a:r>
            <a:r>
              <a:rPr lang="en-US" sz="800" dirty="0">
                <a:solidFill>
                  <a:prstClr val="black"/>
                </a:solidFill>
                <a:latin typeface="Arial"/>
                <a:cs typeface="Arial" pitchFamily="34" charset="0"/>
              </a:rPr>
              <a:t>UNAIDS. (2023). UNAIDS 2023 HIV Estimates and Global AIDS Monitoring 2023</a:t>
            </a:r>
            <a:endParaRPr lang="en-GB" sz="800" dirty="0">
              <a:solidFill>
                <a:prstClr val="black"/>
              </a:solidFill>
              <a:latin typeface="Arial"/>
              <a:cs typeface="Cordia New" pitchFamily="34" charset="-34"/>
            </a:endParaRPr>
          </a:p>
        </p:txBody>
      </p:sp>
      <p:graphicFrame>
        <p:nvGraphicFramePr>
          <p:cNvPr id="4" name="Chart 3">
            <a:extLst>
              <a:ext uri="{FF2B5EF4-FFF2-40B4-BE49-F238E27FC236}">
                <a16:creationId xmlns:a16="http://schemas.microsoft.com/office/drawing/2014/main" id="{B7CF827D-6493-4FA2-8133-E66963567ADE}"/>
              </a:ext>
            </a:extLst>
          </p:cNvPr>
          <p:cNvGraphicFramePr>
            <a:graphicFrameLocks/>
          </p:cNvGraphicFramePr>
          <p:nvPr>
            <p:extLst>
              <p:ext uri="{D42A27DB-BD31-4B8C-83A1-F6EECF244321}">
                <p14:modId xmlns:p14="http://schemas.microsoft.com/office/powerpoint/2010/main" val="4056998386"/>
              </p:ext>
            </p:extLst>
          </p:nvPr>
        </p:nvGraphicFramePr>
        <p:xfrm>
          <a:off x="1433513" y="2177143"/>
          <a:ext cx="9158288" cy="407125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21">
            <a:extLst>
              <a:ext uri="{FF2B5EF4-FFF2-40B4-BE49-F238E27FC236}">
                <a16:creationId xmlns:a16="http://schemas.microsoft.com/office/drawing/2014/main" id="{A624D942-8D9B-4BDD-936F-AFFADCDBDF14}"/>
              </a:ext>
            </a:extLst>
          </p:cNvPr>
          <p:cNvSpPr txBox="1"/>
          <p:nvPr/>
        </p:nvSpPr>
        <p:spPr>
          <a:xfrm>
            <a:off x="2209800" y="5790442"/>
            <a:ext cx="5486400" cy="43104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Number of people on ART who received a viral load test in the past year and have viral load of &lt;1000 copies/ml</a:t>
            </a:r>
            <a:endParaRPr kumimoji="0" lang="en-GB" sz="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6755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1168"/>
            <a:ext cx="8784976" cy="504000"/>
          </a:xfrm>
        </p:spPr>
        <p:txBody>
          <a:bodyPr/>
          <a:lstStyle/>
          <a:p>
            <a:r>
              <a:rPr lang="en-US" dirty="0"/>
              <a:t>ART scale up, 2000-2022</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35</a:t>
            </a:fld>
            <a:endParaRPr lang="th-TH" dirty="0">
              <a:solidFill>
                <a:prstClr val="black">
                  <a:tint val="75000"/>
                </a:prstClr>
              </a:solidFill>
              <a:latin typeface="Arial"/>
              <a:cs typeface="Cordia New" panose="020B0304020202020204" pitchFamily="34" charset="-34"/>
            </a:endParaRPr>
          </a:p>
        </p:txBody>
      </p:sp>
      <p:graphicFrame>
        <p:nvGraphicFramePr>
          <p:cNvPr id="8" name="Chart 7"/>
          <p:cNvGraphicFramePr>
            <a:graphicFrameLocks noGrp="1"/>
          </p:cNvGraphicFramePr>
          <p:nvPr>
            <p:extLst>
              <p:ext uri="{D42A27DB-BD31-4B8C-83A1-F6EECF244321}">
                <p14:modId xmlns:p14="http://schemas.microsoft.com/office/powerpoint/2010/main" val="923780707"/>
              </p:ext>
            </p:extLst>
          </p:nvPr>
        </p:nvGraphicFramePr>
        <p:xfrm>
          <a:off x="1600200" y="2286000"/>
          <a:ext cx="8686800" cy="434116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586DE5FB-F64C-6708-B9B4-310629FE3838}"/>
              </a:ext>
            </a:extLst>
          </p:cNvPr>
          <p:cNvSpPr/>
          <p:nvPr/>
        </p:nvSpPr>
        <p:spPr>
          <a:xfrm>
            <a:off x="152400" y="6639200"/>
            <a:ext cx="8153400" cy="215444"/>
          </a:xfrm>
          <a:prstGeom prst="rect">
            <a:avLst/>
          </a:prstGeom>
        </p:spPr>
        <p:txBody>
          <a:bodyPr wrap="square">
            <a:spAutoFit/>
          </a:bodyPr>
          <a:lstStyle/>
          <a:p>
            <a:pPr>
              <a:defRPr/>
            </a:pPr>
            <a:r>
              <a:rPr lang="en-US" sz="800" dirty="0">
                <a:solidFill>
                  <a:prstClr val="black"/>
                </a:solidFill>
                <a:latin typeface="Arial"/>
                <a:cs typeface="Arial" pitchFamily="34" charset="0"/>
              </a:rPr>
              <a:t>Source: </a:t>
            </a:r>
            <a:r>
              <a:rPr lang="en-US" sz="800" dirty="0">
                <a:solidFill>
                  <a:srgbClr val="000000"/>
                </a:solidFill>
                <a:latin typeface="Arial"/>
                <a:cs typeface="Arial" pitchFamily="34" charset="0"/>
              </a:rPr>
              <a:t>Prepared by </a:t>
            </a:r>
            <a:r>
              <a:rPr lang="en-US" sz="800" dirty="0">
                <a:solidFill>
                  <a:srgbClr val="000000"/>
                </a:solidFill>
                <a:latin typeface="Arial"/>
                <a:cs typeface="Arial" pitchFamily="34" charset="0"/>
                <a:hlinkClick r:id="rId4"/>
              </a:rPr>
              <a:t>www.aidsdatahub.org</a:t>
            </a:r>
            <a:r>
              <a:rPr lang="en-US" sz="800" dirty="0">
                <a:solidFill>
                  <a:srgbClr val="000000"/>
                </a:solidFill>
                <a:latin typeface="Arial"/>
                <a:cs typeface="Arial" pitchFamily="34" charset="0"/>
              </a:rPr>
              <a:t>  based on </a:t>
            </a:r>
            <a:r>
              <a:rPr lang="en-US" sz="800" dirty="0">
                <a:solidFill>
                  <a:prstClr val="black"/>
                </a:solidFill>
                <a:latin typeface="Arial"/>
                <a:cs typeface="Arial" pitchFamily="34" charset="0"/>
              </a:rPr>
              <a:t>UNAIDS. (2023). UNAIDS 2023 HIV Estimates and Global AIDS Monitoring 2023</a:t>
            </a:r>
            <a:endParaRPr lang="en-GB" sz="800" dirty="0">
              <a:solidFill>
                <a:prstClr val="black"/>
              </a:solidFill>
              <a:latin typeface="Arial"/>
              <a:cs typeface="Cordia New" pitchFamily="34" charset="-34"/>
            </a:endParaRPr>
          </a:p>
        </p:txBody>
      </p:sp>
    </p:spTree>
    <p:extLst>
      <p:ext uri="{BB962C8B-B14F-4D97-AF65-F5344CB8AC3E}">
        <p14:creationId xmlns:p14="http://schemas.microsoft.com/office/powerpoint/2010/main" val="1554142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11171"/>
            <a:ext cx="11963400" cy="504000"/>
          </a:xfrm>
        </p:spPr>
        <p:txBody>
          <a:bodyPr/>
          <a:lstStyle/>
          <a:p>
            <a:r>
              <a:rPr lang="en-US" dirty="0"/>
              <a:t>Estimated adults living with HIV, adults receiving ARVs, and adult ART coverage, 2022</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36</a:t>
            </a:fld>
            <a:endParaRPr lang="th-TH" dirty="0">
              <a:solidFill>
                <a:prstClr val="black">
                  <a:tint val="75000"/>
                </a:prstClr>
              </a:solidFill>
              <a:latin typeface="Arial"/>
              <a:cs typeface="Cordia New" panose="020B0304020202020204" pitchFamily="34" charset="-34"/>
            </a:endParaRPr>
          </a:p>
        </p:txBody>
      </p:sp>
      <p:graphicFrame>
        <p:nvGraphicFramePr>
          <p:cNvPr id="8" name="Chart 7"/>
          <p:cNvGraphicFramePr>
            <a:graphicFrameLocks noGrp="1"/>
          </p:cNvGraphicFramePr>
          <p:nvPr>
            <p:extLst>
              <p:ext uri="{D42A27DB-BD31-4B8C-83A1-F6EECF244321}">
                <p14:modId xmlns:p14="http://schemas.microsoft.com/office/powerpoint/2010/main" val="219556941"/>
              </p:ext>
            </p:extLst>
          </p:nvPr>
        </p:nvGraphicFramePr>
        <p:xfrm>
          <a:off x="1828800" y="2286000"/>
          <a:ext cx="8305800" cy="434116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9970C08-E9A3-AF5B-0C37-089CA61A28A4}"/>
              </a:ext>
            </a:extLst>
          </p:cNvPr>
          <p:cNvSpPr/>
          <p:nvPr/>
        </p:nvSpPr>
        <p:spPr>
          <a:xfrm>
            <a:off x="152400" y="6639200"/>
            <a:ext cx="8153400" cy="215444"/>
          </a:xfrm>
          <a:prstGeom prst="rect">
            <a:avLst/>
          </a:prstGeom>
        </p:spPr>
        <p:txBody>
          <a:bodyPr wrap="square">
            <a:spAutoFit/>
          </a:bodyPr>
          <a:lstStyle/>
          <a:p>
            <a:pPr>
              <a:defRPr/>
            </a:pPr>
            <a:r>
              <a:rPr lang="en-US" sz="800" dirty="0">
                <a:solidFill>
                  <a:prstClr val="black"/>
                </a:solidFill>
                <a:latin typeface="Arial"/>
                <a:cs typeface="Arial" pitchFamily="34" charset="0"/>
              </a:rPr>
              <a:t>Source: </a:t>
            </a:r>
            <a:r>
              <a:rPr lang="en-US" sz="800" dirty="0">
                <a:solidFill>
                  <a:srgbClr val="000000"/>
                </a:solidFill>
                <a:latin typeface="Arial"/>
                <a:cs typeface="Arial" pitchFamily="34" charset="0"/>
              </a:rPr>
              <a:t>Prepared by </a:t>
            </a:r>
            <a:r>
              <a:rPr lang="en-US" sz="800" dirty="0">
                <a:solidFill>
                  <a:srgbClr val="000000"/>
                </a:solidFill>
                <a:latin typeface="Arial"/>
                <a:cs typeface="Arial" pitchFamily="34" charset="0"/>
                <a:hlinkClick r:id="rId4"/>
              </a:rPr>
              <a:t>www.aidsdatahub.org</a:t>
            </a:r>
            <a:r>
              <a:rPr lang="en-US" sz="800" dirty="0">
                <a:solidFill>
                  <a:srgbClr val="000000"/>
                </a:solidFill>
                <a:latin typeface="Arial"/>
                <a:cs typeface="Arial" pitchFamily="34" charset="0"/>
              </a:rPr>
              <a:t>  based on </a:t>
            </a:r>
            <a:r>
              <a:rPr lang="en-US" sz="800" dirty="0">
                <a:solidFill>
                  <a:prstClr val="black"/>
                </a:solidFill>
                <a:latin typeface="Arial"/>
                <a:cs typeface="Arial" pitchFamily="34" charset="0"/>
              </a:rPr>
              <a:t>UNAIDS. (2023). UNAIDS 2023 HIV Estimates and Global AIDS Monitoring 2023</a:t>
            </a:r>
            <a:endParaRPr lang="en-GB" sz="800" dirty="0">
              <a:solidFill>
                <a:prstClr val="black"/>
              </a:solidFill>
              <a:latin typeface="Arial"/>
              <a:cs typeface="Cordia New" pitchFamily="34" charset="-34"/>
            </a:endParaRPr>
          </a:p>
        </p:txBody>
      </p:sp>
    </p:spTree>
    <p:extLst>
      <p:ext uri="{BB962C8B-B14F-4D97-AF65-F5344CB8AC3E}">
        <p14:creationId xmlns:p14="http://schemas.microsoft.com/office/powerpoint/2010/main" val="2894737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4C0AD-4ADD-645D-60F5-CCA8820C25F7}"/>
              </a:ext>
            </a:extLst>
          </p:cNvPr>
          <p:cNvSpPr>
            <a:spLocks noGrp="1"/>
          </p:cNvSpPr>
          <p:nvPr>
            <p:ph type="title"/>
          </p:nvPr>
        </p:nvSpPr>
        <p:spPr/>
        <p:txBody>
          <a:bodyPr/>
          <a:lstStyle/>
          <a:p>
            <a:r>
              <a:rPr lang="en-US" dirty="0"/>
              <a:t>Service cascade on prevention of vertical transmission of HIV, 2022</a:t>
            </a:r>
          </a:p>
        </p:txBody>
      </p:sp>
      <p:sp>
        <p:nvSpPr>
          <p:cNvPr id="3" name="Slide Number Placeholder 2">
            <a:extLst>
              <a:ext uri="{FF2B5EF4-FFF2-40B4-BE49-F238E27FC236}">
                <a16:creationId xmlns:a16="http://schemas.microsoft.com/office/drawing/2014/main" id="{C3A7AA64-0CF8-1D2F-FD0B-C17E0E43E453}"/>
              </a:ext>
            </a:extLst>
          </p:cNvPr>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37</a:t>
            </a:fld>
            <a:endParaRPr lang="th-TH" dirty="0">
              <a:solidFill>
                <a:prstClr val="black">
                  <a:tint val="75000"/>
                </a:prstClr>
              </a:solidFill>
            </a:endParaRPr>
          </a:p>
        </p:txBody>
      </p:sp>
      <p:sp>
        <p:nvSpPr>
          <p:cNvPr id="5" name="TextBox 21">
            <a:extLst>
              <a:ext uri="{FF2B5EF4-FFF2-40B4-BE49-F238E27FC236}">
                <a16:creationId xmlns:a16="http://schemas.microsoft.com/office/drawing/2014/main" id="{9653D42B-8854-42D8-82D6-BAF27894F2C0}"/>
              </a:ext>
            </a:extLst>
          </p:cNvPr>
          <p:cNvSpPr txBox="1"/>
          <p:nvPr/>
        </p:nvSpPr>
        <p:spPr>
          <a:xfrm>
            <a:off x="1845214" y="5777130"/>
            <a:ext cx="4259085" cy="21569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 Estimated number of women living with HIV who delivered within the past 12 months </a:t>
            </a:r>
            <a:endPar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EE74812B-AE83-46CE-998D-FAEBB8C938E9}"/>
              </a:ext>
            </a:extLst>
          </p:cNvPr>
          <p:cNvGraphicFramePr>
            <a:graphicFrameLocks/>
          </p:cNvGraphicFramePr>
          <p:nvPr>
            <p:extLst>
              <p:ext uri="{D42A27DB-BD31-4B8C-83A1-F6EECF244321}">
                <p14:modId xmlns:p14="http://schemas.microsoft.com/office/powerpoint/2010/main" val="1924032612"/>
              </p:ext>
            </p:extLst>
          </p:nvPr>
        </p:nvGraphicFramePr>
        <p:xfrm>
          <a:off x="1524000" y="2590800"/>
          <a:ext cx="9001760" cy="249033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BB740D65-2304-EAE1-A982-B8722021B430}"/>
              </a:ext>
            </a:extLst>
          </p:cNvPr>
          <p:cNvSpPr/>
          <p:nvPr/>
        </p:nvSpPr>
        <p:spPr>
          <a:xfrm>
            <a:off x="152400" y="6639200"/>
            <a:ext cx="8153400" cy="215444"/>
          </a:xfrm>
          <a:prstGeom prst="rect">
            <a:avLst/>
          </a:prstGeom>
        </p:spPr>
        <p:txBody>
          <a:bodyPr wrap="square">
            <a:spAutoFit/>
          </a:bodyPr>
          <a:lstStyle/>
          <a:p>
            <a:pPr>
              <a:defRPr/>
            </a:pPr>
            <a:r>
              <a:rPr lang="en-US" sz="800" dirty="0">
                <a:solidFill>
                  <a:prstClr val="black"/>
                </a:solidFill>
                <a:latin typeface="Arial"/>
                <a:cs typeface="Arial" pitchFamily="34" charset="0"/>
              </a:rPr>
              <a:t>Source: </a:t>
            </a:r>
            <a:r>
              <a:rPr lang="en-US" sz="800" dirty="0">
                <a:solidFill>
                  <a:srgbClr val="000000"/>
                </a:solidFill>
                <a:latin typeface="Arial"/>
                <a:cs typeface="Arial" pitchFamily="34" charset="0"/>
              </a:rPr>
              <a:t>Prepared by </a:t>
            </a:r>
            <a:r>
              <a:rPr lang="en-US" sz="800" dirty="0">
                <a:solidFill>
                  <a:srgbClr val="000000"/>
                </a:solidFill>
                <a:latin typeface="Arial"/>
                <a:cs typeface="Arial" pitchFamily="34" charset="0"/>
                <a:hlinkClick r:id="rId3"/>
              </a:rPr>
              <a:t>www.aidsdatahub.org</a:t>
            </a:r>
            <a:r>
              <a:rPr lang="en-US" sz="800" dirty="0">
                <a:solidFill>
                  <a:srgbClr val="000000"/>
                </a:solidFill>
                <a:latin typeface="Arial"/>
                <a:cs typeface="Arial" pitchFamily="34" charset="0"/>
              </a:rPr>
              <a:t>  based on </a:t>
            </a:r>
            <a:r>
              <a:rPr lang="en-US" sz="800" dirty="0">
                <a:solidFill>
                  <a:prstClr val="black"/>
                </a:solidFill>
                <a:latin typeface="Arial"/>
                <a:cs typeface="Arial" pitchFamily="34" charset="0"/>
              </a:rPr>
              <a:t>Global AIDS Monitoring 2023</a:t>
            </a:r>
            <a:endParaRPr lang="en-GB" sz="800" dirty="0">
              <a:solidFill>
                <a:prstClr val="black"/>
              </a:solidFill>
              <a:latin typeface="Arial"/>
              <a:cs typeface="Cordia New" pitchFamily="34" charset="-34"/>
            </a:endParaRPr>
          </a:p>
        </p:txBody>
      </p:sp>
    </p:spTree>
    <p:extLst>
      <p:ext uri="{BB962C8B-B14F-4D97-AF65-F5344CB8AC3E}">
        <p14:creationId xmlns:p14="http://schemas.microsoft.com/office/powerpoint/2010/main" val="832590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Proportion of key populations who received an HIV test in the last 12 months and know their results, 2007-2022</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38</a:t>
            </a:fld>
            <a:endParaRPr lang="th-TH" dirty="0">
              <a:solidFill>
                <a:prstClr val="black">
                  <a:tint val="75000"/>
                </a:prstClr>
              </a:solidFill>
            </a:endParaRPr>
          </a:p>
        </p:txBody>
      </p:sp>
      <p:sp>
        <p:nvSpPr>
          <p:cNvPr id="6" name="TextBox 1"/>
          <p:cNvSpPr txBox="1"/>
          <p:nvPr/>
        </p:nvSpPr>
        <p:spPr>
          <a:xfrm>
            <a:off x="76201" y="6400800"/>
            <a:ext cx="9753599"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solidFill>
                  <a:prstClr val="black"/>
                </a:solidFill>
                <a:cs typeface="Arial" pitchFamily="34" charset="0"/>
              </a:rPr>
              <a:t>Source: Prepared by </a:t>
            </a:r>
            <a:r>
              <a:rPr lang="en-GB" sz="800" dirty="0">
                <a:solidFill>
                  <a:prstClr val="black"/>
                </a:solidFill>
                <a:cs typeface="Arial" pitchFamily="34" charset="0"/>
                <a:hlinkClick r:id="rId3"/>
              </a:rPr>
              <a:t>www.aidsdatahub.org</a:t>
            </a:r>
            <a:r>
              <a:rPr lang="en-GB" sz="800" dirty="0">
                <a:solidFill>
                  <a:prstClr val="black"/>
                </a:solidFill>
                <a:cs typeface="Arial" pitchFamily="34" charset="0"/>
              </a:rPr>
              <a:t>  based on 1. State Council AIDS Working Committee Office China. (2012). China Global AIDS Response Progress Report, 2012; 2. National sentinel surveillance 2013; and 3. </a:t>
            </a:r>
            <a:r>
              <a:rPr lang="en-US" sz="800" dirty="0">
                <a:solidFill>
                  <a:prstClr val="black"/>
                </a:solidFill>
                <a:latin typeface="Arial"/>
                <a:cs typeface="Arial" pitchFamily="34" charset="0"/>
              </a:rPr>
              <a:t>Global AIDS Monitoring</a:t>
            </a:r>
            <a:endParaRPr lang="en-US" sz="800" dirty="0"/>
          </a:p>
        </p:txBody>
      </p:sp>
      <p:graphicFrame>
        <p:nvGraphicFramePr>
          <p:cNvPr id="4" name="Chart 3">
            <a:extLst>
              <a:ext uri="{FF2B5EF4-FFF2-40B4-BE49-F238E27FC236}">
                <a16:creationId xmlns:a16="http://schemas.microsoft.com/office/drawing/2014/main" id="{E9C313E9-A63A-4735-B281-D6BAE4C6EA22}"/>
              </a:ext>
            </a:extLst>
          </p:cNvPr>
          <p:cNvGraphicFramePr>
            <a:graphicFrameLocks noGrp="1"/>
          </p:cNvGraphicFramePr>
          <p:nvPr>
            <p:extLst>
              <p:ext uri="{D42A27DB-BD31-4B8C-83A1-F6EECF244321}">
                <p14:modId xmlns:p14="http://schemas.microsoft.com/office/powerpoint/2010/main" val="3728872583"/>
              </p:ext>
            </p:extLst>
          </p:nvPr>
        </p:nvGraphicFramePr>
        <p:xfrm>
          <a:off x="1371600" y="2514600"/>
          <a:ext cx="9072562"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930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5" y="1571612"/>
            <a:ext cx="11660725" cy="504000"/>
          </a:xfrm>
        </p:spPr>
        <p:txBody>
          <a:bodyPr>
            <a:noAutofit/>
          </a:bodyPr>
          <a:lstStyle/>
          <a:p>
            <a:r>
              <a:rPr lang="en-US" dirty="0"/>
              <a:t>Needle/syringes </a:t>
            </a:r>
            <a:r>
              <a:rPr lang="en-US" dirty="0" err="1"/>
              <a:t>programme</a:t>
            </a:r>
            <a:r>
              <a:rPr lang="en-US" dirty="0"/>
              <a:t> coverage, 2009-2022</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39</a:t>
            </a:fld>
            <a:endParaRPr lang="th-TH" dirty="0">
              <a:solidFill>
                <a:prstClr val="black">
                  <a:tint val="75000"/>
                </a:prstClr>
              </a:solidFill>
            </a:endParaRPr>
          </a:p>
        </p:txBody>
      </p:sp>
      <p:sp>
        <p:nvSpPr>
          <p:cNvPr id="6" name="TextBox 1"/>
          <p:cNvSpPr txBox="1"/>
          <p:nvPr/>
        </p:nvSpPr>
        <p:spPr>
          <a:xfrm>
            <a:off x="0" y="6202378"/>
            <a:ext cx="11430038" cy="685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1. WHO, UNAIDS, &amp; UNICEF. (2009). Towards Universal Access: Scaling up Priority HIV/AIDS Interventions in the Health Sector- Progress Report 2009; 2. WHO, UNAIDS, &amp; UNICEF. (2010). Towards Universal Access: Scaling up Priority HIV/AIDS Interventions in the Health Sector - Progress Report 2010; 3. WHO, UNAIDS, &amp; UNICEF. (2011). Global HIV/AIDS Response Epidemic Update and Health Sector Progress towards Universal Access Progress Report 2011; 4. State Council AIDS Working Committee Office China. (2012). China Global AIDS Response Progress Report, 2012; 5. </a:t>
            </a:r>
            <a:r>
              <a:rPr lang="en-US" sz="800" kern="0" dirty="0">
                <a:solidFill>
                  <a:prstClr val="black"/>
                </a:solidFill>
                <a:latin typeface="Arial" pitchFamily="34" charset="0"/>
                <a:cs typeface="Arial" pitchFamily="34" charset="0"/>
              </a:rPr>
              <a:t>Data presented at the UNAIDS Regional Management Meeting (RMM) held from 25 to 28 October 2014; and 6. Global AIDS Monitoring Reporting</a:t>
            </a:r>
            <a:endParaRPr lang="en-US" sz="800" dirty="0"/>
          </a:p>
        </p:txBody>
      </p:sp>
      <p:graphicFrame>
        <p:nvGraphicFramePr>
          <p:cNvPr id="4" name="Chart 3">
            <a:extLst>
              <a:ext uri="{FF2B5EF4-FFF2-40B4-BE49-F238E27FC236}">
                <a16:creationId xmlns:a16="http://schemas.microsoft.com/office/drawing/2014/main" id="{00000000-0008-0000-0000-000003000000}"/>
              </a:ext>
            </a:extLst>
          </p:cNvPr>
          <p:cNvGraphicFramePr>
            <a:graphicFrameLocks noGrp="1"/>
          </p:cNvGraphicFramePr>
          <p:nvPr>
            <p:extLst>
              <p:ext uri="{D42A27DB-BD31-4B8C-83A1-F6EECF244321}">
                <p14:modId xmlns:p14="http://schemas.microsoft.com/office/powerpoint/2010/main" val="2002046567"/>
              </p:ext>
            </p:extLst>
          </p:nvPr>
        </p:nvGraphicFramePr>
        <p:xfrm>
          <a:off x="534947" y="2457451"/>
          <a:ext cx="10896600" cy="36385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4806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28600" y="3390900"/>
            <a:ext cx="96361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Punitive laws hindering the HIV response, 2022</a:t>
            </a:r>
            <a:endParaRPr lang="en-GB" dirty="0"/>
          </a:p>
        </p:txBody>
      </p:sp>
      <p:sp>
        <p:nvSpPr>
          <p:cNvPr id="3" name="Slide Number Placeholder 2"/>
          <p:cNvSpPr>
            <a:spLocks noGrp="1"/>
          </p:cNvSpPr>
          <p:nvPr>
            <p:ph type="sldNum" sz="quarter" idx="10"/>
          </p:nvPr>
        </p:nvSpPr>
        <p:spPr/>
        <p:txBody>
          <a:bodyPr/>
          <a:lstStyle/>
          <a:p>
            <a:fld id="{9D833C6D-8637-714B-9745-6BCA58E6393D}" type="slidenum">
              <a:rPr lang="th-TH" smtClean="0"/>
              <a:pPr/>
              <a:t>40</a:t>
            </a:fld>
            <a:endParaRPr lang="th-TH"/>
          </a:p>
        </p:txBody>
      </p:sp>
      <p:sp>
        <p:nvSpPr>
          <p:cNvPr id="5" name="Rectangle 4"/>
          <p:cNvSpPr/>
          <p:nvPr/>
        </p:nvSpPr>
        <p:spPr>
          <a:xfrm>
            <a:off x="152400" y="6400800"/>
            <a:ext cx="10134600" cy="215444"/>
          </a:xfrm>
          <a:prstGeom prst="rect">
            <a:avLst/>
          </a:prstGeom>
        </p:spPr>
        <p:txBody>
          <a:bodyPr wrap="square">
            <a:spAutoFit/>
          </a:bodyPr>
          <a:lstStyle/>
          <a:p>
            <a:pPr fontAlgn="base">
              <a:spcBef>
                <a:spcPct val="0"/>
              </a:spcBef>
              <a:spcAft>
                <a:spcPct val="0"/>
              </a:spcAft>
            </a:pPr>
            <a:r>
              <a:rPr lang="en-US" sz="800" dirty="0">
                <a:solidFill>
                  <a:prstClr val="black"/>
                </a:solidFill>
                <a:ea typeface="ＭＳ Ｐゴシック" charset="0"/>
                <a:cs typeface="Arial" pitchFamily="34" charset="0"/>
              </a:rPr>
              <a:t>Sources: Prepared by </a:t>
            </a:r>
            <a:r>
              <a:rPr lang="en-US" sz="800" dirty="0">
                <a:solidFill>
                  <a:prstClr val="black"/>
                </a:solidFill>
                <a:ea typeface="ＭＳ Ｐゴシック" charset="0"/>
                <a:cs typeface="Arial" pitchFamily="34" charset="0"/>
                <a:hlinkClick r:id="rId2"/>
              </a:rPr>
              <a:t>www.aidsdatahub.org</a:t>
            </a:r>
            <a:r>
              <a:rPr lang="en-US" sz="800" dirty="0">
                <a:solidFill>
                  <a:prstClr val="black"/>
                </a:solidFill>
                <a:ea typeface="ＭＳ Ｐゴシック" charset="0"/>
                <a:cs typeface="Arial" pitchFamily="34" charset="0"/>
              </a:rPr>
              <a:t> based on The path that ends AIDS: UNAIDS Global AIDS Update 2023. Geneva: Joint United Nations </a:t>
            </a:r>
            <a:r>
              <a:rPr lang="en-US" sz="800" dirty="0" err="1">
                <a:solidFill>
                  <a:prstClr val="black"/>
                </a:solidFill>
                <a:ea typeface="ＭＳ Ｐゴシック" charset="0"/>
                <a:cs typeface="Arial" pitchFamily="34" charset="0"/>
              </a:rPr>
              <a:t>Programme</a:t>
            </a:r>
            <a:r>
              <a:rPr lang="en-US" sz="800" dirty="0">
                <a:solidFill>
                  <a:prstClr val="black"/>
                </a:solidFill>
                <a:ea typeface="ＭＳ Ｐゴシック" charset="0"/>
                <a:cs typeface="Arial" pitchFamily="34" charset="0"/>
              </a:rPr>
              <a:t> on HIV/AIDS; 2023. </a:t>
            </a:r>
            <a:r>
              <a:rPr lang="en-US" sz="800" dirty="0" err="1">
                <a:solidFill>
                  <a:prstClr val="black"/>
                </a:solidFill>
                <a:ea typeface="ＭＳ Ｐゴシック" charset="0"/>
                <a:cs typeface="Arial" pitchFamily="34" charset="0"/>
              </a:rPr>
              <a:t>Licence</a:t>
            </a:r>
            <a:r>
              <a:rPr lang="en-US" sz="800" dirty="0">
                <a:solidFill>
                  <a:prstClr val="black"/>
                </a:solidFill>
                <a:ea typeface="ＭＳ Ｐゴシック" charset="0"/>
                <a:cs typeface="Arial" pitchFamily="34" charset="0"/>
              </a:rPr>
              <a:t>: CC BY-NC-SA 3.0 IGO.</a:t>
            </a:r>
            <a:endParaRPr lang="en-GB" sz="800" dirty="0">
              <a:solidFill>
                <a:prstClr val="black"/>
              </a:solidFill>
              <a:ea typeface="ＭＳ Ｐゴシック" charset="0"/>
              <a:cs typeface="Arial" pitchFamily="34" charset="0"/>
            </a:endParaRPr>
          </a:p>
        </p:txBody>
      </p:sp>
      <p:grpSp>
        <p:nvGrpSpPr>
          <p:cNvPr id="4" name="Group 3">
            <a:extLst>
              <a:ext uri="{FF2B5EF4-FFF2-40B4-BE49-F238E27FC236}">
                <a16:creationId xmlns:a16="http://schemas.microsoft.com/office/drawing/2014/main" id="{24366C92-A5E0-4191-88B8-899B39F7A69E}"/>
              </a:ext>
            </a:extLst>
          </p:cNvPr>
          <p:cNvGrpSpPr/>
          <p:nvPr/>
        </p:nvGrpSpPr>
        <p:grpSpPr>
          <a:xfrm>
            <a:off x="1452378" y="3276600"/>
            <a:ext cx="9287243" cy="1824039"/>
            <a:chOff x="0" y="-210067"/>
            <a:chExt cx="9331765" cy="1797092"/>
          </a:xfrm>
        </p:grpSpPr>
        <p:sp>
          <p:nvSpPr>
            <p:cNvPr id="6" name="TextBox 104">
              <a:extLst>
                <a:ext uri="{FF2B5EF4-FFF2-40B4-BE49-F238E27FC236}">
                  <a16:creationId xmlns:a16="http://schemas.microsoft.com/office/drawing/2014/main" id="{BF4EF5CA-CA5D-D76D-E7CF-0587731AE59D}"/>
                </a:ext>
              </a:extLst>
            </p:cNvPr>
            <p:cNvSpPr txBox="1"/>
            <p:nvPr/>
          </p:nvSpPr>
          <p:spPr>
            <a:xfrm>
              <a:off x="7203283" y="-210067"/>
              <a:ext cx="2128482" cy="69617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Laws or policies restricting the entry, stay and residence of people living with HIV</a:t>
              </a:r>
            </a:p>
          </p:txBody>
        </p:sp>
        <p:sp>
          <p:nvSpPr>
            <p:cNvPr id="8" name="TextBox 105">
              <a:extLst>
                <a:ext uri="{FF2B5EF4-FFF2-40B4-BE49-F238E27FC236}">
                  <a16:creationId xmlns:a16="http://schemas.microsoft.com/office/drawing/2014/main" id="{E5EE78C9-5C06-615C-005B-09FBD958EC68}"/>
                </a:ext>
              </a:extLst>
            </p:cNvPr>
            <p:cNvSpPr txBox="1"/>
            <p:nvPr/>
          </p:nvSpPr>
          <p:spPr>
            <a:xfrm>
              <a:off x="0" y="-210067"/>
              <a:ext cx="1280160" cy="69617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Criminalization of TG people</a:t>
              </a:r>
            </a:p>
          </p:txBody>
        </p:sp>
        <p:sp>
          <p:nvSpPr>
            <p:cNvPr id="9" name="TextBox 106">
              <a:extLst>
                <a:ext uri="{FF2B5EF4-FFF2-40B4-BE49-F238E27FC236}">
                  <a16:creationId xmlns:a16="http://schemas.microsoft.com/office/drawing/2014/main" id="{18B81840-4CFA-47B8-26F7-9BFDE8CACD8E}"/>
                </a:ext>
              </a:extLst>
            </p:cNvPr>
            <p:cNvSpPr txBox="1"/>
            <p:nvPr/>
          </p:nvSpPr>
          <p:spPr>
            <a:xfrm>
              <a:off x="1363822" y="-210067"/>
              <a:ext cx="1188720" cy="70242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Criminalization of some aspect of sex work</a:t>
              </a:r>
            </a:p>
          </p:txBody>
        </p:sp>
        <p:sp>
          <p:nvSpPr>
            <p:cNvPr id="10" name="TextBox 107">
              <a:extLst>
                <a:ext uri="{FF2B5EF4-FFF2-40B4-BE49-F238E27FC236}">
                  <a16:creationId xmlns:a16="http://schemas.microsoft.com/office/drawing/2014/main" id="{65C15310-8ADC-6959-BF3E-B780575E262F}"/>
                </a:ext>
              </a:extLst>
            </p:cNvPr>
            <p:cNvSpPr txBox="1"/>
            <p:nvPr/>
          </p:nvSpPr>
          <p:spPr>
            <a:xfrm>
              <a:off x="2636204" y="-210067"/>
              <a:ext cx="1280160" cy="70242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Criminalization</a:t>
              </a:r>
              <a:endParaRPr kumimoji="0" lang="en-US" sz="11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of same sex sexual acts</a:t>
              </a:r>
              <a:endParaRPr kumimoji="0" lang="en-US" sz="11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1" name="TextBox 108">
              <a:extLst>
                <a:ext uri="{FF2B5EF4-FFF2-40B4-BE49-F238E27FC236}">
                  <a16:creationId xmlns:a16="http://schemas.microsoft.com/office/drawing/2014/main" id="{A5D956EC-C4DC-E3D2-2FC8-DFC9B20C3312}"/>
                </a:ext>
              </a:extLst>
            </p:cNvPr>
            <p:cNvSpPr txBox="1"/>
            <p:nvPr/>
          </p:nvSpPr>
          <p:spPr>
            <a:xfrm>
              <a:off x="4000026" y="-210067"/>
              <a:ext cx="1755775" cy="117919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Law allows for possession of a certain limited amount of drugs for personal use</a:t>
              </a:r>
            </a:p>
          </p:txBody>
        </p:sp>
        <p:sp>
          <p:nvSpPr>
            <p:cNvPr id="12" name="TextBox 109">
              <a:extLst>
                <a:ext uri="{FF2B5EF4-FFF2-40B4-BE49-F238E27FC236}">
                  <a16:creationId xmlns:a16="http://schemas.microsoft.com/office/drawing/2014/main" id="{5DDFA13E-19E1-D81E-753E-76F3E5FB55CF}"/>
                </a:ext>
              </a:extLst>
            </p:cNvPr>
            <p:cNvSpPr txBox="1"/>
            <p:nvPr/>
          </p:nvSpPr>
          <p:spPr>
            <a:xfrm>
              <a:off x="5774062" y="-210067"/>
              <a:ext cx="1434416" cy="738233"/>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Parental consent for adolescents to access HIV testing</a:t>
              </a:r>
            </a:p>
          </p:txBody>
        </p:sp>
        <p:grpSp>
          <p:nvGrpSpPr>
            <p:cNvPr id="13" name="Group 12">
              <a:extLst>
                <a:ext uri="{FF2B5EF4-FFF2-40B4-BE49-F238E27FC236}">
                  <a16:creationId xmlns:a16="http://schemas.microsoft.com/office/drawing/2014/main" id="{687D7356-85A5-E35C-39C6-1086ACAA0D39}"/>
                </a:ext>
              </a:extLst>
            </p:cNvPr>
            <p:cNvGrpSpPr/>
            <p:nvPr/>
          </p:nvGrpSpPr>
          <p:grpSpPr>
            <a:xfrm>
              <a:off x="368934" y="675003"/>
              <a:ext cx="555256" cy="531561"/>
              <a:chOff x="368934" y="675003"/>
              <a:chExt cx="555256" cy="531561"/>
            </a:xfrm>
          </p:grpSpPr>
          <p:sp>
            <p:nvSpPr>
              <p:cNvPr id="30" name="Oval 29">
                <a:extLst>
                  <a:ext uri="{FF2B5EF4-FFF2-40B4-BE49-F238E27FC236}">
                    <a16:creationId xmlns:a16="http://schemas.microsoft.com/office/drawing/2014/main" id="{E1BE5FF1-35B9-6103-6DD4-A8F9C90FF035}"/>
                  </a:ext>
                </a:extLst>
              </p:cNvPr>
              <p:cNvSpPr/>
              <p:nvPr/>
            </p:nvSpPr>
            <p:spPr>
              <a:xfrm>
                <a:off x="368934" y="675003"/>
                <a:ext cx="555256" cy="531561"/>
              </a:xfrm>
              <a:prstGeom prst="ellipse">
                <a:avLst/>
              </a:prstGeom>
              <a:solidFill>
                <a:srgbClr val="00A99A"/>
              </a:solidFill>
              <a:ln w="25400" cap="flat" cmpd="sng" algn="ctr">
                <a:noFill/>
                <a:prstDash val="solid"/>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1" name="TextBox 128">
                <a:extLst>
                  <a:ext uri="{FF2B5EF4-FFF2-40B4-BE49-F238E27FC236}">
                    <a16:creationId xmlns:a16="http://schemas.microsoft.com/office/drawing/2014/main" id="{73861DFB-D079-C3F6-AC88-6C4413BFEB29}"/>
                  </a:ext>
                </a:extLst>
              </p:cNvPr>
              <p:cNvSpPr txBox="1"/>
              <p:nvPr/>
            </p:nvSpPr>
            <p:spPr>
              <a:xfrm>
                <a:off x="382111" y="840900"/>
                <a:ext cx="495565" cy="24947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 lastClr="FFFFFF"/>
                    </a:solidFill>
                    <a:effectLst/>
                    <a:uLnTx/>
                    <a:uFillTx/>
                    <a:latin typeface="Arial" pitchFamily="34" charset="0"/>
                    <a:ea typeface="+mn-ea"/>
                    <a:cs typeface="Arial" pitchFamily="34" charset="0"/>
                  </a:rPr>
                  <a:t> NO</a:t>
                </a:r>
              </a:p>
            </p:txBody>
          </p:sp>
        </p:grpSp>
        <p:grpSp>
          <p:nvGrpSpPr>
            <p:cNvPr id="14" name="Group 13">
              <a:extLst>
                <a:ext uri="{FF2B5EF4-FFF2-40B4-BE49-F238E27FC236}">
                  <a16:creationId xmlns:a16="http://schemas.microsoft.com/office/drawing/2014/main" id="{C6F86947-D3D9-8A43-F272-9D218D655173}"/>
                </a:ext>
              </a:extLst>
            </p:cNvPr>
            <p:cNvGrpSpPr/>
            <p:nvPr/>
          </p:nvGrpSpPr>
          <p:grpSpPr>
            <a:xfrm>
              <a:off x="1683862" y="675004"/>
              <a:ext cx="555256" cy="533215"/>
              <a:chOff x="1683862" y="675004"/>
              <a:chExt cx="555256" cy="533215"/>
            </a:xfrm>
          </p:grpSpPr>
          <p:sp>
            <p:nvSpPr>
              <p:cNvPr id="28" name="Oval 27">
                <a:extLst>
                  <a:ext uri="{FF2B5EF4-FFF2-40B4-BE49-F238E27FC236}">
                    <a16:creationId xmlns:a16="http://schemas.microsoft.com/office/drawing/2014/main" id="{D7262CFB-7EA8-4B3F-E09F-24131A80F1D1}"/>
                  </a:ext>
                </a:extLst>
              </p:cNvPr>
              <p:cNvSpPr/>
              <p:nvPr/>
            </p:nvSpPr>
            <p:spPr>
              <a:xfrm>
                <a:off x="1683862" y="675004"/>
                <a:ext cx="555256" cy="533215"/>
              </a:xfrm>
              <a:prstGeom prst="ellipse">
                <a:avLst/>
              </a:prstGeom>
              <a:solidFill>
                <a:srgbClr val="FF5050"/>
              </a:solidFill>
              <a:ln w="25400" cap="flat" cmpd="sng" algn="ctr">
                <a:noFill/>
                <a:prstDash val="solid"/>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9" name="TextBox 126">
                <a:extLst>
                  <a:ext uri="{FF2B5EF4-FFF2-40B4-BE49-F238E27FC236}">
                    <a16:creationId xmlns:a16="http://schemas.microsoft.com/office/drawing/2014/main" id="{81D9F5CA-F027-959B-B2B5-4772F6A42DB7}"/>
                  </a:ext>
                </a:extLst>
              </p:cNvPr>
              <p:cNvSpPr txBox="1"/>
              <p:nvPr/>
            </p:nvSpPr>
            <p:spPr>
              <a:xfrm>
                <a:off x="1720566" y="818674"/>
                <a:ext cx="495565" cy="24947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 lastClr="FFFFFF"/>
                    </a:solidFill>
                    <a:effectLst/>
                    <a:uLnTx/>
                    <a:uFillTx/>
                    <a:latin typeface="Arial" pitchFamily="34" charset="0"/>
                    <a:ea typeface="+mn-ea"/>
                    <a:cs typeface="Arial" pitchFamily="34" charset="0"/>
                  </a:rPr>
                  <a:t>YES</a:t>
                </a:r>
              </a:p>
            </p:txBody>
          </p:sp>
        </p:grpSp>
        <p:grpSp>
          <p:nvGrpSpPr>
            <p:cNvPr id="15" name="Group 14">
              <a:extLst>
                <a:ext uri="{FF2B5EF4-FFF2-40B4-BE49-F238E27FC236}">
                  <a16:creationId xmlns:a16="http://schemas.microsoft.com/office/drawing/2014/main" id="{E562C000-0492-E2A5-CA62-C53CF9C147E1}"/>
                </a:ext>
              </a:extLst>
            </p:cNvPr>
            <p:cNvGrpSpPr/>
            <p:nvPr/>
          </p:nvGrpSpPr>
          <p:grpSpPr>
            <a:xfrm>
              <a:off x="2997202" y="675004"/>
              <a:ext cx="558165" cy="533215"/>
              <a:chOff x="2997202" y="675004"/>
              <a:chExt cx="558165" cy="533215"/>
            </a:xfrm>
          </p:grpSpPr>
          <p:sp>
            <p:nvSpPr>
              <p:cNvPr id="26" name="Oval 25">
                <a:extLst>
                  <a:ext uri="{FF2B5EF4-FFF2-40B4-BE49-F238E27FC236}">
                    <a16:creationId xmlns:a16="http://schemas.microsoft.com/office/drawing/2014/main" id="{B0C281CB-692B-B071-BB17-A636E2C0F3EE}"/>
                  </a:ext>
                </a:extLst>
              </p:cNvPr>
              <p:cNvSpPr/>
              <p:nvPr/>
            </p:nvSpPr>
            <p:spPr>
              <a:xfrm>
                <a:off x="2997202" y="675004"/>
                <a:ext cx="558165" cy="533215"/>
              </a:xfrm>
              <a:prstGeom prst="ellipse">
                <a:avLst/>
              </a:prstGeom>
              <a:solidFill>
                <a:srgbClr val="00A99A"/>
              </a:solidFill>
              <a:ln w="25400" cap="flat" cmpd="sng" algn="ctr">
                <a:noFill/>
                <a:prstDash val="solid"/>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7" name="TextBox 124">
                <a:extLst>
                  <a:ext uri="{FF2B5EF4-FFF2-40B4-BE49-F238E27FC236}">
                    <a16:creationId xmlns:a16="http://schemas.microsoft.com/office/drawing/2014/main" id="{3E4DE43C-5C88-A085-FD01-A872AE9E1BFB}"/>
                  </a:ext>
                </a:extLst>
              </p:cNvPr>
              <p:cNvSpPr txBox="1"/>
              <p:nvPr/>
            </p:nvSpPr>
            <p:spPr>
              <a:xfrm>
                <a:off x="3005847" y="820261"/>
                <a:ext cx="495565" cy="24947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 lastClr="FFFFFF"/>
                    </a:solidFill>
                    <a:effectLst/>
                    <a:uLnTx/>
                    <a:uFillTx/>
                    <a:latin typeface="Arial" pitchFamily="34" charset="0"/>
                    <a:ea typeface="+mn-ea"/>
                    <a:cs typeface="Arial" pitchFamily="34" charset="0"/>
                  </a:rPr>
                  <a:t> NO</a:t>
                </a:r>
              </a:p>
            </p:txBody>
          </p:sp>
        </p:grpSp>
        <p:grpSp>
          <p:nvGrpSpPr>
            <p:cNvPr id="16" name="Group 15">
              <a:extLst>
                <a:ext uri="{FF2B5EF4-FFF2-40B4-BE49-F238E27FC236}">
                  <a16:creationId xmlns:a16="http://schemas.microsoft.com/office/drawing/2014/main" id="{31CA9999-0EDA-69A3-98CB-D9DC5B4D555B}"/>
                </a:ext>
              </a:extLst>
            </p:cNvPr>
            <p:cNvGrpSpPr/>
            <p:nvPr/>
          </p:nvGrpSpPr>
          <p:grpSpPr>
            <a:xfrm>
              <a:off x="4598063" y="675004"/>
              <a:ext cx="559700" cy="533215"/>
              <a:chOff x="4598063" y="675004"/>
              <a:chExt cx="559700" cy="533215"/>
            </a:xfrm>
          </p:grpSpPr>
          <p:sp>
            <p:nvSpPr>
              <p:cNvPr id="24" name="Oval 23">
                <a:extLst>
                  <a:ext uri="{FF2B5EF4-FFF2-40B4-BE49-F238E27FC236}">
                    <a16:creationId xmlns:a16="http://schemas.microsoft.com/office/drawing/2014/main" id="{BC8324A9-DD80-AC0B-91F3-40F484A41DF7}"/>
                  </a:ext>
                </a:extLst>
              </p:cNvPr>
              <p:cNvSpPr/>
              <p:nvPr/>
            </p:nvSpPr>
            <p:spPr>
              <a:xfrm>
                <a:off x="4598063" y="675004"/>
                <a:ext cx="555256" cy="533215"/>
              </a:xfrm>
              <a:prstGeom prst="ellipse">
                <a:avLst/>
              </a:prstGeom>
              <a:solidFill>
                <a:srgbClr val="FF5050"/>
              </a:solidFill>
              <a:ln w="25400" cap="flat" cmpd="sng" algn="ctr">
                <a:noFill/>
                <a:prstDash val="solid"/>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5" name="TextBox 122">
                <a:extLst>
                  <a:ext uri="{FF2B5EF4-FFF2-40B4-BE49-F238E27FC236}">
                    <a16:creationId xmlns:a16="http://schemas.microsoft.com/office/drawing/2014/main" id="{D8B9026C-10B2-DBA5-6DF9-CFDB729CCBCD}"/>
                  </a:ext>
                </a:extLst>
              </p:cNvPr>
              <p:cNvSpPr txBox="1"/>
              <p:nvPr/>
            </p:nvSpPr>
            <p:spPr>
              <a:xfrm>
                <a:off x="4662198" y="805974"/>
                <a:ext cx="495565" cy="24947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 lastClr="FFFFFF"/>
                    </a:solidFill>
                    <a:effectLst/>
                    <a:uLnTx/>
                    <a:uFillTx/>
                    <a:latin typeface="Arial" pitchFamily="34" charset="0"/>
                    <a:ea typeface="+mn-ea"/>
                    <a:cs typeface="Arial" pitchFamily="34" charset="0"/>
                  </a:rPr>
                  <a:t>NO</a:t>
                </a:r>
              </a:p>
            </p:txBody>
          </p:sp>
        </p:grpSp>
        <p:grpSp>
          <p:nvGrpSpPr>
            <p:cNvPr id="17" name="Group 16">
              <a:extLst>
                <a:ext uri="{FF2B5EF4-FFF2-40B4-BE49-F238E27FC236}">
                  <a16:creationId xmlns:a16="http://schemas.microsoft.com/office/drawing/2014/main" id="{7FFBB6CA-7FFA-18C0-F286-400DBEBD72A6}"/>
                </a:ext>
              </a:extLst>
            </p:cNvPr>
            <p:cNvGrpSpPr/>
            <p:nvPr/>
          </p:nvGrpSpPr>
          <p:grpSpPr>
            <a:xfrm>
              <a:off x="6208397" y="675004"/>
              <a:ext cx="555256" cy="531562"/>
              <a:chOff x="6208397" y="675004"/>
              <a:chExt cx="555256" cy="531562"/>
            </a:xfrm>
          </p:grpSpPr>
          <p:sp>
            <p:nvSpPr>
              <p:cNvPr id="22" name="Oval 21">
                <a:extLst>
                  <a:ext uri="{FF2B5EF4-FFF2-40B4-BE49-F238E27FC236}">
                    <a16:creationId xmlns:a16="http://schemas.microsoft.com/office/drawing/2014/main" id="{27C260D8-98A1-9482-479D-3117A39A3B47}"/>
                  </a:ext>
                </a:extLst>
              </p:cNvPr>
              <p:cNvSpPr/>
              <p:nvPr/>
            </p:nvSpPr>
            <p:spPr>
              <a:xfrm>
                <a:off x="6208397" y="675004"/>
                <a:ext cx="555256" cy="531562"/>
              </a:xfrm>
              <a:prstGeom prst="ellipse">
                <a:avLst/>
              </a:prstGeom>
              <a:solidFill>
                <a:srgbClr val="FF5050"/>
              </a:solidFill>
              <a:ln w="25400" cap="flat" cmpd="sng" algn="ctr">
                <a:noFill/>
                <a:prstDash val="solid"/>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3" name="TextBox 120">
                <a:extLst>
                  <a:ext uri="{FF2B5EF4-FFF2-40B4-BE49-F238E27FC236}">
                    <a16:creationId xmlns:a16="http://schemas.microsoft.com/office/drawing/2014/main" id="{252E94A4-F41C-71CC-41D2-9B4A04DF82E2}"/>
                  </a:ext>
                </a:extLst>
              </p:cNvPr>
              <p:cNvSpPr txBox="1"/>
              <p:nvPr/>
            </p:nvSpPr>
            <p:spPr>
              <a:xfrm>
                <a:off x="6229593" y="823438"/>
                <a:ext cx="495565" cy="24947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 lastClr="FFFFFF"/>
                    </a:solidFill>
                    <a:effectLst/>
                    <a:uLnTx/>
                    <a:uFillTx/>
                    <a:latin typeface="Arial" pitchFamily="34" charset="0"/>
                    <a:ea typeface="+mn-ea"/>
                    <a:cs typeface="Arial" pitchFamily="34" charset="0"/>
                  </a:rPr>
                  <a:t>YES *</a:t>
                </a:r>
              </a:p>
            </p:txBody>
          </p:sp>
        </p:grpSp>
        <p:grpSp>
          <p:nvGrpSpPr>
            <p:cNvPr id="18" name="Group 17">
              <a:extLst>
                <a:ext uri="{FF2B5EF4-FFF2-40B4-BE49-F238E27FC236}">
                  <a16:creationId xmlns:a16="http://schemas.microsoft.com/office/drawing/2014/main" id="{509BBD60-2ADC-D428-A6DA-CFB167C34DFD}"/>
                </a:ext>
              </a:extLst>
            </p:cNvPr>
            <p:cNvGrpSpPr/>
            <p:nvPr/>
          </p:nvGrpSpPr>
          <p:grpSpPr>
            <a:xfrm>
              <a:off x="7660402" y="675004"/>
              <a:ext cx="555256" cy="531562"/>
              <a:chOff x="7660402" y="675004"/>
              <a:chExt cx="555256" cy="531562"/>
            </a:xfrm>
          </p:grpSpPr>
          <p:sp>
            <p:nvSpPr>
              <p:cNvPr id="20" name="Oval 19">
                <a:extLst>
                  <a:ext uri="{FF2B5EF4-FFF2-40B4-BE49-F238E27FC236}">
                    <a16:creationId xmlns:a16="http://schemas.microsoft.com/office/drawing/2014/main" id="{1C4DBF11-26B0-9B6A-ABA1-FBABBD2ECB85}"/>
                  </a:ext>
                </a:extLst>
              </p:cNvPr>
              <p:cNvSpPr/>
              <p:nvPr/>
            </p:nvSpPr>
            <p:spPr>
              <a:xfrm>
                <a:off x="7660402" y="675004"/>
                <a:ext cx="555256" cy="531562"/>
              </a:xfrm>
              <a:prstGeom prst="ellipse">
                <a:avLst/>
              </a:prstGeom>
              <a:solidFill>
                <a:srgbClr val="00A99A"/>
              </a:solidFill>
              <a:ln w="25400" cap="flat" cmpd="sng" algn="ctr">
                <a:noFill/>
                <a:prstDash val="solid"/>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1" name="TextBox 118">
                <a:extLst>
                  <a:ext uri="{FF2B5EF4-FFF2-40B4-BE49-F238E27FC236}">
                    <a16:creationId xmlns:a16="http://schemas.microsoft.com/office/drawing/2014/main" id="{2D5F25E6-5BA8-97D2-264C-FDC090BEEFDC}"/>
                  </a:ext>
                </a:extLst>
              </p:cNvPr>
              <p:cNvSpPr txBox="1"/>
              <p:nvPr/>
            </p:nvSpPr>
            <p:spPr>
              <a:xfrm>
                <a:off x="7683500" y="817087"/>
                <a:ext cx="495565" cy="24947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 lastClr="FFFFFF"/>
                    </a:solidFill>
                    <a:effectLst/>
                    <a:uLnTx/>
                    <a:uFillTx/>
                    <a:latin typeface="Arial" pitchFamily="34" charset="0"/>
                    <a:ea typeface="+mn-ea"/>
                    <a:cs typeface="Arial" pitchFamily="34" charset="0"/>
                  </a:rPr>
                  <a:t> NO</a:t>
                </a:r>
              </a:p>
            </p:txBody>
          </p:sp>
        </p:grpSp>
        <p:sp>
          <p:nvSpPr>
            <p:cNvPr id="19" name="TextBox 116">
              <a:extLst>
                <a:ext uri="{FF2B5EF4-FFF2-40B4-BE49-F238E27FC236}">
                  <a16:creationId xmlns:a16="http://schemas.microsoft.com/office/drawing/2014/main" id="{FB16C9C9-FEAF-487C-5C5B-1E22DA495505}"/>
                </a:ext>
              </a:extLst>
            </p:cNvPr>
            <p:cNvSpPr txBox="1"/>
            <p:nvPr/>
          </p:nvSpPr>
          <p:spPr>
            <a:xfrm>
              <a:off x="5824758" y="1253650"/>
              <a:ext cx="1398367" cy="333375"/>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For adolescents &lt;18 yr</a:t>
              </a:r>
            </a:p>
          </p:txBody>
        </p:sp>
      </p:grpSp>
    </p:spTree>
    <p:extLst>
      <p:ext uri="{BB962C8B-B14F-4D97-AF65-F5344CB8AC3E}">
        <p14:creationId xmlns:p14="http://schemas.microsoft.com/office/powerpoint/2010/main" val="228378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DDAB9B-95B2-4867-8079-5B6500D411C9}" type="slidenum">
              <a:rPr lang="th-TH"/>
              <a:pPr>
                <a:defRPr/>
              </a:pPr>
              <a:t>41</a:t>
            </a:fld>
            <a:endParaRPr lang="th-TH" dirty="0"/>
          </a:p>
        </p:txBody>
      </p:sp>
      <p:sp>
        <p:nvSpPr>
          <p:cNvPr id="88067" name="Rectangle 2"/>
          <p:cNvSpPr txBox="1">
            <a:spLocks noChangeArrowheads="1"/>
          </p:cNvSpPr>
          <p:nvPr/>
        </p:nvSpPr>
        <p:spPr bwMode="auto">
          <a:xfrm>
            <a:off x="1919288" y="1812925"/>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hangingPunct="1">
              <a:spcBef>
                <a:spcPct val="20000"/>
              </a:spcBef>
            </a:pPr>
            <a:r>
              <a:rPr lang="en-US" sz="4000">
                <a:solidFill>
                  <a:srgbClr val="C00000"/>
                </a:solidFill>
                <a:cs typeface="Arial" charset="0"/>
              </a:rPr>
              <a:t>THANK YOU</a:t>
            </a:r>
          </a:p>
          <a:p>
            <a:pPr algn="ctr" eaLnBrk="1" hangingPunct="1">
              <a:spcBef>
                <a:spcPct val="20000"/>
              </a:spcBef>
            </a:pPr>
            <a:endParaRPr lang="en-US" sz="4000">
              <a:solidFill>
                <a:srgbClr val="C00000"/>
              </a:solidFill>
              <a:cs typeface="Arial" charset="0"/>
            </a:endParaRPr>
          </a:p>
          <a:p>
            <a:pPr algn="ctr" eaLnBrk="1" hangingPunct="1">
              <a:spcBef>
                <a:spcPct val="20000"/>
              </a:spcBef>
            </a:pPr>
            <a:r>
              <a:rPr lang="en-US">
                <a:solidFill>
                  <a:srgbClr val="C00000"/>
                </a:solidFill>
                <a:cs typeface="Arial" charset="0"/>
              </a:rPr>
              <a:t>slides compiled by </a:t>
            </a:r>
            <a:r>
              <a:rPr lang="en-US" u="sng">
                <a:solidFill>
                  <a:srgbClr val="C00000"/>
                </a:solidFill>
                <a:cs typeface="Arial" charset="0"/>
                <a:hlinkClick r:id="rId2"/>
              </a:rPr>
              <a:t>www.aidsdatahub.org</a:t>
            </a:r>
            <a:endParaRPr lang="en-US" u="sng">
              <a:solidFill>
                <a:srgbClr val="C00000"/>
              </a:solidFill>
              <a:cs typeface="Arial" charset="0"/>
            </a:endParaRPr>
          </a:p>
          <a:p>
            <a:pPr algn="ctr" eaLnBrk="1" hangingPunct="1">
              <a:spcBef>
                <a:spcPct val="20000"/>
              </a:spcBef>
            </a:pPr>
            <a:endParaRPr lang="en-US" sz="1400" u="sng">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r>
              <a:rPr lang="en-US" sz="1400" i="1">
                <a:solidFill>
                  <a:srgbClr val="C00000"/>
                </a:solidFill>
                <a:cs typeface="Arial" charset="0"/>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400" i="1">
                <a:solidFill>
                  <a:srgbClr val="C00000"/>
                </a:solidFill>
                <a:cs typeface="Arial" charset="0"/>
              </a:rPr>
              <a:t>Please acknowledge </a:t>
            </a:r>
            <a:r>
              <a:rPr lang="en-US" sz="1400" i="1">
                <a:solidFill>
                  <a:srgbClr val="C00000"/>
                </a:solidFill>
                <a:cs typeface="Arial" charset="0"/>
                <a:hlinkClick r:id="rId2"/>
              </a:rPr>
              <a:t>www.aidsdatahub.org</a:t>
            </a:r>
            <a:r>
              <a:rPr lang="en-US" sz="1400" i="1">
                <a:solidFill>
                  <a:srgbClr val="C00000"/>
                </a:solidFill>
                <a:cs typeface="Arial" charset="0"/>
              </a:rPr>
              <a:t> if slides are lifted directly from this site</a:t>
            </a:r>
          </a:p>
          <a:p>
            <a:pPr algn="ctr" eaLnBrk="1" hangingPunct="1">
              <a:spcBef>
                <a:spcPct val="20000"/>
              </a:spcBef>
            </a:pPr>
            <a:endParaRPr lang="en-US" sz="3200">
              <a:solidFill>
                <a:srgbClr val="C00000"/>
              </a:solidFill>
              <a:cs typeface="Arial" charset="0"/>
            </a:endParaRPr>
          </a:p>
        </p:txBody>
      </p:sp>
    </p:spTree>
    <p:extLst>
      <p:ext uri="{BB962C8B-B14F-4D97-AF65-F5344CB8AC3E}">
        <p14:creationId xmlns:p14="http://schemas.microsoft.com/office/powerpoint/2010/main" val="2095004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563" y="1513359"/>
            <a:ext cx="8402672" cy="504000"/>
          </a:xfrm>
        </p:spPr>
        <p:txBody>
          <a:bodyPr/>
          <a:lstStyle/>
          <a:p>
            <a:r>
              <a:rPr lang="en-US" dirty="0"/>
              <a:t>HIV prevalence among key populations, 2012-2022</a:t>
            </a:r>
            <a:br>
              <a:rPr lang="en-US" dirty="0"/>
            </a:b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32" name="Rectangle 3">
            <a:extLst>
              <a:ext uri="{FF2B5EF4-FFF2-40B4-BE49-F238E27FC236}">
                <a16:creationId xmlns:a16="http://schemas.microsoft.com/office/drawing/2014/main" id="{1A8C5AF4-539F-05B8-651D-036ECBAD75D6}"/>
              </a:ext>
            </a:extLst>
          </p:cNvPr>
          <p:cNvSpPr>
            <a:spLocks noChangeArrowheads="1"/>
          </p:cNvSpPr>
          <p:nvPr/>
        </p:nvSpPr>
        <p:spPr bwMode="auto">
          <a:xfrm>
            <a:off x="101603" y="6563565"/>
            <a:ext cx="9151938" cy="2308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ＭＳ Ｐゴシック" charset="-128"/>
                <a:cs typeface="Arial" pitchFamily="34" charset="0"/>
              </a:rPr>
              <a:t>Source: </a:t>
            </a:r>
            <a:r>
              <a:rPr kumimoji="0" lang="en-US" sz="900" b="0" i="0" u="none" strike="noStrike" kern="1200" cap="none" spc="0" normalizeH="0" baseline="0" noProof="0" dirty="0">
                <a:ln>
                  <a:noFill/>
                </a:ln>
                <a:solidFill>
                  <a:srgbClr val="000000"/>
                </a:solidFill>
                <a:effectLst/>
                <a:uLnTx/>
                <a:uFillTx/>
                <a:latin typeface="Arial"/>
                <a:ea typeface="ＭＳ Ｐゴシック" charset="-128"/>
                <a:cs typeface="Arial" pitchFamily="34" charset="0"/>
              </a:rPr>
              <a:t>Prepared by </a:t>
            </a:r>
            <a:r>
              <a:rPr kumimoji="0" lang="en-US" sz="900" b="0" i="0" u="none" strike="noStrike" kern="1200" cap="none" spc="0" normalizeH="0" baseline="0" noProof="0" dirty="0">
                <a:ln>
                  <a:noFill/>
                </a:ln>
                <a:solidFill>
                  <a:srgbClr val="000000"/>
                </a:solidFill>
                <a:effectLst/>
                <a:uLnTx/>
                <a:uFillTx/>
                <a:latin typeface="Arial"/>
                <a:ea typeface="ＭＳ Ｐゴシック" charset="-128"/>
                <a:cs typeface="Arial" pitchFamily="34" charset="0"/>
                <a:hlinkClick r:id="rId3"/>
              </a:rPr>
              <a:t>www.aidsdatahub.org</a:t>
            </a:r>
            <a:r>
              <a:rPr kumimoji="0" lang="en-US" sz="900" b="0" i="0" u="none" strike="noStrike" kern="1200" cap="none" spc="0" normalizeH="0" baseline="0" noProof="0" dirty="0">
                <a:ln>
                  <a:noFill/>
                </a:ln>
                <a:solidFill>
                  <a:srgbClr val="000000"/>
                </a:solidFill>
                <a:effectLst/>
                <a:uLnTx/>
                <a:uFillTx/>
                <a:latin typeface="Arial"/>
                <a:ea typeface="ＭＳ Ｐゴシック" charset="-128"/>
                <a:cs typeface="Arial" pitchFamily="34" charset="0"/>
              </a:rPr>
              <a:t>  based on HIV Sentinel Surveillance Surveys and Global AIDS Monitoring</a:t>
            </a:r>
            <a:endParaRPr kumimoji="0" lang="th-TH" sz="900" b="0" i="0" u="none" strike="noStrike" kern="1200" cap="none" spc="0" normalizeH="0" baseline="0" noProof="0" dirty="0">
              <a:ln>
                <a:noFill/>
              </a:ln>
              <a:solidFill>
                <a:prstClr val="black"/>
              </a:solidFill>
              <a:effectLst/>
              <a:uLnTx/>
              <a:uFillTx/>
              <a:latin typeface="Arial"/>
              <a:ea typeface="ＭＳ Ｐゴシック" charset="-128"/>
              <a:cs typeface="Cordia New" panose="020B0304020202020204" pitchFamily="34" charset="-34"/>
            </a:endParaRPr>
          </a:p>
        </p:txBody>
      </p:sp>
      <p:grpSp>
        <p:nvGrpSpPr>
          <p:cNvPr id="4" name="Group 3">
            <a:extLst>
              <a:ext uri="{FF2B5EF4-FFF2-40B4-BE49-F238E27FC236}">
                <a16:creationId xmlns:a16="http://schemas.microsoft.com/office/drawing/2014/main" id="{7FAD3B64-9052-49D5-8049-80AA01CA4C01}"/>
              </a:ext>
            </a:extLst>
          </p:cNvPr>
          <p:cNvGrpSpPr/>
          <p:nvPr/>
        </p:nvGrpSpPr>
        <p:grpSpPr>
          <a:xfrm>
            <a:off x="3733800" y="2133600"/>
            <a:ext cx="4561681" cy="3917196"/>
            <a:chOff x="0" y="0"/>
            <a:chExt cx="4484673" cy="3937147"/>
          </a:xfrm>
        </p:grpSpPr>
        <p:graphicFrame>
          <p:nvGraphicFramePr>
            <p:cNvPr id="5" name="Chart 4">
              <a:extLst>
                <a:ext uri="{FF2B5EF4-FFF2-40B4-BE49-F238E27FC236}">
                  <a16:creationId xmlns:a16="http://schemas.microsoft.com/office/drawing/2014/main" id="{EE1B3BF3-FC63-57A4-088E-29075B8DBEDF}"/>
                </a:ext>
              </a:extLst>
            </p:cNvPr>
            <p:cNvGraphicFramePr/>
            <p:nvPr/>
          </p:nvGraphicFramePr>
          <p:xfrm>
            <a:off x="1416276" y="0"/>
            <a:ext cx="3068397"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1D216D0A-D3B4-EAB6-217F-F6D9602D40C8}"/>
                </a:ext>
              </a:extLst>
            </p:cNvPr>
            <p:cNvGraphicFramePr>
              <a:graphicFrameLocks/>
            </p:cNvGraphicFramePr>
            <p:nvPr/>
          </p:nvGraphicFramePr>
          <p:xfrm>
            <a:off x="1397225" y="993995"/>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30CDAEF4-C11E-1CC3-C524-056AF36C6181}"/>
                </a:ext>
              </a:extLst>
            </p:cNvPr>
            <p:cNvGraphicFramePr>
              <a:graphicFrameLocks/>
            </p:cNvGraphicFramePr>
            <p:nvPr/>
          </p:nvGraphicFramePr>
          <p:xfrm>
            <a:off x="1397228" y="2016798"/>
            <a:ext cx="3068398" cy="9071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a:extLst>
                <a:ext uri="{FF2B5EF4-FFF2-40B4-BE49-F238E27FC236}">
                  <a16:creationId xmlns:a16="http://schemas.microsoft.com/office/drawing/2014/main" id="{D4A36846-FBB9-E99C-7825-F7BB8FB1914F}"/>
                </a:ext>
              </a:extLst>
            </p:cNvPr>
            <p:cNvGraphicFramePr>
              <a:graphicFrameLocks/>
            </p:cNvGraphicFramePr>
            <p:nvPr/>
          </p:nvGraphicFramePr>
          <p:xfrm>
            <a:off x="1397228" y="3030005"/>
            <a:ext cx="3068398" cy="907142"/>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Box 30">
              <a:extLst>
                <a:ext uri="{FF2B5EF4-FFF2-40B4-BE49-F238E27FC236}">
                  <a16:creationId xmlns:a16="http://schemas.microsoft.com/office/drawing/2014/main" id="{4C6E917A-906D-D2AB-5343-3CCBCD942F6E}"/>
                </a:ext>
              </a:extLst>
            </p:cNvPr>
            <p:cNvSpPr txBox="1"/>
            <p:nvPr/>
          </p:nvSpPr>
          <p:spPr>
            <a:xfrm>
              <a:off x="1" y="2245361"/>
              <a:ext cx="1783961" cy="690977"/>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PEOPLE WHO</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INJECT DRUGS (2022,2012)</a:t>
              </a:r>
            </a:p>
          </p:txBody>
        </p:sp>
        <p:sp>
          <p:nvSpPr>
            <p:cNvPr id="10" name="TextBox 31">
              <a:extLst>
                <a:ext uri="{FF2B5EF4-FFF2-40B4-BE49-F238E27FC236}">
                  <a16:creationId xmlns:a16="http://schemas.microsoft.com/office/drawing/2014/main" id="{BDD61BC3-3539-AA9E-31C9-3EE7BB1054AE}"/>
                </a:ext>
              </a:extLst>
            </p:cNvPr>
            <p:cNvSpPr txBox="1"/>
            <p:nvPr/>
          </p:nvSpPr>
          <p:spPr>
            <a:xfrm>
              <a:off x="0" y="1238149"/>
              <a:ext cx="1401626" cy="654321"/>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MEN WHO HAVE SEX</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WITH MEN (2022,2013)</a:t>
              </a:r>
            </a:p>
          </p:txBody>
        </p:sp>
        <p:sp>
          <p:nvSpPr>
            <p:cNvPr id="11" name="TextBox 32">
              <a:extLst>
                <a:ext uri="{FF2B5EF4-FFF2-40B4-BE49-F238E27FC236}">
                  <a16:creationId xmlns:a16="http://schemas.microsoft.com/office/drawing/2014/main" id="{C5E71FF8-0B85-4257-F5C7-BE049F1D0B7C}"/>
                </a:ext>
              </a:extLst>
            </p:cNvPr>
            <p:cNvSpPr txBox="1"/>
            <p:nvPr/>
          </p:nvSpPr>
          <p:spPr>
            <a:xfrm>
              <a:off x="0" y="231983"/>
              <a:ext cx="1542632" cy="590872"/>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TRANSGENDER PEOPLE</a:t>
              </a:r>
            </a:p>
          </p:txBody>
        </p:sp>
        <p:sp>
          <p:nvSpPr>
            <p:cNvPr id="12" name="TextBox 33">
              <a:extLst>
                <a:ext uri="{FF2B5EF4-FFF2-40B4-BE49-F238E27FC236}">
                  <a16:creationId xmlns:a16="http://schemas.microsoft.com/office/drawing/2014/main" id="{EF65B457-D0DD-3C3C-ADC6-8F3FA58982D4}"/>
                </a:ext>
              </a:extLst>
            </p:cNvPr>
            <p:cNvSpPr txBox="1"/>
            <p:nvPr/>
          </p:nvSpPr>
          <p:spPr>
            <a:xfrm>
              <a:off x="0" y="3269861"/>
              <a:ext cx="1675873" cy="66099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FEMALE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SEX WORKERS (2022,2012)</a:t>
              </a:r>
            </a:p>
          </p:txBody>
        </p:sp>
      </p:grpSp>
    </p:spTree>
    <p:extLst>
      <p:ext uri="{BB962C8B-B14F-4D97-AF65-F5344CB8AC3E}">
        <p14:creationId xmlns:p14="http://schemas.microsoft.com/office/powerpoint/2010/main" val="2129612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HIV prevalence among key populations by age group, 2022</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6</a:t>
            </a:fld>
            <a:endParaRPr lang="th-TH" dirty="0">
              <a:solidFill>
                <a:prstClr val="black">
                  <a:tint val="75000"/>
                </a:prstClr>
              </a:solidFill>
            </a:endParaRPr>
          </a:p>
        </p:txBody>
      </p:sp>
      <p:graphicFrame>
        <p:nvGraphicFramePr>
          <p:cNvPr id="4" name="Chart 3">
            <a:extLst>
              <a:ext uri="{FF2B5EF4-FFF2-40B4-BE49-F238E27FC236}">
                <a16:creationId xmlns:a16="http://schemas.microsoft.com/office/drawing/2014/main" id="{00000000-0008-0000-0400-000008000000}"/>
              </a:ext>
            </a:extLst>
          </p:cNvPr>
          <p:cNvGraphicFramePr>
            <a:graphicFrameLocks/>
          </p:cNvGraphicFramePr>
          <p:nvPr>
            <p:extLst>
              <p:ext uri="{D42A27DB-BD31-4B8C-83A1-F6EECF244321}">
                <p14:modId xmlns:p14="http://schemas.microsoft.com/office/powerpoint/2010/main" val="1996508062"/>
              </p:ext>
            </p:extLst>
          </p:nvPr>
        </p:nvGraphicFramePr>
        <p:xfrm>
          <a:off x="2286000" y="2438400"/>
          <a:ext cx="68580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D2F5BAFF-163F-92B9-4AA7-ADFAC4BDB882}"/>
              </a:ext>
            </a:extLst>
          </p:cNvPr>
          <p:cNvSpPr txBox="1"/>
          <p:nvPr/>
        </p:nvSpPr>
        <p:spPr>
          <a:xfrm>
            <a:off x="226475" y="6477000"/>
            <a:ext cx="11127325"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anose="020B0604020202020204" pitchFamily="34" charset="0"/>
                <a:cs typeface="Arial" panose="020B0604020202020204" pitchFamily="34" charset="0"/>
              </a:rPr>
              <a:t>Source: Prepared by </a:t>
            </a:r>
            <a:r>
              <a:rPr lang="en-US" sz="900" dirty="0">
                <a:latin typeface="Arial" panose="020B0604020202020204" pitchFamily="34" charset="0"/>
                <a:cs typeface="Arial" panose="020B0604020202020204" pitchFamily="34" charset="0"/>
                <a:hlinkClick r:id="rId4"/>
              </a:rPr>
              <a:t>www.aidsdatahub.org</a:t>
            </a:r>
            <a:r>
              <a:rPr lang="en-US" sz="900" dirty="0">
                <a:latin typeface="Arial" panose="020B0604020202020204" pitchFamily="34" charset="0"/>
                <a:cs typeface="Arial" panose="020B0604020202020204" pitchFamily="34" charset="0"/>
              </a:rPr>
              <a:t>  based on Global AIDS Monitoring Reporting</a:t>
            </a:r>
          </a:p>
        </p:txBody>
      </p:sp>
    </p:spTree>
    <p:extLst>
      <p:ext uri="{BB962C8B-B14F-4D97-AF65-F5344CB8AC3E}">
        <p14:creationId xmlns:p14="http://schemas.microsoft.com/office/powerpoint/2010/main" val="1466608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trend among key populations, 2003-2022</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7</a:t>
            </a:fld>
            <a:endParaRPr lang="th-TH" dirty="0">
              <a:solidFill>
                <a:prstClr val="black">
                  <a:tint val="75000"/>
                </a:prstClr>
              </a:solidFill>
            </a:endParaRPr>
          </a:p>
        </p:txBody>
      </p:sp>
      <p:sp>
        <p:nvSpPr>
          <p:cNvPr id="6" name="TextBox 1"/>
          <p:cNvSpPr txBox="1"/>
          <p:nvPr/>
        </p:nvSpPr>
        <p:spPr>
          <a:xfrm>
            <a:off x="226475" y="6172200"/>
            <a:ext cx="11127325" cy="533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t>Sources: Prepared by </a:t>
            </a:r>
            <a:r>
              <a:rPr lang="en-US" sz="800" dirty="0">
                <a:hlinkClick r:id="rId3"/>
              </a:rPr>
              <a:t>www.aidsdatahub.org</a:t>
            </a:r>
            <a:r>
              <a:rPr lang="en-US" sz="800" dirty="0"/>
              <a:t>   based on 1. Office of the State Council Working Committee on AIDS China. (2005). Progress on Implementing UNGASS Declaration of Commitment in China 2005; 2. State Council AIDS Working Committee Office China. (2008). UNGASS Country Progress Report: China; 3. State Council AIDS Working Committee Office China. (2010). UNGASS Country Progress Report: China, 4. State Council AIDS Working Committee Office China. (2012). China Global AIDS Response Progress Report, 2012; 5. National Sentinel Surveillance, 2013; 6. </a:t>
            </a:r>
            <a:r>
              <a:rPr lang="en-US" sz="800" dirty="0">
                <a:latin typeface="Arial" pitchFamily="34" charset="0"/>
                <a:cs typeface="Arial" pitchFamily="34" charset="0"/>
              </a:rPr>
              <a:t>National Health and Family Planning Commission of The People’s Republic of China. (2014). 2014 China AIDS Response Progress Report (unpublished), and 7. Global AIDS Monitoring Reporting</a:t>
            </a:r>
            <a:endParaRPr lang="en-US" sz="800" dirty="0"/>
          </a:p>
        </p:txBody>
      </p:sp>
      <p:graphicFrame>
        <p:nvGraphicFramePr>
          <p:cNvPr id="4" name="Chart 3">
            <a:extLst>
              <a:ext uri="{FF2B5EF4-FFF2-40B4-BE49-F238E27FC236}">
                <a16:creationId xmlns:a16="http://schemas.microsoft.com/office/drawing/2014/main" id="{3F376DF9-0D79-3E95-B545-7F23B1E5A776}"/>
              </a:ext>
            </a:extLst>
          </p:cNvPr>
          <p:cNvGraphicFramePr>
            <a:graphicFrameLocks/>
          </p:cNvGraphicFramePr>
          <p:nvPr>
            <p:extLst>
              <p:ext uri="{D42A27DB-BD31-4B8C-83A1-F6EECF244321}">
                <p14:modId xmlns:p14="http://schemas.microsoft.com/office/powerpoint/2010/main" val="1664277980"/>
              </p:ext>
            </p:extLst>
          </p:nvPr>
        </p:nvGraphicFramePr>
        <p:xfrm>
          <a:off x="1828800" y="2286000"/>
          <a:ext cx="8001000"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30841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A27B0-57ED-6014-E0FC-652B38A36B3B}"/>
              </a:ext>
            </a:extLst>
          </p:cNvPr>
          <p:cNvSpPr>
            <a:spLocks noGrp="1"/>
          </p:cNvSpPr>
          <p:nvPr>
            <p:ph type="title"/>
          </p:nvPr>
        </p:nvSpPr>
        <p:spPr/>
        <p:txBody>
          <a:bodyPr/>
          <a:lstStyle/>
          <a:p>
            <a:r>
              <a:rPr lang="en-US" dirty="0"/>
              <a:t>HIV prevalence among people who inject drugs by age and sex, 2011 – 2022</a:t>
            </a:r>
          </a:p>
        </p:txBody>
      </p:sp>
      <p:sp>
        <p:nvSpPr>
          <p:cNvPr id="3" name="Slide Number Placeholder 2">
            <a:extLst>
              <a:ext uri="{FF2B5EF4-FFF2-40B4-BE49-F238E27FC236}">
                <a16:creationId xmlns:a16="http://schemas.microsoft.com/office/drawing/2014/main" id="{7F41624A-9341-FF62-410B-FC70483CE354}"/>
              </a:ext>
            </a:extLst>
          </p:cNvPr>
          <p:cNvSpPr>
            <a:spLocks noGrp="1"/>
          </p:cNvSpPr>
          <p:nvPr>
            <p:ph type="sldNum" sz="quarter" idx="10"/>
          </p:nvPr>
        </p:nvSpPr>
        <p:spPr/>
        <p:txBody>
          <a:bodyPr/>
          <a:lstStyle/>
          <a:p>
            <a:pPr>
              <a:defRPr/>
            </a:pPr>
            <a:fld id="{97C44C12-9506-45AF-AF04-F131831DCA48}" type="slidenum">
              <a:rPr lang="th-TH" smtClean="0">
                <a:solidFill>
                  <a:prstClr val="black">
                    <a:tint val="75000"/>
                  </a:prstClr>
                </a:solidFill>
              </a:rPr>
              <a:pPr>
                <a:defRPr/>
              </a:pPr>
              <a:t>8</a:t>
            </a:fld>
            <a:endParaRPr lang="th-TH" dirty="0">
              <a:solidFill>
                <a:prstClr val="black">
                  <a:tint val="75000"/>
                </a:prstClr>
              </a:solidFill>
            </a:endParaRPr>
          </a:p>
        </p:txBody>
      </p:sp>
      <p:graphicFrame>
        <p:nvGraphicFramePr>
          <p:cNvPr id="4" name="Chart 3">
            <a:extLst>
              <a:ext uri="{FF2B5EF4-FFF2-40B4-BE49-F238E27FC236}">
                <a16:creationId xmlns:a16="http://schemas.microsoft.com/office/drawing/2014/main" id="{C5F7247F-3D40-6C0C-B387-9FD9EEF690E0}"/>
              </a:ext>
            </a:extLst>
          </p:cNvPr>
          <p:cNvGraphicFramePr>
            <a:graphicFrameLocks/>
          </p:cNvGraphicFramePr>
          <p:nvPr>
            <p:extLst>
              <p:ext uri="{D42A27DB-BD31-4B8C-83A1-F6EECF244321}">
                <p14:modId xmlns:p14="http://schemas.microsoft.com/office/powerpoint/2010/main" val="791989318"/>
              </p:ext>
            </p:extLst>
          </p:nvPr>
        </p:nvGraphicFramePr>
        <p:xfrm>
          <a:off x="2438400" y="2590800"/>
          <a:ext cx="7010400" cy="30448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03D649B2-4F68-4B7B-C943-2DB4EA1F4BEE}"/>
              </a:ext>
            </a:extLst>
          </p:cNvPr>
          <p:cNvSpPr txBox="1"/>
          <p:nvPr/>
        </p:nvSpPr>
        <p:spPr>
          <a:xfrm>
            <a:off x="226475" y="6477000"/>
            <a:ext cx="11127325"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t>Sources: Prepared by </a:t>
            </a:r>
            <a:r>
              <a:rPr lang="en-US" sz="800" dirty="0">
                <a:hlinkClick r:id="rId3"/>
              </a:rPr>
              <a:t>www.aidsdatahub.org</a:t>
            </a:r>
            <a:r>
              <a:rPr lang="en-US" sz="800" dirty="0"/>
              <a:t>  based on </a:t>
            </a:r>
            <a:r>
              <a:rPr lang="en-US" sz="800" dirty="0">
                <a:latin typeface="Arial" pitchFamily="34" charset="0"/>
                <a:cs typeface="Arial" pitchFamily="34" charset="0"/>
              </a:rPr>
              <a:t>Global AIDS Monitoring Reporting</a:t>
            </a:r>
            <a:endParaRPr lang="en-US" sz="800" dirty="0"/>
          </a:p>
        </p:txBody>
      </p:sp>
    </p:spTree>
    <p:extLst>
      <p:ext uri="{BB962C8B-B14F-4D97-AF65-F5344CB8AC3E}">
        <p14:creationId xmlns:p14="http://schemas.microsoft.com/office/powerpoint/2010/main" val="3949786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A27B0-57ED-6014-E0FC-652B38A36B3B}"/>
              </a:ext>
            </a:extLst>
          </p:cNvPr>
          <p:cNvSpPr>
            <a:spLocks noGrp="1"/>
          </p:cNvSpPr>
          <p:nvPr>
            <p:ph type="title"/>
          </p:nvPr>
        </p:nvSpPr>
        <p:spPr>
          <a:xfrm>
            <a:off x="226475" y="1571612"/>
            <a:ext cx="11813125" cy="504000"/>
          </a:xfrm>
        </p:spPr>
        <p:txBody>
          <a:bodyPr/>
          <a:lstStyle/>
          <a:p>
            <a:r>
              <a:rPr lang="en-US" dirty="0"/>
              <a:t>HIV prevalence among men who have sex with men by age group, 2011 – 2022</a:t>
            </a:r>
          </a:p>
        </p:txBody>
      </p:sp>
      <p:sp>
        <p:nvSpPr>
          <p:cNvPr id="3" name="Slide Number Placeholder 2">
            <a:extLst>
              <a:ext uri="{FF2B5EF4-FFF2-40B4-BE49-F238E27FC236}">
                <a16:creationId xmlns:a16="http://schemas.microsoft.com/office/drawing/2014/main" id="{7F41624A-9341-FF62-410B-FC70483CE35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C44C12-9506-45AF-AF04-F131831DCA48}"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TextBox 1">
            <a:extLst>
              <a:ext uri="{FF2B5EF4-FFF2-40B4-BE49-F238E27FC236}">
                <a16:creationId xmlns:a16="http://schemas.microsoft.com/office/drawing/2014/main" id="{03D649B2-4F68-4B7B-C943-2DB4EA1F4BEE}"/>
              </a:ext>
            </a:extLst>
          </p:cNvPr>
          <p:cNvSpPr txBox="1"/>
          <p:nvPr/>
        </p:nvSpPr>
        <p:spPr>
          <a:xfrm>
            <a:off x="226475" y="6477000"/>
            <a:ext cx="11127325"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Sources: Prepared by </a:t>
            </a:r>
            <a:r>
              <a:rPr kumimoji="0" lang="en-US" sz="800" b="0" i="0" u="none" strike="noStrike" kern="1200" cap="none" spc="0" normalizeH="0" baseline="0" noProof="0" dirty="0">
                <a:ln>
                  <a:noFill/>
                </a:ln>
                <a:solidFill>
                  <a:prstClr val="black"/>
                </a:solidFill>
                <a:effectLst/>
                <a:uLnTx/>
                <a:uFillTx/>
                <a:latin typeface="Arial"/>
                <a:ea typeface="+mn-ea"/>
                <a:cs typeface="+mn-cs"/>
                <a:hlinkClick r:id="rId2"/>
              </a:rPr>
              <a:t>www.aidsdatahub.org</a:t>
            </a:r>
            <a:r>
              <a:rPr kumimoji="0" lang="en-US" sz="800" b="0" i="0" u="none" strike="noStrike" kern="1200" cap="none" spc="0" normalizeH="0" baseline="0" noProof="0" dirty="0">
                <a:ln>
                  <a:noFill/>
                </a:ln>
                <a:solidFill>
                  <a:prstClr val="black"/>
                </a:solidFill>
                <a:effectLst/>
                <a:uLnTx/>
                <a:uFillTx/>
                <a:latin typeface="Arial"/>
                <a:ea typeface="+mn-ea"/>
                <a:cs typeface="+mn-cs"/>
              </a:rPr>
              <a:t>   based on </a:t>
            </a:r>
            <a:r>
              <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Global AIDS Monitoring Reporting</a:t>
            </a: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 name="Chart 5">
            <a:extLst>
              <a:ext uri="{FF2B5EF4-FFF2-40B4-BE49-F238E27FC236}">
                <a16:creationId xmlns:a16="http://schemas.microsoft.com/office/drawing/2014/main" id="{DAE4AF1D-15FD-B9E9-3A78-2569A25503F6}"/>
              </a:ext>
            </a:extLst>
          </p:cNvPr>
          <p:cNvGraphicFramePr>
            <a:graphicFrameLocks/>
          </p:cNvGraphicFramePr>
          <p:nvPr>
            <p:extLst>
              <p:ext uri="{D42A27DB-BD31-4B8C-83A1-F6EECF244321}">
                <p14:modId xmlns:p14="http://schemas.microsoft.com/office/powerpoint/2010/main" val="759580255"/>
              </p:ext>
            </p:extLst>
          </p:nvPr>
        </p:nvGraphicFramePr>
        <p:xfrm>
          <a:off x="2057400" y="2609863"/>
          <a:ext cx="7315200" cy="3028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5854065"/>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6331</TotalTime>
  <Words>3179</Words>
  <Application>Microsoft Office PowerPoint</Application>
  <PresentationFormat>Widescreen</PresentationFormat>
  <Paragraphs>302</Paragraphs>
  <Slides>41</Slides>
  <Notes>22</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41</vt:i4>
      </vt:variant>
    </vt:vector>
  </HeadingPairs>
  <TitlesOfParts>
    <vt:vector size="58" baseType="lpstr">
      <vt:lpstr>Abadi MT Condensed Light</vt:lpstr>
      <vt:lpstr>Arial</vt:lpstr>
      <vt:lpstr>Arial Narrow</vt:lpstr>
      <vt:lpstr>Arial Nova</vt:lpstr>
      <vt:lpstr>Calibri</vt:lpstr>
      <vt:lpstr>Times New Roman</vt:lpstr>
      <vt:lpstr>1_Cover Design</vt:lpstr>
      <vt:lpstr>Layout with Latest!</vt:lpstr>
      <vt:lpstr>1_Layout with Latest!</vt:lpstr>
      <vt:lpstr>Layout</vt:lpstr>
      <vt:lpstr>1_Layout</vt:lpstr>
      <vt:lpstr>2_Layout with Latest!</vt:lpstr>
      <vt:lpstr>5_Layout</vt:lpstr>
      <vt:lpstr>8_Layout</vt:lpstr>
      <vt:lpstr>3_Layout</vt:lpstr>
      <vt:lpstr>4_Layout</vt:lpstr>
      <vt:lpstr>10_Layout</vt:lpstr>
      <vt:lpstr>China</vt:lpstr>
      <vt:lpstr>CONTENT</vt:lpstr>
      <vt:lpstr>BASIC SOCIO-DEMOGRAPHIC INDICATORS</vt:lpstr>
      <vt:lpstr>HIV prevalence and  epidemiology </vt:lpstr>
      <vt:lpstr>HIV prevalence among key populations, 2012-2022 </vt:lpstr>
      <vt:lpstr>HIV prevalence among key populations by age group, 2022 </vt:lpstr>
      <vt:lpstr>HIV prevalence trend among key populations, 2003-2022</vt:lpstr>
      <vt:lpstr>HIV prevalence among people who inject drugs by age and sex, 2011 – 2022</vt:lpstr>
      <vt:lpstr>HIV prevalence among men who have sex with men by age group, 2011 – 2022</vt:lpstr>
      <vt:lpstr>HIV prevalence among key populations in selected cities/provinces</vt:lpstr>
      <vt:lpstr>Newly reported HIV/AIDS cases by mode of transmission, 1985-2019</vt:lpstr>
      <vt:lpstr>Estimated number of people living with HIV, new HIV infections and AIDS-related deaths, 2018</vt:lpstr>
      <vt:lpstr>Key population size estimates, 2011</vt:lpstr>
      <vt:lpstr>Risk behaviours </vt:lpstr>
      <vt:lpstr>Proportion of key populations who reported condom use at last sex, 2004-2022</vt:lpstr>
      <vt:lpstr>Proportion of men who have sex with men who reported condom use at last sex, 2011-2022</vt:lpstr>
      <vt:lpstr>Proportion of female sex workers who reported condom use at last sex, 2011-2022</vt:lpstr>
      <vt:lpstr>Proportion of people who inject drugs who reported condom use at last sex, 2011 - 2022</vt:lpstr>
      <vt:lpstr>Proportion of PWID who reported using sterile injecting equipment,  2007-2015 </vt:lpstr>
      <vt:lpstr>Trends in condom use at last sex and consistent condom use among MSM, 2005-2011</vt:lpstr>
      <vt:lpstr>Proportion of MSM who are married to female partner and proportion of MSM reported having commercial sex with male partners, 2008-2011</vt:lpstr>
      <vt:lpstr>Proportion of MSM with reported risk behaviors, 2008-2011</vt:lpstr>
      <vt:lpstr>Proportion of FSW who reported consistent condom use with clients in the last month, 1995-2011</vt:lpstr>
      <vt:lpstr>Vulnerability and  HIV knowledge</vt:lpstr>
      <vt:lpstr>Proportion of key populations with comprehensive knowledge of HIV, 2005-2009</vt:lpstr>
      <vt:lpstr>Proportion of MSM who had comprehensive knowledge of HIV by age group, 2007 and 2009 </vt:lpstr>
      <vt:lpstr>Proportion of PWID who had comprehensive knowledge of HIV by age group and gender, 2007 and 2009 </vt:lpstr>
      <vt:lpstr>Proportion of FSWs who had comprehensive knowledge of HIV by age group, 2007 and 2009 </vt:lpstr>
      <vt:lpstr>Proportion of adults (15-49) who had correct knowledge of HIV prevention, 2008 </vt:lpstr>
      <vt:lpstr>HIV Expenditure </vt:lpstr>
      <vt:lpstr>AIDS financing, 2022 </vt:lpstr>
      <vt:lpstr>AIDS spending by financing source, 2006-2022</vt:lpstr>
      <vt:lpstr>National response </vt:lpstr>
      <vt:lpstr>Treatment cascade, 2022</vt:lpstr>
      <vt:lpstr>ART scale up, 2000-2022</vt:lpstr>
      <vt:lpstr>Estimated adults living with HIV, adults receiving ARVs, and adult ART coverage, 2022</vt:lpstr>
      <vt:lpstr>Service cascade on prevention of vertical transmission of HIV, 2022</vt:lpstr>
      <vt:lpstr>Proportion of key populations who received an HIV test in the last 12 months and know their results, 2007-2022 </vt:lpstr>
      <vt:lpstr>Needle/syringes programme coverage, 2009-2022 </vt:lpstr>
      <vt:lpstr>Punitive laws hindering the HIV response, 2022</vt:lpstr>
      <vt:lpstr>PowerPoint Presentation</vt:lpstr>
    </vt:vector>
  </TitlesOfParts>
  <Manager/>
  <Company>HIV and AIDS Data Hub for Asia-Pacific</Company>
  <LinksUpToDate>false</LinksUpToDate>
  <SharedDoc>false</SharedDoc>
  <HyperlinkBase>https://www.aidsdatahub.org/resource/china-country-slides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China</dc:title>
  <dc:subject>Get an overview of the HIV/AIDS situation in China. Browse and view charts and graphs illustrating data on the country's basic socio-demographic indicators, HIV prevalence and epidemiology, risk behaviors, vulnerability and HIV knowledge, HIV expenditures</dc:subject>
  <dc:creator>HIV and AIDS Data Hub for Asia-Pacific</dc:creator>
  <cp:keywords>hiv, aids, socio-demographic indicators, prevalence, epidemiology, risk behaviors, vulnerability, hiv knowledge, national response</cp:keywords>
  <dc:description/>
  <cp:lastModifiedBy>SHWE, Ye Yu</cp:lastModifiedBy>
  <cp:revision>506</cp:revision>
  <dcterms:created xsi:type="dcterms:W3CDTF">2013-01-31T02:09:13Z</dcterms:created>
  <dcterms:modified xsi:type="dcterms:W3CDTF">2023-09-29T09:59:05Z</dcterms:modified>
  <cp:category/>
</cp:coreProperties>
</file>